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handoutMasterIdLst>
    <p:handoutMasterId r:id="rId60"/>
  </p:handoutMasterIdLst>
  <p:sldIdLst>
    <p:sldId id="2629" r:id="rId3"/>
    <p:sldId id="2043" r:id="rId4"/>
    <p:sldId id="2732" r:id="rId5"/>
    <p:sldId id="2722" r:id="rId6"/>
    <p:sldId id="3137" r:id="rId7"/>
    <p:sldId id="3138" r:id="rId8"/>
    <p:sldId id="2723" r:id="rId9"/>
    <p:sldId id="3139" r:id="rId10"/>
    <p:sldId id="3140" r:id="rId11"/>
    <p:sldId id="3141" r:id="rId12"/>
    <p:sldId id="3142" r:id="rId13"/>
    <p:sldId id="3143" r:id="rId14"/>
    <p:sldId id="3146" r:id="rId15"/>
    <p:sldId id="3147" r:id="rId16"/>
    <p:sldId id="3148" r:id="rId17"/>
    <p:sldId id="3149" r:id="rId18"/>
    <p:sldId id="2725" r:id="rId19"/>
    <p:sldId id="2726" r:id="rId20"/>
    <p:sldId id="2831" r:id="rId21"/>
    <p:sldId id="3150" r:id="rId22"/>
    <p:sldId id="3183" r:id="rId23"/>
    <p:sldId id="3185" r:id="rId24"/>
    <p:sldId id="3186" r:id="rId25"/>
    <p:sldId id="2727" r:id="rId26"/>
    <p:sldId id="2728" r:id="rId27"/>
    <p:sldId id="2729" r:id="rId28"/>
    <p:sldId id="2733" r:id="rId29"/>
    <p:sldId id="3050" r:id="rId30"/>
    <p:sldId id="3051" r:id="rId31"/>
    <p:sldId id="3052" r:id="rId32"/>
    <p:sldId id="3053" r:id="rId33"/>
    <p:sldId id="3054" r:id="rId34"/>
    <p:sldId id="3055" r:id="rId35"/>
    <p:sldId id="3056" r:id="rId36"/>
    <p:sldId id="3057" r:id="rId37"/>
    <p:sldId id="3058" r:id="rId38"/>
    <p:sldId id="3059" r:id="rId39"/>
    <p:sldId id="3060" r:id="rId40"/>
    <p:sldId id="3061" r:id="rId41"/>
    <p:sldId id="3062" r:id="rId42"/>
    <p:sldId id="3063" r:id="rId43"/>
    <p:sldId id="2721" r:id="rId44"/>
    <p:sldId id="2561" r:id="rId45"/>
    <p:sldId id="2562" r:id="rId46"/>
    <p:sldId id="2563" r:id="rId47"/>
    <p:sldId id="2564" r:id="rId48"/>
    <p:sldId id="2565" r:id="rId49"/>
    <p:sldId id="2566" r:id="rId50"/>
    <p:sldId id="2567" r:id="rId51"/>
    <p:sldId id="2568" r:id="rId52"/>
    <p:sldId id="3187" r:id="rId53"/>
    <p:sldId id="3188" r:id="rId54"/>
    <p:sldId id="3189" r:id="rId55"/>
    <p:sldId id="3190" r:id="rId56"/>
    <p:sldId id="3191" r:id="rId57"/>
    <p:sldId id="309" r:id="rId58"/>
  </p:sldIdLst>
  <p:sldSz cx="10801350" cy="7200900"/>
  <p:notesSz cx="6858000" cy="9144000"/>
  <p:embeddedFontLst>
    <p:embeddedFont>
      <p:font typeface="Calibri" panose="020F0502020204030204" pitchFamily="34" charset="0"/>
      <p:regular r:id="rId64"/>
      <p:bold r:id="rId65"/>
      <p:italic r:id="rId66"/>
      <p:boldItalic r:id="rId67"/>
    </p:embeddedFont>
    <p:embeddedFont>
      <p:font typeface="Impact" panose="020B0806030902050204" pitchFamily="34" charset="0"/>
      <p:regular r:id="rId68"/>
    </p:embeddedFont>
    <p:embeddedFont>
      <p:font typeface="方正姚体" panose="02010601030101010101" charset="-122"/>
      <p:regular r:id="rId69"/>
    </p:embeddedFont>
    <p:embeddedFont>
      <p:font typeface="微软雅黑" panose="020B0503020204020204" pitchFamily="34" charset="-122"/>
      <p:regular r:id="rId70"/>
    </p:embeddedFont>
    <p:embeddedFont>
      <p:font typeface="Felix Titling" panose="04060505060202020A04" pitchFamily="82" charset="0"/>
      <p:regular r:id="rId71"/>
    </p:embeddedFont>
    <p:embeddedFont>
      <p:font typeface="Latha" panose="020B0604020202020204" pitchFamily="34" charset="0"/>
      <p:regular r:id="rId72"/>
      <p:bold r:id="rId73"/>
    </p:embeddedFont>
    <p:embeddedFont>
      <p:font typeface="FrankRuehl" panose="020E0503060101010101" pitchFamily="34" charset="-79"/>
      <p:regular r:id="rId74"/>
    </p:embeddedFont>
    <p:embeddedFont>
      <p:font typeface="黑体" panose="02010609060101010101" pitchFamily="49" charset="-122"/>
      <p:regular r:id="rId75"/>
    </p:embeddedFont>
    <p:embeddedFont>
      <p:font typeface="Tahoma" panose="020B0604030504040204" pitchFamily="34" charset="0"/>
      <p:regular r:id="rId76"/>
      <p:bold r:id="rId77"/>
    </p:embeddedFont>
    <p:embeddedFont>
      <p:font typeface="华文中宋" panose="02010600040101010101" pitchFamily="2" charset="-122"/>
      <p:regular r:id="rId78"/>
    </p:embeddedFont>
    <p:embeddedFont>
      <p:font typeface="Arial Unicode MS" panose="020B0604020202020204" charset="-122"/>
      <p:regular r:id="rId79"/>
    </p:embeddedFont>
    <p:embeddedFont>
      <p:font typeface="Comic Sans MS" panose="030F0702030302020204" pitchFamily="66" charset="0"/>
      <p:regular r:id="rId80"/>
      <p:bold r:id="rId81"/>
      <p:italic r:id="rId82"/>
      <p:boldItalic r:id="rId83"/>
    </p:embeddedFont>
    <p:embeddedFont>
      <p:font typeface="华文行楷" panose="02010800040101010101" pitchFamily="2" charset="-122"/>
      <p:regular r:id="rId84"/>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66"/>
        <p:guide pos="3428"/>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font" Target="fonts/font21.fntdata"/><Relationship Id="rId83" Type="http://schemas.openxmlformats.org/officeDocument/2006/relationships/font" Target="fonts/font20.fntdata"/><Relationship Id="rId82" Type="http://schemas.openxmlformats.org/officeDocument/2006/relationships/font" Target="fonts/font19.fntdata"/><Relationship Id="rId81" Type="http://schemas.openxmlformats.org/officeDocument/2006/relationships/font" Target="fonts/font18.fntdata"/><Relationship Id="rId80" Type="http://schemas.openxmlformats.org/officeDocument/2006/relationships/font" Target="fonts/font17.fntdata"/><Relationship Id="rId8" Type="http://schemas.openxmlformats.org/officeDocument/2006/relationships/slide" Target="slides/slide6.xml"/><Relationship Id="rId79" Type="http://schemas.openxmlformats.org/officeDocument/2006/relationships/font" Target="fonts/font16.fntdata"/><Relationship Id="rId78" Type="http://schemas.openxmlformats.org/officeDocument/2006/relationships/font" Target="fonts/font15.fntdata"/><Relationship Id="rId77" Type="http://schemas.openxmlformats.org/officeDocument/2006/relationships/font" Target="fonts/font14.fntdata"/><Relationship Id="rId76" Type="http://schemas.openxmlformats.org/officeDocument/2006/relationships/font" Target="fonts/font13.fntdata"/><Relationship Id="rId75" Type="http://schemas.openxmlformats.org/officeDocument/2006/relationships/font" Target="fonts/font12.fntdata"/><Relationship Id="rId74" Type="http://schemas.openxmlformats.org/officeDocument/2006/relationships/font" Target="fonts/font11.fntdata"/><Relationship Id="rId73" Type="http://schemas.openxmlformats.org/officeDocument/2006/relationships/font" Target="fonts/font10.fntdata"/><Relationship Id="rId72" Type="http://schemas.openxmlformats.org/officeDocument/2006/relationships/font" Target="fonts/font9.fntdata"/><Relationship Id="rId71" Type="http://schemas.openxmlformats.org/officeDocument/2006/relationships/font" Target="fonts/font8.fntdata"/><Relationship Id="rId70" Type="http://schemas.openxmlformats.org/officeDocument/2006/relationships/font" Target="fonts/font7.fntdata"/><Relationship Id="rId7" Type="http://schemas.openxmlformats.org/officeDocument/2006/relationships/slide" Target="slides/slide5.xml"/><Relationship Id="rId69" Type="http://schemas.openxmlformats.org/officeDocument/2006/relationships/font" Target="fonts/font6.fntdata"/><Relationship Id="rId68" Type="http://schemas.openxmlformats.org/officeDocument/2006/relationships/font" Target="fonts/font5.fntdata"/><Relationship Id="rId67" Type="http://schemas.openxmlformats.org/officeDocument/2006/relationships/font" Target="fonts/font4.fntdata"/><Relationship Id="rId66" Type="http://schemas.openxmlformats.org/officeDocument/2006/relationships/font" Target="fonts/font3.fntdata"/><Relationship Id="rId65" Type="http://schemas.openxmlformats.org/officeDocument/2006/relationships/font" Target="fonts/font2.fntdata"/><Relationship Id="rId64" Type="http://schemas.openxmlformats.org/officeDocument/2006/relationships/font" Target="fonts/font1.fntdata"/><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881236" cy="1442719"/>
            <a:chOff x="0" y="2716812"/>
            <a:chExt cx="6251680" cy="1371641"/>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849"/>
              <a:ext cx="3142111" cy="739551"/>
            </a:xfrm>
            <a:prstGeom prst="rect">
              <a:avLst/>
            </a:prstGeom>
            <a:noFill/>
            <a:ln w="9525">
              <a:noFill/>
              <a:miter/>
            </a:ln>
          </p:spPr>
          <p:txBody>
            <a:bodyPr wrap="square">
              <a:spAutoFit/>
            </a:bodyPr>
            <a:lstStyle/>
            <a:p>
              <a:pPr marR="0" algn="ctr" defTabSz="1028700">
                <a:lnSpc>
                  <a:spcPct val="125000"/>
                </a:lnSpc>
                <a:buClrTx/>
                <a:buSzTx/>
                <a:buFont typeface="Arial" panose="020B0604020202020204" pitchFamily="34" charset="0"/>
                <a:buNone/>
                <a:defRPr/>
              </a:pPr>
              <a:r>
                <a:rPr kumimoji="0" 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类与对象</a:t>
              </a:r>
              <a:r>
                <a:rPr kumimoji="0" lang="en-US" alt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(2)-</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继承</a:t>
              </a:r>
              <a:endPar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09320"/>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Class and Object(2)-Inheritance</a:t>
              </a:r>
              <a:endPar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a:t>
            </a:r>
            <a:r>
              <a:rPr lang="zh-CN" altLang="en-US" smtClean="0"/>
              <a:t>变量的继承</a:t>
            </a:r>
            <a:r>
              <a:rPr lang="en-US" altLang="zh-CN" smtClean="0"/>
              <a:t>-</a:t>
            </a:r>
            <a:r>
              <a:rPr lang="zh-CN" altLang="en-US" smtClean="0"/>
              <a:t>重定义</a:t>
            </a:r>
            <a:endParaRPr lang="zh-CN" altLang="en-US" smtClean="0"/>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
        <p:nvSpPr>
          <p:cNvPr id="4" name="文本框 3"/>
          <p:cNvSpPr txBox="1"/>
          <p:nvPr/>
        </p:nvSpPr>
        <p:spPr>
          <a:xfrm>
            <a:off x="205105" y="1240790"/>
            <a:ext cx="10486390" cy="5939155"/>
          </a:xfrm>
          <a:prstGeom prst="rect">
            <a:avLst/>
          </a:prstGeom>
          <a:noFill/>
        </p:spPr>
        <p:txBody>
          <a:bodyPr wrap="square" rtlCol="0" anchor="t">
            <a:spAutoFit/>
          </a:bodyPr>
          <a:p>
            <a:r>
              <a:rPr lang="zh-CN" altLang="en-US"/>
              <a:t>class Base {</a:t>
            </a:r>
            <a:endParaRPr lang="zh-CN" altLang="en-US"/>
          </a:p>
          <a:p>
            <a:r>
              <a:rPr lang="en-US" altLang="zh-CN"/>
              <a:t>  public </a:t>
            </a:r>
            <a:r>
              <a:rPr lang="zh-CN" altLang="en-US"/>
              <a:t>static Date </a:t>
            </a:r>
            <a:r>
              <a:rPr lang="zh-CN" altLang="en-US">
                <a:solidFill>
                  <a:srgbClr val="FF0000"/>
                </a:solidFill>
              </a:rPr>
              <a:t>base</a:t>
            </a:r>
            <a:r>
              <a:rPr lang="en-US" altLang="zh-CN">
                <a:solidFill>
                  <a:srgbClr val="FF0000"/>
                </a:solidFill>
              </a:rPr>
              <a:t>Date</a:t>
            </a:r>
            <a:r>
              <a:rPr lang="zh-CN" altLang="en-US"/>
              <a:t>;</a:t>
            </a:r>
            <a:endParaRPr lang="zh-CN" altLang="en-US"/>
          </a:p>
          <a:p>
            <a:r>
              <a:rPr lang="en-US" altLang="zh-CN">
                <a:sym typeface="+mn-ea"/>
              </a:rPr>
              <a:t>     static {</a:t>
            </a:r>
            <a:endParaRPr lang="en-US" altLang="zh-CN">
              <a:sym typeface="+mn-ea"/>
            </a:endParaRPr>
          </a:p>
          <a:p>
            <a:r>
              <a:rPr lang="en-US" altLang="zh-CN">
                <a:sym typeface="+mn-ea"/>
              </a:rPr>
              <a:t>         </a:t>
            </a:r>
            <a:r>
              <a:rPr lang="zh-CN" altLang="en-US">
                <a:solidFill>
                  <a:srgbClr val="FF0000"/>
                </a:solidFill>
                <a:sym typeface="+mn-ea"/>
              </a:rPr>
              <a:t>base</a:t>
            </a:r>
            <a:r>
              <a:rPr lang="en-US" altLang="zh-CN">
                <a:solidFill>
                  <a:srgbClr val="FF0000"/>
                </a:solidFill>
                <a:sym typeface="+mn-ea"/>
              </a:rPr>
              <a:t>Date</a:t>
            </a:r>
            <a:r>
              <a:rPr lang="en-US" altLang="zh-CN">
                <a:sym typeface="+mn-ea"/>
              </a:rPr>
              <a:t>=new Date();</a:t>
            </a:r>
            <a:endParaRPr lang="en-US" altLang="zh-CN">
              <a:sym typeface="+mn-ea"/>
            </a:endParaRPr>
          </a:p>
          <a:p>
            <a:r>
              <a:rPr lang="en-US" altLang="zh-CN">
                <a:sym typeface="+mn-ea"/>
              </a:rPr>
              <a:t>        System.out.println("Base:"+System.identityHashCode(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en-US" altLang="zh-CN">
                <a:sym typeface="+mn-ea"/>
              </a:rPr>
              <a:t>	}</a:t>
            </a:r>
            <a:endParaRPr lang="zh-CN" altLang="en-US"/>
          </a:p>
          <a:p>
            <a:r>
              <a:rPr lang="en-US" altLang="zh-CN"/>
              <a:t>}</a:t>
            </a:r>
            <a:endParaRPr lang="en-US" altLang="zh-CN"/>
          </a:p>
          <a:p>
            <a:r>
              <a:rPr lang="en-US" altLang="zh-CN"/>
              <a:t>public class Main extends Base {</a:t>
            </a:r>
            <a:endParaRPr lang="en-US" altLang="zh-CN"/>
          </a:p>
          <a:p>
            <a:r>
              <a:rPr lang="en-US" altLang="zh-CN">
                <a:sym typeface="+mn-ea"/>
              </a:rPr>
              <a:t>  public </a:t>
            </a:r>
            <a:r>
              <a:rPr lang="zh-CN" altLang="en-US">
                <a:sym typeface="+mn-ea"/>
              </a:rPr>
              <a:t>static </a:t>
            </a:r>
            <a:r>
              <a:rPr lang="en-US" altLang="zh-CN">
                <a:sym typeface="+mn-ea"/>
              </a:rPr>
              <a:t>int </a:t>
            </a:r>
            <a:r>
              <a:rPr lang="zh-CN" altLang="en-US">
                <a:solidFill>
                  <a:srgbClr val="FF0000"/>
                </a:solidFill>
                <a:sym typeface="+mn-ea"/>
              </a:rPr>
              <a:t>base</a:t>
            </a:r>
            <a:r>
              <a:rPr lang="en-US" altLang="zh-CN">
                <a:solidFill>
                  <a:srgbClr val="FF0000"/>
                </a:solidFill>
                <a:sym typeface="+mn-ea"/>
              </a:rPr>
              <a:t>Date</a:t>
            </a:r>
            <a:r>
              <a:rPr lang="zh-CN" altLang="en-US">
                <a:sym typeface="+mn-ea"/>
              </a:rPr>
              <a:t>;</a:t>
            </a:r>
            <a:endParaRPr lang="zh-CN" altLang="en-US"/>
          </a:p>
          <a:p>
            <a:r>
              <a:rPr lang="en-US" altLang="zh-CN">
                <a:sym typeface="+mn-ea"/>
              </a:rPr>
              <a:t>     static {</a:t>
            </a:r>
            <a:endParaRPr lang="en-US" altLang="zh-CN"/>
          </a:p>
          <a:p>
            <a:r>
              <a:rPr lang="en-US" altLang="zh-CN">
                <a:sym typeface="+mn-ea"/>
              </a:rPr>
              <a:t>        System.out.println("Main:"+System.identityHashCode(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sym typeface="+mn-ea"/>
            </a:endParaRPr>
          </a:p>
          <a:p>
            <a:r>
              <a:rPr lang="en-US" altLang="zh-CN"/>
              <a:t>       System.out.println("Main's Base:"+System.identityHashCode(</a:t>
            </a:r>
            <a:r>
              <a:rPr lang="en-US" altLang="zh-CN">
                <a:solidFill>
                  <a:srgbClr val="00B050"/>
                </a:solidFill>
              </a:rPr>
              <a:t>Base.baseDate</a:t>
            </a:r>
            <a:r>
              <a:rPr lang="en-US" altLang="zh-CN"/>
              <a:t>));</a:t>
            </a:r>
            <a:r>
              <a:rPr lang="en-US" altLang="zh-CN">
                <a:sym typeface="+mn-ea"/>
              </a:rPr>
              <a:t> </a:t>
            </a:r>
            <a:endParaRPr lang="en-US" altLang="zh-CN"/>
          </a:p>
          <a:p>
            <a:r>
              <a:rPr lang="en-US" altLang="zh-CN">
                <a:sym typeface="+mn-ea"/>
              </a:rPr>
              <a:t>	}</a:t>
            </a:r>
            <a:endParaRPr lang="en-US" altLang="zh-CN">
              <a:sym typeface="+mn-ea"/>
            </a:endParaRPr>
          </a:p>
          <a:p>
            <a:r>
              <a:rPr lang="zh-CN" altLang="en-US"/>
              <a:t>   public static void main(String[] args) throws ClassNotFoundException {</a:t>
            </a:r>
            <a:endParaRPr lang="zh-CN" altLang="en-US"/>
          </a:p>
          <a:p>
            <a:r>
              <a:rPr lang="zh-CN" altLang="en-US"/>
              <a:t>	</a:t>
            </a:r>
            <a:r>
              <a:rPr lang="en-US" altLang="zh-CN"/>
              <a:t>Base base=new Main();</a:t>
            </a:r>
            <a:endParaRPr lang="en-US" altLang="zh-CN"/>
          </a:p>
          <a:p>
            <a:r>
              <a:rPr lang="zh-CN" altLang="en-US">
                <a:sym typeface="+mn-ea"/>
              </a:rPr>
              <a:t>	</a:t>
            </a:r>
            <a:r>
              <a:rPr lang="en-US" altLang="zh-CN">
                <a:sym typeface="+mn-ea"/>
              </a:rPr>
              <a:t>System.out.println(System.identityHashCode(</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zh-CN" altLang="en-US"/>
              <a:t>	</a:t>
            </a:r>
            <a:r>
              <a:rPr lang="en-US" altLang="zh-CN">
                <a:sym typeface="+mn-ea"/>
              </a:rPr>
              <a:t>System.out.println(System.identityHashCode(((Main)</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zh-CN" altLang="en-US"/>
          </a:p>
          <a:p>
            <a:r>
              <a:rPr lang="zh-CN" altLang="en-US"/>
              <a:t>	}</a:t>
            </a:r>
            <a:endParaRPr lang="zh-CN" altLang="en-US"/>
          </a:p>
          <a:p>
            <a:r>
              <a:rPr lang="en-US" altLang="zh-CN"/>
              <a:t>}</a:t>
            </a:r>
            <a:endParaRPr lang="en-US" altLang="zh-CN"/>
          </a:p>
        </p:txBody>
      </p:sp>
      <p:sp>
        <p:nvSpPr>
          <p:cNvPr id="5" name="矩形 4"/>
          <p:cNvSpPr/>
          <p:nvPr/>
        </p:nvSpPr>
        <p:spPr bwMode="auto">
          <a:xfrm>
            <a:off x="6396990" y="278765"/>
            <a:ext cx="4294505" cy="1994535"/>
          </a:xfrm>
          <a:prstGeom prst="rect">
            <a:avLst/>
          </a:prstGeom>
          <a:solidFill>
            <a:schemeClr val="tx1"/>
          </a:solidFill>
          <a:ln>
            <a:noFill/>
          </a:ln>
        </p:spPr>
        <p:txBody>
          <a:bodyPr wrap="square" rtlCol="0" anchor="t">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a:t>
            </a:r>
            <a:r>
              <a:rPr lang="en-US" sz="2400">
                <a:solidFill>
                  <a:schemeClr val="bg1"/>
                </a:solidFill>
                <a:latin typeface="Tahoma" panose="020B0604030504040204" pitchFamily="34" charset="0"/>
                <a:ea typeface="华文中宋" panose="02010600040101010101" pitchFamily="2" charset="-122"/>
                <a:sym typeface="+mn-ea"/>
              </a:rPr>
              <a:t>:366712642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Main:1829164700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Main's Base:366712642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1829164700</a:t>
            </a:r>
            <a:endParaRPr lang="en-US" sz="2400">
              <a:solidFill>
                <a:schemeClr val="bg1"/>
              </a:solidFill>
              <a:latin typeface="Tahoma" panose="020B0604030504040204" pitchFamily="34" charset="0"/>
              <a:ea typeface="华文中宋" panose="02010600040101010101" pitchFamily="2" charset="-122"/>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成员</a:t>
            </a:r>
            <a:r>
              <a:rPr lang="zh-CN" altLang="en-US" smtClean="0"/>
              <a:t>变量的继承</a:t>
            </a:r>
            <a:r>
              <a:rPr lang="en-US" altLang="zh-CN" smtClean="0"/>
              <a:t>-</a:t>
            </a:r>
            <a:r>
              <a:rPr lang="zh-CN" altLang="en-US" smtClean="0"/>
              <a:t>重定义</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mtClean="0">
                <a:solidFill>
                  <a:schemeClr val="tx1"/>
                </a:solidFill>
              </a:rPr>
              <a:t>子类可以重新定义父类的成员变量。分别占用不同内存。</a:t>
            </a:r>
            <a:endParaRPr lang="zh-CN" altLang="en-US" smtClean="0">
              <a:solidFill>
                <a:schemeClr val="tx1"/>
              </a:solidFill>
            </a:endParaRPr>
          </a:p>
          <a:p>
            <a:pPr marL="609600" lvl="0" indent="-609600">
              <a:buSzPct val="90000"/>
            </a:pPr>
            <a:r>
              <a:rPr lang="zh-CN" altLang="en-US" smtClean="0">
                <a:solidFill>
                  <a:schemeClr val="tx1"/>
                </a:solidFill>
              </a:rPr>
              <a:t>使用子类引用则调用子类声明变量，使用父类引用则访问父类声明的变量</a:t>
            </a:r>
            <a:endParaRPr lang="zh-CN" altLang="en-US" smtClean="0">
              <a:solidFill>
                <a:schemeClr val="tx1"/>
              </a:solidFill>
            </a:endParaRPr>
          </a:p>
          <a:p>
            <a:pPr marL="609600" lvl="0" indent="-609600">
              <a:buSzPct val="90000"/>
            </a:pPr>
            <a:r>
              <a:rPr lang="zh-CN" altLang="en-US" smtClean="0">
                <a:solidFill>
                  <a:schemeClr val="tx1"/>
                </a:solidFill>
                <a:sym typeface="+mn-ea"/>
              </a:rPr>
              <a:t>子类同名变量不使用相同存储空间，可以使用和父类不同的类型</a:t>
            </a:r>
            <a:endParaRPr lang="zh-CN" altLang="en-US" smtClean="0">
              <a:solidFill>
                <a:schemeClr val="tx1"/>
              </a:solidFill>
            </a:endParaRPr>
          </a:p>
          <a:p>
            <a:pPr marL="609600" lvl="0" indent="-609600">
              <a:buSzPct val="90000"/>
            </a:pPr>
            <a:r>
              <a:rPr lang="zh-CN" altLang="en-US" smtClean="0">
                <a:solidFill>
                  <a:schemeClr val="tx1"/>
                </a:solidFill>
                <a:sym typeface="+mn-ea"/>
              </a:rPr>
              <a:t>子类可以通过</a:t>
            </a:r>
            <a:r>
              <a:rPr lang="en-US" altLang="zh-CN" smtClean="0">
                <a:solidFill>
                  <a:srgbClr val="FF0000"/>
                </a:solidFill>
                <a:sym typeface="+mn-ea"/>
              </a:rPr>
              <a:t>super</a:t>
            </a:r>
            <a:r>
              <a:rPr lang="zh-CN" altLang="en-US" smtClean="0">
                <a:solidFill>
                  <a:schemeClr val="tx1"/>
                </a:solidFill>
                <a:sym typeface="+mn-ea"/>
              </a:rPr>
              <a:t>关键字访问父类声明的同名变量</a:t>
            </a:r>
            <a:endParaRPr lang="zh-CN" altLang="en-US" smtClean="0">
              <a:solidFill>
                <a:schemeClr val="tx1"/>
              </a:solidFill>
              <a:sym typeface="+mn-ea"/>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成员</a:t>
            </a:r>
            <a:r>
              <a:rPr lang="zh-CN" altLang="en-US" smtClean="0"/>
              <a:t>变量的继承</a:t>
            </a:r>
            <a:r>
              <a:rPr lang="en-US" altLang="zh-CN" smtClean="0"/>
              <a:t>-</a:t>
            </a:r>
            <a:r>
              <a:rPr lang="zh-CN" altLang="en-US" smtClean="0"/>
              <a:t>重定义</a:t>
            </a:r>
            <a:endParaRPr lang="zh-CN" altLang="en-US" smtClean="0"/>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
        <p:nvSpPr>
          <p:cNvPr id="4" name="文本框 3"/>
          <p:cNvSpPr txBox="1"/>
          <p:nvPr/>
        </p:nvSpPr>
        <p:spPr>
          <a:xfrm>
            <a:off x="205105" y="1279525"/>
            <a:ext cx="10474325" cy="5323205"/>
          </a:xfrm>
          <a:prstGeom prst="rect">
            <a:avLst/>
          </a:prstGeom>
          <a:noFill/>
        </p:spPr>
        <p:txBody>
          <a:bodyPr wrap="square" rtlCol="0" anchor="t">
            <a:spAutoFit/>
          </a:bodyPr>
          <a:p>
            <a:r>
              <a:rPr lang="zh-CN" altLang="en-US"/>
              <a:t>class Base {</a:t>
            </a:r>
            <a:endParaRPr lang="zh-CN" altLang="en-US"/>
          </a:p>
          <a:p>
            <a:r>
              <a:rPr lang="en-US" altLang="zh-CN"/>
              <a:t>  public </a:t>
            </a:r>
            <a:r>
              <a:rPr lang="zh-CN" altLang="en-US"/>
              <a:t>Date </a:t>
            </a:r>
            <a:r>
              <a:rPr lang="zh-CN" altLang="en-US">
                <a:solidFill>
                  <a:srgbClr val="FF0000"/>
                </a:solidFill>
              </a:rPr>
              <a:t>base</a:t>
            </a:r>
            <a:r>
              <a:rPr lang="en-US" altLang="zh-CN">
                <a:solidFill>
                  <a:srgbClr val="FF0000"/>
                </a:solidFill>
              </a:rPr>
              <a:t>Date=</a:t>
            </a:r>
            <a:r>
              <a:rPr lang="en-US" altLang="zh-CN">
                <a:sym typeface="+mn-ea"/>
              </a:rPr>
              <a:t>new Date()</a:t>
            </a:r>
            <a:r>
              <a:rPr lang="zh-CN" altLang="en-US"/>
              <a:t>;</a:t>
            </a:r>
            <a:endParaRPr lang="zh-CN" altLang="en-US"/>
          </a:p>
          <a:p>
            <a:r>
              <a:rPr lang="en-US" altLang="zh-CN"/>
              <a:t>}</a:t>
            </a:r>
            <a:endParaRPr lang="en-US" altLang="zh-CN"/>
          </a:p>
          <a:p>
            <a:r>
              <a:rPr lang="en-US" altLang="zh-CN"/>
              <a:t>public class Main extends Base {</a:t>
            </a:r>
            <a:endParaRPr lang="en-US" altLang="zh-CN"/>
          </a:p>
          <a:p>
            <a:r>
              <a:rPr lang="en-US" altLang="zh-CN">
                <a:sym typeface="+mn-ea"/>
              </a:rPr>
              <a:t>  public </a:t>
            </a:r>
            <a:r>
              <a:rPr lang="zh-CN" altLang="en-US">
                <a:sym typeface="+mn-ea"/>
              </a:rPr>
              <a:t>Date </a:t>
            </a:r>
            <a:r>
              <a:rPr lang="zh-CN" altLang="en-US">
                <a:solidFill>
                  <a:srgbClr val="FF0000"/>
                </a:solidFill>
                <a:sym typeface="+mn-ea"/>
              </a:rPr>
              <a:t>base</a:t>
            </a:r>
            <a:r>
              <a:rPr lang="en-US" altLang="zh-CN">
                <a:solidFill>
                  <a:srgbClr val="FF0000"/>
                </a:solidFill>
                <a:sym typeface="+mn-ea"/>
              </a:rPr>
              <a:t>Date</a:t>
            </a:r>
            <a:r>
              <a:rPr lang="zh-CN" altLang="en-US">
                <a:sym typeface="+mn-ea"/>
              </a:rPr>
              <a:t>;</a:t>
            </a:r>
            <a:endParaRPr lang="zh-CN" altLang="en-US">
              <a:sym typeface="+mn-ea"/>
            </a:endParaRPr>
          </a:p>
          <a:p>
            <a:r>
              <a:rPr lang="en-US" altLang="zh-CN">
                <a:sym typeface="+mn-ea"/>
              </a:rPr>
              <a:t>  Date getSuper() {</a:t>
            </a:r>
            <a:endParaRPr lang="en-US" altLang="zh-CN">
              <a:sym typeface="+mn-ea"/>
            </a:endParaRPr>
          </a:p>
          <a:p>
            <a:r>
              <a:rPr lang="en-US" altLang="zh-CN">
                <a:sym typeface="+mn-ea"/>
              </a:rPr>
              <a:t>	 return super.baseDate;</a:t>
            </a:r>
            <a:endParaRPr lang="en-US" altLang="zh-CN">
              <a:sym typeface="+mn-ea"/>
            </a:endParaRPr>
          </a:p>
          <a:p>
            <a:r>
              <a:rPr lang="en-US" altLang="zh-CN">
                <a:sym typeface="+mn-ea"/>
              </a:rPr>
              <a:t>	  }</a:t>
            </a:r>
            <a:endParaRPr lang="en-US" altLang="zh-CN">
              <a:sym typeface="+mn-ea"/>
            </a:endParaRPr>
          </a:p>
          <a:p>
            <a:r>
              <a:rPr lang="en-US" altLang="zh-CN">
                <a:sym typeface="+mn-ea"/>
              </a:rPr>
              <a:t>     </a:t>
            </a:r>
            <a:r>
              <a:rPr lang="zh-CN" altLang="en-US"/>
              <a:t>   public static void main(String[] args) throws ClassNotFoundException {</a:t>
            </a:r>
            <a:endParaRPr lang="zh-CN" altLang="en-US"/>
          </a:p>
          <a:p>
            <a:r>
              <a:rPr lang="zh-CN" altLang="en-US"/>
              <a:t>	</a:t>
            </a:r>
            <a:r>
              <a:rPr lang="en-US" altLang="zh-CN"/>
              <a:t>Base base=new Main();</a:t>
            </a:r>
            <a:endParaRPr lang="en-US" altLang="zh-CN"/>
          </a:p>
          <a:p>
            <a:r>
              <a:rPr lang="zh-CN" altLang="en-US">
                <a:sym typeface="+mn-ea"/>
              </a:rPr>
              <a:t>	</a:t>
            </a:r>
            <a:r>
              <a:rPr lang="en-US" altLang="zh-CN">
                <a:sym typeface="+mn-ea"/>
              </a:rPr>
              <a:t>System.out.println("Base Ref:"+System.identityHashCode(</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zh-CN" altLang="en-US"/>
              <a:t>	</a:t>
            </a:r>
            <a:r>
              <a:rPr lang="en-US" altLang="zh-CN">
                <a:sym typeface="+mn-ea"/>
              </a:rPr>
              <a:t>System.out.println("Main Ref:"+ </a:t>
            </a:r>
            <a:endParaRPr lang="en-US" altLang="zh-CN">
              <a:sym typeface="+mn-ea"/>
            </a:endParaRPr>
          </a:p>
          <a:p>
            <a:r>
              <a:rPr lang="en-US" altLang="zh-CN">
                <a:sym typeface="+mn-ea"/>
              </a:rPr>
              <a:t>                                   System.identityHashCode(((Main)</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sym typeface="+mn-ea"/>
            </a:endParaRPr>
          </a:p>
          <a:p>
            <a:r>
              <a:rPr lang="zh-CN" altLang="en-US">
                <a:sym typeface="+mn-ea"/>
              </a:rPr>
              <a:t>	</a:t>
            </a:r>
            <a:r>
              <a:rPr lang="zh-CN" altLang="en-US"/>
              <a:t>System.out.println("Main Ref getSuper:"+ </a:t>
            </a:r>
            <a:endParaRPr lang="zh-CN" altLang="en-US"/>
          </a:p>
          <a:p>
            <a:r>
              <a:rPr lang="zh-CN" altLang="en-US"/>
              <a:t>                                   System.identityHashCode(((Main)base).getSuper()));</a:t>
            </a:r>
            <a:endParaRPr lang="zh-CN" altLang="en-US"/>
          </a:p>
          <a:p>
            <a:r>
              <a:rPr lang="zh-CN" altLang="en-US"/>
              <a:t>	}</a:t>
            </a:r>
            <a:endParaRPr lang="zh-CN" altLang="en-US"/>
          </a:p>
          <a:p>
            <a:r>
              <a:rPr lang="en-US" altLang="zh-CN"/>
              <a:t>}</a:t>
            </a:r>
            <a:endParaRPr lang="en-US" altLang="zh-CN"/>
          </a:p>
        </p:txBody>
      </p:sp>
      <p:sp>
        <p:nvSpPr>
          <p:cNvPr id="5" name="矩形 4"/>
          <p:cNvSpPr/>
          <p:nvPr/>
        </p:nvSpPr>
        <p:spPr bwMode="auto">
          <a:xfrm>
            <a:off x="5882640" y="1372870"/>
            <a:ext cx="4573905" cy="1454785"/>
          </a:xfrm>
          <a:prstGeom prst="rect">
            <a:avLst/>
          </a:prstGeom>
          <a:solidFill>
            <a:schemeClr val="tx1"/>
          </a:solidFill>
          <a:ln>
            <a:noFill/>
          </a:ln>
        </p:spPr>
        <p:txBody>
          <a:bodyPr wrap="square" rtlCol="0" anchor="t">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 Ref:366712642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 Ref:0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 Ref getSuper:366712642</a:t>
            </a:r>
            <a:endParaRPr lang="en-US" sz="2400">
              <a:solidFill>
                <a:schemeClr val="bg1"/>
              </a:solidFill>
              <a:latin typeface="Tahoma" panose="020B0604030504040204" pitchFamily="34" charset="0"/>
              <a:ea typeface="华文中宋" panose="02010600040101010101" pitchFamily="2"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静态方法</a:t>
            </a:r>
            <a:r>
              <a:rPr lang="zh-CN" altLang="en-US" smtClean="0"/>
              <a:t>的继承</a:t>
            </a:r>
            <a:r>
              <a:rPr lang="en-US" altLang="zh-CN" smtClean="0"/>
              <a:t>-</a:t>
            </a:r>
            <a:r>
              <a:rPr lang="zh-CN" altLang="en-US" smtClean="0"/>
              <a:t>重定义</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z="2800" smtClean="0">
                <a:sym typeface="+mn-ea"/>
              </a:rPr>
              <a:t>子类可以重新定义父类的静态方法</a:t>
            </a:r>
            <a:endParaRPr lang="zh-CN" altLang="en-US" sz="2800" smtClean="0">
              <a:sym typeface="+mn-ea"/>
            </a:endParaRPr>
          </a:p>
          <a:p>
            <a:pPr marL="609600" lvl="0" indent="-609600">
              <a:buSzPct val="90000"/>
            </a:pPr>
            <a:r>
              <a:rPr lang="zh-CN" altLang="en-US" sz="2800" smtClean="0">
                <a:sym typeface="+mn-ea"/>
              </a:rPr>
              <a:t>可以分别使用不同的类名进行明确访问，或者使用不同类型引用进行访问</a:t>
            </a:r>
            <a:endParaRPr lang="zh-CN" altLang="en-US" sz="2800" smtClean="0">
              <a:sym typeface="+mn-ea"/>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静态方法</a:t>
            </a:r>
            <a:r>
              <a:rPr lang="zh-CN" altLang="en-US" smtClean="0"/>
              <a:t>的继承</a:t>
            </a:r>
            <a:r>
              <a:rPr lang="en-US" altLang="zh-CN" smtClean="0"/>
              <a:t>-</a:t>
            </a:r>
            <a:r>
              <a:rPr lang="zh-CN" altLang="en-US" smtClean="0"/>
              <a:t>重定义</a:t>
            </a:r>
            <a:endParaRPr lang="zh-CN" altLang="en-US" smtClean="0"/>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
        <p:nvSpPr>
          <p:cNvPr id="4" name="文本框 3"/>
          <p:cNvSpPr txBox="1"/>
          <p:nvPr/>
        </p:nvSpPr>
        <p:spPr>
          <a:xfrm>
            <a:off x="205105" y="1279525"/>
            <a:ext cx="10474325" cy="4092575"/>
          </a:xfrm>
          <a:prstGeom prst="rect">
            <a:avLst/>
          </a:prstGeom>
          <a:noFill/>
        </p:spPr>
        <p:txBody>
          <a:bodyPr wrap="square" rtlCol="0" anchor="t">
            <a:spAutoFit/>
          </a:bodyPr>
          <a:p>
            <a:r>
              <a:rPr lang="zh-CN" altLang="en-US"/>
              <a:t>class Base {</a:t>
            </a:r>
            <a:endParaRPr lang="zh-CN" altLang="en-US"/>
          </a:p>
          <a:p>
            <a:r>
              <a:rPr lang="en-US" altLang="zh-CN"/>
              <a:t>  public static int getI(){return 10;}</a:t>
            </a:r>
            <a:endParaRPr lang="zh-CN" altLang="en-US"/>
          </a:p>
          <a:p>
            <a:r>
              <a:rPr lang="en-US" altLang="zh-CN"/>
              <a:t>}</a:t>
            </a:r>
            <a:endParaRPr lang="en-US" altLang="zh-CN"/>
          </a:p>
          <a:p>
            <a:r>
              <a:rPr lang="en-US" altLang="zh-CN"/>
              <a:t>public class Main extends Base {</a:t>
            </a:r>
            <a:endParaRPr lang="en-US" altLang="zh-CN"/>
          </a:p>
          <a:p>
            <a:r>
              <a:rPr lang="en-US" altLang="zh-CN">
                <a:sym typeface="+mn-ea"/>
              </a:rPr>
              <a:t>  </a:t>
            </a:r>
            <a:r>
              <a:rPr lang="en-US" altLang="zh-CN">
                <a:sym typeface="+mn-ea"/>
              </a:rPr>
              <a:t>public static int getI(){return 20;}</a:t>
            </a:r>
            <a:endParaRPr lang="zh-CN" altLang="en-US"/>
          </a:p>
          <a:p>
            <a:r>
              <a:rPr lang="en-US" altLang="zh-CN">
                <a:sym typeface="+mn-ea"/>
              </a:rPr>
              <a:t>     </a:t>
            </a:r>
            <a:r>
              <a:rPr lang="zh-CN" altLang="en-US"/>
              <a:t>   public static void main(String[] args) {</a:t>
            </a:r>
            <a:endParaRPr lang="zh-CN" altLang="en-US"/>
          </a:p>
          <a:p>
            <a:r>
              <a:rPr lang="zh-CN" altLang="en-US"/>
              <a:t>	</a:t>
            </a:r>
            <a:r>
              <a:rPr lang="en-US" altLang="zh-CN"/>
              <a:t>Base base=new Main();</a:t>
            </a:r>
            <a:endParaRPr lang="en-US" altLang="zh-CN"/>
          </a:p>
          <a:p>
            <a:r>
              <a:rPr lang="zh-CN" altLang="en-US">
                <a:sym typeface="+mn-ea"/>
              </a:rPr>
              <a:t>	</a:t>
            </a:r>
            <a:r>
              <a:rPr lang="en-US" altLang="zh-CN">
                <a:sym typeface="+mn-ea"/>
              </a:rPr>
              <a:t>System.out.println("Base :"+(</a:t>
            </a:r>
            <a:r>
              <a:rPr lang="en-US" altLang="zh-CN">
                <a:solidFill>
                  <a:schemeClr val="tx2"/>
                </a:solidFill>
                <a:sym typeface="+mn-ea"/>
              </a:rPr>
              <a:t>base.</a:t>
            </a:r>
            <a:r>
              <a:rPr lang="en-US" altLang="zh-CN">
                <a:sym typeface="+mn-ea"/>
              </a:rPr>
              <a:t>getI()</a:t>
            </a:r>
            <a:r>
              <a:rPr lang="en-US" altLang="zh-CN">
                <a:sym typeface="+mn-ea"/>
              </a:rPr>
              <a:t>));</a:t>
            </a:r>
            <a:endParaRPr lang="en-US" altLang="zh-CN"/>
          </a:p>
          <a:p>
            <a:r>
              <a:rPr lang="zh-CN" altLang="en-US"/>
              <a:t>	</a:t>
            </a:r>
            <a:r>
              <a:rPr lang="en-US" altLang="zh-CN">
                <a:sym typeface="+mn-ea"/>
              </a:rPr>
              <a:t>System.out.println("Main  :"+ ((Main)</a:t>
            </a:r>
            <a:r>
              <a:rPr lang="en-US" altLang="zh-CN">
                <a:solidFill>
                  <a:schemeClr val="tx2"/>
                </a:solidFill>
                <a:sym typeface="+mn-ea"/>
              </a:rPr>
              <a:t>base)</a:t>
            </a:r>
            <a:r>
              <a:rPr lang="en-US" altLang="zh-CN">
                <a:solidFill>
                  <a:schemeClr val="tx2"/>
                </a:solidFill>
                <a:sym typeface="+mn-ea"/>
              </a:rPr>
              <a:t>.</a:t>
            </a:r>
            <a:r>
              <a:rPr lang="en-US" altLang="zh-CN">
                <a:sym typeface="+mn-ea"/>
              </a:rPr>
              <a:t>getI()</a:t>
            </a:r>
            <a:r>
              <a:rPr lang="en-US" altLang="zh-CN">
                <a:sym typeface="+mn-ea"/>
              </a:rPr>
              <a:t>);</a:t>
            </a:r>
            <a:endParaRPr lang="en-US" altLang="zh-CN">
              <a:sym typeface="+mn-ea"/>
            </a:endParaRPr>
          </a:p>
          <a:p>
            <a:r>
              <a:rPr lang="zh-CN" altLang="en-US">
                <a:sym typeface="+mn-ea"/>
              </a:rPr>
              <a:t>	</a:t>
            </a:r>
            <a:r>
              <a:rPr lang="en-US" altLang="zh-CN">
                <a:sym typeface="+mn-ea"/>
              </a:rPr>
              <a:t>System.out.println("Base Class :"+(</a:t>
            </a:r>
            <a:r>
              <a:rPr lang="en-US" altLang="zh-CN">
                <a:solidFill>
                  <a:schemeClr val="tx2"/>
                </a:solidFill>
                <a:sym typeface="+mn-ea"/>
              </a:rPr>
              <a:t>Base</a:t>
            </a:r>
            <a:r>
              <a:rPr lang="en-US" altLang="zh-CN">
                <a:solidFill>
                  <a:schemeClr val="tx2"/>
                </a:solidFill>
                <a:sym typeface="+mn-ea"/>
              </a:rPr>
              <a:t>.</a:t>
            </a:r>
            <a:r>
              <a:rPr lang="en-US" altLang="zh-CN">
                <a:sym typeface="+mn-ea"/>
              </a:rPr>
              <a:t>getI()));</a:t>
            </a:r>
            <a:endParaRPr lang="en-US" altLang="zh-CN"/>
          </a:p>
          <a:p>
            <a:r>
              <a:rPr lang="zh-CN" altLang="en-US">
                <a:sym typeface="+mn-ea"/>
              </a:rPr>
              <a:t>	</a:t>
            </a:r>
            <a:r>
              <a:rPr lang="en-US" altLang="zh-CN">
                <a:sym typeface="+mn-ea"/>
              </a:rPr>
              <a:t>System.out.println("Main  Class:"+ (</a:t>
            </a:r>
            <a:r>
              <a:rPr lang="en-US" altLang="zh-CN">
                <a:solidFill>
                  <a:schemeClr val="tx2"/>
                </a:solidFill>
                <a:sym typeface="+mn-ea"/>
              </a:rPr>
              <a:t>Main</a:t>
            </a:r>
            <a:r>
              <a:rPr lang="en-US" altLang="zh-CN">
                <a:sym typeface="+mn-ea"/>
              </a:rPr>
              <a:t>.getI()));</a:t>
            </a:r>
            <a:endParaRPr lang="en-US" altLang="zh-CN">
              <a:sym typeface="+mn-ea"/>
            </a:endParaRPr>
          </a:p>
          <a:p>
            <a:r>
              <a:rPr lang="zh-CN" altLang="en-US"/>
              <a:t>	}</a:t>
            </a:r>
            <a:endParaRPr lang="zh-CN" altLang="en-US"/>
          </a:p>
          <a:p>
            <a:r>
              <a:rPr lang="en-US" altLang="zh-CN"/>
              <a:t>}</a:t>
            </a:r>
            <a:endParaRPr lang="en-US" altLang="zh-CN"/>
          </a:p>
        </p:txBody>
      </p:sp>
      <p:sp>
        <p:nvSpPr>
          <p:cNvPr id="5" name="矩形 4"/>
          <p:cNvSpPr/>
          <p:nvPr/>
        </p:nvSpPr>
        <p:spPr bwMode="auto">
          <a:xfrm>
            <a:off x="5882640" y="1372870"/>
            <a:ext cx="4573905" cy="1758315"/>
          </a:xfrm>
          <a:prstGeom prst="rect">
            <a:avLst/>
          </a:prstGeom>
          <a:solidFill>
            <a:schemeClr val="tx1"/>
          </a:solidFill>
          <a:ln>
            <a:noFill/>
          </a:ln>
        </p:spPr>
        <p:txBody>
          <a:bodyPr wrap="square" rtlCol="0" anchor="t">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 :10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  :20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 Class :10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  Class:20</a:t>
            </a:r>
            <a:endParaRPr lang="en-US" sz="2400">
              <a:solidFill>
                <a:schemeClr val="bg1"/>
              </a:solidFill>
              <a:latin typeface="Tahoma" panose="020B0604030504040204" pitchFamily="34" charset="0"/>
              <a:ea typeface="华文中宋" panose="02010600040101010101" pitchFamily="2" charset="-122"/>
              <a:sym typeface="+mn-ea"/>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成员函数</a:t>
            </a:r>
            <a:r>
              <a:rPr lang="zh-CN" altLang="en-US" smtClean="0"/>
              <a:t>的继承</a:t>
            </a:r>
            <a:r>
              <a:rPr lang="en-US" altLang="zh-CN" smtClean="0"/>
              <a:t>-</a:t>
            </a:r>
            <a:r>
              <a:rPr lang="zh-CN" altLang="en-US" smtClean="0"/>
              <a:t>重写</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mtClean="0">
                <a:solidFill>
                  <a:schemeClr val="tx1"/>
                </a:solidFill>
              </a:rPr>
              <a:t>子类可以重写</a:t>
            </a:r>
            <a:r>
              <a:rPr lang="zh-CN" altLang="en-US" smtClean="0">
                <a:solidFill>
                  <a:schemeClr val="tx1"/>
                </a:solidFill>
              </a:rPr>
              <a:t>父类的成员函数</a:t>
            </a:r>
            <a:r>
              <a:rPr lang="zh-CN" altLang="en-US" smtClean="0">
                <a:solidFill>
                  <a:schemeClr val="tx1"/>
                </a:solidFill>
              </a:rPr>
              <a:t>。</a:t>
            </a:r>
            <a:endParaRPr lang="zh-CN" altLang="en-US" smtClean="0">
              <a:solidFill>
                <a:schemeClr val="tx1"/>
              </a:solidFill>
            </a:endParaRPr>
          </a:p>
          <a:p>
            <a:pPr marL="609600" lvl="0" indent="-609600">
              <a:buSzPct val="90000"/>
            </a:pPr>
            <a:r>
              <a:rPr lang="zh-CN" altLang="en-US" smtClean="0">
                <a:solidFill>
                  <a:schemeClr val="tx1"/>
                </a:solidFill>
                <a:sym typeface="+mn-ea"/>
              </a:rPr>
              <a:t>子类根据构建对象的类型，调用相应方法，形成多态表现</a:t>
            </a:r>
            <a:r>
              <a:rPr lang="zh-CN" altLang="en-US" smtClean="0">
                <a:solidFill>
                  <a:schemeClr val="tx1"/>
                </a:solidFill>
                <a:sym typeface="+mn-ea"/>
              </a:rPr>
              <a:t>。</a:t>
            </a:r>
            <a:endParaRPr lang="zh-CN" altLang="en-US" smtClean="0">
              <a:solidFill>
                <a:schemeClr val="tx1"/>
              </a:solidFill>
              <a:sym typeface="+mn-ea"/>
            </a:endParaRPr>
          </a:p>
          <a:p>
            <a:pPr marL="609600" lvl="0" indent="-609600">
              <a:buSzPct val="90000"/>
            </a:pPr>
            <a:r>
              <a:rPr lang="zh-CN" altLang="en-US" smtClean="0">
                <a:solidFill>
                  <a:schemeClr val="tx1"/>
                </a:solidFill>
                <a:sym typeface="+mn-ea"/>
              </a:rPr>
              <a:t>子类可以通过</a:t>
            </a:r>
            <a:r>
              <a:rPr lang="en-US" altLang="zh-CN" smtClean="0">
                <a:solidFill>
                  <a:srgbClr val="FF0000"/>
                </a:solidFill>
                <a:sym typeface="+mn-ea"/>
              </a:rPr>
              <a:t>super</a:t>
            </a:r>
            <a:r>
              <a:rPr lang="zh-CN" altLang="en-US" smtClean="0">
                <a:solidFill>
                  <a:schemeClr val="tx1"/>
                </a:solidFill>
                <a:sym typeface="+mn-ea"/>
              </a:rPr>
              <a:t>关键字访问父类声明的同名变量</a:t>
            </a:r>
            <a:endParaRPr lang="zh-CN" altLang="en-US" smtClean="0">
              <a:solidFill>
                <a:schemeClr val="tx1"/>
              </a:solidFill>
              <a:sym typeface="+mn-ea"/>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成员</a:t>
            </a:r>
            <a:r>
              <a:rPr lang="zh-CN" altLang="en-US" smtClean="0">
                <a:sym typeface="+mn-ea"/>
              </a:rPr>
              <a:t>方法</a:t>
            </a:r>
            <a:r>
              <a:rPr lang="zh-CN" altLang="en-US" smtClean="0"/>
              <a:t>的继承</a:t>
            </a:r>
            <a:r>
              <a:rPr lang="en-US" altLang="zh-CN" smtClean="0"/>
              <a:t>-</a:t>
            </a:r>
            <a:r>
              <a:rPr lang="zh-CN" altLang="en-US" smtClean="0"/>
              <a:t>重定义</a:t>
            </a:r>
            <a:endParaRPr lang="zh-CN" altLang="en-US" smtClean="0"/>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
        <p:nvSpPr>
          <p:cNvPr id="4" name="文本框 3"/>
          <p:cNvSpPr txBox="1"/>
          <p:nvPr/>
        </p:nvSpPr>
        <p:spPr>
          <a:xfrm>
            <a:off x="163830" y="1279525"/>
            <a:ext cx="10474325" cy="5015865"/>
          </a:xfrm>
          <a:prstGeom prst="rect">
            <a:avLst/>
          </a:prstGeom>
          <a:noFill/>
        </p:spPr>
        <p:txBody>
          <a:bodyPr wrap="square" rtlCol="0" anchor="t">
            <a:spAutoFit/>
          </a:bodyPr>
          <a:p>
            <a:r>
              <a:rPr lang="zh-CN" altLang="en-US"/>
              <a:t>class Base {</a:t>
            </a:r>
            <a:endParaRPr lang="zh-CN" altLang="en-US"/>
          </a:p>
          <a:p>
            <a:r>
              <a:rPr lang="en-US" altLang="zh-CN"/>
              <a:t>  public int getI(){return 10;}</a:t>
            </a:r>
            <a:endParaRPr lang="zh-CN" altLang="en-US"/>
          </a:p>
          <a:p>
            <a:r>
              <a:rPr lang="en-US" altLang="zh-CN"/>
              <a:t>}</a:t>
            </a:r>
            <a:endParaRPr lang="en-US" altLang="zh-CN"/>
          </a:p>
          <a:p>
            <a:r>
              <a:rPr lang="en-US" altLang="zh-CN"/>
              <a:t>public class Main extends Base {</a:t>
            </a:r>
            <a:endParaRPr lang="en-US" altLang="zh-CN"/>
          </a:p>
          <a:p>
            <a:r>
              <a:rPr lang="en-US" altLang="zh-CN">
                <a:sym typeface="+mn-ea"/>
              </a:rPr>
              <a:t>  </a:t>
            </a:r>
            <a:r>
              <a:rPr lang="en-US" altLang="zh-CN">
                <a:sym typeface="+mn-ea"/>
              </a:rPr>
              <a:t>public int getI(){return 20;}</a:t>
            </a:r>
            <a:endParaRPr lang="en-US" altLang="zh-CN">
              <a:sym typeface="+mn-ea"/>
            </a:endParaRPr>
          </a:p>
          <a:p>
            <a:r>
              <a:rPr lang="zh-CN" altLang="en-US"/>
              <a:t>  public  int getSuper() {</a:t>
            </a:r>
            <a:endParaRPr lang="zh-CN" altLang="en-US"/>
          </a:p>
          <a:p>
            <a:r>
              <a:rPr lang="zh-CN" altLang="en-US"/>
              <a:t>		  return </a:t>
            </a:r>
            <a:r>
              <a:rPr lang="zh-CN" altLang="en-US">
                <a:solidFill>
                  <a:srgbClr val="FF0000"/>
                </a:solidFill>
              </a:rPr>
              <a:t>super</a:t>
            </a:r>
            <a:r>
              <a:rPr lang="zh-CN" altLang="en-US"/>
              <a:t>.getI();</a:t>
            </a:r>
            <a:endParaRPr lang="zh-CN" altLang="en-US"/>
          </a:p>
          <a:p>
            <a:r>
              <a:rPr lang="zh-CN" altLang="en-US"/>
              <a:t>	  }</a:t>
            </a:r>
            <a:endParaRPr lang="zh-CN" altLang="en-US"/>
          </a:p>
          <a:p>
            <a:r>
              <a:rPr lang="en-US" altLang="zh-CN">
                <a:sym typeface="+mn-ea"/>
              </a:rPr>
              <a:t>     </a:t>
            </a:r>
            <a:r>
              <a:rPr lang="zh-CN" altLang="en-US"/>
              <a:t>   public static void main(String[] args) {</a:t>
            </a:r>
            <a:endParaRPr lang="zh-CN" altLang="en-US"/>
          </a:p>
          <a:p>
            <a:r>
              <a:rPr lang="zh-CN" altLang="en-US"/>
              <a:t>	</a:t>
            </a:r>
            <a:r>
              <a:rPr lang="en-US" altLang="zh-CN"/>
              <a:t>Base base=new Main();</a:t>
            </a:r>
            <a:endParaRPr lang="en-US" altLang="zh-CN"/>
          </a:p>
          <a:p>
            <a:r>
              <a:rPr lang="zh-CN" altLang="en-US">
                <a:sym typeface="+mn-ea"/>
              </a:rPr>
              <a:t>	</a:t>
            </a:r>
            <a:r>
              <a:rPr lang="en-US" altLang="zh-CN">
                <a:sym typeface="+mn-ea"/>
              </a:rPr>
              <a:t>System.out.println("Base :"+(</a:t>
            </a:r>
            <a:r>
              <a:rPr lang="en-US" altLang="zh-CN">
                <a:solidFill>
                  <a:schemeClr val="tx2"/>
                </a:solidFill>
                <a:sym typeface="+mn-ea"/>
              </a:rPr>
              <a:t>base.</a:t>
            </a:r>
            <a:r>
              <a:rPr lang="en-US" altLang="zh-CN">
                <a:sym typeface="+mn-ea"/>
              </a:rPr>
              <a:t>getI()</a:t>
            </a:r>
            <a:r>
              <a:rPr lang="en-US" altLang="zh-CN">
                <a:sym typeface="+mn-ea"/>
              </a:rPr>
              <a:t>));</a:t>
            </a:r>
            <a:endParaRPr lang="en-US" altLang="zh-CN"/>
          </a:p>
          <a:p>
            <a:r>
              <a:rPr lang="zh-CN" altLang="en-US"/>
              <a:t>	</a:t>
            </a:r>
            <a:r>
              <a:rPr lang="en-US" altLang="zh-CN">
                <a:sym typeface="+mn-ea"/>
              </a:rPr>
              <a:t>System.out.println("Main  :"+ ((Main)</a:t>
            </a:r>
            <a:r>
              <a:rPr lang="en-US" altLang="zh-CN">
                <a:solidFill>
                  <a:schemeClr val="tx2"/>
                </a:solidFill>
                <a:sym typeface="+mn-ea"/>
              </a:rPr>
              <a:t>base)</a:t>
            </a:r>
            <a:r>
              <a:rPr lang="en-US" altLang="zh-CN">
                <a:solidFill>
                  <a:schemeClr val="tx2"/>
                </a:solidFill>
                <a:sym typeface="+mn-ea"/>
              </a:rPr>
              <a:t>.</a:t>
            </a:r>
            <a:r>
              <a:rPr lang="en-US" altLang="zh-CN">
                <a:sym typeface="+mn-ea"/>
              </a:rPr>
              <a:t>getI()</a:t>
            </a:r>
            <a:r>
              <a:rPr lang="en-US" altLang="zh-CN">
                <a:sym typeface="+mn-ea"/>
              </a:rPr>
              <a:t>);</a:t>
            </a:r>
            <a:endParaRPr lang="en-US" altLang="zh-CN">
              <a:sym typeface="+mn-ea"/>
            </a:endParaRPr>
          </a:p>
          <a:p>
            <a:r>
              <a:rPr lang="zh-CN" altLang="en-US">
                <a:sym typeface="+mn-ea"/>
              </a:rPr>
              <a:t>	</a:t>
            </a:r>
            <a:r>
              <a:rPr lang="en-US" altLang="zh-CN">
                <a:sym typeface="+mn-ea"/>
              </a:rPr>
              <a:t>System.out.println("Base in </a:t>
            </a:r>
            <a:r>
              <a:rPr lang="en-US" altLang="zh-CN">
                <a:sym typeface="+mn-ea"/>
              </a:rPr>
              <a:t>Main  :"+ ((Main)</a:t>
            </a:r>
            <a:r>
              <a:rPr lang="en-US" altLang="zh-CN">
                <a:solidFill>
                  <a:schemeClr val="tx2"/>
                </a:solidFill>
                <a:sym typeface="+mn-ea"/>
              </a:rPr>
              <a:t>base).</a:t>
            </a:r>
            <a:r>
              <a:rPr lang="zh-CN" altLang="en-US">
                <a:sym typeface="+mn-ea"/>
              </a:rPr>
              <a:t>getSuper</a:t>
            </a:r>
            <a:r>
              <a:rPr lang="en-US" altLang="zh-CN">
                <a:sym typeface="+mn-ea"/>
              </a:rPr>
              <a:t>());</a:t>
            </a:r>
            <a:endParaRPr lang="en-US" altLang="zh-CN">
              <a:sym typeface="+mn-ea"/>
            </a:endParaRPr>
          </a:p>
          <a:p>
            <a:endParaRPr lang="en-US" altLang="zh-CN">
              <a:sym typeface="+mn-ea"/>
            </a:endParaRPr>
          </a:p>
          <a:p>
            <a:r>
              <a:rPr lang="zh-CN" altLang="en-US">
                <a:sym typeface="+mn-ea"/>
              </a:rPr>
              <a:t>	</a:t>
            </a:r>
            <a:r>
              <a:rPr lang="zh-CN" altLang="en-US"/>
              <a:t>	}</a:t>
            </a:r>
            <a:endParaRPr lang="zh-CN" altLang="en-US"/>
          </a:p>
          <a:p>
            <a:r>
              <a:rPr lang="en-US" altLang="zh-CN"/>
              <a:t>}</a:t>
            </a:r>
            <a:endParaRPr lang="en-US" altLang="zh-CN"/>
          </a:p>
        </p:txBody>
      </p:sp>
      <p:sp>
        <p:nvSpPr>
          <p:cNvPr id="5" name="矩形 4"/>
          <p:cNvSpPr/>
          <p:nvPr/>
        </p:nvSpPr>
        <p:spPr bwMode="auto">
          <a:xfrm>
            <a:off x="5882640" y="1372870"/>
            <a:ext cx="4573905" cy="1758315"/>
          </a:xfrm>
          <a:prstGeom prst="rect">
            <a:avLst/>
          </a:prstGeom>
          <a:solidFill>
            <a:schemeClr val="tx1"/>
          </a:solidFill>
          <a:ln>
            <a:noFill/>
          </a:ln>
        </p:spPr>
        <p:txBody>
          <a:bodyPr wrap="square" rtlCol="0" anchor="t">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 :20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  :20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 in Main  :10</a:t>
            </a:r>
            <a:endParaRPr lang="en-US" sz="2400">
              <a:solidFill>
                <a:schemeClr val="bg1"/>
              </a:solidFill>
              <a:latin typeface="Tahoma" panose="020B0604030504040204" pitchFamily="34" charset="0"/>
              <a:ea typeface="华文中宋" panose="02010600040101010101" pitchFamily="2" charset="-122"/>
              <a:sym typeface="+mn-ea"/>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文本占位符 101377"/>
          <p:cNvSpPr>
            <a:spLocks noGrp="1" noChangeArrowheads="1"/>
          </p:cNvSpPr>
          <p:nvPr>
            <p:ph idx="1"/>
          </p:nvPr>
        </p:nvSpPr>
        <p:spPr/>
        <p:txBody>
          <a:bodyPr/>
          <a:lstStyle/>
          <a:p>
            <a:pPr marL="609600" indent="-609600">
              <a:buSzPct val="90000"/>
            </a:pPr>
            <a:r>
              <a:rPr lang="zh-CN" altLang="en-US" smtClean="0"/>
              <a:t>继承中的</a:t>
            </a:r>
            <a:r>
              <a:rPr lang="en-US" smtClean="0">
                <a:ea typeface="黑体" panose="02010609060101010101" pitchFamily="49" charset="-122"/>
              </a:rPr>
              <a:t>super</a:t>
            </a:r>
            <a:endParaRPr lang="zh-CN" smtClean="0">
              <a:ea typeface="黑体" panose="02010609060101010101" pitchFamily="49" charset="-122"/>
            </a:endParaRPr>
          </a:p>
        </p:txBody>
      </p:sp>
      <p:sp>
        <p:nvSpPr>
          <p:cNvPr id="104450" name="标题 101378"/>
          <p:cNvSpPr>
            <a:spLocks noGrp="1" noChangeArrowheads="1"/>
          </p:cNvSpPr>
          <p:nvPr>
            <p:ph type="title"/>
          </p:nvPr>
        </p:nvSpPr>
        <p:spPr/>
        <p:txBody>
          <a:bodyPr anchor="b"/>
          <a:lstStyle/>
          <a:p>
            <a:r>
              <a:rPr lang="zh-CN" altLang="en-US" smtClean="0"/>
              <a:t>类的继承</a:t>
            </a:r>
            <a:endParaRPr lang="zh-CN" altLang="en-US" smtClean="0"/>
          </a:p>
        </p:txBody>
      </p:sp>
      <p:sp>
        <p:nvSpPr>
          <p:cNvPr id="104451" name="矩形 101379"/>
          <p:cNvSpPr>
            <a:spLocks noChangeArrowheads="1"/>
          </p:cNvSpPr>
          <p:nvPr/>
        </p:nvSpPr>
        <p:spPr bwMode="auto">
          <a:xfrm>
            <a:off x="1400175" y="2400300"/>
            <a:ext cx="1520190" cy="960120"/>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940">
                <a:latin typeface="Tahoma" panose="020B0604030504040204" pitchFamily="34" charset="0"/>
                <a:ea typeface="华文中宋" panose="02010600040101010101" pitchFamily="2" charset="-122"/>
              </a:rPr>
              <a:t>父类</a:t>
            </a:r>
            <a:endParaRPr lang="zh-CN" altLang="en-US" sz="2940">
              <a:latin typeface="Tahoma" panose="020B0604030504040204" pitchFamily="34" charset="0"/>
              <a:ea typeface="华文中宋" panose="02010600040101010101" pitchFamily="2" charset="-122"/>
            </a:endParaRPr>
          </a:p>
        </p:txBody>
      </p:sp>
      <p:sp>
        <p:nvSpPr>
          <p:cNvPr id="104452" name="矩形 101380"/>
          <p:cNvSpPr>
            <a:spLocks noChangeArrowheads="1"/>
          </p:cNvSpPr>
          <p:nvPr/>
        </p:nvSpPr>
        <p:spPr bwMode="auto">
          <a:xfrm>
            <a:off x="1400175" y="4080510"/>
            <a:ext cx="1520190" cy="960120"/>
          </a:xfrm>
          <a:prstGeom prst="rect">
            <a:avLst/>
          </a:prstGeom>
          <a:solidFill>
            <a:srgbClr val="CC99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940">
                <a:latin typeface="Tahoma" panose="020B0604030504040204" pitchFamily="34" charset="0"/>
                <a:ea typeface="华文中宋" panose="02010600040101010101" pitchFamily="2" charset="-122"/>
              </a:rPr>
              <a:t>子类</a:t>
            </a:r>
            <a:endParaRPr lang="zh-CN" altLang="en-US" sz="2940">
              <a:latin typeface="Tahoma" panose="020B0604030504040204" pitchFamily="34" charset="0"/>
              <a:ea typeface="华文中宋" panose="02010600040101010101" pitchFamily="2" charset="-122"/>
            </a:endParaRPr>
          </a:p>
        </p:txBody>
      </p:sp>
      <p:grpSp>
        <p:nvGrpSpPr>
          <p:cNvPr id="104453" name="组合 101381"/>
          <p:cNvGrpSpPr/>
          <p:nvPr/>
        </p:nvGrpSpPr>
        <p:grpSpPr bwMode="auto">
          <a:xfrm>
            <a:off x="2080260" y="3360420"/>
            <a:ext cx="160020" cy="720090"/>
            <a:chOff x="0" y="0"/>
            <a:chExt cx="96" cy="432"/>
          </a:xfrm>
        </p:grpSpPr>
        <p:sp>
          <p:nvSpPr>
            <p:cNvPr id="104454" name="流程图: 摘录 101382"/>
            <p:cNvSpPr>
              <a:spLocks noChangeArrowheads="1"/>
            </p:cNvSpPr>
            <p:nvPr/>
          </p:nvSpPr>
          <p:spPr bwMode="auto">
            <a:xfrm>
              <a:off x="0" y="0"/>
              <a:ext cx="96" cy="144"/>
            </a:xfrm>
            <a:prstGeom prst="flowChartExtract">
              <a:avLst/>
            </a:prstGeom>
            <a:solidFill>
              <a:schemeClr val="folHlink"/>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4455" name="直接连接符 101383"/>
            <p:cNvSpPr>
              <a:spLocks noChangeShapeType="1"/>
            </p:cNvSpPr>
            <p:nvPr/>
          </p:nvSpPr>
          <p:spPr bwMode="auto">
            <a:xfrm>
              <a:off x="48" y="14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100"/>
            </a:p>
          </p:txBody>
        </p:sp>
      </p:grpSp>
      <p:grpSp>
        <p:nvGrpSpPr>
          <p:cNvPr id="101385" name="组合 101384"/>
          <p:cNvGrpSpPr/>
          <p:nvPr/>
        </p:nvGrpSpPr>
        <p:grpSpPr bwMode="auto">
          <a:xfrm>
            <a:off x="3080385" y="4400550"/>
            <a:ext cx="2960370" cy="880110"/>
            <a:chOff x="0" y="0"/>
            <a:chExt cx="1776" cy="528"/>
          </a:xfrm>
        </p:grpSpPr>
        <p:sp>
          <p:nvSpPr>
            <p:cNvPr id="104457" name="任意多边形 101385"/>
            <p:cNvSpPr>
              <a:spLocks noChangeArrowheads="1"/>
            </p:cNvSpPr>
            <p:nvPr/>
          </p:nvSpPr>
          <p:spPr bwMode="auto">
            <a:xfrm>
              <a:off x="96" y="0"/>
              <a:ext cx="1680" cy="144"/>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350 w 21600"/>
                <a:gd name="T15" fmla="*/ 5400 h 21600"/>
                <a:gd name="T16" fmla="*/ 1350 w 21600"/>
                <a:gd name="T17" fmla="*/ 16200 h 21600"/>
                <a:gd name="T18" fmla="*/ 2700 w 21600"/>
                <a:gd name="T19" fmla="*/ 16200 h 21600"/>
                <a:gd name="T20" fmla="*/ 2700 w 21600"/>
                <a:gd name="T21" fmla="*/ 5400 h 21600"/>
                <a:gd name="T22" fmla="*/ 0 w 21600"/>
                <a:gd name="T23" fmla="*/ 5400 h 21600"/>
                <a:gd name="T24" fmla="*/ 0 w 21600"/>
                <a:gd name="T25" fmla="*/ 16200 h 21600"/>
                <a:gd name="T26" fmla="*/ 675 w 21600"/>
                <a:gd name="T27" fmla="*/ 16200 h 21600"/>
                <a:gd name="T28" fmla="*/ 675 w 21600"/>
                <a:gd name="T29"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4458" name="矩形 101386"/>
            <p:cNvSpPr>
              <a:spLocks noChangeArrowheads="1"/>
            </p:cNvSpPr>
            <p:nvPr/>
          </p:nvSpPr>
          <p:spPr bwMode="auto">
            <a:xfrm>
              <a:off x="0" y="192"/>
              <a:ext cx="17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实例化一个子类对象</a:t>
              </a:r>
              <a:endParaRPr lang="zh-CN" altLang="en-US" sz="2520">
                <a:latin typeface="Tahoma" panose="020B0604030504040204" pitchFamily="34" charset="0"/>
                <a:ea typeface="华文中宋" panose="02010600040101010101" pitchFamily="2" charset="-122"/>
              </a:endParaRPr>
            </a:p>
          </p:txBody>
        </p:sp>
      </p:grpSp>
      <p:grpSp>
        <p:nvGrpSpPr>
          <p:cNvPr id="101388" name="组合 101387"/>
          <p:cNvGrpSpPr/>
          <p:nvPr/>
        </p:nvGrpSpPr>
        <p:grpSpPr bwMode="auto">
          <a:xfrm>
            <a:off x="6280785" y="3360420"/>
            <a:ext cx="2080260" cy="2320290"/>
            <a:chOff x="0" y="0"/>
            <a:chExt cx="1248" cy="1392"/>
          </a:xfrm>
        </p:grpSpPr>
        <p:sp>
          <p:nvSpPr>
            <p:cNvPr id="104460" name="椭圆 101388"/>
            <p:cNvSpPr>
              <a:spLocks noChangeArrowheads="1"/>
            </p:cNvSpPr>
            <p:nvPr/>
          </p:nvSpPr>
          <p:spPr bwMode="auto">
            <a:xfrm>
              <a:off x="0" y="480"/>
              <a:ext cx="1008" cy="432"/>
            </a:xfrm>
            <a:prstGeom prst="ellipse">
              <a:avLst/>
            </a:prstGeom>
            <a:solidFill>
              <a:srgbClr val="CC99FF"/>
            </a:solidFill>
            <a:ln w="9525">
              <a:solidFill>
                <a:schemeClr val="tx1"/>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4461" name="椭圆 101389"/>
            <p:cNvSpPr>
              <a:spLocks noChangeArrowheads="1"/>
            </p:cNvSpPr>
            <p:nvPr/>
          </p:nvSpPr>
          <p:spPr bwMode="auto">
            <a:xfrm>
              <a:off x="480" y="576"/>
              <a:ext cx="528" cy="240"/>
            </a:xfrm>
            <a:prstGeom prst="ellipse">
              <a:avLst/>
            </a:prstGeom>
            <a:solidFill>
              <a:srgbClr val="C0C0C0"/>
            </a:solidFill>
            <a:ln w="9525">
              <a:solidFill>
                <a:schemeClr val="tx1"/>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4462" name="矩形 101390"/>
            <p:cNvSpPr>
              <a:spLocks noChangeArrowheads="1"/>
            </p:cNvSpPr>
            <p:nvPr/>
          </p:nvSpPr>
          <p:spPr bwMode="auto">
            <a:xfrm>
              <a:off x="96" y="100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940">
                  <a:latin typeface="Tahoma" panose="020B0604030504040204" pitchFamily="34" charset="0"/>
                  <a:ea typeface="华文中宋" panose="02010600040101010101" pitchFamily="2" charset="-122"/>
                </a:rPr>
                <a:t>this</a:t>
              </a:r>
              <a:endParaRPr lang="en-US" sz="2940">
                <a:latin typeface="Tahoma" panose="020B0604030504040204" pitchFamily="34" charset="0"/>
                <a:ea typeface="华文中宋" panose="02010600040101010101" pitchFamily="2" charset="-122"/>
              </a:endParaRPr>
            </a:p>
          </p:txBody>
        </p:sp>
        <p:sp>
          <p:nvSpPr>
            <p:cNvPr id="104463" name="直接连接符 101391"/>
            <p:cNvSpPr>
              <a:spLocks noChangeShapeType="1"/>
            </p:cNvSpPr>
            <p:nvPr/>
          </p:nvSpPr>
          <p:spPr bwMode="auto">
            <a:xfrm>
              <a:off x="480" y="816"/>
              <a:ext cx="0" cy="24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04464" name="矩形 101392"/>
            <p:cNvSpPr>
              <a:spLocks noChangeArrowheads="1"/>
            </p:cNvSpPr>
            <p:nvPr/>
          </p:nvSpPr>
          <p:spPr bwMode="auto">
            <a:xfrm>
              <a:off x="384" y="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940">
                  <a:latin typeface="Tahoma" panose="020B0604030504040204" pitchFamily="34" charset="0"/>
                  <a:ea typeface="华文中宋" panose="02010600040101010101" pitchFamily="2" charset="-122"/>
                </a:rPr>
                <a:t>super</a:t>
              </a:r>
              <a:endParaRPr lang="en-US" sz="2940">
                <a:latin typeface="Tahoma" panose="020B0604030504040204" pitchFamily="34" charset="0"/>
                <a:ea typeface="华文中宋" panose="02010600040101010101" pitchFamily="2" charset="-122"/>
              </a:endParaRPr>
            </a:p>
          </p:txBody>
        </p:sp>
        <p:sp>
          <p:nvSpPr>
            <p:cNvPr id="104465" name="直接连接符 101393"/>
            <p:cNvSpPr>
              <a:spLocks noChangeShapeType="1"/>
            </p:cNvSpPr>
            <p:nvPr/>
          </p:nvSpPr>
          <p:spPr bwMode="auto">
            <a:xfrm>
              <a:off x="816" y="384"/>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grpSp>
      <p:sp>
        <p:nvSpPr>
          <p:cNvPr id="101395" name="矩形 101394"/>
          <p:cNvSpPr>
            <a:spLocks noChangeArrowheads="1"/>
          </p:cNvSpPr>
          <p:nvPr/>
        </p:nvSpPr>
        <p:spPr bwMode="auto">
          <a:xfrm>
            <a:off x="6920865" y="2640330"/>
            <a:ext cx="176022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调用父类的</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变量和方法</a:t>
            </a:r>
            <a:endParaRPr lang="zh-CN" altLang="en-US" sz="2520">
              <a:latin typeface="Tahoma" panose="020B0604030504040204" pitchFamily="34" charset="0"/>
              <a:ea typeface="华文中宋" panose="02010600040101010101" pitchFamily="2" charset="-122"/>
            </a:endParaRPr>
          </a:p>
        </p:txBody>
      </p:sp>
      <p:sp>
        <p:nvSpPr>
          <p:cNvPr id="101396" name="矩形 101395"/>
          <p:cNvSpPr>
            <a:spLocks noChangeArrowheads="1"/>
          </p:cNvSpPr>
          <p:nvPr/>
        </p:nvSpPr>
        <p:spPr bwMode="auto">
          <a:xfrm>
            <a:off x="6440805" y="5600700"/>
            <a:ext cx="176022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调用子类的</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变量和方法</a:t>
            </a:r>
            <a:endParaRPr lang="zh-CN" altLang="en-US" sz="252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4"/>
          </p:nvPr>
        </p:nvSpPr>
        <p:spPr/>
        <p:txBody>
          <a:bodyPr/>
          <a:lstStyle/>
          <a:p>
            <a:fld id="{BBD4392B-3B5C-4A02-849D-BC2CB49F80F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barn(outHorizontal)">
                                      <p:cBhvr>
                                        <p:cTn id="7" dur="500"/>
                                        <p:tgtEl>
                                          <p:spTgt spid="1013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1388"/>
                                        </p:tgtEl>
                                        <p:attrNameLst>
                                          <p:attrName>style.visibility</p:attrName>
                                        </p:attrNameLst>
                                      </p:cBhvr>
                                      <p:to>
                                        <p:strVal val="visible"/>
                                      </p:to>
                                    </p:set>
                                    <p:animEffect transition="in" filter="barn(outHorizontal)">
                                      <p:cBhvr>
                                        <p:cTn id="12" dur="500"/>
                                        <p:tgtEl>
                                          <p:spTgt spid="1013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1395"/>
                                        </p:tgtEl>
                                        <p:attrNameLst>
                                          <p:attrName>style.visibility</p:attrName>
                                        </p:attrNameLst>
                                      </p:cBhvr>
                                      <p:to>
                                        <p:strVal val="visible"/>
                                      </p:to>
                                    </p:set>
                                    <p:animEffect transition="in" filter="barn(outHorizontal)">
                                      <p:cBhvr>
                                        <p:cTn id="17" dur="500"/>
                                        <p:tgtEl>
                                          <p:spTgt spid="10139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1396"/>
                                        </p:tgtEl>
                                        <p:attrNameLst>
                                          <p:attrName>style.visibility</p:attrName>
                                        </p:attrNameLst>
                                      </p:cBhvr>
                                      <p:to>
                                        <p:strVal val="visible"/>
                                      </p:to>
                                    </p:set>
                                    <p:animEffect transition="in" filter="barn(outHorizontal)">
                                      <p:cBhvr>
                                        <p:cTn id="22" dur="500"/>
                                        <p:tgtEl>
                                          <p:spTgt spid="101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5" grpId="0"/>
      <p:bldP spid="1013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594F62A2-D530-472F-BD92-4DD74246C61D}" type="slidenum">
              <a:rPr lang="zh-CN" altLang="en-US" sz="1470" dirty="0"/>
            </a:fld>
            <a:endParaRPr lang="zh-CN" altLang="en-US" sz="1470" dirty="0"/>
          </a:p>
        </p:txBody>
      </p:sp>
      <p:sp>
        <p:nvSpPr>
          <p:cNvPr id="105476" name="标题 2"/>
          <p:cNvSpPr>
            <a:spLocks noGrp="1" noChangeArrowheads="1"/>
          </p:cNvSpPr>
          <p:nvPr>
            <p:ph type="title"/>
            <p:custDataLst>
              <p:tags r:id="rId1"/>
            </p:custDataLst>
          </p:nvPr>
        </p:nvSpPr>
        <p:spPr/>
        <p:txBody>
          <a:bodyPr/>
          <a:lstStyle/>
          <a:p>
            <a:r>
              <a:rPr lang="zh-CN" altLang="en-US" smtClean="0"/>
              <a:t>类的继承</a:t>
            </a:r>
            <a:endParaRPr lang="zh-CN" altLang="en-US" smtClean="0"/>
          </a:p>
        </p:txBody>
      </p:sp>
      <p:sp>
        <p:nvSpPr>
          <p:cNvPr id="105477" name="内容占位符 4"/>
          <p:cNvSpPr>
            <a:spLocks noGrp="1" noChangeArrowheads="1"/>
          </p:cNvSpPr>
          <p:nvPr>
            <p:ph idx="1"/>
            <p:custDataLst>
              <p:tags r:id="rId2"/>
            </p:custDataLst>
          </p:nvPr>
        </p:nvSpPr>
        <p:spPr/>
        <p:txBody>
          <a:bodyPr>
            <a:normAutofit/>
          </a:bodyPr>
          <a:lstStyle/>
          <a:p>
            <a:pPr algn="l">
              <a:lnSpc>
                <a:spcPct val="130000"/>
              </a:lnSpc>
              <a:buClr>
                <a:srgbClr val="000000"/>
              </a:buClr>
              <a:buSzTx/>
              <a:buChar char="•"/>
            </a:pPr>
            <a:r>
              <a:rPr lang="zh-CN" altLang="en-US" sz="3300" smtClean="0"/>
              <a:t>类成员访问修饰符与继承的关系</a:t>
            </a:r>
            <a:endParaRPr lang="zh-CN" altLang="en-US" sz="3300" smtClean="0"/>
          </a:p>
          <a:p>
            <a:pPr marL="914400" lvl="1" indent="-457200">
              <a:lnSpc>
                <a:spcPct val="150000"/>
              </a:lnSpc>
              <a:buFont typeface="Arial" panose="020B0604020202020204" pitchFamily="34" charset="0"/>
              <a:buChar char="•"/>
            </a:pPr>
            <a:r>
              <a:rPr lang="zh-CN" altLang="en-US" smtClean="0"/>
              <a:t>私有的</a:t>
            </a:r>
            <a:r>
              <a:rPr lang="en-US" smtClean="0">
                <a:ea typeface="黑体" panose="02010609060101010101" pitchFamily="49" charset="-122"/>
              </a:rPr>
              <a:t>(private)</a:t>
            </a:r>
            <a:r>
              <a:rPr lang="zh-CN" altLang="en-US" smtClean="0"/>
              <a:t>类成员不能被子类继承</a:t>
            </a:r>
            <a:endParaRPr lang="zh-CN" altLang="en-US" smtClean="0"/>
          </a:p>
          <a:p>
            <a:pPr marL="914400" lvl="1" indent="-457200">
              <a:lnSpc>
                <a:spcPct val="150000"/>
              </a:lnSpc>
              <a:buFont typeface="Arial" panose="020B0604020202020204" pitchFamily="34" charset="0"/>
              <a:buChar char="•"/>
            </a:pPr>
            <a:r>
              <a:rPr lang="zh-CN" altLang="en-US" smtClean="0"/>
              <a:t>公共的</a:t>
            </a:r>
            <a:r>
              <a:rPr lang="en-US" smtClean="0">
                <a:ea typeface="黑体" panose="02010609060101010101" pitchFamily="49" charset="-122"/>
              </a:rPr>
              <a:t>(public)</a:t>
            </a:r>
            <a:r>
              <a:rPr lang="zh-CN" altLang="en-US" smtClean="0"/>
              <a:t>和保护性的</a:t>
            </a:r>
            <a:r>
              <a:rPr lang="en-US" smtClean="0">
                <a:ea typeface="黑体" panose="02010609060101010101" pitchFamily="49" charset="-122"/>
              </a:rPr>
              <a:t>(protected)</a:t>
            </a:r>
            <a:r>
              <a:rPr lang="zh-CN" altLang="en-US" smtClean="0"/>
              <a:t>类成员能被子类继承，且子类和父类可以属于不同的包</a:t>
            </a:r>
            <a:endParaRPr lang="zh-CN" altLang="en-US" smtClean="0"/>
          </a:p>
          <a:p>
            <a:pPr marL="914400" lvl="1" indent="-457200">
              <a:lnSpc>
                <a:spcPct val="150000"/>
              </a:lnSpc>
              <a:buFont typeface="Arial" panose="020B0604020202020204" pitchFamily="34" charset="0"/>
              <a:buChar char="•"/>
            </a:pPr>
            <a:r>
              <a:rPr lang="zh-CN" altLang="en-US" smtClean="0"/>
              <a:t>无修饰的父类成员，仅在本包中才能被子类继承</a:t>
            </a:r>
            <a:endParaRPr lang="zh-CN" altLang="en-US" smtClean="0"/>
          </a:p>
          <a:p>
            <a:pPr marL="914400" lvl="1" indent="-457200">
              <a:lnSpc>
                <a:spcPct val="150000"/>
              </a:lnSpc>
              <a:buFont typeface="Arial" panose="020B0604020202020204" pitchFamily="34" charset="0"/>
              <a:buChar char="•"/>
            </a:pPr>
            <a:r>
              <a:rPr lang="zh-CN" altLang="en-US" smtClean="0">
                <a:solidFill>
                  <a:srgbClr val="FF0000"/>
                </a:solidFill>
              </a:rPr>
              <a:t>构造函数不是类成员，所以不被继承</a:t>
            </a:r>
            <a:endParaRPr lang="zh-CN" altLang="en-US" smtClean="0">
              <a:solidFill>
                <a:srgbClr val="FF0000"/>
              </a:solidFill>
            </a:endParaRPr>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继承中的构造函数</a:t>
            </a:r>
            <a:endParaRPr lang="zh-CN" altLang="en-US"/>
          </a:p>
        </p:txBody>
      </p:sp>
      <p:sp>
        <p:nvSpPr>
          <p:cNvPr id="3" name="内容占位符 2"/>
          <p:cNvSpPr>
            <a:spLocks noGrp="1"/>
          </p:cNvSpPr>
          <p:nvPr>
            <p:ph idx="1"/>
          </p:nvPr>
        </p:nvSpPr>
        <p:spPr/>
        <p:txBody>
          <a:bodyPr/>
          <a:p>
            <a:r>
              <a:rPr lang="zh-CN" altLang="en-US" sz="2800"/>
              <a:t>构造函数不会被继承</a:t>
            </a:r>
            <a:endParaRPr lang="zh-CN" altLang="en-US" sz="2800"/>
          </a:p>
          <a:p>
            <a:r>
              <a:rPr lang="zh-CN" altLang="en-US" sz="2800"/>
              <a:t>子类的构造函数在没有明确声明的情况下，编译器会默认在第一句调用父类的无参数构造函数。</a:t>
            </a:r>
            <a:endParaRPr lang="zh-CN" altLang="en-US" sz="2800"/>
          </a:p>
          <a:p>
            <a:r>
              <a:rPr lang="zh-CN" altLang="en-US" sz="2800"/>
              <a:t>如果父类没有无参数构造函数，需要通过</a:t>
            </a:r>
            <a:r>
              <a:rPr lang="en-US" altLang="zh-CN" sz="2800"/>
              <a:t>super(...)</a:t>
            </a:r>
            <a:r>
              <a:rPr lang="zh-CN" altLang="en-US" sz="2800"/>
              <a:t>显示调用。并且必须是第一句。</a:t>
            </a:r>
            <a:endParaRPr lang="zh-CN" altLang="en-US"/>
          </a:p>
          <a:p>
            <a:r>
              <a:rPr lang="zh-CN" altLang="en-US" sz="2800"/>
              <a:t>使用</a:t>
            </a:r>
            <a:r>
              <a:rPr lang="en-US" altLang="zh-CN" sz="2800"/>
              <a:t>new</a:t>
            </a:r>
            <a:r>
              <a:rPr lang="zh-CN" altLang="en-US" sz="2800"/>
              <a:t>时代码执行顺序：</a:t>
            </a:r>
            <a:endParaRPr lang="zh-CN" altLang="en-US"/>
          </a:p>
          <a:p>
            <a:pPr marL="1028700" lvl="1" indent="-514350">
              <a:buAutoNum type="arabicPeriod"/>
            </a:pPr>
            <a:r>
              <a:rPr lang="zh-CN" altLang="en-US" sz="2000"/>
              <a:t>如果当前类未加载过，则检查父类是否加载，直到找到已经加载的父类，从继承线先加载父类再加载子类静态代码</a:t>
            </a:r>
            <a:endParaRPr lang="zh-CN" altLang="en-US" sz="2000"/>
          </a:p>
          <a:p>
            <a:pPr marL="1028700" lvl="1" indent="-514350">
              <a:buAutoNum type="arabicPeriod"/>
            </a:pPr>
            <a:r>
              <a:rPr lang="zh-CN" altLang="en-US" sz="2000"/>
              <a:t>从当前类直到</a:t>
            </a:r>
            <a:r>
              <a:rPr lang="en-US" altLang="zh-CN" sz="2000"/>
              <a:t>Object</a:t>
            </a:r>
            <a:r>
              <a:rPr lang="zh-CN" altLang="en-US" sz="2000"/>
              <a:t>，按继承线顺序执行指定的构造函数。</a:t>
            </a:r>
            <a:endParaRPr lang="zh-CN" altLang="en-US" sz="2000"/>
          </a:p>
          <a:p>
            <a:pPr marL="514350" lvl="1" indent="0">
              <a:buNone/>
            </a:pPr>
            <a:r>
              <a:rPr lang="zh-CN" altLang="en-US" sz="2000"/>
              <a:t>静态语句块的执行在构造函数前。成员变量的直接初始化，编译器会附在父类构造函数的调用后。</a:t>
            </a:r>
            <a:endParaRPr lang="zh-CN" altLang="en-US"/>
          </a:p>
          <a:p>
            <a:pPr marL="0" indent="0">
              <a:buNone/>
            </a:pP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buFont typeface="Arial" panose="020B0604020202020204" pitchFamily="34" charset="0"/>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marL="609600" indent="-609600" eaLnBrk="1" hangingPunct="1">
              <a:lnSpc>
                <a:spcPct val="140000"/>
              </a:lnSpc>
              <a:buSzPct val="90000"/>
              <a:buFont typeface="Wingdings" panose="05000000000000000000" pitchFamily="2" charset="2"/>
              <a:buAutoNum type="arabicPeriod"/>
            </a:pPr>
            <a:r>
              <a:rPr lang="zh-CN" altLang="en-US" dirty="0" smtClean="0">
                <a:sym typeface="+mn-ea"/>
              </a:rPr>
              <a:t>类的继承</a:t>
            </a:r>
            <a:endParaRPr lang="zh-CN" altLang="en-US" dirty="0" smtClean="0">
              <a:sym typeface="+mn-ea"/>
            </a:endParaRPr>
          </a:p>
          <a:p>
            <a:pPr marL="609600" indent="-609600" eaLnBrk="1" hangingPunct="1">
              <a:lnSpc>
                <a:spcPct val="140000"/>
              </a:lnSpc>
              <a:buSzPct val="90000"/>
              <a:buFont typeface="Wingdings" panose="05000000000000000000" pitchFamily="2" charset="2"/>
              <a:buAutoNum type="arabicPeriod"/>
            </a:pPr>
            <a:r>
              <a:rPr lang="en-US" altLang="zh-CN" dirty="0" smtClean="0">
                <a:sym typeface="+mn-ea"/>
              </a:rPr>
              <a:t>Object</a:t>
            </a:r>
            <a:r>
              <a:rPr lang="zh-CN" altLang="en-US" dirty="0" smtClean="0">
                <a:sym typeface="+mn-ea"/>
              </a:rPr>
              <a:t>类</a:t>
            </a:r>
            <a:endParaRPr lang="zh-CN" altLang="en-US" dirty="0" smtClean="0">
              <a:sym typeface="+mn-ea"/>
            </a:endParaRPr>
          </a:p>
          <a:p>
            <a:pPr marL="609600" indent="-609600" eaLnBrk="1" hangingPunct="1">
              <a:lnSpc>
                <a:spcPct val="140000"/>
              </a:lnSpc>
              <a:buSzPct val="90000"/>
              <a:buFont typeface="Wingdings" panose="05000000000000000000" pitchFamily="2" charset="2"/>
              <a:buAutoNum type="arabicPeriod"/>
            </a:pPr>
            <a:r>
              <a:rPr lang="zh-CN" altLang="en-US" dirty="0" smtClean="0"/>
              <a:t>接口</a:t>
            </a:r>
            <a:endParaRPr lang="zh-CN" altLang="en-US" dirty="0" smtClean="0"/>
          </a:p>
          <a:p>
            <a:pPr marL="609600" indent="-609600" eaLnBrk="1" hangingPunct="1">
              <a:lnSpc>
                <a:spcPct val="140000"/>
              </a:lnSpc>
              <a:buSzPct val="90000"/>
              <a:buFont typeface="Wingdings" panose="05000000000000000000" pitchFamily="2" charset="2"/>
              <a:buAutoNum type="arabicPeriod"/>
            </a:pPr>
            <a:r>
              <a:rPr lang="zh-CN" altLang="en-US" dirty="0" smtClean="0"/>
              <a:t>特殊的</a:t>
            </a:r>
            <a:r>
              <a:rPr lang="en-US" altLang="zh-CN" dirty="0" smtClean="0"/>
              <a:t>Enum</a:t>
            </a:r>
            <a:r>
              <a:rPr lang="zh-CN" altLang="en-US" dirty="0" smtClean="0"/>
              <a:t>类</a:t>
            </a:r>
            <a:endParaRPr lang="zh-CN" altLang="en-US" dirty="0" smtClean="0"/>
          </a:p>
          <a:p>
            <a:pPr marL="609600" indent="-609600" eaLnBrk="1" hangingPunct="1">
              <a:lnSpc>
                <a:spcPct val="140000"/>
              </a:lnSpc>
              <a:buSzPct val="90000"/>
              <a:buFont typeface="Wingdings" panose="05000000000000000000" pitchFamily="2" charset="2"/>
              <a:buAutoNum type="arabicPeriod"/>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5000"/>
              </a:lnSpc>
              <a:spcBef>
                <a:spcPct val="15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5363" name="图片 8" descr="java_duke.png"/>
          <p:cNvPicPr>
            <a:picLocks noChangeAspect="1"/>
          </p:cNvPicPr>
          <p:nvPr/>
        </p:nvPicPr>
        <p:blipFill>
          <a:blip r:embed="rId1"/>
          <a:stretch>
            <a:fillRect/>
          </a:stretch>
        </p:blipFill>
        <p:spPr>
          <a:xfrm>
            <a:off x="6772910" y="1553845"/>
            <a:ext cx="2550795" cy="459295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构造函数中的</a:t>
            </a:r>
            <a:r>
              <a:rPr lang="en-US" altLang="zh-CN"/>
              <a:t>this</a:t>
            </a:r>
            <a:endParaRPr lang="en-US" altLang="zh-CN"/>
          </a:p>
        </p:txBody>
      </p:sp>
      <p:sp>
        <p:nvSpPr>
          <p:cNvPr id="3" name="内容占位符 2"/>
          <p:cNvSpPr>
            <a:spLocks noGrp="1"/>
          </p:cNvSpPr>
          <p:nvPr>
            <p:ph idx="1"/>
          </p:nvPr>
        </p:nvSpPr>
        <p:spPr/>
        <p:txBody>
          <a:bodyPr/>
          <a:p>
            <a:r>
              <a:rPr lang="zh-CN" altLang="en-US"/>
              <a:t>构造函数可以使用</a:t>
            </a:r>
            <a:r>
              <a:rPr lang="en-US" altLang="zh-CN">
                <a:solidFill>
                  <a:srgbClr val="FF0000"/>
                </a:solidFill>
              </a:rPr>
              <a:t>this</a:t>
            </a:r>
            <a:r>
              <a:rPr lang="zh-CN" altLang="en-US">
                <a:solidFill>
                  <a:srgbClr val="FF0000"/>
                </a:solidFill>
              </a:rPr>
              <a:t>（）</a:t>
            </a:r>
            <a:r>
              <a:rPr lang="zh-CN" altLang="en-US"/>
              <a:t>调用当前类的构造函数</a:t>
            </a:r>
            <a:endParaRPr lang="zh-CN" altLang="en-US"/>
          </a:p>
          <a:p>
            <a:r>
              <a:rPr lang="zh-CN" altLang="en-US">
                <a:sym typeface="+mn-ea"/>
              </a:rPr>
              <a:t>构造函数可以使用</a:t>
            </a:r>
            <a:r>
              <a:rPr lang="en-US" altLang="zh-CN">
                <a:solidFill>
                  <a:srgbClr val="FF0000"/>
                </a:solidFill>
                <a:sym typeface="+mn-ea"/>
              </a:rPr>
              <a:t>this.</a:t>
            </a:r>
            <a:r>
              <a:rPr lang="zh-CN" altLang="en-US">
                <a:solidFill>
                  <a:schemeClr val="tx1"/>
                </a:solidFill>
                <a:sym typeface="+mn-ea"/>
              </a:rPr>
              <a:t>访问当前对象</a:t>
            </a:r>
            <a:endParaRPr lang="zh-CN" altLang="en-US"/>
          </a:p>
          <a:p>
            <a:pPr marL="0" indent="0">
              <a:buNone/>
            </a:pP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invokespecial</a:t>
            </a:r>
            <a:r>
              <a:rPr lang="zh-CN"/>
              <a:t>和invokevirtual指令</a:t>
            </a:r>
            <a:endParaRPr lang="zh-CN"/>
          </a:p>
        </p:txBody>
      </p:sp>
      <p:sp>
        <p:nvSpPr>
          <p:cNvPr id="3" name="内容占位符 2"/>
          <p:cNvSpPr>
            <a:spLocks noGrp="1"/>
          </p:cNvSpPr>
          <p:nvPr>
            <p:ph idx="1"/>
          </p:nvPr>
        </p:nvSpPr>
        <p:spPr/>
        <p:txBody>
          <a:bodyPr/>
          <a:p>
            <a:r>
              <a:t>JVM提供了5种方法调用指令：</a:t>
            </a:r>
          </a:p>
          <a:p>
            <a:pPr lvl="1"/>
            <a:r>
              <a:rPr sz="2400"/>
              <a:t>invokestatic：该指令用于调用静态方法，即使用 static 关键字修饰的方法；</a:t>
            </a:r>
            <a:endParaRPr sz="2400"/>
          </a:p>
          <a:p>
            <a:pPr lvl="1"/>
            <a:r>
              <a:rPr sz="2400">
                <a:solidFill>
                  <a:srgbClr val="FF0000"/>
                </a:solidFill>
              </a:rPr>
              <a:t> invokespecial：调用实例构造方法，调用私有方法和父类方法（即super关键字调用的方法）；</a:t>
            </a:r>
            <a:endParaRPr sz="2400">
              <a:solidFill>
                <a:srgbClr val="FF0000"/>
              </a:solidFill>
            </a:endParaRPr>
          </a:p>
          <a:p>
            <a:pPr lvl="1"/>
            <a:r>
              <a:rPr sz="2400"/>
              <a:t>invokeinterface：该指令用于调用接口方法，在运行时再确定一个实现此接口的对象；</a:t>
            </a:r>
            <a:endParaRPr sz="2400"/>
          </a:p>
          <a:p>
            <a:pPr lvl="1"/>
            <a:r>
              <a:rPr sz="2400">
                <a:solidFill>
                  <a:srgbClr val="FF0000"/>
                </a:solidFill>
              </a:rPr>
              <a:t>invokevirtual：该指令用于调用虚方法（就是除了上述三种情况之外的方法）；</a:t>
            </a:r>
            <a:endParaRPr sz="2400">
              <a:solidFill>
                <a:srgbClr val="FF0000"/>
              </a:solidFill>
            </a:endParaRPr>
          </a:p>
          <a:p>
            <a:pPr lvl="1"/>
            <a:r>
              <a:rPr sz="2400">
                <a:solidFill>
                  <a:schemeClr val="accent5">
                    <a:lumMod val="75000"/>
                  </a:schemeClr>
                </a:solidFill>
              </a:rPr>
              <a:t>invokedynamic：在运行时动态解析出调用点限定符所引用的方法之后，调用该方法；在JDK1.7中推出，主要用于支持JVM上的动态脚本语言（如Groovy，Jython等）。</a:t>
            </a:r>
            <a:endParaRPr lang="zh-CN" altLang="en-US" sz="2400">
              <a:solidFill>
                <a:schemeClr val="accent5">
                  <a:lumMod val="75000"/>
                </a:schemeClr>
              </a:solidFill>
            </a:endParaRPr>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super</a:t>
            </a:r>
            <a:endParaRPr lang="en-US" altLang="zh-CN"/>
          </a:p>
        </p:txBody>
      </p:sp>
      <p:sp>
        <p:nvSpPr>
          <p:cNvPr id="3" name="内容占位符 2"/>
          <p:cNvSpPr>
            <a:spLocks noGrp="1"/>
          </p:cNvSpPr>
          <p:nvPr>
            <p:ph idx="1"/>
          </p:nvPr>
        </p:nvSpPr>
        <p:spPr/>
        <p:txBody>
          <a:bodyPr/>
          <a:p>
            <a:r>
              <a:rPr lang="zh-CN" altLang="en-US"/>
              <a:t>构造函数可以使用</a:t>
            </a:r>
            <a:r>
              <a:rPr lang="en-US" altLang="zh-CN">
                <a:solidFill>
                  <a:srgbClr val="FF0000"/>
                </a:solidFill>
              </a:rPr>
              <a:t>super</a:t>
            </a:r>
            <a:r>
              <a:rPr lang="zh-CN" altLang="en-US">
                <a:solidFill>
                  <a:srgbClr val="FF0000"/>
                </a:solidFill>
              </a:rPr>
              <a:t>（）</a:t>
            </a:r>
            <a:r>
              <a:rPr lang="zh-CN" altLang="en-US"/>
              <a:t>调用父类</a:t>
            </a:r>
            <a:r>
              <a:rPr lang="zh-CN" altLang="en-US"/>
              <a:t>的构造函数</a:t>
            </a:r>
            <a:endParaRPr lang="zh-CN" altLang="en-US"/>
          </a:p>
          <a:p>
            <a:r>
              <a:rPr lang="zh-CN" altLang="en-US">
                <a:sym typeface="+mn-ea"/>
              </a:rPr>
              <a:t>构造函数可以使用</a:t>
            </a:r>
            <a:r>
              <a:rPr lang="en-US" altLang="zh-CN">
                <a:solidFill>
                  <a:srgbClr val="FF0000"/>
                </a:solidFill>
                <a:sym typeface="+mn-ea"/>
              </a:rPr>
              <a:t>super.</a:t>
            </a:r>
            <a:r>
              <a:rPr lang="zh-CN" altLang="en-US">
                <a:solidFill>
                  <a:schemeClr val="tx1"/>
                </a:solidFill>
                <a:sym typeface="+mn-ea"/>
              </a:rPr>
              <a:t>访问父类的成员方法或者变量。</a:t>
            </a:r>
            <a:endParaRPr lang="zh-CN" altLang="en-US"/>
          </a:p>
          <a:p>
            <a:pPr marL="0" indent="0">
              <a:buNone/>
            </a:pP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super</a:t>
            </a:r>
            <a:r>
              <a:rPr lang="zh-CN" altLang="en-US"/>
              <a:t>和</a:t>
            </a:r>
            <a:r>
              <a:rPr lang="en-US" altLang="zh-CN"/>
              <a:t>this</a:t>
            </a:r>
            <a:r>
              <a:rPr lang="zh-CN" altLang="en-US"/>
              <a:t>的区别</a:t>
            </a:r>
            <a:endParaRPr lang="zh-CN" altLang="en-US"/>
          </a:p>
        </p:txBody>
      </p:sp>
      <p:sp>
        <p:nvSpPr>
          <p:cNvPr id="3" name="内容占位符 2"/>
          <p:cNvSpPr>
            <a:spLocks noGrp="1"/>
          </p:cNvSpPr>
          <p:nvPr>
            <p:ph idx="1"/>
          </p:nvPr>
        </p:nvSpPr>
        <p:spPr/>
        <p:txBody>
          <a:bodyPr/>
          <a:p>
            <a:r>
              <a:rPr lang="en-US"/>
              <a:t>this</a:t>
            </a:r>
            <a:r>
              <a:rPr lang="zh-CN" altLang="en-US"/>
              <a:t>可以指代一个对象，</a:t>
            </a:r>
            <a:r>
              <a:rPr lang="en-US" altLang="zh-CN"/>
              <a:t>super</a:t>
            </a:r>
            <a:r>
              <a:rPr lang="zh-CN" altLang="en-US"/>
              <a:t>只是一个关键字，是调用或者使用父类定义的变量或者方法</a:t>
            </a:r>
            <a:endParaRPr lang="zh-CN" altLang="en-US"/>
          </a:p>
          <a:p>
            <a:pPr marL="0" indent="0">
              <a:buNone/>
            </a:pPr>
            <a:r>
              <a:rPr lang="zh-CN" altLang="en-US"/>
              <a:t>		</a:t>
            </a:r>
            <a:r>
              <a:rPr lang="zh-CN" altLang="en-US" sz="2800"/>
              <a:t>System.identityHashCode(this);</a:t>
            </a:r>
            <a:endParaRPr lang="zh-CN" altLang="en-US" sz="2800"/>
          </a:p>
          <a:p>
            <a:pPr marL="0" indent="0">
              <a:buNone/>
            </a:pPr>
            <a:r>
              <a:rPr lang="zh-CN" altLang="en-US" sz="2800"/>
              <a:t>		</a:t>
            </a:r>
            <a:r>
              <a:rPr lang="zh-CN" altLang="en-US" sz="2800" u="sng">
                <a:solidFill>
                  <a:schemeClr val="tx1"/>
                </a:solidFill>
              </a:rPr>
              <a:t>System.identityHashCode(</a:t>
            </a:r>
            <a:r>
              <a:rPr lang="zh-CN" altLang="en-US" sz="2800" u="sng">
                <a:solidFill>
                  <a:srgbClr val="FF0000"/>
                </a:solidFill>
              </a:rPr>
              <a:t>super</a:t>
            </a:r>
            <a:r>
              <a:rPr lang="zh-CN" altLang="en-US" sz="2800" u="sng">
                <a:solidFill>
                  <a:schemeClr val="tx1"/>
                </a:solidFill>
              </a:rPr>
              <a:t>);</a:t>
            </a:r>
            <a:r>
              <a:rPr lang="en-US" altLang="zh-CN" sz="2800" u="sng">
                <a:solidFill>
                  <a:srgbClr val="FF0000"/>
                </a:solidFill>
              </a:rPr>
              <a:t>//illegal</a:t>
            </a:r>
            <a:endParaRPr lang="zh-CN" altLang="en-US" sz="2800" u="sng">
              <a:solidFill>
                <a:srgbClr val="FF0000"/>
              </a:solidFill>
            </a:endParaRPr>
          </a:p>
          <a:p>
            <a:pPr algn="l">
              <a:buClrTx/>
              <a:buSzTx/>
            </a:pPr>
            <a:r>
              <a:rPr lang="en-US" sz="3200"/>
              <a:t>this</a:t>
            </a:r>
            <a:r>
              <a:rPr lang="zh-CN" altLang="en-US" sz="3200"/>
              <a:t>方法调用为虚调用，</a:t>
            </a:r>
            <a:r>
              <a:rPr lang="en-US" altLang="zh-CN" sz="3200"/>
              <a:t>super</a:t>
            </a:r>
            <a:r>
              <a:rPr lang="zh-CN" altLang="en-US" sz="3200"/>
              <a:t>方法调用为指定调用</a:t>
            </a:r>
            <a:endParaRPr lang="en-US" sz="3200"/>
          </a:p>
          <a:p>
            <a:pPr marL="0" indent="0">
              <a:buNone/>
            </a:pPr>
            <a:endParaRPr lang="en-US" altLang="zh-CN" sz="2800" u="sng">
              <a:solidFill>
                <a:srgbClr val="FF0000"/>
              </a:solidFill>
            </a:endParaRPr>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03425"/>
          <p:cNvSpPr>
            <a:spLocks noGrp="1" noChangeArrowheads="1"/>
          </p:cNvSpPr>
          <p:nvPr>
            <p:ph type="title"/>
          </p:nvPr>
        </p:nvSpPr>
        <p:spPr/>
        <p:txBody>
          <a:bodyPr/>
          <a:lstStyle/>
          <a:p>
            <a:r>
              <a:rPr lang="zh-CN" altLang="en-US" smtClean="0"/>
              <a:t>类的继承</a:t>
            </a:r>
            <a:endParaRPr lang="zh-CN" altLang="en-US" smtClean="0"/>
          </a:p>
        </p:txBody>
      </p:sp>
      <p:sp>
        <p:nvSpPr>
          <p:cNvPr id="106498" name="文本占位符 103426"/>
          <p:cNvSpPr>
            <a:spLocks noGrp="1" noChangeArrowheads="1"/>
          </p:cNvSpPr>
          <p:nvPr>
            <p:ph idx="1"/>
          </p:nvPr>
        </p:nvSpPr>
        <p:spPr/>
        <p:txBody>
          <a:bodyPr/>
          <a:lstStyle/>
          <a:p>
            <a:pPr marL="609600" indent="-609600">
              <a:buSzPct val="90000"/>
            </a:pPr>
            <a:r>
              <a:rPr lang="zh-CN" altLang="en-US" smtClean="0"/>
              <a:t>子类对象与父类对象</a:t>
            </a:r>
            <a:endParaRPr lang="zh-CN" altLang="en-US" smtClean="0"/>
          </a:p>
          <a:p>
            <a:pPr marL="990600" lvl="1" indent="-533400">
              <a:buSzPct val="90000"/>
              <a:buFont typeface="Arial" panose="020B0604020202020204" pitchFamily="34" charset="0"/>
              <a:buNone/>
            </a:pPr>
            <a:r>
              <a:rPr lang="en-US" sz="2520" smtClean="0">
                <a:ea typeface="黑体" panose="02010609060101010101" pitchFamily="49" charset="-122"/>
              </a:rPr>
              <a:t>Classroom c = new MMClassroom();</a:t>
            </a:r>
            <a:endParaRPr lang="en-US" sz="2520" smtClean="0">
              <a:ea typeface="黑体" panose="02010609060101010101" pitchFamily="49" charset="-122"/>
            </a:endParaRPr>
          </a:p>
          <a:p>
            <a:pPr marL="990600" lvl="1" indent="-533400">
              <a:buSzPct val="90000"/>
              <a:buFont typeface="Arial" panose="020B0604020202020204" pitchFamily="34" charset="0"/>
              <a:buNone/>
            </a:pPr>
            <a:r>
              <a:rPr lang="en-US" sz="2520" smtClean="0">
                <a:ea typeface="黑体" panose="02010609060101010101" pitchFamily="49" charset="-122"/>
              </a:rPr>
              <a:t>(</a:t>
            </a:r>
            <a:r>
              <a:rPr lang="zh-CN" altLang="en-US" sz="2520" smtClean="0"/>
              <a:t>等价于</a:t>
            </a:r>
            <a:r>
              <a:rPr lang="en-US" sz="2520" smtClean="0">
                <a:ea typeface="黑体" panose="02010609060101010101" pitchFamily="49" charset="-122"/>
              </a:rPr>
              <a:t>)</a:t>
            </a:r>
            <a:endParaRPr lang="en-US" sz="2520" smtClean="0">
              <a:ea typeface="黑体" panose="02010609060101010101" pitchFamily="49" charset="-122"/>
            </a:endParaRPr>
          </a:p>
          <a:p>
            <a:pPr marL="990600" lvl="1" indent="-533400">
              <a:buSzPct val="90000"/>
              <a:buFont typeface="Arial" panose="020B0604020202020204" pitchFamily="34" charset="0"/>
              <a:buNone/>
            </a:pPr>
            <a:r>
              <a:rPr lang="en-US" sz="2520" smtClean="0">
                <a:ea typeface="黑体" panose="02010609060101010101" pitchFamily="49" charset="-122"/>
              </a:rPr>
              <a:t>MMClassroom c1 = new MMClassroom();</a:t>
            </a:r>
            <a:endParaRPr lang="en-US" sz="2520" smtClean="0">
              <a:ea typeface="黑体" panose="02010609060101010101" pitchFamily="49" charset="-122"/>
            </a:endParaRPr>
          </a:p>
          <a:p>
            <a:pPr marL="990600" lvl="1" indent="-533400">
              <a:buSzPct val="90000"/>
              <a:buFont typeface="Arial" panose="020B0604020202020204" pitchFamily="34" charset="0"/>
              <a:buNone/>
            </a:pPr>
            <a:r>
              <a:rPr lang="en-US" sz="2520" smtClean="0">
                <a:ea typeface="黑体" panose="02010609060101010101" pitchFamily="49" charset="-122"/>
              </a:rPr>
              <a:t>Classroom c = c1;</a:t>
            </a:r>
            <a:endParaRPr lang="en-US" sz="2520" smtClean="0">
              <a:ea typeface="黑体" panose="02010609060101010101" pitchFamily="49" charset="-122"/>
            </a:endParaRPr>
          </a:p>
          <a:p>
            <a:pPr marL="990600" lvl="1" indent="-533400">
              <a:buSzPct val="90000"/>
              <a:buFont typeface="Arial" panose="020B0604020202020204" pitchFamily="34" charset="0"/>
              <a:buNone/>
            </a:pPr>
            <a:r>
              <a:rPr lang="zh-CN" altLang="en-US" sz="2520" smtClean="0"/>
              <a:t>子类对象可以被视为其父类的一个对象</a:t>
            </a:r>
            <a:endParaRPr lang="zh-CN" altLang="en-US" sz="2520" smtClean="0"/>
          </a:p>
          <a:p>
            <a:pPr marL="990600" lvl="1" indent="-533400">
              <a:buSzPct val="90000"/>
              <a:buFont typeface="Arial" panose="020B0604020202020204" pitchFamily="34" charset="0"/>
              <a:buNone/>
            </a:pPr>
            <a:endParaRPr lang="zh-CN" altLang="en-US" sz="2520" smtClean="0"/>
          </a:p>
          <a:p>
            <a:pPr marL="990600" lvl="1" indent="-533400">
              <a:buSzPct val="90000"/>
              <a:buFont typeface="Arial" panose="020B0604020202020204" pitchFamily="34" charset="0"/>
              <a:buNone/>
            </a:pPr>
            <a:r>
              <a:rPr lang="zh-CN" altLang="en-US" sz="2520" smtClean="0"/>
              <a:t>父类对象不能当作某一个子类对象</a:t>
            </a:r>
            <a:endParaRPr lang="zh-CN" altLang="en-US" sz="2520" smtClean="0"/>
          </a:p>
          <a:p>
            <a:pPr marL="990600" lvl="1" indent="-533400">
              <a:buSzPct val="90000"/>
            </a:pPr>
            <a:endParaRPr lang="zh-CN" altLang="en-US" sz="2520" smtClean="0"/>
          </a:p>
        </p:txBody>
      </p:sp>
      <p:grpSp>
        <p:nvGrpSpPr>
          <p:cNvPr id="106499" name="组合 103427"/>
          <p:cNvGrpSpPr/>
          <p:nvPr/>
        </p:nvGrpSpPr>
        <p:grpSpPr bwMode="auto">
          <a:xfrm>
            <a:off x="7480935" y="1760220"/>
            <a:ext cx="2480310" cy="2640330"/>
            <a:chOff x="0" y="0"/>
            <a:chExt cx="1488" cy="1584"/>
          </a:xfrm>
        </p:grpSpPr>
        <p:sp>
          <p:nvSpPr>
            <p:cNvPr id="106500" name="矩形 103428"/>
            <p:cNvSpPr>
              <a:spLocks noChangeArrowheads="1"/>
            </p:cNvSpPr>
            <p:nvPr/>
          </p:nvSpPr>
          <p:spPr bwMode="auto">
            <a:xfrm>
              <a:off x="168" y="0"/>
              <a:ext cx="1152" cy="576"/>
            </a:xfrm>
            <a:prstGeom prst="rect">
              <a:avLst/>
            </a:prstGeom>
            <a:solidFill>
              <a:srgbClr val="C0C0C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940">
                  <a:latin typeface="Tahoma" panose="020B0604030504040204" pitchFamily="34" charset="0"/>
                  <a:ea typeface="华文中宋" panose="02010600040101010101" pitchFamily="2" charset="-122"/>
                </a:rPr>
                <a:t>Classroom</a:t>
              </a:r>
              <a:endParaRPr lang="en-US" sz="2940">
                <a:latin typeface="Tahoma" panose="020B0604030504040204" pitchFamily="34" charset="0"/>
                <a:ea typeface="华文中宋" panose="02010600040101010101" pitchFamily="2" charset="-122"/>
              </a:endParaRPr>
            </a:p>
          </p:txBody>
        </p:sp>
        <p:sp>
          <p:nvSpPr>
            <p:cNvPr id="106501" name="矩形 103429"/>
            <p:cNvSpPr>
              <a:spLocks noChangeArrowheads="1"/>
            </p:cNvSpPr>
            <p:nvPr/>
          </p:nvSpPr>
          <p:spPr bwMode="auto">
            <a:xfrm>
              <a:off x="0" y="1008"/>
              <a:ext cx="1488" cy="576"/>
            </a:xfrm>
            <a:prstGeom prst="rect">
              <a:avLst/>
            </a:prstGeom>
            <a:solidFill>
              <a:srgbClr val="CC99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940">
                  <a:latin typeface="Tahoma" panose="020B0604030504040204" pitchFamily="34" charset="0"/>
                  <a:ea typeface="华文中宋" panose="02010600040101010101" pitchFamily="2" charset="-122"/>
                </a:rPr>
                <a:t>MMClassroom</a:t>
              </a:r>
              <a:endParaRPr lang="en-US" sz="2940">
                <a:latin typeface="Tahoma" panose="020B0604030504040204" pitchFamily="34" charset="0"/>
                <a:ea typeface="华文中宋" panose="02010600040101010101" pitchFamily="2" charset="-122"/>
              </a:endParaRPr>
            </a:p>
          </p:txBody>
        </p:sp>
        <p:grpSp>
          <p:nvGrpSpPr>
            <p:cNvPr id="106502" name="组合 103430"/>
            <p:cNvGrpSpPr/>
            <p:nvPr/>
          </p:nvGrpSpPr>
          <p:grpSpPr bwMode="auto">
            <a:xfrm>
              <a:off x="696" y="576"/>
              <a:ext cx="96" cy="432"/>
              <a:chOff x="0" y="0"/>
              <a:chExt cx="96" cy="432"/>
            </a:xfrm>
          </p:grpSpPr>
          <p:sp>
            <p:nvSpPr>
              <p:cNvPr id="106503" name="流程图: 摘录 103431"/>
              <p:cNvSpPr>
                <a:spLocks noChangeArrowheads="1"/>
              </p:cNvSpPr>
              <p:nvPr/>
            </p:nvSpPr>
            <p:spPr bwMode="auto">
              <a:xfrm>
                <a:off x="0" y="0"/>
                <a:ext cx="96" cy="144"/>
              </a:xfrm>
              <a:prstGeom prst="flowChartExtract">
                <a:avLst/>
              </a:prstGeom>
              <a:solidFill>
                <a:schemeClr val="folHlink"/>
              </a:solidFill>
              <a:ln w="9525">
                <a:solidFill>
                  <a:schemeClr val="tx1"/>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6504" name="直接连接符 103432"/>
              <p:cNvSpPr>
                <a:spLocks noChangeShapeType="1"/>
              </p:cNvSpPr>
              <p:nvPr/>
            </p:nvSpPr>
            <p:spPr bwMode="auto">
              <a:xfrm>
                <a:off x="48" y="14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100"/>
              </a:p>
            </p:txBody>
          </p:sp>
        </p:grpSp>
      </p:grpSp>
      <p:sp>
        <p:nvSpPr>
          <p:cNvPr id="2" name="灯片编号占位符 1"/>
          <p:cNvSpPr>
            <a:spLocks noGrp="1"/>
          </p:cNvSpPr>
          <p:nvPr>
            <p:ph type="sldNum" sz="quarter" idx="4"/>
          </p:nvPr>
        </p:nvSpPr>
        <p:spPr/>
        <p:txBody>
          <a:bodyPr/>
          <a:lstStyle/>
          <a:p>
            <a:fld id="{AFA93E9E-DCAC-442C-874B-F9F7AD3006A1}"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 name="文本占位符 104449"/>
          <p:cNvSpPr>
            <a:spLocks noGrp="1" noChangeArrowheads="1"/>
          </p:cNvSpPr>
          <p:nvPr>
            <p:ph idx="1"/>
          </p:nvPr>
        </p:nvSpPr>
        <p:spPr/>
        <p:txBody>
          <a:bodyPr/>
          <a:lstStyle/>
          <a:p>
            <a:pPr marL="609600" indent="-609600">
              <a:buSzPct val="90000"/>
            </a:pPr>
            <a:r>
              <a:rPr lang="zh-CN" altLang="en-US" smtClean="0"/>
              <a:t>继承与组合</a:t>
            </a:r>
            <a:endParaRPr lang="zh-CN" altLang="en-US" smtClean="0"/>
          </a:p>
        </p:txBody>
      </p:sp>
      <p:sp>
        <p:nvSpPr>
          <p:cNvPr id="107522" name="标题 104450"/>
          <p:cNvSpPr>
            <a:spLocks noGrp="1" noChangeArrowheads="1"/>
          </p:cNvSpPr>
          <p:nvPr>
            <p:ph type="title"/>
          </p:nvPr>
        </p:nvSpPr>
        <p:spPr/>
        <p:txBody>
          <a:bodyPr anchor="b"/>
          <a:lstStyle/>
          <a:p>
            <a:r>
              <a:rPr lang="zh-CN" altLang="en-US" smtClean="0"/>
              <a:t>类的继承</a:t>
            </a:r>
            <a:endParaRPr lang="zh-CN" altLang="en-US" smtClean="0"/>
          </a:p>
        </p:txBody>
      </p:sp>
      <p:sp>
        <p:nvSpPr>
          <p:cNvPr id="104452" name="矩形 104451"/>
          <p:cNvSpPr>
            <a:spLocks noChangeArrowheads="1"/>
          </p:cNvSpPr>
          <p:nvPr/>
        </p:nvSpPr>
        <p:spPr bwMode="auto">
          <a:xfrm>
            <a:off x="600075" y="0"/>
            <a:ext cx="3920490" cy="184023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Engine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start()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rev(){}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stop()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104453" name="矩形 104452"/>
          <p:cNvSpPr>
            <a:spLocks noChangeArrowheads="1"/>
          </p:cNvSpPr>
          <p:nvPr/>
        </p:nvSpPr>
        <p:spPr bwMode="auto">
          <a:xfrm>
            <a:off x="600075" y="1920240"/>
            <a:ext cx="3920490" cy="12001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Wheel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inflate(int i)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104454" name="矩形 104453"/>
          <p:cNvSpPr>
            <a:spLocks noChangeArrowheads="1"/>
          </p:cNvSpPr>
          <p:nvPr/>
        </p:nvSpPr>
        <p:spPr bwMode="auto">
          <a:xfrm>
            <a:off x="5080635" y="0"/>
            <a:ext cx="5120640" cy="536067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public class Car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Engine engine = new Engine();</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Wheel[] wheel = new Wheel[4];</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Door left = new Door();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Door right = new Door();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Car()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for (int  i =0; i &lt; 4; i++)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wheel[i] = new Wheel();</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static void main(String args[])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Car car = new Car();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car.left.window.rollup();</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car.wheel[0].inflate(72);</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104455" name="矩形 104454"/>
          <p:cNvSpPr>
            <a:spLocks noChangeArrowheads="1"/>
          </p:cNvSpPr>
          <p:nvPr/>
        </p:nvSpPr>
        <p:spPr bwMode="auto">
          <a:xfrm>
            <a:off x="600075" y="5360670"/>
            <a:ext cx="3920490" cy="144018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Window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rollup()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rolldown()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104456" name="矩形 104455"/>
          <p:cNvSpPr>
            <a:spLocks noChangeArrowheads="1"/>
          </p:cNvSpPr>
          <p:nvPr/>
        </p:nvSpPr>
        <p:spPr bwMode="auto">
          <a:xfrm>
            <a:off x="600075" y="3200400"/>
            <a:ext cx="3920490" cy="208026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Door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Window window = new Window();</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open(){}</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void close(){}</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104457" name="矩形 104456"/>
          <p:cNvSpPr>
            <a:spLocks noChangeArrowheads="1"/>
          </p:cNvSpPr>
          <p:nvPr/>
        </p:nvSpPr>
        <p:spPr bwMode="auto">
          <a:xfrm>
            <a:off x="4440555" y="1920240"/>
            <a:ext cx="3520440" cy="720090"/>
          </a:xfrm>
          <a:prstGeom prst="rect">
            <a:avLst/>
          </a:prstGeom>
          <a:solidFill>
            <a:schemeClr val="accent2">
              <a:lumMod val="20000"/>
              <a:lumOff val="80000"/>
            </a:schemeClr>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940">
                <a:latin typeface="Tahoma" panose="020B0604030504040204" pitchFamily="34" charset="0"/>
                <a:ea typeface="华文中宋" panose="02010600040101010101" pitchFamily="2" charset="-122"/>
              </a:rPr>
              <a:t>组合</a:t>
            </a:r>
            <a:r>
              <a:rPr lang="en-US" sz="2940">
                <a:latin typeface="Tahoma" panose="020B0604030504040204" pitchFamily="34" charset="0"/>
                <a:ea typeface="华文中宋" panose="02010600040101010101" pitchFamily="2" charset="-122"/>
              </a:rPr>
              <a:t>: </a:t>
            </a:r>
            <a:r>
              <a:rPr lang="zh-CN" altLang="en-US" sz="2940">
                <a:latin typeface="Tahoma" panose="020B0604030504040204" pitchFamily="34" charset="0"/>
                <a:ea typeface="华文中宋" panose="02010600040101010101" pitchFamily="2" charset="-122"/>
              </a:rPr>
              <a:t>有一个 </a:t>
            </a:r>
            <a:r>
              <a:rPr lang="en-US" sz="2940">
                <a:latin typeface="Tahoma" panose="020B0604030504040204" pitchFamily="34" charset="0"/>
                <a:ea typeface="华文中宋" panose="02010600040101010101" pitchFamily="2" charset="-122"/>
              </a:rPr>
              <a:t>(has-a)</a:t>
            </a:r>
            <a:endParaRPr lang="en-US" sz="2940">
              <a:latin typeface="Tahoma" panose="020B0604030504040204" pitchFamily="34" charset="0"/>
              <a:ea typeface="华文中宋" panose="02010600040101010101" pitchFamily="2" charset="-122"/>
            </a:endParaRPr>
          </a:p>
        </p:txBody>
      </p:sp>
      <p:sp>
        <p:nvSpPr>
          <p:cNvPr id="104458" name="矩形 104457"/>
          <p:cNvSpPr>
            <a:spLocks noChangeArrowheads="1"/>
          </p:cNvSpPr>
          <p:nvPr/>
        </p:nvSpPr>
        <p:spPr bwMode="auto">
          <a:xfrm>
            <a:off x="4440555" y="2640330"/>
            <a:ext cx="3520440" cy="720090"/>
          </a:xfrm>
          <a:prstGeom prst="rect">
            <a:avLst/>
          </a:prstGeom>
          <a:solidFill>
            <a:schemeClr val="accent2">
              <a:lumMod val="20000"/>
              <a:lumOff val="80000"/>
            </a:schemeClr>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940">
                <a:latin typeface="Tahoma" panose="020B0604030504040204" pitchFamily="34" charset="0"/>
                <a:ea typeface="华文中宋" panose="02010600040101010101" pitchFamily="2" charset="-122"/>
              </a:rPr>
              <a:t>继承</a:t>
            </a:r>
            <a:r>
              <a:rPr lang="en-US" sz="2940">
                <a:latin typeface="Tahoma" panose="020B0604030504040204" pitchFamily="34" charset="0"/>
                <a:ea typeface="华文中宋" panose="02010600040101010101" pitchFamily="2" charset="-122"/>
              </a:rPr>
              <a:t>: </a:t>
            </a:r>
            <a:r>
              <a:rPr lang="zh-CN" altLang="en-US" sz="2940">
                <a:latin typeface="Tahoma" panose="020B0604030504040204" pitchFamily="34" charset="0"/>
                <a:ea typeface="华文中宋" panose="02010600040101010101" pitchFamily="2" charset="-122"/>
              </a:rPr>
              <a:t>是一个 </a:t>
            </a:r>
            <a:r>
              <a:rPr lang="en-US" sz="2940">
                <a:latin typeface="Tahoma" panose="020B0604030504040204" pitchFamily="34" charset="0"/>
                <a:ea typeface="华文中宋" panose="02010600040101010101" pitchFamily="2" charset="-122"/>
              </a:rPr>
              <a:t>(is-a)</a:t>
            </a:r>
            <a:endParaRPr lang="en-US" sz="294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4"/>
          </p:nvPr>
        </p:nvSpPr>
        <p:spPr/>
        <p:txBody>
          <a:bodyPr/>
          <a:lstStyle/>
          <a:p>
            <a:fld id="{9DAF1E09-3A1E-4CE4-9F0C-F547B78EEE0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arn(outHorizontal)">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arn(outHorizontal)">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4456"/>
                                        </p:tgtEl>
                                        <p:attrNameLst>
                                          <p:attrName>style.visibility</p:attrName>
                                        </p:attrNameLst>
                                      </p:cBhvr>
                                      <p:to>
                                        <p:strVal val="visible"/>
                                      </p:to>
                                    </p:set>
                                    <p:animEffect transition="in" filter="barn(outHorizontal)">
                                      <p:cBhvr>
                                        <p:cTn id="17" dur="500"/>
                                        <p:tgtEl>
                                          <p:spTgt spid="10445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4455"/>
                                        </p:tgtEl>
                                        <p:attrNameLst>
                                          <p:attrName>style.visibility</p:attrName>
                                        </p:attrNameLst>
                                      </p:cBhvr>
                                      <p:to>
                                        <p:strVal val="visible"/>
                                      </p:to>
                                    </p:set>
                                    <p:animEffect transition="in" filter="barn(outHorizontal)">
                                      <p:cBhvr>
                                        <p:cTn id="22" dur="500"/>
                                        <p:tgtEl>
                                          <p:spTgt spid="10445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4454"/>
                                        </p:tgtEl>
                                        <p:attrNameLst>
                                          <p:attrName>style.visibility</p:attrName>
                                        </p:attrNameLst>
                                      </p:cBhvr>
                                      <p:to>
                                        <p:strVal val="visible"/>
                                      </p:to>
                                    </p:set>
                                    <p:animEffect transition="in" filter="barn(outHorizontal)">
                                      <p:cBhvr>
                                        <p:cTn id="27" dur="500"/>
                                        <p:tgtEl>
                                          <p:spTgt spid="10445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457"/>
                                        </p:tgtEl>
                                        <p:attrNameLst>
                                          <p:attrName>style.visibility</p:attrName>
                                        </p:attrNameLst>
                                      </p:cBhvr>
                                      <p:to>
                                        <p:strVal val="visible"/>
                                      </p:to>
                                    </p:set>
                                    <p:animEffect transition="in" filter="checkerboard(across)">
                                      <p:cBhvr>
                                        <p:cTn id="32" dur="500"/>
                                        <p:tgtEl>
                                          <p:spTgt spid="10445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458"/>
                                        </p:tgtEl>
                                        <p:attrNameLst>
                                          <p:attrName>style.visibility</p:attrName>
                                        </p:attrNameLst>
                                      </p:cBhvr>
                                      <p:to>
                                        <p:strVal val="visible"/>
                                      </p:to>
                                    </p:set>
                                    <p:animEffect transition="in" filter="checkerboard(across)">
                                      <p:cBhvr>
                                        <p:cTn id="37"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p:bldP spid="104453" grpId="0" bldLvl="0" animBg="1"/>
      <p:bldP spid="104454" grpId="0" bldLvl="0" animBg="1"/>
      <p:bldP spid="104455" grpId="0" bldLvl="0" animBg="1"/>
      <p:bldP spid="104456" grpId="0" bldLvl="0" animBg="1"/>
      <p:bldP spid="104457" grpId="0" bldLvl="0" animBg="1"/>
      <p:bldP spid="10445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smtClean="0">
                <a:sym typeface="+mn-ea"/>
              </a:rPr>
              <a:t>继承与组合</a:t>
            </a:r>
            <a:endParaRPr lang="zh-CN" altLang="en-US"/>
          </a:p>
        </p:txBody>
      </p:sp>
      <p:sp>
        <p:nvSpPr>
          <p:cNvPr id="108545" name="文本占位符 105473"/>
          <p:cNvSpPr>
            <a:spLocks noGrp="1" noChangeArrowheads="1"/>
          </p:cNvSpPr>
          <p:nvPr>
            <p:ph idx="1"/>
          </p:nvPr>
        </p:nvSpPr>
        <p:spPr/>
        <p:txBody>
          <a:bodyPr/>
          <a:lstStyle/>
          <a:p>
            <a:endParaRPr lang="zh-CN" altLang="en-US" smtClean="0"/>
          </a:p>
        </p:txBody>
      </p:sp>
      <p:grpSp>
        <p:nvGrpSpPr>
          <p:cNvPr id="108546" name="组合 105474"/>
          <p:cNvGrpSpPr/>
          <p:nvPr/>
        </p:nvGrpSpPr>
        <p:grpSpPr bwMode="auto">
          <a:xfrm>
            <a:off x="2280285" y="1771889"/>
            <a:ext cx="6160770" cy="4145518"/>
            <a:chOff x="0" y="0"/>
            <a:chExt cx="3696" cy="2487"/>
          </a:xfrm>
        </p:grpSpPr>
        <p:sp>
          <p:nvSpPr>
            <p:cNvPr id="108547" name="矩形 105475"/>
            <p:cNvSpPr>
              <a:spLocks noChangeAspect="1" noChangeArrowheads="1"/>
            </p:cNvSpPr>
            <p:nvPr/>
          </p:nvSpPr>
          <p:spPr bwMode="auto">
            <a:xfrm>
              <a:off x="1700" y="402"/>
              <a:ext cx="1233"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48" name="矩形 105476"/>
            <p:cNvSpPr>
              <a:spLocks noChangeAspect="1" noChangeArrowheads="1"/>
            </p:cNvSpPr>
            <p:nvPr/>
          </p:nvSpPr>
          <p:spPr bwMode="auto">
            <a:xfrm>
              <a:off x="1700" y="118"/>
              <a:ext cx="1233"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49" name="矩形 105477"/>
            <p:cNvSpPr>
              <a:spLocks noChangeAspect="1" noChangeArrowheads="1"/>
            </p:cNvSpPr>
            <p:nvPr/>
          </p:nvSpPr>
          <p:spPr bwMode="auto">
            <a:xfrm>
              <a:off x="1824" y="144"/>
              <a:ext cx="1003"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100" i="1">
                  <a:solidFill>
                    <a:srgbClr val="000000"/>
                  </a:solidFill>
                </a:rPr>
                <a:t>Abstract Actor</a:t>
              </a:r>
              <a:endParaRPr lang="en-US" sz="2100" i="1">
                <a:solidFill>
                  <a:srgbClr val="000000"/>
                </a:solidFill>
              </a:endParaRPr>
            </a:p>
          </p:txBody>
        </p:sp>
        <p:sp>
          <p:nvSpPr>
            <p:cNvPr id="108550" name="矩形 105478"/>
            <p:cNvSpPr>
              <a:spLocks noChangeAspect="1" noChangeArrowheads="1"/>
            </p:cNvSpPr>
            <p:nvPr/>
          </p:nvSpPr>
          <p:spPr bwMode="auto">
            <a:xfrm>
              <a:off x="1776" y="428"/>
              <a:ext cx="691"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sz="2100" i="1">
                  <a:solidFill>
                    <a:srgbClr val="000000"/>
                  </a:solidFill>
                </a:rPr>
                <a:t>act()</a:t>
              </a:r>
              <a:endParaRPr lang="en-US" sz="2100" i="1">
                <a:solidFill>
                  <a:srgbClr val="000000"/>
                </a:solidFill>
              </a:endParaRPr>
            </a:p>
          </p:txBody>
        </p:sp>
        <p:sp>
          <p:nvSpPr>
            <p:cNvPr id="108551" name="直接连接符 105479"/>
            <p:cNvSpPr>
              <a:spLocks noChangeShapeType="1"/>
            </p:cNvSpPr>
            <p:nvPr/>
          </p:nvSpPr>
          <p:spPr bwMode="auto">
            <a:xfrm flipV="1">
              <a:off x="2256" y="864"/>
              <a:ext cx="0" cy="24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108552" name="任意多边形 105480"/>
            <p:cNvSpPr>
              <a:spLocks noChangeAspect="1" noChangeArrowheads="1"/>
            </p:cNvSpPr>
            <p:nvPr/>
          </p:nvSpPr>
          <p:spPr bwMode="auto">
            <a:xfrm>
              <a:off x="2160" y="672"/>
              <a:ext cx="174" cy="174"/>
            </a:xfrm>
            <a:custGeom>
              <a:avLst/>
              <a:gdLst>
                <a:gd name="T0" fmla="*/ 105 w 210"/>
                <a:gd name="T1" fmla="*/ 0 h 284"/>
                <a:gd name="T2" fmla="*/ 210 w 210"/>
                <a:gd name="T3" fmla="*/ 284 h 284"/>
                <a:gd name="T4" fmla="*/ 0 w 210"/>
                <a:gd name="T5" fmla="*/ 284 h 284"/>
                <a:gd name="T6" fmla="*/ 105 w 210"/>
                <a:gd name="T7" fmla="*/ 0 h 284"/>
              </a:gdLst>
              <a:ahLst/>
              <a:cxnLst>
                <a:cxn ang="0">
                  <a:pos x="T0" y="T1"/>
                </a:cxn>
                <a:cxn ang="0">
                  <a:pos x="T2" y="T3"/>
                </a:cxn>
                <a:cxn ang="0">
                  <a:pos x="T4" y="T5"/>
                </a:cxn>
                <a:cxn ang="0">
                  <a:pos x="T6" y="T7"/>
                </a:cxn>
              </a:cxnLst>
              <a:rect l="0" t="0" r="r" b="b"/>
              <a:pathLst>
                <a:path w="210" h="284">
                  <a:moveTo>
                    <a:pt x="105" y="0"/>
                  </a:moveTo>
                  <a:lnTo>
                    <a:pt x="210" y="284"/>
                  </a:lnTo>
                  <a:lnTo>
                    <a:pt x="0" y="284"/>
                  </a:lnTo>
                  <a:lnTo>
                    <a:pt x="105" y="0"/>
                  </a:lnTo>
                  <a:close/>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53" name="直接连接符 105481"/>
            <p:cNvSpPr>
              <a:spLocks noChangeAspect="1" noChangeShapeType="1"/>
            </p:cNvSpPr>
            <p:nvPr/>
          </p:nvSpPr>
          <p:spPr bwMode="auto">
            <a:xfrm>
              <a:off x="1022" y="317"/>
              <a:ext cx="66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08554" name="直接连接符 105482"/>
            <p:cNvSpPr>
              <a:spLocks noChangeAspect="1" noChangeShapeType="1"/>
            </p:cNvSpPr>
            <p:nvPr/>
          </p:nvSpPr>
          <p:spPr bwMode="auto">
            <a:xfrm>
              <a:off x="1440" y="1104"/>
              <a:ext cx="166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108555" name="直接连接符 105483"/>
            <p:cNvSpPr>
              <a:spLocks noChangeAspect="1" noChangeShapeType="1"/>
            </p:cNvSpPr>
            <p:nvPr/>
          </p:nvSpPr>
          <p:spPr bwMode="auto">
            <a:xfrm flipH="1">
              <a:off x="3084" y="1107"/>
              <a:ext cx="0" cy="3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108556" name="直接连接符 105484"/>
            <p:cNvSpPr>
              <a:spLocks noChangeAspect="1" noChangeShapeType="1"/>
            </p:cNvSpPr>
            <p:nvPr/>
          </p:nvSpPr>
          <p:spPr bwMode="auto">
            <a:xfrm flipH="1">
              <a:off x="1437" y="1107"/>
              <a:ext cx="0" cy="3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108557" name="矩形 105485"/>
            <p:cNvSpPr>
              <a:spLocks noChangeAspect="1" noChangeArrowheads="1"/>
            </p:cNvSpPr>
            <p:nvPr/>
          </p:nvSpPr>
          <p:spPr bwMode="auto">
            <a:xfrm>
              <a:off x="0" y="669"/>
              <a:ext cx="990" cy="584"/>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58" name="矩形 105486"/>
            <p:cNvSpPr>
              <a:spLocks noChangeAspect="1" noChangeArrowheads="1"/>
            </p:cNvSpPr>
            <p:nvPr/>
          </p:nvSpPr>
          <p:spPr bwMode="auto">
            <a:xfrm>
              <a:off x="0" y="385"/>
              <a:ext cx="990"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59" name="矩形 105487"/>
            <p:cNvSpPr>
              <a:spLocks noChangeAspect="1" noChangeArrowheads="1"/>
            </p:cNvSpPr>
            <p:nvPr/>
          </p:nvSpPr>
          <p:spPr bwMode="auto">
            <a:xfrm>
              <a:off x="98" y="400"/>
              <a:ext cx="766"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100">
                  <a:solidFill>
                    <a:srgbClr val="000000"/>
                  </a:solidFill>
                </a:rPr>
                <a:t>Actor a;</a:t>
              </a:r>
              <a:endParaRPr lang="en-US" sz="2100">
                <a:solidFill>
                  <a:srgbClr val="000000"/>
                </a:solidFill>
              </a:endParaRPr>
            </a:p>
          </p:txBody>
        </p:sp>
        <p:sp>
          <p:nvSpPr>
            <p:cNvPr id="108560" name="矩形 105488"/>
            <p:cNvSpPr>
              <a:spLocks noChangeAspect="1" noChangeArrowheads="1"/>
            </p:cNvSpPr>
            <p:nvPr/>
          </p:nvSpPr>
          <p:spPr bwMode="auto">
            <a:xfrm>
              <a:off x="66" y="708"/>
              <a:ext cx="632"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100">
                  <a:solidFill>
                    <a:srgbClr val="000000"/>
                  </a:solidFill>
                </a:rPr>
                <a:t>change()</a:t>
              </a:r>
              <a:endParaRPr lang="en-US" sz="2100">
                <a:solidFill>
                  <a:srgbClr val="000000"/>
                </a:solidFill>
              </a:endParaRPr>
            </a:p>
          </p:txBody>
        </p:sp>
        <p:sp>
          <p:nvSpPr>
            <p:cNvPr id="108561" name="矩形 105489"/>
            <p:cNvSpPr>
              <a:spLocks noChangeAspect="1" noChangeArrowheads="1"/>
            </p:cNvSpPr>
            <p:nvPr/>
          </p:nvSpPr>
          <p:spPr bwMode="auto">
            <a:xfrm>
              <a:off x="64" y="964"/>
              <a:ext cx="285"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100">
                  <a:solidFill>
                    <a:srgbClr val="000000"/>
                  </a:solidFill>
                </a:rPr>
                <a:t>go()</a:t>
              </a:r>
              <a:endParaRPr lang="en-US" sz="2100">
                <a:solidFill>
                  <a:srgbClr val="000000"/>
                </a:solidFill>
              </a:endParaRPr>
            </a:p>
          </p:txBody>
        </p:sp>
        <p:sp>
          <p:nvSpPr>
            <p:cNvPr id="108562" name="矩形 105490"/>
            <p:cNvSpPr>
              <a:spLocks noChangeAspect="1" noChangeArrowheads="1"/>
            </p:cNvSpPr>
            <p:nvPr/>
          </p:nvSpPr>
          <p:spPr bwMode="auto">
            <a:xfrm>
              <a:off x="0" y="104"/>
              <a:ext cx="990"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63" name="矩形 105491"/>
            <p:cNvSpPr>
              <a:spLocks noChangeAspect="1" noChangeArrowheads="1"/>
            </p:cNvSpPr>
            <p:nvPr/>
          </p:nvSpPr>
          <p:spPr bwMode="auto">
            <a:xfrm>
              <a:off x="48" y="121"/>
              <a:ext cx="912"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100">
                  <a:solidFill>
                    <a:srgbClr val="000000"/>
                  </a:solidFill>
                </a:rPr>
                <a:t>Stage</a:t>
              </a:r>
              <a:endParaRPr lang="en-US" sz="2100">
                <a:solidFill>
                  <a:srgbClr val="000000"/>
                </a:solidFill>
              </a:endParaRPr>
            </a:p>
          </p:txBody>
        </p:sp>
        <p:sp>
          <p:nvSpPr>
            <p:cNvPr id="108564" name="矩形 105492"/>
            <p:cNvSpPr>
              <a:spLocks noChangeAspect="1" noChangeArrowheads="1"/>
            </p:cNvSpPr>
            <p:nvPr/>
          </p:nvSpPr>
          <p:spPr bwMode="auto">
            <a:xfrm>
              <a:off x="1153" y="0"/>
              <a:ext cx="107" cy="2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520">
                  <a:solidFill>
                    <a:srgbClr val="000099"/>
                  </a:solidFill>
                </a:rPr>
                <a:t>a</a:t>
              </a:r>
              <a:endParaRPr lang="en-US" sz="2520">
                <a:solidFill>
                  <a:srgbClr val="000099"/>
                </a:solidFill>
              </a:endParaRPr>
            </a:p>
          </p:txBody>
        </p:sp>
        <p:sp>
          <p:nvSpPr>
            <p:cNvPr id="108565" name="矩形 105493"/>
            <p:cNvSpPr>
              <a:spLocks noChangeAspect="1" noChangeArrowheads="1"/>
            </p:cNvSpPr>
            <p:nvPr/>
          </p:nvSpPr>
          <p:spPr bwMode="auto">
            <a:xfrm>
              <a:off x="830" y="1741"/>
              <a:ext cx="1232"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66" name="矩形 105494"/>
            <p:cNvSpPr>
              <a:spLocks noChangeAspect="1" noChangeArrowheads="1"/>
            </p:cNvSpPr>
            <p:nvPr/>
          </p:nvSpPr>
          <p:spPr bwMode="auto">
            <a:xfrm>
              <a:off x="830" y="1457"/>
              <a:ext cx="1232"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67" name="矩形 105495"/>
            <p:cNvSpPr>
              <a:spLocks noChangeAspect="1" noChangeArrowheads="1"/>
            </p:cNvSpPr>
            <p:nvPr/>
          </p:nvSpPr>
          <p:spPr bwMode="auto">
            <a:xfrm>
              <a:off x="1035" y="1488"/>
              <a:ext cx="836" cy="3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100">
                  <a:solidFill>
                    <a:srgbClr val="000000"/>
                  </a:solidFill>
                </a:rPr>
                <a:t>HappyActor</a:t>
              </a:r>
              <a:endParaRPr lang="en-US" sz="2100">
                <a:solidFill>
                  <a:srgbClr val="000000"/>
                </a:solidFill>
              </a:endParaRPr>
            </a:p>
          </p:txBody>
        </p:sp>
        <p:sp>
          <p:nvSpPr>
            <p:cNvPr id="108568" name="矩形 105496"/>
            <p:cNvSpPr>
              <a:spLocks noChangeAspect="1" noChangeArrowheads="1"/>
            </p:cNvSpPr>
            <p:nvPr/>
          </p:nvSpPr>
          <p:spPr bwMode="auto">
            <a:xfrm>
              <a:off x="1056" y="1776"/>
              <a:ext cx="682"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sz="2100">
                  <a:solidFill>
                    <a:srgbClr val="000000"/>
                  </a:solidFill>
                </a:rPr>
                <a:t>act()</a:t>
              </a:r>
              <a:endParaRPr lang="en-US" sz="2100">
                <a:solidFill>
                  <a:srgbClr val="000000"/>
                </a:solidFill>
              </a:endParaRPr>
            </a:p>
          </p:txBody>
        </p:sp>
        <p:sp>
          <p:nvSpPr>
            <p:cNvPr id="108569" name="矩形 105497"/>
            <p:cNvSpPr>
              <a:spLocks noChangeAspect="1" noChangeArrowheads="1"/>
            </p:cNvSpPr>
            <p:nvPr/>
          </p:nvSpPr>
          <p:spPr bwMode="auto">
            <a:xfrm>
              <a:off x="2464" y="1754"/>
              <a:ext cx="1232" cy="276"/>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70" name="矩形 105498"/>
            <p:cNvSpPr>
              <a:spLocks noChangeAspect="1" noChangeArrowheads="1"/>
            </p:cNvSpPr>
            <p:nvPr/>
          </p:nvSpPr>
          <p:spPr bwMode="auto">
            <a:xfrm>
              <a:off x="2464" y="1470"/>
              <a:ext cx="1232" cy="279"/>
            </a:xfrm>
            <a:prstGeom prst="rect">
              <a:avLst/>
            </a:prstGeom>
            <a:solidFill>
              <a:srgbClr val="FFFF99"/>
            </a:solidFill>
            <a:ln w="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71" name="矩形 105499"/>
            <p:cNvSpPr>
              <a:spLocks noChangeAspect="1" noChangeArrowheads="1"/>
            </p:cNvSpPr>
            <p:nvPr/>
          </p:nvSpPr>
          <p:spPr bwMode="auto">
            <a:xfrm>
              <a:off x="2759" y="1536"/>
              <a:ext cx="658" cy="3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100">
                  <a:solidFill>
                    <a:srgbClr val="000000"/>
                  </a:solidFill>
                </a:rPr>
                <a:t>SadActor</a:t>
              </a:r>
              <a:endParaRPr lang="en-US" sz="2100">
                <a:solidFill>
                  <a:srgbClr val="000000"/>
                </a:solidFill>
              </a:endParaRPr>
            </a:p>
          </p:txBody>
        </p:sp>
        <p:sp>
          <p:nvSpPr>
            <p:cNvPr id="108572" name="矩形 105500"/>
            <p:cNvSpPr>
              <a:spLocks noChangeAspect="1" noChangeArrowheads="1"/>
            </p:cNvSpPr>
            <p:nvPr/>
          </p:nvSpPr>
          <p:spPr bwMode="auto">
            <a:xfrm>
              <a:off x="2592" y="1783"/>
              <a:ext cx="636" cy="19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sz="2100">
                  <a:solidFill>
                    <a:srgbClr val="000000"/>
                  </a:solidFill>
                </a:rPr>
                <a:t>act()</a:t>
              </a:r>
              <a:endParaRPr lang="en-US" sz="2100">
                <a:solidFill>
                  <a:srgbClr val="000000"/>
                </a:solidFill>
              </a:endParaRPr>
            </a:p>
          </p:txBody>
        </p:sp>
        <p:sp>
          <p:nvSpPr>
            <p:cNvPr id="108573" name="任意多边形 105501"/>
            <p:cNvSpPr>
              <a:spLocks noChangeAspect="1" noChangeArrowheads="1"/>
            </p:cNvSpPr>
            <p:nvPr/>
          </p:nvSpPr>
          <p:spPr bwMode="auto">
            <a:xfrm>
              <a:off x="164" y="2142"/>
              <a:ext cx="922" cy="345"/>
            </a:xfrm>
            <a:custGeom>
              <a:avLst/>
              <a:gdLst>
                <a:gd name="T0" fmla="*/ 0 w 116"/>
                <a:gd name="T1" fmla="*/ 0 h 41"/>
                <a:gd name="T2" fmla="*/ 104 w 116"/>
                <a:gd name="T3" fmla="*/ 0 h 41"/>
                <a:gd name="T4" fmla="*/ 116 w 116"/>
                <a:gd name="T5" fmla="*/ 12 h 41"/>
                <a:gd name="T6" fmla="*/ 116 w 116"/>
                <a:gd name="T7" fmla="*/ 41 h 41"/>
                <a:gd name="T8" fmla="*/ 0 w 116"/>
                <a:gd name="T9" fmla="*/ 41 h 41"/>
                <a:gd name="T10" fmla="*/ 0 w 116"/>
                <a:gd name="T11" fmla="*/ 0 h 41"/>
              </a:gdLst>
              <a:ahLst/>
              <a:cxnLst>
                <a:cxn ang="0">
                  <a:pos x="T0" y="T1"/>
                </a:cxn>
                <a:cxn ang="0">
                  <a:pos x="T2" y="T3"/>
                </a:cxn>
                <a:cxn ang="0">
                  <a:pos x="T4" y="T5"/>
                </a:cxn>
                <a:cxn ang="0">
                  <a:pos x="T6" y="T7"/>
                </a:cxn>
                <a:cxn ang="0">
                  <a:pos x="T8" y="T9"/>
                </a:cxn>
                <a:cxn ang="0">
                  <a:pos x="T10" y="T11"/>
                </a:cxn>
              </a:cxnLst>
              <a:rect l="0" t="0" r="r" b="b"/>
              <a:pathLst>
                <a:path w="116" h="41">
                  <a:moveTo>
                    <a:pt x="0" y="0"/>
                  </a:moveTo>
                  <a:lnTo>
                    <a:pt x="104" y="0"/>
                  </a:lnTo>
                  <a:lnTo>
                    <a:pt x="116" y="12"/>
                  </a:lnTo>
                  <a:lnTo>
                    <a:pt x="116" y="41"/>
                  </a:lnTo>
                  <a:lnTo>
                    <a:pt x="0" y="41"/>
                  </a:lnTo>
                  <a:lnTo>
                    <a:pt x="0" y="0"/>
                  </a:lnTo>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74" name="任意多边形 105502"/>
            <p:cNvSpPr>
              <a:spLocks noChangeAspect="1" noChangeArrowheads="1"/>
            </p:cNvSpPr>
            <p:nvPr/>
          </p:nvSpPr>
          <p:spPr bwMode="auto">
            <a:xfrm>
              <a:off x="995" y="2142"/>
              <a:ext cx="112" cy="114"/>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solidFill>
              <a:srgbClr val="FFFF99"/>
            </a:solidFill>
            <a:ln w="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75" name="矩形 105503"/>
            <p:cNvSpPr>
              <a:spLocks noChangeAspect="1" noChangeArrowheads="1"/>
            </p:cNvSpPr>
            <p:nvPr/>
          </p:nvSpPr>
          <p:spPr bwMode="auto">
            <a:xfrm>
              <a:off x="247" y="2154"/>
              <a:ext cx="597" cy="23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sz="2520">
                  <a:solidFill>
                    <a:srgbClr val="000000"/>
                  </a:solidFill>
                </a:rPr>
                <a:t>a.act();</a:t>
              </a:r>
              <a:endParaRPr lang="en-US" sz="2520">
                <a:solidFill>
                  <a:srgbClr val="000000"/>
                </a:solidFill>
              </a:endParaRPr>
            </a:p>
          </p:txBody>
        </p:sp>
        <p:sp>
          <p:nvSpPr>
            <p:cNvPr id="108576" name="椭圆 105504"/>
            <p:cNvSpPr>
              <a:spLocks noChangeAspect="1" noChangeArrowheads="1"/>
            </p:cNvSpPr>
            <p:nvPr/>
          </p:nvSpPr>
          <p:spPr bwMode="auto">
            <a:xfrm>
              <a:off x="620" y="1067"/>
              <a:ext cx="76" cy="76"/>
            </a:xfrm>
            <a:prstGeom prst="ellipse">
              <a:avLst/>
            </a:prstGeom>
            <a:solidFill>
              <a:srgbClr val="FFFF99"/>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108577" name="直接连接符 105505"/>
            <p:cNvSpPr>
              <a:spLocks noChangeAspect="1" noChangeShapeType="1"/>
            </p:cNvSpPr>
            <p:nvPr/>
          </p:nvSpPr>
          <p:spPr bwMode="auto">
            <a:xfrm>
              <a:off x="647" y="1147"/>
              <a:ext cx="0" cy="1031"/>
            </a:xfrm>
            <a:prstGeom prst="line">
              <a:avLst/>
            </a:prstGeom>
            <a:noFill/>
            <a:ln w="9525"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2100"/>
            </a:p>
          </p:txBody>
        </p:sp>
      </p:grpSp>
      <p:sp>
        <p:nvSpPr>
          <p:cNvPr id="2" name="灯片编号占位符 1"/>
          <p:cNvSpPr>
            <a:spLocks noGrp="1"/>
          </p:cNvSpPr>
          <p:nvPr>
            <p:ph type="sldNum" sz="quarter" idx="4"/>
          </p:nvPr>
        </p:nvSpPr>
        <p:spPr/>
        <p:txBody>
          <a:bodyPr/>
          <a:lstStyle/>
          <a:p>
            <a:fld id="{F8AF5913-3708-4DDE-B132-13E405318D6F}"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13665"/>
          <p:cNvSpPr>
            <a:spLocks noGrp="1" noChangeArrowheads="1"/>
          </p:cNvSpPr>
          <p:nvPr>
            <p:ph type="title"/>
          </p:nvPr>
        </p:nvSpPr>
        <p:spPr/>
        <p:txBody>
          <a:bodyPr/>
          <a:lstStyle/>
          <a:p>
            <a:r>
              <a:rPr lang="zh-CN" altLang="en-US" smtClean="0">
                <a:latin typeface="黑体" panose="02010609060101010101" pitchFamily="49" charset="-122"/>
              </a:rPr>
              <a:t>继承表现的多态</a:t>
            </a:r>
            <a:endParaRPr lang="zh-CN" altLang="en-US" smtClean="0">
              <a:latin typeface="黑体" panose="02010609060101010101" pitchFamily="49" charset="-122"/>
            </a:endParaRPr>
          </a:p>
        </p:txBody>
      </p:sp>
      <p:sp>
        <p:nvSpPr>
          <p:cNvPr id="116738" name="文本占位符 113666"/>
          <p:cNvSpPr>
            <a:spLocks noGrp="1" noChangeArrowheads="1"/>
          </p:cNvSpPr>
          <p:nvPr>
            <p:ph idx="1"/>
          </p:nvPr>
        </p:nvSpPr>
        <p:spPr/>
        <p:txBody>
          <a:bodyPr/>
          <a:lstStyle/>
          <a:p>
            <a:pPr>
              <a:lnSpc>
                <a:spcPct val="80000"/>
              </a:lnSpc>
            </a:pPr>
            <a:r>
              <a:rPr lang="zh-CN" altLang="en-US" sz="2940" b="1" smtClean="0">
                <a:latin typeface="黑体" panose="02010609060101010101" pitchFamily="49" charset="-122"/>
              </a:rPr>
              <a:t>多态性</a:t>
            </a:r>
            <a:endParaRPr lang="zh-CN" altLang="en-US" sz="2940" b="1" smtClean="0">
              <a:latin typeface="黑体" panose="02010609060101010101" pitchFamily="49" charset="-122"/>
            </a:endParaRPr>
          </a:p>
          <a:p>
            <a:pPr lvl="1">
              <a:lnSpc>
                <a:spcPct val="90000"/>
              </a:lnSpc>
            </a:pPr>
            <a:r>
              <a:rPr lang="zh-CN" altLang="en-US" sz="2520" smtClean="0">
                <a:latin typeface="黑体" panose="02010609060101010101" pitchFamily="49" charset="-122"/>
              </a:rPr>
              <a:t>编译时多态</a:t>
            </a:r>
            <a:br>
              <a:rPr lang="zh-CN" altLang="en-US" sz="2520" smtClean="0">
                <a:latin typeface="黑体" panose="02010609060101010101" pitchFamily="49" charset="-122"/>
              </a:rPr>
            </a:br>
            <a:r>
              <a:rPr lang="zh-CN" altLang="en-US" sz="2520" smtClean="0">
                <a:latin typeface="黑体" panose="02010609060101010101" pitchFamily="49" charset="-122"/>
              </a:rPr>
              <a:t>在编译阶段，具体调用哪个被重载的方法，编译器会根据参数的不同来静态确定调用相应的方法。</a:t>
            </a:r>
            <a:endParaRPr lang="zh-CN" altLang="en-US" sz="2520" smtClean="0">
              <a:latin typeface="黑体" panose="02010609060101010101" pitchFamily="49" charset="-122"/>
            </a:endParaRPr>
          </a:p>
          <a:p>
            <a:pPr lvl="1">
              <a:lnSpc>
                <a:spcPct val="90000"/>
              </a:lnSpc>
            </a:pPr>
            <a:r>
              <a:rPr lang="zh-CN" altLang="en-US" sz="2520" smtClean="0">
                <a:latin typeface="黑体" panose="02010609060101010101" pitchFamily="49" charset="-122"/>
              </a:rPr>
              <a:t>运行时多态</a:t>
            </a:r>
            <a:br>
              <a:rPr lang="zh-CN" altLang="en-US" sz="2520" smtClean="0">
                <a:latin typeface="黑体" panose="02010609060101010101" pitchFamily="49" charset="-122"/>
              </a:rPr>
            </a:br>
            <a:r>
              <a:rPr lang="zh-CN" altLang="en-US" sz="2520" smtClean="0">
                <a:latin typeface="黑体" panose="02010609060101010101" pitchFamily="49" charset="-122"/>
              </a:rPr>
              <a:t>由于子类继承了父类所有的属性（私有的除外），所以子类对象可以作为父类对象使用。程序中凡是使用父类对象的地方，都可以用子类对象来代替。一个对象可以通过引用子类的实例来调用子类的方法。</a:t>
            </a:r>
            <a:endParaRPr lang="zh-CN" altLang="en-US" sz="2520" smtClean="0">
              <a:latin typeface="黑体" panose="02010609060101010101" pitchFamily="49" charset="-122"/>
            </a:endParaRPr>
          </a:p>
          <a:p>
            <a:pPr>
              <a:lnSpc>
                <a:spcPct val="80000"/>
              </a:lnSpc>
              <a:buFont typeface="Wingdings" panose="05000000000000000000" pitchFamily="2" charset="2"/>
              <a:buNone/>
            </a:pPr>
            <a:endParaRPr lang="zh-CN" altLang="en-US" smtClean="0">
              <a:latin typeface="黑体" panose="02010609060101010101" pitchFamily="49" charset="-122"/>
            </a:endParaRPr>
          </a:p>
        </p:txBody>
      </p:sp>
      <p:sp>
        <p:nvSpPr>
          <p:cNvPr id="116739" name="矩形 113667"/>
          <p:cNvSpPr>
            <a:spLocks noChangeArrowheads="1"/>
          </p:cNvSpPr>
          <p:nvPr/>
        </p:nvSpPr>
        <p:spPr bwMode="auto">
          <a:xfrm>
            <a:off x="823436" y="4733925"/>
            <a:ext cx="9377839"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100" b="1">
                <a:latin typeface="黑体" panose="02010609060101010101" pitchFamily="49" charset="-122"/>
                <a:ea typeface="黑体" panose="02010609060101010101" pitchFamily="49" charset="-122"/>
              </a:rPr>
              <a:t>重写方法的调用原则</a:t>
            </a:r>
            <a:r>
              <a:rPr lang="zh-CN" altLang="en-US" sz="2100">
                <a:latin typeface="黑体" panose="02010609060101010101" pitchFamily="49" charset="-122"/>
                <a:ea typeface="黑体" panose="02010609060101010101" pitchFamily="49" charset="-122"/>
              </a:rPr>
              <a:t>：</a:t>
            </a:r>
            <a:endParaRPr lang="zh-CN" altLang="en-US" sz="2100">
              <a:latin typeface="黑体" panose="02010609060101010101" pitchFamily="49" charset="-122"/>
              <a:ea typeface="黑体" panose="02010609060101010101" pitchFamily="49" charset="-122"/>
            </a:endParaRPr>
          </a:p>
          <a:p>
            <a:r>
              <a:rPr lang="en-US" sz="2100">
                <a:latin typeface="黑体" panose="02010609060101010101" pitchFamily="49" charset="-122"/>
                <a:ea typeface="黑体" panose="02010609060101010101" pitchFamily="49" charset="-122"/>
              </a:rPr>
              <a:t>java</a:t>
            </a:r>
            <a:r>
              <a:rPr lang="zh-CN" altLang="en-US" sz="2100">
                <a:latin typeface="黑体" panose="02010609060101010101" pitchFamily="49" charset="-122"/>
                <a:ea typeface="黑体" panose="02010609060101010101" pitchFamily="49" charset="-122"/>
              </a:rPr>
              <a:t>运行时系统根据调用该方法的实例，来决定调用哪个方法。对子类的一个实例，如果子类重写了父类的方法，则运行时系统调用子类的方法；如果子类继承了父类的方法（未重写），则运行时系统调用父类的方法。</a:t>
            </a:r>
            <a:br>
              <a:rPr lang="zh-CN" altLang="en-US" sz="2100">
                <a:latin typeface="黑体" panose="02010609060101010101" pitchFamily="49" charset="-122"/>
                <a:ea typeface="黑体" panose="02010609060101010101" pitchFamily="49" charset="-122"/>
              </a:rPr>
            </a:br>
            <a:endParaRPr lang="zh-CN" altLang="en-US" sz="21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E740D076-8621-424B-BD01-BC7D2865E6DB}"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8986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Object</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 		</a:t>
            </a:r>
            <a:endParaRPr lang="zh-CN" altLang="en-US" smtClean="0">
              <a:sym typeface="+mn-ea"/>
            </a:endParaRPr>
          </a:p>
        </p:txBody>
      </p:sp>
      <p:sp>
        <p:nvSpPr>
          <p:cNvPr id="4" name="内容占位符 3"/>
          <p:cNvSpPr>
            <a:spLocks noGrp="1"/>
          </p:cNvSpPr>
          <p:nvPr>
            <p:ph idx="1"/>
            <p:custDataLst>
              <p:tags r:id="rId2"/>
            </p:custDataLst>
          </p:nvPr>
        </p:nvSpPr>
        <p:spPr/>
        <p:txBody>
          <a:bodyPr>
            <a:normAutofit lnSpcReduction="20000"/>
          </a:bodyPr>
          <a:p>
            <a:pPr algn="l">
              <a:lnSpc>
                <a:spcPct val="130000"/>
              </a:lnSpc>
              <a:buClr>
                <a:srgbClr val="000000"/>
              </a:buClr>
              <a:buSzTx/>
              <a:buChar char="•"/>
            </a:pPr>
            <a:r>
              <a:rPr lang="zh-CN" altLang="en-US" sz="2800" smtClean="0"/>
              <a:t>Object类定义了所有对象必须具有的状态和行为，主要的方法</a:t>
            </a:r>
            <a:endParaRPr lang="zh-CN" altLang="en-US" sz="2800" smtClean="0"/>
          </a:p>
          <a:p>
            <a:pPr marL="742950" lvl="1" indent="-285750">
              <a:lnSpc>
                <a:spcPct val="100000"/>
              </a:lnSpc>
              <a:buFont typeface="Wingdings" panose="05000000000000000000" pitchFamily="2" charset="2"/>
              <a:buChar char="l"/>
            </a:pPr>
            <a:r>
              <a:rPr lang="en-US" sz="1680" dirty="0" smtClean="0"/>
              <a:t>public final Class </a:t>
            </a:r>
            <a:r>
              <a:rPr lang="en-US" sz="1680" dirty="0" err="1" smtClean="0"/>
              <a:t>getClass</a:t>
            </a:r>
            <a:r>
              <a:rPr lang="en-US" sz="1680" dirty="0" smtClean="0"/>
              <a:t>()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获取当前对象所属的类信息，返回</a:t>
            </a:r>
            <a:r>
              <a:rPr lang="en-US" sz="1680" dirty="0" smtClean="0"/>
              <a:t>Class</a:t>
            </a:r>
            <a:r>
              <a:rPr lang="zh-CN" altLang="en-US" sz="1680" dirty="0" smtClean="0"/>
              <a:t>对象</a:t>
            </a:r>
            <a:endParaRPr lang="zh-CN" altLang="en-US" sz="1680" dirty="0" smtClean="0"/>
          </a:p>
          <a:p>
            <a:pPr marL="742950" lvl="1" indent="-285750">
              <a:lnSpc>
                <a:spcPct val="100000"/>
              </a:lnSpc>
              <a:buFont typeface="Wingdings" panose="05000000000000000000" pitchFamily="2" charset="2"/>
              <a:buChar char="l"/>
            </a:pPr>
            <a:r>
              <a:rPr lang="en-US" sz="1680" dirty="0" smtClean="0"/>
              <a:t>public String </a:t>
            </a:r>
            <a:r>
              <a:rPr lang="en-US" sz="1680" dirty="0" err="1" smtClean="0"/>
              <a:t>toString</a:t>
            </a:r>
            <a:r>
              <a:rPr lang="en-US" sz="1680" dirty="0" smtClean="0"/>
              <a:t>()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返回当前对象本身的有关信息，按字符串对象返回</a:t>
            </a:r>
            <a:endParaRPr lang="zh-CN" altLang="en-US" sz="1680" dirty="0" smtClean="0"/>
          </a:p>
          <a:p>
            <a:pPr marL="742950" lvl="1" indent="-285750">
              <a:lnSpc>
                <a:spcPct val="100000"/>
              </a:lnSpc>
              <a:buFont typeface="Wingdings" panose="05000000000000000000" pitchFamily="2" charset="2"/>
              <a:buChar char="l"/>
            </a:pPr>
            <a:r>
              <a:rPr lang="en-US" sz="1680" dirty="0" smtClean="0"/>
              <a:t>public </a:t>
            </a:r>
            <a:r>
              <a:rPr lang="en-US" sz="1680" dirty="0" err="1" smtClean="0"/>
              <a:t>boolean</a:t>
            </a:r>
            <a:r>
              <a:rPr lang="en-US" sz="1680" dirty="0" smtClean="0"/>
              <a:t> equals(Object　</a:t>
            </a:r>
            <a:r>
              <a:rPr lang="en-US" sz="1680" dirty="0" err="1" smtClean="0"/>
              <a:t>obj</a:t>
            </a:r>
            <a:r>
              <a:rPr lang="en-US" sz="1680" dirty="0" smtClean="0"/>
              <a:t>)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比较两个对象是否是同一对象，是则返回</a:t>
            </a:r>
            <a:r>
              <a:rPr lang="en-US" sz="1680" dirty="0" smtClean="0"/>
              <a:t>true</a:t>
            </a:r>
            <a:endParaRPr lang="en-US" sz="1680" dirty="0" smtClean="0"/>
          </a:p>
          <a:p>
            <a:pPr marL="742950" lvl="1" indent="-285750">
              <a:lnSpc>
                <a:spcPct val="100000"/>
              </a:lnSpc>
              <a:buFont typeface="Wingdings" panose="05000000000000000000" pitchFamily="2" charset="2"/>
              <a:buChar char="l"/>
            </a:pPr>
            <a:r>
              <a:rPr lang="en-US" sz="1680" dirty="0" smtClean="0"/>
              <a:t>protected Object clone( )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生成当前对象的一个拷贝，并返回这个复制对象</a:t>
            </a:r>
            <a:endParaRPr lang="zh-CN" altLang="en-US" sz="1680" dirty="0" smtClean="0"/>
          </a:p>
          <a:p>
            <a:pPr marL="742950" lvl="1" indent="-285750">
              <a:lnSpc>
                <a:spcPct val="100000"/>
              </a:lnSpc>
              <a:buFont typeface="Wingdings" panose="05000000000000000000" pitchFamily="2" charset="2"/>
              <a:buChar char="l"/>
            </a:pPr>
            <a:r>
              <a:rPr lang="en-US" sz="1680" dirty="0" smtClean="0"/>
              <a:t>public </a:t>
            </a:r>
            <a:r>
              <a:rPr lang="en-US" sz="1680" dirty="0" err="1" smtClean="0"/>
              <a:t>int</a:t>
            </a:r>
            <a:r>
              <a:rPr lang="en-US" sz="1680" dirty="0" smtClean="0"/>
              <a:t> </a:t>
            </a:r>
            <a:r>
              <a:rPr lang="en-US" sz="1680" dirty="0" err="1" smtClean="0"/>
              <a:t>hashCode</a:t>
            </a:r>
            <a:r>
              <a:rPr lang="en-US" sz="1680" dirty="0" smtClean="0"/>
              <a:t>()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返回该对象的哈希代码值，</a:t>
            </a:r>
            <a:r>
              <a:rPr lang="en-US" altLang="zh-CN" sz="1680" dirty="0" smtClean="0"/>
              <a:t>Object</a:t>
            </a:r>
            <a:r>
              <a:rPr lang="zh-CN" altLang="en-US" sz="1680" dirty="0" smtClean="0"/>
              <a:t>返回的是对象地址</a:t>
            </a:r>
            <a:endParaRPr lang="zh-CN" altLang="en-US" sz="1680" dirty="0" smtClean="0"/>
          </a:p>
          <a:p>
            <a:pPr marL="742950" lvl="1" indent="-285750">
              <a:lnSpc>
                <a:spcPct val="100000"/>
              </a:lnSpc>
              <a:buFont typeface="Wingdings" panose="05000000000000000000" pitchFamily="2" charset="2"/>
              <a:buChar char="l"/>
            </a:pPr>
            <a:r>
              <a:rPr lang="en-US" sz="1680" dirty="0" smtClean="0"/>
              <a:t>protected void finalize() throws </a:t>
            </a:r>
            <a:r>
              <a:rPr lang="en-US" sz="1680" dirty="0" err="1" smtClean="0"/>
              <a:t>Throwable</a:t>
            </a:r>
            <a:r>
              <a:rPr lang="en-US" sz="1680" dirty="0" smtClean="0"/>
              <a:t> </a:t>
            </a:r>
            <a:endParaRPr lang="en-US" sz="1680" dirty="0" smtClean="0"/>
          </a:p>
          <a:p>
            <a:pPr lvl="2">
              <a:lnSpc>
                <a:spcPct val="100000"/>
              </a:lnSpc>
              <a:buClr>
                <a:schemeClr val="bg2"/>
              </a:buClr>
              <a:buFont typeface="Wingdings" panose="05000000000000000000" pitchFamily="2" charset="2"/>
              <a:buChar char="l"/>
            </a:pPr>
            <a:r>
              <a:rPr lang="zh-CN" altLang="en-US" sz="1680" dirty="0" smtClean="0"/>
              <a:t>定义回收当前对象时所需完成的资源释放工作</a:t>
            </a:r>
            <a:endParaRPr lang="zh-CN" altLang="en-US" sz="1680" dirty="0" smtClean="0"/>
          </a:p>
          <a:p>
            <a:pPr marL="742950" lvl="1" indent="-285750" algn="l">
              <a:lnSpc>
                <a:spcPct val="100000"/>
              </a:lnSpc>
              <a:buClrTx/>
              <a:buSzTx/>
              <a:buFont typeface="Wingdings" panose="05000000000000000000" pitchFamily="2" charset="2"/>
              <a:buChar char="l"/>
            </a:pPr>
            <a:r>
              <a:rPr lang="en-US" sz="1680" dirty="0" smtClean="0"/>
              <a:t>不可以覆盖终结方法，即有final修饰的方法</a:t>
            </a:r>
            <a:endParaRPr lang="en-US" sz="1680" dirty="0" smtClean="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类的继承</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spcBef>
                <a:spcPct val="20000"/>
              </a:spcBef>
              <a:buClr>
                <a:srgbClr val="000000"/>
              </a:buClr>
              <a:buSzTx/>
              <a:buChar char="•"/>
            </a:pPr>
            <a:r>
              <a:rPr lang="zh-CN" altLang="en-US" sz="2800" smtClean="0"/>
              <a:t>相等和同一的概念</a:t>
            </a:r>
            <a:endParaRPr lang="zh-CN" altLang="en-US" sz="2800" smtClean="0"/>
          </a:p>
          <a:p>
            <a:pPr marL="742950" lvl="1" indent="-285750">
              <a:lnSpc>
                <a:spcPct val="150000"/>
              </a:lnSpc>
              <a:spcBef>
                <a:spcPct val="30000"/>
              </a:spcBef>
              <a:buFont typeface="Wingdings" panose="05000000000000000000" pitchFamily="2" charset="2"/>
              <a:buChar char="l"/>
            </a:pPr>
            <a:r>
              <a:rPr lang="zh-CN" altLang="en-US" sz="1680" smtClean="0"/>
              <a:t>两个对象具有相同的类型，及相同的属性值，则称二者相等(</a:t>
            </a:r>
            <a:r>
              <a:rPr lang="en-US" sz="1680" smtClean="0"/>
              <a:t>equal)</a:t>
            </a:r>
            <a:endParaRPr lang="en-US" sz="1680" smtClean="0"/>
          </a:p>
          <a:p>
            <a:pPr marL="742950" lvl="1" indent="-285750">
              <a:lnSpc>
                <a:spcPct val="150000"/>
              </a:lnSpc>
              <a:spcBef>
                <a:spcPct val="30000"/>
              </a:spcBef>
              <a:buFont typeface="Wingdings" panose="05000000000000000000" pitchFamily="2" charset="2"/>
              <a:buChar char="l"/>
            </a:pPr>
            <a:r>
              <a:rPr lang="zh-CN" altLang="en-US" sz="1680" smtClean="0"/>
              <a:t>如果两个引用变量指向的是同一个对象，则称这两个变量(对象)同一(</a:t>
            </a:r>
            <a:r>
              <a:rPr lang="en-US" sz="1680" smtClean="0"/>
              <a:t>identical)</a:t>
            </a:r>
            <a:endParaRPr lang="en-US" sz="1680" smtClean="0"/>
          </a:p>
          <a:p>
            <a:pPr marL="742950" lvl="1" indent="-285750">
              <a:lnSpc>
                <a:spcPct val="150000"/>
              </a:lnSpc>
              <a:spcBef>
                <a:spcPct val="30000"/>
              </a:spcBef>
              <a:buFont typeface="Wingdings" panose="05000000000000000000" pitchFamily="2" charset="2"/>
              <a:buChar char="l"/>
            </a:pPr>
            <a:r>
              <a:rPr lang="zh-CN" altLang="en-US" sz="1680" smtClean="0"/>
              <a:t>两个对象同一，则肯定相等</a:t>
            </a:r>
            <a:endParaRPr lang="zh-CN" altLang="en-US" sz="1680" smtClean="0"/>
          </a:p>
          <a:p>
            <a:pPr marL="742950" lvl="1" indent="-285750">
              <a:lnSpc>
                <a:spcPct val="150000"/>
              </a:lnSpc>
              <a:spcBef>
                <a:spcPct val="30000"/>
              </a:spcBef>
              <a:buFont typeface="Wingdings" panose="05000000000000000000" pitchFamily="2" charset="2"/>
              <a:buChar char="l"/>
            </a:pPr>
            <a:r>
              <a:rPr lang="zh-CN" altLang="en-US" sz="1680" smtClean="0"/>
              <a:t>两个对象相等，不一定同一</a:t>
            </a:r>
            <a:endParaRPr lang="zh-CN" altLang="en-US" sz="1680" smtClean="0"/>
          </a:p>
          <a:p>
            <a:pPr marL="742950" lvl="1" indent="-285750">
              <a:lnSpc>
                <a:spcPct val="150000"/>
              </a:lnSpc>
              <a:spcBef>
                <a:spcPct val="30000"/>
              </a:spcBef>
              <a:buFont typeface="Wingdings" panose="05000000000000000000" pitchFamily="2" charset="2"/>
              <a:buChar char="l"/>
            </a:pPr>
            <a:r>
              <a:rPr lang="zh-CN" altLang="en-US" sz="1680" smtClean="0"/>
              <a:t>等号“==” 判断的是这两个对象是否同一</a:t>
            </a:r>
            <a:endParaRPr lang="zh-CN" altLang="en-US" sz="1680" smtClean="0"/>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endParaRPr lang="zh-CN" altLang="en-US" smtClean="0">
              <a:sym typeface="+mn-ea"/>
            </a:endParaRPr>
          </a:p>
        </p:txBody>
      </p:sp>
      <p:sp>
        <p:nvSpPr>
          <p:cNvPr id="4" name="内容占位符 3"/>
          <p:cNvSpPr>
            <a:spLocks noGrp="1"/>
          </p:cNvSpPr>
          <p:nvPr>
            <p:ph idx="1"/>
            <p:custDataLst>
              <p:tags r:id="rId2"/>
            </p:custDataLst>
          </p:nvPr>
        </p:nvSpPr>
        <p:spPr/>
        <p:txBody>
          <a:bodyPr>
            <a:normAutofit fontScale="60000"/>
          </a:bodyPr>
          <a:p>
            <a:pPr algn="l">
              <a:lnSpc>
                <a:spcPct val="130000"/>
              </a:lnSpc>
              <a:buClr>
                <a:srgbClr val="000000"/>
              </a:buClr>
              <a:buSzTx/>
              <a:buChar char="•"/>
            </a:pPr>
            <a:r>
              <a:rPr lang="zh-CN" altLang="en-US" sz="3300" smtClean="0"/>
              <a:t>判断两个对象是否相同</a:t>
            </a:r>
            <a:endParaRPr lang="zh-CN" altLang="en-US" sz="3300" smtClean="0"/>
          </a:p>
          <a:p>
            <a:pPr lvl="1" fontAlgn="auto">
              <a:lnSpc>
                <a:spcPct val="120000"/>
              </a:lnSpc>
              <a:spcBef>
                <a:spcPct val="45000"/>
              </a:spcBef>
              <a:buFont typeface="Arial" panose="020B0604020202020204" pitchFamily="34" charset="0"/>
              <a:buNone/>
            </a:pPr>
            <a:r>
              <a:rPr lang="en-US" altLang="x-none" sz="2700" smtClean="0"/>
              <a:t>public class Test{</a:t>
            </a:r>
            <a:endParaRPr lang="en-US" altLang="x-none" sz="2700" smtClean="0"/>
          </a:p>
          <a:p>
            <a:pPr lvl="1" fontAlgn="auto">
              <a:lnSpc>
                <a:spcPct val="120000"/>
              </a:lnSpc>
              <a:buFont typeface="Arial" panose="020B0604020202020204" pitchFamily="34" charset="0"/>
              <a:buNone/>
            </a:pPr>
            <a:r>
              <a:rPr lang="en-US" altLang="x-none" sz="2700" smtClean="0"/>
              <a:t>	public static void main(String args[]){</a:t>
            </a:r>
            <a:endParaRPr lang="en-US" altLang="x-none" sz="2700" smtClean="0"/>
          </a:p>
          <a:p>
            <a:pPr lvl="1" fontAlgn="auto">
              <a:lnSpc>
                <a:spcPct val="120000"/>
              </a:lnSpc>
              <a:buFont typeface="Arial" panose="020B0604020202020204" pitchFamily="34" charset="0"/>
              <a:buNone/>
            </a:pPr>
            <a:r>
              <a:rPr lang="en-US" altLang="x-none" sz="2700" smtClean="0"/>
              <a:t>	  BankAccount a = new BankAccount("Bob", 123456, 100.00f); </a:t>
            </a:r>
            <a:endParaRPr lang="en-US" altLang="x-none" sz="2700" smtClean="0"/>
          </a:p>
          <a:p>
            <a:pPr lvl="1" fontAlgn="auto">
              <a:lnSpc>
                <a:spcPct val="120000"/>
              </a:lnSpc>
              <a:buFont typeface="Arial" panose="020B0604020202020204" pitchFamily="34" charset="0"/>
              <a:buNone/>
            </a:pPr>
            <a:r>
              <a:rPr lang="en-US" altLang="x-none" sz="2700" smtClean="0"/>
              <a:t>        BankAccount b = new BankAccount("Bob", 123456, 100.00f); </a:t>
            </a:r>
            <a:endParaRPr lang="en-US" altLang="x-none" sz="2700" smtClean="0"/>
          </a:p>
          <a:p>
            <a:pPr lvl="1" fontAlgn="auto">
              <a:lnSpc>
                <a:spcPct val="120000"/>
              </a:lnSpc>
              <a:buFont typeface="Arial" panose="020B0604020202020204" pitchFamily="34" charset="0"/>
              <a:buNone/>
            </a:pPr>
            <a:r>
              <a:rPr lang="en-US" altLang="x-none" sz="2700" smtClean="0"/>
              <a:t>     if (a == b) </a:t>
            </a:r>
            <a:endParaRPr lang="en-US" altLang="x-none" sz="2700" smtClean="0"/>
          </a:p>
          <a:p>
            <a:pPr lvl="1" fontAlgn="auto">
              <a:lnSpc>
                <a:spcPct val="120000"/>
              </a:lnSpc>
              <a:buFont typeface="Arial" panose="020B0604020202020204" pitchFamily="34" charset="0"/>
              <a:buNone/>
            </a:pPr>
            <a:r>
              <a:rPr lang="en-US" altLang="x-none" sz="2700" smtClean="0"/>
              <a:t>        System.out.println("YES"); </a:t>
            </a:r>
            <a:endParaRPr lang="en-US" altLang="x-none" sz="2700" smtClean="0"/>
          </a:p>
          <a:p>
            <a:pPr lvl="1" fontAlgn="auto">
              <a:lnSpc>
                <a:spcPct val="120000"/>
              </a:lnSpc>
              <a:buFont typeface="Arial" panose="020B0604020202020204" pitchFamily="34" charset="0"/>
              <a:buNone/>
            </a:pPr>
            <a:r>
              <a:rPr lang="en-US" altLang="x-none" sz="2700" smtClean="0"/>
              <a:t>     else </a:t>
            </a:r>
            <a:endParaRPr lang="en-US" altLang="x-none" sz="2700" smtClean="0"/>
          </a:p>
          <a:p>
            <a:pPr lvl="1" fontAlgn="auto">
              <a:lnSpc>
                <a:spcPct val="120000"/>
              </a:lnSpc>
              <a:buFont typeface="Arial" panose="020B0604020202020204" pitchFamily="34" charset="0"/>
              <a:buNone/>
            </a:pPr>
            <a:r>
              <a:rPr lang="en-US" altLang="x-none" sz="2700" smtClean="0"/>
              <a:t>        System.out.println("NO");</a:t>
            </a:r>
            <a:endParaRPr lang="en-US" altLang="x-none" sz="2700" smtClean="0"/>
          </a:p>
          <a:p>
            <a:pPr lvl="1" fontAlgn="auto">
              <a:lnSpc>
                <a:spcPct val="120000"/>
              </a:lnSpc>
              <a:buFont typeface="Arial" panose="020B0604020202020204" pitchFamily="34" charset="0"/>
              <a:buNone/>
            </a:pPr>
            <a:r>
              <a:rPr lang="en-US" altLang="x-none" sz="2700" smtClean="0"/>
              <a:t>   }</a:t>
            </a:r>
            <a:endParaRPr lang="en-US" altLang="x-none" sz="2700" smtClean="0"/>
          </a:p>
          <a:p>
            <a:pPr lvl="1" fontAlgn="auto">
              <a:lnSpc>
                <a:spcPct val="120000"/>
              </a:lnSpc>
              <a:buFont typeface="Arial" panose="020B0604020202020204" pitchFamily="34" charset="0"/>
              <a:buNone/>
            </a:pPr>
            <a:r>
              <a:rPr lang="en-US" altLang="x-none" sz="2700" smtClean="0"/>
              <a:t>}</a:t>
            </a:r>
            <a:endParaRPr lang="en-US" altLang="x-none" sz="2700" smtClean="0"/>
          </a:p>
          <a:p>
            <a:pPr algn="l">
              <a:lnSpc>
                <a:spcPct val="130000"/>
              </a:lnSpc>
              <a:buClr>
                <a:srgbClr val="000000"/>
              </a:buClr>
              <a:buSzTx/>
              <a:buChar char="•"/>
            </a:pPr>
            <a:r>
              <a:rPr lang="zh-CN" altLang="en-US" sz="3000" smtClean="0"/>
              <a:t>此程序运行的结果为“NO”，原因是使用等号“==”判断的是两个对象是否同一，显然a和b是两个对象</a:t>
            </a:r>
            <a:endParaRPr lang="zh-CN" altLang="en-US" sz="3000" smtClean="0"/>
          </a:p>
        </p:txBody>
      </p:sp>
      <p:sp>
        <p:nvSpPr>
          <p:cNvPr id="3" name="文本框 2"/>
          <p:cNvSpPr txBox="1"/>
          <p:nvPr/>
        </p:nvSpPr>
        <p:spPr>
          <a:xfrm>
            <a:off x="7747000" y="1468120"/>
            <a:ext cx="2710180" cy="2030095"/>
          </a:xfrm>
          <a:prstGeom prst="rect">
            <a:avLst/>
          </a:prstGeom>
          <a:noFill/>
        </p:spPr>
        <p:txBody>
          <a:bodyPr wrap="none" rtlCol="0" anchor="t">
            <a:spAutoFit/>
          </a:bodyPr>
          <a:p>
            <a:r>
              <a:rPr lang="en-US" altLang="x-none" sz="1800" smtClean="0">
                <a:sym typeface="+mn-ea"/>
              </a:rPr>
              <a:t> class BankAccount {</a:t>
            </a:r>
            <a:endParaRPr lang="en-US" altLang="x-none" sz="1800" smtClean="0">
              <a:sym typeface="+mn-ea"/>
            </a:endParaRPr>
          </a:p>
          <a:p>
            <a:r>
              <a:rPr lang="en-US" altLang="x-none" sz="1800" smtClean="0">
                <a:sym typeface="+mn-ea"/>
              </a:rPr>
              <a:t>   String ownerName;</a:t>
            </a:r>
            <a:endParaRPr lang="en-US" altLang="x-none" sz="1800" smtClean="0">
              <a:sym typeface="+mn-ea"/>
            </a:endParaRPr>
          </a:p>
          <a:p>
            <a:r>
              <a:rPr lang="en-US" altLang="x-none" sz="1800" smtClean="0">
                <a:sym typeface="+mn-ea"/>
              </a:rPr>
              <a:t>   String accountNumber;</a:t>
            </a:r>
            <a:endParaRPr lang="en-US" altLang="x-none" sz="1800" smtClean="0">
              <a:sym typeface="+mn-ea"/>
            </a:endParaRPr>
          </a:p>
          <a:p>
            <a:r>
              <a:rPr lang="en-US" altLang="x-none" sz="1800" smtClean="0">
                <a:sym typeface="+mn-ea"/>
              </a:rPr>
              <a:t>   float balance;</a:t>
            </a:r>
            <a:endParaRPr lang="en-US" altLang="x-none" sz="1800" smtClean="0">
              <a:sym typeface="+mn-ea"/>
            </a:endParaRPr>
          </a:p>
          <a:p>
            <a:r>
              <a:rPr lang="en-US" altLang="x-none" sz="1800" smtClean="0">
                <a:sym typeface="+mn-ea"/>
              </a:rPr>
              <a:t>   BankAccount(.....){</a:t>
            </a:r>
            <a:endParaRPr lang="en-US" altLang="x-none" sz="1800" smtClean="0">
              <a:sym typeface="+mn-ea"/>
            </a:endParaRPr>
          </a:p>
          <a:p>
            <a:r>
              <a:rPr lang="en-US" altLang="x-none" sz="1800" smtClean="0">
                <a:sym typeface="+mn-ea"/>
              </a:rPr>
              <a:t>    ....}</a:t>
            </a:r>
            <a:endParaRPr lang="en-US" altLang="x-none" sz="1800" smtClean="0">
              <a:sym typeface="+mn-ea"/>
            </a:endParaRPr>
          </a:p>
          <a:p>
            <a:r>
              <a:rPr lang="en-US" altLang="x-none" sz="1800" smtClean="0">
                <a:sym typeface="+mn-ea"/>
              </a:rPr>
              <a:t>}</a:t>
            </a:r>
            <a:endParaRPr lang="en-US" altLang="x-none" sz="1800" smtClean="0">
              <a:sym typeface="+mn-ea"/>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endParaRPr lang="zh-CN" altLang="en-US" smtClean="0">
              <a:sym typeface="+mn-ea"/>
            </a:endParaRPr>
          </a:p>
        </p:txBody>
      </p:sp>
      <p:sp>
        <p:nvSpPr>
          <p:cNvPr id="4" name="内容占位符 3"/>
          <p:cNvSpPr>
            <a:spLocks noGrp="1"/>
          </p:cNvSpPr>
          <p:nvPr>
            <p:ph idx="1"/>
            <p:custDataLst>
              <p:tags r:id="rId2"/>
            </p:custDataLst>
          </p:nvPr>
        </p:nvSpPr>
        <p:spPr>
          <a:xfrm>
            <a:off x="495300" y="1395413"/>
            <a:ext cx="9721850" cy="4751387"/>
          </a:xfrm>
        </p:spPr>
        <p:txBody>
          <a:bodyPr>
            <a:noAutofit/>
          </a:bodyPr>
          <a:p>
            <a:pPr algn="l">
              <a:lnSpc>
                <a:spcPct val="130000"/>
              </a:lnSpc>
              <a:buClr>
                <a:srgbClr val="000000"/>
              </a:buClr>
              <a:buSzTx/>
              <a:buChar char="•"/>
            </a:pPr>
            <a:r>
              <a:rPr lang="zh-CN" altLang="en-US" sz="1700" smtClean="0"/>
              <a:t>修改刚才的程序</a:t>
            </a:r>
            <a:endParaRPr lang="zh-CN" altLang="en-US" sz="1700" smtClean="0"/>
          </a:p>
          <a:p>
            <a:pPr lvl="1" fontAlgn="auto">
              <a:lnSpc>
                <a:spcPct val="110000"/>
              </a:lnSpc>
              <a:spcBef>
                <a:spcPct val="50000"/>
              </a:spcBef>
              <a:buFont typeface="Arial" panose="020B0604020202020204" pitchFamily="34" charset="0"/>
              <a:buNone/>
            </a:pPr>
            <a:r>
              <a:rPr lang="en-US" altLang="x-none" sz="1700" smtClean="0"/>
              <a:t>public class Test4_7{</a:t>
            </a:r>
            <a:endParaRPr lang="en-US" altLang="x-none" sz="1700" smtClean="0"/>
          </a:p>
          <a:p>
            <a:pPr lvl="1" fontAlgn="auto">
              <a:lnSpc>
                <a:spcPct val="110000"/>
              </a:lnSpc>
              <a:buFont typeface="Arial" panose="020B0604020202020204" pitchFamily="34" charset="0"/>
              <a:buNone/>
            </a:pPr>
            <a:r>
              <a:rPr lang="en-US" altLang="x-none" sz="1700" smtClean="0"/>
              <a:t>	public static void main(String args[]){</a:t>
            </a:r>
            <a:endParaRPr lang="en-US" altLang="x-none" sz="1700" smtClean="0"/>
          </a:p>
          <a:p>
            <a:pPr lvl="1" fontAlgn="auto">
              <a:lnSpc>
                <a:spcPct val="110000"/>
              </a:lnSpc>
              <a:buFont typeface="Arial" panose="020B0604020202020204" pitchFamily="34" charset="0"/>
              <a:buNone/>
            </a:pPr>
            <a:r>
              <a:rPr lang="en-US" altLang="x-none" sz="1700" smtClean="0"/>
              <a:t>	  BankAccount a = new BankAccount("Bob", 123456, 100.00f); </a:t>
            </a:r>
            <a:endParaRPr lang="en-US" altLang="x-none" sz="1700" smtClean="0"/>
          </a:p>
          <a:p>
            <a:pPr lvl="1" fontAlgn="auto">
              <a:lnSpc>
                <a:spcPct val="110000"/>
              </a:lnSpc>
              <a:buFont typeface="Arial" panose="020B0604020202020204" pitchFamily="34" charset="0"/>
              <a:buNone/>
            </a:pPr>
            <a:r>
              <a:rPr lang="en-US" altLang="x-none" sz="1700" smtClean="0"/>
              <a:t>	  BankAccount b = a;  </a:t>
            </a:r>
            <a:endParaRPr lang="en-US" altLang="x-none" sz="1700" smtClean="0"/>
          </a:p>
          <a:p>
            <a:pPr lvl="1" fontAlgn="auto">
              <a:lnSpc>
                <a:spcPct val="110000"/>
              </a:lnSpc>
              <a:buFont typeface="Arial" panose="020B0604020202020204" pitchFamily="34" charset="0"/>
              <a:buNone/>
            </a:pPr>
            <a:r>
              <a:rPr lang="en-US" altLang="x-none" sz="1700" smtClean="0"/>
              <a:t>     if (a == b) </a:t>
            </a:r>
            <a:endParaRPr lang="en-US" altLang="x-none" sz="1700" smtClean="0"/>
          </a:p>
          <a:p>
            <a:pPr lvl="1" fontAlgn="auto">
              <a:lnSpc>
                <a:spcPct val="110000"/>
              </a:lnSpc>
              <a:buFont typeface="Arial" panose="020B0604020202020204" pitchFamily="34" charset="0"/>
              <a:buNone/>
            </a:pPr>
            <a:r>
              <a:rPr lang="en-US" altLang="x-none" sz="1700" smtClean="0"/>
              <a:t>        System.out.println("YES"); </a:t>
            </a:r>
            <a:endParaRPr lang="en-US" altLang="x-none" sz="1700" smtClean="0"/>
          </a:p>
          <a:p>
            <a:pPr lvl="1" fontAlgn="auto">
              <a:lnSpc>
                <a:spcPct val="110000"/>
              </a:lnSpc>
              <a:buFont typeface="Arial" panose="020B0604020202020204" pitchFamily="34" charset="0"/>
              <a:buNone/>
            </a:pPr>
            <a:r>
              <a:rPr lang="en-US" altLang="x-none" sz="1700" smtClean="0"/>
              <a:t>     else </a:t>
            </a:r>
            <a:endParaRPr lang="en-US" altLang="x-none" sz="1700" smtClean="0"/>
          </a:p>
          <a:p>
            <a:pPr lvl="1" fontAlgn="auto">
              <a:lnSpc>
                <a:spcPct val="110000"/>
              </a:lnSpc>
              <a:buFont typeface="Arial" panose="020B0604020202020204" pitchFamily="34" charset="0"/>
              <a:buNone/>
            </a:pPr>
            <a:r>
              <a:rPr lang="en-US" altLang="x-none" sz="1700" smtClean="0"/>
              <a:t>        System.out.println("NO");</a:t>
            </a:r>
            <a:endParaRPr lang="en-US" altLang="x-none" sz="1700" smtClean="0"/>
          </a:p>
          <a:p>
            <a:pPr lvl="1" fontAlgn="auto">
              <a:lnSpc>
                <a:spcPct val="110000"/>
              </a:lnSpc>
              <a:buFont typeface="Arial" panose="020B0604020202020204" pitchFamily="34" charset="0"/>
              <a:buNone/>
            </a:pPr>
            <a:r>
              <a:rPr lang="en-US" altLang="x-none" sz="1700" smtClean="0"/>
              <a:t>   }</a:t>
            </a:r>
            <a:endParaRPr lang="en-US" altLang="x-none" sz="1700" smtClean="0"/>
          </a:p>
          <a:p>
            <a:pPr lvl="1" fontAlgn="auto">
              <a:lnSpc>
                <a:spcPct val="110000"/>
              </a:lnSpc>
              <a:buFont typeface="Arial" panose="020B0604020202020204" pitchFamily="34" charset="0"/>
              <a:buNone/>
            </a:pPr>
            <a:r>
              <a:rPr lang="en-US" altLang="x-none" sz="1700" smtClean="0"/>
              <a:t>}</a:t>
            </a:r>
            <a:endParaRPr lang="en-US" altLang="x-none" sz="1700" smtClean="0"/>
          </a:p>
          <a:p>
            <a:pPr algn="l">
              <a:lnSpc>
                <a:spcPct val="130000"/>
              </a:lnSpc>
              <a:buClr>
                <a:srgbClr val="000000"/>
              </a:buClr>
              <a:buSzTx/>
              <a:buChar char="•"/>
            </a:pPr>
            <a:r>
              <a:rPr lang="zh-CN" altLang="en-US" sz="1700" smtClean="0"/>
              <a:t>将a所指对象的地址赋给b，因此a与b指向的是同一个对象，a与b同一。输出结果为“YES”</a:t>
            </a:r>
            <a:endParaRPr lang="zh-CN" altLang="en-US" sz="1700" smtClean="0"/>
          </a:p>
          <a:p>
            <a:pPr lvl="1" fontAlgn="auto">
              <a:lnSpc>
                <a:spcPct val="150000"/>
              </a:lnSpc>
              <a:buFont typeface="Arial" panose="020B0604020202020204" pitchFamily="34" charset="0"/>
              <a:buNone/>
            </a:pPr>
            <a:endParaRPr lang="zh-CN" altLang="en-US" sz="600" smtClean="0"/>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spcBef>
                <a:spcPct val="20000"/>
              </a:spcBef>
              <a:buClr>
                <a:srgbClr val="000000"/>
              </a:buClr>
              <a:buSzTx/>
              <a:buChar char="•"/>
            </a:pPr>
            <a:r>
              <a:rPr lang="zh-CN" altLang="en-US" sz="3300" smtClean="0"/>
              <a:t>equals 方法</a:t>
            </a:r>
            <a:endParaRPr lang="zh-CN" altLang="en-US" sz="3300" smtClean="0"/>
          </a:p>
          <a:p>
            <a:pPr marL="742950" lvl="1" indent="-285750">
              <a:lnSpc>
                <a:spcPct val="150000"/>
              </a:lnSpc>
              <a:spcBef>
                <a:spcPct val="30000"/>
              </a:spcBef>
              <a:buFont typeface="Wingdings" panose="05000000000000000000" pitchFamily="2" charset="2"/>
              <a:buChar char="l"/>
            </a:pPr>
            <a:r>
              <a:rPr lang="zh-CN" altLang="en-US" sz="1680" smtClean="0"/>
              <a:t>由于</a:t>
            </a:r>
            <a:r>
              <a:rPr lang="en-US" sz="1680" smtClean="0"/>
              <a:t>Object</a:t>
            </a:r>
            <a:r>
              <a:rPr lang="zh-CN" altLang="en-US" sz="1680" smtClean="0"/>
              <a:t>是类层次结构中的树根节点，因此所有其他类都继承了</a:t>
            </a:r>
            <a:r>
              <a:rPr lang="en-US" sz="1680" smtClean="0"/>
              <a:t>equals()</a:t>
            </a:r>
            <a:r>
              <a:rPr lang="zh-CN" altLang="en-US" sz="1680" smtClean="0"/>
              <a:t>方法</a:t>
            </a:r>
            <a:endParaRPr lang="zh-CN" altLang="en-US" sz="1680" smtClean="0"/>
          </a:p>
          <a:p>
            <a:pPr marL="742950" lvl="1" indent="-285750">
              <a:lnSpc>
                <a:spcPct val="150000"/>
              </a:lnSpc>
              <a:spcBef>
                <a:spcPct val="30000"/>
              </a:spcBef>
              <a:buFont typeface="Wingdings" panose="05000000000000000000" pitchFamily="2" charset="2"/>
              <a:buChar char="l"/>
            </a:pPr>
            <a:r>
              <a:rPr lang="en-US" sz="1680" smtClean="0"/>
              <a:t>Object</a:t>
            </a:r>
            <a:r>
              <a:rPr lang="zh-CN" altLang="en-US" sz="1680" smtClean="0"/>
              <a:t>类中的 </a:t>
            </a:r>
            <a:r>
              <a:rPr lang="en-US" sz="1680" smtClean="0"/>
              <a:t>equals() </a:t>
            </a:r>
            <a:r>
              <a:rPr lang="zh-CN" altLang="en-US" sz="1680" smtClean="0"/>
              <a:t>方法的定义如下，可见，也是判断两个对象是否同一</a:t>
            </a:r>
            <a:endParaRPr lang="zh-CN" altLang="en-US" sz="1680" smtClean="0"/>
          </a:p>
          <a:p>
            <a:pPr lvl="2">
              <a:spcBef>
                <a:spcPct val="30000"/>
              </a:spcBef>
              <a:buFont typeface="Arial" panose="020B0604020202020204" pitchFamily="34" charset="0"/>
              <a:buNone/>
            </a:pPr>
            <a:r>
              <a:rPr lang="en-US" sz="1680" smtClean="0"/>
              <a:t>public boolean equals(Object x) { </a:t>
            </a:r>
            <a:endParaRPr lang="en-US" sz="1680" smtClean="0"/>
          </a:p>
          <a:p>
            <a:pPr lvl="2">
              <a:spcBef>
                <a:spcPct val="30000"/>
              </a:spcBef>
              <a:buFont typeface="Arial" panose="020B0604020202020204" pitchFamily="34" charset="0"/>
              <a:buNone/>
            </a:pPr>
            <a:r>
              <a:rPr lang="en-US" sz="1680" smtClean="0"/>
              <a:t>    return this == x; </a:t>
            </a:r>
            <a:endParaRPr lang="en-US" sz="1680" smtClean="0"/>
          </a:p>
          <a:p>
            <a:pPr lvl="2">
              <a:spcBef>
                <a:spcPct val="30000"/>
              </a:spcBef>
              <a:buFont typeface="Arial" panose="020B0604020202020204" pitchFamily="34" charset="0"/>
              <a:buNone/>
            </a:pPr>
            <a:r>
              <a:rPr lang="en-US" sz="1680" smtClean="0"/>
              <a:t>}</a:t>
            </a:r>
            <a:endParaRPr lang="en-US" sz="1680" smtClean="0"/>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endParaRPr lang="zh-CN" altLang="en-US" smtClean="0">
              <a:sym typeface="+mn-ea"/>
            </a:endParaRPr>
          </a:p>
        </p:txBody>
      </p:sp>
      <p:sp>
        <p:nvSpPr>
          <p:cNvPr id="3" name="内容占位符 2"/>
          <p:cNvSpPr>
            <a:spLocks noGrp="1"/>
          </p:cNvSpPr>
          <p:nvPr>
            <p:ph idx="1"/>
            <p:custDataLst>
              <p:tags r:id="rId2"/>
            </p:custDataLst>
          </p:nvPr>
        </p:nvSpPr>
        <p:spPr/>
        <p:txBody>
          <a:bodyPr>
            <a:normAutofit fontScale="90000" lnSpcReduction="20000"/>
          </a:bodyPr>
          <a:p>
            <a:pPr algn="l">
              <a:lnSpc>
                <a:spcPct val="130000"/>
              </a:lnSpc>
              <a:buClr>
                <a:srgbClr val="000000"/>
              </a:buClr>
              <a:buSzTx/>
              <a:buChar char="•"/>
            </a:pPr>
            <a:r>
              <a:rPr lang="zh-CN" altLang="en-US" sz="3300" smtClean="0"/>
              <a:t>Object类中equals方法的使用举例</a:t>
            </a:r>
            <a:endParaRPr lang="zh-CN" altLang="en-US" sz="3300" smtClean="0"/>
          </a:p>
          <a:p>
            <a:pPr lvl="1" fontAlgn="auto">
              <a:lnSpc>
                <a:spcPct val="150000"/>
              </a:lnSpc>
              <a:spcBef>
                <a:spcPct val="45000"/>
              </a:spcBef>
              <a:buFont typeface="Arial" panose="020B0604020202020204" pitchFamily="34" charset="0"/>
              <a:buNone/>
            </a:pPr>
            <a:r>
              <a:rPr lang="en-US" altLang="x-none" sz="1680" smtClean="0"/>
              <a:t>public class EqualsTest{</a:t>
            </a:r>
            <a:endParaRPr lang="en-US" altLang="x-none" sz="1680" smtClean="0"/>
          </a:p>
          <a:p>
            <a:pPr lvl="1" fontAlgn="auto">
              <a:lnSpc>
                <a:spcPct val="150000"/>
              </a:lnSpc>
              <a:buFont typeface="Arial" panose="020B0604020202020204" pitchFamily="34" charset="0"/>
              <a:buNone/>
            </a:pPr>
            <a:r>
              <a:rPr lang="en-US" altLang="x-none" sz="1680" smtClean="0"/>
              <a:t>	public static void main(String args[]){</a:t>
            </a:r>
            <a:endParaRPr lang="en-US" altLang="x-none" sz="1680" smtClean="0"/>
          </a:p>
          <a:p>
            <a:pPr lvl="1" fontAlgn="auto">
              <a:lnSpc>
                <a:spcPct val="150000"/>
              </a:lnSpc>
              <a:buFont typeface="Arial" panose="020B0604020202020204" pitchFamily="34" charset="0"/>
              <a:buNone/>
            </a:pPr>
            <a:r>
              <a:rPr lang="en-US" altLang="x-none" sz="1680" smtClean="0"/>
              <a:t>	BankAccount a = new BankAccount("Bob", 123456, 100.00f); </a:t>
            </a:r>
            <a:endParaRPr lang="en-US" altLang="x-none" sz="1680" smtClean="0"/>
          </a:p>
          <a:p>
            <a:pPr lvl="1" fontAlgn="auto">
              <a:lnSpc>
                <a:spcPct val="150000"/>
              </a:lnSpc>
              <a:buFont typeface="Arial" panose="020B0604020202020204" pitchFamily="34" charset="0"/>
              <a:buNone/>
            </a:pPr>
            <a:r>
              <a:rPr lang="en-US" altLang="x-none" sz="1680" smtClean="0"/>
              <a:t>	BankAccount b = new BankAccount("Bob", 123456, 100.00f); </a:t>
            </a:r>
            <a:endParaRPr lang="en-US" altLang="x-none" sz="1680" smtClean="0"/>
          </a:p>
          <a:p>
            <a:pPr lvl="1" fontAlgn="auto">
              <a:lnSpc>
                <a:spcPct val="150000"/>
              </a:lnSpc>
              <a:buFont typeface="Arial" panose="020B0604020202020204" pitchFamily="34" charset="0"/>
              <a:buNone/>
            </a:pPr>
            <a:r>
              <a:rPr lang="en-US" altLang="x-none" sz="1680" smtClean="0"/>
              <a:t>        if (a.equals(b))</a:t>
            </a:r>
            <a:endParaRPr lang="en-US" altLang="x-none" sz="1680" smtClean="0"/>
          </a:p>
          <a:p>
            <a:pPr lvl="1" fontAlgn="auto">
              <a:lnSpc>
                <a:spcPct val="150000"/>
              </a:lnSpc>
              <a:buFont typeface="Arial" panose="020B0604020202020204" pitchFamily="34" charset="0"/>
              <a:buNone/>
            </a:pPr>
            <a:r>
              <a:rPr lang="en-US" altLang="x-none" sz="1680" smtClean="0"/>
              <a:t>           System.out.println("YES"); </a:t>
            </a:r>
            <a:endParaRPr lang="en-US" altLang="x-none" sz="1680" smtClean="0"/>
          </a:p>
          <a:p>
            <a:pPr lvl="1" fontAlgn="auto">
              <a:lnSpc>
                <a:spcPct val="150000"/>
              </a:lnSpc>
              <a:buFont typeface="Arial" panose="020B0604020202020204" pitchFamily="34" charset="0"/>
              <a:buNone/>
            </a:pPr>
            <a:r>
              <a:rPr lang="en-US" altLang="x-none" sz="1680" smtClean="0"/>
              <a:t>        else </a:t>
            </a:r>
            <a:endParaRPr lang="en-US" altLang="x-none" sz="1680" smtClean="0"/>
          </a:p>
          <a:p>
            <a:pPr lvl="1" fontAlgn="auto">
              <a:lnSpc>
                <a:spcPct val="150000"/>
              </a:lnSpc>
              <a:buFont typeface="Arial" panose="020B0604020202020204" pitchFamily="34" charset="0"/>
              <a:buNone/>
            </a:pPr>
            <a:r>
              <a:rPr lang="en-US" altLang="x-none" sz="1680" smtClean="0"/>
              <a:t>           System.out.println("NO");</a:t>
            </a:r>
            <a:endParaRPr lang="en-US" altLang="x-none" sz="1680" smtClean="0"/>
          </a:p>
          <a:p>
            <a:pPr lvl="1" fontAlgn="auto">
              <a:lnSpc>
                <a:spcPct val="150000"/>
              </a:lnSpc>
              <a:buFont typeface="Arial" panose="020B0604020202020204" pitchFamily="34" charset="0"/>
              <a:buNone/>
            </a:pPr>
            <a:r>
              <a:rPr lang="en-US" altLang="x-none" sz="1680" smtClean="0"/>
              <a:t>    }</a:t>
            </a:r>
            <a:endParaRPr lang="en-US" altLang="x-none" sz="1680" smtClean="0"/>
          </a:p>
          <a:p>
            <a:pPr lvl="1" fontAlgn="auto">
              <a:lnSpc>
                <a:spcPct val="150000"/>
              </a:lnSpc>
              <a:buFont typeface="Arial" panose="020B0604020202020204" pitchFamily="34" charset="0"/>
              <a:buNone/>
            </a:pPr>
            <a:r>
              <a:rPr lang="en-US" altLang="x-none" sz="1680" smtClean="0"/>
              <a:t>}</a:t>
            </a:r>
            <a:endParaRPr lang="en-US" altLang="x-none" sz="1680" smtClean="0"/>
          </a:p>
          <a:p>
            <a:pPr algn="l">
              <a:lnSpc>
                <a:spcPct val="130000"/>
              </a:lnSpc>
              <a:buClr>
                <a:srgbClr val="000000"/>
              </a:buClr>
              <a:buSzTx/>
              <a:buChar char="•"/>
            </a:pPr>
            <a:r>
              <a:rPr lang="zh-CN" altLang="en-US" sz="3300" smtClean="0"/>
              <a:t>由于不是同一对象，运行结果仍然是“NO”</a:t>
            </a:r>
            <a:endParaRPr lang="zh-CN" altLang="en-US" sz="3300" smtClean="0"/>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buClr>
                <a:srgbClr val="000000"/>
              </a:buClr>
              <a:buSzTx/>
              <a:buChar char="•"/>
            </a:pPr>
            <a:r>
              <a:rPr lang="zh-CN" altLang="en-US" sz="3300" smtClean="0"/>
              <a:t>equlas方法的重写</a:t>
            </a:r>
            <a:endParaRPr lang="zh-CN" altLang="en-US" sz="3300" smtClean="0"/>
          </a:p>
          <a:p>
            <a:pPr marL="742950" lvl="1" indent="-285750">
              <a:lnSpc>
                <a:spcPct val="150000"/>
              </a:lnSpc>
              <a:buFont typeface="Wingdings" panose="05000000000000000000" pitchFamily="2" charset="2"/>
              <a:buChar char="l"/>
            </a:pPr>
            <a:r>
              <a:rPr lang="zh-CN" altLang="en-US" sz="1800" smtClean="0"/>
              <a:t>要判断两个对象各个属性域的值是否相同，则不能使用从</a:t>
            </a:r>
            <a:r>
              <a:rPr lang="en-US" sz="1800" smtClean="0"/>
              <a:t>Object</a:t>
            </a:r>
            <a:r>
              <a:rPr lang="zh-CN" altLang="en-US" sz="1800" smtClean="0"/>
              <a:t>类继承来的</a:t>
            </a:r>
            <a:r>
              <a:rPr lang="en-US" sz="1800" smtClean="0"/>
              <a:t>equals</a:t>
            </a:r>
            <a:r>
              <a:rPr lang="zh-CN" altLang="en-US" sz="1800" smtClean="0"/>
              <a:t>方法，而需要在类声明中对</a:t>
            </a:r>
            <a:r>
              <a:rPr lang="en-US" sz="1800" smtClean="0"/>
              <a:t>equals</a:t>
            </a:r>
            <a:r>
              <a:rPr lang="zh-CN" altLang="en-US" sz="1800" smtClean="0"/>
              <a:t>方法进行重写</a:t>
            </a:r>
            <a:endParaRPr lang="zh-CN" altLang="en-US" sz="1800" smtClean="0"/>
          </a:p>
          <a:p>
            <a:pPr marL="742950" lvl="1" indent="-285750">
              <a:lnSpc>
                <a:spcPct val="150000"/>
              </a:lnSpc>
              <a:buFont typeface="Wingdings" panose="05000000000000000000" pitchFamily="2" charset="2"/>
              <a:buChar char="l"/>
            </a:pPr>
            <a:r>
              <a:rPr lang="en-US" sz="1800" smtClean="0"/>
              <a:t>String</a:t>
            </a:r>
            <a:r>
              <a:rPr lang="zh-CN" altLang="en-US" sz="1800" smtClean="0"/>
              <a:t>类中已经重写了</a:t>
            </a:r>
            <a:r>
              <a:rPr lang="en-US" sz="1800" smtClean="0"/>
              <a:t>Object</a:t>
            </a:r>
            <a:r>
              <a:rPr lang="zh-CN" altLang="en-US" sz="1800" smtClean="0"/>
              <a:t>类的</a:t>
            </a:r>
            <a:r>
              <a:rPr lang="en-US" sz="1800" smtClean="0"/>
              <a:t>equals</a:t>
            </a:r>
            <a:r>
              <a:rPr lang="zh-CN" altLang="en-US" sz="1800" smtClean="0"/>
              <a:t>方法，可以判别两个字符串是否内容相同</a:t>
            </a:r>
            <a:endParaRPr lang="zh-CN" altLang="en-US" sz="1800" smtClean="0"/>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7411"/>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endParaRPr lang="zh-CN" altLang="en-US" smtClean="0">
              <a:sym typeface="+mn-ea"/>
            </a:endParaRPr>
          </a:p>
        </p:txBody>
      </p:sp>
      <p:sp>
        <p:nvSpPr>
          <p:cNvPr id="20481" name="文本占位符 17409"/>
          <p:cNvSpPr>
            <a:spLocks noGrp="1" noChangeArrowheads="1"/>
          </p:cNvSpPr>
          <p:nvPr>
            <p:ph idx="1"/>
          </p:nvPr>
        </p:nvSpPr>
        <p:spPr/>
        <p:txBody>
          <a:bodyPr>
            <a:normAutofit/>
          </a:bodyPr>
          <a:lstStyle/>
          <a:p>
            <a:pPr>
              <a:lnSpc>
                <a:spcPct val="130000"/>
              </a:lnSpc>
            </a:pPr>
            <a:r>
              <a:rPr lang="en-US" sz="2000" smtClean="0"/>
              <a:t>由于是对Object类中的equals方法进行重写，因此方法定义头必须与Object类中的equals方法完全相同</a:t>
            </a:r>
            <a:endParaRPr lang="en-US" sz="2000" smtClean="0"/>
          </a:p>
        </p:txBody>
      </p:sp>
      <p:sp>
        <p:nvSpPr>
          <p:cNvPr id="20482" name="文本框 17410"/>
          <p:cNvSpPr txBox="1">
            <a:spLocks noChangeArrowheads="1"/>
          </p:cNvSpPr>
          <p:nvPr/>
        </p:nvSpPr>
        <p:spPr bwMode="auto">
          <a:xfrm>
            <a:off x="795338" y="2606675"/>
            <a:ext cx="8098155" cy="33229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100" dirty="0">
                <a:latin typeface="微软雅黑" panose="020B0503020204020204" pitchFamily="34" charset="-122"/>
                <a:ea typeface="微软雅黑" panose="020B0503020204020204" pitchFamily="34" charset="-122"/>
                <a:cs typeface="Arial Unicode MS" panose="020B0604020202020204" charset="-122"/>
              </a:rPr>
              <a:t>public </a:t>
            </a:r>
            <a:r>
              <a:rPr lang="en-US" sz="2100" dirty="0" err="1">
                <a:latin typeface="微软雅黑" panose="020B0503020204020204" pitchFamily="34" charset="-122"/>
                <a:ea typeface="微软雅黑" panose="020B0503020204020204" pitchFamily="34" charset="-122"/>
                <a:cs typeface="Arial Unicode MS" panose="020B0604020202020204" charset="-122"/>
              </a:rPr>
              <a:t>boolean</a:t>
            </a:r>
            <a:r>
              <a:rPr lang="en-US" sz="2100" dirty="0">
                <a:latin typeface="微软雅黑" panose="020B0503020204020204" pitchFamily="34" charset="-122"/>
                <a:ea typeface="微软雅黑" panose="020B0503020204020204" pitchFamily="34" charset="-122"/>
                <a:cs typeface="Arial Unicode MS" panose="020B0604020202020204" charset="-122"/>
              </a:rPr>
              <a:t> equals(Object x) {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if (</a:t>
            </a:r>
            <a:r>
              <a:rPr lang="en-US" sz="2100" dirty="0" err="1">
                <a:latin typeface="微软雅黑" panose="020B0503020204020204" pitchFamily="34" charset="-122"/>
                <a:ea typeface="微软雅黑" panose="020B0503020204020204" pitchFamily="34" charset="-122"/>
                <a:cs typeface="Arial Unicode MS" panose="020B0604020202020204" charset="-122"/>
              </a:rPr>
              <a:t>this.getClass</a:t>
            </a:r>
            <a:r>
              <a:rPr lang="en-US" sz="2100" dirty="0">
                <a:latin typeface="微软雅黑" panose="020B0503020204020204" pitchFamily="34" charset="-122"/>
                <a:ea typeface="微软雅黑" panose="020B0503020204020204" pitchFamily="34" charset="-122"/>
                <a:cs typeface="Arial Unicode MS" panose="020B0604020202020204" charset="-122"/>
              </a:rPr>
              <a:t>() != </a:t>
            </a:r>
            <a:r>
              <a:rPr lang="en-US" sz="2100" dirty="0" err="1">
                <a:latin typeface="微软雅黑" panose="020B0503020204020204" pitchFamily="34" charset="-122"/>
                <a:ea typeface="微软雅黑" panose="020B0503020204020204" pitchFamily="34" charset="-122"/>
                <a:cs typeface="Arial Unicode MS" panose="020B0604020202020204" charset="-122"/>
              </a:rPr>
              <a:t>x.getClass</a:t>
            </a:r>
            <a:r>
              <a:rPr lang="en-US" sz="2100" dirty="0">
                <a:latin typeface="微软雅黑" panose="020B0503020204020204" pitchFamily="34" charset="-122"/>
                <a:ea typeface="微软雅黑" panose="020B0503020204020204" pitchFamily="34" charset="-122"/>
                <a:cs typeface="Arial Unicode MS" panose="020B0604020202020204" charset="-122"/>
              </a:rPr>
              <a:t>())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return false;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a:t>
            </a:r>
            <a:r>
              <a:rPr lang="en-US" sz="2100" dirty="0" err="1">
                <a:latin typeface="微软雅黑" panose="020B0503020204020204" pitchFamily="34" charset="-122"/>
                <a:ea typeface="微软雅黑" panose="020B0503020204020204" pitchFamily="34" charset="-122"/>
                <a:cs typeface="Arial Unicode MS" panose="020B0604020202020204" charset="-122"/>
              </a:rPr>
              <a:t>BankAccount</a:t>
            </a:r>
            <a:r>
              <a:rPr lang="en-US" sz="2100" dirty="0">
                <a:latin typeface="微软雅黑" panose="020B0503020204020204" pitchFamily="34" charset="-122"/>
                <a:ea typeface="微软雅黑" panose="020B0503020204020204" pitchFamily="34" charset="-122"/>
                <a:cs typeface="Arial Unicode MS" panose="020B0604020202020204" charset="-122"/>
              </a:rPr>
              <a:t> b = (</a:t>
            </a:r>
            <a:r>
              <a:rPr lang="en-US" sz="2100" dirty="0" err="1">
                <a:latin typeface="微软雅黑" panose="020B0503020204020204" pitchFamily="34" charset="-122"/>
                <a:ea typeface="微软雅黑" panose="020B0503020204020204" pitchFamily="34" charset="-122"/>
                <a:cs typeface="Arial Unicode MS" panose="020B0604020202020204" charset="-122"/>
              </a:rPr>
              <a:t>BankAccount</a:t>
            </a:r>
            <a:r>
              <a:rPr lang="en-US" sz="2100" dirty="0">
                <a:latin typeface="微软雅黑" panose="020B0503020204020204" pitchFamily="34" charset="-122"/>
                <a:ea typeface="微软雅黑" panose="020B0503020204020204" pitchFamily="34" charset="-122"/>
                <a:cs typeface="Arial Unicode MS" panose="020B0604020202020204" charset="-122"/>
              </a:rPr>
              <a:t>) x;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return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a:t>
            </a:r>
            <a:r>
              <a:rPr lang="en-US" sz="2100" dirty="0" err="1">
                <a:latin typeface="微软雅黑" panose="020B0503020204020204" pitchFamily="34" charset="-122"/>
                <a:ea typeface="微软雅黑" panose="020B0503020204020204" pitchFamily="34" charset="-122"/>
                <a:cs typeface="Arial Unicode MS" panose="020B0604020202020204" charset="-122"/>
              </a:rPr>
              <a:t>this.getOwnerName</a:t>
            </a:r>
            <a:r>
              <a:rPr lang="en-US" sz="2100" dirty="0">
                <a:latin typeface="微软雅黑" panose="020B0503020204020204" pitchFamily="34" charset="-122"/>
                <a:ea typeface="微软雅黑" panose="020B0503020204020204" pitchFamily="34" charset="-122"/>
                <a:cs typeface="Arial Unicode MS" panose="020B0604020202020204" charset="-122"/>
              </a:rPr>
              <a:t>().equals(</a:t>
            </a:r>
            <a:r>
              <a:rPr lang="en-US" sz="2100" dirty="0" err="1">
                <a:latin typeface="微软雅黑" panose="020B0503020204020204" pitchFamily="34" charset="-122"/>
                <a:ea typeface="微软雅黑" panose="020B0503020204020204" pitchFamily="34" charset="-122"/>
                <a:cs typeface="Arial Unicode MS" panose="020B0604020202020204" charset="-122"/>
              </a:rPr>
              <a:t>b.getOwnerName</a:t>
            </a:r>
            <a:r>
              <a:rPr lang="en-US" sz="2100" dirty="0">
                <a:latin typeface="微软雅黑" panose="020B0503020204020204" pitchFamily="34" charset="-122"/>
                <a:ea typeface="微软雅黑" panose="020B0503020204020204" pitchFamily="34" charset="-122"/>
                <a:cs typeface="Arial Unicode MS" panose="020B0604020202020204" charset="-122"/>
              </a:rPr>
              <a:t>()))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&amp;&amp;(</a:t>
            </a:r>
            <a:r>
              <a:rPr lang="en-US" sz="2100" dirty="0" err="1">
                <a:latin typeface="微软雅黑" panose="020B0503020204020204" pitchFamily="34" charset="-122"/>
                <a:ea typeface="微软雅黑" panose="020B0503020204020204" pitchFamily="34" charset="-122"/>
                <a:cs typeface="Arial Unicode MS" panose="020B0604020202020204" charset="-122"/>
              </a:rPr>
              <a:t>this.getAccountNumber</a:t>
            </a:r>
            <a:r>
              <a:rPr lang="en-US" sz="2100" dirty="0">
                <a:latin typeface="微软雅黑" panose="020B0503020204020204" pitchFamily="34" charset="-122"/>
                <a:ea typeface="微软雅黑" panose="020B0503020204020204" pitchFamily="34" charset="-122"/>
                <a:cs typeface="Arial Unicode MS" panose="020B0604020202020204" charset="-122"/>
              </a:rPr>
              <a:t>() == </a:t>
            </a:r>
            <a:r>
              <a:rPr lang="en-US" sz="2100" dirty="0" err="1">
                <a:latin typeface="微软雅黑" panose="020B0503020204020204" pitchFamily="34" charset="-122"/>
                <a:ea typeface="微软雅黑" panose="020B0503020204020204" pitchFamily="34" charset="-122"/>
                <a:cs typeface="Arial Unicode MS" panose="020B0604020202020204" charset="-122"/>
              </a:rPr>
              <a:t>b.getAccountNumber</a:t>
            </a:r>
            <a:r>
              <a:rPr lang="en-US" sz="2100" dirty="0">
                <a:latin typeface="微软雅黑" panose="020B0503020204020204" pitchFamily="34" charset="-122"/>
                <a:ea typeface="微软雅黑" panose="020B0503020204020204" pitchFamily="34" charset="-122"/>
                <a:cs typeface="Arial Unicode MS" panose="020B0604020202020204" charset="-122"/>
              </a:rPr>
              <a:t>())</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       &amp;&amp;(</a:t>
            </a:r>
            <a:r>
              <a:rPr lang="en-US" sz="2100" dirty="0" err="1">
                <a:latin typeface="微软雅黑" panose="020B0503020204020204" pitchFamily="34" charset="-122"/>
                <a:ea typeface="微软雅黑" panose="020B0503020204020204" pitchFamily="34" charset="-122"/>
                <a:cs typeface="Arial Unicode MS" panose="020B0604020202020204" charset="-122"/>
              </a:rPr>
              <a:t>this.getBalance</a:t>
            </a:r>
            <a:r>
              <a:rPr lang="en-US" sz="2100" dirty="0">
                <a:latin typeface="微软雅黑" panose="020B0503020204020204" pitchFamily="34" charset="-122"/>
                <a:ea typeface="微软雅黑" panose="020B0503020204020204" pitchFamily="34" charset="-122"/>
                <a:cs typeface="Arial Unicode MS" panose="020B0604020202020204" charset="-122"/>
              </a:rPr>
              <a:t>() == </a:t>
            </a:r>
            <a:r>
              <a:rPr lang="en-US" sz="2100" dirty="0" err="1">
                <a:latin typeface="微软雅黑" panose="020B0503020204020204" pitchFamily="34" charset="-122"/>
                <a:ea typeface="微软雅黑" panose="020B0503020204020204" pitchFamily="34" charset="-122"/>
                <a:cs typeface="Arial Unicode MS" panose="020B0604020202020204" charset="-122"/>
              </a:rPr>
              <a:t>b.getBalance</a:t>
            </a:r>
            <a:r>
              <a:rPr lang="en-US" sz="2100" dirty="0">
                <a:latin typeface="微软雅黑" panose="020B0503020204020204" pitchFamily="34" charset="-122"/>
                <a:ea typeface="微软雅黑" panose="020B0503020204020204" pitchFamily="34" charset="-122"/>
                <a:cs typeface="Arial Unicode MS" panose="020B0604020202020204" charset="-122"/>
              </a:rPr>
              <a:t>())); </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r>
              <a:rPr lang="en-US" sz="2100" dirty="0">
                <a:latin typeface="微软雅黑" panose="020B0503020204020204" pitchFamily="34" charset="-122"/>
                <a:ea typeface="微软雅黑" panose="020B0503020204020204" pitchFamily="34" charset="-122"/>
                <a:cs typeface="Arial Unicode MS" panose="020B0604020202020204" charset="-122"/>
              </a:rPr>
              <a:t>}</a:t>
            </a:r>
            <a:endParaRPr lang="en-US" sz="2100" dirty="0">
              <a:latin typeface="微软雅黑" panose="020B0503020204020204" pitchFamily="34" charset="-122"/>
              <a:ea typeface="微软雅黑" panose="020B0503020204020204" pitchFamily="34" charset="-122"/>
              <a:cs typeface="Arial Unicode MS" panose="020B0604020202020204" charset="-122"/>
            </a:endParaRPr>
          </a:p>
          <a:p>
            <a:endParaRPr lang="zh-CN" altLang="en-US" sz="2100" dirty="0">
              <a:latin typeface="微软雅黑" panose="020B0503020204020204" pitchFamily="34" charset="-122"/>
              <a:ea typeface="微软雅黑" panose="020B0503020204020204" pitchFamily="34" charset="-122"/>
              <a:cs typeface="Arial Unicode MS" panose="020B0604020202020204" charset="-12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7411"/>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endParaRPr lang="zh-CN" altLang="en-US" smtClean="0">
              <a:sym typeface="+mn-ea"/>
            </a:endParaRPr>
          </a:p>
        </p:txBody>
      </p:sp>
      <p:sp>
        <p:nvSpPr>
          <p:cNvPr id="20481" name="文本占位符 17409"/>
          <p:cNvSpPr>
            <a:spLocks noGrp="1" noChangeArrowheads="1"/>
          </p:cNvSpPr>
          <p:nvPr>
            <p:ph idx="1"/>
          </p:nvPr>
        </p:nvSpPr>
        <p:spPr/>
        <p:txBody>
          <a:bodyPr>
            <a:normAutofit/>
          </a:bodyPr>
          <a:lstStyle/>
          <a:p>
            <a:pPr algn="l">
              <a:lnSpc>
                <a:spcPct val="130000"/>
              </a:lnSpc>
              <a:buClr>
                <a:srgbClr val="000000"/>
              </a:buClr>
              <a:buSzTx/>
              <a:buChar char="•"/>
            </a:pPr>
            <a:r>
              <a:rPr lang="zh-CN" altLang="en-US" sz="3300" smtClean="0">
                <a:sym typeface="+mn-ea"/>
              </a:rPr>
              <a:t>finalize方法</a:t>
            </a:r>
            <a:endParaRPr lang="zh-CN" altLang="en-US" sz="3300" smtClean="0"/>
          </a:p>
          <a:p>
            <a:pPr marL="742950" lvl="1" indent="-285750">
              <a:lnSpc>
                <a:spcPct val="150000"/>
              </a:lnSpc>
              <a:buFont typeface="Wingdings" panose="05000000000000000000" pitchFamily="2" charset="2"/>
              <a:buChar char="l"/>
            </a:pPr>
            <a:r>
              <a:rPr lang="en-US" sz="2000" smtClean="0">
                <a:sym typeface="+mn-ea"/>
              </a:rPr>
              <a:t>在对象被垃圾回收器回收之前，系统自动调用对象的finalize方法</a:t>
            </a:r>
            <a:endParaRPr lang="en-US" sz="2000" smtClean="0"/>
          </a:p>
          <a:p>
            <a:pPr marL="742950" lvl="1" indent="-285750">
              <a:lnSpc>
                <a:spcPct val="150000"/>
              </a:lnSpc>
              <a:buFont typeface="Wingdings" panose="05000000000000000000" pitchFamily="2" charset="2"/>
              <a:buChar char="l"/>
            </a:pPr>
            <a:r>
              <a:rPr lang="en-US" sz="2000" smtClean="0">
                <a:sym typeface="+mn-ea"/>
              </a:rPr>
              <a:t>如果要覆盖finalize方法，覆盖方法的最后必须调用super.finalize</a:t>
            </a:r>
            <a:endParaRPr lang="en-US" sz="2000" smtClean="0">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buClr>
                <a:srgbClr val="000000"/>
              </a:buClr>
              <a:buSzTx/>
              <a:buChar char="•"/>
            </a:pPr>
            <a:r>
              <a:rPr lang="zh-CN" altLang="en-US" sz="3300" smtClean="0"/>
              <a:t>getClass方法</a:t>
            </a:r>
            <a:endParaRPr lang="zh-CN" altLang="en-US" sz="3300" smtClean="0"/>
          </a:p>
          <a:p>
            <a:pPr marL="742950" lvl="1" indent="-285750">
              <a:lnSpc>
                <a:spcPct val="130000"/>
              </a:lnSpc>
              <a:buFont typeface="Wingdings" panose="05000000000000000000" pitchFamily="2" charset="2"/>
              <a:buChar char="l"/>
            </a:pPr>
            <a:r>
              <a:rPr lang="en-US" sz="2000" smtClean="0"/>
              <a:t>final </a:t>
            </a:r>
            <a:r>
              <a:rPr lang="zh-CN" altLang="en-US" sz="2000" smtClean="0"/>
              <a:t>方法，返回一个</a:t>
            </a:r>
            <a:r>
              <a:rPr lang="en-US" sz="2000" smtClean="0"/>
              <a:t>Class</a:t>
            </a:r>
            <a:r>
              <a:rPr lang="zh-CN" altLang="en-US" sz="2000" smtClean="0"/>
              <a:t>对象，用来代表对象隶属的类</a:t>
            </a:r>
            <a:endParaRPr lang="zh-CN" altLang="en-US" sz="2000" smtClean="0"/>
          </a:p>
          <a:p>
            <a:pPr marL="742950" lvl="1" indent="-285750">
              <a:lnSpc>
                <a:spcPct val="130000"/>
              </a:lnSpc>
              <a:buFont typeface="Wingdings" panose="05000000000000000000" pitchFamily="2" charset="2"/>
              <a:buChar char="l"/>
            </a:pPr>
            <a:r>
              <a:rPr lang="zh-CN" altLang="en-US" sz="2000" smtClean="0"/>
              <a:t>通过</a:t>
            </a:r>
            <a:r>
              <a:rPr lang="en-US" sz="2000" smtClean="0"/>
              <a:t>Class </a:t>
            </a:r>
            <a:r>
              <a:rPr lang="zh-CN" altLang="en-US" sz="2000" smtClean="0"/>
              <a:t>对象，你可以查询</a:t>
            </a:r>
            <a:r>
              <a:rPr lang="en-US" sz="2000" smtClean="0"/>
              <a:t>Class</a:t>
            </a:r>
            <a:r>
              <a:rPr lang="zh-CN" altLang="en-US" sz="2000" smtClean="0"/>
              <a:t>对象的各种信息：比如它的名字，它的基类，它所实现接口的名字等。</a:t>
            </a:r>
            <a:endParaRPr lang="zh-CN" altLang="en-US" sz="2000" smtClean="0"/>
          </a:p>
          <a:p>
            <a:pPr lvl="2">
              <a:lnSpc>
                <a:spcPct val="130000"/>
              </a:lnSpc>
              <a:buFont typeface="Arial" panose="020B0604020202020204" pitchFamily="34" charset="0"/>
              <a:buNone/>
            </a:pPr>
            <a:r>
              <a:rPr lang="en-US" sz="2000" smtClean="0"/>
              <a:t>void PrintClassName(Object obj) {</a:t>
            </a:r>
            <a:endParaRPr lang="en-US" sz="2000" smtClean="0"/>
          </a:p>
          <a:p>
            <a:pPr lvl="2">
              <a:lnSpc>
                <a:spcPct val="130000"/>
              </a:lnSpc>
              <a:buFont typeface="Arial" panose="020B0604020202020204" pitchFamily="34" charset="0"/>
              <a:buNone/>
            </a:pPr>
            <a:r>
              <a:rPr lang="en-US" sz="2000" smtClean="0"/>
              <a:t>    System.out.println("The Object's class is " +</a:t>
            </a:r>
            <a:endParaRPr lang="en-US" sz="2000" smtClean="0"/>
          </a:p>
          <a:p>
            <a:pPr lvl="2">
              <a:lnSpc>
                <a:spcPct val="130000"/>
              </a:lnSpc>
              <a:buFont typeface="Arial" panose="020B0604020202020204" pitchFamily="34" charset="0"/>
              <a:buNone/>
            </a:pPr>
            <a:r>
              <a:rPr lang="en-US" sz="2000" smtClean="0"/>
              <a:t>                       obj.getClass().getName());</a:t>
            </a:r>
            <a:endParaRPr lang="en-US" sz="2000" smtClean="0"/>
          </a:p>
          <a:p>
            <a:pPr lvl="2">
              <a:lnSpc>
                <a:spcPct val="130000"/>
              </a:lnSpc>
              <a:buFont typeface="Arial" panose="020B0604020202020204" pitchFamily="34" charset="0"/>
              <a:buNone/>
            </a:pPr>
            <a:r>
              <a:rPr lang="en-US" sz="2000" smtClean="0"/>
              <a:t>}</a:t>
            </a:r>
            <a:endParaRPr lang="en-US" sz="2000" smtClean="0"/>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buClr>
                <a:srgbClr val="000000"/>
              </a:buClr>
              <a:buSzTx/>
              <a:buChar char="•"/>
            </a:pPr>
            <a:r>
              <a:rPr lang="zh-CN" altLang="en-US" sz="3300" smtClean="0">
                <a:sym typeface="+mn-ea"/>
              </a:rPr>
              <a:t>notify、notifyAll、wait方法 </a:t>
            </a:r>
            <a:endParaRPr lang="zh-CN" altLang="en-US" sz="3300" smtClean="0"/>
          </a:p>
          <a:p>
            <a:pPr marL="742950" lvl="1" indent="-285750">
              <a:lnSpc>
                <a:spcPct val="150000"/>
              </a:lnSpc>
              <a:buFont typeface="Wingdings" panose="05000000000000000000" pitchFamily="2" charset="2"/>
              <a:buChar char="l"/>
            </a:pPr>
            <a:r>
              <a:rPr lang="en-US" sz="2000" smtClean="0">
                <a:sym typeface="+mn-ea"/>
              </a:rPr>
              <a:t>final方法，不能覆盖</a:t>
            </a:r>
            <a:endParaRPr lang="en-US" sz="2000" smtClean="0"/>
          </a:p>
          <a:p>
            <a:pPr marL="742950" lvl="1" indent="-285750">
              <a:lnSpc>
                <a:spcPct val="150000"/>
              </a:lnSpc>
              <a:buFont typeface="Wingdings" panose="05000000000000000000" pitchFamily="2" charset="2"/>
              <a:buChar char="l"/>
            </a:pPr>
            <a:r>
              <a:rPr lang="en-US" sz="2000" smtClean="0">
                <a:sym typeface="+mn-ea"/>
              </a:rPr>
              <a:t>这三个方法主要用在多线程程序中</a:t>
            </a:r>
            <a:endParaRPr lang="zh-CN" altLang="en-US" sz="2000" dirty="0">
              <a:latin typeface="+mn-lt"/>
              <a:ea typeface="+mn-ea"/>
            </a:endParaRPr>
          </a:p>
          <a:p>
            <a:pPr lvl="2">
              <a:lnSpc>
                <a:spcPct val="130000"/>
              </a:lnSpc>
              <a:buFont typeface="Arial" panose="020B0604020202020204" pitchFamily="34" charset="0"/>
              <a:buNone/>
            </a:pPr>
            <a:endParaRPr lang="zh-CN" altLang="en-US" sz="2000" dirty="0" smtClean="0">
              <a:latin typeface="+mn-lt"/>
              <a:ea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38B28144-5CFC-4A55-8727-7BC8345B4E8F}" type="slidenum">
              <a:rPr lang="zh-CN" altLang="en-US" sz="1470" dirty="0"/>
            </a:fld>
            <a:endParaRPr lang="zh-CN" altLang="en-US" sz="1470" dirty="0"/>
          </a:p>
        </p:txBody>
      </p:sp>
      <p:sp>
        <p:nvSpPr>
          <p:cNvPr id="101380" name="标题 2"/>
          <p:cNvSpPr>
            <a:spLocks noGrp="1" noChangeArrowheads="1"/>
          </p:cNvSpPr>
          <p:nvPr>
            <p:ph type="title"/>
            <p:custDataLst>
              <p:tags r:id="rId1"/>
            </p:custDataLst>
          </p:nvPr>
        </p:nvSpPr>
        <p:spPr/>
        <p:txBody>
          <a:bodyPr/>
          <a:lstStyle/>
          <a:p>
            <a:r>
              <a:rPr lang="zh-CN" altLang="en-US" smtClean="0"/>
              <a:t>类的继承</a:t>
            </a:r>
            <a:endParaRPr lang="zh-CN" altLang="en-US" smtClean="0"/>
          </a:p>
        </p:txBody>
      </p:sp>
      <p:sp>
        <p:nvSpPr>
          <p:cNvPr id="101381" name="内容占位符 4"/>
          <p:cNvSpPr>
            <a:spLocks noGrp="1" noChangeArrowheads="1"/>
          </p:cNvSpPr>
          <p:nvPr>
            <p:ph idx="1"/>
            <p:custDataLst>
              <p:tags r:id="rId2"/>
            </p:custDataLst>
          </p:nvPr>
        </p:nvSpPr>
        <p:spPr/>
        <p:txBody>
          <a:bodyPr>
            <a:normAutofit fontScale="85000" lnSpcReduction="10000"/>
          </a:bodyPr>
          <a:lstStyle/>
          <a:p>
            <a:pPr algn="l">
              <a:lnSpc>
                <a:spcPct val="130000"/>
              </a:lnSpc>
              <a:buClr>
                <a:srgbClr val="000000"/>
              </a:buClr>
              <a:buSzTx/>
            </a:pPr>
            <a:r>
              <a:rPr lang="zh-CN" altLang="en-US" sz="3300" smtClean="0"/>
              <a:t>父类与子类的关系 (extends)</a:t>
            </a:r>
            <a:endParaRPr lang="zh-CN" altLang="en-US" sz="3300" smtClean="0"/>
          </a:p>
          <a:p>
            <a:pPr algn="l">
              <a:lnSpc>
                <a:spcPct val="130000"/>
              </a:lnSpc>
              <a:buClr>
                <a:srgbClr val="000000"/>
              </a:buClr>
              <a:buSzTx/>
            </a:pPr>
            <a:r>
              <a:rPr lang="zh-CN" altLang="en-US" sz="3300" smtClean="0"/>
              <a:t>基本内容</a:t>
            </a:r>
            <a:endParaRPr lang="zh-CN" altLang="en-US" sz="3300" smtClean="0"/>
          </a:p>
          <a:p>
            <a:pPr marL="990600" lvl="1" indent="-533400">
              <a:lnSpc>
                <a:spcPct val="150000"/>
              </a:lnSpc>
              <a:buSzPct val="90000"/>
              <a:buFont typeface="Wingdings" panose="05000000000000000000" pitchFamily="2" charset="2"/>
              <a:buAutoNum type="arabicPeriod"/>
            </a:pPr>
            <a:r>
              <a:rPr lang="zh-CN" altLang="en-US" smtClean="0"/>
              <a:t>子类可调用父类的方法和变量</a:t>
            </a:r>
            <a:r>
              <a:rPr lang="en-US" smtClean="0">
                <a:ea typeface="黑体" panose="02010609060101010101" pitchFamily="49" charset="-122"/>
              </a:rPr>
              <a:t>,</a:t>
            </a:r>
            <a:r>
              <a:rPr lang="zh-CN" altLang="en-US" smtClean="0"/>
              <a:t>子类可增加父类中没有的方法和变量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继承中的构造方法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类成员访问修饰符与继承的关系</a:t>
            </a:r>
            <a:endParaRPr lang="zh-CN" altLang="en-US" smtClean="0"/>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buClr>
                <a:srgbClr val="000000"/>
              </a:buClr>
              <a:buSzTx/>
              <a:buChar char="•"/>
            </a:pPr>
            <a:r>
              <a:rPr lang="zh-CN" altLang="en-US" sz="3300" smtClean="0"/>
              <a:t>Clone方法</a:t>
            </a:r>
            <a:endParaRPr lang="zh-CN" altLang="en-US" sz="3300" smtClean="0"/>
          </a:p>
          <a:p>
            <a:pPr marL="742950" lvl="1" indent="-285750">
              <a:lnSpc>
                <a:spcPct val="130000"/>
              </a:lnSpc>
              <a:buFont typeface="Wingdings" panose="05000000000000000000" pitchFamily="2" charset="2"/>
              <a:buChar char="l"/>
            </a:pPr>
            <a:r>
              <a:rPr lang="zh-CN" altLang="en-US" sz="1800" dirty="0" smtClean="0"/>
              <a:t>根据已存在的对象构造一个新的对象</a:t>
            </a:r>
            <a:endParaRPr lang="zh-CN" altLang="en-US" sz="1800" dirty="0" smtClean="0"/>
          </a:p>
          <a:p>
            <a:pPr marL="742950" lvl="1" indent="-285750">
              <a:lnSpc>
                <a:spcPct val="130000"/>
              </a:lnSpc>
              <a:buFont typeface="Wingdings" panose="05000000000000000000" pitchFamily="2" charset="2"/>
              <a:buChar char="l"/>
            </a:pPr>
            <a:r>
              <a:rPr lang="zh-CN" altLang="en-US" sz="1800" dirty="0" smtClean="0"/>
              <a:t>在根类</a:t>
            </a:r>
            <a:r>
              <a:rPr lang="en-US" sz="1800" dirty="0" smtClean="0"/>
              <a:t>Object </a:t>
            </a:r>
            <a:r>
              <a:rPr lang="zh-CN" altLang="en-US" sz="1800" dirty="0" smtClean="0"/>
              <a:t>中被定义为</a:t>
            </a:r>
            <a:r>
              <a:rPr lang="en-US" sz="1800" dirty="0" smtClean="0"/>
              <a:t>protected</a:t>
            </a:r>
            <a:r>
              <a:rPr lang="zh-CN" altLang="en-US" sz="1800" dirty="0" smtClean="0"/>
              <a:t>，所以需要覆盖为</a:t>
            </a:r>
            <a:r>
              <a:rPr lang="en-US" sz="1800" dirty="0" smtClean="0"/>
              <a:t>public</a:t>
            </a:r>
            <a:endParaRPr lang="en-US" sz="1800" dirty="0" smtClean="0"/>
          </a:p>
          <a:p>
            <a:pPr marL="742950" lvl="1" indent="-285750">
              <a:lnSpc>
                <a:spcPct val="130000"/>
              </a:lnSpc>
              <a:buFont typeface="Wingdings" panose="05000000000000000000" pitchFamily="2" charset="2"/>
              <a:buChar char="l"/>
            </a:pPr>
            <a:r>
              <a:rPr lang="zh-CN" altLang="en-US" sz="1800" dirty="0" smtClean="0"/>
              <a:t>实现</a:t>
            </a:r>
            <a:r>
              <a:rPr lang="en-US" sz="1800" dirty="0" err="1" smtClean="0"/>
              <a:t>Cloneable</a:t>
            </a:r>
            <a:r>
              <a:rPr lang="zh-CN" altLang="en-US" sz="1800" dirty="0" smtClean="0"/>
              <a:t> 接口，赋予一个对象被克隆的能力</a:t>
            </a:r>
            <a:r>
              <a:rPr lang="en-US" sz="1800" dirty="0" smtClean="0"/>
              <a:t>(</a:t>
            </a:r>
            <a:r>
              <a:rPr lang="en-US" sz="1800" dirty="0" err="1" smtClean="0"/>
              <a:t>cloneability</a:t>
            </a:r>
            <a:r>
              <a:rPr lang="en-US" sz="1800" dirty="0" smtClean="0"/>
              <a:t>) </a:t>
            </a:r>
            <a:endParaRPr lang="en-US" sz="1800" dirty="0" smtClean="0"/>
          </a:p>
          <a:p>
            <a:pPr lvl="2">
              <a:lnSpc>
                <a:spcPct val="130000"/>
              </a:lnSpc>
              <a:buFont typeface="Arial" panose="020B0604020202020204" pitchFamily="34" charset="0"/>
              <a:buNone/>
            </a:pPr>
            <a:r>
              <a:rPr lang="en-US" sz="1800" dirty="0" smtClean="0"/>
              <a:t>class </a:t>
            </a:r>
            <a:r>
              <a:rPr lang="en-US" sz="1800" dirty="0" err="1" smtClean="0"/>
              <a:t>MyObject</a:t>
            </a:r>
            <a:r>
              <a:rPr lang="en-US" sz="1800" dirty="0" smtClean="0"/>
              <a:t> implements </a:t>
            </a:r>
            <a:r>
              <a:rPr lang="en-US" sz="1800" dirty="0" err="1" smtClean="0"/>
              <a:t>Cloneable</a:t>
            </a:r>
            <a:r>
              <a:rPr lang="en-US" sz="1800" dirty="0" smtClean="0"/>
              <a:t> </a:t>
            </a:r>
            <a:endParaRPr lang="en-US" sz="1800" dirty="0" smtClean="0"/>
          </a:p>
          <a:p>
            <a:pPr lvl="2">
              <a:lnSpc>
                <a:spcPct val="130000"/>
              </a:lnSpc>
              <a:buFont typeface="Arial" panose="020B0604020202020204" pitchFamily="34" charset="0"/>
              <a:buNone/>
            </a:pPr>
            <a:r>
              <a:rPr lang="en-US" sz="1800" dirty="0" smtClean="0"/>
              <a:t>{  //…</a:t>
            </a:r>
            <a:endParaRPr lang="en-US" sz="1800" dirty="0" smtClean="0"/>
          </a:p>
          <a:p>
            <a:pPr lvl="2">
              <a:lnSpc>
                <a:spcPct val="130000"/>
              </a:lnSpc>
              <a:buFont typeface="Arial" panose="020B0604020202020204" pitchFamily="34" charset="0"/>
              <a:buNone/>
            </a:pPr>
            <a:r>
              <a:rPr lang="en-US" sz="1800" dirty="0" smtClean="0"/>
              <a:t>   </a:t>
            </a:r>
            <a:r>
              <a:rPr lang="en-US" sz="1800" dirty="0" smtClean="0">
                <a:solidFill>
                  <a:srgbClr val="FF0000"/>
                </a:solidFill>
              </a:rPr>
              <a:t>public Object</a:t>
            </a:r>
            <a:r>
              <a:rPr lang="en-US" sz="1800" dirty="0" smtClean="0"/>
              <a:t> clone(){</a:t>
            </a:r>
            <a:endParaRPr lang="en-US" sz="1800" dirty="0" smtClean="0"/>
          </a:p>
          <a:p>
            <a:pPr lvl="2">
              <a:lnSpc>
                <a:spcPct val="130000"/>
              </a:lnSpc>
              <a:buFont typeface="Arial" panose="020B0604020202020204" pitchFamily="34" charset="0"/>
              <a:buNone/>
            </a:pPr>
            <a:r>
              <a:rPr lang="en-US" sz="1800" dirty="0" smtClean="0"/>
              <a:t>     return </a:t>
            </a:r>
            <a:r>
              <a:rPr lang="en-US" sz="1800" dirty="0" smtClean="0">
                <a:solidFill>
                  <a:srgbClr val="FF0000"/>
                </a:solidFill>
              </a:rPr>
              <a:t>super</a:t>
            </a:r>
            <a:r>
              <a:rPr lang="en-US" sz="1800" dirty="0" smtClean="0"/>
              <a:t>.clone();</a:t>
            </a:r>
            <a:endParaRPr lang="en-US" sz="1800" dirty="0" smtClean="0"/>
          </a:p>
          <a:p>
            <a:pPr lvl="2">
              <a:lnSpc>
                <a:spcPct val="130000"/>
              </a:lnSpc>
              <a:buFont typeface="Arial" panose="020B0604020202020204" pitchFamily="34" charset="0"/>
              <a:buNone/>
            </a:pPr>
            <a:r>
              <a:rPr lang="en-US" sz="1800" dirty="0" smtClean="0"/>
              <a:t>  }</a:t>
            </a:r>
            <a:endParaRPr lang="en-US" sz="1800" dirty="0" smtClean="0"/>
          </a:p>
          <a:p>
            <a:pPr lvl="2">
              <a:lnSpc>
                <a:spcPct val="130000"/>
              </a:lnSpc>
              <a:buFont typeface="Arial" panose="020B0604020202020204" pitchFamily="34" charset="0"/>
              <a:buNone/>
            </a:pPr>
            <a:r>
              <a:rPr lang="zh-CN" altLang="en-US" sz="1800" dirty="0" smtClean="0"/>
              <a:t>}</a:t>
            </a:r>
            <a:endParaRPr lang="zh-CN" altLang="en-US" sz="1800" dirty="0" smtClean="0"/>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lIns="102870" tIns="51435" rIns="102870" bIns="51435" rtlCol="0" anchor="ctr">
            <a:normAutofit fontScale="90000"/>
          </a:bodyPr>
          <a:lstStyle/>
          <a:p>
            <a:pPr lvl="0" algn="l"/>
            <a:r>
              <a:rPr lang="zh-CN" altLang="en-US" smtClean="0">
                <a:sym typeface="+mn-ea"/>
              </a:rPr>
              <a:t>Object类(续)</a:t>
            </a:r>
            <a:r>
              <a:rPr lang="en-US" altLang="zh-CN" smtClean="0">
                <a:sym typeface="+mn-ea"/>
              </a:rPr>
              <a:t>-hashCode()</a:t>
            </a:r>
            <a:r>
              <a:rPr lang="zh-CN" altLang="en-US" smtClean="0">
                <a:sym typeface="+mn-ea"/>
              </a:rPr>
              <a:t>			</a:t>
            </a:r>
            <a:endParaRPr lang="zh-CN" altLang="en-US" smtClean="0">
              <a:sym typeface="+mn-ea"/>
            </a:endParaRPr>
          </a:p>
        </p:txBody>
      </p:sp>
      <p:sp>
        <p:nvSpPr>
          <p:cNvPr id="4" name="内容占位符 3"/>
          <p:cNvSpPr>
            <a:spLocks noGrp="1"/>
          </p:cNvSpPr>
          <p:nvPr>
            <p:ph idx="1"/>
            <p:custDataLst>
              <p:tags r:id="rId2"/>
            </p:custDataLst>
          </p:nvPr>
        </p:nvSpPr>
        <p:spPr/>
        <p:txBody>
          <a:bodyPr>
            <a:normAutofit/>
          </a:bodyPr>
          <a:p>
            <a:pPr algn="l">
              <a:lnSpc>
                <a:spcPct val="130000"/>
              </a:lnSpc>
              <a:buClr>
                <a:srgbClr val="000000"/>
              </a:buClr>
              <a:buSzTx/>
            </a:pPr>
            <a:r>
              <a:rPr lang="zh-CN" altLang="en-US" sz="3300" smtClean="0">
                <a:sym typeface="+mn-ea"/>
              </a:rPr>
              <a:t>hashCode</a:t>
            </a:r>
            <a:r>
              <a:rPr lang="zh-CN" altLang="en-US" sz="3300" smtClean="0"/>
              <a:t>方法</a:t>
            </a:r>
            <a:endParaRPr lang="zh-CN" altLang="en-US" sz="3300" smtClean="0"/>
          </a:p>
          <a:p>
            <a:pPr marL="742950" lvl="1" indent="-285750">
              <a:lnSpc>
                <a:spcPct val="130000"/>
              </a:lnSpc>
            </a:pPr>
            <a:r>
              <a:rPr lang="zh-CN" altLang="en-US" sz="1800" dirty="0" smtClean="0"/>
              <a:t>返回对象的</a:t>
            </a:r>
            <a:r>
              <a:rPr lang="en-US" altLang="zh-CN" sz="1800" dirty="0" smtClean="0"/>
              <a:t>hashCode</a:t>
            </a:r>
            <a:r>
              <a:rPr lang="zh-CN" altLang="en-US" sz="1800" dirty="0" smtClean="0"/>
              <a:t>，默认的</a:t>
            </a:r>
            <a:r>
              <a:rPr lang="en-US" altLang="zh-CN" sz="1800" dirty="0" smtClean="0"/>
              <a:t>hashCode</a:t>
            </a:r>
            <a:r>
              <a:rPr lang="zh-CN" altLang="en-US" sz="1800" dirty="0" smtClean="0"/>
              <a:t>为当前对象的引用地址</a:t>
            </a:r>
            <a:endParaRPr lang="zh-CN" altLang="en-US" sz="1800" dirty="0" smtClean="0"/>
          </a:p>
          <a:p>
            <a:pPr marL="742950" lvl="1" indent="-285750">
              <a:lnSpc>
                <a:spcPct val="130000"/>
              </a:lnSpc>
            </a:pPr>
            <a:r>
              <a:rPr lang="zh-CN" altLang="en-US" sz="1800" dirty="0" smtClean="0"/>
              <a:t>如果</a:t>
            </a:r>
            <a:r>
              <a:rPr lang="en-US" altLang="zh-CN" sz="1800" dirty="0" smtClean="0"/>
              <a:t>hashCode</a:t>
            </a:r>
            <a:r>
              <a:rPr lang="zh-CN" altLang="en-US" sz="1800" dirty="0" smtClean="0"/>
              <a:t>被重写，可以使用 System.identityHashCode(</a:t>
            </a:r>
            <a:r>
              <a:rPr lang="zh-CN" altLang="en-US" sz="1800" i="1" dirty="0" smtClean="0"/>
              <a:t>x</a:t>
            </a:r>
            <a:r>
              <a:rPr lang="zh-CN" altLang="en-US" sz="1800" dirty="0" smtClean="0"/>
              <a:t>)，</a:t>
            </a:r>
            <a:r>
              <a:rPr lang="en-US" altLang="zh-CN" sz="1800" dirty="0" smtClean="0"/>
              <a:t>x</a:t>
            </a:r>
            <a:r>
              <a:rPr lang="zh-CN" altLang="en-US" sz="1800" dirty="0" smtClean="0"/>
              <a:t>为对象引用，来获取地址。</a:t>
            </a:r>
            <a:endParaRPr lang="zh-CN" altLang="en-US" sz="1800" dirty="0" smtClean="0"/>
          </a:p>
          <a:p>
            <a:pPr marL="1200150" lvl="2" indent="-285750">
              <a:lnSpc>
                <a:spcPct val="130000"/>
              </a:lnSpc>
            </a:pPr>
            <a:r>
              <a:rPr lang="zh-CN" altLang="en-US" sz="1540" dirty="0" smtClean="0"/>
              <a:t>例如：</a:t>
            </a:r>
            <a:r>
              <a:rPr lang="en-US" altLang="zh-CN" sz="1540" dirty="0" smtClean="0"/>
              <a:t>String</a:t>
            </a:r>
            <a:r>
              <a:rPr lang="zh-CN" altLang="en-US" sz="1540" dirty="0" smtClean="0"/>
              <a:t>类重写了</a:t>
            </a:r>
            <a:r>
              <a:rPr lang="en-US" altLang="zh-CN" sz="1540" dirty="0" smtClean="0"/>
              <a:t>hashCode</a:t>
            </a:r>
            <a:r>
              <a:rPr lang="zh-CN" altLang="en-US" sz="1540" dirty="0" smtClean="0"/>
              <a:t>，相等字符串的</a:t>
            </a:r>
            <a:r>
              <a:rPr lang="en-US" altLang="zh-CN" sz="1540" dirty="0" smtClean="0"/>
              <a:t>hashCode</a:t>
            </a:r>
            <a:r>
              <a:rPr lang="zh-CN" altLang="en-US" sz="1540" dirty="0" smtClean="0"/>
              <a:t>返回相等的</a:t>
            </a:r>
            <a:r>
              <a:rPr lang="en-US" altLang="zh-CN" sz="1540" dirty="0" smtClean="0"/>
              <a:t>hashCode</a:t>
            </a:r>
            <a:r>
              <a:rPr lang="zh-CN" altLang="en-US" sz="1540" dirty="0" smtClean="0"/>
              <a:t>。要想获取</a:t>
            </a:r>
            <a:r>
              <a:rPr lang="en-US" altLang="zh-CN" sz="1540" dirty="0" smtClean="0"/>
              <a:t>String</a:t>
            </a:r>
            <a:r>
              <a:rPr lang="zh-CN" altLang="en-US" sz="1540" dirty="0" smtClean="0"/>
              <a:t>对象的地址就可以使用：</a:t>
            </a:r>
            <a:endParaRPr lang="zh-CN" altLang="en-US" sz="1540" dirty="0" smtClean="0"/>
          </a:p>
          <a:p>
            <a:pPr marL="1200150" lvl="2" indent="-285750">
              <a:lnSpc>
                <a:spcPct val="130000"/>
              </a:lnSpc>
            </a:pPr>
            <a:r>
              <a:rPr lang="zh-CN" altLang="en-US" sz="1540" dirty="0" smtClean="0"/>
              <a:t> </a:t>
            </a:r>
            <a:r>
              <a:rPr lang="en-US" altLang="zh-CN" sz="1540" dirty="0" smtClean="0"/>
              <a:t>String s="test"; </a:t>
            </a:r>
            <a:r>
              <a:rPr lang="zh-CN" altLang="en-US" sz="1535" dirty="0" smtClean="0">
                <a:sym typeface="+mn-ea"/>
              </a:rPr>
              <a:t>System.identityHashCode</a:t>
            </a:r>
            <a:r>
              <a:rPr lang="en-US" altLang="zh-CN" sz="1535" dirty="0" smtClean="0">
                <a:sym typeface="+mn-ea"/>
              </a:rPr>
              <a:t>(s)</a:t>
            </a:r>
            <a:r>
              <a:rPr lang="zh-CN" altLang="en-US" sz="1535" dirty="0" smtClean="0">
                <a:sym typeface="+mn-ea"/>
              </a:rPr>
              <a:t>，获取</a:t>
            </a:r>
            <a:r>
              <a:rPr lang="en-US" altLang="zh-CN" sz="1535" dirty="0" smtClean="0">
                <a:sym typeface="+mn-ea"/>
              </a:rPr>
              <a:t>s</a:t>
            </a:r>
            <a:r>
              <a:rPr lang="zh-CN" altLang="en-US" sz="1535" dirty="0" smtClean="0">
                <a:sym typeface="+mn-ea"/>
              </a:rPr>
              <a:t>的地址。</a:t>
            </a:r>
            <a:endParaRPr lang="zh-CN" altLang="en-US" sz="1535" dirty="0" smtClean="0">
              <a:sym typeface="+mn-ea"/>
            </a:endParaRPr>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14020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接口</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占位符 35841"/>
          <p:cNvSpPr>
            <a:spLocks noGrp="1" noChangeArrowheads="1"/>
          </p:cNvSpPr>
          <p:nvPr>
            <p:ph idx="1"/>
          </p:nvPr>
        </p:nvSpPr>
        <p:spPr/>
        <p:txBody>
          <a:bodyPr/>
          <a:lstStyle/>
          <a:p>
            <a:pPr marL="609600" indent="-609600">
              <a:buSzPct val="90000"/>
            </a:pPr>
            <a:r>
              <a:rPr lang="zh-CN" altLang="en-US" smtClean="0"/>
              <a:t>接口是对</a:t>
            </a:r>
            <a:r>
              <a:rPr lang="en-US" smtClean="0">
                <a:ea typeface="黑体" panose="02010609060101010101" pitchFamily="49" charset="-122"/>
              </a:rPr>
              <a:t>abstract</a:t>
            </a:r>
            <a:r>
              <a:rPr lang="zh-CN" altLang="en-US" smtClean="0"/>
              <a:t>类的进一步扩展</a:t>
            </a:r>
            <a:endParaRPr lang="zh-CN" altLang="en-US" smtClean="0"/>
          </a:p>
          <a:p>
            <a:pPr marL="609600" indent="-609600">
              <a:buSzPct val="90000"/>
            </a:pPr>
            <a:r>
              <a:rPr lang="zh-CN" altLang="en-US" smtClean="0"/>
              <a:t>接口中的方法都是未实现的</a:t>
            </a:r>
            <a:r>
              <a:rPr lang="en-US" smtClean="0">
                <a:ea typeface="黑体" panose="02010609060101010101" pitchFamily="49" charset="-122"/>
              </a:rPr>
              <a:t>(</a:t>
            </a:r>
            <a:r>
              <a:rPr lang="zh-CN" altLang="en-US" smtClean="0"/>
              <a:t>类似于抽象方法</a:t>
            </a:r>
            <a:r>
              <a:rPr lang="en-US" smtClean="0">
                <a:ea typeface="黑体" panose="02010609060101010101" pitchFamily="49" charset="-122"/>
              </a:rPr>
              <a:t>)</a:t>
            </a:r>
            <a:r>
              <a:rPr lang="zh-CN" altLang="en-US" smtClean="0"/>
              <a:t>，目的是在实现接口的类之间建立一种协议</a:t>
            </a:r>
            <a:endParaRPr lang="zh-CN" altLang="en-US" smtClean="0"/>
          </a:p>
          <a:p>
            <a:pPr marL="609600" indent="-609600">
              <a:buSzPct val="90000"/>
            </a:pPr>
            <a:r>
              <a:rPr lang="zh-CN" altLang="en-US" smtClean="0"/>
              <a:t>接口中的变量都是常量</a:t>
            </a:r>
            <a:endParaRPr lang="zh-CN" altLang="en-US" smtClean="0"/>
          </a:p>
          <a:p>
            <a:pPr marL="609600" indent="-609600">
              <a:buSzPct val="90000"/>
            </a:pPr>
            <a:r>
              <a:rPr lang="zh-CN" altLang="en-US" smtClean="0"/>
              <a:t>定义</a:t>
            </a:r>
            <a:endParaRPr lang="zh-CN" altLang="en-US" smtClean="0"/>
          </a:p>
          <a:p>
            <a:pPr marL="609600" indent="-609600">
              <a:buSzPct val="90000"/>
            </a:pPr>
            <a:endParaRPr lang="zh-CN" altLang="en-US" smtClean="0"/>
          </a:p>
          <a:p>
            <a:pPr marL="609600" indent="-609600">
              <a:buSzPct val="90000"/>
            </a:pPr>
            <a:endParaRPr lang="zh-CN" altLang="en-US" smtClean="0"/>
          </a:p>
          <a:p>
            <a:pPr marL="609600" indent="-609600">
              <a:buSzPct val="90000"/>
            </a:pPr>
            <a:endParaRPr lang="zh-CN" altLang="en-US" smtClean="0"/>
          </a:p>
          <a:p>
            <a:pPr marL="990600" lvl="1" indent="-533400">
              <a:buSzPct val="90000"/>
            </a:pPr>
            <a:r>
              <a:rPr lang="zh-CN" altLang="en-US" smtClean="0"/>
              <a:t>一个类符合某个或一组接口</a:t>
            </a:r>
            <a:r>
              <a:rPr lang="en-US" smtClean="0">
                <a:ea typeface="黑体" panose="02010609060101010101" pitchFamily="49" charset="-122"/>
              </a:rPr>
              <a:t>,</a:t>
            </a:r>
            <a:r>
              <a:rPr lang="zh-CN" altLang="en-US" smtClean="0"/>
              <a:t>利用</a:t>
            </a:r>
            <a:r>
              <a:rPr lang="en-US" smtClean="0">
                <a:ea typeface="黑体" panose="02010609060101010101" pitchFamily="49" charset="-122"/>
              </a:rPr>
              <a:t>implements</a:t>
            </a:r>
            <a:endParaRPr lang="en-US" smtClean="0">
              <a:ea typeface="黑体" panose="02010609060101010101" pitchFamily="49" charset="-122"/>
            </a:endParaRPr>
          </a:p>
        </p:txBody>
      </p:sp>
      <p:sp>
        <p:nvSpPr>
          <p:cNvPr id="38914" name="标题 35842"/>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35844" name="矩形 35843"/>
          <p:cNvSpPr>
            <a:spLocks noChangeArrowheads="1"/>
          </p:cNvSpPr>
          <p:nvPr/>
        </p:nvSpPr>
        <p:spPr bwMode="auto">
          <a:xfrm>
            <a:off x="2840355" y="1520190"/>
            <a:ext cx="6560820" cy="144018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An interface is a named collection of method </a:t>
            </a:r>
            <a:endParaRPr lang="en-US" sz="2520" dirty="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definitions (without implementations). </a:t>
            </a:r>
            <a:endParaRPr lang="en-US" sz="2520" dirty="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An interface can also declare constants. </a:t>
            </a:r>
            <a:endParaRPr lang="en-US" sz="2520" dirty="0">
              <a:solidFill>
                <a:schemeClr val="bg1"/>
              </a:solidFill>
              <a:latin typeface="Tahoma" panose="020B0604030504040204" pitchFamily="34" charset="0"/>
              <a:ea typeface="华文中宋" panose="02010600040101010101" pitchFamily="2" charset="-122"/>
            </a:endParaRPr>
          </a:p>
        </p:txBody>
      </p:sp>
      <p:sp>
        <p:nvSpPr>
          <p:cNvPr id="38916" name="矩形 35844"/>
          <p:cNvSpPr>
            <a:spLocks noChangeArrowheads="1"/>
          </p:cNvSpPr>
          <p:nvPr/>
        </p:nvSpPr>
        <p:spPr bwMode="auto">
          <a:xfrm>
            <a:off x="2840355" y="4240927"/>
            <a:ext cx="3462100" cy="1576070"/>
          </a:xfrm>
          <a:prstGeom prst="rect">
            <a:avLst/>
          </a:prstGeom>
          <a:solidFill>
            <a:schemeClr val="accent5">
              <a:lumMod val="40000"/>
              <a:lumOff val="60000"/>
            </a:schemeClr>
          </a:solidFill>
          <a:ln w="9525">
            <a:solidFill>
              <a:schemeClr val="tx1"/>
            </a:solidFill>
            <a:miter lim="800000"/>
          </a:ln>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folHlink"/>
              </a:buClr>
              <a:buSzPct val="90000"/>
              <a:buFont typeface="Wingdings" panose="05000000000000000000" pitchFamily="2" charset="2"/>
              <a:buNone/>
            </a:pPr>
            <a:r>
              <a:rPr lang="zh-CN" altLang="en-US" sz="2100">
                <a:latin typeface="Comic Sans MS" panose="030F0702030302020204" pitchFamily="66" charset="0"/>
                <a:ea typeface="华文行楷" panose="02010800040101010101" pitchFamily="2" charset="-122"/>
              </a:rPr>
              <a:t> </a:t>
            </a:r>
            <a:r>
              <a:rPr lang="en-US" sz="2100">
                <a:latin typeface="Comic Sans MS" panose="030F0702030302020204" pitchFamily="66" charset="0"/>
                <a:ea typeface="华文行楷" panose="02010800040101010101" pitchFamily="2" charset="-122"/>
              </a:rPr>
              <a:t>[public] interface </a:t>
            </a:r>
            <a:r>
              <a:rPr lang="zh-CN" altLang="en-US" sz="2100">
                <a:latin typeface="Comic Sans MS" panose="030F0702030302020204" pitchFamily="66" charset="0"/>
                <a:ea typeface="华文行楷" panose="02010800040101010101" pitchFamily="2" charset="-122"/>
              </a:rPr>
              <a:t>接口名 </a:t>
            </a:r>
            <a:r>
              <a:rPr lang="en-US" sz="2100">
                <a:latin typeface="Comic Sans MS" panose="030F0702030302020204" pitchFamily="66" charset="0"/>
                <a:ea typeface="华文行楷" panose="02010800040101010101" pitchFamily="2" charset="-122"/>
              </a:rPr>
              <a:t>{</a:t>
            </a:r>
            <a:endParaRPr lang="en-US" sz="2100">
              <a:latin typeface="Comic Sans MS" panose="030F0702030302020204" pitchFamily="66" charset="0"/>
              <a:ea typeface="华文行楷" panose="02010800040101010101" pitchFamily="2" charset="-122"/>
            </a:endParaRPr>
          </a:p>
          <a:p>
            <a:pPr>
              <a:spcBef>
                <a:spcPct val="20000"/>
              </a:spcBef>
              <a:buClr>
                <a:schemeClr val="folHlink"/>
              </a:buClr>
              <a:buSzPct val="90000"/>
              <a:buFont typeface="Wingdings" panose="05000000000000000000" pitchFamily="2" charset="2"/>
              <a:buNone/>
            </a:pPr>
            <a:r>
              <a:rPr lang="en-US" sz="2100">
                <a:latin typeface="Comic Sans MS" panose="030F0702030302020204" pitchFamily="66" charset="0"/>
                <a:ea typeface="华文行楷" panose="02010800040101010101" pitchFamily="2" charset="-122"/>
              </a:rPr>
              <a:t>	</a:t>
            </a:r>
            <a:r>
              <a:rPr lang="zh-CN" altLang="en-US" sz="2100">
                <a:latin typeface="Comic Sans MS" panose="030F0702030302020204" pitchFamily="66" charset="0"/>
                <a:ea typeface="华文行楷" panose="02010800040101010101" pitchFamily="2" charset="-122"/>
              </a:rPr>
              <a:t>成员变量</a:t>
            </a:r>
            <a:r>
              <a:rPr lang="en-US" sz="2100">
                <a:latin typeface="Comic Sans MS" panose="030F0702030302020204" pitchFamily="66" charset="0"/>
                <a:ea typeface="华文行楷" panose="02010800040101010101" pitchFamily="2" charset="-122"/>
              </a:rPr>
              <a:t>;</a:t>
            </a:r>
            <a:endParaRPr lang="en-US" sz="2100">
              <a:latin typeface="Comic Sans MS" panose="030F0702030302020204" pitchFamily="66" charset="0"/>
              <a:ea typeface="华文行楷" panose="02010800040101010101" pitchFamily="2" charset="-122"/>
            </a:endParaRPr>
          </a:p>
          <a:p>
            <a:pPr>
              <a:spcBef>
                <a:spcPct val="20000"/>
              </a:spcBef>
              <a:buClr>
                <a:schemeClr val="folHlink"/>
              </a:buClr>
              <a:buSzPct val="90000"/>
              <a:buFont typeface="Wingdings" panose="05000000000000000000" pitchFamily="2" charset="2"/>
              <a:buNone/>
            </a:pPr>
            <a:r>
              <a:rPr lang="en-US" sz="2100">
                <a:latin typeface="Comic Sans MS" panose="030F0702030302020204" pitchFamily="66" charset="0"/>
                <a:ea typeface="华文行楷" panose="02010800040101010101" pitchFamily="2" charset="-122"/>
              </a:rPr>
              <a:t>	</a:t>
            </a:r>
            <a:r>
              <a:rPr lang="zh-CN" altLang="en-US" sz="2100">
                <a:latin typeface="Comic Sans MS" panose="030F0702030302020204" pitchFamily="66" charset="0"/>
                <a:ea typeface="华文行楷" panose="02010800040101010101" pitchFamily="2" charset="-122"/>
              </a:rPr>
              <a:t>方法声明</a:t>
            </a:r>
            <a:r>
              <a:rPr lang="en-US" sz="2100">
                <a:latin typeface="Comic Sans MS" panose="030F0702030302020204" pitchFamily="66" charset="0"/>
                <a:ea typeface="华文行楷" panose="02010800040101010101" pitchFamily="2" charset="-122"/>
              </a:rPr>
              <a:t>;</a:t>
            </a:r>
            <a:endParaRPr lang="en-US" sz="2100">
              <a:latin typeface="Comic Sans MS" panose="030F0702030302020204" pitchFamily="66" charset="0"/>
              <a:ea typeface="华文行楷" panose="02010800040101010101" pitchFamily="2" charset="-122"/>
            </a:endParaRPr>
          </a:p>
          <a:p>
            <a:pPr>
              <a:spcBef>
                <a:spcPct val="20000"/>
              </a:spcBef>
              <a:buClr>
                <a:schemeClr val="folHlink"/>
              </a:buClr>
              <a:buSzPct val="90000"/>
              <a:buFont typeface="Wingdings" panose="05000000000000000000" pitchFamily="2" charset="2"/>
              <a:buNone/>
            </a:pPr>
            <a:r>
              <a:rPr lang="en-US" sz="2100">
                <a:latin typeface="Comic Sans MS" panose="030F0702030302020204" pitchFamily="66" charset="0"/>
                <a:ea typeface="华文行楷" panose="02010800040101010101" pitchFamily="2" charset="-122"/>
              </a:rPr>
              <a:t> }</a:t>
            </a:r>
            <a:endParaRPr lang="en-US" sz="2940">
              <a:latin typeface="Comic Sans MS" panose="030F0702030302020204" pitchFamily="66" charset="0"/>
              <a:ea typeface="华文行楷" panose="02010800040101010101" pitchFamily="2" charset="-122"/>
            </a:endParaRPr>
          </a:p>
        </p:txBody>
      </p:sp>
      <p:sp>
        <p:nvSpPr>
          <p:cNvPr id="35846" name="矩形 35845"/>
          <p:cNvSpPr>
            <a:spLocks noChangeArrowheads="1"/>
          </p:cNvSpPr>
          <p:nvPr/>
        </p:nvSpPr>
        <p:spPr bwMode="auto">
          <a:xfrm>
            <a:off x="2840355" y="2917031"/>
            <a:ext cx="5120640" cy="1323499"/>
          </a:xfrm>
          <a:prstGeom prst="rect">
            <a:avLst/>
          </a:prstGeom>
          <a:solidFill>
            <a:schemeClr val="accent5">
              <a:lumMod val="40000"/>
              <a:lumOff val="60000"/>
            </a:schemeClr>
          </a:solidFill>
          <a:ln w="9525">
            <a:solidFill>
              <a:schemeClr val="tx1"/>
            </a:solidFill>
            <a:miter lim="800000"/>
          </a:ln>
        </p:spPr>
        <p:txBody>
          <a:bodyPr lIns="0" rIns="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folHlink"/>
              </a:buClr>
              <a:buSzPct val="90000"/>
              <a:buFont typeface="Wingdings" panose="05000000000000000000" pitchFamily="2" charset="2"/>
              <a:buNone/>
            </a:pPr>
            <a:r>
              <a:rPr lang="zh-CN" altLang="en-US" sz="2100">
                <a:latin typeface="Comic Sans MS" panose="030F0702030302020204" pitchFamily="66" charset="0"/>
                <a:ea typeface="华文行楷" panose="02010800040101010101" pitchFamily="2" charset="-122"/>
              </a:rPr>
              <a:t> </a:t>
            </a:r>
            <a:r>
              <a:rPr lang="en-US" sz="2100">
                <a:latin typeface="Comic Sans MS" panose="030F0702030302020204" pitchFamily="66" charset="0"/>
                <a:ea typeface="华文行楷" panose="02010800040101010101" pitchFamily="2" charset="-122"/>
              </a:rPr>
              <a:t>class </a:t>
            </a:r>
            <a:r>
              <a:rPr lang="zh-CN" altLang="en-US" sz="2100">
                <a:latin typeface="Comic Sans MS" panose="030F0702030302020204" pitchFamily="66" charset="0"/>
                <a:ea typeface="华文行楷" panose="02010800040101010101" pitchFamily="2" charset="-122"/>
              </a:rPr>
              <a:t>类名 </a:t>
            </a:r>
            <a:r>
              <a:rPr lang="en-US" sz="2100">
                <a:latin typeface="Comic Sans MS" panose="030F0702030302020204" pitchFamily="66" charset="0"/>
                <a:ea typeface="华文行楷" panose="02010800040101010101" pitchFamily="2" charset="-122"/>
              </a:rPr>
              <a:t>implements </a:t>
            </a:r>
            <a:r>
              <a:rPr lang="zh-CN" altLang="en-US" sz="2100">
                <a:latin typeface="Comic Sans MS" panose="030F0702030302020204" pitchFamily="66" charset="0"/>
                <a:ea typeface="华文行楷" panose="02010800040101010101" pitchFamily="2" charset="-122"/>
              </a:rPr>
              <a:t>接口</a:t>
            </a:r>
            <a:r>
              <a:rPr lang="en-US" sz="2100">
                <a:latin typeface="Comic Sans MS" panose="030F0702030302020204" pitchFamily="66" charset="0"/>
                <a:ea typeface="华文行楷" panose="02010800040101010101" pitchFamily="2" charset="-122"/>
              </a:rPr>
              <a:t>1, </a:t>
            </a:r>
            <a:r>
              <a:rPr lang="zh-CN" altLang="en-US" sz="2100">
                <a:latin typeface="Comic Sans MS" panose="030F0702030302020204" pitchFamily="66" charset="0"/>
                <a:ea typeface="华文行楷" panose="02010800040101010101" pitchFamily="2" charset="-122"/>
              </a:rPr>
              <a:t>接口</a:t>
            </a:r>
            <a:r>
              <a:rPr lang="en-US" sz="2100">
                <a:latin typeface="Comic Sans MS" panose="030F0702030302020204" pitchFamily="66" charset="0"/>
                <a:ea typeface="华文行楷" panose="02010800040101010101" pitchFamily="2" charset="-122"/>
              </a:rPr>
              <a:t>2 …… {</a:t>
            </a:r>
            <a:endParaRPr lang="en-US" sz="2100">
              <a:latin typeface="Comic Sans MS" panose="030F0702030302020204" pitchFamily="66" charset="0"/>
              <a:ea typeface="华文行楷" panose="02010800040101010101" pitchFamily="2" charset="-122"/>
            </a:endParaRPr>
          </a:p>
          <a:p>
            <a:pPr>
              <a:spcBef>
                <a:spcPct val="20000"/>
              </a:spcBef>
              <a:buClr>
                <a:schemeClr val="folHlink"/>
              </a:buClr>
              <a:buSzPct val="90000"/>
              <a:buFont typeface="Wingdings" panose="05000000000000000000" pitchFamily="2" charset="2"/>
              <a:buNone/>
            </a:pPr>
            <a:r>
              <a:rPr lang="en-US" sz="2100">
                <a:latin typeface="Comic Sans MS" panose="030F0702030302020204" pitchFamily="66" charset="0"/>
                <a:ea typeface="华文行楷" panose="02010800040101010101" pitchFamily="2" charset="-122"/>
              </a:rPr>
              <a:t>	… … …</a:t>
            </a:r>
            <a:endParaRPr lang="en-US" sz="2100">
              <a:latin typeface="Comic Sans MS" panose="030F0702030302020204" pitchFamily="66" charset="0"/>
              <a:ea typeface="华文行楷" panose="02010800040101010101" pitchFamily="2" charset="-122"/>
            </a:endParaRPr>
          </a:p>
          <a:p>
            <a:pPr>
              <a:spcBef>
                <a:spcPct val="20000"/>
              </a:spcBef>
              <a:buClr>
                <a:schemeClr val="folHlink"/>
              </a:buClr>
              <a:buSzPct val="90000"/>
              <a:buFont typeface="Wingdings" panose="05000000000000000000" pitchFamily="2" charset="2"/>
              <a:buNone/>
            </a:pPr>
            <a:r>
              <a:rPr lang="en-US" sz="2100">
                <a:latin typeface="Comic Sans MS" panose="030F0702030302020204" pitchFamily="66" charset="0"/>
                <a:ea typeface="华文行楷" panose="02010800040101010101" pitchFamily="2" charset="-122"/>
              </a:rPr>
              <a:t> }</a:t>
            </a:r>
            <a:endParaRPr lang="en-US" sz="2100">
              <a:latin typeface="Comic Sans MS" panose="030F0702030302020204" pitchFamily="66" charset="0"/>
              <a:ea typeface="华文行楷"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arn(outHorizontal)">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barn(outHorizontal)">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animBg="1"/>
      <p:bldP spid="3584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接口 </a:t>
            </a:r>
            <a:r>
              <a:rPr lang="en-US"/>
              <a:t>(interface)</a:t>
            </a:r>
            <a:endParaRPr lang="en-US"/>
          </a:p>
        </p:txBody>
      </p:sp>
      <p:sp>
        <p:nvSpPr>
          <p:cNvPr id="3" name="内容占位符 2"/>
          <p:cNvSpPr>
            <a:spLocks noGrp="1"/>
          </p:cNvSpPr>
          <p:nvPr>
            <p:ph idx="1"/>
            <p:custDataLst>
              <p:tags r:id="rId2"/>
            </p:custDataLst>
          </p:nvPr>
        </p:nvSpPr>
        <p:spPr/>
        <p:txBody>
          <a:bodyPr>
            <a:normAutofit lnSpcReduction="10000"/>
          </a:bodyPr>
          <a:p>
            <a:pPr algn="l">
              <a:lnSpc>
                <a:spcPct val="130000"/>
              </a:lnSpc>
              <a:buClr>
                <a:srgbClr val="000000"/>
              </a:buClr>
              <a:buSzTx/>
              <a:buChar char="•"/>
            </a:pPr>
            <a:r>
              <a:rPr lang="zh-CN" altLang="en-US" sz="3300" smtClean="0"/>
              <a:t>接口名修饰</a:t>
            </a:r>
            <a:endParaRPr lang="zh-CN" altLang="en-US" sz="3300" smtClean="0"/>
          </a:p>
          <a:p>
            <a:pPr marL="742950" lvl="1" indent="-285750">
              <a:lnSpc>
                <a:spcPct val="150000"/>
              </a:lnSpc>
              <a:buFont typeface="Wingdings" panose="05000000000000000000" pitchFamily="2" charset="2"/>
              <a:buChar char="l"/>
            </a:pPr>
            <a:r>
              <a:rPr lang="en-US" sz="1680" dirty="0" smtClean="0"/>
              <a:t>public: </a:t>
            </a:r>
            <a:r>
              <a:rPr lang="zh-CN" altLang="en-US" sz="1680" dirty="0" smtClean="0"/>
              <a:t>无任何访问限制</a:t>
            </a:r>
            <a:endParaRPr lang="zh-CN" altLang="en-US" sz="1680" dirty="0" smtClean="0"/>
          </a:p>
          <a:p>
            <a:pPr marL="742950" lvl="1" indent="-285750">
              <a:lnSpc>
                <a:spcPct val="150000"/>
              </a:lnSpc>
              <a:buFont typeface="Wingdings" panose="05000000000000000000" pitchFamily="2" charset="2"/>
              <a:buChar char="l"/>
            </a:pPr>
            <a:r>
              <a:rPr lang="zh-CN" altLang="en-US" sz="1680" dirty="0" smtClean="0"/>
              <a:t>无修饰</a:t>
            </a:r>
            <a:r>
              <a:rPr lang="en-US" sz="1680" dirty="0" smtClean="0"/>
              <a:t>: </a:t>
            </a:r>
            <a:r>
              <a:rPr lang="zh-CN" altLang="en-US" sz="1680" dirty="0" smtClean="0"/>
              <a:t>仅限于本包中</a:t>
            </a:r>
            <a:endParaRPr lang="zh-CN" altLang="en-US" sz="1680" dirty="0" smtClean="0"/>
          </a:p>
          <a:p>
            <a:pPr algn="l">
              <a:lnSpc>
                <a:spcPct val="130000"/>
              </a:lnSpc>
              <a:buClr>
                <a:srgbClr val="000000"/>
              </a:buClr>
              <a:buSzTx/>
              <a:buChar char="•"/>
            </a:pPr>
            <a:r>
              <a:rPr lang="zh-CN" altLang="en-US" sz="3300" smtClean="0"/>
              <a:t>接口变量默认都是“public static final”</a:t>
            </a:r>
            <a:endParaRPr lang="zh-CN" altLang="en-US" sz="3300" smtClean="0"/>
          </a:p>
          <a:p>
            <a:pPr marL="742950" lvl="1" indent="-285750">
              <a:lnSpc>
                <a:spcPct val="150000"/>
              </a:lnSpc>
              <a:buSzPct val="90000"/>
              <a:buFont typeface="Arial" panose="020B0604020202020204" pitchFamily="34" charset="0"/>
              <a:buNone/>
            </a:pPr>
            <a:r>
              <a:rPr lang="en-US" sz="1680" dirty="0" smtClean="0"/>
              <a:t>public interface Months {</a:t>
            </a:r>
            <a:endParaRPr lang="en-US" sz="1680" dirty="0" smtClean="0"/>
          </a:p>
          <a:p>
            <a:pPr marL="742950" lvl="1" indent="-285750">
              <a:lnSpc>
                <a:spcPct val="150000"/>
              </a:lnSpc>
              <a:buSzPct val="90000"/>
              <a:buFont typeface="Arial" panose="020B0604020202020204" pitchFamily="34" charset="0"/>
              <a:buNone/>
            </a:pPr>
            <a:r>
              <a:rPr lang="en-US" sz="1680" dirty="0" smtClean="0"/>
              <a:t>	</a:t>
            </a:r>
            <a:r>
              <a:rPr lang="en-US" sz="1680" dirty="0" err="1" smtClean="0"/>
              <a:t>int</a:t>
            </a:r>
            <a:r>
              <a:rPr lang="en-US" sz="1680" dirty="0" smtClean="0"/>
              <a:t> JANUARY=1, FEBRUARY=2, MARCH=3,</a:t>
            </a:r>
            <a:endParaRPr lang="en-US" sz="1680" dirty="0" smtClean="0"/>
          </a:p>
          <a:p>
            <a:pPr marL="742950" lvl="1" indent="-285750">
              <a:lnSpc>
                <a:spcPct val="150000"/>
              </a:lnSpc>
              <a:buSzPct val="90000"/>
              <a:buFont typeface="Arial" panose="020B0604020202020204" pitchFamily="34" charset="0"/>
              <a:buNone/>
            </a:pPr>
            <a:r>
              <a:rPr lang="en-US" sz="1680" dirty="0" smtClean="0"/>
              <a:t>	APRIL=4, MAY=5, JUNE=6, JULY=7,</a:t>
            </a:r>
            <a:endParaRPr lang="en-US" sz="1680" dirty="0" smtClean="0"/>
          </a:p>
          <a:p>
            <a:pPr marL="742950" lvl="1" indent="-285750">
              <a:lnSpc>
                <a:spcPct val="150000"/>
              </a:lnSpc>
              <a:buSzPct val="90000"/>
              <a:buFont typeface="Arial" panose="020B0604020202020204" pitchFamily="34" charset="0"/>
              <a:buNone/>
            </a:pPr>
            <a:r>
              <a:rPr lang="en-US" sz="1680" dirty="0" smtClean="0"/>
              <a:t>	AUGUST=8, SEPTEMBER=9,OCTOBER=10,</a:t>
            </a:r>
            <a:endParaRPr lang="en-US" sz="1680" dirty="0" smtClean="0"/>
          </a:p>
          <a:p>
            <a:pPr marL="742950" lvl="1" indent="-285750">
              <a:lnSpc>
                <a:spcPct val="150000"/>
              </a:lnSpc>
              <a:buSzPct val="90000"/>
              <a:buFont typeface="Arial" panose="020B0604020202020204" pitchFamily="34" charset="0"/>
              <a:buNone/>
            </a:pPr>
            <a:r>
              <a:rPr lang="en-US" sz="1680" dirty="0" smtClean="0"/>
              <a:t>	NOVEMBER=11,DECEMBER=12;</a:t>
            </a:r>
            <a:endParaRPr lang="en-US" sz="1680" dirty="0" smtClean="0"/>
          </a:p>
          <a:p>
            <a:pPr marL="742950" lvl="1" indent="-285750">
              <a:lnSpc>
                <a:spcPct val="150000"/>
              </a:lnSpc>
              <a:buSzPct val="90000"/>
              <a:buFont typeface="Arial" panose="020B0604020202020204" pitchFamily="34" charset="0"/>
              <a:buNone/>
            </a:pPr>
            <a:r>
              <a:rPr lang="en-US" sz="1680" dirty="0" smtClean="0"/>
              <a:t>}</a:t>
            </a:r>
            <a:endParaRPr lang="en-US" sz="1680" dirty="0" smtClean="0"/>
          </a:p>
        </p:txBody>
      </p:sp>
    </p:spTree>
    <p:custDataLst>
      <p:tags r:id="rId3"/>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7889"/>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40962" name="文本占位符 37890"/>
          <p:cNvSpPr>
            <a:spLocks noGrp="1" noChangeArrowheads="1"/>
          </p:cNvSpPr>
          <p:nvPr>
            <p:ph idx="1"/>
          </p:nvPr>
        </p:nvSpPr>
        <p:spPr/>
        <p:txBody>
          <a:bodyPr/>
          <a:lstStyle/>
          <a:p>
            <a:pPr marL="609600" indent="-609600">
              <a:buSzPct val="90000"/>
            </a:pPr>
            <a:r>
              <a:rPr lang="zh-CN" altLang="en-US" smtClean="0"/>
              <a:t>接口方法</a:t>
            </a:r>
            <a:endParaRPr lang="zh-CN" altLang="en-US" smtClean="0"/>
          </a:p>
          <a:p>
            <a:pPr marL="990600" lvl="1" indent="-533400">
              <a:buSzPct val="90000"/>
            </a:pPr>
            <a:r>
              <a:rPr lang="zh-CN" altLang="en-US" smtClean="0"/>
              <a:t>无修饰</a:t>
            </a:r>
            <a:endParaRPr lang="zh-CN" altLang="en-US" smtClean="0"/>
          </a:p>
          <a:p>
            <a:pPr marL="990600" lvl="1" indent="-533400">
              <a:buSzPct val="90000"/>
            </a:pPr>
            <a:r>
              <a:rPr lang="zh-CN" altLang="en-US" smtClean="0"/>
              <a:t>但在实现接口方法的类中，修饰符为</a:t>
            </a:r>
            <a:r>
              <a:rPr lang="en-US" smtClean="0">
                <a:ea typeface="黑体" panose="02010609060101010101" pitchFamily="49" charset="-122"/>
              </a:rPr>
              <a:t>public</a:t>
            </a:r>
            <a:endParaRPr lang="en-US" smtClean="0">
              <a:ea typeface="黑体" panose="02010609060101010101" pitchFamily="49" charset="-122"/>
            </a:endParaRPr>
          </a:p>
        </p:txBody>
      </p:sp>
      <p:sp>
        <p:nvSpPr>
          <p:cNvPr id="37892" name="矩形 37891"/>
          <p:cNvSpPr>
            <a:spLocks noChangeArrowheads="1"/>
          </p:cNvSpPr>
          <p:nvPr/>
        </p:nvSpPr>
        <p:spPr bwMode="auto">
          <a:xfrm>
            <a:off x="600075" y="0"/>
            <a:ext cx="4480560" cy="20802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Figure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double </a:t>
            </a:r>
            <a:r>
              <a:rPr lang="en-US" sz="2520">
                <a:solidFill>
                  <a:schemeClr val="hlink"/>
                </a:solidFill>
                <a:latin typeface="Tahoma" panose="020B0604030504040204" pitchFamily="34" charset="0"/>
                <a:ea typeface="华文中宋" panose="02010600040101010101" pitchFamily="2" charset="-122"/>
              </a:rPr>
              <a:t>half</a:t>
            </a:r>
            <a:r>
              <a:rPr lang="en-US" sz="2520">
                <a:latin typeface="Tahoma" panose="020B0604030504040204" pitchFamily="34" charset="0"/>
                <a:ea typeface="华文中宋" panose="02010600040101010101" pitchFamily="2" charset="-122"/>
              </a:rPr>
              <a:t>=0.5,</a:t>
            </a:r>
            <a:r>
              <a:rPr lang="en-US" sz="2520">
                <a:solidFill>
                  <a:schemeClr val="hlink"/>
                </a:solidFill>
                <a:latin typeface="Tahoma" panose="020B0604030504040204" pitchFamily="34" charset="0"/>
                <a:ea typeface="华文中宋" panose="02010600040101010101" pitchFamily="2" charset="-122"/>
              </a:rPr>
              <a:t>pi</a:t>
            </a:r>
            <a:r>
              <a:rPr lang="en-US" sz="2520">
                <a:latin typeface="Tahoma" panose="020B0604030504040204" pitchFamily="34" charset="0"/>
                <a:ea typeface="华文中宋" panose="02010600040101010101" pitchFamily="2" charset="-122"/>
              </a:rPr>
              <a:t>=3.14159;</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void parameter();</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void area();</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37893" name="矩形 37892"/>
          <p:cNvSpPr>
            <a:spLocks noChangeArrowheads="1"/>
          </p:cNvSpPr>
          <p:nvPr/>
        </p:nvSpPr>
        <p:spPr bwMode="auto">
          <a:xfrm>
            <a:off x="600075" y="2080260"/>
            <a:ext cx="4480560" cy="40005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Triangle </a:t>
            </a:r>
            <a:r>
              <a:rPr lang="en-US" sz="2100">
                <a:solidFill>
                  <a:schemeClr val="hlink"/>
                </a:solidFill>
                <a:latin typeface="Tahoma" panose="020B0604030504040204" pitchFamily="34" charset="0"/>
                <a:ea typeface="华文中宋" panose="02010600040101010101" pitchFamily="2" charset="-122"/>
              </a:rPr>
              <a:t>implements</a:t>
            </a:r>
            <a:r>
              <a:rPr lang="en-US" sz="2100">
                <a:latin typeface="Tahoma" panose="020B0604030504040204" pitchFamily="34" charset="0"/>
                <a:ea typeface="华文中宋" panose="02010600040101010101" pitchFamily="2" charset="-122"/>
              </a:rPr>
              <a:t> Figure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double b, h;</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Triangle (double u, double v)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b = u; h = v;</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r>
              <a:rPr lang="en-US" sz="2100">
                <a:solidFill>
                  <a:schemeClr val="hlink"/>
                </a:solidFill>
                <a:latin typeface="Tahoma" panose="020B0604030504040204" pitchFamily="34" charset="0"/>
                <a:ea typeface="华文中宋" panose="02010600040101010101" pitchFamily="2" charset="-122"/>
              </a:rPr>
              <a:t>public</a:t>
            </a:r>
            <a:r>
              <a:rPr lang="en-US" sz="2100">
                <a:latin typeface="Tahoma" panose="020B0604030504040204" pitchFamily="34" charset="0"/>
                <a:ea typeface="华文中宋" panose="02010600040101010101" pitchFamily="2" charset="-122"/>
              </a:rPr>
              <a:t> void parameter()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System.out.println(b + “ “ + h);</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r>
              <a:rPr lang="en-US" sz="2100">
                <a:solidFill>
                  <a:schemeClr val="hlink"/>
                </a:solidFill>
                <a:latin typeface="Tahoma" panose="020B0604030504040204" pitchFamily="34" charset="0"/>
                <a:ea typeface="华文中宋" panose="02010600040101010101" pitchFamily="2" charset="-122"/>
              </a:rPr>
              <a:t>public</a:t>
            </a:r>
            <a:r>
              <a:rPr lang="en-US" sz="2100">
                <a:latin typeface="Tahoma" panose="020B0604030504040204" pitchFamily="34" charset="0"/>
                <a:ea typeface="华文中宋" panose="02010600040101010101" pitchFamily="2" charset="-122"/>
              </a:rPr>
              <a:t> void area()</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  System.out.println(</a:t>
            </a:r>
            <a:r>
              <a:rPr lang="en-US" sz="2100">
                <a:solidFill>
                  <a:schemeClr val="hlink"/>
                </a:solidFill>
                <a:latin typeface="Tahoma" panose="020B0604030504040204" pitchFamily="34" charset="0"/>
                <a:ea typeface="华文中宋" panose="02010600040101010101" pitchFamily="2" charset="-122"/>
              </a:rPr>
              <a:t>half</a:t>
            </a:r>
            <a:r>
              <a:rPr lang="en-US" sz="2100">
                <a:latin typeface="Tahoma" panose="020B0604030504040204" pitchFamily="34" charset="0"/>
                <a:ea typeface="华文中宋" panose="02010600040101010101" pitchFamily="2" charset="-122"/>
              </a:rPr>
              <a:t>*h*b);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37894" name="矩形 37893"/>
          <p:cNvSpPr>
            <a:spLocks noChangeArrowheads="1"/>
          </p:cNvSpPr>
          <p:nvPr/>
        </p:nvSpPr>
        <p:spPr bwMode="auto">
          <a:xfrm>
            <a:off x="5080635" y="0"/>
            <a:ext cx="5120640" cy="3200400"/>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Circle </a:t>
            </a:r>
            <a:r>
              <a:rPr lang="en-US" sz="2100">
                <a:solidFill>
                  <a:schemeClr val="hlink"/>
                </a:solidFill>
                <a:latin typeface="Tahoma" panose="020B0604030504040204" pitchFamily="34" charset="0"/>
                <a:ea typeface="华文中宋" panose="02010600040101010101" pitchFamily="2" charset="-122"/>
              </a:rPr>
              <a:t>implements</a:t>
            </a:r>
            <a:r>
              <a:rPr lang="en-US" sz="2100">
                <a:latin typeface="Tahoma" panose="020B0604030504040204" pitchFamily="34" charset="0"/>
                <a:ea typeface="华文中宋" panose="02010600040101010101" pitchFamily="2" charset="-122"/>
              </a:rPr>
              <a:t> Figure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double x, y, 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Circle(double u, double v, double m)</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 x=u; y=v; r=m;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hlink"/>
                </a:solidFill>
                <a:latin typeface="Tahoma" panose="020B0604030504040204" pitchFamily="34" charset="0"/>
                <a:ea typeface="华文中宋" panose="02010600040101010101" pitchFamily="2" charset="-122"/>
              </a:rPr>
              <a:t> public</a:t>
            </a:r>
            <a:r>
              <a:rPr lang="en-US" sz="2100">
                <a:latin typeface="Tahoma" panose="020B0604030504040204" pitchFamily="34" charset="0"/>
                <a:ea typeface="华文中宋" panose="02010600040101010101" pitchFamily="2" charset="-122"/>
              </a:rPr>
              <a:t> void parameter()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 System.out.println(x+“ “+y+“ “+r);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hlink"/>
                </a:solidFill>
                <a:latin typeface="Tahoma" panose="020B0604030504040204" pitchFamily="34" charset="0"/>
                <a:ea typeface="华文中宋" panose="02010600040101010101" pitchFamily="2" charset="-122"/>
              </a:rPr>
              <a:t> public</a:t>
            </a:r>
            <a:r>
              <a:rPr lang="en-US" sz="2100">
                <a:latin typeface="Tahoma" panose="020B0604030504040204" pitchFamily="34" charset="0"/>
                <a:ea typeface="华文中宋" panose="02010600040101010101" pitchFamily="2" charset="-122"/>
              </a:rPr>
              <a:t> void area()</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  System.out.println(</a:t>
            </a:r>
            <a:r>
              <a:rPr lang="en-US" sz="2100">
                <a:solidFill>
                  <a:schemeClr val="hlink"/>
                </a:solidFill>
                <a:latin typeface="Tahoma" panose="020B0604030504040204" pitchFamily="34" charset="0"/>
                <a:ea typeface="华文中宋" panose="02010600040101010101" pitchFamily="2" charset="-122"/>
              </a:rPr>
              <a:t>pi</a:t>
            </a:r>
            <a:r>
              <a:rPr lang="en-US" sz="2100">
                <a:latin typeface="Tahoma" panose="020B0604030504040204" pitchFamily="34" charset="0"/>
                <a:ea typeface="华文中宋" panose="02010600040101010101" pitchFamily="2" charset="-122"/>
              </a:rPr>
              <a:t>*r*r);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p:txBody>
      </p:sp>
      <p:sp>
        <p:nvSpPr>
          <p:cNvPr id="37895" name="矩形 37894"/>
          <p:cNvSpPr>
            <a:spLocks noChangeArrowheads="1"/>
          </p:cNvSpPr>
          <p:nvPr/>
        </p:nvSpPr>
        <p:spPr bwMode="auto">
          <a:xfrm>
            <a:off x="5080635" y="3200400"/>
            <a:ext cx="5120640" cy="28803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Triangle t  = new Triangle(2, 3);</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Circle     c = new Circle(4, 5, 6);</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Figure[] f  = {t, c};</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for (int i =0; i &lt; f.length; i++)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f[i].parameter();</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f[i].area();</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a:t>
            </a:r>
            <a:endParaRPr lang="en-US" sz="2520">
              <a:solidFill>
                <a:schemeClr val="bg1"/>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arn(outHorizontal)">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7894"/>
                                        </p:tgtEl>
                                        <p:attrNameLst>
                                          <p:attrName>style.visibility</p:attrName>
                                        </p:attrNameLst>
                                      </p:cBhvr>
                                      <p:to>
                                        <p:strVal val="visible"/>
                                      </p:to>
                                    </p:set>
                                    <p:animEffect transition="in" filter="barn(outHorizontal)">
                                      <p:cBhvr>
                                        <p:cTn id="12" dur="500"/>
                                        <p:tgtEl>
                                          <p:spTgt spid="378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barn(outHorizontal)">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barn(outHorizontal)">
                                      <p:cBhvr>
                                        <p:cTn id="22"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p:bldP spid="37893" grpId="0" bldLvl="0" animBg="1"/>
      <p:bldP spid="37894" grpId="0" bldLvl="0" animBg="1"/>
      <p:bldP spid="3789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8913"/>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41986" name="文本占位符 38914"/>
          <p:cNvSpPr>
            <a:spLocks noGrp="1" noChangeArrowheads="1"/>
          </p:cNvSpPr>
          <p:nvPr>
            <p:ph idx="1"/>
          </p:nvPr>
        </p:nvSpPr>
        <p:spPr/>
        <p:txBody>
          <a:bodyPr/>
          <a:lstStyle/>
          <a:p>
            <a:pPr marL="609600" indent="-609600">
              <a:buSzPct val="90000"/>
            </a:pPr>
            <a:r>
              <a:rPr lang="zh-CN" altLang="en-US" smtClean="0"/>
              <a:t>接口的继承 </a:t>
            </a:r>
            <a:r>
              <a:rPr lang="en-US" smtClean="0">
                <a:ea typeface="黑体" panose="02010609060101010101" pitchFamily="49" charset="-122"/>
              </a:rPr>
              <a:t>extends</a:t>
            </a:r>
            <a:endParaRPr lang="en-US" smtClean="0">
              <a:ea typeface="黑体" panose="02010609060101010101" pitchFamily="49" charset="-122"/>
            </a:endParaRPr>
          </a:p>
          <a:p>
            <a:pPr marL="990600" lvl="1" indent="-533400">
              <a:buSzPct val="90000"/>
            </a:pPr>
            <a:r>
              <a:rPr lang="zh-CN" altLang="en-US" smtClean="0"/>
              <a:t>将多个接口合并为一个新的接口</a:t>
            </a:r>
            <a:endParaRPr lang="zh-CN" altLang="en-US" smtClean="0"/>
          </a:p>
          <a:p>
            <a:pPr marL="1371600" lvl="2" indent="-457200">
              <a:buSzPct val="90000"/>
            </a:pPr>
            <a:endParaRPr lang="zh-CN" altLang="en-US" smtClean="0"/>
          </a:p>
        </p:txBody>
      </p:sp>
      <p:sp>
        <p:nvSpPr>
          <p:cNvPr id="38916" name="矩形 38915"/>
          <p:cNvSpPr>
            <a:spLocks noChangeArrowheads="1"/>
          </p:cNvSpPr>
          <p:nvPr/>
        </p:nvSpPr>
        <p:spPr bwMode="auto">
          <a:xfrm>
            <a:off x="1160145" y="2800350"/>
            <a:ext cx="4000500" cy="384048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DC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add(int x, int y);</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DB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DC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sub(int x, int y);</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DA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DB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mul(int x, int y);</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38917" name="矩形 38916"/>
          <p:cNvSpPr>
            <a:spLocks noChangeArrowheads="1"/>
          </p:cNvSpPr>
          <p:nvPr/>
        </p:nvSpPr>
        <p:spPr bwMode="auto">
          <a:xfrm>
            <a:off x="5160645" y="2800350"/>
            <a:ext cx="4000500" cy="256032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DY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div(int x, int y);</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DX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DY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mod(int x, int y);</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38918" name="矩形 38917"/>
          <p:cNvSpPr>
            <a:spLocks noChangeArrowheads="1"/>
          </p:cNvSpPr>
          <p:nvPr/>
        </p:nvSpPr>
        <p:spPr bwMode="auto">
          <a:xfrm>
            <a:off x="1160145" y="320040"/>
            <a:ext cx="6240780" cy="2480310"/>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DD </a:t>
            </a:r>
            <a:r>
              <a:rPr lang="en-US" sz="2100">
                <a:solidFill>
                  <a:schemeClr val="hlink"/>
                </a:solidFill>
                <a:latin typeface="Tahoma" panose="020B0604030504040204" pitchFamily="34" charset="0"/>
                <a:ea typeface="华文中宋" panose="02010600040101010101" pitchFamily="2" charset="-122"/>
              </a:rPr>
              <a:t>implements</a:t>
            </a:r>
            <a:r>
              <a:rPr lang="en-US" sz="2100">
                <a:latin typeface="Tahoma" panose="020B0604030504040204" pitchFamily="34" charset="0"/>
                <a:ea typeface="华文中宋" panose="02010600040101010101" pitchFamily="2" charset="-122"/>
              </a:rPr>
              <a:t> DA, DX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int add(int x, int y) { return x+y;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int sub(int x, int y) { return x-y;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int mul(int x, int y) { return x*y;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int div(int x, int y)  { return x/y;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int mod(int x, int y){ return x%y;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arn(outHorizont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barn(outHorizontal)">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barn(outHorizontal)">
                                      <p:cBhvr>
                                        <p:cTn id="1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animBg="1"/>
      <p:bldP spid="38917" grpId="0" bldLvl="0" animBg="1"/>
      <p:bldP spid="3891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9937"/>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43010" name="文本占位符 39938"/>
          <p:cNvSpPr>
            <a:spLocks noGrp="1" noChangeArrowheads="1"/>
          </p:cNvSpPr>
          <p:nvPr>
            <p:ph idx="1"/>
          </p:nvPr>
        </p:nvSpPr>
        <p:spPr/>
        <p:txBody>
          <a:bodyPr/>
          <a:lstStyle/>
          <a:p>
            <a:pPr marL="609600" indent="-609600">
              <a:buSzPct val="90000"/>
            </a:pPr>
            <a:r>
              <a:rPr lang="zh-CN" altLang="en-US" smtClean="0"/>
              <a:t>利用接口实现多重继承</a:t>
            </a:r>
            <a:r>
              <a:rPr lang="en-US" smtClean="0">
                <a:ea typeface="黑体" panose="02010609060101010101" pitchFamily="49" charset="-122"/>
              </a:rPr>
              <a:t>(Multiple inheritance)</a:t>
            </a:r>
            <a:endParaRPr lang="en-US" smtClean="0">
              <a:ea typeface="黑体" panose="02010609060101010101" pitchFamily="49" charset="-122"/>
            </a:endParaRPr>
          </a:p>
          <a:p>
            <a:pPr marL="609600" indent="-609600">
              <a:buSzPct val="90000"/>
            </a:pPr>
            <a:r>
              <a:rPr lang="en-US" smtClean="0">
                <a:ea typeface="黑体" panose="02010609060101010101" pitchFamily="49" charset="-122"/>
              </a:rPr>
              <a:t>class </a:t>
            </a:r>
            <a:r>
              <a:rPr lang="en-US" smtClean="0">
                <a:solidFill>
                  <a:schemeClr val="hlink"/>
                </a:solidFill>
                <a:ea typeface="黑体" panose="02010609060101010101" pitchFamily="49" charset="-122"/>
              </a:rPr>
              <a:t>extends</a:t>
            </a:r>
            <a:r>
              <a:rPr lang="en-US" smtClean="0">
                <a:ea typeface="黑体" panose="02010609060101010101" pitchFamily="49" charset="-122"/>
              </a:rPr>
              <a:t> </a:t>
            </a:r>
            <a:r>
              <a:rPr lang="zh-CN" altLang="en-US" smtClean="0"/>
              <a:t>父类 </a:t>
            </a:r>
            <a:r>
              <a:rPr lang="en-US" smtClean="0">
                <a:solidFill>
                  <a:schemeClr val="hlink"/>
                </a:solidFill>
                <a:ea typeface="黑体" panose="02010609060101010101" pitchFamily="49" charset="-122"/>
              </a:rPr>
              <a:t>implements</a:t>
            </a:r>
            <a:r>
              <a:rPr lang="en-US" smtClean="0">
                <a:ea typeface="黑体" panose="02010609060101010101" pitchFamily="49" charset="-122"/>
              </a:rPr>
              <a:t> </a:t>
            </a:r>
            <a:r>
              <a:rPr lang="zh-CN" altLang="en-US" smtClean="0"/>
              <a:t>接口</a:t>
            </a:r>
            <a:endParaRPr lang="zh-CN" altLang="en-US" smtClean="0"/>
          </a:p>
        </p:txBody>
      </p:sp>
      <p:sp>
        <p:nvSpPr>
          <p:cNvPr id="39940" name="矩形 39939"/>
          <p:cNvSpPr>
            <a:spLocks noChangeArrowheads="1"/>
          </p:cNvSpPr>
          <p:nvPr/>
        </p:nvSpPr>
        <p:spPr bwMode="auto">
          <a:xfrm>
            <a:off x="1560195" y="2880360"/>
            <a:ext cx="3120390" cy="3840480"/>
          </a:xfrm>
          <a:prstGeom prst="rect">
            <a:avLst/>
          </a:prstGeom>
          <a:solidFill>
            <a:schemeClr val="accent1">
              <a:lumMod val="20000"/>
              <a:lumOff val="80000"/>
            </a:schemeClr>
          </a:solidFill>
          <a:ln>
            <a:noFill/>
          </a:ln>
        </p:spPr>
        <p:txBody>
          <a:bodyPr>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CanFight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void fight();</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CanSwim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void swim();</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CanFly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void fly();</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p:txBody>
      </p:sp>
      <p:sp>
        <p:nvSpPr>
          <p:cNvPr id="39941" name="矩形 39940"/>
          <p:cNvSpPr>
            <a:spLocks noChangeArrowheads="1"/>
          </p:cNvSpPr>
          <p:nvPr/>
        </p:nvSpPr>
        <p:spPr bwMode="auto">
          <a:xfrm>
            <a:off x="4680585" y="2880360"/>
            <a:ext cx="4000500" cy="136017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ActionCharacter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void fight() {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39942" name="矩形 39941"/>
          <p:cNvSpPr>
            <a:spLocks noChangeArrowheads="1"/>
          </p:cNvSpPr>
          <p:nvPr/>
        </p:nvSpPr>
        <p:spPr bwMode="auto">
          <a:xfrm>
            <a:off x="1560195" y="640080"/>
            <a:ext cx="7120890" cy="224028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Hero extends ActionCharacter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implements CanFight, CanSwim, CanFly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void swim() {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void fly() {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arn(outHorizontal)">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arn(outHorizontal)">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barn(outHorizontal)">
                                      <p:cBhvr>
                                        <p:cTn id="1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ldLvl="0" animBg="1"/>
      <p:bldP spid="39941" grpId="0" bldLvl="0" animBg="1"/>
      <p:bldP spid="3994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0961"/>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44034" name="文本占位符 40962"/>
          <p:cNvSpPr>
            <a:spLocks noGrp="1" noChangeArrowheads="1"/>
          </p:cNvSpPr>
          <p:nvPr>
            <p:ph idx="1"/>
          </p:nvPr>
        </p:nvSpPr>
        <p:spPr/>
        <p:txBody>
          <a:bodyPr/>
          <a:lstStyle/>
          <a:p>
            <a:pPr marL="609600" indent="-609600">
              <a:buSzPct val="90000"/>
            </a:pPr>
            <a:r>
              <a:rPr lang="zh-CN" altLang="en-US" smtClean="0"/>
              <a:t>接口合并时的命名冲突</a:t>
            </a:r>
            <a:endParaRPr lang="zh-CN" altLang="en-US" smtClean="0"/>
          </a:p>
        </p:txBody>
      </p:sp>
      <p:sp>
        <p:nvSpPr>
          <p:cNvPr id="40964" name="矩形 40963"/>
          <p:cNvSpPr>
            <a:spLocks noChangeArrowheads="1"/>
          </p:cNvSpPr>
          <p:nvPr/>
        </p:nvSpPr>
        <p:spPr bwMode="auto">
          <a:xfrm>
            <a:off x="1080135" y="2480310"/>
            <a:ext cx="4000500" cy="3840480"/>
          </a:xfrm>
          <a:prstGeom prst="rect">
            <a:avLst/>
          </a:prstGeom>
          <a:solidFill>
            <a:schemeClr val="accent1">
              <a:lumMod val="20000"/>
              <a:lumOff val="80000"/>
            </a:schemeClr>
          </a:solidFill>
          <a:ln>
            <a:noFill/>
          </a:ln>
        </p:spPr>
        <p:txBody>
          <a:bodyPr>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A1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void f();</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A2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int f(int i);</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interface A3 {</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	int f();</a:t>
            </a:r>
            <a:endParaRPr lang="en-US" sz="2520">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520">
                <a:latin typeface="Tahoma" panose="020B0604030504040204" pitchFamily="34" charset="0"/>
                <a:ea typeface="华文中宋" panose="02010600040101010101" pitchFamily="2" charset="-122"/>
                <a:sym typeface="+mn-ea"/>
              </a:rPr>
              <a:t>}</a:t>
            </a:r>
            <a:endParaRPr lang="en-US" sz="2520">
              <a:latin typeface="Tahoma" panose="020B0604030504040204" pitchFamily="34" charset="0"/>
              <a:ea typeface="华文中宋" panose="02010600040101010101" pitchFamily="2" charset="-122"/>
              <a:sym typeface="+mn-ea"/>
            </a:endParaRPr>
          </a:p>
        </p:txBody>
      </p:sp>
      <p:sp>
        <p:nvSpPr>
          <p:cNvPr id="40965" name="矩形 40964"/>
          <p:cNvSpPr>
            <a:spLocks noChangeArrowheads="1"/>
          </p:cNvSpPr>
          <p:nvPr/>
        </p:nvSpPr>
        <p:spPr bwMode="auto">
          <a:xfrm>
            <a:off x="1080135" y="1120140"/>
            <a:ext cx="4000500" cy="136017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C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int f() { return 4;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40966" name="矩形 40965"/>
          <p:cNvSpPr>
            <a:spLocks noChangeArrowheads="1"/>
          </p:cNvSpPr>
          <p:nvPr/>
        </p:nvSpPr>
        <p:spPr bwMode="auto">
          <a:xfrm>
            <a:off x="5080635" y="160020"/>
            <a:ext cx="4880610" cy="1680210"/>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C1 implments A1, A2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void f() {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int f(int i) { return 5;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40967" name="矩形 40966"/>
          <p:cNvSpPr>
            <a:spLocks noChangeArrowheads="1"/>
          </p:cNvSpPr>
          <p:nvPr/>
        </p:nvSpPr>
        <p:spPr bwMode="auto">
          <a:xfrm>
            <a:off x="5080635" y="1840230"/>
            <a:ext cx="4880610" cy="168021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C2 extends C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implments A2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int f(int i) { return 5;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40968" name="矩形 40967"/>
          <p:cNvSpPr>
            <a:spLocks noChangeArrowheads="1"/>
          </p:cNvSpPr>
          <p:nvPr/>
        </p:nvSpPr>
        <p:spPr bwMode="auto">
          <a:xfrm>
            <a:off x="5080635" y="3520440"/>
            <a:ext cx="4880610" cy="168021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class C3 extends C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implments A3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public int f() { return 5;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40969" name="矩形 40968"/>
          <p:cNvSpPr>
            <a:spLocks noChangeArrowheads="1"/>
          </p:cNvSpPr>
          <p:nvPr/>
        </p:nvSpPr>
        <p:spPr bwMode="auto">
          <a:xfrm>
            <a:off x="5080635" y="5200650"/>
            <a:ext cx="4880610" cy="11201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class C4 extends C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implements A1 { }</a:t>
            </a:r>
            <a:endParaRPr lang="en-US" sz="2520">
              <a:solidFill>
                <a:schemeClr val="bg1"/>
              </a:solidFill>
              <a:latin typeface="Tahoma" panose="020B0604030504040204" pitchFamily="34" charset="0"/>
              <a:ea typeface="华文中宋" panose="02010600040101010101" pitchFamily="2" charset="-122"/>
            </a:endParaRPr>
          </a:p>
        </p:txBody>
      </p:sp>
      <p:sp>
        <p:nvSpPr>
          <p:cNvPr id="40970" name="矩形 40969"/>
          <p:cNvSpPr>
            <a:spLocks noChangeArrowheads="1"/>
          </p:cNvSpPr>
          <p:nvPr/>
        </p:nvSpPr>
        <p:spPr bwMode="auto">
          <a:xfrm>
            <a:off x="5640705" y="1360170"/>
            <a:ext cx="1920240" cy="48006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//overload</a:t>
            </a:r>
            <a:endParaRPr lang="en-US" sz="2520" dirty="0">
              <a:solidFill>
                <a:schemeClr val="bg1"/>
              </a:solidFill>
              <a:latin typeface="Tahoma" panose="020B0604030504040204" pitchFamily="34" charset="0"/>
              <a:ea typeface="华文中宋" panose="02010600040101010101" pitchFamily="2" charset="-122"/>
            </a:endParaRPr>
          </a:p>
        </p:txBody>
      </p:sp>
      <p:sp>
        <p:nvSpPr>
          <p:cNvPr id="40971" name="矩形 40970"/>
          <p:cNvSpPr>
            <a:spLocks noChangeArrowheads="1"/>
          </p:cNvSpPr>
          <p:nvPr/>
        </p:nvSpPr>
        <p:spPr bwMode="auto">
          <a:xfrm>
            <a:off x="5640705" y="3040380"/>
            <a:ext cx="1920240" cy="48006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//overload</a:t>
            </a:r>
            <a:endParaRPr lang="en-US" sz="2520" dirty="0">
              <a:solidFill>
                <a:schemeClr val="bg1"/>
              </a:solidFill>
              <a:latin typeface="Tahoma" panose="020B0604030504040204" pitchFamily="34" charset="0"/>
              <a:ea typeface="华文中宋" panose="02010600040101010101" pitchFamily="2" charset="-122"/>
            </a:endParaRPr>
          </a:p>
        </p:txBody>
      </p:sp>
      <p:sp>
        <p:nvSpPr>
          <p:cNvPr id="40972" name="矩形 40971"/>
          <p:cNvSpPr>
            <a:spLocks noChangeArrowheads="1"/>
          </p:cNvSpPr>
          <p:nvPr/>
        </p:nvSpPr>
        <p:spPr bwMode="auto">
          <a:xfrm>
            <a:off x="5560695" y="4720590"/>
            <a:ext cx="4400550" cy="48006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//implements and overriding</a:t>
            </a:r>
            <a:endParaRPr lang="en-US" sz="2520" dirty="0">
              <a:solidFill>
                <a:schemeClr val="bg1"/>
              </a:solidFill>
              <a:latin typeface="Tahoma" panose="020B0604030504040204" pitchFamily="34" charset="0"/>
              <a:ea typeface="华文中宋" panose="02010600040101010101" pitchFamily="2" charset="-122"/>
            </a:endParaRPr>
          </a:p>
        </p:txBody>
      </p:sp>
      <p:sp>
        <p:nvSpPr>
          <p:cNvPr id="40973" name="矩形 40972"/>
          <p:cNvSpPr>
            <a:spLocks noChangeArrowheads="1"/>
          </p:cNvSpPr>
          <p:nvPr/>
        </p:nvSpPr>
        <p:spPr bwMode="auto">
          <a:xfrm>
            <a:off x="5080635" y="2320290"/>
            <a:ext cx="4838938" cy="3175396"/>
          </a:xfrm>
          <a:prstGeom prst="rect">
            <a:avLst/>
          </a:prstGeom>
          <a:solidFill>
            <a:schemeClr val="tx2">
              <a:lumMod val="20000"/>
              <a:lumOff val="80000"/>
            </a:schemeClr>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520">
                <a:latin typeface="Tahoma" panose="020B0604030504040204" pitchFamily="34" charset="0"/>
                <a:ea typeface="华文中宋" panose="02010600040101010101" pitchFamily="2" charset="-122"/>
              </a:rPr>
              <a:t>DD.java:15: C4 </a:t>
            </a:r>
            <a:r>
              <a:rPr lang="zh-CN" altLang="en-US" sz="2520">
                <a:latin typeface="Tahoma" panose="020B0604030504040204" pitchFamily="34" charset="0"/>
                <a:ea typeface="华文中宋" panose="02010600040101010101" pitchFamily="2" charset="-122"/>
              </a:rPr>
              <a:t>中的 </a:t>
            </a:r>
            <a:r>
              <a:rPr lang="en-US" sz="2520">
                <a:latin typeface="Tahoma" panose="020B0604030504040204" pitchFamily="34" charset="0"/>
                <a:ea typeface="华文中宋" panose="02010600040101010101" pitchFamily="2" charset="-122"/>
              </a:rPr>
              <a:t>f() </a:t>
            </a:r>
            <a:endParaRPr 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无法覆盖 </a:t>
            </a:r>
            <a:r>
              <a:rPr lang="en-US" sz="2520">
                <a:latin typeface="Tahoma" panose="020B0604030504040204" pitchFamily="34" charset="0"/>
                <a:ea typeface="华文中宋" panose="02010600040101010101" pitchFamily="2" charset="-122"/>
              </a:rPr>
              <a:t>C </a:t>
            </a:r>
            <a:r>
              <a:rPr lang="zh-CN" altLang="en-US" sz="2520">
                <a:latin typeface="Tahoma" panose="020B0604030504040204" pitchFamily="34" charset="0"/>
                <a:ea typeface="华文中宋" panose="02010600040101010101" pitchFamily="2" charset="-122"/>
              </a:rPr>
              <a:t>中的 </a:t>
            </a:r>
            <a:r>
              <a:rPr lang="en-US" sz="2520">
                <a:latin typeface="Tahoma" panose="020B0604030504040204" pitchFamily="34" charset="0"/>
                <a:ea typeface="华文中宋" panose="02010600040101010101" pitchFamily="2" charset="-122"/>
              </a:rPr>
              <a:t>f()</a:t>
            </a:r>
            <a:r>
              <a:rPr lang="zh-CN" altLang="en-US" sz="2520">
                <a:latin typeface="Tahoma" panose="020B0604030504040204" pitchFamily="34" charset="0"/>
                <a:ea typeface="华文中宋" panose="02010600040101010101" pitchFamily="2" charset="-122"/>
              </a:rPr>
              <a:t>；</a:t>
            </a:r>
            <a:endParaRPr lang="zh-CN" alt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正在尝试使用不兼容的返回类型</a:t>
            </a:r>
            <a:endParaRPr lang="zh-CN" alt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找到： </a:t>
            </a:r>
            <a:r>
              <a:rPr lang="en-US" sz="2520">
                <a:latin typeface="Tahoma" panose="020B0604030504040204" pitchFamily="34" charset="0"/>
                <a:ea typeface="华文中宋" panose="02010600040101010101" pitchFamily="2" charset="-122"/>
              </a:rPr>
              <a:t>void</a:t>
            </a:r>
            <a:endParaRPr 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需要： </a:t>
            </a:r>
            <a:r>
              <a:rPr lang="en-US" sz="2520">
                <a:latin typeface="Tahoma" panose="020B0604030504040204" pitchFamily="34" charset="0"/>
                <a:ea typeface="华文中宋" panose="02010600040101010101" pitchFamily="2" charset="-122"/>
              </a:rPr>
              <a:t>int</a:t>
            </a:r>
            <a:endParaRPr lang="en-US" sz="2520">
              <a:latin typeface="Tahoma" panose="020B0604030504040204" pitchFamily="34" charset="0"/>
              <a:ea typeface="华文中宋" panose="02010600040101010101" pitchFamily="2" charset="-122"/>
            </a:endParaRPr>
          </a:p>
          <a:p>
            <a:r>
              <a:rPr lang="en-US" sz="2520">
                <a:latin typeface="Tahoma" panose="020B0604030504040204" pitchFamily="34" charset="0"/>
                <a:ea typeface="华文中宋" panose="02010600040101010101" pitchFamily="2" charset="-122"/>
              </a:rPr>
              <a:t>public void f()</a:t>
            </a:r>
            <a:endParaRPr lang="en-US" sz="2520">
              <a:latin typeface="Tahoma" panose="020B0604030504040204" pitchFamily="34" charset="0"/>
              <a:ea typeface="华文中宋" panose="02010600040101010101" pitchFamily="2" charset="-122"/>
            </a:endParaRPr>
          </a:p>
          <a:p>
            <a:r>
              <a:rPr lang="en-US" sz="2100"/>
              <a:t>            ^</a:t>
            </a:r>
            <a:endParaRPr lang="zh-CN" altLang="en-US" sz="21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arn(outHorizontal)">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barn(outHorizontal)">
                                      <p:cBhvr>
                                        <p:cTn id="17" dur="500"/>
                                        <p:tgtEl>
                                          <p:spTgt spid="4096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barn(outHorizontal)">
                                      <p:cBhvr>
                                        <p:cTn id="22" dur="500"/>
                                        <p:tgtEl>
                                          <p:spTgt spid="4096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barn(outHorizontal)">
                                      <p:cBhvr>
                                        <p:cTn id="27" dur="500"/>
                                        <p:tgtEl>
                                          <p:spTgt spid="4096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0969"/>
                                        </p:tgtEl>
                                        <p:attrNameLst>
                                          <p:attrName>style.visibility</p:attrName>
                                        </p:attrNameLst>
                                      </p:cBhvr>
                                      <p:to>
                                        <p:strVal val="visible"/>
                                      </p:to>
                                    </p:set>
                                    <p:animEffect transition="in" filter="barn(outHorizontal)">
                                      <p:cBhvr>
                                        <p:cTn id="32" dur="500"/>
                                        <p:tgtEl>
                                          <p:spTgt spid="4096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40970"/>
                                        </p:tgtEl>
                                        <p:attrNameLst>
                                          <p:attrName>style.visibility</p:attrName>
                                        </p:attrNameLst>
                                      </p:cBhvr>
                                      <p:to>
                                        <p:strVal val="visible"/>
                                      </p:to>
                                    </p:set>
                                    <p:animEffect transition="in" filter="barn(outHorizontal)">
                                      <p:cBhvr>
                                        <p:cTn id="37" dur="500"/>
                                        <p:tgtEl>
                                          <p:spTgt spid="4097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40971"/>
                                        </p:tgtEl>
                                        <p:attrNameLst>
                                          <p:attrName>style.visibility</p:attrName>
                                        </p:attrNameLst>
                                      </p:cBhvr>
                                      <p:to>
                                        <p:strVal val="visible"/>
                                      </p:to>
                                    </p:set>
                                    <p:animEffect transition="in" filter="barn(outHorizontal)">
                                      <p:cBhvr>
                                        <p:cTn id="42" dur="500"/>
                                        <p:tgtEl>
                                          <p:spTgt spid="4097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40972"/>
                                        </p:tgtEl>
                                        <p:attrNameLst>
                                          <p:attrName>style.visibility</p:attrName>
                                        </p:attrNameLst>
                                      </p:cBhvr>
                                      <p:to>
                                        <p:strVal val="visible"/>
                                      </p:to>
                                    </p:set>
                                    <p:animEffect transition="in" filter="barn(outHorizontal)">
                                      <p:cBhvr>
                                        <p:cTn id="47" dur="500"/>
                                        <p:tgtEl>
                                          <p:spTgt spid="4097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973"/>
                                        </p:tgtEl>
                                        <p:attrNameLst>
                                          <p:attrName>style.visibility</p:attrName>
                                        </p:attrNameLst>
                                      </p:cBhvr>
                                      <p:to>
                                        <p:strVal val="visible"/>
                                      </p:to>
                                    </p:set>
                                    <p:animEffect transition="in" filter="blinds(horizontal)">
                                      <p:cBhvr>
                                        <p:cTn id="52" dur="5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40965" grpId="0" bldLvl="0" animBg="1"/>
      <p:bldP spid="40966" grpId="0" bldLvl="0" animBg="1"/>
      <p:bldP spid="40967" grpId="0" bldLvl="0" animBg="1"/>
      <p:bldP spid="40968" grpId="0" bldLvl="0" animBg="1"/>
      <p:bldP spid="40969" grpId="0" bldLvl="0" animBg="1"/>
      <p:bldP spid="40970" grpId="0" bldLvl="0" animBg="1"/>
      <p:bldP spid="40971" grpId="0" bldLvl="0" animBg="1"/>
      <p:bldP spid="40972" grpId="0" bldLvl="0" animBg="1"/>
      <p:bldP spid="4097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1985"/>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a:t>
            </a:r>
            <a:endParaRPr lang="en-US" smtClean="0">
              <a:ea typeface="黑体" panose="02010609060101010101" pitchFamily="49" charset="-122"/>
            </a:endParaRPr>
          </a:p>
        </p:txBody>
      </p:sp>
      <p:sp>
        <p:nvSpPr>
          <p:cNvPr id="45058" name="文本占位符 41986"/>
          <p:cNvSpPr>
            <a:spLocks noGrp="1" noChangeArrowheads="1"/>
          </p:cNvSpPr>
          <p:nvPr>
            <p:ph idx="1"/>
          </p:nvPr>
        </p:nvSpPr>
        <p:spPr/>
        <p:txBody>
          <a:bodyPr/>
          <a:lstStyle/>
          <a:p>
            <a:pPr marL="609600" indent="-609600">
              <a:buSzPct val="90000"/>
            </a:pPr>
            <a:r>
              <a:rPr lang="zh-CN" altLang="en-US" smtClean="0"/>
              <a:t>接口继承中的命名冲突</a:t>
            </a:r>
            <a:endParaRPr lang="zh-CN" altLang="en-US" smtClean="0"/>
          </a:p>
        </p:txBody>
      </p:sp>
      <p:sp>
        <p:nvSpPr>
          <p:cNvPr id="41988" name="矩形 41987"/>
          <p:cNvSpPr>
            <a:spLocks noChangeArrowheads="1"/>
          </p:cNvSpPr>
          <p:nvPr/>
        </p:nvSpPr>
        <p:spPr bwMode="auto">
          <a:xfrm>
            <a:off x="1240155" y="2160270"/>
            <a:ext cx="8721090" cy="504063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BaseColors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RED = 1, GREEN = 2, BLUE = 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RainbowColors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BaseColors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YELLOW = 3, ORANGE = 5, VIOLET = 6;</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PrintColors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BaseColors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YELLOW = 8, CYAN = 16, MAGENTA = 32;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interface LotsOfColors </a:t>
            </a:r>
            <a:r>
              <a:rPr lang="en-US" sz="2520">
                <a:solidFill>
                  <a:schemeClr val="hlink"/>
                </a:solidFill>
                <a:latin typeface="Tahoma" panose="020B0604030504040204" pitchFamily="34" charset="0"/>
                <a:ea typeface="华文中宋" panose="02010600040101010101" pitchFamily="2" charset="-122"/>
              </a:rPr>
              <a:t>extends</a:t>
            </a:r>
            <a:r>
              <a:rPr lang="en-US" sz="2520">
                <a:latin typeface="Tahoma" panose="020B0604030504040204" pitchFamily="34" charset="0"/>
                <a:ea typeface="华文中宋" panose="02010600040101010101" pitchFamily="2" charset="-122"/>
              </a:rPr>
              <a:t> RainbowColors, PrintColors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int FUCHSIA = 17, CHARTREUSE = RED+90;</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
        <p:nvSpPr>
          <p:cNvPr id="41989" name="矩形 41988"/>
          <p:cNvSpPr>
            <a:spLocks noChangeArrowheads="1"/>
          </p:cNvSpPr>
          <p:nvPr/>
        </p:nvSpPr>
        <p:spPr bwMode="auto">
          <a:xfrm>
            <a:off x="1240155" y="0"/>
            <a:ext cx="8721090" cy="216027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class DD implements LotsOfColors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public static void main(String args[])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System.out.println(YELLOW);</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a:t>
            </a:r>
            <a:endParaRPr lang="en-US" sz="2520">
              <a:solidFill>
                <a:schemeClr val="bg1"/>
              </a:solidFill>
              <a:latin typeface="Tahoma" panose="020B0604030504040204" pitchFamily="34" charset="0"/>
              <a:ea typeface="华文中宋" panose="02010600040101010101" pitchFamily="2" charset="-122"/>
            </a:endParaRPr>
          </a:p>
        </p:txBody>
      </p:sp>
      <p:sp>
        <p:nvSpPr>
          <p:cNvPr id="41990" name="矩形 41989"/>
          <p:cNvSpPr>
            <a:spLocks noChangeArrowheads="1"/>
          </p:cNvSpPr>
          <p:nvPr/>
        </p:nvSpPr>
        <p:spPr bwMode="auto">
          <a:xfrm>
            <a:off x="1241822" y="0"/>
            <a:ext cx="8721090" cy="216027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class DD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public static void main(String args[])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System.out.println(LotsOfColors.YELLOW);</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	}</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a:t>
            </a:r>
            <a:endParaRPr lang="en-US" sz="2520">
              <a:solidFill>
                <a:schemeClr val="bg1"/>
              </a:solidFill>
              <a:latin typeface="Tahoma" panose="020B0604030504040204" pitchFamily="34" charset="0"/>
              <a:ea typeface="华文中宋" panose="02010600040101010101" pitchFamily="2" charset="-122"/>
            </a:endParaRPr>
          </a:p>
        </p:txBody>
      </p:sp>
      <p:sp>
        <p:nvSpPr>
          <p:cNvPr id="41991" name="矩形 41990"/>
          <p:cNvSpPr>
            <a:spLocks noChangeArrowheads="1"/>
          </p:cNvSpPr>
          <p:nvPr/>
        </p:nvSpPr>
        <p:spPr bwMode="auto">
          <a:xfrm>
            <a:off x="3720465" y="1280160"/>
            <a:ext cx="6240780" cy="136017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reference to YELLOW is ambiguous, </a:t>
            </a:r>
            <a:endParaRPr lang="en-US" sz="2520" dirty="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both variable YELLOW in </a:t>
            </a:r>
            <a:r>
              <a:rPr lang="en-US" sz="2520" dirty="0" err="1">
                <a:solidFill>
                  <a:schemeClr val="bg1"/>
                </a:solidFill>
                <a:latin typeface="Tahoma" panose="020B0604030504040204" pitchFamily="34" charset="0"/>
                <a:ea typeface="华文中宋" panose="02010600040101010101" pitchFamily="2" charset="-122"/>
              </a:rPr>
              <a:t>RainbowColors</a:t>
            </a:r>
            <a:r>
              <a:rPr lang="en-US" sz="2520" dirty="0">
                <a:solidFill>
                  <a:schemeClr val="bg1"/>
                </a:solidFill>
                <a:latin typeface="Tahoma" panose="020B0604030504040204" pitchFamily="34" charset="0"/>
                <a:ea typeface="华文中宋" panose="02010600040101010101" pitchFamily="2" charset="-122"/>
              </a:rPr>
              <a:t> </a:t>
            </a:r>
            <a:endParaRPr lang="en-US" sz="2520" dirty="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solidFill>
                  <a:schemeClr val="bg1"/>
                </a:solidFill>
                <a:latin typeface="Tahoma" panose="020B0604030504040204" pitchFamily="34" charset="0"/>
                <a:ea typeface="华文中宋" panose="02010600040101010101" pitchFamily="2" charset="-122"/>
              </a:rPr>
              <a:t>and variable YELLOW in </a:t>
            </a:r>
            <a:r>
              <a:rPr lang="en-US" sz="2520" dirty="0" err="1">
                <a:solidFill>
                  <a:schemeClr val="bg1"/>
                </a:solidFill>
                <a:latin typeface="Tahoma" panose="020B0604030504040204" pitchFamily="34" charset="0"/>
                <a:ea typeface="华文中宋" panose="02010600040101010101" pitchFamily="2" charset="-122"/>
              </a:rPr>
              <a:t>PrintColors</a:t>
            </a:r>
            <a:r>
              <a:rPr lang="en-US" sz="2520" dirty="0">
                <a:solidFill>
                  <a:schemeClr val="bg1"/>
                </a:solidFill>
                <a:latin typeface="Tahoma" panose="020B0604030504040204" pitchFamily="34" charset="0"/>
                <a:ea typeface="华文中宋" panose="02010600040101010101" pitchFamily="2" charset="-122"/>
              </a:rPr>
              <a:t> match</a:t>
            </a:r>
            <a:endParaRPr lang="en-US" sz="2520" dirty="0">
              <a:solidFill>
                <a:schemeClr val="bg1"/>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arn(outHorizontal)">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barn(outHorizontal)">
                                      <p:cBhvr>
                                        <p:cTn id="12" dur="500"/>
                                        <p:tgtEl>
                                          <p:spTgt spid="4198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barn(outHorizontal)">
                                      <p:cBhvr>
                                        <p:cTn id="17" dur="500"/>
                                        <p:tgtEl>
                                          <p:spTgt spid="4199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barn(outHorizontal)">
                                      <p:cBhvr>
                                        <p:cTn id="22"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ldLvl="0" animBg="1"/>
      <p:bldP spid="41989" grpId="0" bldLvl="0" animBg="1"/>
      <p:bldP spid="41990" grpId="0" bldLvl="0" animBg="1"/>
      <p:bldP spid="4199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38B28144-5CFC-4A55-8727-7BC8345B4E8F}" type="slidenum">
              <a:rPr lang="zh-CN" altLang="en-US" sz="1470" dirty="0"/>
            </a:fld>
            <a:endParaRPr lang="zh-CN" altLang="en-US" sz="1470" dirty="0"/>
          </a:p>
        </p:txBody>
      </p:sp>
      <p:sp>
        <p:nvSpPr>
          <p:cNvPr id="101380" name="标题 2"/>
          <p:cNvSpPr>
            <a:spLocks noGrp="1" noChangeArrowheads="1"/>
          </p:cNvSpPr>
          <p:nvPr>
            <p:ph type="title"/>
            <p:custDataLst>
              <p:tags r:id="rId1"/>
            </p:custDataLst>
          </p:nvPr>
        </p:nvSpPr>
        <p:spPr/>
        <p:txBody>
          <a:bodyPr/>
          <a:lstStyle/>
          <a:p>
            <a:r>
              <a:rPr lang="zh-CN" altLang="en-US" smtClean="0"/>
              <a:t>类的继承语法</a:t>
            </a:r>
            <a:endParaRPr lang="zh-CN" altLang="en-US" smtClean="0"/>
          </a:p>
        </p:txBody>
      </p:sp>
      <p:sp>
        <p:nvSpPr>
          <p:cNvPr id="101381" name="内容占位符 4"/>
          <p:cNvSpPr>
            <a:spLocks noGrp="1" noChangeArrowheads="1"/>
          </p:cNvSpPr>
          <p:nvPr>
            <p:ph idx="1"/>
            <p:custDataLst>
              <p:tags r:id="rId2"/>
            </p:custDataLst>
          </p:nvPr>
        </p:nvSpPr>
        <p:spPr/>
        <p:txBody>
          <a:bodyPr>
            <a:normAutofit/>
          </a:bodyPr>
          <a:lstStyle/>
          <a:p>
            <a:pPr algn="l">
              <a:lnSpc>
                <a:spcPct val="130000"/>
              </a:lnSpc>
              <a:buClr>
                <a:srgbClr val="000000"/>
              </a:buClr>
              <a:buSzTx/>
            </a:pPr>
            <a:r>
              <a:rPr lang="en-US" altLang="zh-CN" sz="3300" smtClean="0"/>
              <a:t>Java</a:t>
            </a:r>
            <a:r>
              <a:rPr lang="zh-CN" altLang="en-US" sz="3300" smtClean="0"/>
              <a:t>单重继承（</a:t>
            </a:r>
            <a:r>
              <a:rPr lang="en-US" altLang="zh-CN" sz="3300" smtClean="0"/>
              <a:t>Single </a:t>
            </a:r>
            <a:r>
              <a:rPr lang="zh-CN" altLang="en-US" sz="3300" smtClean="0"/>
              <a:t>Inheritance）</a:t>
            </a:r>
            <a:r>
              <a:rPr lang="zh-CN" altLang="en-US" sz="3300" smtClean="0"/>
              <a:t>，只可以继承一个类</a:t>
            </a:r>
            <a:endParaRPr lang="zh-CN" altLang="en-US" sz="3300" smtClean="0"/>
          </a:p>
          <a:p>
            <a:pPr algn="l">
              <a:lnSpc>
                <a:spcPct val="130000"/>
              </a:lnSpc>
              <a:buClr>
                <a:srgbClr val="000000"/>
              </a:buClr>
              <a:buSzTx/>
            </a:pPr>
            <a:r>
              <a:rPr lang="zh-CN" altLang="en-US" sz="3300" smtClean="0"/>
              <a:t>语法使用关键字</a:t>
            </a:r>
            <a:r>
              <a:rPr lang="en-US" altLang="zh-CN" sz="3300" smtClean="0"/>
              <a:t>extends</a:t>
            </a:r>
            <a:r>
              <a:rPr lang="en-US" altLang="zh-CN" sz="3300" smtClean="0"/>
              <a:t>:</a:t>
            </a:r>
            <a:endParaRPr lang="en-US" altLang="zh-CN" sz="3300" smtClean="0"/>
          </a:p>
          <a:p>
            <a:pPr lvl="1" algn="l">
              <a:lnSpc>
                <a:spcPct val="130000"/>
              </a:lnSpc>
              <a:buClr>
                <a:srgbClr val="000000"/>
              </a:buClr>
              <a:buSzTx/>
            </a:pPr>
            <a:r>
              <a:rPr lang="zh-CN" altLang="en-US" sz="2885" smtClean="0"/>
              <a:t> </a:t>
            </a:r>
            <a:r>
              <a:rPr lang="en-US" altLang="zh-CN" sz="2885" smtClean="0"/>
              <a:t>class *** </a:t>
            </a:r>
            <a:r>
              <a:rPr lang="en-US" altLang="zh-CN" sz="2885" smtClean="0">
                <a:solidFill>
                  <a:srgbClr val="FF0000"/>
                </a:solidFill>
              </a:rPr>
              <a:t>extends</a:t>
            </a:r>
            <a:r>
              <a:rPr lang="en-US" altLang="zh-CN" sz="2885" smtClean="0"/>
              <a:t> (base classname)</a:t>
            </a:r>
            <a:endParaRPr lang="zh-CN" altLang="en-US" sz="2885" smtClean="0"/>
          </a:p>
          <a:p>
            <a:pPr algn="l">
              <a:lnSpc>
                <a:spcPct val="130000"/>
              </a:lnSpc>
              <a:buClr>
                <a:srgbClr val="000000"/>
              </a:buClr>
              <a:buSzTx/>
            </a:pPr>
            <a:endParaRPr lang="zh-CN" altLang="en-US" smtClean="0"/>
          </a:p>
        </p:txBody>
      </p:sp>
    </p:spTree>
    <p:custDataLst>
      <p:tags r:id="rId3"/>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1985"/>
          <p:cNvSpPr>
            <a:spLocks noGrp="1" noChangeArrowheads="1"/>
          </p:cNvSpPr>
          <p:nvPr>
            <p:ph type="title"/>
          </p:nvPr>
        </p:nvSpPr>
        <p:spPr/>
        <p:txBody>
          <a:bodyPr anchor="b"/>
          <a:lstStyle/>
          <a:p>
            <a:r>
              <a:rPr lang="zh-CN" altLang="en-US" smtClean="0"/>
              <a:t>接口 </a:t>
            </a:r>
            <a:r>
              <a:rPr lang="en-US" smtClean="0">
                <a:ea typeface="黑体" panose="02010609060101010101" pitchFamily="49" charset="-122"/>
              </a:rPr>
              <a:t>(interface)-JDK</a:t>
            </a:r>
            <a:r>
              <a:rPr lang="zh-CN" altLang="en-US" smtClean="0">
                <a:ea typeface="黑体" panose="02010609060101010101" pitchFamily="49" charset="-122"/>
              </a:rPr>
              <a:t>新特性</a:t>
            </a:r>
            <a:endParaRPr lang="zh-CN" altLang="en-US" smtClean="0">
              <a:ea typeface="黑体" panose="02010609060101010101" pitchFamily="49" charset="-122"/>
            </a:endParaRPr>
          </a:p>
        </p:txBody>
      </p:sp>
      <p:sp>
        <p:nvSpPr>
          <p:cNvPr id="45058" name="文本占位符 41986"/>
          <p:cNvSpPr>
            <a:spLocks noGrp="1" noChangeArrowheads="1"/>
          </p:cNvSpPr>
          <p:nvPr>
            <p:ph idx="1"/>
          </p:nvPr>
        </p:nvSpPr>
        <p:spPr/>
        <p:txBody>
          <a:bodyPr/>
          <a:lstStyle/>
          <a:p>
            <a:pPr marL="609600" indent="-609600">
              <a:buSzPct val="90000"/>
            </a:pPr>
            <a:r>
              <a:rPr lang="en-US" altLang="zh-CN" smtClean="0"/>
              <a:t>在接口中 jdk7 只能声明全名常量和抽象方法</a:t>
            </a:r>
            <a:endParaRPr lang="en-US" altLang="zh-CN" smtClean="0"/>
          </a:p>
          <a:p>
            <a:pPr marL="609600" indent="-609600">
              <a:buSzPct val="90000"/>
            </a:pPr>
            <a:r>
              <a:rPr lang="en-US" altLang="zh-CN" smtClean="0"/>
              <a:t> jdk8添加了静态方法和默认方法</a:t>
            </a:r>
            <a:r>
              <a:rPr lang="zh-CN" altLang="en-US" smtClean="0"/>
              <a:t>实现</a:t>
            </a:r>
            <a:endParaRPr lang="zh-CN" altLang="en-US" smtClean="0"/>
          </a:p>
          <a:p>
            <a:pPr marL="609600" indent="-609600">
              <a:buSzPct val="90000"/>
            </a:pPr>
            <a:r>
              <a:rPr lang="en-US" altLang="zh-CN" smtClean="0"/>
              <a:t> jdk9添加了私有方法</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48539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Enum</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38B28144-5CFC-4A55-8727-7BC8345B4E8F}" type="slidenum">
              <a:rPr lang="zh-CN" altLang="en-US" sz="1470" dirty="0"/>
            </a:fld>
            <a:endParaRPr lang="zh-CN" altLang="en-US" sz="1470" dirty="0"/>
          </a:p>
        </p:txBody>
      </p:sp>
      <p:sp>
        <p:nvSpPr>
          <p:cNvPr id="101380" name="标题 2"/>
          <p:cNvSpPr>
            <a:spLocks noGrp="1" noChangeArrowheads="1"/>
          </p:cNvSpPr>
          <p:nvPr>
            <p:ph type="title"/>
            <p:custDataLst>
              <p:tags r:id="rId1"/>
            </p:custDataLst>
          </p:nvPr>
        </p:nvSpPr>
        <p:spPr/>
        <p:txBody>
          <a:bodyPr/>
          <a:lstStyle/>
          <a:p>
            <a:r>
              <a:rPr lang="zh-CN" altLang="en-US" smtClean="0">
                <a:sym typeface="+mn-ea"/>
              </a:rPr>
              <a:t>枚举</a:t>
            </a:r>
            <a:r>
              <a:rPr lang="zh-CN" altLang="en-US" smtClean="0"/>
              <a:t>类</a:t>
            </a:r>
            <a:endParaRPr lang="zh-CN" altLang="en-US" smtClean="0"/>
          </a:p>
        </p:txBody>
      </p:sp>
      <p:sp>
        <p:nvSpPr>
          <p:cNvPr id="101381" name="内容占位符 4"/>
          <p:cNvSpPr>
            <a:spLocks noGrp="1" noChangeArrowheads="1"/>
          </p:cNvSpPr>
          <p:nvPr>
            <p:ph idx="1"/>
            <p:custDataLst>
              <p:tags r:id="rId2"/>
            </p:custDataLst>
          </p:nvPr>
        </p:nvSpPr>
        <p:spPr/>
        <p:txBody>
          <a:bodyPr>
            <a:normAutofit fontScale="90000"/>
          </a:bodyPr>
          <a:lstStyle/>
          <a:p>
            <a:pPr algn="l">
              <a:lnSpc>
                <a:spcPct val="130000"/>
              </a:lnSpc>
              <a:buClr>
                <a:srgbClr val="000000"/>
              </a:buClr>
              <a:buSzTx/>
            </a:pPr>
            <a:r>
              <a:rPr lang="zh-CN" altLang="en-US" sz="3300" smtClean="0"/>
              <a:t>使用关键字</a:t>
            </a:r>
            <a:r>
              <a:rPr lang="en-US" altLang="zh-CN" sz="3300" smtClean="0"/>
              <a:t>enum</a:t>
            </a:r>
            <a:r>
              <a:rPr lang="zh-CN" altLang="en-US" sz="3300" smtClean="0"/>
              <a:t>定义的特殊类</a:t>
            </a:r>
            <a:endParaRPr lang="zh-CN" altLang="en-US" sz="3300" smtClean="0"/>
          </a:p>
          <a:p>
            <a:pPr algn="l">
              <a:lnSpc>
                <a:spcPct val="130000"/>
              </a:lnSpc>
              <a:buClr>
                <a:srgbClr val="000000"/>
              </a:buClr>
              <a:buSzTx/>
            </a:pPr>
            <a:r>
              <a:rPr lang="zh-CN" altLang="en-US" sz="3300" smtClean="0"/>
              <a:t>基本内容</a:t>
            </a:r>
            <a:endParaRPr lang="zh-CN" altLang="en-US" sz="3300" smtClean="0"/>
          </a:p>
          <a:p>
            <a:pPr marL="990600" lvl="1" indent="-533400">
              <a:lnSpc>
                <a:spcPct val="150000"/>
              </a:lnSpc>
              <a:buSzPct val="90000"/>
              <a:buFont typeface="Wingdings" panose="05000000000000000000" pitchFamily="2" charset="2"/>
              <a:buAutoNum type="arabicPeriod"/>
            </a:pPr>
            <a:r>
              <a:rPr lang="zh-CN" altLang="en-US" smtClean="0"/>
              <a:t>所有枚举类继承自java.lang.Enum，编译器定义其为</a:t>
            </a:r>
            <a:r>
              <a:rPr lang="en-US" altLang="zh-CN" smtClean="0"/>
              <a:t>final</a:t>
            </a:r>
            <a:r>
              <a:rPr lang="zh-CN" altLang="en-US" smtClean="0"/>
              <a:t>类</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编译器自动实现其</a:t>
            </a:r>
            <a:r>
              <a:rPr lang="en-US" altLang="zh-CN" smtClean="0"/>
              <a:t>values</a:t>
            </a:r>
            <a:r>
              <a:rPr lang="zh-CN" altLang="en-US" smtClean="0"/>
              <a:t>和</a:t>
            </a:r>
            <a:r>
              <a:rPr lang="en-US" altLang="zh-CN" smtClean="0"/>
              <a:t>valueOf</a:t>
            </a:r>
            <a:r>
              <a:rPr lang="zh-CN" altLang="en-US" smtClean="0"/>
              <a:t>方法，完成标识符和</a:t>
            </a:r>
            <a:r>
              <a:rPr lang="en-US" altLang="zh-CN" smtClean="0"/>
              <a:t>int</a:t>
            </a:r>
            <a:r>
              <a:rPr lang="zh-CN" altLang="en-US" smtClean="0"/>
              <a:t>值的</a:t>
            </a:r>
            <a:r>
              <a:rPr lang="zh-CN" altLang="en-US" smtClean="0"/>
              <a:t>转换</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没有构造函数，类加载的时候一次性构造全部定义的类型变量作为静态常</a:t>
            </a:r>
            <a:r>
              <a:rPr lang="zh-CN" altLang="en-US" smtClean="0"/>
              <a:t>量使用</a:t>
            </a:r>
            <a:r>
              <a:rPr lang="zh-CN" altLang="en-US" smtClean="0"/>
              <a:t>。</a:t>
            </a:r>
            <a:endParaRPr lang="zh-CN" altLang="en-US" smtClean="0"/>
          </a:p>
        </p:txBody>
      </p:sp>
    </p:spTree>
    <p:custDataLst>
      <p:tags r:id="rId3"/>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enum</a:t>
            </a:r>
            <a:r>
              <a:rPr lang="zh-CN" altLang="en-US"/>
              <a:t>示例</a:t>
            </a:r>
            <a:endParaRPr lang="zh-CN" altLang="en-US"/>
          </a:p>
        </p:txBody>
      </p:sp>
      <p:sp>
        <p:nvSpPr>
          <p:cNvPr id="6" name="内容占位符 5"/>
          <p:cNvSpPr>
            <a:spLocks noGrp="1"/>
          </p:cNvSpPr>
          <p:nvPr>
            <p:ph idx="1"/>
          </p:nvPr>
        </p:nvSpPr>
        <p:spPr/>
        <p:txBody>
          <a:bodyPr/>
          <a:p>
            <a:r>
              <a:rPr lang="zh-CN" altLang="en-US" sz="2400"/>
              <a:t>类定义：</a:t>
            </a:r>
            <a:br>
              <a:rPr lang="zh-CN" altLang="en-US" sz="2400"/>
            </a:br>
            <a:r>
              <a:rPr lang="zh-CN" altLang="en-US" sz="2000"/>
              <a:t>public final class LotteryType extends java.lang.Enum&lt;LotteryType&gt;</a:t>
            </a:r>
            <a:endParaRPr lang="zh-CN" altLang="en-US" sz="2400"/>
          </a:p>
          <a:p>
            <a:r>
              <a:rPr lang="zh-CN" altLang="en-US" sz="2400">
                <a:sym typeface="+mn-ea"/>
              </a:rPr>
              <a:t>自动构造以下</a:t>
            </a:r>
            <a:r>
              <a:rPr lang="zh-CN" altLang="en-US" sz="2400"/>
              <a:t>类变量：</a:t>
            </a:r>
            <a:endParaRPr lang="zh-CN" altLang="en-US" sz="2400"/>
          </a:p>
          <a:p>
            <a:pPr lvl="1"/>
            <a:r>
              <a:rPr lang="zh-CN" altLang="en-US" sz="2000"/>
              <a:t>public static final LotteryType SINGLE;</a:t>
            </a:r>
            <a:endParaRPr lang="zh-CN" altLang="en-US" sz="2000"/>
          </a:p>
          <a:p>
            <a:pPr lvl="1"/>
            <a:r>
              <a:rPr lang="zh-CN" altLang="en-US" sz="2000"/>
              <a:t>public static final LotteryType GROUP;</a:t>
            </a:r>
            <a:endParaRPr lang="zh-CN" altLang="en-US" sz="2000"/>
          </a:p>
          <a:p>
            <a:pPr lvl="0"/>
            <a:r>
              <a:rPr lang="zh-CN" altLang="en-US" sz="2400"/>
              <a:t>自动生成类方法</a:t>
            </a:r>
            <a:endParaRPr lang="zh-CN" altLang="en-US" sz="2400"/>
          </a:p>
          <a:p>
            <a:pPr lvl="1"/>
            <a:r>
              <a:rPr lang="zh-CN" altLang="en-US" sz="2000"/>
              <a:t>public static LotteryType[] values()</a:t>
            </a:r>
            <a:endParaRPr lang="zh-CN" altLang="en-US" sz="2000"/>
          </a:p>
          <a:p>
            <a:pPr lvl="1"/>
            <a:r>
              <a:rPr lang="zh-CN" altLang="en-US" sz="2000"/>
              <a:t>public static LotteryType valueOf(java.lang.String);</a:t>
            </a:r>
            <a:endParaRPr lang="zh-CN" altLang="en-US" sz="2000"/>
          </a:p>
          <a:p>
            <a:pPr lvl="0"/>
            <a:r>
              <a:rPr lang="zh-CN" altLang="en-US" sz="2400"/>
              <a:t>继承自</a:t>
            </a:r>
            <a:r>
              <a:rPr lang="en-US" altLang="zh-CN" sz="2400"/>
              <a:t>Enum</a:t>
            </a:r>
            <a:r>
              <a:rPr lang="zh-CN" altLang="en-US" sz="2400"/>
              <a:t>类的方法</a:t>
            </a:r>
            <a:endParaRPr lang="zh-CN" altLang="en-US" sz="2400"/>
          </a:p>
          <a:p>
            <a:pPr lvl="1"/>
            <a:r>
              <a:rPr lang="zh-CN" altLang="en-US" sz="2000"/>
              <a:t>public final String name()</a:t>
            </a:r>
            <a:endParaRPr lang="zh-CN" altLang="en-US" sz="2000"/>
          </a:p>
          <a:p>
            <a:pPr lvl="1"/>
            <a:r>
              <a:rPr lang="zh-CN" altLang="en-US" sz="2000"/>
              <a:t>public final int ordinal()</a:t>
            </a:r>
            <a:endParaRPr lang="zh-CN" altLang="en-US" sz="2000"/>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5" name="文本框 4"/>
          <p:cNvSpPr txBox="1"/>
          <p:nvPr/>
        </p:nvSpPr>
        <p:spPr>
          <a:xfrm>
            <a:off x="3963670" y="148590"/>
            <a:ext cx="6396990" cy="1014730"/>
          </a:xfrm>
          <a:prstGeom prst="rect">
            <a:avLst/>
          </a:prstGeom>
          <a:noFill/>
        </p:spPr>
        <p:txBody>
          <a:bodyPr wrap="square" rtlCol="0" anchor="t">
            <a:spAutoFit/>
          </a:bodyPr>
          <a:p>
            <a:r>
              <a:rPr lang="zh-CN" altLang="en-US"/>
              <a:t>public enum LotteryType {	</a:t>
            </a:r>
            <a:endParaRPr lang="zh-CN" altLang="en-US"/>
          </a:p>
          <a:p>
            <a:r>
              <a:rPr lang="zh-CN" altLang="en-US"/>
              <a:t>	SINGLE,GROUP;</a:t>
            </a:r>
            <a:endParaRPr lang="zh-CN" altLang="en-US"/>
          </a:p>
          <a:p>
            <a:r>
              <a:rPr lang="en-US" altLang="zh-CN"/>
              <a:t>}</a:t>
            </a:r>
            <a:endParaRPr lang="en-US" altLang="zh-CN"/>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a:t>
            </a:r>
            <a:r>
              <a:rPr lang="en-US" altLang="zh-CN"/>
              <a:t>enum</a:t>
            </a:r>
            <a:r>
              <a:rPr lang="zh-CN" altLang="en-US"/>
              <a:t>类</a:t>
            </a:r>
            <a:endParaRPr lang="zh-CN" altLang="en-US"/>
          </a:p>
        </p:txBody>
      </p:sp>
      <p:sp>
        <p:nvSpPr>
          <p:cNvPr id="3" name="内容占位符 2"/>
          <p:cNvSpPr>
            <a:spLocks noGrp="1"/>
          </p:cNvSpPr>
          <p:nvPr>
            <p:ph idx="1"/>
          </p:nvPr>
        </p:nvSpPr>
        <p:spPr/>
        <p:txBody>
          <a:bodyPr/>
          <a:p>
            <a:pPr marL="0" indent="0">
              <a:buNone/>
            </a:pPr>
            <a:r>
              <a:rPr lang="zh-CN" altLang="en-US" sz="2800"/>
              <a:t>LotteryType ltype=LotteryType.GROUP;</a:t>
            </a:r>
            <a:endParaRPr lang="zh-CN" altLang="en-US" sz="2800"/>
          </a:p>
          <a:p>
            <a:pPr marL="0" indent="0">
              <a:buNone/>
            </a:pPr>
            <a:r>
              <a:rPr lang="zh-CN" altLang="en-US" sz="2800"/>
              <a:t>	ltype=LotteryType.valueOf("SINGLE");</a:t>
            </a:r>
            <a:endParaRPr lang="zh-CN" altLang="en-US" sz="2800"/>
          </a:p>
          <a:p>
            <a:pPr marL="0" indent="0">
              <a:buNone/>
            </a:pPr>
            <a:r>
              <a:rPr lang="zh-CN" altLang="en-US" sz="2800"/>
              <a:t>	System.out.println(ltype.name());</a:t>
            </a:r>
            <a:endParaRPr lang="zh-CN" altLang="en-US" sz="2800"/>
          </a:p>
          <a:p>
            <a:pPr marL="0" indent="0">
              <a:buNone/>
            </a:pPr>
            <a:r>
              <a:rPr lang="zh-CN" altLang="en-US" sz="2800"/>
              <a:t>	switch (ltype){</a:t>
            </a:r>
            <a:endParaRPr lang="zh-CN" altLang="en-US" sz="2800"/>
          </a:p>
          <a:p>
            <a:pPr marL="0" indent="0">
              <a:buNone/>
            </a:pPr>
            <a:r>
              <a:rPr lang="zh-CN" altLang="en-US" sz="2800"/>
              <a:t>	case GROUP:</a:t>
            </a:r>
            <a:endParaRPr lang="zh-CN" altLang="en-US" sz="2800"/>
          </a:p>
          <a:p>
            <a:pPr marL="0" indent="0">
              <a:buNone/>
            </a:pPr>
            <a:r>
              <a:rPr lang="zh-CN" altLang="en-US" sz="2800"/>
              <a:t>	{break;}</a:t>
            </a:r>
            <a:endParaRPr lang="zh-CN" altLang="en-US" sz="2800"/>
          </a:p>
          <a:p>
            <a:pPr marL="0" indent="0">
              <a:buNone/>
            </a:pPr>
            <a:r>
              <a:rPr lang="zh-CN" altLang="en-US" sz="2800"/>
              <a:t>	case SINGLE:</a:t>
            </a:r>
            <a:endParaRPr lang="zh-CN" altLang="en-US" sz="2800"/>
          </a:p>
          <a:p>
            <a:pPr marL="0" indent="0">
              <a:buNone/>
            </a:pPr>
            <a:r>
              <a:rPr lang="zh-CN" altLang="en-US" sz="2800"/>
              <a:t>	{break;}</a:t>
            </a:r>
            <a:endParaRPr lang="zh-CN" altLang="en-US" sz="2800"/>
          </a:p>
          <a:p>
            <a:pPr marL="0" indent="0">
              <a:buNone/>
            </a:pPr>
            <a:r>
              <a:rPr lang="zh-CN" altLang="en-US" sz="2800"/>
              <a:t>	}</a:t>
            </a:r>
            <a:endParaRPr lang="zh-CN" altLang="en-US" sz="2800"/>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带有构造函数的枚举类</a:t>
            </a:r>
            <a:endParaRPr lang="zh-CN" altLang="en-US"/>
          </a:p>
        </p:txBody>
      </p:sp>
      <p:sp>
        <p:nvSpPr>
          <p:cNvPr id="3" name="内容占位符 2"/>
          <p:cNvSpPr>
            <a:spLocks noGrp="1"/>
          </p:cNvSpPr>
          <p:nvPr>
            <p:ph idx="1"/>
          </p:nvPr>
        </p:nvSpPr>
        <p:spPr/>
        <p:txBody>
          <a:bodyPr/>
          <a:p>
            <a:r>
              <a:rPr lang="zh-CN" altLang="en-US"/>
              <a:t>可以定义枚举类的私有构造函数，用于初始化枚举类的其他</a:t>
            </a:r>
            <a:r>
              <a:rPr lang="zh-CN" altLang="en-US"/>
              <a:t>成员变量</a:t>
            </a:r>
            <a:endParaRPr lang="zh-CN" altLang="en-US"/>
          </a:p>
          <a:p>
            <a:r>
              <a:rPr lang="zh-CN" altLang="en-US"/>
              <a:t>如果定义了构造函数，必须按照构造函数进行声明枚举值</a:t>
            </a:r>
            <a:endParaRPr lang="zh-CN" altLang="en-US"/>
          </a:p>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5" name="文本框 4"/>
          <p:cNvSpPr txBox="1"/>
          <p:nvPr/>
        </p:nvSpPr>
        <p:spPr>
          <a:xfrm>
            <a:off x="1964055" y="3427095"/>
            <a:ext cx="8072120" cy="2553335"/>
          </a:xfrm>
          <a:prstGeom prst="rect">
            <a:avLst/>
          </a:prstGeom>
          <a:noFill/>
        </p:spPr>
        <p:txBody>
          <a:bodyPr wrap="square" rtlCol="0" anchor="t">
            <a:spAutoFit/>
          </a:bodyPr>
          <a:p>
            <a:r>
              <a:rPr lang="zh-CN" altLang="en-US"/>
              <a:t>public enum LotteryType {	</a:t>
            </a:r>
            <a:endParaRPr lang="zh-CN" altLang="en-US"/>
          </a:p>
          <a:p>
            <a:endParaRPr lang="zh-CN" altLang="en-US"/>
          </a:p>
          <a:p>
            <a:r>
              <a:rPr lang="zh-CN" altLang="en-US"/>
              <a:t>		SINGLE("Single"), GROUP("Group");</a:t>
            </a:r>
            <a:endParaRPr lang="zh-CN" altLang="en-US"/>
          </a:p>
          <a:p>
            <a:r>
              <a:rPr lang="zh-CN" altLang="en-US"/>
              <a:t>		public final String description;</a:t>
            </a:r>
            <a:endParaRPr lang="zh-CN" altLang="en-US"/>
          </a:p>
          <a:p>
            <a:r>
              <a:rPr lang="zh-CN" altLang="en-US"/>
              <a:t>        LotteryType(String des) {</a:t>
            </a:r>
            <a:r>
              <a:rPr lang="en-US" altLang="zh-CN">
                <a:solidFill>
                  <a:srgbClr val="00B050"/>
                </a:solidFill>
              </a:rPr>
              <a:t>//</a:t>
            </a:r>
            <a:r>
              <a:rPr lang="zh-CN" altLang="en-US">
                <a:solidFill>
                  <a:srgbClr val="00B050"/>
                </a:solidFill>
              </a:rPr>
              <a:t>不可以声明为</a:t>
            </a:r>
            <a:r>
              <a:rPr lang="en-US" altLang="zh-CN">
                <a:solidFill>
                  <a:srgbClr val="00B050"/>
                </a:solidFill>
              </a:rPr>
              <a:t>public</a:t>
            </a:r>
            <a:r>
              <a:rPr lang="zh-CN" altLang="en-US">
                <a:solidFill>
                  <a:srgbClr val="00B050"/>
                </a:solidFill>
              </a:rPr>
              <a:t>的</a:t>
            </a:r>
            <a:endParaRPr lang="zh-CN" altLang="en-US">
              <a:solidFill>
                <a:srgbClr val="00B050"/>
              </a:solidFill>
            </a:endParaRPr>
          </a:p>
          <a:p>
            <a:r>
              <a:rPr lang="zh-CN" altLang="en-US"/>
              <a:t>			description = des;</a:t>
            </a:r>
            <a:endParaRPr lang="zh-CN" altLang="en-US"/>
          </a:p>
          <a:p>
            <a:r>
              <a:rPr lang="zh-CN" altLang="en-US"/>
              <a:t>		}</a:t>
            </a:r>
            <a:endParaRPr lang="zh-CN" altLang="en-US"/>
          </a:p>
          <a:p>
            <a:r>
              <a:rPr lang="en-US" altLang="zh-CN"/>
              <a:t>}</a:t>
            </a:r>
            <a:endParaRPr lang="en-US" altLang="zh-CN"/>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43362" name="TextBox 3"/>
          <p:cNvSpPr/>
          <p:nvPr/>
        </p:nvSpPr>
        <p:spPr>
          <a:xfrm>
            <a:off x="3948113" y="2205038"/>
            <a:ext cx="2914650" cy="1106805"/>
          </a:xfrm>
          <a:prstGeom prst="rect">
            <a:avLst/>
          </a:prstGeom>
          <a:noFill/>
          <a:ln w="9525">
            <a:noFill/>
          </a:ln>
        </p:spPr>
        <p:txBody>
          <a:bodyPr wrap="none" anchor="t">
            <a:spAutoFit/>
          </a:bodyPr>
          <a:p>
            <a:pPr>
              <a:buFont typeface="Arial" panose="020B0604020202020204" pitchFamily="34" charset="0"/>
              <a:buNone/>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t>类的继承</a:t>
            </a:r>
            <a:endParaRPr lang="zh-CN" altLang="en-US" smtClean="0"/>
          </a:p>
        </p:txBody>
      </p:sp>
      <p:sp>
        <p:nvSpPr>
          <p:cNvPr id="102402" name="文本占位符 99330"/>
          <p:cNvSpPr>
            <a:spLocks noGrp="1" noChangeArrowheads="1"/>
          </p:cNvSpPr>
          <p:nvPr>
            <p:ph idx="1"/>
          </p:nvPr>
        </p:nvSpPr>
        <p:spPr/>
        <p:txBody>
          <a:bodyPr/>
          <a:lstStyle/>
          <a:p>
            <a:pPr marL="609600" indent="-609600">
              <a:buSzPct val="90000"/>
            </a:pPr>
            <a:r>
              <a:rPr lang="zh-CN" altLang="en-US" smtClean="0"/>
              <a:t>子类可调用父类的方法和变量</a:t>
            </a:r>
            <a:endParaRPr lang="zh-CN" altLang="en-US" smtClean="0"/>
          </a:p>
          <a:p>
            <a:pPr marL="609600" indent="-609600">
              <a:buSzPct val="90000"/>
            </a:pPr>
            <a:r>
              <a:rPr lang="zh-CN" altLang="en-US" smtClean="0"/>
              <a:t>子类可增加父类中没有的方法和变量</a:t>
            </a:r>
            <a:endParaRPr lang="zh-CN" altLang="en-US" smtClean="0"/>
          </a:p>
        </p:txBody>
      </p:sp>
      <p:sp>
        <p:nvSpPr>
          <p:cNvPr id="99332" name="矩形 99331"/>
          <p:cNvSpPr>
            <a:spLocks noChangeArrowheads="1"/>
          </p:cNvSpPr>
          <p:nvPr/>
        </p:nvSpPr>
        <p:spPr bwMode="auto">
          <a:xfrm>
            <a:off x="760095" y="2720340"/>
            <a:ext cx="5680710" cy="184023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Vehicle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String brand;</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void setB(String s) { brand = 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void showB() { System.out.println(brand);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99333" name="矩形 99332"/>
          <p:cNvSpPr>
            <a:spLocks noChangeArrowheads="1"/>
          </p:cNvSpPr>
          <p:nvPr/>
        </p:nvSpPr>
        <p:spPr bwMode="auto">
          <a:xfrm>
            <a:off x="760095" y="4640580"/>
            <a:ext cx="5680710" cy="184023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Bus extends Vehicle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int gas;</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void setG(int g) { gas = g;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void showG() { System.out.println(gas);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99334" name="矩形 99333"/>
          <p:cNvSpPr>
            <a:spLocks noChangeArrowheads="1"/>
          </p:cNvSpPr>
          <p:nvPr/>
        </p:nvSpPr>
        <p:spPr bwMode="auto">
          <a:xfrm>
            <a:off x="6440805" y="2720340"/>
            <a:ext cx="3600450" cy="2080260"/>
          </a:xfrm>
          <a:prstGeom prst="rect">
            <a:avLst/>
          </a:prstGeom>
          <a:solidFill>
            <a:schemeClr val="accent2">
              <a:lumMod val="20000"/>
              <a:lumOff val="80000"/>
            </a:schemeClr>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520">
                <a:latin typeface="Tahoma" panose="020B0604030504040204" pitchFamily="34" charset="0"/>
                <a:ea typeface="华文中宋" panose="02010600040101010101" pitchFamily="2" charset="-122"/>
              </a:rPr>
              <a:t>Bus b = new Bus();</a:t>
            </a:r>
            <a:endParaRPr lang="en-US" sz="2520">
              <a:latin typeface="Tahoma" panose="020B0604030504040204" pitchFamily="34" charset="0"/>
              <a:ea typeface="华文中宋" panose="02010600040101010101" pitchFamily="2" charset="-122"/>
            </a:endParaRPr>
          </a:p>
          <a:p>
            <a:r>
              <a:rPr lang="en-US" sz="2520">
                <a:latin typeface="Tahoma" panose="020B0604030504040204" pitchFamily="34" charset="0"/>
                <a:ea typeface="华文中宋" panose="02010600040101010101" pitchFamily="2" charset="-122"/>
              </a:rPr>
              <a:t>b.setB(“audi”);      //**</a:t>
            </a:r>
            <a:endParaRPr lang="en-US" sz="2520">
              <a:latin typeface="Tahoma" panose="020B0604030504040204" pitchFamily="34" charset="0"/>
              <a:ea typeface="华文中宋" panose="02010600040101010101" pitchFamily="2" charset="-122"/>
            </a:endParaRPr>
          </a:p>
          <a:p>
            <a:r>
              <a:rPr lang="en-US" sz="2520">
                <a:latin typeface="Tahoma" panose="020B0604030504040204" pitchFamily="34" charset="0"/>
                <a:ea typeface="华文中宋" panose="02010600040101010101" pitchFamily="2" charset="-122"/>
              </a:rPr>
              <a:t>b.setG(100);</a:t>
            </a:r>
            <a:endParaRPr lang="en-US" sz="2520">
              <a:latin typeface="Tahoma" panose="020B0604030504040204" pitchFamily="34" charset="0"/>
              <a:ea typeface="华文中宋" panose="02010600040101010101" pitchFamily="2" charset="-122"/>
            </a:endParaRPr>
          </a:p>
          <a:p>
            <a:r>
              <a:rPr lang="en-US" sz="2520">
                <a:latin typeface="Tahoma" panose="020B0604030504040204" pitchFamily="34" charset="0"/>
                <a:ea typeface="华文中宋" panose="02010600040101010101" pitchFamily="2" charset="-122"/>
              </a:rPr>
              <a:t>b.showB();           //**</a:t>
            </a:r>
            <a:endParaRPr lang="en-US" sz="2520">
              <a:latin typeface="Tahoma" panose="020B0604030504040204" pitchFamily="34" charset="0"/>
              <a:ea typeface="华文中宋" panose="02010600040101010101" pitchFamily="2" charset="-122"/>
            </a:endParaRPr>
          </a:p>
          <a:p>
            <a:r>
              <a:rPr lang="en-US" sz="2520">
                <a:latin typeface="Tahoma" panose="020B0604030504040204" pitchFamily="34" charset="0"/>
                <a:ea typeface="华文中宋" panose="02010600040101010101" pitchFamily="2" charset="-122"/>
              </a:rPr>
              <a:t>b.showG();</a:t>
            </a:r>
            <a:endParaRPr lang="en-US" sz="2520">
              <a:latin typeface="Tahoma" panose="020B0604030504040204" pitchFamily="34" charset="0"/>
              <a:ea typeface="华文中宋" panose="02010600040101010101" pitchFamily="2" charset="-122"/>
            </a:endParaRPr>
          </a:p>
        </p:txBody>
      </p:sp>
      <p:sp>
        <p:nvSpPr>
          <p:cNvPr id="99335" name="矩形 99334"/>
          <p:cNvSpPr>
            <a:spLocks noChangeArrowheads="1"/>
          </p:cNvSpPr>
          <p:nvPr/>
        </p:nvSpPr>
        <p:spPr bwMode="auto">
          <a:xfrm>
            <a:off x="5640705" y="0"/>
            <a:ext cx="4560570" cy="1680210"/>
          </a:xfrm>
          <a:prstGeom prst="rect">
            <a:avLst/>
          </a:prstGeom>
          <a:solidFill>
            <a:srgbClr val="CCFF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520">
                <a:latin typeface="Tahoma" panose="020B0604030504040204" pitchFamily="34" charset="0"/>
                <a:ea typeface="华文中宋" panose="02010600040101010101" pitchFamily="2" charset="-122"/>
              </a:rPr>
              <a:t>子类继承父类的方法和变量，</a:t>
            </a:r>
            <a:endParaRPr lang="zh-CN" alt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则这些方法和变量就属于子类，</a:t>
            </a:r>
            <a:endParaRPr lang="zh-CN" alt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则子类对象对这些方法和变量</a:t>
            </a:r>
            <a:endParaRPr lang="zh-CN" altLang="en-US" sz="2520">
              <a:latin typeface="Tahoma" panose="020B0604030504040204" pitchFamily="34" charset="0"/>
              <a:ea typeface="华文中宋" panose="02010600040101010101" pitchFamily="2" charset="-122"/>
            </a:endParaRPr>
          </a:p>
          <a:p>
            <a:r>
              <a:rPr lang="zh-CN" altLang="en-US" sz="2520">
                <a:latin typeface="Tahoma" panose="020B0604030504040204" pitchFamily="34" charset="0"/>
                <a:ea typeface="华文中宋" panose="02010600040101010101" pitchFamily="2" charset="-122"/>
              </a:rPr>
              <a:t>的调用是显而易见的</a:t>
            </a:r>
            <a:endParaRPr lang="zh-CN" altLang="en-US" sz="252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arn(outHorizontal)">
                                      <p:cBhvr>
                                        <p:cTn id="7" dur="500"/>
                                        <p:tgtEl>
                                          <p:spTgt spid="993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barn(outHorizontal)">
                                      <p:cBhvr>
                                        <p:cTn id="12" dur="500"/>
                                        <p:tgtEl>
                                          <p:spTgt spid="993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9334"/>
                                        </p:tgtEl>
                                        <p:attrNameLst>
                                          <p:attrName>style.visibility</p:attrName>
                                        </p:attrNameLst>
                                      </p:cBhvr>
                                      <p:to>
                                        <p:strVal val="visible"/>
                                      </p:to>
                                    </p:set>
                                    <p:animEffect transition="in" filter="checkerboard(across)">
                                      <p:cBhvr>
                                        <p:cTn id="17" dur="500"/>
                                        <p:tgtEl>
                                          <p:spTgt spid="9933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9335"/>
                                        </p:tgtEl>
                                        <p:attrNameLst>
                                          <p:attrName>style.visibility</p:attrName>
                                        </p:attrNameLst>
                                      </p:cBhvr>
                                      <p:to>
                                        <p:strVal val="visible"/>
                                      </p:to>
                                    </p:set>
                                    <p:animEffect transition="in" filter="checkerboard(across)">
                                      <p:cBhvr>
                                        <p:cTn id="22"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ldLvl="0" animBg="1"/>
      <p:bldP spid="99333" grpId="0" bldLvl="0" animBg="1"/>
      <p:bldP spid="99334" grpId="0" bldLvl="0" animBg="1"/>
      <p:bldP spid="9933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a:t>
            </a:r>
            <a:r>
              <a:rPr lang="zh-CN" altLang="en-US" smtClean="0"/>
              <a:t>变量的继承</a:t>
            </a:r>
            <a:r>
              <a:rPr lang="en-US" altLang="zh-CN" smtClean="0"/>
              <a:t>-</a:t>
            </a:r>
            <a:r>
              <a:rPr lang="zh-CN" altLang="en-US" smtClean="0"/>
              <a:t>重定义</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mtClean="0">
                <a:solidFill>
                  <a:schemeClr val="tx2"/>
                </a:solidFill>
              </a:rPr>
              <a:t>子类可以重新定义父类的静态成员变量。分别占用不同内存。</a:t>
            </a:r>
            <a:endParaRPr lang="zh-CN" altLang="en-US" smtClean="0">
              <a:solidFill>
                <a:schemeClr val="tx2"/>
              </a:solidFill>
            </a:endParaRPr>
          </a:p>
          <a:p>
            <a:pPr marL="609600" lvl="0" indent="-609600">
              <a:buSzPct val="90000"/>
            </a:pPr>
            <a:r>
              <a:rPr lang="zh-CN" altLang="en-US" smtClean="0">
                <a:solidFill>
                  <a:schemeClr val="tx2"/>
                </a:solidFill>
              </a:rPr>
              <a:t>使用子类引用则调用子类声明变量，使用父类引用则访问父类声明的变量</a:t>
            </a:r>
            <a:endParaRPr lang="zh-CN" altLang="en-US" smtClean="0">
              <a:solidFill>
                <a:schemeClr val="tx2"/>
              </a:solidFill>
            </a:endParaRPr>
          </a:p>
          <a:p>
            <a:pPr marL="609600" lvl="0" indent="-609600">
              <a:buSzPct val="90000"/>
            </a:pPr>
            <a:r>
              <a:rPr lang="zh-CN" altLang="en-US" smtClean="0"/>
              <a:t>子类同名静态变量不使用相同存储空间，可以使用和父类不同的类型</a:t>
            </a:r>
            <a:endParaRPr lang="zh-CN" altLang="en-US" smtClean="0"/>
          </a:p>
          <a:p>
            <a:pPr marL="609600" lvl="0" indent="-609600">
              <a:buSzPct val="90000"/>
            </a:pPr>
            <a:r>
              <a:rPr lang="zh-CN" altLang="en-US" smtClean="0">
                <a:solidFill>
                  <a:schemeClr val="tx1"/>
                </a:solidFill>
                <a:sym typeface="+mn-ea"/>
              </a:rPr>
              <a:t>子类可以直接引用父类，调用可以访问的父类静态成员变量</a:t>
            </a:r>
            <a:endParaRPr lang="zh-CN" altLang="en-US" smtClean="0">
              <a:solidFill>
                <a:schemeClr val="tx1"/>
              </a:solidFill>
            </a:endParaRPr>
          </a:p>
          <a:p>
            <a:pPr marL="609600" lvl="0" indent="-609600">
              <a:buSzPct val="90000"/>
            </a:pPr>
            <a:endParaRPr lang="zh-CN" altLang="en-US" smtClean="0">
              <a:solidFill>
                <a:schemeClr val="tx1"/>
              </a:solidFill>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a:t>
            </a:r>
            <a:r>
              <a:rPr lang="zh-CN" altLang="en-US" smtClean="0"/>
              <a:t>变量的继承</a:t>
            </a:r>
            <a:r>
              <a:rPr lang="en-US" altLang="zh-CN" smtClean="0"/>
              <a:t>-</a:t>
            </a:r>
            <a:r>
              <a:rPr lang="zh-CN" altLang="en-US" smtClean="0"/>
              <a:t>重定义</a:t>
            </a:r>
            <a:endParaRPr lang="zh-CN" altLang="en-US" smtClean="0"/>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
        <p:nvSpPr>
          <p:cNvPr id="4" name="文本框 3"/>
          <p:cNvSpPr txBox="1"/>
          <p:nvPr/>
        </p:nvSpPr>
        <p:spPr>
          <a:xfrm>
            <a:off x="205105" y="1146175"/>
            <a:ext cx="9349740" cy="5631180"/>
          </a:xfrm>
          <a:prstGeom prst="rect">
            <a:avLst/>
          </a:prstGeom>
          <a:noFill/>
        </p:spPr>
        <p:txBody>
          <a:bodyPr wrap="square" rtlCol="0" anchor="t">
            <a:spAutoFit/>
          </a:bodyPr>
          <a:p>
            <a:r>
              <a:rPr lang="zh-CN" altLang="en-US"/>
              <a:t>class Base {</a:t>
            </a:r>
            <a:endParaRPr lang="zh-CN" altLang="en-US"/>
          </a:p>
          <a:p>
            <a:r>
              <a:rPr lang="en-US" altLang="zh-CN"/>
              <a:t>  public </a:t>
            </a:r>
            <a:r>
              <a:rPr lang="zh-CN" altLang="en-US"/>
              <a:t>static Date </a:t>
            </a:r>
            <a:r>
              <a:rPr lang="zh-CN" altLang="en-US">
                <a:solidFill>
                  <a:srgbClr val="FF0000"/>
                </a:solidFill>
              </a:rPr>
              <a:t>base</a:t>
            </a:r>
            <a:r>
              <a:rPr lang="en-US" altLang="zh-CN">
                <a:solidFill>
                  <a:srgbClr val="FF0000"/>
                </a:solidFill>
              </a:rPr>
              <a:t>Date</a:t>
            </a:r>
            <a:r>
              <a:rPr lang="zh-CN" altLang="en-US"/>
              <a:t>;</a:t>
            </a:r>
            <a:endParaRPr lang="zh-CN" altLang="en-US"/>
          </a:p>
          <a:p>
            <a:r>
              <a:rPr lang="en-US" altLang="zh-CN">
                <a:sym typeface="+mn-ea"/>
              </a:rPr>
              <a:t>     static {</a:t>
            </a:r>
            <a:endParaRPr lang="en-US" altLang="zh-CN">
              <a:sym typeface="+mn-ea"/>
            </a:endParaRPr>
          </a:p>
          <a:p>
            <a:r>
              <a:rPr lang="en-US" altLang="zh-CN">
                <a:sym typeface="+mn-ea"/>
              </a:rPr>
              <a:t>         </a:t>
            </a:r>
            <a:r>
              <a:rPr lang="zh-CN" altLang="en-US">
                <a:solidFill>
                  <a:srgbClr val="FF0000"/>
                </a:solidFill>
                <a:sym typeface="+mn-ea"/>
              </a:rPr>
              <a:t>base</a:t>
            </a:r>
            <a:r>
              <a:rPr lang="en-US" altLang="zh-CN">
                <a:solidFill>
                  <a:srgbClr val="FF0000"/>
                </a:solidFill>
                <a:sym typeface="+mn-ea"/>
              </a:rPr>
              <a:t>Date</a:t>
            </a:r>
            <a:r>
              <a:rPr lang="en-US" altLang="zh-CN">
                <a:sym typeface="+mn-ea"/>
              </a:rPr>
              <a:t>=new Date();</a:t>
            </a:r>
            <a:endParaRPr lang="en-US" altLang="zh-CN">
              <a:sym typeface="+mn-ea"/>
            </a:endParaRPr>
          </a:p>
          <a:p>
            <a:r>
              <a:rPr lang="en-US" altLang="zh-CN">
                <a:sym typeface="+mn-ea"/>
              </a:rPr>
              <a:t>        System.out.println("Base:"+System.identityHashCode(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en-US" altLang="zh-CN">
                <a:sym typeface="+mn-ea"/>
              </a:rPr>
              <a:t>	}</a:t>
            </a:r>
            <a:endParaRPr lang="zh-CN" altLang="en-US"/>
          </a:p>
          <a:p>
            <a:r>
              <a:rPr lang="en-US" altLang="zh-CN"/>
              <a:t>}</a:t>
            </a:r>
            <a:endParaRPr lang="en-US" altLang="zh-CN"/>
          </a:p>
          <a:p>
            <a:r>
              <a:rPr lang="en-US" altLang="zh-CN"/>
              <a:t>public class Main extends Base {</a:t>
            </a:r>
            <a:endParaRPr lang="en-US" altLang="zh-CN"/>
          </a:p>
          <a:p>
            <a:r>
              <a:rPr lang="en-US" altLang="zh-CN">
                <a:sym typeface="+mn-ea"/>
              </a:rPr>
              <a:t>  public </a:t>
            </a:r>
            <a:r>
              <a:rPr lang="zh-CN" altLang="en-US">
                <a:sym typeface="+mn-ea"/>
              </a:rPr>
              <a:t>static Date </a:t>
            </a:r>
            <a:r>
              <a:rPr lang="zh-CN" altLang="en-US">
                <a:solidFill>
                  <a:srgbClr val="FF0000"/>
                </a:solidFill>
                <a:sym typeface="+mn-ea"/>
              </a:rPr>
              <a:t>base</a:t>
            </a:r>
            <a:r>
              <a:rPr lang="en-US" altLang="zh-CN">
                <a:solidFill>
                  <a:srgbClr val="FF0000"/>
                </a:solidFill>
                <a:sym typeface="+mn-ea"/>
              </a:rPr>
              <a:t>Date</a:t>
            </a:r>
            <a:r>
              <a:rPr lang="zh-CN" altLang="en-US">
                <a:sym typeface="+mn-ea"/>
              </a:rPr>
              <a:t>;</a:t>
            </a:r>
            <a:endParaRPr lang="zh-CN" altLang="en-US"/>
          </a:p>
          <a:p>
            <a:r>
              <a:rPr lang="en-US" altLang="zh-CN">
                <a:sym typeface="+mn-ea"/>
              </a:rPr>
              <a:t>     static {</a:t>
            </a:r>
            <a:endParaRPr lang="en-US" altLang="zh-CN"/>
          </a:p>
          <a:p>
            <a:r>
              <a:rPr lang="en-US" altLang="zh-CN">
                <a:sym typeface="+mn-ea"/>
              </a:rPr>
              <a:t>        System.out.println("Main:"+System.identityHashCode(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en-US" altLang="zh-CN">
                <a:sym typeface="+mn-ea"/>
              </a:rPr>
              <a:t>	}</a:t>
            </a:r>
            <a:endParaRPr lang="en-US" altLang="zh-CN">
              <a:sym typeface="+mn-ea"/>
            </a:endParaRPr>
          </a:p>
          <a:p>
            <a:r>
              <a:rPr lang="zh-CN" altLang="en-US"/>
              <a:t>   public static void main(String[] args) throws ClassNotFoundException {</a:t>
            </a:r>
            <a:endParaRPr lang="zh-CN" altLang="en-US"/>
          </a:p>
          <a:p>
            <a:r>
              <a:rPr lang="zh-CN" altLang="en-US"/>
              <a:t>	</a:t>
            </a:r>
            <a:r>
              <a:rPr lang="en-US" altLang="zh-CN"/>
              <a:t>Base base=new Main();</a:t>
            </a:r>
            <a:endParaRPr lang="en-US" altLang="zh-CN"/>
          </a:p>
          <a:p>
            <a:r>
              <a:rPr lang="zh-CN" altLang="en-US">
                <a:sym typeface="+mn-ea"/>
              </a:rPr>
              <a:t>	</a:t>
            </a:r>
            <a:r>
              <a:rPr lang="en-US" altLang="zh-CN">
                <a:sym typeface="+mn-ea"/>
              </a:rPr>
              <a:t>System.out.println(System.identityHashCode(</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en-US" altLang="zh-CN"/>
          </a:p>
          <a:p>
            <a:r>
              <a:rPr lang="zh-CN" altLang="en-US"/>
              <a:t>	</a:t>
            </a:r>
            <a:r>
              <a:rPr lang="en-US" altLang="zh-CN">
                <a:sym typeface="+mn-ea"/>
              </a:rPr>
              <a:t>System.out.println(System.identityHashCode(((Main)</a:t>
            </a:r>
            <a:r>
              <a:rPr lang="en-US" altLang="zh-CN">
                <a:solidFill>
                  <a:schemeClr val="tx2"/>
                </a:solidFill>
                <a:sym typeface="+mn-ea"/>
              </a:rPr>
              <a:t>base).</a:t>
            </a:r>
            <a:r>
              <a:rPr lang="zh-CN" altLang="en-US">
                <a:solidFill>
                  <a:srgbClr val="FF0000"/>
                </a:solidFill>
                <a:sym typeface="+mn-ea"/>
              </a:rPr>
              <a:t>base</a:t>
            </a:r>
            <a:r>
              <a:rPr lang="en-US" altLang="zh-CN">
                <a:solidFill>
                  <a:srgbClr val="FF0000"/>
                </a:solidFill>
                <a:sym typeface="+mn-ea"/>
              </a:rPr>
              <a:t>Date</a:t>
            </a:r>
            <a:r>
              <a:rPr lang="en-US" altLang="zh-CN">
                <a:sym typeface="+mn-ea"/>
              </a:rPr>
              <a:t>));</a:t>
            </a:r>
            <a:endParaRPr lang="zh-CN" altLang="en-US"/>
          </a:p>
          <a:p>
            <a:r>
              <a:rPr lang="zh-CN" altLang="en-US"/>
              <a:t>	}</a:t>
            </a:r>
            <a:endParaRPr lang="zh-CN" altLang="en-US"/>
          </a:p>
          <a:p>
            <a:r>
              <a:rPr lang="en-US" altLang="zh-CN"/>
              <a:t>}</a:t>
            </a:r>
            <a:endParaRPr lang="en-US" altLang="zh-CN"/>
          </a:p>
        </p:txBody>
      </p:sp>
      <p:sp>
        <p:nvSpPr>
          <p:cNvPr id="5" name="矩形 4"/>
          <p:cNvSpPr/>
          <p:nvPr/>
        </p:nvSpPr>
        <p:spPr bwMode="auto">
          <a:xfrm>
            <a:off x="7078345" y="548005"/>
            <a:ext cx="3601085" cy="1713865"/>
          </a:xfrm>
          <a:prstGeom prst="rect">
            <a:avLst/>
          </a:prstGeom>
          <a:solidFill>
            <a:schemeClr val="tx1"/>
          </a:solidFill>
          <a:ln>
            <a:noFill/>
          </a:ln>
        </p:spPr>
        <p:txBody>
          <a:bodyPr wrap="square" rtlCol="0" anchor="t">
            <a:no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Base</a:t>
            </a:r>
            <a:r>
              <a:rPr lang="en-US" sz="2400">
                <a:solidFill>
                  <a:schemeClr val="bg1"/>
                </a:solidFill>
                <a:latin typeface="Tahoma" panose="020B0604030504040204" pitchFamily="34" charset="0"/>
                <a:ea typeface="华文中宋" panose="02010600040101010101" pitchFamily="2" charset="-122"/>
                <a:sym typeface="+mn-ea"/>
              </a:rPr>
              <a:t>:366712642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Main:0</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366712642</a:t>
            </a:r>
            <a:endParaRPr lang="en-US" sz="2400">
              <a:solidFill>
                <a:schemeClr val="bg1"/>
              </a:solidFill>
              <a:latin typeface="Tahoma" panose="020B0604030504040204" pitchFamily="34" charset="0"/>
              <a:ea typeface="华文中宋" panose="02010600040101010101" pitchFamily="2" charset="-122"/>
              <a:sym typeface="+mn-ea"/>
            </a:endParaRPr>
          </a:p>
          <a:p>
            <a:pPr lvl="0" algn="l">
              <a:lnSpc>
                <a:spcPct val="90000"/>
              </a:lnSpc>
              <a:spcBef>
                <a:spcPct val="20000"/>
              </a:spcBef>
              <a:buClr>
                <a:schemeClr val="folHlink"/>
              </a:buClr>
              <a:buSzPct val="60000"/>
              <a:buFont typeface="Wingdings" panose="05000000000000000000" pitchFamily="2" charset="2"/>
            </a:pPr>
            <a:r>
              <a:rPr lang="en-US" sz="2400">
                <a:solidFill>
                  <a:schemeClr val="bg1"/>
                </a:solidFill>
                <a:latin typeface="Tahoma" panose="020B0604030504040204" pitchFamily="34" charset="0"/>
                <a:ea typeface="华文中宋" panose="02010600040101010101" pitchFamily="2" charset="-122"/>
                <a:sym typeface="+mn-ea"/>
              </a:rPr>
              <a:t>0</a:t>
            </a:r>
            <a:endParaRPr lang="en-US" sz="2400">
              <a:solidFill>
                <a:schemeClr val="bg1"/>
              </a:solidFill>
              <a:latin typeface="Tahoma" panose="020B0604030504040204" pitchFamily="34" charset="0"/>
              <a:ea typeface="华文中宋" panose="02010600040101010101" pitchFamily="2" charset="-122"/>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a:t>
            </a:r>
            <a:r>
              <a:rPr lang="zh-CN" altLang="en-US" smtClean="0"/>
              <a:t>变量的继承</a:t>
            </a:r>
            <a:r>
              <a:rPr lang="en-US" altLang="zh-CN" smtClean="0"/>
              <a:t>-</a:t>
            </a:r>
            <a:r>
              <a:rPr lang="zh-CN" altLang="en-US" smtClean="0"/>
              <a:t>重定义</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mtClean="0"/>
              <a:t>子类可以重新定义父类的静态成员变量。分别占用不同内存。</a:t>
            </a:r>
            <a:endParaRPr lang="zh-CN" altLang="en-US" smtClean="0"/>
          </a:p>
          <a:p>
            <a:pPr marL="609600" lvl="0" indent="-609600">
              <a:buSzPct val="90000"/>
            </a:pPr>
            <a:r>
              <a:rPr lang="zh-CN" altLang="en-US" smtClean="0"/>
              <a:t>使用子类引用则调用子类声明变量，使用父类引用则访问父类声明的变量</a:t>
            </a:r>
            <a:endParaRPr lang="zh-CN" altLang="en-US" smtClean="0"/>
          </a:p>
          <a:p>
            <a:pPr marL="609600" lvl="0" indent="-609600">
              <a:buSzPct val="90000"/>
            </a:pPr>
            <a:r>
              <a:rPr lang="zh-CN" altLang="en-US" smtClean="0">
                <a:solidFill>
                  <a:schemeClr val="tx2"/>
                </a:solidFill>
              </a:rPr>
              <a:t>子类同名静态变量不使用相同存储空间，可以使用和父类不同的类型</a:t>
            </a:r>
            <a:endParaRPr lang="zh-CN" altLang="en-US" smtClean="0">
              <a:solidFill>
                <a:schemeClr val="tx2"/>
              </a:solidFill>
            </a:endParaRPr>
          </a:p>
          <a:p>
            <a:pPr marL="609600" lvl="0" indent="-609600">
              <a:buSzPct val="90000"/>
            </a:pPr>
            <a:r>
              <a:rPr lang="zh-CN" altLang="en-US" smtClean="0">
                <a:solidFill>
                  <a:schemeClr val="tx2"/>
                </a:solidFill>
              </a:rPr>
              <a:t>子类可以直接</a:t>
            </a:r>
            <a:r>
              <a:rPr lang="zh-CN" altLang="en-US" smtClean="0">
                <a:solidFill>
                  <a:schemeClr val="tx2"/>
                </a:solidFill>
              </a:rPr>
              <a:t>引用</a:t>
            </a:r>
            <a:r>
              <a:rPr lang="zh-CN" altLang="en-US" smtClean="0">
                <a:solidFill>
                  <a:schemeClr val="tx2"/>
                </a:solidFill>
              </a:rPr>
              <a:t>父类</a:t>
            </a:r>
            <a:r>
              <a:rPr lang="zh-CN" altLang="en-US" smtClean="0">
                <a:solidFill>
                  <a:schemeClr val="tx2"/>
                </a:solidFill>
              </a:rPr>
              <a:t>，调用可以访问的父类静态成员变量</a:t>
            </a:r>
            <a:endParaRPr lang="zh-CN" altLang="en-US" smtClean="0">
              <a:solidFill>
                <a:schemeClr val="tx2"/>
              </a:solidFill>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EMPLATE_CATEGORY" val="custom"/>
  <p:tag name="KSO_WM_TEMPLATE_INDEX" val="286"/>
</p:tagLst>
</file>

<file path=ppt/tags/tag11.xml><?xml version="1.0" encoding="utf-8"?>
<p:tagLst xmlns:p="http://schemas.openxmlformats.org/presentationml/2006/main">
  <p:tag name="KSO_WM_TEMPLATE_CATEGORY" val="custom"/>
  <p:tag name="KSO_WM_TEMPLATE_INDEX" val="286"/>
</p:tagLst>
</file>

<file path=ppt/tags/tag12.xml><?xml version="1.0" encoding="utf-8"?>
<p:tagLst xmlns:p="http://schemas.openxmlformats.org/presentationml/2006/main">
  <p:tag name="KSO_WM_TEMPLATE_CATEGORY" val="custom"/>
  <p:tag name="KSO_WM_TEMPLATE_INDEX" val="286"/>
</p:tagLst>
</file>

<file path=ppt/tags/tag13.xml><?xml version="1.0" encoding="utf-8"?>
<p:tagLst xmlns:p="http://schemas.openxmlformats.org/presentationml/2006/main">
  <p:tag name="KSO_WM_TEMPLATE_CATEGORY" val="custom"/>
  <p:tag name="KSO_WM_TEMPLATE_INDEX" val="286"/>
</p:tagLst>
</file>

<file path=ppt/tags/tag14.xml><?xml version="1.0" encoding="utf-8"?>
<p:tagLst xmlns:p="http://schemas.openxmlformats.org/presentationml/2006/main">
  <p:tag name="KSO_WM_TEMPLATE_CATEGORY" val="custom"/>
  <p:tag name="KSO_WM_TEMPLATE_INDEX" val="286"/>
</p:tagLst>
</file>

<file path=ppt/tags/tag15.xml><?xml version="1.0" encoding="utf-8"?>
<p:tagLst xmlns:p="http://schemas.openxmlformats.org/presentationml/2006/main">
  <p:tag name="KSO_WM_TEMPLATE_CATEGORY" val="custom"/>
  <p:tag name="KSO_WM_TEMPLATE_INDEX" val="286"/>
</p:tagLst>
</file>

<file path=ppt/tags/tag16.xml><?xml version="1.0" encoding="utf-8"?>
<p:tagLst xmlns:p="http://schemas.openxmlformats.org/presentationml/2006/main">
  <p:tag name="KSO_WM_TEMPLATE_CATEGORY" val="custom"/>
  <p:tag name="KSO_WM_TEMPLATE_INDEX" val="286"/>
</p:tagLst>
</file>

<file path=ppt/tags/tag17.xml><?xml version="1.0" encoding="utf-8"?>
<p:tagLst xmlns:p="http://schemas.openxmlformats.org/presentationml/2006/main">
  <p:tag name="KSO_WM_TEMPLATE_CATEGORY" val="custom"/>
  <p:tag name="KSO_WM_TEMPLATE_INDEX" val="286"/>
</p:tagLst>
</file>

<file path=ppt/tags/tag18.xml><?xml version="1.0" encoding="utf-8"?>
<p:tagLst xmlns:p="http://schemas.openxmlformats.org/presentationml/2006/main">
  <p:tag name="KSO_WM_TEMPLATE_CATEGORY" val="custom"/>
  <p:tag name="KSO_WM_TEMPLATE_INDEX" val="286"/>
</p:tagLst>
</file>

<file path=ppt/tags/tag1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2.xml><?xml version="1.0" encoding="utf-8"?>
<p:tagLst xmlns:p="http://schemas.openxmlformats.org/presentationml/2006/main">
  <p:tag name="KSO_WM_BEAUTIFY_FLAG" val="#wm#"/>
  <p:tag name="KSO_WM_TEMPLATE_CATEGORY" val="custom"/>
  <p:tag name="KSO_WM_TEMPLATE_INDEX" val="286"/>
</p:tagLst>
</file>

<file path=ppt/tags/tag23.xml><?xml version="1.0" encoding="utf-8"?>
<p:tagLst xmlns:p="http://schemas.openxmlformats.org/presentationml/2006/main">
  <p:tag name="KSO_WM_BEAUTIFY_FLAG" val="#wm#"/>
  <p:tag name="KSO_WM_TEMPLATE_CATEGORY" val="custom"/>
  <p:tag name="KSO_WM_TEMPLATE_INDEX" val="286"/>
</p:tagLst>
</file>

<file path=ppt/tags/tag24.xml><?xml version="1.0" encoding="utf-8"?>
<p:tagLst xmlns:p="http://schemas.openxmlformats.org/presentationml/2006/main">
  <p:tag name="KSO_WM_BEAUTIFY_FLAG" val="#wm#"/>
  <p:tag name="KSO_WM_TEMPLATE_CATEGORY" val="custom"/>
  <p:tag name="KSO_WM_TEMPLATE_INDEX" val="286"/>
</p:tagLst>
</file>

<file path=ppt/tags/tag25.xml><?xml version="1.0" encoding="utf-8"?>
<p:tagLst xmlns:p="http://schemas.openxmlformats.org/presentationml/2006/main">
  <p:tag name="KSO_WM_BEAUTIFY_FLAG" val="#wm#"/>
  <p:tag name="KSO_WM_TEMPLATE_CATEGORY" val="custom"/>
  <p:tag name="KSO_WM_TEMPLATE_INDEX" val="286"/>
</p:tagLst>
</file>

<file path=ppt/tags/tag26.xml><?xml version="1.0" encoding="utf-8"?>
<p:tagLst xmlns:p="http://schemas.openxmlformats.org/presentationml/2006/main">
  <p:tag name="KSO_WM_BEAUTIFY_FLAG" val="#wm#"/>
  <p:tag name="KSO_WM_TEMPLATE_CATEGORY" val="custom"/>
  <p:tag name="KSO_WM_TEMPLATE_INDEX" val="286"/>
</p:tagLst>
</file>

<file path=ppt/tags/tag27.xml><?xml version="1.0" encoding="utf-8"?>
<p:tagLst xmlns:p="http://schemas.openxmlformats.org/presentationml/2006/main">
  <p:tag name="KSO_WM_TEMPLATE_CATEGORY" val="custom"/>
  <p:tag name="KSO_WM_TEMPLATE_INDEX" val="286"/>
</p:tagLst>
</file>

<file path=ppt/tags/tag28.xml><?xml version="1.0" encoding="utf-8"?>
<p:tagLst xmlns:p="http://schemas.openxmlformats.org/presentationml/2006/main">
  <p:tag name="KSO_WM_TEMPLATE_CATEGORY" val="custom"/>
  <p:tag name="KSO_WM_TEMPLATE_INDEX" val="286"/>
</p:tagLst>
</file>

<file path=ppt/tags/tag29.xml><?xml version="1.0" encoding="utf-8"?>
<p:tagLst xmlns:p="http://schemas.openxmlformats.org/presentationml/2006/main">
  <p:tag name="KSO_WM_TEMPLATE_CATEGORY" val="custom"/>
  <p:tag name="KSO_WM_TEMPLATE_INDEX" val="286"/>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xml><?xml version="1.0" encoding="utf-8"?>
<p:tagLst xmlns:p="http://schemas.openxmlformats.org/presentationml/2006/main">
  <p:tag name="KSO_WM_TEMPLATE_CATEGORY" val="custom"/>
  <p:tag name="KSO_WM_TEMPLATE_INDEX" val="286"/>
</p:tagLst>
</file>

<file path=ppt/tags/tag3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2.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3.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3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3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3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3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4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4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43.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44.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45.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4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4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4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4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52.xml><?xml version="1.0" encoding="utf-8"?>
<p:tagLst xmlns:p="http://schemas.openxmlformats.org/presentationml/2006/main">
  <p:tag name="KSO_WM_TEMPLATE_CATEGORY" val="custom"/>
  <p:tag name="KSO_WM_TEMPLATE_INDEX" val="20186827"/>
</p:tagLst>
</file>

<file path=ppt/tags/tag53.xml><?xml version="1.0" encoding="utf-8"?>
<p:tagLst xmlns:p="http://schemas.openxmlformats.org/presentationml/2006/main">
  <p:tag name="KSO_WM_TEMPLATE_CATEGORY" val="custom"/>
  <p:tag name="KSO_WM_TEMPLATE_INDEX" val="20186827"/>
</p:tagLst>
</file>

<file path=ppt/tags/tag5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5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6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6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63.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64.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65.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66.xml><?xml version="1.0" encoding="utf-8"?>
<p:tagLst xmlns:p="http://schemas.openxmlformats.org/presentationml/2006/main">
  <p:tag name="KSO_WM_TEMPLATE_CATEGORY" val="custom"/>
  <p:tag name="KSO_WM_TEMPLATE_INDEX" val="20186827"/>
</p:tagLst>
</file>

<file path=ppt/tags/tag6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6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6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7.xml><?xml version="1.0" encoding="utf-8"?>
<p:tagLst xmlns:p="http://schemas.openxmlformats.org/presentationml/2006/main">
  <p:tag name="KSO_WM_TEMPLATE_CATEGORY" val="custom"/>
  <p:tag name="KSO_WM_TEMPLATE_INDEX" val="286"/>
</p:tagLst>
</file>

<file path=ppt/tags/tag70.xml><?xml version="1.0" encoding="utf-8"?>
<p:tagLst xmlns:p="http://schemas.openxmlformats.org/presentationml/2006/main">
  <p:tag name="KSO_WM_TEMPLATE_CATEGORY" val="custom"/>
  <p:tag name="KSO_WM_TEMPLATE_INDEX" val="20186827"/>
</p:tagLst>
</file>

<file path=ppt/tags/tag71.xml><?xml version="1.0" encoding="utf-8"?>
<p:tagLst xmlns:p="http://schemas.openxmlformats.org/presentationml/2006/main">
  <p:tag name="KSO_WM_TEMPLATE_CATEGORY" val="custom"/>
  <p:tag name="KSO_WM_TEMPLATE_INDEX" val="20186827"/>
</p:tagLst>
</file>

<file path=ppt/tags/tag72.xml><?xml version="1.0" encoding="utf-8"?>
<p:tagLst xmlns:p="http://schemas.openxmlformats.org/presentationml/2006/main">
  <p:tag name="KSO_WM_TEMPLATE_CATEGORY" val="custom"/>
  <p:tag name="KSO_WM_TEMPLATE_INDEX" val="20186827"/>
</p:tagLst>
</file>

<file path=ppt/tags/tag73.xml><?xml version="1.0" encoding="utf-8"?>
<p:tagLst xmlns:p="http://schemas.openxmlformats.org/presentationml/2006/main">
  <p:tag name="KSO_WM_TEMPLATE_CATEGORY" val="custom"/>
  <p:tag name="KSO_WM_TEMPLATE_INDEX" val="20186827"/>
</p:tagLst>
</file>

<file path=ppt/tags/tag74.xml><?xml version="1.0" encoding="utf-8"?>
<p:tagLst xmlns:p="http://schemas.openxmlformats.org/presentationml/2006/main">
  <p:tag name="KSO_WM_TEMPLATE_CATEGORY" val="custom"/>
  <p:tag name="KSO_WM_TEMPLATE_INDEX" val="20186827"/>
</p:tagLst>
</file>

<file path=ppt/tags/tag75.xml><?xml version="1.0" encoding="utf-8"?>
<p:tagLst xmlns:p="http://schemas.openxmlformats.org/presentationml/2006/main">
  <p:tag name="KSO_WM_TEMPLATE_CATEGORY" val="custom"/>
  <p:tag name="KSO_WM_TEMPLATE_INDEX" val="20186827"/>
</p:tagLst>
</file>

<file path=ppt/tags/tag7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9.xml><?xml version="1.0" encoding="utf-8"?>
<p:tagLst xmlns:p="http://schemas.openxmlformats.org/presentationml/2006/main">
  <p:tag name="KSO_WM_BEAUTIFY_FLAG" val="#wm#"/>
  <p:tag name="KSO_WM_TEMPLATE_CATEGORY" val="custom"/>
  <p:tag name="KSO_WM_TEMPLATE_INDEX" val="286"/>
</p:tagLst>
</file>

<file path=ppt/tags/tag8.xml><?xml version="1.0" encoding="utf-8"?>
<p:tagLst xmlns:p="http://schemas.openxmlformats.org/presentationml/2006/main">
  <p:tag name="KSO_WM_TEMPLATE_CATEGORY" val="custom"/>
  <p:tag name="KSO_WM_TEMPLATE_INDEX" val="286"/>
</p:tagLst>
</file>

<file path=ppt/tags/tag80.xml><?xml version="1.0" encoding="utf-8"?>
<p:tagLst xmlns:p="http://schemas.openxmlformats.org/presentationml/2006/main">
  <p:tag name="KSO_WM_BEAUTIFY_FLAG" val="#wm#"/>
  <p:tag name="KSO_WM_TEMPLATE_CATEGORY" val="custom"/>
  <p:tag name="KSO_WM_TEMPLATE_INDEX" val="286"/>
</p:tagLst>
</file>

<file path=ppt/tags/tag81.xml><?xml version="1.0" encoding="utf-8"?>
<p:tagLst xmlns:p="http://schemas.openxmlformats.org/presentationml/2006/main">
  <p:tag name="KSO_WM_BEAUTIFY_FLAG" val="#wm#"/>
  <p:tag name="KSO_WM_TEMPLATE_CATEGORY" val="custom"/>
  <p:tag name="KSO_WM_TEMPLATE_INDEX" val="286"/>
</p:tagLst>
</file>

<file path=ppt/tags/tag9.xml><?xml version="1.0" encoding="utf-8"?>
<p:tagLst xmlns:p="http://schemas.openxmlformats.org/presentationml/2006/main">
  <p:tag name="KSO_WM_TEMPLATE_CATEGORY" val="custom"/>
  <p:tag name="KSO_WM_TEMPLATE_INDEX" val="286"/>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13695</Words>
  <Application>WPS 演示</Application>
  <PresentationFormat/>
  <Paragraphs>892</Paragraphs>
  <Slides>56</Slides>
  <Notes>61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56</vt:i4>
      </vt:variant>
    </vt:vector>
  </HeadingPairs>
  <TitlesOfParts>
    <vt:vector size="73" baseType="lpstr">
      <vt:lpstr>Arial</vt:lpstr>
      <vt:lpstr>宋体</vt:lpstr>
      <vt:lpstr>Wingdings</vt:lpstr>
      <vt:lpstr>Calibri</vt:lpstr>
      <vt:lpstr>Impact</vt:lpstr>
      <vt:lpstr>方正姚体</vt:lpstr>
      <vt:lpstr>微软雅黑</vt:lpstr>
      <vt:lpstr>Felix Titling</vt:lpstr>
      <vt:lpstr>Latha</vt:lpstr>
      <vt:lpstr>FrankRuehl</vt:lpstr>
      <vt:lpstr>黑体</vt:lpstr>
      <vt:lpstr>Tahoma</vt:lpstr>
      <vt:lpstr>华文中宋</vt:lpstr>
      <vt:lpstr>Arial Unicode MS</vt:lpstr>
      <vt:lpstr>Comic Sans MS</vt:lpstr>
      <vt:lpstr>华文行楷</vt:lpstr>
      <vt:lpstr>Office 主题​​</vt:lpstr>
      <vt:lpstr>PowerPoint 演示文稿</vt:lpstr>
      <vt:lpstr>主要内容</vt:lpstr>
      <vt:lpstr>PowerPoint 演示文稿</vt:lpstr>
      <vt:lpstr>类的继承</vt:lpstr>
      <vt:lpstr>类的继承语法</vt:lpstr>
      <vt:lpstr>类的继承</vt:lpstr>
      <vt:lpstr>静态变量的继承-重定义</vt:lpstr>
      <vt:lpstr>静态变量的继承-重定义</vt:lpstr>
      <vt:lpstr>静态变量的继承-重定义</vt:lpstr>
      <vt:lpstr>静态变量的继承-重定义</vt:lpstr>
      <vt:lpstr>成员变量的继承-重定义</vt:lpstr>
      <vt:lpstr>成员变量的继承-重定义</vt:lpstr>
      <vt:lpstr>静态方法的继承-重定义</vt:lpstr>
      <vt:lpstr>静态方法的继承-重定义</vt:lpstr>
      <vt:lpstr>成员函数的继承-重写</vt:lpstr>
      <vt:lpstr>成员方法的继承-重定义</vt:lpstr>
      <vt:lpstr>类的继承</vt:lpstr>
      <vt:lpstr>类的继承</vt:lpstr>
      <vt:lpstr>继承中的构造函数</vt:lpstr>
      <vt:lpstr>构造函数中的this</vt:lpstr>
      <vt:lpstr>构造函数中的this</vt:lpstr>
      <vt:lpstr>构造函数中的this</vt:lpstr>
      <vt:lpstr>super</vt:lpstr>
      <vt:lpstr>类的继承</vt:lpstr>
      <vt:lpstr>类的继承</vt:lpstr>
      <vt:lpstr>继承与组合</vt:lpstr>
      <vt:lpstr>继承表现的多态</vt:lpstr>
      <vt:lpstr>PowerPoint 演示文稿</vt:lpstr>
      <vt:lpstr>Object类 		</vt:lpstr>
      <vt:lpstr>Object类(续)			</vt:lpstr>
      <vt:lpstr> Object类(续)</vt:lpstr>
      <vt:lpstr>Object类(续)</vt:lpstr>
      <vt:lpstr>Object类(续)			</vt:lpstr>
      <vt:lpstr> Object类(续)</vt:lpstr>
      <vt:lpstr> Object类(续)		</vt:lpstr>
      <vt:lpstr> Object类(续)</vt:lpstr>
      <vt:lpstr> Object类(续)</vt:lpstr>
      <vt:lpstr> Object类(续)			</vt:lpstr>
      <vt:lpstr> Object类(续)			</vt:lpstr>
      <vt:lpstr> Object类(续)			</vt:lpstr>
      <vt:lpstr> Object类(续)-hashCode()			</vt:lpstr>
      <vt:lpstr>PowerPoint 演示文稿</vt:lpstr>
      <vt:lpstr>接口 (interface)</vt:lpstr>
      <vt:lpstr>接口 (interface)</vt:lpstr>
      <vt:lpstr>接口 (interface)</vt:lpstr>
      <vt:lpstr>接口 (interface)</vt:lpstr>
      <vt:lpstr>接口 (interface)</vt:lpstr>
      <vt:lpstr>接口 (interface)</vt:lpstr>
      <vt:lpstr>接口 (interface)</vt:lpstr>
      <vt:lpstr>接口 (interface)-JDK新特性</vt:lpstr>
      <vt:lpstr>PowerPoint 演示文稿</vt:lpstr>
      <vt:lpstr>类的继承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327</cp:revision>
  <cp:lastPrinted>2016-11-07T04:06:00Z</cp:lastPrinted>
  <dcterms:created xsi:type="dcterms:W3CDTF">2012-10-26T07:13:00Z</dcterms:created>
  <dcterms:modified xsi:type="dcterms:W3CDTF">2021-03-17T06:59:25Z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