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74"/>
  </p:handoutMasterIdLst>
  <p:sldIdLst>
    <p:sldId id="2629" r:id="rId3"/>
    <p:sldId id="2043" r:id="rId4"/>
    <p:sldId id="2734" r:id="rId5"/>
    <p:sldId id="2576" r:id="rId6"/>
    <p:sldId id="2577" r:id="rId7"/>
    <p:sldId id="2578" r:id="rId8"/>
    <p:sldId id="3032" r:id="rId9"/>
    <p:sldId id="2579" r:id="rId10"/>
    <p:sldId id="2969" r:id="rId12"/>
    <p:sldId id="3033" r:id="rId13"/>
    <p:sldId id="2580" r:id="rId14"/>
    <p:sldId id="2581" r:id="rId15"/>
    <p:sldId id="2582" r:id="rId16"/>
    <p:sldId id="2583" r:id="rId17"/>
    <p:sldId id="2584" r:id="rId18"/>
    <p:sldId id="2585" r:id="rId19"/>
    <p:sldId id="2586" r:id="rId20"/>
    <p:sldId id="2587" r:id="rId21"/>
    <p:sldId id="2910" r:id="rId22"/>
    <p:sldId id="2588" r:id="rId23"/>
    <p:sldId id="2589" r:id="rId24"/>
    <p:sldId id="2956" r:id="rId25"/>
    <p:sldId id="2957" r:id="rId26"/>
    <p:sldId id="2958" r:id="rId27"/>
    <p:sldId id="2959" r:id="rId28"/>
    <p:sldId id="2960" r:id="rId29"/>
    <p:sldId id="2963" r:id="rId30"/>
    <p:sldId id="2964" r:id="rId31"/>
    <p:sldId id="2965" r:id="rId32"/>
    <p:sldId id="2967" r:id="rId33"/>
    <p:sldId id="2961" r:id="rId34"/>
    <p:sldId id="2962" r:id="rId35"/>
    <p:sldId id="2968" r:id="rId36"/>
    <p:sldId id="2590" r:id="rId37"/>
    <p:sldId id="2591" r:id="rId38"/>
    <p:sldId id="2592" r:id="rId39"/>
    <p:sldId id="2593" r:id="rId40"/>
    <p:sldId id="2600" r:id="rId41"/>
    <p:sldId id="2601" r:id="rId42"/>
    <p:sldId id="2602" r:id="rId43"/>
    <p:sldId id="2603" r:id="rId44"/>
    <p:sldId id="2604" r:id="rId45"/>
    <p:sldId id="2605" r:id="rId46"/>
    <p:sldId id="2606" r:id="rId47"/>
    <p:sldId id="2607" r:id="rId48"/>
    <p:sldId id="2608" r:id="rId49"/>
    <p:sldId id="2609" r:id="rId50"/>
    <p:sldId id="2610" r:id="rId51"/>
    <p:sldId id="2611" r:id="rId52"/>
    <p:sldId id="2612" r:id="rId53"/>
    <p:sldId id="2613" r:id="rId54"/>
    <p:sldId id="2614" r:id="rId55"/>
    <p:sldId id="2615" r:id="rId56"/>
    <p:sldId id="2616" r:id="rId57"/>
    <p:sldId id="2617" r:id="rId58"/>
    <p:sldId id="2832" r:id="rId59"/>
    <p:sldId id="2618" r:id="rId60"/>
    <p:sldId id="2619" r:id="rId61"/>
    <p:sldId id="2620" r:id="rId62"/>
    <p:sldId id="2621" r:id="rId63"/>
    <p:sldId id="2622" r:id="rId64"/>
    <p:sldId id="2624" r:id="rId65"/>
    <p:sldId id="2625" r:id="rId66"/>
    <p:sldId id="2626" r:id="rId67"/>
    <p:sldId id="2627" r:id="rId68"/>
    <p:sldId id="2628" r:id="rId69"/>
    <p:sldId id="2827" r:id="rId70"/>
    <p:sldId id="2828" r:id="rId71"/>
    <p:sldId id="2829" r:id="rId72"/>
    <p:sldId id="309" r:id="rId73"/>
  </p:sldIdLst>
  <p:sldSz cx="10801350" cy="7200900"/>
  <p:notesSz cx="6858000" cy="9144000"/>
  <p:embeddedFontLst>
    <p:embeddedFont>
      <p:font typeface="Calibri" panose="020F0502020204030204" pitchFamily="34" charset="0"/>
      <p:regular r:id="rId78"/>
      <p:bold r:id="rId79"/>
      <p:italic r:id="rId80"/>
      <p:boldItalic r:id="rId81"/>
    </p:embeddedFont>
    <p:embeddedFont>
      <p:font typeface="Impact" panose="020B0806030902050204" pitchFamily="34" charset="0"/>
      <p:regular r:id="rId82"/>
    </p:embeddedFont>
    <p:embeddedFont>
      <p:font typeface="方正姚体" panose="02010601030101010101" charset="-122"/>
      <p:regular r:id="rId83"/>
    </p:embeddedFont>
    <p:embeddedFont>
      <p:font typeface="微软雅黑" panose="020B0503020204020204" pitchFamily="34" charset="-122"/>
      <p:regular r:id="rId84"/>
    </p:embeddedFont>
    <p:embeddedFont>
      <p:font typeface="Felix Titling" panose="04060505060202020A04" pitchFamily="82" charset="0"/>
      <p:regular r:id="rId85"/>
    </p:embeddedFont>
    <p:embeddedFont>
      <p:font typeface="Latha" panose="020B0604020202020204" pitchFamily="34" charset="0"/>
      <p:regular r:id="rId86"/>
      <p:bold r:id="rId87"/>
    </p:embeddedFont>
    <p:embeddedFont>
      <p:font typeface="黑体" panose="02010609060101010101" pitchFamily="49" charset="-122"/>
      <p:regular r:id="rId88"/>
    </p:embeddedFont>
    <p:embeddedFont>
      <p:font typeface="Consolas" panose="020B0609020204030204" charset="0"/>
      <p:regular r:id="rId89"/>
      <p:bold r:id="rId90"/>
      <p:italic r:id="rId91"/>
      <p:boldItalic r:id="rId92"/>
    </p:embeddedFont>
    <p:embeddedFont>
      <p:font typeface="Arial Unicode MS" panose="020B0604020202020204" charset="-122"/>
      <p:regular r:id="rId93"/>
    </p:embeddedFont>
    <p:embeddedFont>
      <p:font typeface="Segoe Print" panose="02000600000000000000" charset="0"/>
      <p:regular r:id="rId94"/>
      <p:bold r:id="rId95"/>
    </p:embeddedFont>
    <p:embeddedFont>
      <p:font typeface="新宋体" panose="02010609030101010101" charset="-122"/>
      <p:regular r:id="rId96"/>
    </p:embeddedFont>
    <p:embeddedFont>
      <p:font typeface="Tahoma" panose="020B0604030504040204" pitchFamily="34" charset="0"/>
      <p:regular r:id="rId97"/>
      <p:bold r:id="rId98"/>
    </p:embeddedFont>
    <p:embeddedFont>
      <p:font typeface="华文中宋" panose="02010600040101010101" pitchFamily="2" charset="-122"/>
      <p:regular r:id="rId99"/>
    </p:embeddedFont>
  </p:embeddedFont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66"/>
        <p:guide pos="3431"/>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font" Target="fonts/font22.fntdata"/><Relationship Id="rId98" Type="http://schemas.openxmlformats.org/officeDocument/2006/relationships/font" Target="fonts/font21.fntdata"/><Relationship Id="rId97" Type="http://schemas.openxmlformats.org/officeDocument/2006/relationships/font" Target="fonts/font20.fntdata"/><Relationship Id="rId96" Type="http://schemas.openxmlformats.org/officeDocument/2006/relationships/font" Target="fonts/font19.fntdata"/><Relationship Id="rId95" Type="http://schemas.openxmlformats.org/officeDocument/2006/relationships/font" Target="fonts/font18.fntdata"/><Relationship Id="rId94" Type="http://schemas.openxmlformats.org/officeDocument/2006/relationships/font" Target="fonts/font17.fntdata"/><Relationship Id="rId93" Type="http://schemas.openxmlformats.org/officeDocument/2006/relationships/font" Target="fonts/font16.fntdata"/><Relationship Id="rId92" Type="http://schemas.openxmlformats.org/officeDocument/2006/relationships/font" Target="fonts/font15.fntdata"/><Relationship Id="rId91" Type="http://schemas.openxmlformats.org/officeDocument/2006/relationships/font" Target="fonts/font14.fntdata"/><Relationship Id="rId90" Type="http://schemas.openxmlformats.org/officeDocument/2006/relationships/font" Target="fonts/font13.fntdata"/><Relationship Id="rId9" Type="http://schemas.openxmlformats.org/officeDocument/2006/relationships/slide" Target="slides/slide7.xml"/><Relationship Id="rId89" Type="http://schemas.openxmlformats.org/officeDocument/2006/relationships/font" Target="fonts/font12.fntdata"/><Relationship Id="rId88" Type="http://schemas.openxmlformats.org/officeDocument/2006/relationships/font" Target="fonts/font11.fntdata"/><Relationship Id="rId87" Type="http://schemas.openxmlformats.org/officeDocument/2006/relationships/font" Target="fonts/font10.fntdata"/><Relationship Id="rId86" Type="http://schemas.openxmlformats.org/officeDocument/2006/relationships/font" Target="fonts/font9.fntdata"/><Relationship Id="rId85" Type="http://schemas.openxmlformats.org/officeDocument/2006/relationships/font" Target="fonts/font8.fntdata"/><Relationship Id="rId84" Type="http://schemas.openxmlformats.org/officeDocument/2006/relationships/font" Target="fonts/font7.fntdata"/><Relationship Id="rId83" Type="http://schemas.openxmlformats.org/officeDocument/2006/relationships/font" Target="fonts/font6.fntdata"/><Relationship Id="rId82" Type="http://schemas.openxmlformats.org/officeDocument/2006/relationships/font" Target="fonts/font5.fntdata"/><Relationship Id="rId81" Type="http://schemas.openxmlformats.org/officeDocument/2006/relationships/font" Target="fonts/font4.fntdata"/><Relationship Id="rId80" Type="http://schemas.openxmlformats.org/officeDocument/2006/relationships/font" Target="fonts/font3.fntdata"/><Relationship Id="rId8" Type="http://schemas.openxmlformats.org/officeDocument/2006/relationships/slide" Target="slides/slide6.xml"/><Relationship Id="rId79" Type="http://schemas.openxmlformats.org/officeDocument/2006/relationships/font" Target="fonts/font2.fntdata"/><Relationship Id="rId78" Type="http://schemas.openxmlformats.org/officeDocument/2006/relationships/font" Target="fonts/font1.fntdata"/><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02" name="幻灯片图像占位符 48129"/>
          <p:cNvSpPr>
            <a:spLocks noGrp="1" noRot="1" noChangeArrowheads="1" noTextEdit="1"/>
          </p:cNvSpPr>
          <p:nvPr>
            <p:ph type="sldImg" idx="4294967295"/>
          </p:nvPr>
        </p:nvSpPr>
        <p:spPr/>
      </p:sp>
      <p:sp>
        <p:nvSpPr>
          <p:cNvPr id="51203" name="文本占位符 48130"/>
          <p:cNvSpPr>
            <a:spLocks noGrp="1" noRot="1" noChangeArrowheads="1"/>
          </p:cNvSpPr>
          <p:nvPr>
            <p:ph type="body" idx="4294967295"/>
          </p:nvPr>
        </p:nvSpPr>
        <p:spPr>
          <a:xfrm>
            <a:off x="914400" y="4343400"/>
            <a:ext cx="5029200" cy="4114800"/>
          </a:xfrm>
        </p:spPr>
        <p:txBody>
          <a:bodyPr/>
          <a:lstStyle/>
          <a:p>
            <a:r>
              <a:rPr lang="en-US" smtClean="0">
                <a:latin typeface="Calibri" panose="020F0502020204030204" pitchFamily="34" charset="0"/>
              </a:rPr>
              <a:t>Contents:  100</a:t>
            </a:r>
            <a:endParaRPr lang="en-US" smtClean="0">
              <a:latin typeface="Calibri" panose="020F0502020204030204" pitchFamily="34" charset="0"/>
            </a:endParaRPr>
          </a:p>
          <a:p>
            <a:r>
              <a:rPr lang="en-US" smtClean="0">
                <a:latin typeface="Calibri" panose="020F0502020204030204" pitchFamily="34" charset="0"/>
              </a:rPr>
              <a:t>Distination:  Beijing</a:t>
            </a:r>
            <a:endParaRPr lang="en-US" smtClean="0">
              <a:latin typeface="Calibri" panose="020F0502020204030204" pitchFamily="34" charset="0"/>
            </a:endParaRPr>
          </a:p>
          <a:p>
            <a:r>
              <a:rPr lang="en-US" smtClean="0">
                <a:latin typeface="Calibri" panose="020F0502020204030204" pitchFamily="34" charset="0"/>
              </a:rPr>
              <a:t>1010</a:t>
            </a:r>
            <a:endParaRPr lang="en-US" smtClean="0">
              <a:latin typeface="Calibri" panose="020F0502020204030204" pitchFamily="34" charset="0"/>
            </a:endParaRPr>
          </a:p>
          <a:p>
            <a:r>
              <a:rPr lang="en-US" smtClean="0">
                <a:latin typeface="Calibri" panose="020F0502020204030204" pitchFamily="34" charset="0"/>
              </a:rPr>
              <a:t>200</a:t>
            </a:r>
            <a:endParaRPr lang="en-US" smtClean="0">
              <a:latin typeface="Calibri" panose="020F0502020204030204" pitchFamily="34" charset="0"/>
            </a:endParaRPr>
          </a:p>
          <a:p>
            <a:r>
              <a:rPr lang="en-US" smtClean="0">
                <a:latin typeface="Calibri" panose="020F0502020204030204" pitchFamily="34" charset="0"/>
              </a:rPr>
              <a:t>Shanghai</a:t>
            </a:r>
            <a:endParaRPr lang="en-US" smtClean="0">
              <a:latin typeface="Calibri" panose="020F0502020204030204" pitchFamily="34" charset="0"/>
            </a:endParaRPr>
          </a:p>
          <a:p>
            <a:endParaRPr lang="zh-CN" altLang="en-US" smtClean="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9" Type="http://schemas.openxmlformats.org/officeDocument/2006/relationships/slideLayout" Target="../slideLayouts/slideLayout7.xml"/><Relationship Id="rId18" Type="http://schemas.openxmlformats.org/officeDocument/2006/relationships/tags" Target="../tags/tag44.xml"/><Relationship Id="rId17" Type="http://schemas.openxmlformats.org/officeDocument/2006/relationships/image" Target="../media/image3.png"/><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9" Type="http://schemas.openxmlformats.org/officeDocument/2006/relationships/slideLayout" Target="../slideLayouts/slideLayout7.xml"/><Relationship Id="rId18" Type="http://schemas.openxmlformats.org/officeDocument/2006/relationships/tags" Target="../tags/tag61.xml"/><Relationship Id="rId17" Type="http://schemas.openxmlformats.org/officeDocument/2006/relationships/image" Target="../media/image3.png"/><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9" Type="http://schemas.openxmlformats.org/officeDocument/2006/relationships/slideLayout" Target="../slideLayouts/slideLayout7.xml"/><Relationship Id="rId18" Type="http://schemas.openxmlformats.org/officeDocument/2006/relationships/tags" Target="../tags/tag78.xml"/><Relationship Id="rId17" Type="http://schemas.openxmlformats.org/officeDocument/2006/relationships/image" Target="../media/image3.png"/><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881236" cy="1442719"/>
            <a:chOff x="0" y="2716812"/>
            <a:chExt cx="6251680" cy="1371641"/>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849"/>
              <a:ext cx="3142111" cy="739552"/>
            </a:xfrm>
            <a:prstGeom prst="rect">
              <a:avLst/>
            </a:prstGeom>
            <a:noFill/>
            <a:ln w="9525">
              <a:noFill/>
              <a:miter/>
            </a:ln>
          </p:spPr>
          <p:txBody>
            <a:bodyPr wrap="square">
              <a:spAutoFit/>
            </a:bodyPr>
            <a:lstStyle/>
            <a:p>
              <a:pPr marR="0" algn="ctr" defTabSz="1028700">
                <a:lnSpc>
                  <a:spcPct val="125000"/>
                </a:lnSpc>
                <a:buClrTx/>
                <a:buSzTx/>
                <a:buFont typeface="Arial" panose="020B0604020202020204" pitchFamily="34" charset="0"/>
                <a:buNone/>
                <a:defRPr/>
              </a:pPr>
              <a:r>
                <a:rPr kumimoji="0" 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Java</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类与对象</a:t>
              </a:r>
              <a:r>
                <a:rPr kumimoji="0" lang="en-US" alt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(3)</a:t>
              </a:r>
              <a:endPar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09320"/>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Class and Object(3)</a:t>
              </a:r>
              <a:endPar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内部类继承</a:t>
            </a:r>
            <a:endParaRPr lang="zh-CN" altLang="en-US"/>
          </a:p>
        </p:txBody>
      </p:sp>
      <p:sp>
        <p:nvSpPr>
          <p:cNvPr id="3" name="内容占位符 2"/>
          <p:cNvSpPr>
            <a:spLocks noGrp="1"/>
          </p:cNvSpPr>
          <p:nvPr>
            <p:ph idx="1"/>
          </p:nvPr>
        </p:nvSpPr>
        <p:spPr/>
        <p:txBody>
          <a:bodyPr/>
          <a:p>
            <a:r>
              <a:rPr lang="zh-CN" altLang="en-US" sz="2800"/>
              <a:t>内部类包含外部类的对象引用，继承时需要传递原有外部类对象</a:t>
            </a:r>
            <a:endParaRPr lang="zh-CN" altLang="en-US" sz="2800"/>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8" name="文本框 7"/>
          <p:cNvSpPr txBox="1"/>
          <p:nvPr/>
        </p:nvSpPr>
        <p:spPr>
          <a:xfrm>
            <a:off x="3105150" y="2250440"/>
            <a:ext cx="6616065" cy="3753485"/>
          </a:xfrm>
          <a:prstGeom prst="rect">
            <a:avLst/>
          </a:prstGeom>
          <a:noFill/>
          <a:ln w="9525">
            <a:noFill/>
          </a:ln>
        </p:spPr>
        <p:txBody>
          <a:bodyPr wrap="square">
            <a:spAutoFit/>
          </a:bodyPr>
          <a:p>
            <a:r>
              <a:rPr lang="en-US" sz="1400" b="1">
                <a:solidFill>
                  <a:srgbClr val="7F0055"/>
                </a:solidFill>
                <a:latin typeface="Consolas" panose="020B0609020204030204" charset="0"/>
                <a:ea typeface="宋体" panose="02010600030101010101" pitchFamily="2" charset="-122"/>
              </a:rPr>
              <a:t>class</a:t>
            </a:r>
            <a:r>
              <a:rPr lang="en-US" sz="1400">
                <a:solidFill>
                  <a:srgbClr val="000000"/>
                </a:solidFill>
                <a:latin typeface="Consolas" panose="020B0609020204030204" charset="0"/>
                <a:ea typeface="宋体" panose="02010600030101010101" pitchFamily="2" charset="-122"/>
              </a:rPr>
              <a:t> InnerADer </a:t>
            </a:r>
            <a:r>
              <a:rPr lang="en-US" sz="1400" b="1">
                <a:solidFill>
                  <a:srgbClr val="7F0055"/>
                </a:solidFill>
                <a:latin typeface="Consolas" panose="020B0609020204030204" charset="0"/>
                <a:ea typeface="宋体" panose="02010600030101010101" pitchFamily="2" charset="-122"/>
              </a:rPr>
              <a:t>extends</a:t>
            </a:r>
            <a:r>
              <a:rPr lang="en-US" sz="1400">
                <a:solidFill>
                  <a:srgbClr val="000000"/>
                </a:solidFill>
                <a:latin typeface="Consolas" panose="020B0609020204030204" charset="0"/>
                <a:ea typeface="宋体" panose="02010600030101010101" pitchFamily="2" charset="-122"/>
              </a:rPr>
              <a:t> InnerClass.InnerA{	InnerADer(InnerClass </a:t>
            </a:r>
            <a:r>
              <a:rPr lang="en-US" sz="1400">
                <a:solidFill>
                  <a:srgbClr val="6A3E3E"/>
                </a:solidFill>
                <a:latin typeface="Consolas" panose="020B0609020204030204" charset="0"/>
                <a:ea typeface="宋体" panose="02010600030101010101" pitchFamily="2" charset="-122"/>
              </a:rPr>
              <a:t>i</a:t>
            </a:r>
            <a:r>
              <a:rPr lang="en-US" sz="1400">
                <a:solidFill>
                  <a:srgbClr val="000000"/>
                </a:solidFill>
                <a:latin typeface="Consolas" panose="020B0609020204030204" charset="0"/>
                <a:ea typeface="宋体" panose="02010600030101010101" pitchFamily="2" charset="-122"/>
              </a:rPr>
              <a:t>,String </a:t>
            </a:r>
            <a:r>
              <a:rPr lang="en-US" sz="1400">
                <a:solidFill>
                  <a:srgbClr val="6A3E3E"/>
                </a:solidFill>
                <a:latin typeface="Consolas" panose="020B0609020204030204" charset="0"/>
                <a:ea typeface="宋体" panose="02010600030101010101" pitchFamily="2" charset="-122"/>
              </a:rPr>
              <a:t>s</a:t>
            </a:r>
            <a:r>
              <a:rPr lang="en-US" sz="1400">
                <a:solidFill>
                  <a:srgbClr val="000000"/>
                </a:solidFill>
                <a:latin typeface="Consolas" panose="020B0609020204030204" charset="0"/>
                <a:ea typeface="宋体" panose="02010600030101010101" pitchFamily="2" charset="-122"/>
              </a:rPr>
              <a:t>){		</a:t>
            </a:r>
            <a:r>
              <a:rPr lang="en-US" sz="1400">
                <a:solidFill>
                  <a:srgbClr val="6A3E3E"/>
                </a:solidFill>
                <a:latin typeface="Consolas" panose="020B0609020204030204" charset="0"/>
                <a:ea typeface="宋体" panose="02010600030101010101" pitchFamily="2" charset="-122"/>
              </a:rPr>
              <a:t>i</a:t>
            </a:r>
            <a:r>
              <a:rPr lang="en-US" sz="1400">
                <a:solidFill>
                  <a:srgbClr val="000000"/>
                </a:solidFill>
                <a:latin typeface="Consolas" panose="020B0609020204030204" charset="0"/>
                <a:ea typeface="宋体" panose="02010600030101010101" pitchFamily="2" charset="-122"/>
              </a:rPr>
              <a:t>.</a:t>
            </a:r>
            <a:r>
              <a:rPr lang="en-US" sz="1400" b="1">
                <a:solidFill>
                  <a:srgbClr val="7F0055"/>
                </a:solidFill>
                <a:latin typeface="Consolas" panose="020B0609020204030204" charset="0"/>
                <a:ea typeface="宋体" panose="02010600030101010101" pitchFamily="2" charset="-122"/>
              </a:rPr>
              <a:t>super</a:t>
            </a:r>
            <a:r>
              <a:rPr lang="en-US" sz="1400">
                <a:solidFill>
                  <a:srgbClr val="000000"/>
                </a:solidFill>
                <a:latin typeface="Consolas" panose="020B0609020204030204" charset="0"/>
                <a:ea typeface="宋体" panose="02010600030101010101" pitchFamily="2" charset="-122"/>
              </a:rPr>
              <a:t>(</a:t>
            </a:r>
            <a:r>
              <a:rPr lang="en-US" sz="1400">
                <a:solidFill>
                  <a:srgbClr val="6A3E3E"/>
                </a:solidFill>
                <a:latin typeface="Consolas" panose="020B0609020204030204" charset="0"/>
                <a:ea typeface="宋体" panose="02010600030101010101" pitchFamily="2" charset="-122"/>
              </a:rPr>
              <a:t>s</a:t>
            </a:r>
            <a:r>
              <a:rPr lang="en-US" sz="1400">
                <a:solidFill>
                  <a:srgbClr val="000000"/>
                </a:solidFill>
                <a:latin typeface="Consolas" panose="020B0609020204030204" charset="0"/>
                <a:ea typeface="宋体" panose="02010600030101010101" pitchFamily="2" charset="-122"/>
              </a:rPr>
              <a:t>);</a:t>
            </a:r>
            <a:r>
              <a:rPr lang="zh-CN" sz="1400">
                <a:solidFill>
                  <a:srgbClr val="3F7F5F"/>
                </a:solidFill>
                <a:ea typeface="宋体" panose="02010600030101010101" pitchFamily="2" charset="-122"/>
              </a:rPr>
              <a:t>//调用父类构造函数</a:t>
            </a:r>
            <a:r>
              <a:rPr lang="en-US" sz="1400">
                <a:solidFill>
                  <a:srgbClr val="000000"/>
                </a:solidFill>
                <a:latin typeface="Consolas" panose="020B0609020204030204" charset="0"/>
                <a:ea typeface="宋体" panose="02010600030101010101" pitchFamily="2" charset="-122"/>
              </a:rPr>
              <a:t>	}}</a:t>
            </a:r>
            <a:r>
              <a:rPr lang="en-US" sz="1400" b="1">
                <a:solidFill>
                  <a:srgbClr val="7F0055"/>
                </a:solidFill>
                <a:latin typeface="Consolas" panose="020B0609020204030204" charset="0"/>
                <a:ea typeface="宋体" panose="02010600030101010101" pitchFamily="2" charset="-122"/>
              </a:rPr>
              <a:t>public</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class</a:t>
            </a:r>
            <a:r>
              <a:rPr lang="en-US" sz="1400">
                <a:solidFill>
                  <a:srgbClr val="000000"/>
                </a:solidFill>
                <a:latin typeface="Consolas" panose="020B0609020204030204" charset="0"/>
                <a:ea typeface="宋体" panose="02010600030101010101" pitchFamily="2" charset="-122"/>
              </a:rPr>
              <a:t> InnerClass {	</a:t>
            </a:r>
            <a:r>
              <a:rPr lang="en-US" sz="1400" b="1">
                <a:solidFill>
                  <a:srgbClr val="7F0055"/>
                </a:solidFill>
                <a:latin typeface="Consolas" panose="020B0609020204030204" charset="0"/>
                <a:ea typeface="宋体" panose="02010600030101010101" pitchFamily="2" charset="-122"/>
              </a:rPr>
              <a:t>private</a:t>
            </a:r>
            <a:r>
              <a:rPr lang="en-US" sz="1400">
                <a:solidFill>
                  <a:srgbClr val="000000"/>
                </a:solidFill>
                <a:latin typeface="Consolas" panose="020B0609020204030204" charset="0"/>
                <a:ea typeface="宋体" panose="02010600030101010101" pitchFamily="2" charset="-122"/>
              </a:rPr>
              <a:t> String </a:t>
            </a:r>
            <a:r>
              <a:rPr lang="en-US" sz="1400">
                <a:solidFill>
                  <a:srgbClr val="0000C0"/>
                </a:solidFill>
                <a:latin typeface="Consolas" panose="020B0609020204030204" charset="0"/>
                <a:ea typeface="宋体" panose="02010600030101010101" pitchFamily="2" charset="-122"/>
              </a:rPr>
              <a:t>str</a:t>
            </a:r>
            <a:r>
              <a:rPr lang="en-US" sz="1400">
                <a:solidFill>
                  <a:srgbClr val="000000"/>
                </a:solidFill>
                <a:latin typeface="Consolas" panose="020B0609020204030204" charset="0"/>
                <a:ea typeface="宋体" panose="02010600030101010101" pitchFamily="2" charset="-122"/>
              </a:rPr>
              <a:t>=</a:t>
            </a:r>
            <a:r>
              <a:rPr lang="en-US" sz="1400">
                <a:solidFill>
                  <a:srgbClr val="2A00FF"/>
                </a:solidFill>
                <a:latin typeface="Consolas" panose="020B0609020204030204" charset="0"/>
                <a:ea typeface="宋体" panose="02010600030101010101" pitchFamily="2" charset="-122"/>
              </a:rPr>
              <a:t>"InnerClass"</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public</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class</a:t>
            </a:r>
            <a:r>
              <a:rPr lang="en-US" sz="1400">
                <a:solidFill>
                  <a:srgbClr val="000000"/>
                </a:solidFill>
                <a:latin typeface="Consolas" panose="020B0609020204030204" charset="0"/>
                <a:ea typeface="宋体" panose="02010600030101010101" pitchFamily="2" charset="-122"/>
              </a:rPr>
              <a:t> InnerA </a:t>
            </a:r>
            <a:r>
              <a:rPr lang="en-US" sz="1400" b="1">
                <a:solidFill>
                  <a:srgbClr val="7F0055"/>
                </a:solidFill>
                <a:latin typeface="Consolas" panose="020B0609020204030204" charset="0"/>
                <a:ea typeface="宋体" panose="02010600030101010101" pitchFamily="2" charset="-122"/>
              </a:rPr>
              <a:t>extends</a:t>
            </a:r>
            <a:r>
              <a:rPr lang="en-US" sz="1400">
                <a:solidFill>
                  <a:srgbClr val="000000"/>
                </a:solidFill>
                <a:latin typeface="Consolas" panose="020B0609020204030204" charset="0"/>
                <a:ea typeface="宋体" panose="02010600030101010101" pitchFamily="2" charset="-122"/>
              </a:rPr>
              <a:t> BaseA{		InnerA(String </a:t>
            </a:r>
            <a:r>
              <a:rPr lang="en-US" sz="1400">
                <a:solidFill>
                  <a:srgbClr val="6A3E3E"/>
                </a:solidFill>
                <a:latin typeface="Consolas" panose="020B0609020204030204" charset="0"/>
                <a:ea typeface="宋体" panose="02010600030101010101" pitchFamily="2" charset="-122"/>
              </a:rPr>
              <a:t>s</a:t>
            </a:r>
            <a:r>
              <a:rPr lang="en-US" sz="1400">
                <a:solidFill>
                  <a:srgbClr val="000000"/>
                </a:solidFill>
                <a:latin typeface="Consolas" panose="020B0609020204030204" charset="0"/>
                <a:ea typeface="宋体" panose="02010600030101010101" pitchFamily="2" charset="-122"/>
              </a:rPr>
              <a:t>){			InnerClass.</a:t>
            </a:r>
            <a:r>
              <a:rPr lang="en-US" sz="1400" b="1">
                <a:solidFill>
                  <a:srgbClr val="7F0055"/>
                </a:solidFill>
                <a:latin typeface="Consolas" panose="020B0609020204030204" charset="0"/>
                <a:ea typeface="宋体" panose="02010600030101010101" pitchFamily="2" charset="-122"/>
              </a:rPr>
              <a:t>this</a:t>
            </a:r>
            <a:r>
              <a:rPr lang="en-US" sz="1400">
                <a:solidFill>
                  <a:srgbClr val="000000"/>
                </a:solidFill>
                <a:latin typeface="Consolas" panose="020B0609020204030204" charset="0"/>
                <a:ea typeface="宋体" panose="02010600030101010101" pitchFamily="2" charset="-122"/>
              </a:rPr>
              <a:t>.</a:t>
            </a:r>
            <a:r>
              <a:rPr lang="en-US" sz="1400">
                <a:solidFill>
                  <a:srgbClr val="0000C0"/>
                </a:solidFill>
                <a:latin typeface="Consolas" panose="020B0609020204030204" charset="0"/>
                <a:ea typeface="宋体" panose="02010600030101010101" pitchFamily="2" charset="-122"/>
              </a:rPr>
              <a:t>str</a:t>
            </a:r>
            <a:r>
              <a:rPr lang="en-US" sz="1400">
                <a:solidFill>
                  <a:srgbClr val="000000"/>
                </a:solidFill>
                <a:latin typeface="Consolas" panose="020B0609020204030204" charset="0"/>
                <a:ea typeface="宋体" panose="02010600030101010101" pitchFamily="2" charset="-122"/>
              </a:rPr>
              <a:t>=</a:t>
            </a:r>
            <a:r>
              <a:rPr lang="en-US" sz="1400">
                <a:solidFill>
                  <a:srgbClr val="6A3E3E"/>
                </a:solidFill>
                <a:latin typeface="Consolas" panose="020B0609020204030204" charset="0"/>
                <a:ea typeface="宋体" panose="02010600030101010101" pitchFamily="2" charset="-122"/>
              </a:rPr>
              <a:t>s</a:t>
            </a:r>
            <a:r>
              <a:rPr lang="en-US" sz="1400">
                <a:solidFill>
                  <a:srgbClr val="000000"/>
                </a:solidFill>
                <a:latin typeface="Consolas" panose="020B0609020204030204" charset="0"/>
                <a:ea typeface="宋体" panose="02010600030101010101" pitchFamily="2" charset="-122"/>
              </a:rPr>
              <a:t>;		}		</a:t>
            </a:r>
            <a:r>
              <a:rPr lang="en-US" sz="1400">
                <a:solidFill>
                  <a:srgbClr val="646464"/>
                </a:solidFill>
                <a:latin typeface="Consolas" panose="020B0609020204030204" charset="0"/>
                <a:ea typeface="宋体" panose="02010600030101010101" pitchFamily="2" charset="-122"/>
              </a:rPr>
              <a:t>@Override</a:t>
            </a:r>
            <a:r>
              <a:rPr lang="en-US" sz="1400">
                <a:solidFill>
                  <a:srgbClr val="000000"/>
                </a:solidFill>
                <a:latin typeface="Consolas" panose="020B0609020204030204" charset="0"/>
                <a:ea typeface="宋体" panose="02010600030101010101" pitchFamily="2" charset="-122"/>
              </a:rPr>
              <a:t>		String getName() {			</a:t>
            </a:r>
            <a:r>
              <a:rPr lang="en-US" sz="1400" b="1">
                <a:solidFill>
                  <a:srgbClr val="7F0055"/>
                </a:solidFill>
                <a:latin typeface="Consolas" panose="020B0609020204030204" charset="0"/>
                <a:ea typeface="宋体" panose="02010600030101010101" pitchFamily="2" charset="-122"/>
              </a:rPr>
              <a:t>return</a:t>
            </a:r>
            <a:r>
              <a:rPr lang="en-US" sz="1400">
                <a:solidFill>
                  <a:srgbClr val="000000"/>
                </a:solidFill>
                <a:latin typeface="Consolas" panose="020B0609020204030204" charset="0"/>
                <a:ea typeface="宋体" panose="02010600030101010101" pitchFamily="2" charset="-122"/>
              </a:rPr>
              <a:t> </a:t>
            </a:r>
            <a:r>
              <a:rPr lang="en-US" sz="1400">
                <a:solidFill>
                  <a:srgbClr val="0000C0"/>
                </a:solidFill>
                <a:latin typeface="Consolas" panose="020B0609020204030204" charset="0"/>
                <a:ea typeface="宋体" panose="02010600030101010101" pitchFamily="2" charset="-122"/>
              </a:rPr>
              <a:t>str</a:t>
            </a:r>
            <a:r>
              <a:rPr lang="en-US" sz="1400">
                <a:solidFill>
                  <a:srgbClr val="000000"/>
                </a:solidFill>
                <a:latin typeface="Consolas" panose="020B0609020204030204" charset="0"/>
                <a:ea typeface="宋体" panose="02010600030101010101" pitchFamily="2" charset="-122"/>
              </a:rPr>
              <a:t>+</a:t>
            </a:r>
            <a:r>
              <a:rPr lang="en-US" sz="1400">
                <a:solidFill>
                  <a:srgbClr val="2A00FF"/>
                </a:solidFill>
                <a:latin typeface="Consolas" panose="020B0609020204030204" charset="0"/>
                <a:ea typeface="宋体" panose="02010600030101010101" pitchFamily="2" charset="-122"/>
              </a:rPr>
              <a:t>"InnerA"</a:t>
            </a:r>
            <a:r>
              <a:rPr lang="en-US" sz="1400">
                <a:solidFill>
                  <a:srgbClr val="000000"/>
                </a:solidFill>
                <a:latin typeface="Consolas" panose="020B0609020204030204" charset="0"/>
                <a:ea typeface="宋体" panose="02010600030101010101" pitchFamily="2" charset="-122"/>
              </a:rPr>
              <a:t>;		}	}}</a:t>
            </a:r>
            <a:endParaRPr lang="en-US" altLang="en-US" sz="1400">
              <a:solidFill>
                <a:srgbClr val="000000"/>
              </a:solidFill>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p>
            <a:r>
              <a:rPr lang="zh-CN" altLang="en-US"/>
              <a:t>内部类还可以定义在一个方法里，其作用域仅限于该方法的范围内（进一步隐藏）,在其它方法里定义也没有名字冲突问题。</a:t>
            </a:r>
            <a:br>
              <a:rPr lang="zh-CN" altLang="en-US"/>
            </a:br>
            <a:r>
              <a:rPr lang="zh-CN" altLang="en-US"/>
              <a:t>Ps:通常会继承一个父类或者实现一个接口，保证外部能够接收该内部类的对象。</a:t>
            </a:r>
            <a:endParaRPr lang="zh-CN" altLang="en-US"/>
          </a:p>
        </p:txBody>
      </p:sp>
      <p:sp>
        <p:nvSpPr>
          <p:cNvPr id="4" name="标题 3"/>
          <p:cNvSpPr>
            <a:spLocks noGrp="1"/>
          </p:cNvSpPr>
          <p:nvPr>
            <p:ph type="title"/>
          </p:nvPr>
        </p:nvSpPr>
        <p:spPr/>
        <p:txBody>
          <a:bodyPr/>
          <a:p>
            <a:r>
              <a:rPr lang="zh-CN" altLang="en-US"/>
              <a:t>内部类（续）</a:t>
            </a:r>
            <a:endParaRPr lang="zh-CN" altLang="en-US"/>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53249" name="文本占位符 50177"/>
          <p:cNvSpPr>
            <a:spLocks noGrp="1" noChangeArrowheads="1"/>
          </p:cNvSpPr>
          <p:nvPr>
            <p:ph idx="1"/>
          </p:nvPr>
        </p:nvSpPr>
        <p:spPr>
          <a:solidFill>
            <a:srgbClr val="FFFFFF"/>
          </a:solidFill>
        </p:spPr>
        <p:txBody>
          <a:bodyPr>
            <a:normAutofit fontScale="57500" lnSpcReduction="20000"/>
          </a:bodyPr>
          <a:lstStyle/>
          <a:p>
            <a:pPr>
              <a:buFont typeface="Wingdings" panose="05000000000000000000" pitchFamily="2" charset="2"/>
              <a:buNone/>
            </a:pPr>
            <a:r>
              <a:rPr lang="en-US" b="1" smtClean="0">
                <a:solidFill>
                  <a:srgbClr val="000099"/>
                </a:solidFill>
                <a:ea typeface="黑体" panose="02010609060101010101" pitchFamily="49" charset="-122"/>
              </a:rPr>
              <a:t>interface Destination {  String readLabel();} </a:t>
            </a:r>
            <a:endParaRPr lang="en-US" b="1" smtClean="0">
              <a:solidFill>
                <a:srgbClr val="000099"/>
              </a:solidFill>
              <a:ea typeface="黑体" panose="02010609060101010101" pitchFamily="49" charset="-122"/>
            </a:endParaRPr>
          </a:p>
          <a:p>
            <a:pPr>
              <a:buFont typeface="Wingdings" panose="05000000000000000000" pitchFamily="2" charset="2"/>
              <a:buNone/>
            </a:pP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public class Parcel4 {                    </a:t>
            </a:r>
            <a:endParaRPr lang="zh-CN" altLang="en-US" b="1" smtClean="0"/>
          </a:p>
          <a:p>
            <a:pPr>
              <a:buFont typeface="Wingdings" panose="05000000000000000000" pitchFamily="2" charset="2"/>
              <a:buNone/>
            </a:pPr>
            <a:r>
              <a:rPr lang="zh-CN" altLang="en-US" b="1" smtClean="0"/>
              <a:t>  </a:t>
            </a:r>
            <a:r>
              <a:rPr lang="en-US" b="1" smtClean="0">
                <a:ea typeface="黑体" panose="02010609060101010101" pitchFamily="49" charset="-122"/>
              </a:rPr>
              <a:t>public Destination dest(String s) {     // dest</a:t>
            </a:r>
            <a:r>
              <a:rPr lang="zh-CN" altLang="en-US" b="1" smtClean="0"/>
              <a:t>方法</a:t>
            </a:r>
            <a:endParaRPr lang="zh-CN" altLang="en-US" b="1" smtClean="0"/>
          </a:p>
          <a:p>
            <a:pPr>
              <a:buFont typeface="Wingdings" panose="05000000000000000000" pitchFamily="2" charset="2"/>
              <a:buNone/>
            </a:pPr>
            <a:r>
              <a:rPr lang="zh-CN" altLang="en-US" b="1" smtClean="0"/>
              <a:t>     </a:t>
            </a:r>
            <a:r>
              <a:rPr lang="en-US" b="1" smtClean="0">
                <a:ea typeface="黑体" panose="02010609060101010101" pitchFamily="49" charset="-122"/>
              </a:rPr>
              <a:t>class PDestination    implements </a:t>
            </a:r>
            <a:r>
              <a:rPr lang="en-US" b="1" smtClean="0">
                <a:solidFill>
                  <a:srgbClr val="000099"/>
                </a:solidFill>
                <a:ea typeface="黑体" panose="02010609060101010101" pitchFamily="49" charset="-122"/>
              </a:rPr>
              <a:t>Destination</a:t>
            </a:r>
            <a:r>
              <a:rPr lang="en-US" b="1" smtClean="0">
                <a:ea typeface="黑体" panose="02010609060101010101" pitchFamily="49" charset="-122"/>
              </a:rPr>
              <a:t>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private String label;</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private PDestination(String whereTo)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label = whereTo;</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public String readLabel() { return label; }  </a:t>
            </a:r>
            <a:endParaRPr lang="zh-CN" altLang="en-US" b="1" smtClean="0"/>
          </a:p>
          <a:p>
            <a:pPr>
              <a:buFont typeface="Wingdings" panose="05000000000000000000" pitchFamily="2" charset="2"/>
              <a:buNone/>
            </a:pPr>
            <a:r>
              <a:rPr lang="zh-CN" altLang="en-US" b="1" smtClean="0"/>
              <a:t>    }</a:t>
            </a:r>
            <a:endParaRPr lang="zh-CN" altLang="en-US" b="1" smtClean="0"/>
          </a:p>
          <a:p>
            <a:pPr>
              <a:buFont typeface="Wingdings" panose="05000000000000000000" pitchFamily="2" charset="2"/>
              <a:buNone/>
            </a:pPr>
            <a:r>
              <a:rPr lang="zh-CN" altLang="en-US" b="1" smtClean="0"/>
              <a:t>    </a:t>
            </a:r>
            <a:r>
              <a:rPr lang="en-US" b="1" smtClean="0">
                <a:ea typeface="黑体" panose="02010609060101010101" pitchFamily="49" charset="-122"/>
              </a:rPr>
              <a:t>return new PDestination(s);</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a:t>
            </a:r>
            <a:endParaRPr lang="zh-CN" altLang="en-US" b="1" smtClean="0"/>
          </a:p>
        </p:txBody>
      </p:sp>
      <p:sp>
        <p:nvSpPr>
          <p:cNvPr id="53250" name="矩形 50178"/>
          <p:cNvSpPr>
            <a:spLocks noChangeArrowheads="1"/>
          </p:cNvSpPr>
          <p:nvPr/>
        </p:nvSpPr>
        <p:spPr bwMode="auto">
          <a:xfrm>
            <a:off x="657860" y="2478405"/>
            <a:ext cx="7783830" cy="193929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p>
            <a:r>
              <a:rPr lang="zh-CN" altLang="en-US"/>
              <a:t>在代码段中的内部类</a:t>
            </a:r>
            <a:endParaRPr lang="zh-CN" altLang="en-US"/>
          </a:p>
          <a:p>
            <a:pPr marL="0" indent="0">
              <a:buNone/>
            </a:pPr>
            <a:r>
              <a:rPr lang="zh-CN" altLang="en-US" sz="2400"/>
              <a:t>   {  …</a:t>
            </a:r>
            <a:endParaRPr lang="zh-CN" altLang="en-US" sz="2400"/>
          </a:p>
          <a:p>
            <a:pPr marL="0" indent="0">
              <a:buNone/>
            </a:pPr>
            <a:r>
              <a:rPr lang="zh-CN" altLang="en-US" sz="2400"/>
              <a:t>       类定义 </a:t>
            </a:r>
            <a:endParaRPr lang="zh-CN" altLang="en-US" sz="2400"/>
          </a:p>
          <a:p>
            <a:pPr marL="0" indent="0">
              <a:buNone/>
            </a:pPr>
            <a:r>
              <a:rPr lang="zh-CN" altLang="en-US" sz="2400"/>
              <a:t>       …</a:t>
            </a:r>
            <a:endParaRPr lang="zh-CN" altLang="en-US" sz="2400"/>
          </a:p>
          <a:p>
            <a:pPr marL="0" indent="0">
              <a:buNone/>
            </a:pPr>
            <a:r>
              <a:rPr lang="zh-CN" altLang="en-US" sz="2400"/>
              <a:t>   }</a:t>
            </a:r>
            <a:endParaRPr lang="zh-CN" altLang="en-US"/>
          </a:p>
          <a:p>
            <a:endParaRPr lang="zh-CN" altLang="en-US"/>
          </a:p>
          <a:p>
            <a:pPr marL="0" indent="0">
              <a:buNone/>
            </a:pPr>
            <a:r>
              <a:rPr lang="zh-CN" altLang="en-US"/>
              <a:t>      ——只在代码段中有效</a:t>
            </a:r>
            <a:endParaRPr lang="zh-CN" altLang="en-US"/>
          </a:p>
          <a:p>
            <a:pPr marL="0" indent="0">
              <a:buNone/>
            </a:pPr>
            <a:r>
              <a:rPr lang="zh-CN" altLang="en-US"/>
              <a:t>  </a:t>
            </a:r>
            <a:endParaRPr lang="zh-CN" altLang="en-US"/>
          </a:p>
        </p:txBody>
      </p:sp>
      <p:sp>
        <p:nvSpPr>
          <p:cNvPr id="5" name="标题 4"/>
          <p:cNvSpPr>
            <a:spLocks noGrp="1"/>
          </p:cNvSpPr>
          <p:nvPr>
            <p:ph type="title"/>
          </p:nvPr>
        </p:nvSpPr>
        <p:spPr/>
        <p:txBody>
          <a:bodyPr/>
          <a:p>
            <a:r>
              <a:rPr lang="zh-CN" altLang="en-US"/>
              <a:t>内部类（续）</a:t>
            </a:r>
            <a:endParaRPr lang="zh-CN" alt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55297" name="文本占位符 52225"/>
          <p:cNvSpPr>
            <a:spLocks noGrp="1" noChangeArrowheads="1"/>
          </p:cNvSpPr>
          <p:nvPr>
            <p:ph idx="1"/>
          </p:nvPr>
        </p:nvSpPr>
        <p:spPr>
          <a:solidFill>
            <a:srgbClr val="FFFFFF"/>
          </a:solidFill>
        </p:spPr>
        <p:txBody>
          <a:bodyPr>
            <a:normAutofit fontScale="55000" lnSpcReduction="20000"/>
          </a:bodyPr>
          <a:lstStyle/>
          <a:p>
            <a:pPr>
              <a:buFont typeface="Wingdings" panose="05000000000000000000" pitchFamily="2" charset="2"/>
              <a:buNone/>
            </a:pPr>
            <a:r>
              <a:rPr lang="en-US" b="1" smtClean="0">
                <a:ea typeface="黑体" panose="02010609060101010101" pitchFamily="49" charset="-122"/>
              </a:rPr>
              <a:t>public class Parcel5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void internalTracking(boolean b)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if(b)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a:t>
            </a:r>
            <a:r>
              <a:rPr lang="en-US" b="1" smtClean="0">
                <a:solidFill>
                  <a:srgbClr val="000099"/>
                </a:solidFill>
                <a:ea typeface="黑体" panose="02010609060101010101" pitchFamily="49" charset="-122"/>
              </a:rPr>
              <a:t>class TrackingSlip {</a:t>
            </a: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solidFill>
                  <a:srgbClr val="000099"/>
                </a:solidFill>
                <a:ea typeface="黑体" panose="02010609060101010101" pitchFamily="49" charset="-122"/>
              </a:rPr>
              <a:t>        private String id;</a:t>
            </a: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solidFill>
                  <a:srgbClr val="000099"/>
                </a:solidFill>
                <a:ea typeface="黑体" panose="02010609060101010101" pitchFamily="49" charset="-122"/>
              </a:rPr>
              <a:t>        TrackingSlip(String s) {  id = s;   }</a:t>
            </a: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solidFill>
                  <a:srgbClr val="000099"/>
                </a:solidFill>
                <a:ea typeface="黑体" panose="02010609060101010101" pitchFamily="49" charset="-122"/>
              </a:rPr>
              <a:t>        String getSlip() { return id; }</a:t>
            </a: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solidFill>
                  <a:srgbClr val="000099"/>
                </a:solidFill>
                <a:ea typeface="黑体" panose="02010609060101010101" pitchFamily="49" charset="-122"/>
              </a:rPr>
              <a:t>      }</a:t>
            </a: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TrackingSlip ts = new TrackingSlip("slip");</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String s = ts.getSlip();</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System.out.println(s);</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a:t>
            </a:r>
            <a:r>
              <a:rPr lang="en-US" b="1" smtClean="0">
                <a:solidFill>
                  <a:srgbClr val="000099"/>
                </a:solidFill>
                <a:ea typeface="黑体" panose="02010609060101010101" pitchFamily="49" charset="-122"/>
              </a:rPr>
              <a:t>// Can't use it here! Out of scope:</a:t>
            </a: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solidFill>
                  <a:srgbClr val="000099"/>
                </a:solidFill>
                <a:ea typeface="黑体" panose="02010609060101010101" pitchFamily="49" charset="-122"/>
              </a:rPr>
              <a:t>    //! TrackingSlip ts = new TrackingSlip("x");</a:t>
            </a:r>
            <a:endParaRPr lang="en-US" b="1" smtClean="0">
              <a:solidFill>
                <a:srgbClr val="000099"/>
              </a:solidFill>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  }</a:t>
            </a:r>
            <a:endParaRPr lang="en-US" b="1" smtClean="0">
              <a:ea typeface="黑体" panose="02010609060101010101" pitchFamily="49" charset="-122"/>
            </a:endParaRPr>
          </a:p>
          <a:p>
            <a:pPr>
              <a:buFont typeface="Wingdings" panose="05000000000000000000" pitchFamily="2" charset="2"/>
              <a:buNone/>
            </a:pPr>
            <a:r>
              <a:rPr lang="en-US" b="1" smtClean="0">
                <a:ea typeface="黑体" panose="02010609060101010101" pitchFamily="49" charset="-122"/>
              </a:rPr>
              <a:t>}</a:t>
            </a:r>
            <a:endParaRPr lang="zh-CN" altLang="en-US" b="1" smtClean="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例：无构造函数的匿名内部类</a:t>
            </a:r>
            <a:endParaRPr lang="zh-CN" altLang="en-US"/>
          </a:p>
        </p:txBody>
      </p:sp>
      <p:sp>
        <p:nvSpPr>
          <p:cNvPr id="56321" name="文本占位符 53249"/>
          <p:cNvSpPr>
            <a:spLocks noGrp="1" noChangeArrowheads="1"/>
          </p:cNvSpPr>
          <p:nvPr>
            <p:ph idx="1"/>
          </p:nvPr>
        </p:nvSpPr>
        <p:spPr>
          <a:solidFill>
            <a:srgbClr val="FFFFFF"/>
          </a:solidFill>
        </p:spPr>
        <p:txBody>
          <a:bodyPr/>
          <a:lstStyle/>
          <a:p>
            <a:r>
              <a:rPr lang="en-US" sz="2400" b="1" smtClean="0">
                <a:solidFill>
                  <a:srgbClr val="000099"/>
                </a:solidFill>
                <a:ea typeface="黑体" panose="02010609060101010101" pitchFamily="49" charset="-122"/>
              </a:rPr>
              <a:t>interface Contents {   int value(); } </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ea typeface="黑体" panose="02010609060101010101" pitchFamily="49" charset="-122"/>
              </a:rPr>
              <a:t>public class Parcel6 {</a:t>
            </a:r>
            <a:endParaRPr lang="en-US" sz="2400" b="1" smtClean="0">
              <a:ea typeface="黑体" panose="02010609060101010101" pitchFamily="49" charset="-122"/>
            </a:endParaRPr>
          </a:p>
          <a:p>
            <a:pPr lvl="1">
              <a:buFont typeface="Arial" panose="020B0604020202020204" pitchFamily="34" charset="0"/>
              <a:buNone/>
            </a:pPr>
            <a:r>
              <a:rPr lang="en-US" sz="2400" b="1" smtClean="0">
                <a:ea typeface="黑体" panose="02010609060101010101" pitchFamily="49" charset="-122"/>
              </a:rPr>
              <a:t>  public Contents cont() {</a:t>
            </a:r>
            <a:endParaRPr lang="en-US" sz="2400" b="1" smtClean="0">
              <a:ea typeface="黑体" panose="02010609060101010101" pitchFamily="49" charset="-122"/>
            </a:endParaRPr>
          </a:p>
          <a:p>
            <a:pPr lvl="1">
              <a:buFont typeface="Arial" panose="020B0604020202020204" pitchFamily="34" charset="0"/>
              <a:buNone/>
            </a:pPr>
            <a:r>
              <a:rPr lang="en-US" sz="2400" b="1" smtClean="0">
                <a:ea typeface="黑体" panose="02010609060101010101" pitchFamily="49" charset="-122"/>
              </a:rPr>
              <a:t>    </a:t>
            </a:r>
            <a:r>
              <a:rPr lang="en-US" sz="2400" b="1" smtClean="0">
                <a:solidFill>
                  <a:srgbClr val="000099"/>
                </a:solidFill>
                <a:ea typeface="黑体" panose="02010609060101010101" pitchFamily="49" charset="-122"/>
              </a:rPr>
              <a:t>return new Contents() {</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FFFF66"/>
                </a:solidFill>
                <a:ea typeface="黑体" panose="02010609060101010101" pitchFamily="49" charset="-122"/>
              </a:rPr>
              <a:t>      </a:t>
            </a:r>
            <a:r>
              <a:rPr lang="en-US" sz="2400" b="1" smtClean="0">
                <a:solidFill>
                  <a:srgbClr val="000099"/>
                </a:solidFill>
                <a:ea typeface="黑体" panose="02010609060101010101" pitchFamily="49" charset="-122"/>
              </a:rPr>
              <a:t>private int i = 11;</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000099"/>
                </a:solidFill>
                <a:ea typeface="黑体" panose="02010609060101010101" pitchFamily="49" charset="-122"/>
              </a:rPr>
              <a:t>      public int value() { return i; }</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000099"/>
                </a:solidFill>
                <a:ea typeface="黑体" panose="02010609060101010101" pitchFamily="49" charset="-122"/>
              </a:rPr>
              <a:t>    };</a:t>
            </a:r>
            <a:r>
              <a:rPr lang="en-US" sz="2400" b="1" smtClean="0">
                <a:ea typeface="黑体" panose="02010609060101010101" pitchFamily="49" charset="-122"/>
              </a:rPr>
              <a:t>   // </a:t>
            </a:r>
            <a:r>
              <a:rPr lang="zh-CN" altLang="en-US" sz="2400" b="1" smtClean="0"/>
              <a:t>此处要分号，表示</a:t>
            </a:r>
            <a:r>
              <a:rPr lang="en-US" altLang="zh-CN" sz="2400" b="1" smtClean="0"/>
              <a:t>new</a:t>
            </a:r>
            <a:r>
              <a:rPr lang="zh-CN" altLang="en-US" sz="2400" b="1" smtClean="0"/>
              <a:t>表达式的结束</a:t>
            </a:r>
            <a:endParaRPr lang="zh-CN" altLang="en-US" sz="2400" b="1" smtClean="0"/>
          </a:p>
          <a:p>
            <a:pPr lvl="1">
              <a:buFont typeface="Arial" panose="020B0604020202020204" pitchFamily="34" charset="0"/>
              <a:buNone/>
            </a:pPr>
            <a:r>
              <a:rPr lang="zh-CN" altLang="en-US" sz="2400" b="1" smtClean="0"/>
              <a:t>  }</a:t>
            </a:r>
            <a:endParaRPr lang="zh-CN" altLang="en-US" sz="2400" b="1" smtClean="0"/>
          </a:p>
          <a:p>
            <a:pPr lvl="1">
              <a:buFont typeface="Arial" panose="020B0604020202020204" pitchFamily="34" charset="0"/>
              <a:buNone/>
            </a:pPr>
            <a:r>
              <a:rPr lang="zh-CN" altLang="en-US" sz="2400" b="1" smtClean="0"/>
              <a:t>}</a:t>
            </a:r>
            <a:endParaRPr lang="zh-CN" altLang="en-US" sz="2400" b="1" smtClean="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57345" name="文本占位符 54273"/>
          <p:cNvSpPr>
            <a:spLocks noGrp="1" noChangeArrowheads="1"/>
          </p:cNvSpPr>
          <p:nvPr>
            <p:ph idx="1"/>
          </p:nvPr>
        </p:nvSpPr>
        <p:spPr>
          <a:solidFill>
            <a:srgbClr val="FFFFFF"/>
          </a:solidFill>
        </p:spPr>
        <p:txBody>
          <a:bodyPr/>
          <a:lstStyle/>
          <a:p>
            <a:pPr lvl="1">
              <a:buFont typeface="Arial" panose="020B0604020202020204" pitchFamily="34" charset="0"/>
              <a:buNone/>
            </a:pPr>
            <a:r>
              <a:rPr lang="en-US" sz="2400" b="1" smtClean="0">
                <a:solidFill>
                  <a:srgbClr val="000099"/>
                </a:solidFill>
                <a:ea typeface="黑体" panose="02010609060101010101" pitchFamily="49" charset="-122"/>
              </a:rPr>
              <a:t>return  new  Contents() { //</a:t>
            </a:r>
            <a:r>
              <a:rPr lang="zh-CN" altLang="en-US" sz="2400" b="1" smtClean="0">
                <a:solidFill>
                  <a:srgbClr val="000099"/>
                </a:solidFill>
              </a:rPr>
              <a:t>调用隐含构造函数</a:t>
            </a:r>
            <a:endParaRPr lang="zh-CN" altLang="en-US" sz="2400" b="1" smtClean="0">
              <a:solidFill>
                <a:srgbClr val="000099"/>
              </a:solidFill>
            </a:endParaRPr>
          </a:p>
          <a:p>
            <a:pPr lvl="1">
              <a:buFont typeface="Arial" panose="020B0604020202020204" pitchFamily="34" charset="0"/>
              <a:buNone/>
            </a:pPr>
            <a:r>
              <a:rPr lang="zh-CN" altLang="en-US" sz="2400" b="1" smtClean="0">
                <a:solidFill>
                  <a:srgbClr val="000099"/>
                </a:solidFill>
              </a:rPr>
              <a:t>    </a:t>
            </a:r>
            <a:r>
              <a:rPr lang="en-US" sz="2400" b="1" smtClean="0">
                <a:solidFill>
                  <a:srgbClr val="000099"/>
                </a:solidFill>
                <a:ea typeface="黑体" panose="02010609060101010101" pitchFamily="49" charset="-122"/>
              </a:rPr>
              <a:t>private int i = 11;  //Contents</a:t>
            </a:r>
            <a:r>
              <a:rPr lang="zh-CN" altLang="en-US" sz="2400" b="1" smtClean="0">
                <a:solidFill>
                  <a:srgbClr val="000099"/>
                </a:solidFill>
              </a:rPr>
              <a:t>是接口</a:t>
            </a:r>
            <a:endParaRPr lang="zh-CN" altLang="en-US" sz="2400" b="1" smtClean="0">
              <a:solidFill>
                <a:srgbClr val="000099"/>
              </a:solidFill>
            </a:endParaRPr>
          </a:p>
          <a:p>
            <a:pPr lvl="1">
              <a:buFont typeface="Arial" panose="020B0604020202020204" pitchFamily="34" charset="0"/>
              <a:buNone/>
            </a:pPr>
            <a:r>
              <a:rPr lang="zh-CN" altLang="en-US" sz="2400" b="1" smtClean="0">
                <a:solidFill>
                  <a:srgbClr val="000099"/>
                </a:solidFill>
              </a:rPr>
              <a:t>    </a:t>
            </a:r>
            <a:r>
              <a:rPr lang="en-US" sz="2400" b="1" smtClean="0">
                <a:solidFill>
                  <a:srgbClr val="000099"/>
                </a:solidFill>
                <a:ea typeface="黑体" panose="02010609060101010101" pitchFamily="49" charset="-122"/>
              </a:rPr>
              <a:t>public int value() { return i; } </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000099"/>
                </a:solidFill>
                <a:ea typeface="黑体" panose="02010609060101010101" pitchFamily="49" charset="-122"/>
              </a:rPr>
              <a:t> };</a:t>
            </a:r>
            <a:r>
              <a:rPr lang="en-US" sz="2000" smtClean="0">
                <a:ea typeface="黑体" panose="02010609060101010101" pitchFamily="49" charset="-122"/>
              </a:rPr>
              <a:t>   //</a:t>
            </a:r>
            <a:r>
              <a:rPr lang="zh-CN" altLang="en-US" sz="2000" smtClean="0"/>
              <a:t>相当于：</a:t>
            </a:r>
            <a:endParaRPr lang="zh-CN" altLang="en-US" sz="2000" smtClean="0"/>
          </a:p>
          <a:p>
            <a:pPr lvl="1">
              <a:buFont typeface="Arial" panose="020B0604020202020204" pitchFamily="34" charset="0"/>
              <a:buNone/>
            </a:pPr>
            <a:r>
              <a:rPr lang="en-US" sz="2400" b="1" smtClean="0">
                <a:solidFill>
                  <a:srgbClr val="000099"/>
                </a:solidFill>
                <a:ea typeface="黑体" panose="02010609060101010101" pitchFamily="49" charset="-122"/>
              </a:rPr>
              <a:t>class MyContents implements Contents {</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000099"/>
                </a:solidFill>
                <a:ea typeface="黑体" panose="02010609060101010101" pitchFamily="49" charset="-122"/>
              </a:rPr>
              <a:t> private int i = 11; </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000099"/>
                </a:solidFill>
                <a:ea typeface="黑体" panose="02010609060101010101" pitchFamily="49" charset="-122"/>
              </a:rPr>
              <a:t> public int value() { return i; } </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000099"/>
                </a:solidFill>
                <a:ea typeface="黑体" panose="02010609060101010101" pitchFamily="49" charset="-122"/>
              </a:rPr>
              <a:t>}</a:t>
            </a:r>
            <a:endParaRPr lang="en-US" sz="2400" b="1" smtClean="0">
              <a:solidFill>
                <a:srgbClr val="000099"/>
              </a:solidFill>
              <a:ea typeface="黑体" panose="02010609060101010101" pitchFamily="49" charset="-122"/>
            </a:endParaRPr>
          </a:p>
          <a:p>
            <a:pPr lvl="1">
              <a:buFont typeface="Arial" panose="020B0604020202020204" pitchFamily="34" charset="0"/>
              <a:buNone/>
            </a:pPr>
            <a:r>
              <a:rPr lang="en-US" sz="2400" b="1" smtClean="0">
                <a:solidFill>
                  <a:srgbClr val="000099"/>
                </a:solidFill>
                <a:ea typeface="黑体" panose="02010609060101010101" pitchFamily="49" charset="-122"/>
              </a:rPr>
              <a:t> return new MyContents(); </a:t>
            </a:r>
            <a:endParaRPr lang="en-US" sz="2400" b="1" smtClean="0">
              <a:solidFill>
                <a:srgbClr val="000099"/>
              </a:solidFill>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5297"/>
          <p:cNvSpPr>
            <a:spLocks noGrp="1" noChangeArrowheads="1"/>
          </p:cNvSpPr>
          <p:nvPr>
            <p:ph type="title"/>
          </p:nvPr>
        </p:nvSpPr>
        <p:spPr/>
        <p:txBody>
          <a:bodyPr/>
          <a:lstStyle/>
          <a:p>
            <a:r>
              <a:rPr lang="zh-CN" altLang="en-US" sz="3255" b="1" dirty="0" smtClean="0"/>
              <a:t>例：父类</a:t>
            </a:r>
            <a:r>
              <a:rPr lang="zh-CN" altLang="en-US" sz="3255" b="1" dirty="0" smtClean="0"/>
              <a:t>有构造函数的匿名内部类</a:t>
            </a:r>
            <a:endParaRPr lang="zh-CN" altLang="en-US" sz="3255" b="1" dirty="0" smtClean="0"/>
          </a:p>
        </p:txBody>
      </p:sp>
      <p:sp>
        <p:nvSpPr>
          <p:cNvPr id="58370" name="文本占位符 55298"/>
          <p:cNvSpPr>
            <a:spLocks noGrp="1" noChangeArrowheads="1"/>
          </p:cNvSpPr>
          <p:nvPr>
            <p:ph idx="1"/>
          </p:nvPr>
        </p:nvSpPr>
        <p:spPr>
          <a:solidFill>
            <a:srgbClr val="FFFFFF"/>
          </a:solidFill>
          <a:ln>
            <a:solidFill>
              <a:schemeClr val="tx2"/>
            </a:solidFill>
            <a:miter lim="800000"/>
          </a:ln>
        </p:spPr>
        <p:txBody>
          <a:bodyPr/>
          <a:lstStyle/>
          <a:p>
            <a:pPr>
              <a:lnSpc>
                <a:spcPct val="80000"/>
              </a:lnSpc>
              <a:buFont typeface="Wingdings" panose="05000000000000000000" pitchFamily="2" charset="2"/>
              <a:buNone/>
            </a:pPr>
            <a:r>
              <a:rPr lang="en-US" sz="2000" smtClean="0">
                <a:ea typeface="黑体" panose="02010609060101010101" pitchFamily="49" charset="-122"/>
              </a:rPr>
              <a:t>public class Wrapping {</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private int i;</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public Wrapping(</a:t>
            </a:r>
            <a:r>
              <a:rPr lang="en-US" sz="2000" smtClean="0">
                <a:solidFill>
                  <a:srgbClr val="000099"/>
                </a:solidFill>
                <a:ea typeface="黑体" panose="02010609060101010101" pitchFamily="49" charset="-122"/>
              </a:rPr>
              <a:t>int x</a:t>
            </a:r>
            <a:r>
              <a:rPr lang="en-US" sz="2000" smtClean="0">
                <a:ea typeface="黑体" panose="02010609060101010101" pitchFamily="49" charset="-122"/>
              </a:rPr>
              <a:t>) {</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i = x;</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public int value() {</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return i;</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a:t>
            </a:r>
            <a:endParaRPr lang="en-US" sz="2000" smtClean="0">
              <a:ea typeface="黑体" panose="02010609060101010101" pitchFamily="49" charset="-122"/>
            </a:endParaRPr>
          </a:p>
          <a:p>
            <a:pPr>
              <a:lnSpc>
                <a:spcPct val="80000"/>
              </a:lnSpc>
              <a:buFont typeface="Wingdings" panose="05000000000000000000" pitchFamily="2" charset="2"/>
              <a:buNone/>
            </a:pPr>
            <a:r>
              <a:rPr lang="en-US" sz="2000" smtClean="0">
                <a:ea typeface="黑体" panose="02010609060101010101" pitchFamily="49" charset="-122"/>
              </a:rPr>
              <a:t>} ///:~</a:t>
            </a:r>
            <a:endParaRPr lang="en-US" sz="2940" smtClean="0">
              <a:ea typeface="黑体" panose="02010609060101010101" pitchFamily="49" charset="-122"/>
            </a:endParaRPr>
          </a:p>
          <a:p>
            <a:pPr>
              <a:lnSpc>
                <a:spcPct val="80000"/>
              </a:lnSpc>
              <a:buFont typeface="Wingdings" panose="05000000000000000000" pitchFamily="2" charset="2"/>
              <a:buNone/>
            </a:pPr>
            <a:endParaRPr lang="en-US" sz="2940" smtClean="0">
              <a:ea typeface="黑体" panose="02010609060101010101" pitchFamily="49" charset="-122"/>
            </a:endParaRPr>
          </a:p>
        </p:txBody>
      </p:sp>
      <p:sp>
        <p:nvSpPr>
          <p:cNvPr id="55300" name="文本框 55299"/>
          <p:cNvSpPr txBox="1"/>
          <p:nvPr/>
        </p:nvSpPr>
        <p:spPr>
          <a:xfrm>
            <a:off x="5335270" y="1395889"/>
            <a:ext cx="4880610" cy="3076575"/>
          </a:xfrm>
          <a:prstGeom prst="rect">
            <a:avLst/>
          </a:prstGeom>
          <a:solidFill>
            <a:srgbClr val="FFFFFF"/>
          </a:solidFill>
          <a:ln w="12700" cap="sq" cmpd="sng">
            <a:solidFill>
              <a:schemeClr val="tx2"/>
            </a:solidFill>
            <a:prstDash val="solid"/>
            <a:miter/>
            <a:headEnd type="none" w="med" len="med"/>
            <a:tailEnd type="none" w="med" len="med"/>
          </a:ln>
        </p:spPr>
        <p:txBody>
          <a:bodyPr>
            <a:spAutoFit/>
          </a:bodyPr>
          <a:lstStyle/>
          <a:p>
            <a:pPr>
              <a:lnSpc>
                <a:spcPct val="90000"/>
              </a:lnSpc>
              <a:spcBef>
                <a:spcPct val="20000"/>
              </a:spcBef>
              <a:buClr>
                <a:schemeClr val="tx2"/>
              </a:buClr>
              <a:buSzPct val="75000"/>
              <a:buFont typeface="Wingdings" panose="05000000000000000000" pitchFamily="2" charset="2"/>
              <a:buNone/>
            </a:pPr>
            <a:r>
              <a:rPr lang="en-US" altLang="x-none" noProof="1">
                <a:effectLst/>
                <a:latin typeface="微软雅黑" panose="020B0503020204020204" pitchFamily="34" charset="-122"/>
                <a:ea typeface="微软雅黑" panose="020B0503020204020204" pitchFamily="34" charset="-122"/>
                <a:cs typeface="微软雅黑" panose="020B0503020204020204" pitchFamily="34" charset="-122"/>
              </a:rPr>
              <a:t>public class Parcel7 {</a:t>
            </a:r>
            <a:endParaRPr lang="en-US" altLang="x-none" noProof="1">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en-US" altLang="x-none" noProof="1">
                <a:effectLst/>
                <a:latin typeface="微软雅黑" panose="020B0503020204020204" pitchFamily="34" charset="-122"/>
                <a:ea typeface="微软雅黑" panose="020B0503020204020204" pitchFamily="34" charset="-122"/>
                <a:cs typeface="微软雅黑" panose="020B0503020204020204" pitchFamily="34" charset="-122"/>
              </a:rPr>
              <a:t>  public Wrapping wrap(int x) {</a:t>
            </a:r>
            <a:endParaRPr lang="en-US" altLang="x-none" noProof="1">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rPr>
              <a:t>    return new Wrapping(x) { </a:t>
            </a:r>
            <a:endPar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rPr>
              <a:t>        public int value() {</a:t>
            </a:r>
            <a:endPar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rPr>
              <a:t>        return super.value() * 47;</a:t>
            </a:r>
            <a:endPar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rPr>
              <a:t>      }</a:t>
            </a:r>
            <a:endPar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en-US" altLang="x-none"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rPr>
              <a:t>    }; // </a:t>
            </a:r>
            <a:r>
              <a:rPr lang="zh-CN" altLang="en-US"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rPr>
              <a:t>需要分号</a:t>
            </a:r>
            <a:endParaRPr lang="zh-CN" altLang="en-US" noProof="1">
              <a:solidFill>
                <a:srgbClr val="000099"/>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en-US" altLang="x-none" noProof="1">
                <a:effectLst/>
                <a:latin typeface="微软雅黑" panose="020B0503020204020204" pitchFamily="34" charset="-122"/>
                <a:ea typeface="微软雅黑" panose="020B0503020204020204" pitchFamily="34" charset="-122"/>
                <a:cs typeface="微软雅黑" panose="020B0503020204020204" pitchFamily="34" charset="-122"/>
              </a:rPr>
              <a:t>}</a:t>
            </a:r>
            <a:endParaRPr lang="en-US" altLang="x-none" noProof="1">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spcBef>
                <a:spcPct val="20000"/>
              </a:spcBef>
              <a:buClr>
                <a:schemeClr val="tx2"/>
              </a:buClr>
              <a:buSzPct val="75000"/>
              <a:buFont typeface="Wingdings" panose="05000000000000000000" pitchFamily="2" charset="2"/>
              <a:buNone/>
            </a:pPr>
            <a:r>
              <a:rPr lang="zh-CN" altLang="en-US" noProof="1">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noProof="1">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6321"/>
          <p:cNvSpPr>
            <a:spLocks noGrp="1" noChangeArrowheads="1"/>
          </p:cNvSpPr>
          <p:nvPr>
            <p:ph type="title"/>
          </p:nvPr>
        </p:nvSpPr>
        <p:spPr/>
        <p:txBody>
          <a:bodyPr/>
          <a:lstStyle/>
          <a:p>
            <a:r>
              <a:rPr lang="zh-CN" altLang="en-US" dirty="0" smtClean="0"/>
              <a:t>内部类（续）</a:t>
            </a:r>
            <a:endParaRPr lang="zh-CN" altLang="en-US" dirty="0" smtClean="0"/>
          </a:p>
        </p:txBody>
      </p:sp>
      <p:sp>
        <p:nvSpPr>
          <p:cNvPr id="59394" name="文本占位符 56322"/>
          <p:cNvSpPr>
            <a:spLocks noGrp="1" noChangeArrowheads="1"/>
          </p:cNvSpPr>
          <p:nvPr>
            <p:ph idx="1"/>
          </p:nvPr>
        </p:nvSpPr>
        <p:spPr/>
        <p:txBody>
          <a:bodyPr/>
          <a:lstStyle/>
          <a:p>
            <a:r>
              <a:rPr lang="zh-CN" altLang="en-US" dirty="0" smtClean="0"/>
              <a:t>匿名类没有构造方法，但可以在声明成员变量时初始化和进行实例初始化</a:t>
            </a:r>
            <a:endParaRPr lang="en-US" dirty="0" smtClean="0">
              <a:ea typeface="黑体" panose="02010609060101010101" pitchFamily="49" charset="-122"/>
            </a:endParaRPr>
          </a:p>
        </p:txBody>
      </p:sp>
      <p:sp>
        <p:nvSpPr>
          <p:cNvPr id="56324" name="文本框 56323"/>
          <p:cNvSpPr txBox="1"/>
          <p:nvPr/>
        </p:nvSpPr>
        <p:spPr>
          <a:xfrm>
            <a:off x="1149509" y="2571750"/>
            <a:ext cx="7360920" cy="3254375"/>
          </a:xfrm>
          <a:prstGeom prst="rect">
            <a:avLst/>
          </a:prstGeom>
          <a:solidFill>
            <a:srgbClr val="FFFFFF"/>
          </a:solidFill>
          <a:ln w="12700" cap="sq" cmpd="sng">
            <a:solidFill>
              <a:schemeClr val="tx1"/>
            </a:solidFill>
            <a:prstDash val="solid"/>
            <a:miter/>
            <a:headEnd type="none" w="med" len="med"/>
            <a:tailEnd type="none" w="med" len="med"/>
          </a:ln>
        </p:spPr>
        <p:txBody>
          <a:bodyPr>
            <a:spAutoFit/>
          </a:bodyPr>
          <a:lstStyle/>
          <a:p>
            <a:pPr>
              <a:spcBef>
                <a:spcPct val="50000"/>
              </a:spcBef>
            </a:pPr>
            <a:r>
              <a:rPr lang="zh-CN" altLang="en-US" sz="2520" noProof="1">
                <a:latin typeface="Segoe Print" panose="02000600000000000000" charset="0"/>
              </a:rPr>
              <a:t> </a:t>
            </a:r>
            <a:r>
              <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rPr>
              <a:t>public Destination dest(</a:t>
            </a:r>
            <a:r>
              <a:rPr lang="en-US" altLang="x-none" sz="2940" noProof="1">
                <a:solidFill>
                  <a:srgbClr val="000099"/>
                </a:solidFill>
                <a:effectLst>
                  <a:outerShdw blurRad="38100" dist="38100" dir="2700000">
                    <a:srgbClr val="C0C0C0"/>
                  </a:outerShdw>
                </a:effectLst>
                <a:latin typeface="Times New Roman" panose="02020603050405020304" pitchFamily="18" charset="0"/>
                <a:ea typeface="新宋体" panose="02010609030101010101" charset="-122"/>
              </a:rPr>
              <a:t>final</a:t>
            </a:r>
            <a:r>
              <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rPr>
              <a:t> String dest) {</a:t>
            </a:r>
            <a:endPar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endParaRPr>
          </a:p>
          <a:p>
            <a:pPr>
              <a:spcBef>
                <a:spcPct val="50000"/>
              </a:spcBef>
            </a:pPr>
            <a:r>
              <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rPr>
              <a:t>    return new Destination() {</a:t>
            </a:r>
            <a:endPar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endParaRPr>
          </a:p>
          <a:p>
            <a:pPr>
              <a:spcBef>
                <a:spcPct val="50000"/>
              </a:spcBef>
            </a:pPr>
            <a:r>
              <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rPr>
              <a:t>     </a:t>
            </a:r>
            <a:r>
              <a:rPr lang="en-US" altLang="x-none" sz="2940" noProof="1">
                <a:solidFill>
                  <a:srgbClr val="000099"/>
                </a:solidFill>
                <a:effectLst>
                  <a:outerShdw blurRad="38100" dist="38100" dir="2700000">
                    <a:srgbClr val="C0C0C0"/>
                  </a:outerShdw>
                </a:effectLst>
                <a:latin typeface="Times New Roman" panose="02020603050405020304" pitchFamily="18" charset="0"/>
                <a:ea typeface="新宋体" panose="02010609030101010101" charset="-122"/>
              </a:rPr>
              <a:t> private String label = dest;</a:t>
            </a:r>
            <a:endParaRPr lang="en-US" altLang="x-none" sz="2940" noProof="1">
              <a:solidFill>
                <a:srgbClr val="000099"/>
              </a:solidFill>
              <a:effectLst>
                <a:outerShdw blurRad="38100" dist="38100" dir="2700000">
                  <a:srgbClr val="C0C0C0"/>
                </a:outerShdw>
              </a:effectLst>
              <a:latin typeface="Times New Roman" panose="02020603050405020304" pitchFamily="18" charset="0"/>
              <a:ea typeface="新宋体" panose="02010609030101010101" charset="-122"/>
            </a:endParaRPr>
          </a:p>
          <a:p>
            <a:pPr>
              <a:spcBef>
                <a:spcPct val="50000"/>
              </a:spcBef>
            </a:pPr>
            <a:r>
              <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rPr>
              <a:t>      public String readLabel() { return label; }</a:t>
            </a:r>
            <a:endPar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endParaRPr>
          </a:p>
          <a:p>
            <a:pPr>
              <a:spcBef>
                <a:spcPct val="50000"/>
              </a:spcBef>
            </a:pPr>
            <a:r>
              <a:rPr lang="en-US" altLang="x-none" sz="2940" noProof="1">
                <a:effectLst>
                  <a:outerShdw blurRad="38100" dist="38100" dir="2700000">
                    <a:srgbClr val="C0C0C0"/>
                  </a:outerShdw>
                </a:effectLst>
                <a:latin typeface="Times New Roman" panose="02020603050405020304" pitchFamily="18" charset="0"/>
                <a:ea typeface="新宋体" panose="02010609030101010101" charset="-122"/>
              </a:rPr>
              <a:t>    };</a:t>
            </a:r>
            <a:endParaRPr lang="zh-CN" altLang="en-US" sz="2940" noProof="1">
              <a:effectLst>
                <a:outerShdw blurRad="38100" dist="38100" dir="2700000">
                  <a:srgbClr val="C0C0C0"/>
                </a:outerShdw>
              </a:effectLst>
              <a:latin typeface="Times New Roman" panose="02020603050405020304" pitchFamily="18" charset="0"/>
              <a:ea typeface="新宋体" panose="02010609030101010101" charset="-122"/>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内部类（续）</a:t>
            </a:r>
            <a:endParaRPr lang="zh-CN" altLang="en-US"/>
          </a:p>
        </p:txBody>
      </p:sp>
      <p:sp>
        <p:nvSpPr>
          <p:cNvPr id="3" name="内容占位符 2"/>
          <p:cNvSpPr>
            <a:spLocks noGrp="1"/>
          </p:cNvSpPr>
          <p:nvPr>
            <p:ph idx="1"/>
          </p:nvPr>
        </p:nvSpPr>
        <p:spPr/>
        <p:txBody>
          <a:bodyPr/>
          <a:p>
            <a:r>
              <a:rPr lang="zh-CN" altLang="en-US" sz="2800"/>
              <a:t>函数里内部类可以访问已经声明的局部变量，但是不能修改局部变量引用（如果是原始类型则不允修修改值），也就是局部变量在内部类中为</a:t>
            </a:r>
            <a:r>
              <a:rPr lang="en-US" altLang="zh-CN" sz="2800"/>
              <a:t>final</a:t>
            </a:r>
            <a:r>
              <a:rPr lang="zh-CN" altLang="en-US" sz="2800"/>
              <a:t>类型。</a:t>
            </a:r>
            <a:endParaRPr lang="zh-CN" altLang="en-US" sz="2800"/>
          </a:p>
          <a:p>
            <a:endParaRPr lang="zh-CN" altLang="en-US" sz="2800"/>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100" name="文本框 99"/>
          <p:cNvSpPr txBox="1"/>
          <p:nvPr/>
        </p:nvSpPr>
        <p:spPr>
          <a:xfrm>
            <a:off x="817880" y="3008630"/>
            <a:ext cx="9166225" cy="3138170"/>
          </a:xfrm>
          <a:prstGeom prst="rect">
            <a:avLst/>
          </a:prstGeom>
          <a:noFill/>
          <a:ln w="9525">
            <a:noFill/>
          </a:ln>
        </p:spPr>
        <p:txBody>
          <a:bodyPr wrap="square">
            <a:spAutoFit/>
          </a:bodyPr>
          <a:p>
            <a:r>
              <a:rPr lang="en-US" sz="1800" b="1">
                <a:solidFill>
                  <a:srgbClr val="7F0055"/>
                </a:solidFill>
                <a:latin typeface="Consolas" panose="020B0609020204030204" charset="0"/>
                <a:ea typeface="宋体" panose="02010600030101010101" pitchFamily="2" charset="-122"/>
              </a:rPr>
              <a:t>		int</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j</a:t>
            </a:r>
            <a:r>
              <a:rPr lang="en-US" sz="1800">
                <a:solidFill>
                  <a:srgbClr val="000000"/>
                </a:solidFill>
                <a:latin typeface="Consolas" panose="020B0609020204030204" charset="0"/>
                <a:ea typeface="宋体" panose="02010600030101010101" pitchFamily="2" charset="-122"/>
              </a:rPr>
              <a:t> = </a:t>
            </a:r>
            <a:r>
              <a:rPr lang="en-US" sz="1800">
                <a:solidFill>
                  <a:srgbClr val="6A3E3E"/>
                </a:solidFill>
                <a:latin typeface="Consolas" panose="020B0609020204030204" charset="0"/>
                <a:ea typeface="宋体" panose="02010600030101010101" pitchFamily="2" charset="-122"/>
              </a:rPr>
              <a:t>s</a:t>
            </a:r>
            <a:r>
              <a:rPr lang="en-US" sz="1800">
                <a:solidFill>
                  <a:srgbClr val="000000"/>
                </a:solidFill>
                <a:latin typeface="Consolas" panose="020B0609020204030204" charset="0"/>
                <a:ea typeface="宋体" panose="02010600030101010101" pitchFamily="2" charset="-122"/>
              </a:rPr>
              <a:t>.nextInt();		Date </a:t>
            </a:r>
            <a:r>
              <a:rPr lang="en-US" sz="1800">
                <a:solidFill>
                  <a:srgbClr val="6A3E3E"/>
                </a:solidFill>
                <a:latin typeface="Consolas" panose="020B0609020204030204" charset="0"/>
                <a:ea typeface="宋体" panose="02010600030101010101" pitchFamily="2" charset="-122"/>
              </a:rPr>
              <a:t>d</a:t>
            </a:r>
            <a:r>
              <a:rPr lang="en-US" sz="1800">
                <a:solidFill>
                  <a:srgbClr val="000000"/>
                </a:solidFill>
                <a:latin typeface="Consolas" panose="020B0609020204030204" charset="0"/>
                <a:ea typeface="宋体" panose="02010600030101010101" pitchFamily="2" charset="-122"/>
              </a:rPr>
              <a:t> = </a:t>
            </a:r>
            <a:r>
              <a:rPr lang="en-US" sz="1800" b="1">
                <a:solidFill>
                  <a:srgbClr val="7F0055"/>
                </a:solidFill>
                <a:latin typeface="Consolas" panose="020B0609020204030204" charset="0"/>
                <a:ea typeface="宋体" panose="02010600030101010101" pitchFamily="2" charset="-122"/>
              </a:rPr>
              <a:t>new</a:t>
            </a:r>
            <a:r>
              <a:rPr lang="en-US" sz="1800">
                <a:solidFill>
                  <a:srgbClr val="000000"/>
                </a:solidFill>
                <a:latin typeface="Consolas" panose="020B0609020204030204" charset="0"/>
                <a:ea typeface="宋体" panose="02010600030101010101" pitchFamily="2" charset="-122"/>
              </a:rPr>
              <a:t> Date();		Test </a:t>
            </a:r>
            <a:r>
              <a:rPr lang="en-US" sz="1800" u="sng">
                <a:solidFill>
                  <a:srgbClr val="6A3E3E"/>
                </a:solidFill>
                <a:latin typeface="Consolas" panose="020B0609020204030204" charset="0"/>
                <a:ea typeface="宋体" panose="02010600030101010101" pitchFamily="2" charset="-122"/>
              </a:rPr>
              <a:t>t</a:t>
            </a:r>
            <a:r>
              <a:rPr lang="en-US" sz="1800">
                <a:solidFill>
                  <a:srgbClr val="000000"/>
                </a:solidFill>
                <a:latin typeface="Consolas" panose="020B0609020204030204" charset="0"/>
                <a:ea typeface="宋体" panose="02010600030101010101" pitchFamily="2" charset="-122"/>
              </a:rPr>
              <a:t> = </a:t>
            </a:r>
            <a:r>
              <a:rPr lang="en-US" sz="1800" b="1">
                <a:solidFill>
                  <a:srgbClr val="7F0055"/>
                </a:solidFill>
                <a:latin typeface="Consolas" panose="020B0609020204030204" charset="0"/>
                <a:ea typeface="宋体" panose="02010600030101010101" pitchFamily="2" charset="-122"/>
              </a:rPr>
              <a:t>new</a:t>
            </a:r>
            <a:r>
              <a:rPr lang="en-US" sz="1800">
                <a:solidFill>
                  <a:srgbClr val="000000"/>
                </a:solidFill>
                <a:latin typeface="Consolas" panose="020B0609020204030204" charset="0"/>
                <a:ea typeface="宋体" panose="02010600030101010101" pitchFamily="2" charset="-122"/>
              </a:rPr>
              <a:t> Test(</a:t>
            </a:r>
            <a:r>
              <a:rPr lang="en-US" sz="1800">
                <a:solidFill>
                  <a:srgbClr val="6A3E3E"/>
                </a:solidFill>
                <a:latin typeface="Consolas" panose="020B0609020204030204" charset="0"/>
                <a:ea typeface="宋体" panose="02010600030101010101" pitchFamily="2" charset="-122"/>
              </a:rPr>
              <a:t>j</a:t>
            </a:r>
            <a:r>
              <a:rPr lang="en-US" sz="1800">
                <a:solidFill>
                  <a:srgbClr val="000000"/>
                </a:solidFill>
                <a:latin typeface="Consolas" panose="020B0609020204030204" charset="0"/>
                <a:ea typeface="宋体" panose="02010600030101010101" pitchFamily="2" charset="-122"/>
              </a:rPr>
              <a:t>) {			</a:t>
            </a:r>
            <a:r>
              <a:rPr lang="en-US" sz="1800" b="1">
                <a:solidFill>
                  <a:srgbClr val="7F0055"/>
                </a:solidFill>
                <a:latin typeface="Consolas" panose="020B0609020204030204" charset="0"/>
                <a:ea typeface="宋体" panose="02010600030101010101" pitchFamily="2" charset="-122"/>
              </a:rPr>
              <a:t>private</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a:t>
            </a:r>
            <a:r>
              <a:rPr lang="en-US" sz="1800">
                <a:solidFill>
                  <a:srgbClr val="0000C0"/>
                </a:solidFill>
                <a:latin typeface="Consolas" panose="020B0609020204030204" charset="0"/>
                <a:ea typeface="宋体" panose="02010600030101010101" pitchFamily="2" charset="-122"/>
              </a:rPr>
              <a:t>m</a:t>
            </a:r>
            <a:r>
              <a:rPr lang="en-US" sz="1800">
                <a:solidFill>
                  <a:srgbClr val="000000"/>
                </a:solidFill>
                <a:latin typeface="Consolas" panose="020B0609020204030204" charset="0"/>
                <a:ea typeface="宋体" panose="02010600030101010101" pitchFamily="2" charset="-122"/>
              </a:rPr>
              <a:t> = </a:t>
            </a:r>
            <a:r>
              <a:rPr lang="en-US" sz="1800">
                <a:solidFill>
                  <a:srgbClr val="6A3E3E"/>
                </a:solidFill>
                <a:latin typeface="Consolas" panose="020B0609020204030204" charset="0"/>
                <a:ea typeface="宋体" panose="02010600030101010101" pitchFamily="2" charset="-122"/>
              </a:rPr>
              <a:t>j</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public</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int</a:t>
            </a:r>
            <a:r>
              <a:rPr lang="en-US" sz="1800">
                <a:solidFill>
                  <a:srgbClr val="000000"/>
                </a:solidFill>
                <a:latin typeface="Consolas" panose="020B0609020204030204" charset="0"/>
                <a:ea typeface="宋体" panose="02010600030101010101" pitchFamily="2" charset="-122"/>
              </a:rPr>
              <a:t> gett() {</a:t>
            </a:r>
            <a:endParaRPr lang="en-US" sz="1800">
              <a:solidFill>
                <a:srgbClr val="000000"/>
              </a:solidFill>
              <a:latin typeface="Consolas" panose="020B0609020204030204" charset="0"/>
              <a:ea typeface="宋体" panose="02010600030101010101" pitchFamily="2" charset="-122"/>
            </a:endParaRPr>
          </a:p>
          <a:p>
            <a:r>
              <a:rPr lang="en-US" sz="1800">
                <a:solidFill>
                  <a:srgbClr val="3F7F5F"/>
                </a:solidFill>
                <a:latin typeface="Courier New" panose="02070309020205020404" pitchFamily="49" charset="0"/>
                <a:ea typeface="宋体" panose="02010600030101010101" pitchFamily="2" charset="-122"/>
              </a:rPr>
              <a:t>				//j=20;  </a:t>
            </a:r>
            <a:r>
              <a:rPr lang="en-US" sz="1800">
                <a:solidFill>
                  <a:srgbClr val="3F7F5F"/>
                </a:solidFill>
                <a:latin typeface="Courier New" panose="02070309020205020404" pitchFamily="49" charset="0"/>
                <a:sym typeface="+mn-ea"/>
              </a:rPr>
              <a:t>//illegal</a:t>
            </a:r>
            <a:endParaRPr lang="en-US" sz="1800">
              <a:solidFill>
                <a:srgbClr val="3F7F5F"/>
              </a:solidFill>
              <a:latin typeface="Courier New" panose="02070309020205020404" pitchFamily="49" charset="0"/>
              <a:ea typeface="宋体" panose="02010600030101010101" pitchFamily="2" charset="-122"/>
            </a:endParaRPr>
          </a:p>
          <a:p>
            <a:r>
              <a:rPr lang="en-US" sz="1800">
                <a:solidFill>
                  <a:srgbClr val="3F7F5F"/>
                </a:solidFill>
                <a:latin typeface="Courier New" panose="02070309020205020404" pitchFamily="49" charset="0"/>
                <a:ea typeface="宋体" panose="02010600030101010101" pitchFamily="2" charset="-122"/>
              </a:rPr>
              <a:t>				//d=new Date() //illegal</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d</a:t>
            </a:r>
            <a:r>
              <a:rPr lang="en-US" sz="1800">
                <a:solidFill>
                  <a:srgbClr val="000000"/>
                </a:solidFill>
                <a:latin typeface="Consolas" panose="020B0609020204030204" charset="0"/>
                <a:ea typeface="宋体" panose="02010600030101010101" pitchFamily="2" charset="-122"/>
              </a:rPr>
              <a:t>.setTime(System.</a:t>
            </a:r>
            <a:r>
              <a:rPr lang="en-US" sz="1800" i="1">
                <a:solidFill>
                  <a:srgbClr val="000000"/>
                </a:solidFill>
                <a:latin typeface="Consolas" panose="020B0609020204030204" charset="0"/>
                <a:ea typeface="宋体" panose="02010600030101010101" pitchFamily="2" charset="-122"/>
              </a:rPr>
              <a:t>currentTimeMillis</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return</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this</a:t>
            </a:r>
            <a:r>
              <a:rPr lang="en-US" sz="1800">
                <a:solidFill>
                  <a:srgbClr val="000000"/>
                </a:solidFill>
                <a:latin typeface="Consolas" panose="020B0609020204030204" charset="0"/>
                <a:ea typeface="宋体" panose="02010600030101010101" pitchFamily="2" charset="-122"/>
              </a:rPr>
              <a:t>.</a:t>
            </a:r>
            <a:r>
              <a:rPr lang="en-US" sz="1800">
                <a:solidFill>
                  <a:srgbClr val="0000C0"/>
                </a:solidFill>
                <a:latin typeface="Consolas" panose="020B0609020204030204" charset="0"/>
                <a:ea typeface="宋体" panose="02010600030101010101" pitchFamily="2" charset="-122"/>
              </a:rPr>
              <a:t>m</a:t>
            </a:r>
            <a:r>
              <a:rPr lang="en-US" sz="1800">
                <a:solidFill>
                  <a:srgbClr val="000000"/>
                </a:solidFill>
                <a:latin typeface="Consolas" panose="020B0609020204030204" charset="0"/>
                <a:ea typeface="宋体" panose="02010600030101010101" pitchFamily="2" charset="-122"/>
              </a:rPr>
              <a:t> * </a:t>
            </a:r>
            <a:r>
              <a:rPr lang="en-US" sz="1800">
                <a:solidFill>
                  <a:srgbClr val="6A3E3E"/>
                </a:solidFill>
                <a:latin typeface="Consolas" panose="020B0609020204030204" charset="0"/>
                <a:ea typeface="宋体" panose="02010600030101010101" pitchFamily="2" charset="-122"/>
              </a:rPr>
              <a:t>j</a:t>
            </a:r>
            <a:r>
              <a:rPr lang="en-US" sz="1800">
                <a:solidFill>
                  <a:srgbClr val="000000"/>
                </a:solidFill>
                <a:latin typeface="Consolas" panose="020B0609020204030204" charset="0"/>
                <a:ea typeface="宋体" panose="02010600030101010101" pitchFamily="2" charset="-122"/>
              </a:rPr>
              <a:t>;			}		};</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102870" tIns="51435" rIns="102870" bIns="51435" anchor="ctr"/>
          <a:p>
            <a:pPr defTabSz="1028700">
              <a:buFont typeface="Arial" panose="020B0604020202020204" pitchFamily="34" charset="0"/>
            </a:pP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主要内容</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2" name="Rectangle 3"/>
          <p:cNvSpPr>
            <a:spLocks noGrp="1"/>
          </p:cNvSpPr>
          <p:nvPr>
            <p:ph idx="1"/>
          </p:nvPr>
        </p:nvSpPr>
        <p:spPr/>
        <p:txBody>
          <a:bodyPr wrap="square" lIns="103584" tIns="51793" rIns="103584" bIns="51793" anchor="t"/>
          <a:p>
            <a:pPr marL="609600" indent="-609600" eaLnBrk="1" hangingPunct="1">
              <a:lnSpc>
                <a:spcPct val="140000"/>
              </a:lnSpc>
              <a:buSzPct val="90000"/>
              <a:buFont typeface="Wingdings" panose="05000000000000000000" pitchFamily="2" charset="2"/>
              <a:buAutoNum type="arabicPeriod"/>
            </a:pPr>
            <a:r>
              <a:rPr lang="zh-CN" altLang="en-US" dirty="0" smtClean="0">
                <a:sym typeface="+mn-ea"/>
              </a:rPr>
              <a:t>内部类</a:t>
            </a:r>
            <a:endParaRPr lang="zh-CN" altLang="en-US" dirty="0" smtClean="0">
              <a:sym typeface="+mn-ea"/>
            </a:endParaRPr>
          </a:p>
          <a:p>
            <a:pPr marL="609600" indent="-609600" eaLnBrk="1" hangingPunct="1">
              <a:lnSpc>
                <a:spcPct val="140000"/>
              </a:lnSpc>
              <a:buSzPct val="90000"/>
              <a:buFont typeface="Wingdings" panose="05000000000000000000" pitchFamily="2" charset="2"/>
              <a:buAutoNum type="arabicPeriod"/>
            </a:pPr>
            <a:r>
              <a:rPr lang="zh-CN" altLang="en-US" dirty="0" smtClean="0">
                <a:sym typeface="+mn-ea"/>
              </a:rPr>
              <a:t>原始数据类型的</a:t>
            </a:r>
            <a:r>
              <a:rPr lang="zh-CN" altLang="en-US" dirty="0" smtClean="0">
                <a:sym typeface="+mn-ea"/>
              </a:rPr>
              <a:t>封装类</a:t>
            </a:r>
            <a:endParaRPr lang="zh-CN" altLang="en-US" dirty="0" smtClean="0">
              <a:sym typeface="+mn-ea"/>
            </a:endParaRPr>
          </a:p>
          <a:p>
            <a:pPr marL="609600" indent="-609600" eaLnBrk="1" hangingPunct="1">
              <a:lnSpc>
                <a:spcPct val="140000"/>
              </a:lnSpc>
              <a:buSzPct val="90000"/>
              <a:buFont typeface="Wingdings" panose="05000000000000000000" pitchFamily="2" charset="2"/>
              <a:buAutoNum type="arabicPeriod"/>
            </a:pPr>
            <a:r>
              <a:rPr lang="zh-CN" altLang="en-US" dirty="0" smtClean="0">
                <a:sym typeface="+mn-ea"/>
              </a:rPr>
              <a:t>常用</a:t>
            </a:r>
            <a:r>
              <a:rPr lang="zh-CN" altLang="en-US" dirty="0" smtClean="0">
                <a:sym typeface="+mn-ea"/>
              </a:rPr>
              <a:t>类</a:t>
            </a:r>
            <a:endParaRPr lang="zh-CN" altLang="en-US" dirty="0" smtClean="0"/>
          </a:p>
          <a:p>
            <a:pPr marL="609600" indent="-609600" eaLnBrk="1" hangingPunct="1">
              <a:lnSpc>
                <a:spcPct val="140000"/>
              </a:lnSpc>
              <a:buSzPct val="90000"/>
              <a:buFont typeface="Wingdings" panose="05000000000000000000" pitchFamily="2" charset="2"/>
              <a:buAutoNum type="arabicPeriod"/>
            </a:pP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5000"/>
              </a:lnSpc>
              <a:spcBef>
                <a:spcPct val="15000"/>
              </a:spcBef>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5363" name="图片 8" descr="java_duke.png"/>
          <p:cNvPicPr>
            <a:picLocks noChangeAspect="1"/>
          </p:cNvPicPr>
          <p:nvPr/>
        </p:nvPicPr>
        <p:blipFill>
          <a:blip r:embed="rId1"/>
          <a:stretch>
            <a:fillRect/>
          </a:stretch>
        </p:blipFill>
        <p:spPr>
          <a:xfrm>
            <a:off x="6772910" y="1553845"/>
            <a:ext cx="2550795" cy="459295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57345"/>
          <p:cNvSpPr>
            <a:spLocks noGrp="1" noChangeArrowheads="1"/>
          </p:cNvSpPr>
          <p:nvPr>
            <p:ph type="title"/>
          </p:nvPr>
        </p:nvSpPr>
        <p:spPr/>
        <p:txBody>
          <a:bodyPr/>
          <a:lstStyle/>
          <a:p>
            <a:r>
              <a:rPr lang="zh-CN" altLang="en-US" smtClean="0"/>
              <a:t>内部类（续）</a:t>
            </a:r>
            <a:endParaRPr lang="en-US" smtClean="0">
              <a:ea typeface="黑体" panose="02010609060101010101" pitchFamily="49" charset="-122"/>
            </a:endParaRPr>
          </a:p>
        </p:txBody>
      </p:sp>
      <p:sp>
        <p:nvSpPr>
          <p:cNvPr id="60418" name="文本占位符 57346"/>
          <p:cNvSpPr>
            <a:spLocks noGrp="1" noChangeArrowheads="1"/>
          </p:cNvSpPr>
          <p:nvPr>
            <p:ph idx="1"/>
          </p:nvPr>
        </p:nvSpPr>
        <p:spPr/>
        <p:txBody>
          <a:bodyPr/>
          <a:lstStyle/>
          <a:p>
            <a:r>
              <a:rPr lang="zh-CN" altLang="en-US" smtClean="0"/>
              <a:t>内部类的类文件命名方法</a:t>
            </a:r>
            <a:endParaRPr lang="zh-CN" altLang="en-US" smtClean="0"/>
          </a:p>
          <a:p>
            <a:pPr>
              <a:buFont typeface="Wingdings" panose="05000000000000000000" pitchFamily="2" charset="2"/>
              <a:buNone/>
            </a:pPr>
            <a:r>
              <a:rPr lang="zh-CN" altLang="en-US" smtClean="0"/>
              <a:t>   </a:t>
            </a:r>
            <a:endParaRPr lang="zh-CN" altLang="en-US" smtClean="0"/>
          </a:p>
          <a:p>
            <a:pPr>
              <a:buFont typeface="Wingdings" panose="05000000000000000000" pitchFamily="2" charset="2"/>
              <a:buNone/>
            </a:pPr>
            <a:endParaRPr lang="zh-CN" altLang="en-US" smtClean="0"/>
          </a:p>
          <a:p>
            <a:pPr>
              <a:buFont typeface="Wingdings" panose="05000000000000000000" pitchFamily="2" charset="2"/>
              <a:buNone/>
            </a:pPr>
            <a:endParaRPr lang="zh-CN" altLang="en-US" smtClean="0"/>
          </a:p>
          <a:p>
            <a:pPr>
              <a:buFont typeface="Wingdings" panose="05000000000000000000" pitchFamily="2" charset="2"/>
              <a:buNone/>
            </a:pPr>
            <a:endParaRPr lang="zh-CN" altLang="en-US" smtClean="0"/>
          </a:p>
          <a:p>
            <a:r>
              <a:rPr lang="zh-CN" altLang="en-US" smtClean="0"/>
              <a:t>其他类如果要使用一个类的内部类时，要使用类前缀。</a:t>
            </a:r>
            <a:endParaRPr lang="zh-CN" altLang="en-US" smtClean="0"/>
          </a:p>
          <a:p>
            <a:pPr>
              <a:buFont typeface="Wingdings" panose="05000000000000000000" pitchFamily="2" charset="2"/>
              <a:buNone/>
            </a:pPr>
            <a:r>
              <a:rPr lang="en-US" smtClean="0">
                <a:ea typeface="黑体" panose="02010609060101010101" pitchFamily="49" charset="-122"/>
              </a:rPr>
              <a:t>    </a:t>
            </a:r>
            <a:endParaRPr lang="zh-CN" altLang="en-US" smtClean="0"/>
          </a:p>
          <a:p>
            <a:pPr>
              <a:buFont typeface="Wingdings" panose="05000000000000000000" pitchFamily="2" charset="2"/>
              <a:buNone/>
            </a:pPr>
            <a:endParaRPr lang="zh-CN" altLang="en-US" smtClean="0"/>
          </a:p>
        </p:txBody>
      </p:sp>
      <p:sp>
        <p:nvSpPr>
          <p:cNvPr id="57348" name="文本框 57347"/>
          <p:cNvSpPr txBox="1"/>
          <p:nvPr/>
        </p:nvSpPr>
        <p:spPr>
          <a:xfrm>
            <a:off x="1544955" y="5539105"/>
            <a:ext cx="8001000" cy="607695"/>
          </a:xfrm>
          <a:prstGeom prst="rect">
            <a:avLst/>
          </a:prstGeom>
          <a:noFill/>
          <a:ln w="12700" cap="sq" cmpd="sng">
            <a:solidFill>
              <a:schemeClr val="tx1"/>
            </a:solidFill>
            <a:prstDash val="solid"/>
            <a:miter/>
            <a:headEnd type="none" w="med" len="med"/>
            <a:tailEnd type="none" w="med" len="med"/>
          </a:ln>
        </p:spPr>
        <p:txBody>
          <a:bodyPr>
            <a:spAutoFit/>
          </a:bodyPr>
          <a:lstStyle/>
          <a:p>
            <a:pPr>
              <a:spcBef>
                <a:spcPct val="50000"/>
              </a:spcBef>
            </a:pPr>
            <a:r>
              <a:rPr lang="en-US" altLang="x-none" sz="3360" noProof="1">
                <a:effectLst/>
                <a:latin typeface="Times New Roman" panose="02020603050405020304" pitchFamily="18" charset="0"/>
                <a:ea typeface="新宋体" panose="02010609030101010101" charset="-122"/>
              </a:rPr>
              <a:t>public class Yolk extends </a:t>
            </a:r>
            <a:r>
              <a:rPr lang="en-US" altLang="x-none" sz="3360" noProof="1">
                <a:solidFill>
                  <a:srgbClr val="000099"/>
                </a:solidFill>
                <a:effectLst/>
                <a:latin typeface="Times New Roman" panose="02020603050405020304" pitchFamily="18" charset="0"/>
                <a:ea typeface="新宋体" panose="02010609030101010101" charset="-122"/>
              </a:rPr>
              <a:t>Egg2.Yolk</a:t>
            </a:r>
            <a:endParaRPr lang="zh-CN" altLang="en-US" sz="3360" noProof="1">
              <a:solidFill>
                <a:srgbClr val="000099"/>
              </a:solidFill>
              <a:effectLst/>
              <a:latin typeface="Times New Roman" panose="02020603050405020304" pitchFamily="18" charset="0"/>
              <a:ea typeface="新宋体" panose="02010609030101010101" charset="-122"/>
            </a:endParaRPr>
          </a:p>
        </p:txBody>
      </p:sp>
      <p:sp>
        <p:nvSpPr>
          <p:cNvPr id="57349" name="文本框 57348"/>
          <p:cNvSpPr txBox="1"/>
          <p:nvPr/>
        </p:nvSpPr>
        <p:spPr>
          <a:xfrm>
            <a:off x="1544647" y="1967230"/>
            <a:ext cx="8256578" cy="2072640"/>
          </a:xfrm>
          <a:prstGeom prst="rect">
            <a:avLst/>
          </a:prstGeom>
          <a:noFill/>
          <a:ln w="12700" cap="sq" cmpd="sng">
            <a:solidFill>
              <a:schemeClr val="tx1"/>
            </a:solidFill>
            <a:prstDash val="solid"/>
            <a:miter/>
            <a:headEnd type="none" w="med" len="med"/>
            <a:tailEnd type="none" w="med" len="med"/>
          </a:ln>
        </p:spPr>
        <p:txBody>
          <a:bodyPr wrap="square">
            <a:spAutoFit/>
          </a:bodyPr>
          <a:lstStyle/>
          <a:p>
            <a:pPr>
              <a:spcBef>
                <a:spcPct val="20000"/>
              </a:spcBef>
              <a:buClr>
                <a:schemeClr val="tx2"/>
              </a:buClr>
              <a:buSzPct val="75000"/>
              <a:buFont typeface="Wingdings" panose="05000000000000000000" pitchFamily="2" charset="2"/>
              <a:buNone/>
            </a:pPr>
            <a:r>
              <a:rPr lang="zh-CN" altLang="en-US" sz="2800" noProof="1">
                <a:effectLst/>
                <a:latin typeface="Times New Roman" panose="02020603050405020304" pitchFamily="18" charset="0"/>
                <a:ea typeface="新宋体" panose="02010609030101010101" charset="-122"/>
              </a:rPr>
              <a:t>设外层类名为</a:t>
            </a:r>
            <a:r>
              <a:rPr lang="en-US" altLang="x-none" sz="2800" noProof="1">
                <a:effectLst/>
                <a:latin typeface="Times New Roman" panose="02020603050405020304" pitchFamily="18" charset="0"/>
                <a:ea typeface="新宋体" panose="02010609030101010101" charset="-122"/>
              </a:rPr>
              <a:t>Myclass，</a:t>
            </a:r>
            <a:r>
              <a:rPr lang="zh-CN" altLang="en-US" sz="2800" noProof="1">
                <a:effectLst/>
                <a:latin typeface="Times New Roman" panose="02020603050405020304" pitchFamily="18" charset="0"/>
                <a:ea typeface="新宋体" panose="02010609030101010101" charset="-122"/>
              </a:rPr>
              <a:t>则其内部类名为：</a:t>
            </a:r>
            <a:endParaRPr lang="zh-CN" altLang="en-US" sz="2800" noProof="1">
              <a:effectLst/>
              <a:latin typeface="Times New Roman" panose="02020603050405020304" pitchFamily="18" charset="0"/>
              <a:ea typeface="新宋体" panose="02010609030101010101" charset="-122"/>
            </a:endParaRPr>
          </a:p>
          <a:p>
            <a:pPr>
              <a:spcBef>
                <a:spcPct val="20000"/>
              </a:spcBef>
              <a:buClr>
                <a:schemeClr val="tx2"/>
              </a:buClr>
              <a:buSzPct val="75000"/>
              <a:buFont typeface="Wingdings" panose="05000000000000000000" pitchFamily="2" charset="2"/>
              <a:buNone/>
            </a:pPr>
            <a:r>
              <a:rPr lang="en-US" altLang="x-none" sz="2800" noProof="1">
                <a:effectLst/>
                <a:latin typeface="Times New Roman" panose="02020603050405020304" pitchFamily="18" charset="0"/>
                <a:ea typeface="新宋体" panose="02010609030101010101" charset="-122"/>
              </a:rPr>
              <a:t>Myclass</a:t>
            </a:r>
            <a:r>
              <a:rPr lang="en-US" altLang="x-none" sz="2800" noProof="1">
                <a:solidFill>
                  <a:srgbClr val="000099"/>
                </a:solidFill>
                <a:effectLst/>
                <a:latin typeface="Times New Roman" panose="02020603050405020304" pitchFamily="18" charset="0"/>
                <a:ea typeface="新宋体" panose="02010609030101010101" charset="-122"/>
              </a:rPr>
              <a:t>$</a:t>
            </a:r>
            <a:r>
              <a:rPr lang="en-US" altLang="x-none" sz="2800" noProof="1">
                <a:effectLst/>
                <a:latin typeface="Times New Roman" panose="02020603050405020304" pitchFamily="18" charset="0"/>
                <a:ea typeface="新宋体" panose="02010609030101010101" charset="-122"/>
              </a:rPr>
              <a:t>c1.class    (c1  </a:t>
            </a:r>
            <a:r>
              <a:rPr lang="zh-CN" altLang="en-US" sz="2800" noProof="1">
                <a:effectLst/>
                <a:latin typeface="Times New Roman" panose="02020603050405020304" pitchFamily="18" charset="0"/>
                <a:ea typeface="新宋体" panose="02010609030101010101" charset="-122"/>
              </a:rPr>
              <a:t>为命名内部类名）</a:t>
            </a:r>
            <a:endParaRPr lang="zh-CN" altLang="en-US" sz="2800" noProof="1">
              <a:effectLst/>
              <a:latin typeface="Times New Roman" panose="02020603050405020304" pitchFamily="18" charset="0"/>
              <a:ea typeface="新宋体" panose="02010609030101010101" charset="-122"/>
            </a:endParaRPr>
          </a:p>
          <a:p>
            <a:pPr>
              <a:spcBef>
                <a:spcPct val="20000"/>
              </a:spcBef>
              <a:buClr>
                <a:schemeClr val="tx2"/>
              </a:buClr>
              <a:buSzPct val="75000"/>
              <a:buFont typeface="Wingdings" panose="05000000000000000000" pitchFamily="2" charset="2"/>
              <a:buNone/>
            </a:pPr>
            <a:r>
              <a:rPr lang="en-US" altLang="x-none" sz="2800" noProof="1">
                <a:effectLst/>
                <a:latin typeface="Times New Roman" panose="02020603050405020304" pitchFamily="18" charset="0"/>
                <a:ea typeface="新宋体" panose="02010609030101010101" charset="-122"/>
              </a:rPr>
              <a:t>Myclass</a:t>
            </a:r>
            <a:r>
              <a:rPr lang="en-US" altLang="x-none" sz="2800" noProof="1">
                <a:solidFill>
                  <a:srgbClr val="000099"/>
                </a:solidFill>
                <a:effectLst/>
                <a:latin typeface="Times New Roman" panose="02020603050405020304" pitchFamily="18" charset="0"/>
                <a:ea typeface="新宋体" panose="02010609030101010101" charset="-122"/>
              </a:rPr>
              <a:t>$</a:t>
            </a:r>
            <a:r>
              <a:rPr lang="en-US" altLang="x-none" sz="2800" noProof="1">
                <a:effectLst/>
                <a:latin typeface="Times New Roman" panose="02020603050405020304" pitchFamily="18" charset="0"/>
                <a:ea typeface="新宋体" panose="02010609030101010101" charset="-122"/>
              </a:rPr>
              <a:t>1.class      (</a:t>
            </a:r>
            <a:r>
              <a:rPr lang="zh-CN" altLang="en-US" sz="2800" noProof="1">
                <a:effectLst/>
                <a:latin typeface="Times New Roman" panose="02020603050405020304" pitchFamily="18" charset="0"/>
                <a:ea typeface="新宋体" panose="02010609030101010101" charset="-122"/>
              </a:rPr>
              <a:t>表示类中定义的第一</a:t>
            </a:r>
            <a:endParaRPr lang="zh-CN" altLang="en-US" sz="2800" noProof="1">
              <a:effectLst/>
              <a:latin typeface="Times New Roman" panose="02020603050405020304" pitchFamily="18" charset="0"/>
              <a:ea typeface="新宋体" panose="02010609030101010101" charset="-122"/>
            </a:endParaRPr>
          </a:p>
          <a:p>
            <a:pPr>
              <a:spcBef>
                <a:spcPct val="20000"/>
              </a:spcBef>
              <a:buClr>
                <a:schemeClr val="tx2"/>
              </a:buClr>
              <a:buSzPct val="75000"/>
              <a:buFont typeface="Wingdings" panose="05000000000000000000" pitchFamily="2" charset="2"/>
              <a:buNone/>
            </a:pPr>
            <a:r>
              <a:rPr lang="zh-CN" altLang="en-US" sz="2800" noProof="1">
                <a:effectLst/>
                <a:latin typeface="Times New Roman" panose="02020603050405020304" pitchFamily="18" charset="0"/>
                <a:ea typeface="新宋体" panose="02010609030101010101" charset="-122"/>
              </a:rPr>
              <a:t>                                  个匿名内部类）</a:t>
            </a:r>
            <a:endParaRPr lang="zh-CN" altLang="en-US" sz="2800" noProof="1">
              <a:effectLst/>
              <a:latin typeface="Times New Roman" panose="02020603050405020304" pitchFamily="18" charset="0"/>
              <a:ea typeface="新宋体" panose="02010609030101010101" charset="-122"/>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custDataLst>
              <p:tags r:id="rId1"/>
            </p:custDataLst>
          </p:nvPr>
        </p:nvSpPr>
        <p:spPr/>
        <p:txBody>
          <a:bodyPr>
            <a:normAutofit/>
          </a:bodyPr>
          <a:lstStyle/>
          <a:p>
            <a:pPr>
              <a:lnSpc>
                <a:spcPct val="130000"/>
              </a:lnSpc>
              <a:buClr>
                <a:schemeClr val="hlink"/>
              </a:buClr>
            </a:pPr>
            <a:r>
              <a:rPr lang="en-US" sz="2310" smtClean="0">
                <a:ea typeface="黑体" panose="02010609060101010101" pitchFamily="49" charset="-122"/>
              </a:rPr>
              <a:t>增加了对于</a:t>
            </a:r>
            <a:r>
              <a:rPr lang="zh-CN" altLang="en-US" sz="2310" smtClean="0">
                <a:ea typeface="黑体" panose="02010609060101010101" pitchFamily="49" charset="-122"/>
              </a:rPr>
              <a:t>内部</a:t>
            </a:r>
            <a:r>
              <a:rPr lang="en-US" sz="2310" smtClean="0">
                <a:ea typeface="黑体" panose="02010609060101010101" pitchFamily="49" charset="-122"/>
              </a:rPr>
              <a:t>类private的支持。</a:t>
            </a:r>
            <a:endParaRPr lang="en-US" sz="2310" smtClean="0">
              <a:ea typeface="黑体" panose="02010609060101010101" pitchFamily="49" charset="-122"/>
            </a:endParaRPr>
          </a:p>
          <a:p>
            <a:pPr marL="342900" indent="-342900">
              <a:lnSpc>
                <a:spcPct val="130000"/>
              </a:lnSpc>
              <a:buClr>
                <a:schemeClr val="hlink"/>
              </a:buClr>
              <a:buFont typeface="Wingdings" panose="05000000000000000000" pitchFamily="2" charset="2"/>
              <a:buChar char="l"/>
            </a:pPr>
            <a:endParaRPr lang="zh-CN" altLang="en-US" sz="1890" smtClean="0"/>
          </a:p>
        </p:txBody>
      </p:sp>
      <p:sp>
        <p:nvSpPr>
          <p:cNvPr id="62468" name="标题 2"/>
          <p:cNvSpPr>
            <a:spLocks noGrp="1" noChangeArrowheads="1"/>
          </p:cNvSpPr>
          <p:nvPr>
            <p:ph type="title"/>
            <p:custDataLst>
              <p:tags r:id="rId2"/>
            </p:custDataLst>
          </p:nvPr>
        </p:nvSpPr>
        <p:spPr/>
        <p:txBody>
          <a:bodyPr/>
          <a:lstStyle/>
          <a:p>
            <a:r>
              <a:rPr lang="zh-CN" altLang="en-US" smtClean="0"/>
              <a:t>内部类</a:t>
            </a:r>
            <a:r>
              <a:rPr lang="en-US" altLang="zh-CN" smtClean="0"/>
              <a:t>JDK</a:t>
            </a:r>
            <a:r>
              <a:rPr lang="zh-CN" altLang="en-US" smtClean="0"/>
              <a:t>新特性 </a:t>
            </a:r>
            <a:endParaRPr lang="zh-CN" altLang="en-US" smtClean="0"/>
          </a:p>
        </p:txBody>
      </p:sp>
      <p:sp>
        <p:nvSpPr>
          <p:cNvPr id="2" name="文本框 1"/>
          <p:cNvSpPr txBox="1"/>
          <p:nvPr/>
        </p:nvSpPr>
        <p:spPr>
          <a:xfrm>
            <a:off x="1198245" y="2103755"/>
            <a:ext cx="8453755" cy="4320540"/>
          </a:xfrm>
          <a:prstGeom prst="rect">
            <a:avLst/>
          </a:prstGeom>
          <a:noFill/>
          <a:ln w="9525">
            <a:noFill/>
          </a:ln>
        </p:spPr>
        <p:txBody>
          <a:bodyPr wrap="square">
            <a:spAutoFit/>
          </a:bodyPr>
          <a:p>
            <a:pPr>
              <a:lnSpc>
                <a:spcPct val="90000"/>
              </a:lnSpc>
            </a:pPr>
            <a:r>
              <a:rPr lang="en-US" sz="1800" b="1">
                <a:solidFill>
                  <a:srgbClr val="7F0055"/>
                </a:solidFill>
                <a:latin typeface="Courier New" panose="02070309020205020404" pitchFamily="49" charset="0"/>
                <a:ea typeface="宋体" panose="02010600030101010101" pitchFamily="2" charset="-122"/>
              </a:rPr>
              <a:t>public</a:t>
            </a:r>
            <a:r>
              <a:rPr lang="en-US" sz="1800">
                <a:solidFill>
                  <a:srgbClr val="000000"/>
                </a:solidFill>
                <a:latin typeface="Courier New" panose="02070309020205020404" pitchFamily="49" charset="0"/>
                <a:ea typeface="宋体" panose="02010600030101010101" pitchFamily="2" charset="-122"/>
              </a:rPr>
              <a:t> </a:t>
            </a:r>
            <a:r>
              <a:rPr lang="en-US" sz="1800" b="1">
                <a:solidFill>
                  <a:srgbClr val="7F0055"/>
                </a:solidFill>
                <a:latin typeface="Courier New" panose="02070309020205020404" pitchFamily="49" charset="0"/>
                <a:ea typeface="宋体" panose="02010600030101010101" pitchFamily="2" charset="-122"/>
              </a:rPr>
              <a:t>class</a:t>
            </a:r>
            <a:r>
              <a:rPr lang="en-US" sz="1800">
                <a:solidFill>
                  <a:srgbClr val="000000"/>
                </a:solidFill>
                <a:latin typeface="Courier New" panose="02070309020205020404" pitchFamily="49" charset="0"/>
                <a:ea typeface="宋体" panose="02010600030101010101" pitchFamily="2" charset="-122"/>
              </a:rPr>
              <a:t> Outer {	</a:t>
            </a:r>
            <a:r>
              <a:rPr lang="en-US" sz="1800" b="1">
                <a:solidFill>
                  <a:srgbClr val="7F0055"/>
                </a:solidFill>
                <a:latin typeface="Courier New" panose="02070309020205020404" pitchFamily="49" charset="0"/>
                <a:ea typeface="宋体" panose="02010600030101010101" pitchFamily="2" charset="-122"/>
              </a:rPr>
              <a:t>public</a:t>
            </a:r>
            <a:r>
              <a:rPr lang="en-US" sz="1800">
                <a:solidFill>
                  <a:srgbClr val="000000"/>
                </a:solidFill>
                <a:latin typeface="Courier New" panose="02070309020205020404" pitchFamily="49" charset="0"/>
                <a:ea typeface="宋体" panose="02010600030101010101" pitchFamily="2" charset="-122"/>
              </a:rPr>
              <a:t> </a:t>
            </a:r>
            <a:r>
              <a:rPr lang="en-US" sz="1800" b="1">
                <a:solidFill>
                  <a:srgbClr val="7F0055"/>
                </a:solidFill>
                <a:latin typeface="Courier New" panose="02070309020205020404" pitchFamily="49" charset="0"/>
                <a:ea typeface="宋体" panose="02010600030101010101" pitchFamily="2" charset="-122"/>
              </a:rPr>
              <a:t>void</a:t>
            </a:r>
            <a:r>
              <a:rPr lang="en-US" sz="1800">
                <a:solidFill>
                  <a:srgbClr val="000000"/>
                </a:solidFill>
                <a:latin typeface="Courier New" panose="02070309020205020404" pitchFamily="49" charset="0"/>
                <a:ea typeface="宋体" panose="02010600030101010101" pitchFamily="2" charset="-122"/>
              </a:rPr>
              <a:t> f1() {		Inner In = </a:t>
            </a:r>
            <a:r>
              <a:rPr lang="en-US" sz="1800" b="1">
                <a:solidFill>
                  <a:srgbClr val="7F0055"/>
                </a:solidFill>
                <a:latin typeface="Courier New" panose="02070309020205020404" pitchFamily="49" charset="0"/>
                <a:ea typeface="宋体" panose="02010600030101010101" pitchFamily="2" charset="-122"/>
              </a:rPr>
              <a:t>new</a:t>
            </a:r>
            <a:r>
              <a:rPr lang="en-US" sz="1800">
                <a:solidFill>
                  <a:srgbClr val="000000"/>
                </a:solidFill>
                <a:latin typeface="Courier New" panose="02070309020205020404" pitchFamily="49" charset="0"/>
                <a:ea typeface="宋体" panose="02010600030101010101" pitchFamily="2" charset="-122"/>
              </a:rPr>
              <a:t> Inner();</a:t>
            </a:r>
            <a:endParaRPr lang="en-US" sz="1800">
              <a:solidFill>
                <a:srgbClr val="000000"/>
              </a:solidFill>
              <a:latin typeface="Courier New" panose="02070309020205020404" pitchFamily="49" charset="0"/>
              <a:ea typeface="宋体" panose="02010600030101010101" pitchFamily="2" charset="-122"/>
            </a:endParaRPr>
          </a:p>
          <a:p>
            <a:pPr>
              <a:lnSpc>
                <a:spcPct val="90000"/>
              </a:lnSpc>
            </a:pPr>
            <a:r>
              <a:rPr lang="en-US" sz="1800">
                <a:solidFill>
                  <a:srgbClr val="3F7F5F"/>
                </a:solidFill>
                <a:latin typeface="Courier New" panose="02070309020205020404" pitchFamily="49" charset="0"/>
                <a:sym typeface="+mn-ea"/>
              </a:rPr>
              <a:t>          // System.out.println(In.s) //jdk 10</a:t>
            </a:r>
            <a:r>
              <a:rPr lang="zh-CN" sz="1800">
                <a:solidFill>
                  <a:srgbClr val="3F7F5F"/>
                </a:solidFill>
                <a:latin typeface="Courier New" panose="02070309020205020404" pitchFamily="49" charset="0"/>
                <a:sym typeface="+mn-ea"/>
              </a:rPr>
              <a:t>后不能通过编译</a:t>
            </a:r>
            <a:r>
              <a:rPr lang="en-US" sz="1800">
                <a:solidFill>
                  <a:srgbClr val="000000"/>
                </a:solidFill>
                <a:latin typeface="Courier New" panose="02070309020205020404" pitchFamily="49" charset="0"/>
                <a:sym typeface="+mn-ea"/>
              </a:rPr>
              <a:t>	</a:t>
            </a:r>
            <a:r>
              <a:rPr lang="en-US" sz="1800">
                <a:solidFill>
                  <a:srgbClr val="3F7F5F"/>
                </a:solidFill>
                <a:latin typeface="Courier New" panose="02070309020205020404" pitchFamily="49" charset="0"/>
                <a:sym typeface="+mn-ea"/>
              </a:rPr>
              <a:t>// System.out.println(In.f2()) //jdk 10</a:t>
            </a:r>
            <a:r>
              <a:rPr lang="zh-CN" sz="1800">
                <a:solidFill>
                  <a:srgbClr val="3F7F5F"/>
                </a:solidFill>
                <a:latin typeface="Courier New" panose="02070309020205020404" pitchFamily="49" charset="0"/>
                <a:sym typeface="+mn-ea"/>
              </a:rPr>
              <a:t>后不能通过编译</a:t>
            </a:r>
            <a:r>
              <a:rPr lang="en-US" sz="1800">
                <a:latin typeface="Courier New" panose="02070309020205020404" pitchFamily="49" charset="0"/>
                <a:sym typeface="+mn-ea"/>
              </a:rPr>
              <a:t> </a:t>
            </a:r>
            <a:r>
              <a:rPr lang="en-US" sz="1800">
                <a:solidFill>
                  <a:srgbClr val="000000"/>
                </a:solidFill>
                <a:latin typeface="Courier New" panose="02070309020205020404" pitchFamily="49" charset="0"/>
                <a:ea typeface="宋体" panose="02010600030101010101" pitchFamily="2" charset="-122"/>
              </a:rPr>
              <a:t>	}		</a:t>
            </a:r>
            <a:r>
              <a:rPr lang="en-US" sz="1800" b="1">
                <a:solidFill>
                  <a:srgbClr val="7F0055"/>
                </a:solidFill>
                <a:latin typeface="Courier New" panose="02070309020205020404" pitchFamily="49" charset="0"/>
                <a:ea typeface="宋体" panose="02010600030101010101" pitchFamily="2" charset="-122"/>
              </a:rPr>
              <a:t>class</a:t>
            </a:r>
            <a:r>
              <a:rPr lang="en-US" sz="1800">
                <a:solidFill>
                  <a:srgbClr val="000000"/>
                </a:solidFill>
                <a:latin typeface="Courier New" panose="02070309020205020404" pitchFamily="49" charset="0"/>
                <a:ea typeface="宋体" panose="02010600030101010101" pitchFamily="2" charset="-122"/>
              </a:rPr>
              <a:t> Inner {		</a:t>
            </a:r>
            <a:r>
              <a:rPr lang="en-US" sz="1800" b="1">
                <a:solidFill>
                  <a:srgbClr val="7F0055"/>
                </a:solidFill>
                <a:latin typeface="Courier New" panose="02070309020205020404" pitchFamily="49" charset="0"/>
                <a:ea typeface="宋体" panose="02010600030101010101" pitchFamily="2" charset="-122"/>
              </a:rPr>
              <a:t>private</a:t>
            </a:r>
            <a:r>
              <a:rPr lang="en-US" sz="1800">
                <a:solidFill>
                  <a:srgbClr val="000000"/>
                </a:solidFill>
                <a:latin typeface="Courier New" panose="02070309020205020404" pitchFamily="49" charset="0"/>
                <a:ea typeface="宋体" panose="02010600030101010101" pitchFamily="2" charset="-122"/>
              </a:rPr>
              <a:t> String </a:t>
            </a:r>
            <a:r>
              <a:rPr lang="en-US" sz="1800">
                <a:solidFill>
                  <a:srgbClr val="0000C0"/>
                </a:solidFill>
                <a:latin typeface="Courier New" panose="02070309020205020404" pitchFamily="49" charset="0"/>
                <a:ea typeface="宋体" panose="02010600030101010101" pitchFamily="2" charset="-122"/>
              </a:rPr>
              <a:t>s</a:t>
            </a:r>
            <a:r>
              <a:rPr lang="en-US" sz="1800">
                <a:solidFill>
                  <a:srgbClr val="000000"/>
                </a:solidFill>
                <a:latin typeface="Courier New" panose="02070309020205020404" pitchFamily="49" charset="0"/>
                <a:ea typeface="宋体" panose="02010600030101010101" pitchFamily="2" charset="-122"/>
              </a:rPr>
              <a:t> = </a:t>
            </a:r>
            <a:r>
              <a:rPr lang="en-US" sz="1800">
                <a:solidFill>
                  <a:srgbClr val="2A00FF"/>
                </a:solidFill>
                <a:latin typeface="Courier New" panose="02070309020205020404" pitchFamily="49" charset="0"/>
                <a:ea typeface="宋体" panose="02010600030101010101" pitchFamily="2" charset="-122"/>
              </a:rPr>
              <a:t>"inner"</a:t>
            </a:r>
            <a:r>
              <a:rPr lang="en-US" sz="1800">
                <a:solidFill>
                  <a:srgbClr val="000000"/>
                </a:solidFill>
                <a:latin typeface="Courier New" panose="02070309020205020404" pitchFamily="49" charset="0"/>
                <a:ea typeface="宋体" panose="02010600030101010101" pitchFamily="2" charset="-122"/>
              </a:rPr>
              <a:t>;</a:t>
            </a:r>
            <a:r>
              <a:rPr lang="en-US" sz="1800">
                <a:latin typeface="Courier New" panose="02070309020205020404" pitchFamily="49" charset="0"/>
                <a:ea typeface="宋体" panose="02010600030101010101" pitchFamily="2" charset="-122"/>
              </a:rPr>
              <a:t> </a:t>
            </a:r>
            <a:r>
              <a:rPr lang="en-US" sz="1800">
                <a:solidFill>
                  <a:srgbClr val="000000"/>
                </a:solidFill>
                <a:latin typeface="Courier New" panose="02070309020205020404" pitchFamily="49" charset="0"/>
                <a:ea typeface="宋体" panose="02010600030101010101" pitchFamily="2" charset="-122"/>
              </a:rPr>
              <a:t>		</a:t>
            </a:r>
            <a:r>
              <a:rPr lang="en-US" sz="1800" b="1">
                <a:solidFill>
                  <a:srgbClr val="7F0055"/>
                </a:solidFill>
                <a:latin typeface="Courier New" panose="02070309020205020404" pitchFamily="49" charset="0"/>
                <a:ea typeface="宋体" panose="02010600030101010101" pitchFamily="2" charset="-122"/>
              </a:rPr>
              <a:t>private</a:t>
            </a:r>
            <a:r>
              <a:rPr lang="en-US" sz="1800">
                <a:solidFill>
                  <a:srgbClr val="000000"/>
                </a:solidFill>
                <a:latin typeface="Courier New" panose="02070309020205020404" pitchFamily="49" charset="0"/>
                <a:ea typeface="宋体" panose="02010600030101010101" pitchFamily="2" charset="-122"/>
              </a:rPr>
              <a:t> </a:t>
            </a:r>
            <a:r>
              <a:rPr lang="en-US" sz="1800" b="1">
                <a:solidFill>
                  <a:srgbClr val="7F0055"/>
                </a:solidFill>
                <a:latin typeface="Courier New" panose="02070309020205020404" pitchFamily="49" charset="0"/>
                <a:ea typeface="宋体" panose="02010600030101010101" pitchFamily="2" charset="-122"/>
              </a:rPr>
              <a:t>void</a:t>
            </a:r>
            <a:r>
              <a:rPr lang="en-US" sz="1800">
                <a:solidFill>
                  <a:srgbClr val="000000"/>
                </a:solidFill>
                <a:latin typeface="Courier New" panose="02070309020205020404" pitchFamily="49" charset="0"/>
                <a:ea typeface="宋体" panose="02010600030101010101" pitchFamily="2" charset="-122"/>
              </a:rPr>
              <a:t> f2() {			System.</a:t>
            </a:r>
            <a:r>
              <a:rPr lang="en-US" sz="1800" i="1">
                <a:solidFill>
                  <a:srgbClr val="0000C0"/>
                </a:solidFill>
                <a:latin typeface="Courier New" panose="02070309020205020404" pitchFamily="49" charset="0"/>
                <a:ea typeface="宋体" panose="02010600030101010101" pitchFamily="2" charset="-122"/>
              </a:rPr>
              <a:t>out</a:t>
            </a:r>
            <a:r>
              <a:rPr lang="en-US" sz="1800">
                <a:solidFill>
                  <a:srgbClr val="000000"/>
                </a:solidFill>
                <a:latin typeface="Courier New" panose="02070309020205020404" pitchFamily="49" charset="0"/>
                <a:ea typeface="宋体" panose="02010600030101010101" pitchFamily="2" charset="-122"/>
              </a:rPr>
              <a:t>.println(</a:t>
            </a:r>
            <a:r>
              <a:rPr lang="en-US" sz="1800">
                <a:solidFill>
                  <a:srgbClr val="2A00FF"/>
                </a:solidFill>
                <a:latin typeface="Courier New" panose="02070309020205020404" pitchFamily="49" charset="0"/>
                <a:ea typeface="宋体" panose="02010600030101010101" pitchFamily="2" charset="-122"/>
              </a:rPr>
              <a:t>"f2"</a:t>
            </a:r>
            <a:r>
              <a:rPr lang="en-US" sz="1800">
                <a:solidFill>
                  <a:srgbClr val="000000"/>
                </a:solidFill>
                <a:latin typeface="Courier New" panose="02070309020205020404" pitchFamily="49" charset="0"/>
                <a:ea typeface="宋体" panose="02010600030101010101" pitchFamily="2" charset="-122"/>
              </a:rPr>
              <a:t>);		}	}}</a:t>
            </a:r>
            <a:r>
              <a:rPr lang="en-US" sz="1800">
                <a:latin typeface="Calibri" panose="020F0502020204030204" pitchFamily="34" charset="0"/>
                <a:ea typeface="宋体" panose="02010600030101010101" pitchFamily="2" charset="-122"/>
              </a:rPr>
              <a:t> </a:t>
            </a:r>
            <a:endParaRPr lang="en-US" altLang="en-US" sz="1800">
              <a:latin typeface="Calibri" panose="020F0502020204030204" pitchFamily="34" charset="0"/>
              <a:ea typeface="宋体" panose="02010600030101010101" pitchFamily="2" charset="-122"/>
            </a:endParaRPr>
          </a:p>
        </p:txBody>
      </p:sp>
    </p:spTree>
    <p:custDataLst>
      <p:tags r:id="rId3"/>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0116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封装</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[2]</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sz="3200"/>
              <a:t>基本数据类型的包装类 </a:t>
            </a:r>
            <a:endParaRPr lang="zh-CN" altLang="en-US" sz="3200"/>
          </a:p>
        </p:txBody>
      </p:sp>
      <p:sp>
        <p:nvSpPr>
          <p:cNvPr id="3" name="内容占位符 2"/>
          <p:cNvSpPr>
            <a:spLocks noGrp="1"/>
          </p:cNvSpPr>
          <p:nvPr>
            <p:ph idx="1"/>
            <p:custDataLst>
              <p:tags r:id="rId2"/>
            </p:custDataLst>
          </p:nvPr>
        </p:nvSpPr>
        <p:spPr/>
        <p:txBody>
          <a:bodyPr>
            <a:normAutofit/>
          </a:bodyPr>
          <a:p>
            <a:pPr>
              <a:lnSpc>
                <a:spcPct val="130000"/>
              </a:lnSpc>
              <a:buClr>
                <a:srgbClr val="000000"/>
              </a:buClr>
            </a:pPr>
            <a:r>
              <a:rPr lang="zh-CN" altLang="en-US" sz="2400" smtClean="0"/>
              <a:t>基本数据类型</a:t>
            </a:r>
            <a:r>
              <a:rPr lang="en-US" sz="2400" smtClean="0"/>
              <a:t>: byte, short, int, long, float, double, boolean, char </a:t>
            </a:r>
            <a:endParaRPr lang="en-US" sz="2400" smtClean="0"/>
          </a:p>
          <a:p>
            <a:pPr>
              <a:lnSpc>
                <a:spcPct val="130000"/>
              </a:lnSpc>
              <a:buClr>
                <a:srgbClr val="000000"/>
              </a:buClr>
            </a:pPr>
            <a:r>
              <a:rPr lang="zh-CN" altLang="en-US" sz="2400" smtClean="0"/>
              <a:t>对应的包装类</a:t>
            </a:r>
            <a:r>
              <a:rPr lang="en-US" sz="2400" smtClean="0"/>
              <a:t>: Byte, Short, Integer, Long, Float, Double, Boolean, Character</a:t>
            </a:r>
            <a:endParaRPr lang="en-US" sz="2400" smtClean="0"/>
          </a:p>
          <a:p>
            <a:pPr>
              <a:lnSpc>
                <a:spcPct val="130000"/>
              </a:lnSpc>
              <a:buClr>
                <a:srgbClr val="000000"/>
              </a:buClr>
            </a:pPr>
            <a:r>
              <a:rPr lang="zh-CN" altLang="en-US" sz="2400" smtClean="0"/>
              <a:t>作用</a:t>
            </a:r>
            <a:endParaRPr lang="zh-CN" altLang="en-US" sz="1800" smtClean="0"/>
          </a:p>
          <a:p>
            <a:pPr marL="742950" lvl="1" indent="-285750">
              <a:lnSpc>
                <a:spcPct val="130000"/>
              </a:lnSpc>
            </a:pPr>
            <a:r>
              <a:rPr lang="zh-CN" altLang="en-US" sz="1800" smtClean="0"/>
              <a:t>包装类对象中包含有一个对应基本类型的值</a:t>
            </a:r>
            <a:endParaRPr lang="zh-CN" altLang="en-US" sz="1800" smtClean="0"/>
          </a:p>
          <a:p>
            <a:pPr marL="742950" lvl="1" indent="-285750">
              <a:lnSpc>
                <a:spcPct val="130000"/>
              </a:lnSpc>
            </a:pPr>
            <a:r>
              <a:rPr lang="zh-CN" altLang="en-US" sz="1800" smtClean="0"/>
              <a:t>提供有基本类型和字符串</a:t>
            </a:r>
            <a:r>
              <a:rPr lang="en-US" sz="1800" smtClean="0"/>
              <a:t>(String)</a:t>
            </a:r>
            <a:r>
              <a:rPr lang="zh-CN" altLang="en-US" sz="1800" smtClean="0"/>
              <a:t>之间的转换函数</a:t>
            </a:r>
            <a:endParaRPr lang="zh-CN" altLang="en-US" sz="1800" smtClean="0"/>
          </a:p>
          <a:p>
            <a:pPr marL="742950" lvl="1" indent="-285750">
              <a:lnSpc>
                <a:spcPct val="130000"/>
              </a:lnSpc>
            </a:pPr>
            <a:r>
              <a:rPr lang="zh-CN" altLang="en-US" sz="1800" smtClean="0"/>
              <a:t>定义有一些常数和方法</a:t>
            </a:r>
            <a:endParaRPr lang="zh-CN" altLang="en-US" sz="1800" smtClean="0"/>
          </a:p>
          <a:p>
            <a:pPr marL="742950" lvl="1" indent="-285750">
              <a:lnSpc>
                <a:spcPct val="130000"/>
              </a:lnSpc>
            </a:pPr>
            <a:r>
              <a:rPr lang="zh-CN" altLang="en-US" sz="1800" dirty="0" smtClean="0">
                <a:sym typeface="+mn-ea"/>
              </a:rPr>
              <a:t>可以使用包装类提供的</a:t>
            </a:r>
            <a:r>
              <a:rPr lang="en-US" altLang="zh-CN" sz="1800" err="1" smtClean="0">
                <a:sym typeface="+mn-ea"/>
              </a:rPr>
              <a:t>xxxValue</a:t>
            </a:r>
            <a:r>
              <a:rPr lang="en-US" altLang="zh-CN" sz="1800" dirty="0" smtClean="0">
                <a:sym typeface="+mn-ea"/>
              </a:rPr>
              <a:t>()</a:t>
            </a:r>
            <a:r>
              <a:rPr lang="zh-CN" altLang="en-US" sz="1800" dirty="0" smtClean="0">
                <a:sym typeface="+mn-ea"/>
              </a:rPr>
              <a:t>实例方法获得包装类对象中包装的基本类型变量。</a:t>
            </a:r>
            <a:endParaRPr lang="zh-CN" altLang="en-US" sz="1800" dirty="0" smtClean="0">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4513"/>
          <p:cNvSpPr>
            <a:spLocks noGrp="1" noChangeArrowheads="1"/>
          </p:cNvSpPr>
          <p:nvPr>
            <p:ph type="title"/>
          </p:nvPr>
        </p:nvSpPr>
        <p:spPr/>
        <p:txBody>
          <a:bodyPr/>
          <a:lstStyle/>
          <a:p>
            <a:r>
              <a:rPr lang="zh-CN" altLang="en-US" sz="3200" smtClean="0"/>
              <a:t>基本数据类型的包装类</a:t>
            </a:r>
            <a:endParaRPr lang="zh-CN" altLang="en-US" sz="3200" smtClean="0"/>
          </a:p>
        </p:txBody>
      </p:sp>
      <p:sp>
        <p:nvSpPr>
          <p:cNvPr id="67586" name="文本占位符 64514"/>
          <p:cNvSpPr>
            <a:spLocks noGrp="1" noChangeArrowheads="1"/>
          </p:cNvSpPr>
          <p:nvPr>
            <p:ph idx="1"/>
          </p:nvPr>
        </p:nvSpPr>
        <p:spPr/>
        <p:txBody>
          <a:bodyPr/>
          <a:lstStyle/>
          <a:p>
            <a:pPr marL="609600" indent="-609600">
              <a:buSzPct val="90000"/>
            </a:pPr>
            <a:r>
              <a:rPr lang="zh-CN" altLang="en-US" smtClean="0"/>
              <a:t>常数定义</a:t>
            </a:r>
            <a:endParaRPr lang="zh-CN" altLang="en-US" smtClean="0"/>
          </a:p>
        </p:txBody>
      </p:sp>
      <p:sp>
        <p:nvSpPr>
          <p:cNvPr id="64516" name="矩形 64515"/>
          <p:cNvSpPr>
            <a:spLocks noChangeArrowheads="1"/>
          </p:cNvSpPr>
          <p:nvPr/>
        </p:nvSpPr>
        <p:spPr bwMode="auto">
          <a:xfrm>
            <a:off x="1083310" y="1997710"/>
            <a:ext cx="8801100" cy="440055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byte	 largestByte		= Byte.MAX_VALUE;   //</a:t>
            </a:r>
            <a:r>
              <a:rPr lang="en-US" sz="2520">
                <a:solidFill>
                  <a:schemeClr val="hlink"/>
                </a:solidFill>
                <a:latin typeface="Tahoma" panose="020B0604030504040204" pitchFamily="34" charset="0"/>
                <a:ea typeface="华文中宋" panose="02010600040101010101" pitchFamily="2" charset="-122"/>
              </a:rPr>
              <a:t>127</a:t>
            </a:r>
            <a:endParaRPr lang="en-US" sz="252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short	 largestShort     	= Short.MAX_VALUE;  //</a:t>
            </a:r>
            <a:r>
              <a:rPr lang="en-US" sz="2520">
                <a:solidFill>
                  <a:schemeClr val="hlink"/>
                </a:solidFill>
                <a:latin typeface="Tahoma" panose="020B0604030504040204" pitchFamily="34" charset="0"/>
                <a:ea typeface="华文中宋" panose="02010600040101010101" pitchFamily="2" charset="-122"/>
              </a:rPr>
              <a:t>32767</a:t>
            </a:r>
            <a:endParaRPr lang="en-US" sz="252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 	 largestInteger      	= Integer.MAX_VALUE;</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a:t>
            </a:r>
            <a:r>
              <a:rPr lang="en-US" sz="2520">
                <a:solidFill>
                  <a:schemeClr val="hlink"/>
                </a:solidFill>
                <a:latin typeface="Tahoma" panose="020B0604030504040204" pitchFamily="34" charset="0"/>
                <a:ea typeface="华文中宋" panose="02010600040101010101" pitchFamily="2" charset="-122"/>
              </a:rPr>
              <a:t>2147483647</a:t>
            </a:r>
            <a:endParaRPr lang="en-US" sz="252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long	 largestLong       	= Long.MAX_VALUE;</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a:t>
            </a:r>
            <a:r>
              <a:rPr lang="en-US" sz="2520">
                <a:solidFill>
                  <a:schemeClr val="hlink"/>
                </a:solidFill>
                <a:latin typeface="Tahoma" panose="020B0604030504040204" pitchFamily="34" charset="0"/>
                <a:ea typeface="华文中宋" panose="02010600040101010101" pitchFamily="2" charset="-122"/>
              </a:rPr>
              <a:t>9223372036854775807</a:t>
            </a:r>
            <a:endParaRPr lang="en-US" sz="252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float	 largestFloat       	= Float.MAX_VALUE;</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a:t>
            </a:r>
            <a:r>
              <a:rPr lang="en-US" sz="2520">
                <a:solidFill>
                  <a:schemeClr val="hlink"/>
                </a:solidFill>
                <a:latin typeface="Tahoma" panose="020B0604030504040204" pitchFamily="34" charset="0"/>
                <a:ea typeface="华文中宋" panose="02010600040101010101" pitchFamily="2" charset="-122"/>
              </a:rPr>
              <a:t>3.40282e+38</a:t>
            </a:r>
            <a:endParaRPr lang="en-US" sz="252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double largestDouble	= Double.MAX_VALUE;</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a:t>
            </a:r>
            <a:r>
              <a:rPr lang="en-US" sz="2520">
                <a:solidFill>
                  <a:schemeClr val="hlink"/>
                </a:solidFill>
                <a:latin typeface="Tahoma" panose="020B0604030504040204" pitchFamily="34" charset="0"/>
                <a:ea typeface="华文中宋" panose="02010600040101010101" pitchFamily="2" charset="-122"/>
              </a:rPr>
              <a:t>1.79769e+308</a:t>
            </a:r>
            <a:endParaRPr lang="en-US" sz="2520">
              <a:solidFill>
                <a:schemeClr val="hlink"/>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arn(out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6561"/>
          <p:cNvSpPr>
            <a:spLocks noGrp="1" noChangeArrowheads="1"/>
          </p:cNvSpPr>
          <p:nvPr>
            <p:ph type="title"/>
          </p:nvPr>
        </p:nvSpPr>
        <p:spPr/>
        <p:txBody>
          <a:bodyPr/>
          <a:lstStyle/>
          <a:p>
            <a:r>
              <a:rPr lang="zh-CN" altLang="en-US" sz="3200" smtClean="0"/>
              <a:t>基本数据类型的包装类</a:t>
            </a:r>
            <a:endParaRPr lang="zh-CN" altLang="en-US" sz="3200" smtClean="0"/>
          </a:p>
        </p:txBody>
      </p:sp>
      <p:sp>
        <p:nvSpPr>
          <p:cNvPr id="69634" name="文本占位符 66562"/>
          <p:cNvSpPr>
            <a:spLocks noGrp="1" noChangeArrowheads="1"/>
          </p:cNvSpPr>
          <p:nvPr>
            <p:ph idx="1"/>
          </p:nvPr>
        </p:nvSpPr>
        <p:spPr/>
        <p:txBody>
          <a:bodyPr>
            <a:normAutofit/>
          </a:bodyPr>
          <a:lstStyle/>
          <a:p>
            <a:pPr marL="609600" indent="-609600">
              <a:buSzPct val="90000"/>
            </a:pPr>
            <a:r>
              <a:rPr lang="zh-CN" altLang="en-US" sz="3780" smtClean="0"/>
              <a:t>基本类型和字符串</a:t>
            </a:r>
            <a:r>
              <a:rPr lang="en-US" sz="3780" smtClean="0">
                <a:ea typeface="黑体" panose="02010609060101010101" pitchFamily="49" charset="-122"/>
              </a:rPr>
              <a:t>(String)</a:t>
            </a:r>
            <a:r>
              <a:rPr lang="zh-CN" altLang="en-US" sz="3780" smtClean="0"/>
              <a:t>之间的转换</a:t>
            </a:r>
            <a:endParaRPr lang="zh-CN" altLang="en-US" sz="3780" smtClean="0"/>
          </a:p>
          <a:p>
            <a:pPr marL="990600" lvl="1" indent="-533400">
              <a:buSzPct val="90000"/>
            </a:pPr>
            <a:r>
              <a:rPr lang="en-US" smtClean="0">
                <a:ea typeface="黑体" panose="02010609060101010101" pitchFamily="49" charset="-122"/>
              </a:rPr>
              <a:t>Integer</a:t>
            </a:r>
            <a:r>
              <a:rPr lang="zh-CN" altLang="en-US" smtClean="0"/>
              <a:t>类举例</a:t>
            </a:r>
            <a:endParaRPr lang="zh-CN" altLang="en-US" smtClean="0"/>
          </a:p>
          <a:p>
            <a:pPr marL="1371600" lvl="2" indent="-457200">
              <a:buSzPct val="90000"/>
            </a:pPr>
            <a:r>
              <a:rPr lang="zh-CN" altLang="en-US" smtClean="0"/>
              <a:t>整数转换为字符串</a:t>
            </a:r>
            <a:endParaRPr lang="zh-CN" altLang="en-US" smtClean="0"/>
          </a:p>
          <a:p>
            <a:pPr marL="1371600" lvl="2" indent="-457200">
              <a:buSzPct val="90000"/>
            </a:pPr>
            <a:r>
              <a:rPr lang="en-US" smtClean="0">
                <a:latin typeface="Tahoma" panose="020B0604030504040204" pitchFamily="34" charset="0"/>
                <a:ea typeface="黑体" panose="02010609060101010101" pitchFamily="49" charset="-122"/>
              </a:rPr>
              <a:t>public static String toString(int i)</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static String toString(int i, int radix)</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static String toBinaryString(int i)</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static String toHexString(int i)</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static String toOctalString(int i)</a:t>
            </a:r>
            <a:endParaRPr lang="en-US" smtClean="0">
              <a:latin typeface="Tahoma" panose="020B0604030504040204" pitchFamily="34" charset="0"/>
              <a:ea typeface="黑体" panose="02010609060101010101" pitchFamily="49" charset="-122"/>
            </a:endParaRPr>
          </a:p>
        </p:txBody>
      </p:sp>
      <p:sp>
        <p:nvSpPr>
          <p:cNvPr id="66564" name="矩形 66563"/>
          <p:cNvSpPr>
            <a:spLocks noChangeArrowheads="1"/>
          </p:cNvSpPr>
          <p:nvPr/>
        </p:nvSpPr>
        <p:spPr bwMode="auto">
          <a:xfrm>
            <a:off x="1400175" y="2466975"/>
            <a:ext cx="5520690" cy="392049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 i = 123;</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s1 = Integer.toString(i);</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s2 = Integer.toString(i, 10);</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s3 = Integer.toString(i, 2);</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s4 = Integer.toString(i, 8);</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s5 = Integer.toString(i, 16);</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s6 = Integer.toBinaryString(i);</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s7 = Integer.toHexString(i);</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s8 = Integer.toOctalString(i);</a:t>
            </a:r>
            <a:endParaRPr lang="en-US" sz="2520">
              <a:latin typeface="Tahoma" panose="020B0604030504040204" pitchFamily="34" charset="0"/>
              <a:ea typeface="华文中宋" panose="02010600040101010101" pitchFamily="2" charset="-122"/>
            </a:endParaRPr>
          </a:p>
        </p:txBody>
      </p:sp>
      <p:sp>
        <p:nvSpPr>
          <p:cNvPr id="66565" name="矩形 66564"/>
          <p:cNvSpPr>
            <a:spLocks noChangeArrowheads="1"/>
          </p:cNvSpPr>
          <p:nvPr/>
        </p:nvSpPr>
        <p:spPr bwMode="auto">
          <a:xfrm>
            <a:off x="6920865" y="2466975"/>
            <a:ext cx="1920240" cy="392049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endParaRPr lang="zh-CN" alt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123</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123</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1111011</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173</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7b</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1111011</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7b</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173</a:t>
            </a:r>
            <a:endParaRPr lang="en-US" sz="2520">
              <a:solidFill>
                <a:schemeClr val="bg1"/>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arn(outHorizontal)">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barn(outHorizontal)">
                                      <p:cBhvr>
                                        <p:cTn id="12"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ldLvl="0" animBg="1"/>
      <p:bldP spid="6656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文本框 130049"/>
          <p:cNvSpPr txBox="1"/>
          <p:nvPr/>
        </p:nvSpPr>
        <p:spPr>
          <a:xfrm>
            <a:off x="4870609" y="6784181"/>
            <a:ext cx="4915615" cy="414020"/>
          </a:xfrm>
          <a:prstGeom prst="rect">
            <a:avLst/>
          </a:prstGeom>
          <a:noFill/>
          <a:ln w="9525">
            <a:noFill/>
          </a:ln>
        </p:spPr>
        <p:txBody>
          <a:bodyPr>
            <a:spAutoFit/>
          </a:bodyPr>
          <a:p>
            <a:pPr algn="r">
              <a:spcBef>
                <a:spcPct val="50000"/>
              </a:spcBef>
              <a:buClr>
                <a:schemeClr val="bg1"/>
              </a:buClr>
            </a:pPr>
            <a:endParaRPr sz="2100" b="1" dirty="0">
              <a:solidFill>
                <a:srgbClr val="3333FF"/>
              </a:solidFill>
              <a:latin typeface="Arial Unicode MS" panose="020B0604020202020204" charset="-122"/>
              <a:ea typeface="Arial Unicode MS" panose="020B0604020202020204" charset="-122"/>
            </a:endParaRPr>
          </a:p>
        </p:txBody>
      </p:sp>
      <p:sp>
        <p:nvSpPr>
          <p:cNvPr id="130051" name="标题 130050"/>
          <p:cNvSpPr>
            <a:spLocks noGrp="1"/>
          </p:cNvSpPr>
          <p:nvPr>
            <p:ph type="title"/>
          </p:nvPr>
        </p:nvSpPr>
        <p:spPr/>
        <p:txBody>
          <a:bodyPr lIns="96678" tIns="48339" rIns="96678" bIns="48339" anchor="ctr"/>
          <a:p>
            <a:r>
              <a:rPr lang="zh-CN" altLang="en-US" sz="3200" dirty="0"/>
              <a:t>自动装箱与自动拆箱</a:t>
            </a:r>
            <a:endParaRPr lang="zh-CN" altLang="en-US" sz="3200" dirty="0"/>
          </a:p>
        </p:txBody>
      </p:sp>
      <p:sp>
        <p:nvSpPr>
          <p:cNvPr id="130052" name="内容占位符 130051"/>
          <p:cNvSpPr>
            <a:spLocks noGrp="1"/>
          </p:cNvSpPr>
          <p:nvPr>
            <p:ph idx="1"/>
          </p:nvPr>
        </p:nvSpPr>
        <p:spPr/>
        <p:txBody>
          <a:bodyPr lIns="96678" tIns="48339" rIns="96678" bIns="48339">
            <a:noAutofit/>
          </a:bodyPr>
          <a:p>
            <a:r>
              <a:rPr lang="en-US" altLang="zh-CN" sz="2000" err="1"/>
              <a:t>JDK</a:t>
            </a:r>
            <a:r>
              <a:rPr lang="zh-CN" altLang="en-US" sz="2000" dirty="0"/>
              <a:t>还提供了自动装箱和自动拆箱。自动装箱就是把一个基本类型的变量直接赋给对应的包装类变量，自动拆箱则与之相反（</a:t>
            </a:r>
            <a:r>
              <a:rPr lang="en-US" altLang="zh-CN" sz="2000" dirty="0"/>
              <a:t>JDK5.0</a:t>
            </a:r>
            <a:r>
              <a:rPr lang="zh-CN" altLang="en-US" sz="2000" dirty="0"/>
              <a:t>之后）。</a:t>
            </a:r>
            <a:endParaRPr lang="zh-CN" altLang="en-US" sz="2000" dirty="0"/>
          </a:p>
          <a:p>
            <a:pPr lvl="1"/>
            <a:r>
              <a:rPr lang="en-US" altLang="zh-CN" sz="1800" dirty="0"/>
              <a:t>Integer i=10;//</a:t>
            </a:r>
            <a:r>
              <a:rPr lang="zh-CN" altLang="en-US" sz="1800" dirty="0"/>
              <a:t>自动</a:t>
            </a:r>
            <a:r>
              <a:rPr lang="zh-CN" altLang="en-US" sz="1800" dirty="0"/>
              <a:t>装箱</a:t>
            </a:r>
            <a:endParaRPr lang="en-US" altLang="zh-CN" sz="1800" dirty="0"/>
          </a:p>
          <a:p>
            <a:pPr lvl="1"/>
            <a:r>
              <a:rPr lang="en-US" altLang="zh-CN" sz="1800" dirty="0"/>
              <a:t>int j=i;//</a:t>
            </a:r>
            <a:r>
              <a:rPr lang="zh-CN" altLang="en-US" sz="1800" dirty="0"/>
              <a:t>自动拆箱</a:t>
            </a:r>
            <a:endParaRPr lang="zh-CN" altLang="en-US" sz="1800" dirty="0"/>
          </a:p>
          <a:p>
            <a:pPr lvl="1"/>
            <a:r>
              <a:rPr lang="zh-CN" altLang="en-US" sz="1800" dirty="0"/>
              <a:t>函数调用过程中的参数传递也可以完成自动拆箱装箱</a:t>
            </a:r>
            <a:endParaRPr lang="zh-CN" altLang="en-US" sz="2055" dirty="0"/>
          </a:p>
          <a:p>
            <a:r>
              <a:rPr lang="zh-CN" altLang="en-US" sz="2000" dirty="0"/>
              <a:t>包装类还可以实现基本类型变量和字符串之间的转换，除了</a:t>
            </a:r>
            <a:r>
              <a:rPr lang="en-US" altLang="zh-CN" sz="2000" dirty="0"/>
              <a:t>Character</a:t>
            </a:r>
            <a:r>
              <a:rPr lang="zh-CN" altLang="en-US" sz="2000" dirty="0"/>
              <a:t>之外的所有包装类都提供了一个</a:t>
            </a:r>
            <a:r>
              <a:rPr lang="en-US" altLang="zh-CN" sz="2000" err="1"/>
              <a:t>parseXxx(String</a:t>
            </a:r>
            <a:r>
              <a:rPr lang="en-US" altLang="zh-CN" sz="2000" dirty="0"/>
              <a:t> s)</a:t>
            </a:r>
            <a:r>
              <a:rPr lang="zh-CN" altLang="en-US" sz="2000" dirty="0"/>
              <a:t>静态方法。</a:t>
            </a:r>
            <a:endParaRPr lang="zh-CN" altLang="en-US" sz="2000" dirty="0"/>
          </a:p>
          <a:p>
            <a:pPr lvl="1"/>
            <a:r>
              <a:rPr lang="en-US" altLang="zh-CN" sz="1800" dirty="0"/>
              <a:t>Boolean.parseBoolean(“true”);</a:t>
            </a:r>
            <a:endParaRPr lang="zh-CN" altLang="en-US" sz="1800" dirty="0"/>
          </a:p>
          <a:p>
            <a:r>
              <a:rPr lang="zh-CN" altLang="en-US" sz="2000" dirty="0"/>
              <a:t>如果将基本类型转换为字符串，只需在后面加</a:t>
            </a:r>
            <a:r>
              <a:rPr lang="en-US" altLang="zh-CN" sz="2000" dirty="0"/>
              <a:t>+ “”</a:t>
            </a:r>
            <a:r>
              <a:rPr lang="zh-CN" altLang="en-US" sz="2000" dirty="0"/>
              <a:t>进行连接运算。</a:t>
            </a:r>
            <a:endParaRPr lang="zh-CN" altLang="en-US" sz="2000" dirty="0"/>
          </a:p>
          <a:p>
            <a:r>
              <a:rPr lang="zh-CN" altLang="en-US" sz="2000" dirty="0"/>
              <a:t>封装类可以支持相应原始类能支持的运算符操作，</a:t>
            </a:r>
            <a:endParaRPr lang="zh-CN" altLang="en-US" sz="2000" dirty="0"/>
          </a:p>
          <a:p>
            <a:pPr lvl="1"/>
            <a:r>
              <a:rPr lang="zh-CN" altLang="en-US" sz="1750" dirty="0"/>
              <a:t>整数可以</a:t>
            </a:r>
            <a:r>
              <a:rPr lang="en-US" altLang="zh-CN" sz="1750" dirty="0"/>
              <a:t>++</a:t>
            </a:r>
            <a:r>
              <a:rPr lang="zh-CN" altLang="en-US" sz="1750" dirty="0"/>
              <a:t>，</a:t>
            </a:r>
            <a:r>
              <a:rPr lang="en-US" altLang="zh-CN" sz="1750" dirty="0"/>
              <a:t>--</a:t>
            </a:r>
            <a:endParaRPr lang="en-US" altLang="zh-CN" sz="1750" dirty="0"/>
          </a:p>
          <a:p>
            <a:pPr lvl="1"/>
            <a:r>
              <a:rPr lang="zh-CN" altLang="en-US" sz="1750" dirty="0"/>
              <a:t>数字支持比较，算术运算等</a:t>
            </a:r>
            <a:endParaRPr lang="zh-CN" altLang="en-US" sz="1750" dirty="0"/>
          </a:p>
          <a:p>
            <a:r>
              <a:rPr lang="zh-CN" altLang="en-US" sz="2000" dirty="0"/>
              <a:t>原始数据类型与其相应封装类比较时，会自动拆箱成原始类，然后进行比较。</a:t>
            </a:r>
            <a:endParaRPr lang="zh-CN" altLang="en-US" sz="2000" dirty="0"/>
          </a:p>
          <a:p>
            <a:endParaRPr lang="zh-CN" altLang="en-US" sz="2000" dirty="0"/>
          </a:p>
          <a:p>
            <a:pPr marL="457200" lvl="1" indent="0" algn="l">
              <a:buClrTx/>
              <a:buSzTx/>
              <a:buNone/>
            </a:pPr>
            <a:endParaRPr lang="en-US" altLang="zh-CN" sz="2000" dirty="0"/>
          </a:p>
          <a:p>
            <a:endParaRPr lang="en-US" altLang="zh-CN" sz="2000"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封装类的常量</a:t>
            </a:r>
            <a:r>
              <a:rPr lang="zh-CN" altLang="en-US"/>
              <a:t>池</a:t>
            </a:r>
            <a:endParaRPr lang="zh-CN" altLang="en-US"/>
          </a:p>
        </p:txBody>
      </p:sp>
      <p:sp>
        <p:nvSpPr>
          <p:cNvPr id="3" name="内容占位符 2"/>
          <p:cNvSpPr>
            <a:spLocks noGrp="1"/>
          </p:cNvSpPr>
          <p:nvPr>
            <p:ph idx="1"/>
          </p:nvPr>
        </p:nvSpPr>
        <p:spPr/>
        <p:txBody>
          <a:bodyPr/>
          <a:p>
            <a:r>
              <a:rPr lang="en-US" altLang="zh-CN" sz="3200" dirty="0">
                <a:sym typeface="+mn-ea"/>
              </a:rPr>
              <a:t>Character,Boolean,Integer(+-255),</a:t>
            </a:r>
            <a:r>
              <a:rPr lang="en-US" altLang="zh-CN" sz="3200" dirty="0">
                <a:sym typeface="+mn-ea"/>
              </a:rPr>
              <a:t>Long(+-255)</a:t>
            </a:r>
            <a:r>
              <a:rPr lang="zh-CN" altLang="en-US" sz="3200" dirty="0">
                <a:sym typeface="+mn-ea"/>
              </a:rPr>
              <a:t>有对象缓存，常量赋值可使用</a:t>
            </a:r>
            <a:r>
              <a:rPr lang="en-US" altLang="zh-CN" sz="3200" dirty="0">
                <a:sym typeface="+mn-ea"/>
              </a:rPr>
              <a:t>‘==’</a:t>
            </a:r>
            <a:r>
              <a:rPr lang="zh-CN" altLang="en-US" sz="3200" dirty="0">
                <a:sym typeface="+mn-ea"/>
              </a:rPr>
              <a:t>判断是否值相等。</a:t>
            </a:r>
            <a:endParaRPr lang="zh-CN" altLang="en-US" sz="3200" dirty="0">
              <a:sym typeface="+mn-ea"/>
            </a:endParaRPr>
          </a:p>
          <a:p>
            <a:r>
              <a:rPr lang="zh-CN" altLang="en-US" sz="3200" dirty="0">
                <a:sym typeface="+mn-ea"/>
              </a:rPr>
              <a:t>两个封装类对象互相</a:t>
            </a:r>
            <a:r>
              <a:rPr lang="zh-CN" altLang="en-US" sz="3200" dirty="0">
                <a:sym typeface="+mn-ea"/>
              </a:rPr>
              <a:t>比较，则</a:t>
            </a:r>
            <a:r>
              <a:rPr lang="en-US" altLang="zh-CN" sz="3200" dirty="0">
                <a:sym typeface="+mn-ea"/>
              </a:rPr>
              <a:t>==</a:t>
            </a:r>
            <a:r>
              <a:rPr lang="zh-CN" altLang="en-US" sz="3200" dirty="0">
                <a:sym typeface="+mn-ea"/>
              </a:rPr>
              <a:t>比较引用。</a:t>
            </a:r>
            <a:endParaRPr lang="zh-CN" altLang="en-US" sz="3200" dirty="0">
              <a:sym typeface="+mn-ea"/>
            </a:endParaRPr>
          </a:p>
          <a:p>
            <a:pPr marL="457200" lvl="1" indent="0">
              <a:buNone/>
            </a:pPr>
            <a:r>
              <a:rPr lang="en-US" altLang="zh-CN" dirty="0">
                <a:sym typeface="+mn-ea"/>
              </a:rPr>
              <a:t>Integer i=10;</a:t>
            </a:r>
            <a:endParaRPr lang="en-US" altLang="zh-CN" dirty="0">
              <a:sym typeface="+mn-ea"/>
            </a:endParaRPr>
          </a:p>
          <a:p>
            <a:pPr marL="457200" lvl="1" indent="0">
              <a:buNone/>
            </a:pPr>
            <a:r>
              <a:rPr lang="en-US" altLang="zh-CN" dirty="0">
                <a:sym typeface="+mn-ea"/>
              </a:rPr>
              <a:t>Integer j=10;</a:t>
            </a:r>
            <a:endParaRPr lang="en-US" altLang="zh-CN" dirty="0">
              <a:sym typeface="+mn-ea"/>
            </a:endParaRPr>
          </a:p>
          <a:p>
            <a:pPr marL="457200" lvl="1" indent="0">
              <a:buNone/>
            </a:pPr>
            <a:r>
              <a:rPr lang="en-US" altLang="zh-CN" dirty="0">
                <a:sym typeface="+mn-ea"/>
              </a:rPr>
              <a:t>i==j </a:t>
            </a:r>
            <a:r>
              <a:rPr lang="zh-CN" altLang="en-US" dirty="0">
                <a:sym typeface="+mn-ea"/>
              </a:rPr>
              <a:t>为</a:t>
            </a:r>
            <a:r>
              <a:rPr lang="en-US" altLang="zh-CN" dirty="0">
                <a:sym typeface="+mn-ea"/>
              </a:rPr>
              <a:t>true</a:t>
            </a:r>
            <a:endParaRPr lang="en-US" altLang="zh-CN" dirty="0">
              <a:sym typeface="+mn-ea"/>
            </a:endParaRPr>
          </a:p>
          <a:p>
            <a:pPr marL="457200" lvl="1" indent="0">
              <a:buNone/>
            </a:pPr>
            <a:endParaRPr lang="en-US" altLang="zh-CN" sz="3200" dirty="0">
              <a:sym typeface="+mn-ea"/>
            </a:endParaRPr>
          </a:p>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5" name="文本框 4"/>
          <p:cNvSpPr txBox="1"/>
          <p:nvPr/>
        </p:nvSpPr>
        <p:spPr>
          <a:xfrm>
            <a:off x="6254433" y="3969607"/>
            <a:ext cx="2667000" cy="737235"/>
          </a:xfrm>
          <a:prstGeom prst="rect">
            <a:avLst/>
          </a:prstGeom>
          <a:noFill/>
        </p:spPr>
        <p:txBody>
          <a:bodyPr wrap="square" rtlCol="0" anchor="t">
            <a:spAutoFit/>
          </a:bodyPr>
          <a:p>
            <a:pPr marL="457200" lvl="1" indent="0" algn="l">
              <a:buClrTx/>
              <a:buSzTx/>
              <a:buNone/>
            </a:pPr>
            <a:r>
              <a:rPr lang="en-US" altLang="zh-CN" sz="2100" dirty="0">
                <a:sym typeface="+mn-ea"/>
              </a:rPr>
              <a:t>j=new Integer(10)</a:t>
            </a:r>
            <a:endParaRPr lang="en-US" altLang="zh-CN" sz="2100" dirty="0"/>
          </a:p>
          <a:p>
            <a:pPr marL="457200" lvl="1" indent="0" algn="l">
              <a:buClrTx/>
              <a:buSzTx/>
              <a:buNone/>
            </a:pPr>
            <a:r>
              <a:rPr lang="en-US" altLang="zh-CN" sz="2100" dirty="0">
                <a:sym typeface="+mn-ea"/>
              </a:rPr>
              <a:t>i==j 为false;</a:t>
            </a:r>
            <a:endParaRPr lang="zh-CN" altLang="en-US" sz="21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6" name="文本框 5"/>
          <p:cNvSpPr txBox="1"/>
          <p:nvPr>
            <p:custDataLst>
              <p:tags r:id="rId1"/>
            </p:custDataLst>
          </p:nvPr>
        </p:nvSpPr>
        <p:spPr>
          <a:xfrm>
            <a:off x="1080135" y="635000"/>
            <a:ext cx="8641080" cy="22498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		Integer i=10;</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Integer j=new Integer(10);</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System.out.print(i++==j++);</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System.out.print(++i==++j);</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2160270" y="2924810"/>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truefalse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2160270" y="3825240"/>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falsetrue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2160270" y="4725035"/>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truetrue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2160270" y="5625465"/>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falsefalse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350010" y="2992755"/>
            <a:ext cx="539750" cy="5397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350010" y="3892550"/>
            <a:ext cx="539750" cy="54038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350010" y="4792980"/>
            <a:ext cx="539750" cy="5397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350010" y="5692775"/>
            <a:ext cx="539750" cy="54038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7560945" y="6525260"/>
            <a:ext cx="1619885" cy="432435"/>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4" name="组合 23"/>
          <p:cNvGrpSpPr/>
          <p:nvPr>
            <p:custDataLst>
              <p:tags r:id="rId11"/>
            </p:custDataLst>
          </p:nvPr>
        </p:nvGrpSpPr>
        <p:grpSpPr>
          <a:xfrm>
            <a:off x="0" y="0"/>
            <a:ext cx="10801350" cy="635000"/>
            <a:chOff x="0" y="0"/>
            <a:chExt cx="17010" cy="1000"/>
          </a:xfrm>
        </p:grpSpPr>
        <p:sp>
          <p:nvSpPr>
            <p:cNvPr id="16" name="TitleBackground"/>
            <p:cNvSpPr/>
            <p:nvPr>
              <p:custDataLst>
                <p:tags r:id="rId12"/>
              </p:custDataLst>
            </p:nvPr>
          </p:nvSpPr>
          <p:spPr>
            <a:xfrm>
              <a:off x="0" y="0"/>
              <a:ext cx="1701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3"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8A36"/>
          <p:cNvPicPr>
            <a:picLocks noChangeAspect="1"/>
          </p:cNvPicPr>
          <p:nvPr>
            <p:custDataLst>
              <p:tags r:id="rId16"/>
            </p:custDataLst>
          </p:nvPr>
        </p:nvPicPr>
        <p:blipFill>
          <a:blip r:embed="rId17"/>
          <a:stretch>
            <a:fillRect/>
          </a:stretch>
        </p:blipFill>
        <p:spPr>
          <a:xfrm>
            <a:off x="9251950" y="63500"/>
            <a:ext cx="1422400" cy="508000"/>
          </a:xfrm>
          <a:prstGeom prst="rect">
            <a:avLst/>
          </a:prstGeom>
        </p:spPr>
      </p:pic>
    </p:spTree>
    <p:custDataLst>
      <p:tags r:id="rId18"/>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6" name="文本框 5"/>
          <p:cNvSpPr txBox="1"/>
          <p:nvPr>
            <p:custDataLst>
              <p:tags r:id="rId1"/>
            </p:custDataLst>
          </p:nvPr>
        </p:nvSpPr>
        <p:spPr>
          <a:xfrm>
            <a:off x="1080135" y="635000"/>
            <a:ext cx="8641080" cy="22498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		Integer i=255;</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Integer j=new Integer(255);</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System.out.print(i++==j++);</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System.out.print(++i==++j);</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2160270" y="2924810"/>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truefalse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2160270" y="3825240"/>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falsetrue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2160270" y="4725035"/>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truetrue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2160270" y="5625465"/>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falsefalse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350010" y="2992755"/>
            <a:ext cx="539750" cy="5397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350010" y="3892550"/>
            <a:ext cx="539750" cy="54038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350010" y="4792980"/>
            <a:ext cx="539750" cy="5397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350010" y="5692775"/>
            <a:ext cx="539750" cy="540385"/>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7560945" y="6525260"/>
            <a:ext cx="1619885" cy="432435"/>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4" name="组合 23"/>
          <p:cNvGrpSpPr/>
          <p:nvPr>
            <p:custDataLst>
              <p:tags r:id="rId11"/>
            </p:custDataLst>
          </p:nvPr>
        </p:nvGrpSpPr>
        <p:grpSpPr>
          <a:xfrm>
            <a:off x="0" y="0"/>
            <a:ext cx="10801350" cy="635000"/>
            <a:chOff x="0" y="0"/>
            <a:chExt cx="17010" cy="1000"/>
          </a:xfrm>
        </p:grpSpPr>
        <p:sp>
          <p:nvSpPr>
            <p:cNvPr id="16" name="TitleBackground"/>
            <p:cNvSpPr/>
            <p:nvPr>
              <p:custDataLst>
                <p:tags r:id="rId12"/>
              </p:custDataLst>
            </p:nvPr>
          </p:nvSpPr>
          <p:spPr>
            <a:xfrm>
              <a:off x="0" y="0"/>
              <a:ext cx="1701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3"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8A36"/>
          <p:cNvPicPr>
            <a:picLocks noChangeAspect="1"/>
          </p:cNvPicPr>
          <p:nvPr>
            <p:custDataLst>
              <p:tags r:id="rId16"/>
            </p:custDataLst>
          </p:nvPr>
        </p:nvPicPr>
        <p:blipFill>
          <a:blip r:embed="rId17"/>
          <a:stretch>
            <a:fillRect/>
          </a:stretch>
        </p:blipFill>
        <p:spPr>
          <a:xfrm>
            <a:off x="9251950" y="63500"/>
            <a:ext cx="1422400" cy="508000"/>
          </a:xfrm>
          <a:prstGeom prst="rect">
            <a:avLst/>
          </a:prstGeom>
        </p:spPr>
      </p:pic>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0116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内部类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[1]</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
        <p:nvSpPr>
          <p:cNvPr id="6" name="文本框 5"/>
          <p:cNvSpPr txBox="1"/>
          <p:nvPr>
            <p:custDataLst>
              <p:tags r:id="rId1"/>
            </p:custDataLst>
          </p:nvPr>
        </p:nvSpPr>
        <p:spPr>
          <a:xfrm>
            <a:off x="1080135" y="635000"/>
            <a:ext cx="8641080" cy="22498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		Integer i=255;</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int j=new Integer(255);</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System.out.print(i++==j++);</a:t>
            </a:r>
            <a:endParaRPr lang="en-US" altLang="zh-CN" sz="2600">
              <a:solidFill>
                <a:srgbClr val="000000"/>
              </a:solidFill>
              <a:latin typeface="微软雅黑" panose="020B0503020204020204" pitchFamily="34" charset="-122"/>
              <a:ea typeface="微软雅黑" panose="020B0503020204020204" pitchFamily="34" charset="-122"/>
            </a:endParaRPr>
          </a:p>
          <a:p>
            <a:pPr lvl="0" algn="l">
              <a:buNone/>
            </a:pPr>
            <a:r>
              <a:rPr lang="en-US" altLang="zh-CN" sz="2600">
                <a:solidFill>
                  <a:srgbClr val="000000"/>
                </a:solidFill>
                <a:latin typeface="微软雅黑" panose="020B0503020204020204" pitchFamily="34" charset="-122"/>
                <a:ea typeface="微软雅黑" panose="020B0503020204020204" pitchFamily="34" charset="-122"/>
              </a:rPr>
              <a:t>		System.out.print(++i==++j);</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2"/>
            </p:custDataLst>
          </p:nvPr>
        </p:nvSpPr>
        <p:spPr>
          <a:xfrm>
            <a:off x="2160270" y="2924810"/>
            <a:ext cx="7560310" cy="67500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编译错误</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3"/>
            </p:custDataLst>
          </p:nvPr>
        </p:nvSpPr>
        <p:spPr>
          <a:xfrm>
            <a:off x="2160270" y="3825240"/>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falsetrue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4"/>
            </p:custDataLst>
          </p:nvPr>
        </p:nvSpPr>
        <p:spPr>
          <a:xfrm>
            <a:off x="2160270" y="4725035"/>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truetrue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5"/>
            </p:custDataLst>
          </p:nvPr>
        </p:nvSpPr>
        <p:spPr>
          <a:xfrm>
            <a:off x="2160270" y="5625465"/>
            <a:ext cx="7560310" cy="67500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rPr>
              <a:t>falsefalse</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6"/>
            </p:custDataLst>
          </p:nvPr>
        </p:nvSpPr>
        <p:spPr>
          <a:xfrm>
            <a:off x="1350010" y="2992755"/>
            <a:ext cx="539750" cy="5397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7"/>
            </p:custDataLst>
          </p:nvPr>
        </p:nvSpPr>
        <p:spPr>
          <a:xfrm>
            <a:off x="1350010" y="3892550"/>
            <a:ext cx="539750" cy="54038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8"/>
            </p:custDataLst>
          </p:nvPr>
        </p:nvSpPr>
        <p:spPr>
          <a:xfrm>
            <a:off x="1350010" y="4792980"/>
            <a:ext cx="539750" cy="5397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椭圆 13"/>
          <p:cNvSpPr>
            <a:spLocks noChangeAspect="1"/>
          </p:cNvSpPr>
          <p:nvPr>
            <p:custDataLst>
              <p:tags r:id="rId9"/>
            </p:custDataLst>
          </p:nvPr>
        </p:nvSpPr>
        <p:spPr>
          <a:xfrm>
            <a:off x="1350010" y="5692775"/>
            <a:ext cx="539750" cy="540385"/>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圆角矩形 14"/>
          <p:cNvSpPr/>
          <p:nvPr>
            <p:custDataLst>
              <p:tags r:id="rId10"/>
            </p:custDataLst>
          </p:nvPr>
        </p:nvSpPr>
        <p:spPr>
          <a:xfrm>
            <a:off x="7560945" y="6525260"/>
            <a:ext cx="1619885" cy="432435"/>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4" name="组合 23"/>
          <p:cNvGrpSpPr/>
          <p:nvPr>
            <p:custDataLst>
              <p:tags r:id="rId11"/>
            </p:custDataLst>
          </p:nvPr>
        </p:nvGrpSpPr>
        <p:grpSpPr>
          <a:xfrm>
            <a:off x="0" y="0"/>
            <a:ext cx="10801350" cy="635000"/>
            <a:chOff x="0" y="0"/>
            <a:chExt cx="17010" cy="1000"/>
          </a:xfrm>
        </p:grpSpPr>
        <p:sp>
          <p:nvSpPr>
            <p:cNvPr id="16" name="TitleBackground"/>
            <p:cNvSpPr/>
            <p:nvPr>
              <p:custDataLst>
                <p:tags r:id="rId12"/>
              </p:custDataLst>
            </p:nvPr>
          </p:nvSpPr>
          <p:spPr>
            <a:xfrm>
              <a:off x="0" y="0"/>
              <a:ext cx="1701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3"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8A36"/>
          <p:cNvPicPr>
            <a:picLocks noChangeAspect="1"/>
          </p:cNvPicPr>
          <p:nvPr>
            <p:custDataLst>
              <p:tags r:id="rId16"/>
            </p:custDataLst>
          </p:nvPr>
        </p:nvPicPr>
        <p:blipFill>
          <a:blip r:embed="rId17"/>
          <a:stretch>
            <a:fillRect/>
          </a:stretch>
        </p:blipFill>
        <p:spPr>
          <a:xfrm>
            <a:off x="9251950" y="63500"/>
            <a:ext cx="1422400" cy="508000"/>
          </a:xfrm>
          <a:prstGeom prst="rect">
            <a:avLst/>
          </a:prstGeom>
        </p:spPr>
      </p:pic>
    </p:spTree>
    <p:custDataLst>
      <p:tags r:id="rId18"/>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65537"/>
          <p:cNvSpPr>
            <a:spLocks noGrp="1" noChangeArrowheads="1"/>
          </p:cNvSpPr>
          <p:nvPr>
            <p:ph type="title"/>
          </p:nvPr>
        </p:nvSpPr>
        <p:spPr/>
        <p:txBody>
          <a:bodyPr/>
          <a:lstStyle/>
          <a:p>
            <a:r>
              <a:rPr lang="zh-CN" altLang="en-US" sz="3200" smtClean="0"/>
              <a:t>基本数据类型的包装类</a:t>
            </a:r>
            <a:endParaRPr lang="zh-CN" altLang="en-US" sz="3200" smtClean="0"/>
          </a:p>
        </p:txBody>
      </p:sp>
      <p:sp>
        <p:nvSpPr>
          <p:cNvPr id="68610" name="文本占位符 65538"/>
          <p:cNvSpPr>
            <a:spLocks noGrp="1" noChangeArrowheads="1"/>
          </p:cNvSpPr>
          <p:nvPr>
            <p:ph idx="1"/>
          </p:nvPr>
        </p:nvSpPr>
        <p:spPr/>
        <p:txBody>
          <a:bodyPr/>
          <a:lstStyle/>
          <a:p>
            <a:pPr marL="609600" indent="-609600">
              <a:buSzPct val="90000"/>
            </a:pPr>
            <a:r>
              <a:rPr lang="zh-CN" altLang="en-US" smtClean="0"/>
              <a:t>基本类型和字符串</a:t>
            </a:r>
            <a:r>
              <a:rPr lang="en-US" smtClean="0">
                <a:ea typeface="黑体" panose="02010609060101010101" pitchFamily="49" charset="-122"/>
              </a:rPr>
              <a:t>(String)</a:t>
            </a:r>
            <a:r>
              <a:rPr lang="zh-CN" altLang="en-US" smtClean="0"/>
              <a:t>之间的转换</a:t>
            </a:r>
            <a:endParaRPr lang="zh-CN" altLang="en-US" smtClean="0"/>
          </a:p>
          <a:p>
            <a:pPr marL="990600" lvl="1" indent="-533400">
              <a:buSzPct val="90000"/>
            </a:pPr>
            <a:r>
              <a:rPr lang="en-US" sz="2000" smtClean="0">
                <a:ea typeface="黑体" panose="02010609060101010101" pitchFamily="49" charset="-122"/>
              </a:rPr>
              <a:t>Integer</a:t>
            </a:r>
            <a:r>
              <a:rPr lang="zh-CN" altLang="en-US" sz="2000" smtClean="0"/>
              <a:t>类举例</a:t>
            </a:r>
            <a:endParaRPr lang="zh-CN" altLang="en-US" sz="2000" smtClean="0"/>
          </a:p>
          <a:p>
            <a:pPr marL="1371600" lvl="2" indent="-457200">
              <a:lnSpc>
                <a:spcPct val="90000"/>
              </a:lnSpc>
              <a:buSzPct val="90000"/>
            </a:pPr>
            <a:r>
              <a:rPr lang="zh-CN" altLang="en-US" sz="1800" smtClean="0"/>
              <a:t>字符串转换为整数</a:t>
            </a:r>
            <a:endParaRPr lang="zh-CN" altLang="en-US" sz="1800" smtClean="0"/>
          </a:p>
          <a:p>
            <a:pPr marL="1371600" lvl="2" indent="-457200">
              <a:lnSpc>
                <a:spcPct val="90000"/>
              </a:lnSpc>
              <a:buSzPct val="90000"/>
            </a:pPr>
            <a:r>
              <a:rPr lang="en-US" sz="1800" smtClean="0">
                <a:ea typeface="黑体" panose="02010609060101010101" pitchFamily="49" charset="-122"/>
              </a:rPr>
              <a:t>public static int parseInt(String s) throws NumberFormatException</a:t>
            </a:r>
            <a:endParaRPr lang="en-US" sz="1800" smtClean="0">
              <a:ea typeface="黑体" panose="02010609060101010101" pitchFamily="49" charset="-122"/>
            </a:endParaRPr>
          </a:p>
          <a:p>
            <a:pPr marL="1371600" lvl="2" indent="-457200">
              <a:lnSpc>
                <a:spcPct val="90000"/>
              </a:lnSpc>
              <a:buSzPct val="90000"/>
            </a:pPr>
            <a:r>
              <a:rPr lang="en-US" sz="1800" smtClean="0">
                <a:ea typeface="黑体" panose="02010609060101010101" pitchFamily="49" charset="-122"/>
              </a:rPr>
              <a:t>public static int parseInt(String s, int radix) throws NumberFormatException</a:t>
            </a:r>
            <a:endParaRPr lang="en-US" sz="1800" smtClean="0">
              <a:ea typeface="黑体" panose="02010609060101010101" pitchFamily="49" charset="-122"/>
            </a:endParaRPr>
          </a:p>
        </p:txBody>
      </p:sp>
      <p:sp>
        <p:nvSpPr>
          <p:cNvPr id="65540" name="矩形 65539"/>
          <p:cNvSpPr>
            <a:spLocks noChangeArrowheads="1"/>
          </p:cNvSpPr>
          <p:nvPr/>
        </p:nvSpPr>
        <p:spPr bwMode="auto">
          <a:xfrm>
            <a:off x="2360295" y="4240530"/>
            <a:ext cx="6800850" cy="88011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“123”;</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int i = Integer.parseInt(s);</a:t>
            </a:r>
            <a:endParaRPr lang="en-US" sz="2520">
              <a:latin typeface="Tahoma" panose="020B0604030504040204" pitchFamily="34" charset="0"/>
              <a:ea typeface="华文中宋" panose="02010600040101010101" pitchFamily="2" charset="-122"/>
            </a:endParaRPr>
          </a:p>
        </p:txBody>
      </p:sp>
      <p:sp>
        <p:nvSpPr>
          <p:cNvPr id="65541" name="矩形 65540"/>
          <p:cNvSpPr>
            <a:spLocks noChangeArrowheads="1"/>
          </p:cNvSpPr>
          <p:nvPr/>
        </p:nvSpPr>
        <p:spPr bwMode="auto">
          <a:xfrm>
            <a:off x="840105" y="1952625"/>
            <a:ext cx="4320540" cy="4608195"/>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parseInt("0", 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parseInt("473", 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parseInt("-0", 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parseInt("-FF", 16)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parseInt("1100110", 2)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parseInt("2147483647", 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parseInt("-2147483648", 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parseInt("2147483648", 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parseInt("99", 8)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parseInt("Kona", 10) </a:t>
            </a:r>
            <a:endParaRPr lang="en-US" sz="24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latin typeface="Tahoma" panose="020B0604030504040204" pitchFamily="34" charset="0"/>
                <a:ea typeface="华文中宋" panose="02010600040101010101" pitchFamily="2" charset="-122"/>
              </a:rPr>
              <a:t>parseInt("Kona", 27)</a:t>
            </a:r>
            <a:endParaRPr lang="en-US" sz="2400">
              <a:latin typeface="Tahoma" panose="020B0604030504040204" pitchFamily="34" charset="0"/>
              <a:ea typeface="华文中宋" panose="02010600040101010101" pitchFamily="2" charset="-122"/>
            </a:endParaRPr>
          </a:p>
        </p:txBody>
      </p:sp>
      <p:sp>
        <p:nvSpPr>
          <p:cNvPr id="65542" name="矩形 65541"/>
          <p:cNvSpPr>
            <a:spLocks noChangeArrowheads="1"/>
          </p:cNvSpPr>
          <p:nvPr/>
        </p:nvSpPr>
        <p:spPr bwMode="auto">
          <a:xfrm>
            <a:off x="5160645" y="1952625"/>
            <a:ext cx="5040630" cy="46081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0</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473</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0</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-255</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102</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2147483647</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-2147483648</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throws a NumberFormatException</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throws a NumberFormatException</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throws a NumberFormatException</a:t>
            </a:r>
            <a:endParaRPr lang="en-US" sz="24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400">
                <a:solidFill>
                  <a:schemeClr val="bg1"/>
                </a:solidFill>
                <a:latin typeface="Tahoma" panose="020B0604030504040204" pitchFamily="34" charset="0"/>
                <a:ea typeface="华文中宋" panose="02010600040101010101" pitchFamily="2" charset="-122"/>
              </a:rPr>
              <a:t>returns 411787</a:t>
            </a:r>
            <a:endParaRPr lang="en-US" sz="2400">
              <a:solidFill>
                <a:schemeClr val="bg1"/>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arn(outHorizontal)">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5541"/>
                                        </p:tgtEl>
                                        <p:attrNameLst>
                                          <p:attrName>style.visibility</p:attrName>
                                        </p:attrNameLst>
                                      </p:cBhvr>
                                      <p:to>
                                        <p:strVal val="visible"/>
                                      </p:to>
                                    </p:set>
                                    <p:animEffect transition="in" filter="barn(outHorizontal)">
                                      <p:cBhvr>
                                        <p:cTn id="12" dur="500"/>
                                        <p:tgtEl>
                                          <p:spTgt spid="6554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5542"/>
                                        </p:tgtEl>
                                        <p:attrNameLst>
                                          <p:attrName>style.visibility</p:attrName>
                                        </p:attrNameLst>
                                      </p:cBhvr>
                                      <p:to>
                                        <p:strVal val="visible"/>
                                      </p:to>
                                    </p:set>
                                    <p:animEffect transition="in" filter="barn(outHorizontal)">
                                      <p:cBhvr>
                                        <p:cTn id="17"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ldLvl="0" animBg="1"/>
      <p:bldP spid="65541" grpId="0" bldLvl="0" animBg="1"/>
      <p:bldP spid="6554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标题 186369"/>
          <p:cNvSpPr>
            <a:spLocks noGrp="1"/>
          </p:cNvSpPr>
          <p:nvPr>
            <p:ph type="title"/>
          </p:nvPr>
        </p:nvSpPr>
        <p:spPr/>
        <p:txBody>
          <a:bodyPr lIns="96678" tIns="48339" rIns="96678" bIns="48339" anchor="ctr"/>
          <a:p>
            <a:r>
              <a:rPr lang="en-US" altLang="zh-CN" sz="3200" dirty="0"/>
              <a:t>Java 7</a:t>
            </a:r>
            <a:r>
              <a:rPr lang="zh-CN" altLang="en-US" sz="3200" dirty="0"/>
              <a:t>对包装类的增强</a:t>
            </a:r>
            <a:endParaRPr lang="zh-CN" altLang="en-US" sz="3200" dirty="0"/>
          </a:p>
        </p:txBody>
      </p:sp>
      <p:sp>
        <p:nvSpPr>
          <p:cNvPr id="186371" name="内容占位符 186370"/>
          <p:cNvSpPr>
            <a:spLocks noGrp="1"/>
          </p:cNvSpPr>
          <p:nvPr>
            <p:ph sz="half" idx="1"/>
          </p:nvPr>
        </p:nvSpPr>
        <p:spPr/>
        <p:txBody>
          <a:bodyPr lIns="96678" tIns="48339" rIns="96678" bIns="48339">
            <a:normAutofit fontScale="70000"/>
          </a:bodyPr>
          <a:p>
            <a:r>
              <a:rPr lang="en-US" altLang="zh-CN" sz="2940" dirty="0"/>
              <a:t>Java 7</a:t>
            </a:r>
            <a:r>
              <a:rPr lang="zh-CN" altLang="en-US" sz="2940" dirty="0"/>
              <a:t>为所有包装类增加一个新方法：   </a:t>
            </a:r>
            <a:r>
              <a:rPr lang="en-US" altLang="zh-CN" sz="2940" err="1"/>
              <a:t>compare(x</a:t>
            </a:r>
            <a:r>
              <a:rPr lang="en-US" altLang="zh-CN" sz="2940" dirty="0"/>
              <a:t> , y)</a:t>
            </a:r>
            <a:r>
              <a:rPr lang="zh-CN" altLang="en-US" sz="2940" dirty="0"/>
              <a:t>的方法。该方法用于比较两个包装类实例，当</a:t>
            </a:r>
            <a:r>
              <a:rPr lang="en-US" altLang="zh-CN" sz="2940" dirty="0"/>
              <a:t>x&gt;y</a:t>
            </a:r>
            <a:r>
              <a:rPr lang="zh-CN" altLang="en-US" sz="2940" dirty="0"/>
              <a:t>，返回大于</a:t>
            </a:r>
            <a:r>
              <a:rPr lang="en-US" altLang="zh-CN" sz="2940" dirty="0"/>
              <a:t>0</a:t>
            </a:r>
            <a:r>
              <a:rPr lang="zh-CN" altLang="en-US" sz="2940" dirty="0"/>
              <a:t>的数；当</a:t>
            </a:r>
            <a:r>
              <a:rPr lang="en-US" altLang="zh-CN" sz="2940" dirty="0"/>
              <a:t>x==y</a:t>
            </a:r>
            <a:r>
              <a:rPr lang="zh-CN" altLang="en-US" sz="2940" dirty="0"/>
              <a:t>，返回</a:t>
            </a:r>
            <a:r>
              <a:rPr lang="en-US" altLang="zh-CN" sz="2940" dirty="0"/>
              <a:t>0</a:t>
            </a:r>
            <a:r>
              <a:rPr lang="zh-CN" altLang="en-US" sz="2940" dirty="0"/>
              <a:t>；否则返回小于</a:t>
            </a:r>
            <a:r>
              <a:rPr lang="en-US" altLang="zh-CN" sz="2940" dirty="0"/>
              <a:t>0</a:t>
            </a:r>
            <a:r>
              <a:rPr lang="zh-CN" altLang="en-US" sz="2940" dirty="0"/>
              <a:t>的数。</a:t>
            </a:r>
            <a:endParaRPr lang="zh-CN" altLang="en-US" sz="2940" dirty="0"/>
          </a:p>
          <a:p>
            <a:pPr lvl="1"/>
            <a:r>
              <a:rPr lang="zh-CN" altLang="en-US" sz="2100" dirty="0"/>
              <a:t>全部封装类对象均可以调用</a:t>
            </a:r>
            <a:br>
              <a:rPr lang="zh-CN" altLang="en-US" sz="2100" dirty="0"/>
            </a:br>
            <a:r>
              <a:rPr lang="en-US" altLang="zh-CN" sz="2100" dirty="0"/>
              <a:t>comparaTo(XXX o)</a:t>
            </a:r>
            <a:r>
              <a:rPr lang="zh-CN" altLang="en-US" sz="2100" dirty="0"/>
              <a:t>对象进行比较（成员方法）</a:t>
            </a:r>
            <a:endParaRPr lang="zh-CN" altLang="en-US" sz="2100" dirty="0"/>
          </a:p>
          <a:p>
            <a:pPr lvl="1"/>
            <a:endParaRPr lang="zh-CN" altLang="en-US" sz="2100" dirty="0"/>
          </a:p>
          <a:p>
            <a:pPr lvl="1"/>
            <a:r>
              <a:rPr lang="zh-CN" altLang="en-US" sz="2100" dirty="0"/>
              <a:t>封装类可以调用</a:t>
            </a:r>
            <a:r>
              <a:rPr lang="en-US" altLang="zh-CN" sz="2100" dirty="0"/>
              <a:t>compara(XXX o1,XXX o2)</a:t>
            </a:r>
            <a:r>
              <a:rPr lang="zh-CN" altLang="en-US" sz="2100" dirty="0"/>
              <a:t>进行比较（静态方法）</a:t>
            </a:r>
            <a:endParaRPr lang="zh-CN" altLang="en-US" sz="2100" dirty="0"/>
          </a:p>
          <a:p>
            <a:pPr lvl="1"/>
            <a:endParaRPr lang="zh-CN" altLang="en-US" sz="2100" dirty="0"/>
          </a:p>
          <a:p>
            <a:pPr lvl="1"/>
            <a:r>
              <a:rPr lang="en-US" altLang="zh-CN" sz="2100" dirty="0"/>
              <a:t>Boolean</a:t>
            </a:r>
            <a:r>
              <a:rPr lang="zh-CN" altLang="en-US" sz="2100" dirty="0"/>
              <a:t>封装类对象不可使用</a:t>
            </a:r>
            <a:r>
              <a:rPr lang="en-US" altLang="zh-CN" sz="2100" dirty="0"/>
              <a:t>'&lt;' ,'&gt;'</a:t>
            </a:r>
            <a:r>
              <a:rPr lang="zh-CN" altLang="en-US" sz="2100" dirty="0"/>
              <a:t>比较，不可使用</a:t>
            </a:r>
            <a:r>
              <a:rPr lang="en-US" altLang="zh-CN" sz="2100" dirty="0"/>
              <a:t>+</a:t>
            </a:r>
            <a:r>
              <a:rPr lang="zh-CN" altLang="en-US" sz="2100" dirty="0"/>
              <a:t>，</a:t>
            </a:r>
            <a:r>
              <a:rPr lang="en-US" altLang="zh-CN" sz="2100" dirty="0"/>
              <a:t>-</a:t>
            </a:r>
            <a:r>
              <a:rPr lang="zh-CN" altLang="en-US" sz="2100" dirty="0"/>
              <a:t>操作。其余封装类可以使用</a:t>
            </a:r>
            <a:r>
              <a:rPr lang="en-US" altLang="zh-CN" sz="2100" dirty="0">
                <a:sym typeface="+mn-ea"/>
              </a:rPr>
              <a:t>'&lt;' ,'&gt;'</a:t>
            </a:r>
            <a:r>
              <a:rPr lang="zh-CN" altLang="en-US" sz="2100" dirty="0">
                <a:sym typeface="+mn-ea"/>
              </a:rPr>
              <a:t>，</a:t>
            </a:r>
            <a:r>
              <a:rPr lang="en-US" altLang="zh-CN" sz="2100" dirty="0">
                <a:sym typeface="+mn-ea"/>
              </a:rPr>
              <a:t>+</a:t>
            </a:r>
            <a:r>
              <a:rPr lang="zh-CN" altLang="en-US" sz="2100" dirty="0">
                <a:sym typeface="+mn-ea"/>
              </a:rPr>
              <a:t>，</a:t>
            </a:r>
            <a:r>
              <a:rPr lang="en-US" altLang="zh-CN" sz="2100" dirty="0">
                <a:sym typeface="+mn-ea"/>
              </a:rPr>
              <a:t>-</a:t>
            </a:r>
            <a:r>
              <a:rPr lang="zh-CN" altLang="en-US" sz="2100" dirty="0">
                <a:sym typeface="+mn-ea"/>
              </a:rPr>
              <a:t>操作，均为自动拆箱，按数字进行比较和加减。</a:t>
            </a:r>
            <a:endParaRPr lang="zh-CN" altLang="en-US" sz="2100" dirty="0">
              <a:sym typeface="+mn-ea"/>
            </a:endParaRPr>
          </a:p>
          <a:p>
            <a:pPr lvl="1"/>
            <a:endParaRPr lang="zh-CN" altLang="en-US" sz="2100" dirty="0">
              <a:sym typeface="+mn-ea"/>
            </a:endParaRPr>
          </a:p>
        </p:txBody>
      </p:sp>
      <p:sp>
        <p:nvSpPr>
          <p:cNvPr id="3" name="内容占位符 2"/>
          <p:cNvSpPr>
            <a:spLocks noGrp="1"/>
          </p:cNvSpPr>
          <p:nvPr>
            <p:ph sz="half" idx="2"/>
          </p:nvPr>
        </p:nvSpPr>
        <p:spPr>
          <a:xfrm>
            <a:off x="6083935" y="1395730"/>
            <a:ext cx="4133215" cy="4751070"/>
          </a:xfrm>
        </p:spPr>
        <p:txBody>
          <a:bodyPr/>
          <a:p>
            <a:pPr marL="0" lvl="1" indent="0" algn="l">
              <a:buClrTx/>
              <a:buSzTx/>
              <a:buNone/>
            </a:pPr>
            <a:r>
              <a:rPr lang="en-US" altLang="zh-CN" sz="2000" dirty="0">
                <a:sym typeface="+mn-ea"/>
              </a:rPr>
              <a:t>Integer j=new Integer(10);</a:t>
            </a:r>
            <a:endParaRPr lang="en-US" altLang="zh-CN" sz="2000" dirty="0">
              <a:sym typeface="+mn-ea"/>
            </a:endParaRPr>
          </a:p>
          <a:p>
            <a:pPr marL="0" lvl="1" indent="0" algn="l">
              <a:buClrTx/>
              <a:buSzTx/>
              <a:buNone/>
            </a:pPr>
            <a:r>
              <a:rPr lang="en-US" altLang="zh-CN" sz="2000" dirty="0">
                <a:sym typeface="+mn-ea"/>
              </a:rPr>
              <a:t>Integer i=20;</a:t>
            </a:r>
            <a:endParaRPr lang="en-US" altLang="zh-CN" sz="2000" dirty="0">
              <a:sym typeface="+mn-ea"/>
            </a:endParaRPr>
          </a:p>
          <a:p>
            <a:pPr marL="0" lvl="1" indent="0" algn="l">
              <a:buClrTx/>
              <a:buSzTx/>
              <a:buNone/>
            </a:pPr>
            <a:r>
              <a:rPr lang="en-US" altLang="zh-CN" sz="2000">
                <a:sym typeface="+mn-ea"/>
              </a:rPr>
              <a:t>i.comparaTo(j);</a:t>
            </a:r>
            <a:r>
              <a:rPr lang="zh-CN" altLang="en-US" sz="2000">
                <a:solidFill>
                  <a:srgbClr val="FF0000"/>
                </a:solidFill>
                <a:sym typeface="+mn-ea"/>
              </a:rPr>
              <a:t>返回</a:t>
            </a:r>
            <a:r>
              <a:rPr lang="en-US" altLang="zh-CN" sz="2000">
                <a:solidFill>
                  <a:srgbClr val="FF0000"/>
                </a:solidFill>
                <a:sym typeface="+mn-ea"/>
              </a:rPr>
              <a:t>1</a:t>
            </a:r>
            <a:endParaRPr lang="en-US" altLang="zh-CN" sz="2000">
              <a:solidFill>
                <a:srgbClr val="FF0000"/>
              </a:solidFill>
            </a:endParaRPr>
          </a:p>
          <a:p>
            <a:pPr marL="0" lvl="1" indent="0" algn="l">
              <a:buClrTx/>
              <a:buSzTx/>
              <a:buNone/>
            </a:pPr>
            <a:endParaRPr lang="en-US" altLang="zh-CN" sz="2000">
              <a:solidFill>
                <a:srgbClr val="FF0000"/>
              </a:solidFill>
            </a:endParaRPr>
          </a:p>
          <a:p>
            <a:pPr marL="0" lvl="1" indent="0" algn="l">
              <a:buClrTx/>
              <a:buSzTx/>
              <a:buNone/>
            </a:pPr>
            <a:r>
              <a:rPr lang="en-US" altLang="zh-CN" sz="2000">
                <a:sym typeface="+mn-ea"/>
              </a:rPr>
              <a:t>Integer.compara(i,j);</a:t>
            </a:r>
            <a:r>
              <a:rPr lang="zh-CN" altLang="en-US" sz="2000">
                <a:solidFill>
                  <a:srgbClr val="FF0000"/>
                </a:solidFill>
                <a:sym typeface="+mn-ea"/>
              </a:rPr>
              <a:t>返回</a:t>
            </a:r>
            <a:r>
              <a:rPr lang="en-US" altLang="zh-CN" sz="2000">
                <a:solidFill>
                  <a:srgbClr val="FF0000"/>
                </a:solidFill>
                <a:sym typeface="+mn-ea"/>
              </a:rPr>
              <a:t>1</a:t>
            </a:r>
            <a:endParaRPr lang="en-US" altLang="zh-CN" sz="2000">
              <a:solidFill>
                <a:srgbClr val="FF0000"/>
              </a:solidFill>
            </a:endParaRPr>
          </a:p>
          <a:p>
            <a:pPr marL="0" lvl="1" indent="0" algn="l">
              <a:buClrTx/>
              <a:buSzTx/>
              <a:buNone/>
            </a:pPr>
            <a:endParaRPr lang="en-US" altLang="zh-CN" sz="2000">
              <a:solidFill>
                <a:srgbClr val="FF0000"/>
              </a:solidFill>
            </a:endParaRPr>
          </a:p>
          <a:p>
            <a:pPr marL="0" lvl="1" indent="0" algn="l">
              <a:buClrTx/>
              <a:buSzTx/>
              <a:buNone/>
            </a:pPr>
            <a:endParaRPr lang="en-US" altLang="zh-CN" sz="2000">
              <a:solidFill>
                <a:srgbClr val="FF0000"/>
              </a:solidFill>
            </a:endParaRPr>
          </a:p>
          <a:p>
            <a:pPr marL="0" lvl="1" indent="0" algn="l">
              <a:buClrTx/>
              <a:buSzTx/>
              <a:buNone/>
            </a:pPr>
            <a:r>
              <a:rPr lang="en-US" altLang="zh-CN" sz="2000">
                <a:sym typeface="+mn-ea"/>
              </a:rPr>
              <a:t>Character c='c';</a:t>
            </a:r>
            <a:endParaRPr lang="en-US" altLang="zh-CN" sz="2000">
              <a:solidFill>
                <a:schemeClr val="tx1"/>
              </a:solidFill>
            </a:endParaRPr>
          </a:p>
          <a:p>
            <a:pPr marL="0" lvl="1" indent="0" algn="l">
              <a:buClrTx/>
              <a:buSzTx/>
              <a:buNone/>
            </a:pPr>
            <a:r>
              <a:rPr lang="en-US" altLang="zh-CN" sz="2000">
                <a:sym typeface="+mn-ea"/>
              </a:rPr>
              <a:t>Character b='b';</a:t>
            </a:r>
            <a:endParaRPr lang="en-US" altLang="zh-CN" sz="2000">
              <a:solidFill>
                <a:schemeClr val="tx1"/>
              </a:solidFill>
            </a:endParaRPr>
          </a:p>
          <a:p>
            <a:pPr marL="0" lvl="1" indent="0" algn="l">
              <a:buClrTx/>
              <a:buSzTx/>
              <a:buNone/>
            </a:pPr>
            <a:r>
              <a:rPr lang="en-US" altLang="zh-CN" sz="2000">
                <a:sym typeface="+mn-ea"/>
              </a:rPr>
              <a:t>b.comparaTo(c);</a:t>
            </a:r>
            <a:r>
              <a:rPr lang="zh-CN" altLang="en-US" sz="2000">
                <a:solidFill>
                  <a:srgbClr val="FF0000"/>
                </a:solidFill>
                <a:sym typeface="+mn-ea"/>
              </a:rPr>
              <a:t>返回</a:t>
            </a:r>
            <a:r>
              <a:rPr lang="en-US" altLang="zh-CN" sz="2000">
                <a:solidFill>
                  <a:srgbClr val="FF0000"/>
                </a:solidFill>
                <a:sym typeface="+mn-ea"/>
              </a:rPr>
              <a:t>-1</a:t>
            </a:r>
            <a:endParaRPr lang="en-US" altLang="zh-CN" sz="2000">
              <a:solidFill>
                <a:srgbClr val="FF0000"/>
              </a:solidFill>
            </a:endParaRPr>
          </a:p>
          <a:p>
            <a:pPr marL="0" lvl="1" indent="0" algn="l">
              <a:buClrTx/>
              <a:buSzTx/>
              <a:buNone/>
            </a:pPr>
            <a:r>
              <a:rPr lang="en-US" altLang="zh-CN" sz="2000">
                <a:sym typeface="+mn-ea"/>
              </a:rPr>
              <a:t>b&gt;c;</a:t>
            </a:r>
            <a:r>
              <a:rPr lang="zh-CN" altLang="en-US" sz="2000">
                <a:solidFill>
                  <a:srgbClr val="FF0000"/>
                </a:solidFill>
                <a:sym typeface="+mn-ea"/>
              </a:rPr>
              <a:t>为假</a:t>
            </a:r>
            <a:endParaRPr lang="zh-CN" altLang="en-US" sz="2000">
              <a:solidFill>
                <a:srgbClr val="FF0000"/>
              </a:solidFill>
            </a:endParaRPr>
          </a:p>
          <a:p>
            <a:pPr marL="0" lvl="1" indent="0" algn="l">
              <a:buClrTx/>
              <a:buSzTx/>
              <a:buNone/>
            </a:pPr>
            <a:r>
              <a:rPr lang="en-US" altLang="zh-CN" sz="2000">
                <a:sym typeface="+mn-ea"/>
              </a:rPr>
              <a:t>b-c;</a:t>
            </a:r>
            <a:r>
              <a:rPr lang="zh-CN" altLang="en-US" sz="2000">
                <a:solidFill>
                  <a:srgbClr val="FF0000"/>
                </a:solidFill>
                <a:sym typeface="+mn-ea"/>
              </a:rPr>
              <a:t>值为</a:t>
            </a:r>
            <a:r>
              <a:rPr lang="en-US" altLang="zh-CN" sz="2000">
                <a:solidFill>
                  <a:srgbClr val="FF0000"/>
                </a:solidFill>
                <a:sym typeface="+mn-ea"/>
              </a:rPr>
              <a:t>-1</a:t>
            </a:r>
            <a:endParaRPr lang="en-US" altLang="zh-CN" sz="2000">
              <a:solidFill>
                <a:srgbClr val="FF0000"/>
              </a:solidFill>
              <a:sym typeface="+mn-ea"/>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2308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实用工具类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38125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[3]</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zh-CN" altLang="en-US"/>
              <a:t>常用工具类 </a:t>
            </a:r>
            <a:endParaRPr lang="zh-CN" altLang="en-US"/>
          </a:p>
        </p:txBody>
      </p:sp>
      <p:sp>
        <p:nvSpPr>
          <p:cNvPr id="6" name="内容占位符 5"/>
          <p:cNvSpPr>
            <a:spLocks noGrp="1"/>
          </p:cNvSpPr>
          <p:nvPr>
            <p:ph idx="1"/>
          </p:nvPr>
        </p:nvSpPr>
        <p:spPr/>
        <p:txBody>
          <a:bodyPr/>
          <a:p>
            <a:r>
              <a:rPr lang="zh-CN" altLang="en-US" sz="2800"/>
              <a:t>java.lang包</a:t>
            </a:r>
            <a:endParaRPr lang="zh-CN" altLang="en-US" sz="2800"/>
          </a:p>
          <a:p>
            <a:r>
              <a:rPr lang="zh-CN" altLang="en-US" sz="2800"/>
              <a:t>Object类</a:t>
            </a:r>
            <a:endParaRPr lang="zh-CN" altLang="en-US" sz="2800"/>
          </a:p>
          <a:p>
            <a:r>
              <a:rPr lang="zh-CN" altLang="en-US" sz="2800"/>
              <a:t>System类</a:t>
            </a:r>
            <a:endParaRPr lang="zh-CN" altLang="en-US" sz="2800"/>
          </a:p>
          <a:p>
            <a:r>
              <a:rPr lang="zh-CN" altLang="en-US" sz="2800"/>
              <a:t>Math类</a:t>
            </a:r>
            <a:endParaRPr lang="zh-CN" altLang="en-US" sz="2800"/>
          </a:p>
          <a:p>
            <a:r>
              <a:rPr lang="zh-CN" altLang="en-US" sz="2800"/>
              <a:t>字符串操作类</a:t>
            </a:r>
            <a:endParaRPr lang="zh-CN" altLang="en-US" sz="2800"/>
          </a:p>
          <a:p>
            <a:pPr lvl="1"/>
            <a:r>
              <a:rPr lang="zh-CN" altLang="en-US" sz="2450"/>
              <a:t>String类</a:t>
            </a:r>
            <a:endParaRPr lang="zh-CN" altLang="en-US" sz="2450"/>
          </a:p>
          <a:p>
            <a:pPr lvl="1"/>
            <a:r>
              <a:rPr lang="zh-CN" altLang="en-US" sz="2450"/>
              <a:t>StringBuffer，</a:t>
            </a:r>
            <a:r>
              <a:rPr lang="en-US" altLang="zh-CN" sz="2450"/>
              <a:t>StringBuilder</a:t>
            </a:r>
            <a:r>
              <a:rPr lang="zh-CN" altLang="en-US" sz="2450"/>
              <a:t>类</a:t>
            </a:r>
            <a:endParaRPr lang="zh-CN" altLang="en-US" sz="2450"/>
          </a:p>
          <a:p>
            <a:pPr lvl="1"/>
            <a:r>
              <a:rPr lang="zh-CN" altLang="en-US" sz="2450"/>
              <a:t>StringTokenizer类(java.util包)</a:t>
            </a:r>
            <a:endParaRPr lang="zh-CN" altLang="en-US" sz="2450"/>
          </a:p>
          <a:p>
            <a:r>
              <a:rPr lang="zh-CN" altLang="en-US" sz="2800"/>
              <a:t>Runtime类</a:t>
            </a:r>
            <a:endParaRPr lang="zh-CN" altLang="en-US" sz="280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sz="3200"/>
              <a:t>java.lang.System</a:t>
            </a:r>
            <a:r>
              <a:rPr lang="zh-CN" altLang="en-US" sz="3200"/>
              <a:t>类</a:t>
            </a:r>
            <a:endParaRPr lang="zh-CN" altLang="en-US" sz="3200"/>
          </a:p>
        </p:txBody>
      </p:sp>
      <p:sp>
        <p:nvSpPr>
          <p:cNvPr id="3" name="内容占位符 2"/>
          <p:cNvSpPr>
            <a:spLocks noGrp="1"/>
          </p:cNvSpPr>
          <p:nvPr>
            <p:ph idx="1"/>
            <p:custDataLst>
              <p:tags r:id="rId2"/>
            </p:custDataLst>
          </p:nvPr>
        </p:nvSpPr>
        <p:spPr/>
        <p:txBody>
          <a:bodyPr>
            <a:normAutofit lnSpcReduction="10000"/>
          </a:bodyPr>
          <a:p>
            <a:pPr marL="342900" indent="-342900">
              <a:lnSpc>
                <a:spcPct val="150000"/>
              </a:lnSpc>
              <a:buClr>
                <a:srgbClr val="000000"/>
              </a:buClr>
              <a:buFont typeface="Wingdings" panose="05000000000000000000" pitchFamily="2" charset="2"/>
              <a:buChar char="l"/>
            </a:pPr>
            <a:r>
              <a:rPr lang="zh-CN" altLang="en-US" sz="1680" smtClean="0"/>
              <a:t>静态变量</a:t>
            </a:r>
            <a:endParaRPr lang="zh-CN" altLang="en-US" sz="1680" smtClean="0"/>
          </a:p>
          <a:p>
            <a:pPr marL="742950" lvl="1" indent="-285750">
              <a:lnSpc>
                <a:spcPct val="150000"/>
              </a:lnSpc>
              <a:buFont typeface="Wingdings" panose="05000000000000000000" pitchFamily="2" charset="2"/>
              <a:buChar char="l"/>
            </a:pPr>
            <a:r>
              <a:rPr lang="en-US" sz="1680" smtClean="0"/>
              <a:t>public static final InputStream in (</a:t>
            </a:r>
            <a:r>
              <a:rPr lang="zh-CN" altLang="en-US" sz="1680" smtClean="0"/>
              <a:t>标准输入流</a:t>
            </a:r>
            <a:r>
              <a:rPr lang="en-US" sz="1680" smtClean="0"/>
              <a:t>)</a:t>
            </a:r>
            <a:endParaRPr lang="en-US" sz="1680" smtClean="0"/>
          </a:p>
          <a:p>
            <a:pPr marL="742950" lvl="1" indent="-285750">
              <a:lnSpc>
                <a:spcPct val="150000"/>
              </a:lnSpc>
              <a:buFont typeface="Wingdings" panose="05000000000000000000" pitchFamily="2" charset="2"/>
              <a:buChar char="l"/>
            </a:pPr>
            <a:r>
              <a:rPr lang="en-US" sz="1680" smtClean="0"/>
              <a:t>public static final PrintStream out (</a:t>
            </a:r>
            <a:r>
              <a:rPr lang="zh-CN" altLang="en-US" sz="1680" smtClean="0"/>
              <a:t>标准输出流</a:t>
            </a:r>
            <a:r>
              <a:rPr lang="en-US" sz="1680" smtClean="0"/>
              <a:t>)</a:t>
            </a:r>
            <a:endParaRPr lang="en-US" sz="1680" smtClean="0"/>
          </a:p>
          <a:p>
            <a:pPr marL="742950" lvl="1" indent="-285750">
              <a:lnSpc>
                <a:spcPct val="150000"/>
              </a:lnSpc>
              <a:buFont typeface="Wingdings" panose="05000000000000000000" pitchFamily="2" charset="2"/>
              <a:buChar char="l"/>
            </a:pPr>
            <a:r>
              <a:rPr lang="en-US" sz="1680" smtClean="0"/>
              <a:t>public static final PrintStream err (</a:t>
            </a:r>
            <a:r>
              <a:rPr lang="zh-CN" altLang="en-US" sz="1680" smtClean="0"/>
              <a:t>标准错误输出流</a:t>
            </a:r>
            <a:r>
              <a:rPr lang="en-US" sz="1680" smtClean="0"/>
              <a:t>)</a:t>
            </a:r>
            <a:endParaRPr lang="en-US" sz="1680" smtClean="0"/>
          </a:p>
          <a:p>
            <a:pPr marL="342900" indent="-342900" algn="l">
              <a:lnSpc>
                <a:spcPct val="120000"/>
              </a:lnSpc>
              <a:buClr>
                <a:srgbClr val="000000"/>
              </a:buClr>
              <a:buSzTx/>
              <a:buFont typeface="Wingdings" panose="05000000000000000000" pitchFamily="2" charset="2"/>
              <a:buChar char="l"/>
            </a:pPr>
            <a:r>
              <a:rPr lang="zh-CN" altLang="en-US" sz="1680" smtClean="0"/>
              <a:t>静态方法</a:t>
            </a:r>
            <a:endParaRPr lang="zh-CN" altLang="en-US" sz="1680" smtClean="0"/>
          </a:p>
          <a:p>
            <a:pPr marL="742950" lvl="1" indent="-285750">
              <a:lnSpc>
                <a:spcPct val="150000"/>
              </a:lnSpc>
              <a:buFont typeface="Wingdings" panose="05000000000000000000" pitchFamily="2" charset="2"/>
              <a:buChar char="l"/>
            </a:pPr>
            <a:r>
              <a:rPr lang="en-US" sz="1680" smtClean="0"/>
              <a:t>public static void arraycopy(Object src, int srcPos, Object dest, int destPos,int length)</a:t>
            </a:r>
            <a:endParaRPr lang="en-US" sz="1680" smtClean="0"/>
          </a:p>
          <a:p>
            <a:pPr marL="742950" lvl="1" indent="-285750">
              <a:lnSpc>
                <a:spcPct val="150000"/>
              </a:lnSpc>
              <a:buFont typeface="Wingdings" panose="05000000000000000000" pitchFamily="2" charset="2"/>
              <a:buChar char="l"/>
            </a:pPr>
            <a:r>
              <a:rPr lang="en-US" sz="1680" smtClean="0"/>
              <a:t>public static void exit(int status)</a:t>
            </a:r>
            <a:endParaRPr lang="en-US" sz="1680" smtClean="0"/>
          </a:p>
          <a:p>
            <a:pPr marL="742950" lvl="1" indent="-285750">
              <a:lnSpc>
                <a:spcPct val="150000"/>
              </a:lnSpc>
              <a:buFont typeface="Wingdings" panose="05000000000000000000" pitchFamily="2" charset="2"/>
              <a:buChar char="l"/>
            </a:pPr>
            <a:r>
              <a:rPr lang="en-US" sz="1680" smtClean="0"/>
              <a:t>public static void gc()</a:t>
            </a:r>
            <a:endParaRPr lang="en-US" sz="1680" smtClean="0"/>
          </a:p>
          <a:p>
            <a:pPr marL="742950" lvl="1" indent="-285750">
              <a:lnSpc>
                <a:spcPct val="150000"/>
              </a:lnSpc>
              <a:buFont typeface="Wingdings" panose="05000000000000000000" pitchFamily="2" charset="2"/>
              <a:buChar char="l"/>
            </a:pPr>
            <a:r>
              <a:rPr lang="en-US" sz="1680" smtClean="0"/>
              <a:t>public static long currentTimeMillis()</a:t>
            </a:r>
            <a:endParaRPr lang="en-US" sz="1680" smtClean="0"/>
          </a:p>
          <a:p>
            <a:pPr marL="742950" lvl="1" indent="-285750">
              <a:lnSpc>
                <a:spcPct val="150000"/>
              </a:lnSpc>
              <a:buFont typeface="Wingdings" panose="05000000000000000000" pitchFamily="2" charset="2"/>
              <a:buChar char="l"/>
            </a:pPr>
            <a:r>
              <a:rPr lang="en-US" sz="1680" smtClean="0"/>
              <a:t>… … … …</a:t>
            </a:r>
            <a:endParaRPr lang="en-US" sz="1680" smtClean="0"/>
          </a:p>
        </p:txBody>
      </p:sp>
    </p:spTree>
    <p:custDataLst>
      <p:tags r:id="rId3"/>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61441"/>
          <p:cNvSpPr>
            <a:spLocks noGrp="1" noChangeArrowheads="1"/>
          </p:cNvSpPr>
          <p:nvPr>
            <p:ph type="title"/>
          </p:nvPr>
        </p:nvSpPr>
        <p:spPr/>
        <p:txBody>
          <a:bodyPr/>
          <a:lstStyle/>
          <a:p>
            <a:r>
              <a:rPr lang="en-US" sz="3200" smtClean="0">
                <a:ea typeface="黑体" panose="02010609060101010101" pitchFamily="49" charset="-122"/>
              </a:rPr>
              <a:t>java.lang.System</a:t>
            </a:r>
            <a:r>
              <a:rPr lang="zh-CN" altLang="en-US" sz="3200" smtClean="0"/>
              <a:t>类</a:t>
            </a:r>
            <a:endParaRPr lang="zh-CN" altLang="en-US" sz="3200" smtClean="0"/>
          </a:p>
        </p:txBody>
      </p:sp>
      <p:sp>
        <p:nvSpPr>
          <p:cNvPr id="64514" name="文本占位符 61442"/>
          <p:cNvSpPr>
            <a:spLocks noGrp="1" noChangeArrowheads="1"/>
          </p:cNvSpPr>
          <p:nvPr>
            <p:ph idx="1"/>
          </p:nvPr>
        </p:nvSpPr>
        <p:spPr/>
        <p:txBody>
          <a:bodyPr/>
          <a:lstStyle/>
          <a:p>
            <a:pPr marL="609600" indent="-609600">
              <a:buSzPct val="90000"/>
            </a:pPr>
            <a:r>
              <a:rPr lang="zh-CN" altLang="en-US" smtClean="0"/>
              <a:t>获取当前时间</a:t>
            </a:r>
            <a:endParaRPr lang="zh-CN" altLang="en-US" smtClean="0"/>
          </a:p>
          <a:p>
            <a:pPr marL="990600" lvl="1" indent="-533400">
              <a:buSzPct val="90000"/>
            </a:pPr>
            <a:r>
              <a:rPr lang="en-US" smtClean="0">
                <a:ea typeface="黑体" panose="02010609060101010101" pitchFamily="49" charset="-122"/>
              </a:rPr>
              <a:t>public static long currentTimeMillis()</a:t>
            </a:r>
            <a:endParaRPr lang="en-US" smtClean="0">
              <a:ea typeface="黑体" panose="02010609060101010101" pitchFamily="49" charset="-122"/>
            </a:endParaRPr>
          </a:p>
          <a:p>
            <a:pPr marL="1371600" lvl="2" indent="-457200">
              <a:lnSpc>
                <a:spcPct val="90000"/>
              </a:lnSpc>
              <a:buSzPct val="90000"/>
            </a:pPr>
            <a:r>
              <a:rPr lang="en-US" smtClean="0">
                <a:ea typeface="黑体" panose="02010609060101010101" pitchFamily="49" charset="-122"/>
              </a:rPr>
              <a:t>Returns: the difference, measured in milliseconds, between the current time and midnight, January 1, 1970 UTC (Universal time coordinated).</a:t>
            </a:r>
            <a:endParaRPr lang="en-US" smtClean="0">
              <a:ea typeface="黑体" panose="02010609060101010101" pitchFamily="49" charset="-122"/>
            </a:endParaRPr>
          </a:p>
        </p:txBody>
      </p:sp>
      <p:sp>
        <p:nvSpPr>
          <p:cNvPr id="61444" name="矩形 61443"/>
          <p:cNvSpPr>
            <a:spLocks noChangeArrowheads="1"/>
          </p:cNvSpPr>
          <p:nvPr/>
        </p:nvSpPr>
        <p:spPr bwMode="auto">
          <a:xfrm>
            <a:off x="1880235" y="3840480"/>
            <a:ext cx="6960870" cy="264033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	</a:t>
            </a:r>
            <a:r>
              <a:rPr lang="en-US" sz="2520">
                <a:latin typeface="Tahoma" panose="020B0604030504040204" pitchFamily="34" charset="0"/>
                <a:ea typeface="华文中宋" panose="02010600040101010101" pitchFamily="2" charset="-122"/>
              </a:rPr>
              <a:t>public static void main(String args[])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long start = System.currentTimeMillis();</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 … … …</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long end = System.currentTimeMillis();</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System.out.println(end - start);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	}</a:t>
            </a:r>
            <a:r>
              <a:rPr lang="en-US" sz="2100">
                <a:latin typeface="Tahoma" panose="020B0604030504040204" pitchFamily="34" charset="0"/>
                <a:ea typeface="华文中宋" panose="02010600040101010101" pitchFamily="2" charset="-122"/>
              </a:rPr>
              <a:t>  </a:t>
            </a:r>
            <a:endParaRPr lang="en-US" sz="210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arn(outHorizontal)">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sz="3200"/>
              <a:t>java.lang.Math</a:t>
            </a:r>
            <a:r>
              <a:rPr lang="zh-CN" altLang="en-US" sz="3200"/>
              <a:t>类</a:t>
            </a:r>
            <a:endParaRPr lang="zh-CN" altLang="en-US" sz="3200"/>
          </a:p>
        </p:txBody>
      </p:sp>
      <p:sp>
        <p:nvSpPr>
          <p:cNvPr id="3" name="内容占位符 2"/>
          <p:cNvSpPr>
            <a:spLocks noGrp="1"/>
          </p:cNvSpPr>
          <p:nvPr>
            <p:ph idx="1"/>
            <p:custDataLst>
              <p:tags r:id="rId2"/>
            </p:custDataLst>
          </p:nvPr>
        </p:nvSpPr>
        <p:spPr/>
        <p:txBody>
          <a:bodyPr>
            <a:normAutofit/>
          </a:bodyPr>
          <a:p>
            <a:pPr marL="342900" indent="-342900" algn="l">
              <a:lnSpc>
                <a:spcPct val="120000"/>
              </a:lnSpc>
              <a:buClr>
                <a:srgbClr val="000000"/>
              </a:buClr>
              <a:buSzTx/>
              <a:buFont typeface="Wingdings" panose="05000000000000000000" pitchFamily="2" charset="2"/>
              <a:buChar char="l"/>
            </a:pPr>
            <a:r>
              <a:rPr lang="zh-CN" altLang="en-US" sz="2800" smtClean="0"/>
              <a:t>静态变量</a:t>
            </a:r>
            <a:endParaRPr lang="zh-CN" altLang="en-US" sz="2800" smtClean="0"/>
          </a:p>
          <a:p>
            <a:pPr marL="742950" lvl="1" indent="-285750">
              <a:lnSpc>
                <a:spcPct val="120000"/>
              </a:lnSpc>
            </a:pPr>
            <a:r>
              <a:rPr lang="en-US" sz="2000" smtClean="0"/>
              <a:t>public static final double E</a:t>
            </a:r>
            <a:endParaRPr lang="en-US" sz="2000" smtClean="0"/>
          </a:p>
          <a:p>
            <a:pPr marL="742950" lvl="1" indent="-285750">
              <a:lnSpc>
                <a:spcPct val="120000"/>
              </a:lnSpc>
            </a:pPr>
            <a:r>
              <a:rPr lang="en-US" sz="2000" smtClean="0"/>
              <a:t>public static final double PI</a:t>
            </a:r>
            <a:endParaRPr lang="en-US" sz="2000" smtClean="0"/>
          </a:p>
          <a:p>
            <a:pPr marL="342900" indent="-342900" algn="l">
              <a:lnSpc>
                <a:spcPct val="120000"/>
              </a:lnSpc>
              <a:buClr>
                <a:srgbClr val="000000"/>
              </a:buClr>
              <a:buSzTx/>
              <a:buFont typeface="Wingdings" panose="05000000000000000000" pitchFamily="2" charset="2"/>
              <a:buChar char="l"/>
            </a:pPr>
            <a:r>
              <a:rPr lang="zh-CN" altLang="en-US" sz="2800" smtClean="0"/>
              <a:t>静态方法</a:t>
            </a:r>
            <a:endParaRPr lang="zh-CN" altLang="en-US" sz="2800" smtClean="0"/>
          </a:p>
          <a:p>
            <a:pPr marL="742950" lvl="1" indent="-285750">
              <a:lnSpc>
                <a:spcPct val="120000"/>
              </a:lnSpc>
            </a:pPr>
            <a:r>
              <a:rPr lang="en-US" sz="2000" smtClean="0"/>
              <a:t>public static double abs(double a)</a:t>
            </a:r>
            <a:endParaRPr lang="en-US" sz="2000" smtClean="0"/>
          </a:p>
          <a:p>
            <a:pPr marL="742950" lvl="1" indent="-285750">
              <a:lnSpc>
                <a:spcPct val="120000"/>
              </a:lnSpc>
            </a:pPr>
            <a:r>
              <a:rPr lang="en-US" sz="2000" smtClean="0"/>
              <a:t>public static double ceil(double a)</a:t>
            </a:r>
            <a:endParaRPr lang="en-US" sz="2000" smtClean="0"/>
          </a:p>
          <a:p>
            <a:pPr marL="742950" lvl="1" indent="-285750">
              <a:lnSpc>
                <a:spcPct val="120000"/>
              </a:lnSpc>
            </a:pPr>
            <a:r>
              <a:rPr lang="en-US" sz="2000" smtClean="0"/>
              <a:t>public static double floor(double a)</a:t>
            </a:r>
            <a:endParaRPr lang="en-US" sz="2000" smtClean="0"/>
          </a:p>
          <a:p>
            <a:pPr marL="742950" lvl="1" indent="-285750">
              <a:lnSpc>
                <a:spcPct val="120000"/>
              </a:lnSpc>
            </a:pPr>
            <a:r>
              <a:rPr lang="en-US" sz="2000" smtClean="0"/>
              <a:t>public static double max(double a, double b)</a:t>
            </a:r>
            <a:endParaRPr lang="en-US" sz="2000" smtClean="0"/>
          </a:p>
          <a:p>
            <a:pPr marL="742950" lvl="1" indent="-285750">
              <a:lnSpc>
                <a:spcPct val="120000"/>
              </a:lnSpc>
            </a:pPr>
            <a:r>
              <a:rPr lang="en-US" sz="2000" smtClean="0"/>
              <a:t>… … … …</a:t>
            </a:r>
            <a:endParaRPr lang="en-US" sz="2000" smtClean="0"/>
          </a:p>
        </p:txBody>
      </p:sp>
    </p:spTree>
    <p:custDataLst>
      <p:tags r:id="rId3"/>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p>
            <a:r>
              <a:rPr lang="zh-CN" altLang="en-US" sz="3200"/>
              <a:t>字符串操作类</a:t>
            </a:r>
            <a:endParaRPr lang="zh-CN" altLang="en-US" sz="3200"/>
          </a:p>
        </p:txBody>
      </p:sp>
      <p:sp>
        <p:nvSpPr>
          <p:cNvPr id="8" name="内容占位符 7"/>
          <p:cNvSpPr>
            <a:spLocks noGrp="1"/>
          </p:cNvSpPr>
          <p:nvPr>
            <p:ph idx="1"/>
          </p:nvPr>
        </p:nvSpPr>
        <p:spPr/>
        <p:txBody>
          <a:bodyPr/>
          <a:p>
            <a:r>
              <a:rPr lang="zh-CN" altLang="en-US"/>
              <a:t>三个类</a:t>
            </a:r>
            <a:endParaRPr lang="zh-CN" altLang="en-US"/>
          </a:p>
          <a:p>
            <a:r>
              <a:rPr lang="zh-CN" altLang="en-US"/>
              <a:t>java.lang.String类</a:t>
            </a:r>
            <a:endParaRPr lang="zh-CN" altLang="en-US"/>
          </a:p>
          <a:p>
            <a:r>
              <a:rPr lang="zh-CN" altLang="en-US"/>
              <a:t>java.lang.StringBuffer</a:t>
            </a:r>
            <a:r>
              <a:rPr lang="en-US" altLang="zh-CN"/>
              <a:t>,StringBuilder</a:t>
            </a:r>
            <a:r>
              <a:rPr lang="zh-CN" altLang="en-US"/>
              <a:t>类</a:t>
            </a:r>
            <a:endParaRPr lang="zh-CN" altLang="en-US"/>
          </a:p>
          <a:p>
            <a:r>
              <a:rPr lang="zh-CN" altLang="en-US"/>
              <a:t>java.util.StringTokenizer类</a:t>
            </a:r>
            <a:endParaRPr lang="zh-CN" altLang="en-US"/>
          </a:p>
          <a:p>
            <a:r>
              <a:rPr lang="zh-CN" altLang="en-US"/>
              <a:t>不同的应用场合</a:t>
            </a:r>
            <a:endParaRPr lang="zh-CN" altLang="en-US"/>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a:bodyPr>
          <a:p>
            <a:pPr marL="342900" indent="-342900">
              <a:lnSpc>
                <a:spcPct val="130000"/>
              </a:lnSpc>
              <a:buClr>
                <a:srgbClr val="000000"/>
              </a:buClr>
              <a:buFont typeface="Wingdings" panose="05000000000000000000" pitchFamily="2" charset="2"/>
              <a:buChar char="l"/>
            </a:pPr>
            <a:r>
              <a:rPr lang="en-US" sz="2000" smtClean="0"/>
              <a:t>java.lang.String</a:t>
            </a:r>
            <a:r>
              <a:rPr lang="zh-CN" altLang="en-US" sz="2000" smtClean="0"/>
              <a:t>类</a:t>
            </a:r>
            <a:r>
              <a:rPr lang="en-US" sz="2000" smtClean="0"/>
              <a:t>—</a:t>
            </a:r>
            <a:r>
              <a:rPr lang="zh-CN" altLang="en-US" sz="2000" smtClean="0"/>
              <a:t>字符串</a:t>
            </a:r>
            <a:r>
              <a:rPr lang="en-US" sz="2000" smtClean="0"/>
              <a:t>/</a:t>
            </a:r>
            <a:r>
              <a:rPr lang="zh-CN" altLang="en-US" sz="2000" smtClean="0"/>
              <a:t>字符序列</a:t>
            </a:r>
            <a:endParaRPr lang="zh-CN" altLang="en-US" sz="2000" smtClean="0"/>
          </a:p>
          <a:p>
            <a:pPr marL="742950" lvl="1" indent="-285750">
              <a:lnSpc>
                <a:spcPct val="130000"/>
              </a:lnSpc>
              <a:buFont typeface="Wingdings" panose="05000000000000000000" pitchFamily="2" charset="2"/>
              <a:buChar char="l"/>
            </a:pPr>
            <a:r>
              <a:rPr lang="zh-CN" altLang="en-US" sz="1680" smtClean="0"/>
              <a:t>构造方法</a:t>
            </a:r>
            <a:endParaRPr lang="zh-CN" altLang="en-US" sz="1680" smtClean="0"/>
          </a:p>
          <a:p>
            <a:pPr lvl="2">
              <a:lnSpc>
                <a:spcPct val="130000"/>
              </a:lnSpc>
              <a:buClr>
                <a:schemeClr val="bg2"/>
              </a:buClr>
              <a:buFont typeface="Wingdings" panose="05000000000000000000" pitchFamily="2" charset="2"/>
              <a:buChar char="l"/>
            </a:pPr>
            <a:r>
              <a:rPr lang="en-US" sz="1680" smtClean="0"/>
              <a:t>public String() </a:t>
            </a:r>
            <a:endParaRPr lang="en-US" sz="1680" smtClean="0"/>
          </a:p>
          <a:p>
            <a:pPr lvl="2">
              <a:lnSpc>
                <a:spcPct val="130000"/>
              </a:lnSpc>
              <a:buClr>
                <a:schemeClr val="bg2"/>
              </a:buClr>
              <a:buFont typeface="Wingdings" panose="05000000000000000000" pitchFamily="2" charset="2"/>
              <a:buChar char="l"/>
            </a:pPr>
            <a:r>
              <a:rPr lang="en-US" sz="1680" smtClean="0"/>
              <a:t>public String(byte[] bytes) </a:t>
            </a:r>
            <a:endParaRPr lang="en-US" sz="1680" smtClean="0"/>
          </a:p>
          <a:p>
            <a:pPr lvl="2">
              <a:lnSpc>
                <a:spcPct val="130000"/>
              </a:lnSpc>
              <a:buClr>
                <a:schemeClr val="bg2"/>
              </a:buClr>
              <a:buFont typeface="Wingdings" panose="05000000000000000000" pitchFamily="2" charset="2"/>
              <a:buChar char="l"/>
            </a:pPr>
            <a:r>
              <a:rPr lang="en-US" sz="1680" smtClean="0"/>
              <a:t>public String(byte[] bytes, int offset, int length)</a:t>
            </a:r>
            <a:endParaRPr lang="en-US" sz="1680" smtClean="0"/>
          </a:p>
          <a:p>
            <a:pPr lvl="2">
              <a:lnSpc>
                <a:spcPct val="130000"/>
              </a:lnSpc>
              <a:buClr>
                <a:schemeClr val="bg2"/>
              </a:buClr>
              <a:buFont typeface="Wingdings" panose="05000000000000000000" pitchFamily="2" charset="2"/>
              <a:buChar char="l"/>
            </a:pPr>
            <a:r>
              <a:rPr lang="en-US" sz="1680" smtClean="0"/>
              <a:t>public String(byte[] bytes, String charsetName) </a:t>
            </a:r>
            <a:endParaRPr lang="en-US" sz="1680" smtClean="0"/>
          </a:p>
          <a:p>
            <a:pPr lvl="2">
              <a:lnSpc>
                <a:spcPct val="130000"/>
              </a:lnSpc>
              <a:buClr>
                <a:schemeClr val="bg2"/>
              </a:buClr>
              <a:buFont typeface="Wingdings" panose="05000000000000000000" pitchFamily="2" charset="2"/>
              <a:buChar char="l"/>
            </a:pPr>
            <a:r>
              <a:rPr lang="en-US" sz="1680" smtClean="0"/>
              <a:t>public String(char[] value) </a:t>
            </a:r>
            <a:endParaRPr lang="en-US" sz="1680" smtClean="0"/>
          </a:p>
          <a:p>
            <a:pPr lvl="2">
              <a:lnSpc>
                <a:spcPct val="130000"/>
              </a:lnSpc>
              <a:buClr>
                <a:schemeClr val="bg2"/>
              </a:buClr>
              <a:buFont typeface="Wingdings" panose="05000000000000000000" pitchFamily="2" charset="2"/>
              <a:buChar char="l"/>
            </a:pPr>
            <a:r>
              <a:rPr lang="en-US" sz="1680" smtClean="0"/>
              <a:t>public String(char[] value, int offset, int count)</a:t>
            </a:r>
            <a:endParaRPr lang="en-US" sz="1680" smtClean="0"/>
          </a:p>
          <a:p>
            <a:pPr lvl="2">
              <a:lnSpc>
                <a:spcPct val="130000"/>
              </a:lnSpc>
              <a:buClr>
                <a:schemeClr val="bg2"/>
              </a:buClr>
              <a:buFont typeface="Wingdings" panose="05000000000000000000" pitchFamily="2" charset="2"/>
              <a:buChar char="l"/>
            </a:pPr>
            <a:r>
              <a:rPr lang="en-US" sz="1680" smtClean="0"/>
              <a:t>public String(String original) </a:t>
            </a:r>
            <a:endParaRPr lang="en-US" sz="1680" smtClean="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a:t>内部类</a:t>
            </a:r>
            <a:endParaRPr lang="zh-CN" altLang="en-US"/>
          </a:p>
        </p:txBody>
      </p:sp>
      <p:sp>
        <p:nvSpPr>
          <p:cNvPr id="6" name="内容占位符 5"/>
          <p:cNvSpPr>
            <a:spLocks noGrp="1"/>
          </p:cNvSpPr>
          <p:nvPr>
            <p:ph idx="1"/>
          </p:nvPr>
        </p:nvSpPr>
        <p:spPr/>
        <p:txBody>
          <a:bodyPr/>
          <a:p>
            <a:pPr>
              <a:lnSpc>
                <a:spcPct val="150000"/>
              </a:lnSpc>
              <a:buClr>
                <a:srgbClr val="000000"/>
              </a:buClr>
            </a:pPr>
            <a:r>
              <a:rPr lang="zh-CN" altLang="en-US" sz="2800">
                <a:cs typeface="微软雅黑" panose="020B0503020204020204" pitchFamily="34" charset="-122"/>
                <a:sym typeface="+mn-ea"/>
              </a:rPr>
              <a:t>在类中定义的类称为内部类。</a:t>
            </a:r>
            <a:endParaRPr lang="zh-CN" altLang="en-US" sz="2800">
              <a:cs typeface="微软雅黑" panose="020B0503020204020204" pitchFamily="34" charset="-122"/>
            </a:endParaRPr>
          </a:p>
          <a:p>
            <a:pPr>
              <a:lnSpc>
                <a:spcPct val="150000"/>
              </a:lnSpc>
              <a:buClr>
                <a:srgbClr val="000000"/>
              </a:buClr>
            </a:pPr>
            <a:r>
              <a:rPr lang="zh-CN" altLang="en-US" sz="2800">
                <a:cs typeface="微软雅黑" panose="020B0503020204020204" pitchFamily="34" charset="-122"/>
                <a:sym typeface="+mn-ea"/>
              </a:rPr>
              <a:t>内部类之外的类称为外部类。 </a:t>
            </a:r>
            <a:endParaRPr lang="zh-CN" altLang="en-US" sz="2800">
              <a:cs typeface="微软雅黑" panose="020B0503020204020204" pitchFamily="34" charset="-122"/>
            </a:endParaRPr>
          </a:p>
          <a:p>
            <a:pPr>
              <a:lnSpc>
                <a:spcPct val="150000"/>
              </a:lnSpc>
              <a:buClr>
                <a:srgbClr val="000000"/>
              </a:buClr>
            </a:pPr>
            <a:r>
              <a:rPr lang="zh-CN" altLang="en-US" sz="2800">
                <a:cs typeface="微软雅黑" panose="020B0503020204020204" pitchFamily="34" charset="-122"/>
                <a:sym typeface="+mn-ea"/>
              </a:rPr>
              <a:t>内部类可以访问其外部类的所有变量和方法，并能够以和外部类的其他非静态成员相同的方式直接引用它们。 </a:t>
            </a:r>
            <a:endParaRPr lang="zh-CN" altLang="en-US" sz="2800">
              <a:cs typeface="微软雅黑" panose="020B0503020204020204" pitchFamily="34" charset="-122"/>
            </a:endParaRPr>
          </a:p>
          <a:p>
            <a:pPr>
              <a:lnSpc>
                <a:spcPct val="150000"/>
              </a:lnSpc>
              <a:buClr>
                <a:srgbClr val="000000"/>
              </a:buClr>
            </a:pPr>
            <a:r>
              <a:rPr lang="zh-CN" altLang="en-US" sz="2800">
                <a:cs typeface="微软雅黑" panose="020B0503020204020204" pitchFamily="34" charset="-122"/>
                <a:sym typeface="+mn-ea"/>
              </a:rPr>
              <a:t>内部类完全在其包围类的范围之内。</a:t>
            </a:r>
            <a:endParaRPr lang="zh-CN" altLang="en-US" sz="2800">
              <a:cs typeface="微软雅黑" panose="020B0503020204020204" pitchFamily="34" charset="-122"/>
            </a:endParaRPr>
          </a:p>
          <a:p>
            <a:pPr>
              <a:buNone/>
            </a:pPr>
            <a:endParaRPr lang="zh-CN" altLang="en-US" sz="2800">
              <a:cs typeface="微软雅黑" panose="020B0503020204020204" pitchFamily="34" charset="-122"/>
            </a:endParaRPr>
          </a:p>
        </p:txBody>
      </p:sp>
    </p:spTree>
    <p:custDataLst>
      <p:tags r:id="rId1"/>
    </p:custDataLst>
  </p:cSld>
  <p:clrMapOvr>
    <a:masterClrMapping/>
  </p:clrMapOvr>
  <p:transition spd="slow">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69633"/>
          <p:cNvSpPr>
            <a:spLocks noGrp="1" noChangeArrowheads="1"/>
          </p:cNvSpPr>
          <p:nvPr>
            <p:ph type="title"/>
          </p:nvPr>
        </p:nvSpPr>
        <p:spPr/>
        <p:txBody>
          <a:bodyPr/>
          <a:lstStyle/>
          <a:p>
            <a:r>
              <a:rPr lang="zh-CN" altLang="en-US" smtClean="0"/>
              <a:t>字符串操作类</a:t>
            </a:r>
            <a:endParaRPr lang="zh-CN" altLang="en-US" smtClean="0"/>
          </a:p>
        </p:txBody>
      </p:sp>
      <p:sp>
        <p:nvSpPr>
          <p:cNvPr id="72706" name="文本占位符 69634"/>
          <p:cNvSpPr>
            <a:spLocks noGrp="1" noChangeArrowheads="1"/>
          </p:cNvSpPr>
          <p:nvPr>
            <p:ph idx="1"/>
          </p:nvPr>
        </p:nvSpPr>
        <p:spPr/>
        <p:txBody>
          <a:bodyPr/>
          <a:lstStyle/>
          <a:p>
            <a:pPr marL="609600" indent="-609600">
              <a:buSzPct val="90000"/>
            </a:pPr>
            <a:r>
              <a:rPr lang="en-US" sz="2800" smtClean="0">
                <a:ea typeface="黑体" panose="02010609060101010101" pitchFamily="49" charset="-122"/>
              </a:rPr>
              <a:t>java.lang.String</a:t>
            </a:r>
            <a:r>
              <a:rPr lang="zh-CN" altLang="en-US" sz="2800" smtClean="0"/>
              <a:t>类</a:t>
            </a:r>
            <a:r>
              <a:rPr lang="en-US" sz="2800" smtClean="0">
                <a:ea typeface="黑体" panose="02010609060101010101" pitchFamily="49" charset="-122"/>
              </a:rPr>
              <a:t>—</a:t>
            </a:r>
            <a:r>
              <a:rPr lang="zh-CN" altLang="en-US" sz="2800" smtClean="0"/>
              <a:t>字符串</a:t>
            </a:r>
            <a:r>
              <a:rPr lang="en-US" sz="2800" smtClean="0">
                <a:ea typeface="黑体" panose="02010609060101010101" pitchFamily="49" charset="-122"/>
              </a:rPr>
              <a:t>/</a:t>
            </a:r>
            <a:r>
              <a:rPr lang="zh-CN" altLang="en-US" sz="2800" smtClean="0"/>
              <a:t>字符序列</a:t>
            </a:r>
            <a:endParaRPr lang="zh-CN" altLang="en-US" sz="2800" smtClean="0"/>
          </a:p>
          <a:p>
            <a:pPr marL="990600" lvl="1" indent="-533400">
              <a:buSzPct val="90000"/>
            </a:pPr>
            <a:r>
              <a:rPr lang="zh-CN" altLang="en-US" sz="2400" smtClean="0"/>
              <a:t>构造方法的使用</a:t>
            </a:r>
            <a:endParaRPr lang="zh-CN" altLang="en-US" sz="2400" smtClean="0">
              <a:latin typeface="Arial Unicode MS" panose="020B0604020202020204" charset="-122"/>
            </a:endParaRPr>
          </a:p>
        </p:txBody>
      </p:sp>
      <p:sp>
        <p:nvSpPr>
          <p:cNvPr id="69636" name="矩形 69635"/>
          <p:cNvSpPr>
            <a:spLocks noChangeArrowheads="1"/>
          </p:cNvSpPr>
          <p:nvPr/>
        </p:nvSpPr>
        <p:spPr bwMode="auto">
          <a:xfrm>
            <a:off x="1240155" y="2640330"/>
            <a:ext cx="4160520" cy="312039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new String();</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char c[] = {‘a’, ‘b’, ‘c’};</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new String(c);</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char c[] = {‘</a:t>
            </a:r>
            <a:r>
              <a:rPr lang="zh-CN" altLang="en-US" sz="2520">
                <a:latin typeface="Tahoma" panose="020B0604030504040204" pitchFamily="34" charset="0"/>
                <a:ea typeface="华文中宋" panose="02010600040101010101" pitchFamily="2" charset="-122"/>
              </a:rPr>
              <a:t>语’</a:t>
            </a:r>
            <a:r>
              <a:rPr lang="en-US" sz="2520">
                <a:latin typeface="Tahoma" panose="020B0604030504040204" pitchFamily="34" charset="0"/>
                <a:ea typeface="华文中宋" panose="02010600040101010101" pitchFamily="2" charset="-122"/>
              </a:rPr>
              <a:t>, ‘</a:t>
            </a:r>
            <a:r>
              <a:rPr lang="zh-CN" altLang="en-US" sz="2520">
                <a:latin typeface="Tahoma" panose="020B0604030504040204" pitchFamily="34" charset="0"/>
                <a:ea typeface="华文中宋" panose="02010600040101010101" pitchFamily="2" charset="-122"/>
              </a:rPr>
              <a:t>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new String(c);</a:t>
            </a:r>
            <a:endParaRPr lang="en-US" sz="2520">
              <a:latin typeface="Tahoma" panose="020B0604030504040204" pitchFamily="34" charset="0"/>
              <a:ea typeface="华文中宋" panose="02010600040101010101" pitchFamily="2" charset="-122"/>
            </a:endParaRPr>
          </a:p>
        </p:txBody>
      </p:sp>
      <p:sp>
        <p:nvSpPr>
          <p:cNvPr id="69637" name="矩形 69636"/>
          <p:cNvSpPr>
            <a:spLocks noChangeArrowheads="1"/>
          </p:cNvSpPr>
          <p:nvPr/>
        </p:nvSpPr>
        <p:spPr bwMode="auto">
          <a:xfrm>
            <a:off x="5400675" y="2640330"/>
            <a:ext cx="4080510" cy="312039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byte b[] = {97, 98, 99};</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new String(b);</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“abc”;</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arn(outHorizontal)">
                                      <p:cBhvr>
                                        <p:cTn id="7" dur="500"/>
                                        <p:tgtEl>
                                          <p:spTgt spid="696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barn(outHorizontal)">
                                      <p:cBhvr>
                                        <p:cTn id="12"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ldLvl="0" animBg="1"/>
      <p:bldP spid="6963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lnSpcReduction="10000"/>
          </a:bodyPr>
          <a:p>
            <a:pPr marL="342900" indent="-342900">
              <a:lnSpc>
                <a:spcPct val="150000"/>
              </a:lnSpc>
              <a:buClr>
                <a:srgbClr val="000000"/>
              </a:buClr>
              <a:buFont typeface="Wingdings" panose="05000000000000000000" pitchFamily="2" charset="2"/>
              <a:buChar char="l"/>
            </a:pPr>
            <a:r>
              <a:rPr lang="en-US" sz="2400" dirty="0" err="1" smtClean="0"/>
              <a:t>java.lang.String</a:t>
            </a:r>
            <a:r>
              <a:rPr lang="zh-CN" altLang="en-US" sz="2400" dirty="0" smtClean="0"/>
              <a:t>类</a:t>
            </a:r>
            <a:r>
              <a:rPr lang="en-US" sz="2400" dirty="0" smtClean="0"/>
              <a:t>—</a:t>
            </a:r>
            <a:r>
              <a:rPr lang="zh-CN" altLang="en-US" sz="2400" dirty="0" smtClean="0"/>
              <a:t>字符串</a:t>
            </a:r>
            <a:r>
              <a:rPr lang="en-US" sz="2400" dirty="0" smtClean="0"/>
              <a:t>/</a:t>
            </a:r>
            <a:r>
              <a:rPr lang="zh-CN" altLang="en-US" sz="2400" dirty="0" smtClean="0"/>
              <a:t>字符序列</a:t>
            </a:r>
            <a:endParaRPr lang="zh-CN" altLang="en-US" sz="2400" dirty="0" smtClean="0"/>
          </a:p>
          <a:p>
            <a:pPr marL="742950" lvl="1" indent="-285750">
              <a:lnSpc>
                <a:spcPct val="150000"/>
              </a:lnSpc>
              <a:buFont typeface="Wingdings" panose="05000000000000000000" pitchFamily="2" charset="2"/>
              <a:buChar char="l"/>
            </a:pPr>
            <a:r>
              <a:rPr lang="zh-CN" altLang="en-US" sz="1680" dirty="0" smtClean="0"/>
              <a:t>判断字符串相等的方法</a:t>
            </a:r>
            <a:endParaRPr lang="zh-CN" altLang="en-US" sz="1680" dirty="0" smtClean="0"/>
          </a:p>
          <a:p>
            <a:pPr lvl="2">
              <a:buClr>
                <a:schemeClr val="bg2"/>
              </a:buClr>
              <a:buFont typeface="Wingdings" panose="05000000000000000000" pitchFamily="2" charset="2"/>
              <a:buChar char="l"/>
            </a:pPr>
            <a:r>
              <a:rPr lang="en-US" sz="1680" dirty="0" smtClean="0"/>
              <a:t>public </a:t>
            </a:r>
            <a:r>
              <a:rPr lang="en-US" sz="1680" dirty="0" err="1" smtClean="0"/>
              <a:t>boolean</a:t>
            </a:r>
            <a:r>
              <a:rPr lang="en-US" sz="1680" dirty="0" smtClean="0"/>
              <a:t> equals(Object </a:t>
            </a:r>
            <a:r>
              <a:rPr lang="en-US" sz="1680" dirty="0" err="1" smtClean="0"/>
              <a:t>anObject</a:t>
            </a:r>
            <a:r>
              <a:rPr lang="en-US" sz="1680" dirty="0" smtClean="0"/>
              <a:t>)</a:t>
            </a:r>
            <a:endParaRPr lang="en-US" sz="1680" dirty="0" smtClean="0"/>
          </a:p>
          <a:p>
            <a:pPr lvl="2">
              <a:buClr>
                <a:schemeClr val="bg2"/>
              </a:buClr>
              <a:buFont typeface="Wingdings" panose="05000000000000000000" pitchFamily="2" charset="2"/>
              <a:buChar char="l"/>
            </a:pPr>
            <a:r>
              <a:rPr lang="en-US" sz="1680" dirty="0" smtClean="0"/>
              <a:t> </a:t>
            </a:r>
            <a:r>
              <a:rPr lang="zh-CN" altLang="en-US" sz="1680" dirty="0" smtClean="0"/>
              <a:t>判断是否是同一个对象，是</a:t>
            </a:r>
            <a:r>
              <a:rPr lang="zh-CN" altLang="en-US" sz="1680" dirty="0" smtClean="0">
                <a:sym typeface="Wingdings" panose="05000000000000000000" pitchFamily="2" charset="2"/>
              </a:rPr>
              <a:t></a:t>
            </a:r>
            <a:r>
              <a:rPr lang="en-US" sz="1680" dirty="0" err="1" smtClean="0">
                <a:sym typeface="Wingdings" panose="05000000000000000000" pitchFamily="2" charset="2"/>
              </a:rPr>
              <a:t>ture</a:t>
            </a:r>
            <a:r>
              <a:rPr lang="zh-CN" altLang="en-US" sz="1680" dirty="0" smtClean="0">
                <a:sym typeface="Wingdings" panose="05000000000000000000" pitchFamily="2" charset="2"/>
              </a:rPr>
              <a:t>；然后</a:t>
            </a:r>
            <a:r>
              <a:rPr lang="en-US" sz="1680" dirty="0" err="1" smtClean="0">
                <a:sym typeface="Wingdings" panose="05000000000000000000" pitchFamily="2" charset="2"/>
              </a:rPr>
              <a:t>anObject</a:t>
            </a:r>
            <a:r>
              <a:rPr lang="zh-CN" altLang="en-US" sz="1680" dirty="0" smtClean="0">
                <a:sym typeface="Wingdings" panose="05000000000000000000" pitchFamily="2" charset="2"/>
              </a:rPr>
              <a:t>是否为一个字符串对象，否</a:t>
            </a:r>
            <a:r>
              <a:rPr lang="en-US" sz="1680" dirty="0" smtClean="0">
                <a:sym typeface="Wingdings" panose="05000000000000000000" pitchFamily="2" charset="2"/>
              </a:rPr>
              <a:t>false</a:t>
            </a:r>
            <a:r>
              <a:rPr lang="zh-CN" altLang="en-US" sz="1680" dirty="0" smtClean="0">
                <a:sym typeface="Wingdings" panose="05000000000000000000" pitchFamily="2" charset="2"/>
              </a:rPr>
              <a:t>；判断是否内容相同</a:t>
            </a:r>
            <a:endParaRPr lang="zh-CN" altLang="en-US" sz="1680" dirty="0" smtClean="0">
              <a:sym typeface="Wingdings" panose="05000000000000000000" pitchFamily="2" charset="2"/>
            </a:endParaRPr>
          </a:p>
          <a:p>
            <a:pPr lvl="2">
              <a:buClr>
                <a:schemeClr val="bg2"/>
              </a:buClr>
              <a:buFont typeface="Wingdings" panose="05000000000000000000" pitchFamily="2" charset="2"/>
              <a:buChar char="l"/>
            </a:pPr>
            <a:r>
              <a:rPr lang="en-US" sz="1680" dirty="0" smtClean="0"/>
              <a:t>public </a:t>
            </a:r>
            <a:r>
              <a:rPr lang="en-US" sz="1680" dirty="0" err="1" smtClean="0"/>
              <a:t>boolean</a:t>
            </a:r>
            <a:r>
              <a:rPr lang="en-US" sz="1680" dirty="0" smtClean="0"/>
              <a:t> </a:t>
            </a:r>
            <a:r>
              <a:rPr lang="en-US" sz="1680" dirty="0" err="1" smtClean="0"/>
              <a:t>equalsIgnoreCase</a:t>
            </a:r>
            <a:r>
              <a:rPr lang="en-US" sz="1680" dirty="0" smtClean="0"/>
              <a:t>(String </a:t>
            </a:r>
            <a:r>
              <a:rPr lang="en-US" sz="1680" dirty="0" err="1" smtClean="0"/>
              <a:t>anotherString</a:t>
            </a:r>
            <a:r>
              <a:rPr lang="en-US" sz="1680" dirty="0" smtClean="0"/>
              <a:t>)  </a:t>
            </a:r>
            <a:endParaRPr lang="en-US" sz="1680" dirty="0" smtClean="0"/>
          </a:p>
          <a:p>
            <a:pPr lvl="2">
              <a:buClr>
                <a:schemeClr val="bg2"/>
              </a:buClr>
              <a:buFont typeface="Wingdings" panose="05000000000000000000" pitchFamily="2" charset="2"/>
              <a:buChar char="l"/>
            </a:pPr>
            <a:r>
              <a:rPr lang="zh-CN" altLang="en-US" sz="1680" dirty="0" smtClean="0"/>
              <a:t>判断逻辑与</a:t>
            </a:r>
            <a:r>
              <a:rPr lang="en-US" sz="1680" dirty="0" smtClean="0"/>
              <a:t>equals</a:t>
            </a:r>
            <a:r>
              <a:rPr lang="zh-CN" altLang="en-US" sz="1680" dirty="0" smtClean="0"/>
              <a:t>相同，仅仅在判断内容上不考虑大小写</a:t>
            </a:r>
            <a:endParaRPr lang="zh-CN" altLang="en-US" sz="1680" dirty="0" smtClean="0"/>
          </a:p>
          <a:p>
            <a:pPr lvl="2">
              <a:buClr>
                <a:schemeClr val="bg2"/>
              </a:buClr>
              <a:buFont typeface="Wingdings" panose="05000000000000000000" pitchFamily="2" charset="2"/>
              <a:buChar char="l"/>
            </a:pPr>
            <a:r>
              <a:rPr lang="en-US" sz="1680" dirty="0" smtClean="0"/>
              <a:t>public </a:t>
            </a:r>
            <a:r>
              <a:rPr lang="en-US" sz="1680" dirty="0" err="1" smtClean="0"/>
              <a:t>int</a:t>
            </a:r>
            <a:r>
              <a:rPr lang="en-US" sz="1680" dirty="0" smtClean="0"/>
              <a:t> </a:t>
            </a:r>
            <a:r>
              <a:rPr lang="en-US" sz="1680" dirty="0" err="1" smtClean="0"/>
              <a:t>compareTo</a:t>
            </a:r>
            <a:r>
              <a:rPr lang="en-US" sz="1680" dirty="0" smtClean="0"/>
              <a:t>(Object o)</a:t>
            </a:r>
            <a:endParaRPr lang="en-US" sz="1680" dirty="0" smtClean="0"/>
          </a:p>
          <a:p>
            <a:pPr lvl="2">
              <a:buClr>
                <a:schemeClr val="bg2"/>
              </a:buClr>
              <a:buFont typeface="Wingdings" panose="05000000000000000000" pitchFamily="2" charset="2"/>
              <a:buChar char="l"/>
            </a:pPr>
            <a:r>
              <a:rPr lang="zh-CN" altLang="en-US" sz="1680" dirty="0" smtClean="0"/>
              <a:t>若</a:t>
            </a:r>
            <a:r>
              <a:rPr lang="en-US" sz="1680" dirty="0" smtClean="0"/>
              <a:t>o</a:t>
            </a:r>
            <a:r>
              <a:rPr lang="zh-CN" altLang="en-US" sz="1680" dirty="0" smtClean="0"/>
              <a:t>不是字符串对象，则抛错；若是则调用下面的函数</a:t>
            </a:r>
            <a:endParaRPr lang="zh-CN" altLang="en-US" sz="1680" dirty="0" smtClean="0"/>
          </a:p>
          <a:p>
            <a:pPr lvl="2">
              <a:buClr>
                <a:schemeClr val="bg2"/>
              </a:buClr>
              <a:buFont typeface="Wingdings" panose="05000000000000000000" pitchFamily="2" charset="2"/>
              <a:buChar char="l"/>
            </a:pPr>
            <a:r>
              <a:rPr lang="en-US" sz="1680" dirty="0" smtClean="0"/>
              <a:t>public </a:t>
            </a:r>
            <a:r>
              <a:rPr lang="en-US" sz="1680" dirty="0" err="1" smtClean="0"/>
              <a:t>int</a:t>
            </a:r>
            <a:r>
              <a:rPr lang="en-US" sz="1680" dirty="0" smtClean="0"/>
              <a:t> </a:t>
            </a:r>
            <a:r>
              <a:rPr lang="en-US" sz="1680" dirty="0" err="1" smtClean="0"/>
              <a:t>compareTo</a:t>
            </a:r>
            <a:r>
              <a:rPr lang="en-US" sz="1680" dirty="0" smtClean="0"/>
              <a:t>(String </a:t>
            </a:r>
            <a:r>
              <a:rPr lang="en-US" sz="1680" dirty="0" err="1" smtClean="0"/>
              <a:t>anotherString</a:t>
            </a:r>
            <a:r>
              <a:rPr lang="en-US" sz="1680" dirty="0" smtClean="0"/>
              <a:t>)</a:t>
            </a:r>
            <a:endParaRPr lang="en-US" sz="1680" dirty="0" smtClean="0"/>
          </a:p>
          <a:p>
            <a:pPr lvl="2">
              <a:buClr>
                <a:schemeClr val="bg2"/>
              </a:buClr>
              <a:buFont typeface="Wingdings" panose="05000000000000000000" pitchFamily="2" charset="2"/>
              <a:buChar char="l"/>
            </a:pPr>
            <a:r>
              <a:rPr lang="zh-CN" altLang="en-US" sz="1680" dirty="0" smtClean="0"/>
              <a:t>判断两个字符串的内容是否相同，是</a:t>
            </a:r>
            <a:r>
              <a:rPr lang="zh-CN" altLang="en-US" sz="1680" dirty="0" smtClean="0">
                <a:sym typeface="Wingdings" panose="05000000000000000000" pitchFamily="2" charset="2"/>
              </a:rPr>
              <a:t></a:t>
            </a:r>
            <a:r>
              <a:rPr lang="en-US" sz="1680" dirty="0" smtClean="0">
                <a:sym typeface="Wingdings" panose="05000000000000000000" pitchFamily="2" charset="2"/>
              </a:rPr>
              <a:t>0</a:t>
            </a:r>
            <a:r>
              <a:rPr lang="zh-CN" altLang="en-US" sz="1680" dirty="0" smtClean="0">
                <a:sym typeface="Wingdings" panose="05000000000000000000" pitchFamily="2" charset="2"/>
              </a:rPr>
              <a:t>；否不等于</a:t>
            </a:r>
            <a:r>
              <a:rPr lang="en-US" sz="1680" dirty="0" smtClean="0">
                <a:sym typeface="Wingdings" panose="05000000000000000000" pitchFamily="2" charset="2"/>
              </a:rPr>
              <a:t>0</a:t>
            </a:r>
            <a:r>
              <a:rPr lang="zh-CN" altLang="en-US" sz="1680" dirty="0" smtClean="0">
                <a:sym typeface="Wingdings" panose="05000000000000000000" pitchFamily="2" charset="2"/>
              </a:rPr>
              <a:t>的整数</a:t>
            </a:r>
            <a:endParaRPr lang="zh-CN" altLang="en-US" sz="1680" dirty="0" smtClean="0">
              <a:sym typeface="Wingdings" panose="05000000000000000000" pitchFamily="2" charset="2"/>
            </a:endParaRPr>
          </a:p>
          <a:p>
            <a:pPr lvl="2">
              <a:buClr>
                <a:schemeClr val="bg2"/>
              </a:buClr>
              <a:buFont typeface="Wingdings" panose="05000000000000000000" pitchFamily="2" charset="2"/>
              <a:buChar char="l"/>
            </a:pPr>
            <a:r>
              <a:rPr lang="en-US" sz="1680" dirty="0" smtClean="0"/>
              <a:t>public </a:t>
            </a:r>
            <a:r>
              <a:rPr lang="en-US" sz="1680" dirty="0" err="1" smtClean="0"/>
              <a:t>int</a:t>
            </a:r>
            <a:r>
              <a:rPr lang="en-US" sz="1680" dirty="0" smtClean="0"/>
              <a:t> </a:t>
            </a:r>
            <a:r>
              <a:rPr lang="en-US" sz="1680" dirty="0" err="1" smtClean="0"/>
              <a:t>compareToIgnoreCase</a:t>
            </a:r>
            <a:r>
              <a:rPr lang="en-US" sz="1680" dirty="0" smtClean="0"/>
              <a:t>(String </a:t>
            </a:r>
            <a:r>
              <a:rPr lang="en-US" sz="1680" dirty="0" err="1" smtClean="0"/>
              <a:t>str</a:t>
            </a:r>
            <a:r>
              <a:rPr lang="en-US" sz="1680" dirty="0" smtClean="0"/>
              <a:t>)</a:t>
            </a:r>
            <a:endParaRPr lang="en-US" sz="1680" dirty="0" smtClean="0"/>
          </a:p>
          <a:p>
            <a:pPr lvl="2">
              <a:buClr>
                <a:schemeClr val="bg2"/>
              </a:buClr>
              <a:buFont typeface="Wingdings" panose="05000000000000000000" pitchFamily="2" charset="2"/>
              <a:buChar char="l"/>
            </a:pPr>
            <a:r>
              <a:rPr lang="zh-CN" altLang="en-US" sz="1680" dirty="0" smtClean="0"/>
              <a:t>基本功能同上，仅仅在判断时不考虑大小写</a:t>
            </a:r>
            <a:endParaRPr lang="zh-CN" altLang="en-US" sz="1680" dirty="0" smtClean="0"/>
          </a:p>
          <a:p>
            <a:pPr lvl="2">
              <a:buClr>
                <a:schemeClr val="bg2"/>
              </a:buClr>
              <a:buFont typeface="Wingdings" panose="05000000000000000000" pitchFamily="2" charset="2"/>
              <a:buChar char="l"/>
            </a:pPr>
            <a:endParaRPr lang="zh-CN" altLang="en-US" sz="1680" dirty="0" smtClean="0"/>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71681"/>
          <p:cNvSpPr>
            <a:spLocks noGrp="1" noChangeArrowheads="1"/>
          </p:cNvSpPr>
          <p:nvPr>
            <p:ph type="title"/>
          </p:nvPr>
        </p:nvSpPr>
        <p:spPr/>
        <p:txBody>
          <a:bodyPr/>
          <a:lstStyle/>
          <a:p>
            <a:r>
              <a:rPr lang="zh-CN" altLang="en-US" smtClean="0"/>
              <a:t>字符串操作类</a:t>
            </a:r>
            <a:endParaRPr lang="zh-CN" altLang="en-US" smtClean="0"/>
          </a:p>
        </p:txBody>
      </p:sp>
      <p:sp>
        <p:nvSpPr>
          <p:cNvPr id="74754" name="文本占位符 71682"/>
          <p:cNvSpPr>
            <a:spLocks noGrp="1" noChangeArrowheads="1"/>
          </p:cNvSpPr>
          <p:nvPr>
            <p:ph idx="1"/>
          </p:nvPr>
        </p:nvSpPr>
        <p:spPr/>
        <p:txBody>
          <a:bodyPr/>
          <a:lstStyle/>
          <a:p>
            <a:pPr marL="609600" indent="-609600">
              <a:buSzPct val="90000"/>
            </a:pPr>
            <a:r>
              <a:rPr lang="en-US" smtClean="0">
                <a:ea typeface="黑体" panose="02010609060101010101" pitchFamily="49" charset="-122"/>
              </a:rPr>
              <a:t>java.lang.String</a:t>
            </a:r>
            <a:r>
              <a:rPr lang="zh-CN" altLang="en-US" smtClean="0"/>
              <a:t>类</a:t>
            </a:r>
            <a:r>
              <a:rPr lang="en-US" smtClean="0">
                <a:ea typeface="黑体" panose="02010609060101010101" pitchFamily="49" charset="-122"/>
              </a:rPr>
              <a:t>—</a:t>
            </a:r>
            <a:r>
              <a:rPr lang="zh-CN" altLang="en-US" smtClean="0"/>
              <a:t>字符串</a:t>
            </a:r>
            <a:r>
              <a:rPr lang="en-US" smtClean="0">
                <a:ea typeface="黑体" panose="02010609060101010101" pitchFamily="49" charset="-122"/>
              </a:rPr>
              <a:t>/</a:t>
            </a:r>
            <a:r>
              <a:rPr lang="zh-CN" altLang="en-US" smtClean="0"/>
              <a:t>字符序列</a:t>
            </a:r>
            <a:endParaRPr lang="zh-CN" altLang="en-US" smtClean="0"/>
          </a:p>
          <a:p>
            <a:pPr marL="990600" lvl="1" indent="-533400">
              <a:buSzPct val="90000"/>
            </a:pPr>
            <a:r>
              <a:rPr lang="zh-CN" altLang="en-US" smtClean="0">
                <a:latin typeface="Arial Unicode MS" panose="020B0604020202020204" charset="-122"/>
              </a:rPr>
              <a:t>判断字符串相等的方法</a:t>
            </a:r>
            <a:endParaRPr lang="zh-CN" altLang="en-US" sz="2520" smtClean="0">
              <a:latin typeface="Arial Unicode MS" panose="020B0604020202020204" charset="-122"/>
            </a:endParaRPr>
          </a:p>
        </p:txBody>
      </p:sp>
      <p:sp>
        <p:nvSpPr>
          <p:cNvPr id="71684" name="矩形 71683"/>
          <p:cNvSpPr>
            <a:spLocks noChangeArrowheads="1"/>
          </p:cNvSpPr>
          <p:nvPr/>
        </p:nvSpPr>
        <p:spPr bwMode="auto">
          <a:xfrm>
            <a:off x="1800225" y="2560320"/>
            <a:ext cx="7440930" cy="256032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s1 = "java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s2 = "JavA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System.out.println(s1.equals(s2));</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System.out.println(s1.equalsIgnoreCase(s2));</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System.out.println(s1.compareTo(s2));</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System.out.println(s1.compareToIgnoreCase(s2));</a:t>
            </a:r>
            <a:endParaRPr lang="en-US" sz="2520">
              <a:latin typeface="Tahoma" panose="020B0604030504040204" pitchFamily="34" charset="0"/>
              <a:ea typeface="华文中宋" panose="02010600040101010101" pitchFamily="2" charset="-122"/>
            </a:endParaRPr>
          </a:p>
        </p:txBody>
      </p:sp>
      <p:sp>
        <p:nvSpPr>
          <p:cNvPr id="71685" name="矩形 71684"/>
          <p:cNvSpPr>
            <a:spLocks noChangeArrowheads="1"/>
          </p:cNvSpPr>
          <p:nvPr/>
        </p:nvSpPr>
        <p:spPr bwMode="auto">
          <a:xfrm>
            <a:off x="1800225" y="5120640"/>
            <a:ext cx="7440930" cy="96012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运行结果：</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false  true  32  0</a:t>
            </a:r>
            <a:endParaRPr lang="en-US" sz="252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arn(outHorizontal)">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barn(outHorizontal)">
                                      <p:cBhvr>
                                        <p:cTn id="12"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ldLvl="0" animBg="1"/>
      <p:bldP spid="7168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a:bodyPr>
          <a:p>
            <a:pPr marL="342900" indent="-342900">
              <a:lnSpc>
                <a:spcPct val="120000"/>
              </a:lnSpc>
              <a:buClr>
                <a:srgbClr val="000000"/>
              </a:buClr>
              <a:buFont typeface="Wingdings" panose="05000000000000000000" pitchFamily="2" charset="2"/>
              <a:buChar char="l"/>
            </a:pPr>
            <a:r>
              <a:rPr lang="en-US" sz="2400" smtClean="0"/>
              <a:t>java.lang.String</a:t>
            </a:r>
            <a:r>
              <a:rPr lang="zh-CN" altLang="en-US" sz="2400" smtClean="0"/>
              <a:t>类</a:t>
            </a:r>
            <a:r>
              <a:rPr lang="en-US" sz="2400" smtClean="0"/>
              <a:t>—</a:t>
            </a:r>
            <a:r>
              <a:rPr lang="zh-CN" altLang="en-US" sz="2400" smtClean="0"/>
              <a:t>字符串</a:t>
            </a:r>
            <a:r>
              <a:rPr lang="en-US" sz="2400" smtClean="0"/>
              <a:t>/</a:t>
            </a:r>
            <a:r>
              <a:rPr lang="zh-CN" altLang="en-US" sz="2400" smtClean="0"/>
              <a:t>字符序列</a:t>
            </a:r>
            <a:endParaRPr lang="zh-CN" altLang="en-US" sz="2400" smtClean="0"/>
          </a:p>
          <a:p>
            <a:pPr marL="742950" lvl="1" indent="-285750">
              <a:lnSpc>
                <a:spcPct val="120000"/>
              </a:lnSpc>
              <a:buFont typeface="Wingdings" panose="05000000000000000000" pitchFamily="2" charset="2"/>
              <a:buChar char="l"/>
            </a:pPr>
            <a:r>
              <a:rPr lang="zh-CN" altLang="en-US" sz="1680" smtClean="0"/>
              <a:t>获取长度</a:t>
            </a:r>
            <a:endParaRPr lang="zh-CN" altLang="en-US" sz="1680" smtClean="0"/>
          </a:p>
          <a:p>
            <a:pPr lvl="2">
              <a:lnSpc>
                <a:spcPct val="120000"/>
              </a:lnSpc>
              <a:buClr>
                <a:schemeClr val="bg2"/>
              </a:buClr>
              <a:buFont typeface="Wingdings" panose="05000000000000000000" pitchFamily="2" charset="2"/>
              <a:buChar char="l"/>
            </a:pPr>
            <a:r>
              <a:rPr lang="en-US" sz="1680" smtClean="0"/>
              <a:t>public int length()                                                      </a:t>
            </a:r>
            <a:r>
              <a:rPr lang="zh-CN" altLang="en-US" sz="1680" smtClean="0"/>
              <a:t>字符串的长度，即包含多少个字符</a:t>
            </a:r>
            <a:endParaRPr lang="zh-CN" altLang="en-US" sz="1680" smtClean="0"/>
          </a:p>
          <a:p>
            <a:pPr marL="742950" lvl="1" indent="-285750">
              <a:lnSpc>
                <a:spcPct val="120000"/>
              </a:lnSpc>
              <a:buFont typeface="Wingdings" panose="05000000000000000000" pitchFamily="2" charset="2"/>
              <a:buChar char="l"/>
            </a:pPr>
            <a:r>
              <a:rPr lang="zh-CN" altLang="en-US" sz="1680" smtClean="0"/>
              <a:t>获取特定子串</a:t>
            </a:r>
            <a:r>
              <a:rPr lang="en-US" sz="1680" smtClean="0"/>
              <a:t>(substring)</a:t>
            </a:r>
            <a:r>
              <a:rPr lang="zh-CN" altLang="en-US" sz="1680" smtClean="0"/>
              <a:t>和字符</a:t>
            </a:r>
            <a:endParaRPr lang="zh-CN" altLang="en-US" sz="1680" smtClean="0"/>
          </a:p>
          <a:p>
            <a:pPr lvl="2">
              <a:lnSpc>
                <a:spcPct val="120000"/>
              </a:lnSpc>
              <a:buClr>
                <a:schemeClr val="bg2"/>
              </a:buClr>
              <a:buFont typeface="Wingdings" panose="05000000000000000000" pitchFamily="2" charset="2"/>
              <a:buChar char="l"/>
            </a:pPr>
            <a:r>
              <a:rPr lang="en-US" sz="1680" smtClean="0"/>
              <a:t>public String substring(int beginIndex) </a:t>
            </a:r>
            <a:endParaRPr lang="en-US" sz="1680" smtClean="0"/>
          </a:p>
          <a:p>
            <a:pPr lvl="2">
              <a:lnSpc>
                <a:spcPct val="120000"/>
              </a:lnSpc>
              <a:buClr>
                <a:schemeClr val="bg2"/>
              </a:buClr>
              <a:buFont typeface="Wingdings" panose="05000000000000000000" pitchFamily="2" charset="2"/>
              <a:buChar char="l"/>
            </a:pPr>
            <a:r>
              <a:rPr lang="en-US" sz="1680" smtClean="0"/>
              <a:t>public String substring(int beginIndex, int endIndex) </a:t>
            </a:r>
            <a:endParaRPr lang="en-US" sz="1680" smtClean="0"/>
          </a:p>
          <a:p>
            <a:pPr lvl="2">
              <a:lnSpc>
                <a:spcPct val="120000"/>
              </a:lnSpc>
              <a:buClr>
                <a:schemeClr val="bg2"/>
              </a:buClr>
              <a:buFont typeface="Wingdings" panose="05000000000000000000" pitchFamily="2" charset="2"/>
              <a:buChar char="l"/>
            </a:pPr>
            <a:r>
              <a:rPr lang="en-US" sz="1680" smtClean="0"/>
              <a:t>beginIndex: </a:t>
            </a:r>
            <a:r>
              <a:rPr lang="zh-CN" altLang="en-US" sz="1680" smtClean="0"/>
              <a:t>起始索引位置</a:t>
            </a:r>
            <a:r>
              <a:rPr lang="en-US" sz="1680" smtClean="0"/>
              <a:t>(</a:t>
            </a:r>
            <a:r>
              <a:rPr lang="zh-CN" altLang="en-US" sz="1680" smtClean="0"/>
              <a:t>包含</a:t>
            </a:r>
            <a:r>
              <a:rPr lang="en-US" sz="1680" smtClean="0"/>
              <a:t>)</a:t>
            </a:r>
            <a:endParaRPr lang="en-US" sz="1680" smtClean="0"/>
          </a:p>
          <a:p>
            <a:pPr lvl="2">
              <a:lnSpc>
                <a:spcPct val="120000"/>
              </a:lnSpc>
              <a:buClr>
                <a:schemeClr val="bg2"/>
              </a:buClr>
              <a:buFont typeface="Wingdings" panose="05000000000000000000" pitchFamily="2" charset="2"/>
              <a:buChar char="l"/>
            </a:pPr>
            <a:r>
              <a:rPr lang="en-US" sz="1680" smtClean="0"/>
              <a:t>endIndex:    </a:t>
            </a:r>
            <a:r>
              <a:rPr lang="zh-CN" altLang="en-US" sz="1680" smtClean="0"/>
              <a:t>结束索引位置</a:t>
            </a:r>
            <a:r>
              <a:rPr lang="en-US" sz="1680" smtClean="0"/>
              <a:t>(</a:t>
            </a:r>
            <a:r>
              <a:rPr lang="zh-CN" altLang="en-US" sz="1680" smtClean="0"/>
              <a:t>不包含</a:t>
            </a:r>
            <a:r>
              <a:rPr lang="en-US" sz="1680" smtClean="0"/>
              <a:t>)</a:t>
            </a:r>
            <a:endParaRPr lang="en-US" sz="1680" smtClean="0"/>
          </a:p>
          <a:p>
            <a:pPr lvl="2">
              <a:lnSpc>
                <a:spcPct val="120000"/>
              </a:lnSpc>
              <a:buClr>
                <a:schemeClr val="bg2"/>
              </a:buClr>
              <a:buFont typeface="Wingdings" panose="05000000000000000000" pitchFamily="2" charset="2"/>
              <a:buChar char="l"/>
            </a:pPr>
            <a:r>
              <a:rPr lang="en-US" sz="1680" smtClean="0"/>
              <a:t>public char charAt(int index) </a:t>
            </a:r>
            <a:endParaRPr lang="en-US" sz="1680" smtClean="0"/>
          </a:p>
        </p:txBody>
      </p:sp>
    </p:spTree>
    <p:custDataLst>
      <p:tags r:id="rId3"/>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73729"/>
          <p:cNvSpPr>
            <a:spLocks noGrp="1" noChangeArrowheads="1"/>
          </p:cNvSpPr>
          <p:nvPr>
            <p:ph type="title"/>
          </p:nvPr>
        </p:nvSpPr>
        <p:spPr/>
        <p:txBody>
          <a:bodyPr/>
          <a:lstStyle/>
          <a:p>
            <a:r>
              <a:rPr lang="zh-CN" altLang="en-US" smtClean="0"/>
              <a:t>字符串操作类</a:t>
            </a:r>
            <a:endParaRPr lang="zh-CN" altLang="en-US" smtClean="0"/>
          </a:p>
        </p:txBody>
      </p:sp>
      <p:sp>
        <p:nvSpPr>
          <p:cNvPr id="76802" name="文本占位符 73730"/>
          <p:cNvSpPr>
            <a:spLocks noGrp="1" noChangeArrowheads="1"/>
          </p:cNvSpPr>
          <p:nvPr>
            <p:ph idx="1"/>
          </p:nvPr>
        </p:nvSpPr>
        <p:spPr/>
        <p:txBody>
          <a:bodyPr/>
          <a:lstStyle/>
          <a:p>
            <a:pPr marL="609600" indent="-609600">
              <a:buSzPct val="90000"/>
            </a:pPr>
            <a:r>
              <a:rPr lang="en-US" smtClean="0">
                <a:ea typeface="黑体" panose="02010609060101010101" pitchFamily="49" charset="-122"/>
              </a:rPr>
              <a:t>java.lang.String</a:t>
            </a:r>
            <a:r>
              <a:rPr lang="zh-CN" altLang="en-US" smtClean="0"/>
              <a:t>类</a:t>
            </a:r>
            <a:r>
              <a:rPr lang="en-US" smtClean="0">
                <a:ea typeface="黑体" panose="02010609060101010101" pitchFamily="49" charset="-122"/>
              </a:rPr>
              <a:t>—</a:t>
            </a:r>
            <a:r>
              <a:rPr lang="zh-CN" altLang="en-US" smtClean="0"/>
              <a:t>字符串</a:t>
            </a:r>
            <a:r>
              <a:rPr lang="en-US" smtClean="0">
                <a:ea typeface="黑体" panose="02010609060101010101" pitchFamily="49" charset="-122"/>
              </a:rPr>
              <a:t>/</a:t>
            </a:r>
            <a:r>
              <a:rPr lang="zh-CN" altLang="en-US" smtClean="0"/>
              <a:t>字符序列</a:t>
            </a:r>
            <a:endParaRPr lang="zh-CN" altLang="en-US" smtClean="0"/>
          </a:p>
          <a:p>
            <a:pPr marL="990600" lvl="1" indent="-533400">
              <a:buSzPct val="90000"/>
            </a:pPr>
            <a:r>
              <a:rPr lang="zh-CN" altLang="en-US" smtClean="0">
                <a:latin typeface="Arial Unicode MS" panose="020B0604020202020204" charset="-122"/>
              </a:rPr>
              <a:t>方法举例</a:t>
            </a:r>
            <a:endParaRPr lang="zh-CN" altLang="en-US" smtClean="0">
              <a:latin typeface="Arial Unicode MS" panose="020B0604020202020204" charset="-122"/>
            </a:endParaRPr>
          </a:p>
        </p:txBody>
      </p:sp>
      <p:sp>
        <p:nvSpPr>
          <p:cNvPr id="73732" name="矩形 73731"/>
          <p:cNvSpPr>
            <a:spLocks noChangeArrowheads="1"/>
          </p:cNvSpPr>
          <p:nvPr/>
        </p:nvSpPr>
        <p:spPr bwMode="auto">
          <a:xfrm>
            <a:off x="1560195" y="2480310"/>
            <a:ext cx="5760720" cy="384048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s1 = "java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s2 = "JavA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System.out.println(s1.length());</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System.out.println(s2.length());</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System.out.println(s1.substring(0, 4));</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System.out.println(s1.substring(4));</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System.out.println(s2.substring(0, 4));</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System.out.println(s2.substring(4));</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System.out.println(s1.charAt(0));</a:t>
            </a:r>
            <a:endParaRPr lang="en-US" sz="2520">
              <a:latin typeface="Tahoma" panose="020B0604030504040204" pitchFamily="34" charset="0"/>
              <a:ea typeface="华文中宋" panose="02010600040101010101" pitchFamily="2" charset="-122"/>
            </a:endParaRPr>
          </a:p>
        </p:txBody>
      </p:sp>
      <p:sp>
        <p:nvSpPr>
          <p:cNvPr id="73733" name="矩形 73732"/>
          <p:cNvSpPr>
            <a:spLocks noChangeArrowheads="1"/>
          </p:cNvSpPr>
          <p:nvPr/>
        </p:nvSpPr>
        <p:spPr bwMode="auto">
          <a:xfrm>
            <a:off x="7320915" y="2480310"/>
            <a:ext cx="1600200" cy="384048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运行结果：</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6</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6</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java</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语言</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JavA</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语言</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j</a:t>
            </a:r>
            <a:endParaRPr lang="en-US" sz="252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arn(outHorizontal)">
                                      <p:cBhvr>
                                        <p:cTn id="7" dur="500"/>
                                        <p:tgtEl>
                                          <p:spTgt spid="737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3733"/>
                                        </p:tgtEl>
                                        <p:attrNameLst>
                                          <p:attrName>style.visibility</p:attrName>
                                        </p:attrNameLst>
                                      </p:cBhvr>
                                      <p:to>
                                        <p:strVal val="visible"/>
                                      </p:to>
                                    </p:set>
                                    <p:animEffect transition="in" filter="barn(outHorizontal)">
                                      <p:cBhvr>
                                        <p:cTn id="12"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ldLvl="0" animBg="1"/>
      <p:bldP spid="7373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74753"/>
          <p:cNvSpPr>
            <a:spLocks noGrp="1" noChangeArrowheads="1"/>
          </p:cNvSpPr>
          <p:nvPr>
            <p:ph type="title"/>
          </p:nvPr>
        </p:nvSpPr>
        <p:spPr/>
        <p:txBody>
          <a:bodyPr/>
          <a:lstStyle/>
          <a:p>
            <a:r>
              <a:rPr lang="zh-CN" altLang="en-US" smtClean="0"/>
              <a:t>字符串操作类</a:t>
            </a:r>
            <a:endParaRPr lang="zh-CN" altLang="en-US" smtClean="0"/>
          </a:p>
        </p:txBody>
      </p:sp>
      <p:sp>
        <p:nvSpPr>
          <p:cNvPr id="77826" name="文本占位符 74754"/>
          <p:cNvSpPr>
            <a:spLocks noGrp="1" noChangeArrowheads="1"/>
          </p:cNvSpPr>
          <p:nvPr>
            <p:ph idx="1"/>
          </p:nvPr>
        </p:nvSpPr>
        <p:spPr/>
        <p:txBody>
          <a:bodyPr>
            <a:normAutofit/>
          </a:bodyPr>
          <a:lstStyle/>
          <a:p>
            <a:pPr marL="609600" indent="-609600">
              <a:buSzPct val="90000"/>
            </a:pPr>
            <a:r>
              <a:rPr lang="en-US" smtClean="0">
                <a:ea typeface="黑体" panose="02010609060101010101" pitchFamily="49" charset="-122"/>
              </a:rPr>
              <a:t>java.lang.String</a:t>
            </a:r>
            <a:r>
              <a:rPr lang="zh-CN" altLang="en-US" smtClean="0"/>
              <a:t>类</a:t>
            </a:r>
            <a:r>
              <a:rPr lang="en-US" smtClean="0">
                <a:ea typeface="黑体" panose="02010609060101010101" pitchFamily="49" charset="-122"/>
              </a:rPr>
              <a:t>—</a:t>
            </a:r>
            <a:r>
              <a:rPr lang="zh-CN" altLang="en-US" smtClean="0"/>
              <a:t>字符串</a:t>
            </a:r>
            <a:r>
              <a:rPr lang="en-US" smtClean="0">
                <a:ea typeface="黑体" panose="02010609060101010101" pitchFamily="49" charset="-122"/>
              </a:rPr>
              <a:t>/</a:t>
            </a:r>
            <a:r>
              <a:rPr lang="zh-CN" altLang="en-US" smtClean="0"/>
              <a:t>字符序列</a:t>
            </a:r>
            <a:endParaRPr lang="zh-CN" altLang="en-US" smtClean="0"/>
          </a:p>
          <a:p>
            <a:pPr marL="990600" lvl="1" indent="-533400">
              <a:buSzPct val="90000"/>
            </a:pPr>
            <a:r>
              <a:rPr lang="zh-CN" altLang="en-US" smtClean="0"/>
              <a:t>字符串前缀</a:t>
            </a:r>
            <a:r>
              <a:rPr lang="en-US" smtClean="0">
                <a:ea typeface="黑体" panose="02010609060101010101" pitchFamily="49" charset="-122"/>
              </a:rPr>
              <a:t>(prefix)/</a:t>
            </a:r>
            <a:r>
              <a:rPr lang="zh-CN" altLang="en-US" smtClean="0"/>
              <a:t>后缀</a:t>
            </a:r>
            <a:r>
              <a:rPr lang="en-US" smtClean="0">
                <a:ea typeface="黑体" panose="02010609060101010101" pitchFamily="49" charset="-122"/>
              </a:rPr>
              <a:t>(suffix)</a:t>
            </a:r>
            <a:r>
              <a:rPr lang="zh-CN" altLang="en-US" smtClean="0"/>
              <a:t>的判断</a:t>
            </a:r>
            <a:endParaRPr lang="zh-CN" altLang="en-US" smtClean="0"/>
          </a:p>
          <a:p>
            <a:pPr marL="1371600" lvl="2" indent="-457200">
              <a:buSzPct val="90000"/>
            </a:pPr>
            <a:r>
              <a:rPr lang="en-US" smtClean="0">
                <a:latin typeface="Tahoma" panose="020B0604030504040204" pitchFamily="34" charset="0"/>
                <a:ea typeface="黑体" panose="02010609060101010101" pitchFamily="49" charset="-122"/>
              </a:rPr>
              <a:t>public boolean </a:t>
            </a:r>
            <a:r>
              <a:rPr lang="en-US" b="1" smtClean="0">
                <a:latin typeface="Tahoma" panose="020B0604030504040204" pitchFamily="34" charset="0"/>
                <a:ea typeface="黑体" panose="02010609060101010101" pitchFamily="49" charset="-122"/>
              </a:rPr>
              <a:t>startsWith</a:t>
            </a:r>
            <a:r>
              <a:rPr lang="en-US" smtClean="0">
                <a:latin typeface="Tahoma" panose="020B0604030504040204" pitchFamily="34" charset="0"/>
                <a:ea typeface="黑体" panose="02010609060101010101" pitchFamily="49" charset="-122"/>
              </a:rPr>
              <a:t>(String prefix)                 </a:t>
            </a:r>
            <a:r>
              <a:rPr lang="zh-CN" altLang="en-US" smtClean="0">
                <a:latin typeface="Tahoma" panose="020B0604030504040204" pitchFamily="34" charset="0"/>
              </a:rPr>
              <a:t>判断字符串是否以一特定的字符串开头</a:t>
            </a:r>
            <a:endParaRPr lang="zh-CN" altLang="en-US" smtClean="0">
              <a:latin typeface="Tahoma" panose="020B0604030504040204" pitchFamily="34" charset="0"/>
            </a:endParaRPr>
          </a:p>
          <a:p>
            <a:pPr marL="1371600" lvl="2" indent="-457200">
              <a:buSzPct val="90000"/>
            </a:pPr>
            <a:r>
              <a:rPr lang="en-US" smtClean="0">
                <a:latin typeface="Tahoma" panose="020B0604030504040204" pitchFamily="34" charset="0"/>
                <a:ea typeface="黑体" panose="02010609060101010101" pitchFamily="49" charset="-122"/>
              </a:rPr>
              <a:t>public boolean </a:t>
            </a:r>
            <a:r>
              <a:rPr lang="en-US" b="1" smtClean="0">
                <a:latin typeface="Tahoma" panose="020B0604030504040204" pitchFamily="34" charset="0"/>
                <a:ea typeface="黑体" panose="02010609060101010101" pitchFamily="49" charset="-122"/>
              </a:rPr>
              <a:t>startsWith</a:t>
            </a:r>
            <a:r>
              <a:rPr lang="en-US" smtClean="0">
                <a:latin typeface="Tahoma" panose="020B0604030504040204" pitchFamily="34" charset="0"/>
                <a:ea typeface="黑体" panose="02010609060101010101" pitchFamily="49" charset="-122"/>
              </a:rPr>
              <a:t>(String prefix, int toffset)  </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boolean </a:t>
            </a:r>
            <a:r>
              <a:rPr lang="en-US" b="1" smtClean="0">
                <a:latin typeface="Tahoma" panose="020B0604030504040204" pitchFamily="34" charset="0"/>
                <a:ea typeface="黑体" panose="02010609060101010101" pitchFamily="49" charset="-122"/>
              </a:rPr>
              <a:t>endsWith</a:t>
            </a:r>
            <a:r>
              <a:rPr lang="en-US" smtClean="0">
                <a:latin typeface="Tahoma" panose="020B0604030504040204" pitchFamily="34" charset="0"/>
                <a:ea typeface="黑体" panose="02010609060101010101" pitchFamily="49" charset="-122"/>
              </a:rPr>
              <a:t>(String suffix)                   </a:t>
            </a:r>
            <a:r>
              <a:rPr lang="zh-CN" altLang="en-US" smtClean="0">
                <a:latin typeface="Tahoma" panose="020B0604030504040204" pitchFamily="34" charset="0"/>
              </a:rPr>
              <a:t>判断字符串是否以一特定的字符串开头</a:t>
            </a:r>
            <a:endParaRPr lang="zh-CN" altLang="en-US" smtClean="0">
              <a:latin typeface="Tahoma" panose="020B0604030504040204" pitchFamily="34" charset="0"/>
            </a:endParaRPr>
          </a:p>
        </p:txBody>
      </p:sp>
      <p:sp>
        <p:nvSpPr>
          <p:cNvPr id="74756" name="矩形 74755"/>
          <p:cNvSpPr>
            <a:spLocks noChangeArrowheads="1"/>
          </p:cNvSpPr>
          <p:nvPr/>
        </p:nvSpPr>
        <p:spPr bwMode="auto">
          <a:xfrm>
            <a:off x="1800225" y="4960620"/>
            <a:ext cx="7440930" cy="136017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".startsWith("java"));</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".startsWith("ava", 1));</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".endsWith("</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arn(outHorizontal)">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75777"/>
          <p:cNvSpPr>
            <a:spLocks noGrp="1" noChangeArrowheads="1"/>
          </p:cNvSpPr>
          <p:nvPr>
            <p:ph type="title"/>
          </p:nvPr>
        </p:nvSpPr>
        <p:spPr/>
        <p:txBody>
          <a:bodyPr/>
          <a:lstStyle/>
          <a:p>
            <a:r>
              <a:rPr lang="zh-CN" altLang="en-US" smtClean="0"/>
              <a:t>字符串操作类</a:t>
            </a:r>
            <a:endParaRPr lang="zh-CN" altLang="en-US" smtClean="0"/>
          </a:p>
        </p:txBody>
      </p:sp>
      <p:sp>
        <p:nvSpPr>
          <p:cNvPr id="78850" name="文本占位符 75778"/>
          <p:cNvSpPr>
            <a:spLocks noGrp="1" noChangeArrowheads="1"/>
          </p:cNvSpPr>
          <p:nvPr>
            <p:ph idx="1"/>
          </p:nvPr>
        </p:nvSpPr>
        <p:spPr/>
        <p:txBody>
          <a:bodyPr>
            <a:normAutofit lnSpcReduction="10000"/>
          </a:bodyPr>
          <a:lstStyle/>
          <a:p>
            <a:pPr marL="609600" indent="-609600">
              <a:buSzPct val="90000"/>
            </a:pPr>
            <a:r>
              <a:rPr lang="en-US" smtClean="0">
                <a:ea typeface="黑体" panose="02010609060101010101" pitchFamily="49" charset="-122"/>
              </a:rPr>
              <a:t>java.lang.String</a:t>
            </a:r>
            <a:r>
              <a:rPr lang="zh-CN" altLang="en-US" smtClean="0"/>
              <a:t>类</a:t>
            </a:r>
            <a:r>
              <a:rPr lang="en-US" smtClean="0">
                <a:ea typeface="黑体" panose="02010609060101010101" pitchFamily="49" charset="-122"/>
              </a:rPr>
              <a:t>—</a:t>
            </a:r>
            <a:r>
              <a:rPr lang="zh-CN" altLang="en-US" smtClean="0"/>
              <a:t>字符串</a:t>
            </a:r>
            <a:r>
              <a:rPr lang="en-US" smtClean="0">
                <a:ea typeface="黑体" panose="02010609060101010101" pitchFamily="49" charset="-122"/>
              </a:rPr>
              <a:t>/</a:t>
            </a:r>
            <a:r>
              <a:rPr lang="zh-CN" altLang="en-US" smtClean="0"/>
              <a:t>字符序列</a:t>
            </a:r>
            <a:endParaRPr lang="zh-CN" altLang="en-US" smtClean="0"/>
          </a:p>
          <a:p>
            <a:pPr marL="990600" lvl="1" indent="-533400">
              <a:buSzPct val="90000"/>
            </a:pPr>
            <a:r>
              <a:rPr lang="zh-CN" altLang="en-US" smtClean="0"/>
              <a:t>查询特定字符</a:t>
            </a:r>
            <a:r>
              <a:rPr lang="en-US" smtClean="0">
                <a:ea typeface="黑体" panose="02010609060101010101" pitchFamily="49" charset="-122"/>
              </a:rPr>
              <a:t>/</a:t>
            </a:r>
            <a:r>
              <a:rPr lang="zh-CN" altLang="en-US" smtClean="0"/>
              <a:t>字符串的位置</a:t>
            </a:r>
            <a:endParaRPr lang="zh-CN" altLang="en-US" smtClean="0"/>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indexOf</a:t>
            </a:r>
            <a:r>
              <a:rPr lang="en-US" smtClean="0">
                <a:latin typeface="Tahoma" panose="020B0604030504040204" pitchFamily="34" charset="0"/>
                <a:ea typeface="黑体" panose="02010609060101010101" pitchFamily="49" charset="-122"/>
              </a:rPr>
              <a:t>(int ch)          </a:t>
            </a:r>
            <a:r>
              <a:rPr lang="zh-CN" altLang="en-US" smtClean="0">
                <a:latin typeface="Tahoma" panose="020B0604030504040204" pitchFamily="34" charset="0"/>
              </a:rPr>
              <a:t>该字符在字符串中第一次出现位置的索引值；否则返回</a:t>
            </a:r>
            <a:r>
              <a:rPr lang="en-US" smtClean="0">
                <a:latin typeface="Tahoma" panose="020B0604030504040204" pitchFamily="34" charset="0"/>
                <a:ea typeface="黑体" panose="02010609060101010101" pitchFamily="49" charset="-122"/>
              </a:rPr>
              <a:t>-1</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indexOf</a:t>
            </a:r>
            <a:r>
              <a:rPr lang="en-US" smtClean="0">
                <a:latin typeface="Tahoma" panose="020B0604030504040204" pitchFamily="34" charset="0"/>
                <a:ea typeface="黑体" panose="02010609060101010101" pitchFamily="49" charset="-122"/>
              </a:rPr>
              <a:t>(int ch, int fromIndex) </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indexOf</a:t>
            </a:r>
            <a:r>
              <a:rPr lang="en-US" smtClean="0">
                <a:latin typeface="Tahoma" panose="020B0604030504040204" pitchFamily="34" charset="0"/>
                <a:ea typeface="黑体" panose="02010609060101010101" pitchFamily="49" charset="-122"/>
              </a:rPr>
              <a:t>(String str) </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indexOf</a:t>
            </a:r>
            <a:r>
              <a:rPr lang="en-US" smtClean="0">
                <a:latin typeface="Tahoma" panose="020B0604030504040204" pitchFamily="34" charset="0"/>
                <a:ea typeface="黑体" panose="02010609060101010101" pitchFamily="49" charset="-122"/>
              </a:rPr>
              <a:t>(String str, int fromIndex) </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lastIndexOf</a:t>
            </a:r>
            <a:r>
              <a:rPr lang="en-US" smtClean="0">
                <a:latin typeface="Tahoma" panose="020B0604030504040204" pitchFamily="34" charset="0"/>
                <a:ea typeface="黑体" panose="02010609060101010101" pitchFamily="49" charset="-122"/>
              </a:rPr>
              <a:t>(int ch) </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lastIndexOf</a:t>
            </a:r>
            <a:r>
              <a:rPr lang="en-US" smtClean="0">
                <a:latin typeface="Tahoma" panose="020B0604030504040204" pitchFamily="34" charset="0"/>
                <a:ea typeface="黑体" panose="02010609060101010101" pitchFamily="49" charset="-122"/>
              </a:rPr>
              <a:t>(int ch, int fromIndex) </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lastIndexOf</a:t>
            </a:r>
            <a:r>
              <a:rPr lang="en-US" smtClean="0">
                <a:latin typeface="Tahoma" panose="020B0604030504040204" pitchFamily="34" charset="0"/>
                <a:ea typeface="黑体" panose="02010609060101010101" pitchFamily="49" charset="-122"/>
              </a:rPr>
              <a:t>(String str) </a:t>
            </a:r>
            <a:endParaRPr lang="en-US" smtClean="0">
              <a:latin typeface="Tahoma" panose="020B0604030504040204" pitchFamily="34" charset="0"/>
              <a:ea typeface="黑体" panose="02010609060101010101" pitchFamily="49" charset="-122"/>
            </a:endParaRPr>
          </a:p>
          <a:p>
            <a:pPr marL="1371600" lvl="2" indent="-457200">
              <a:buSzPct val="90000"/>
            </a:pPr>
            <a:r>
              <a:rPr lang="en-US" smtClean="0">
                <a:latin typeface="Tahoma" panose="020B0604030504040204" pitchFamily="34" charset="0"/>
                <a:ea typeface="黑体" panose="02010609060101010101" pitchFamily="49" charset="-122"/>
              </a:rPr>
              <a:t>public int </a:t>
            </a:r>
            <a:r>
              <a:rPr lang="en-US" b="1" smtClean="0">
                <a:latin typeface="Tahoma" panose="020B0604030504040204" pitchFamily="34" charset="0"/>
                <a:ea typeface="黑体" panose="02010609060101010101" pitchFamily="49" charset="-122"/>
              </a:rPr>
              <a:t>lastIndexOf</a:t>
            </a:r>
            <a:r>
              <a:rPr lang="en-US" smtClean="0">
                <a:latin typeface="Tahoma" panose="020B0604030504040204" pitchFamily="34" charset="0"/>
                <a:ea typeface="黑体" panose="02010609060101010101" pitchFamily="49" charset="-122"/>
              </a:rPr>
              <a:t>(String str, int fromIndex) </a:t>
            </a:r>
            <a:endParaRPr lang="en-US" smtClean="0">
              <a:latin typeface="Tahoma" panose="020B0604030504040204" pitchFamily="34" charset="0"/>
              <a:ea typeface="黑体" panose="02010609060101010101" pitchFamily="49" charset="-122"/>
            </a:endParaRPr>
          </a:p>
        </p:txBody>
      </p:sp>
      <p:grpSp>
        <p:nvGrpSpPr>
          <p:cNvPr id="75780" name="组合 75779"/>
          <p:cNvGrpSpPr/>
          <p:nvPr/>
        </p:nvGrpSpPr>
        <p:grpSpPr bwMode="auto">
          <a:xfrm>
            <a:off x="389255" y="2590165"/>
            <a:ext cx="894080" cy="1661160"/>
            <a:chOff x="0" y="0"/>
            <a:chExt cx="528" cy="1056"/>
          </a:xfrm>
        </p:grpSpPr>
        <p:sp>
          <p:nvSpPr>
            <p:cNvPr id="78852" name="左大括号 75780"/>
            <p:cNvSpPr/>
            <p:nvPr/>
          </p:nvSpPr>
          <p:spPr bwMode="auto">
            <a:xfrm>
              <a:off x="336" y="0"/>
              <a:ext cx="192" cy="1056"/>
            </a:xfrm>
            <a:prstGeom prst="leftBrace">
              <a:avLst>
                <a:gd name="adj1" fmla="val 45808"/>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78853" name="矩形 75781"/>
            <p:cNvSpPr>
              <a:spLocks noChangeArrowheads="1"/>
            </p:cNvSpPr>
            <p:nvPr/>
          </p:nvSpPr>
          <p:spPr bwMode="auto">
            <a:xfrm>
              <a:off x="0" y="48"/>
              <a:ext cx="24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从</a:t>
              </a:r>
              <a:endParaRPr lang="zh-CN" altLang="en-US" sz="2100">
                <a:latin typeface="Tahoma" panose="020B0604030504040204" pitchFamily="34" charset="0"/>
                <a:ea typeface="华文中宋" panose="02010600040101010101" pitchFamily="2" charset="-122"/>
              </a:endParaRPr>
            </a:p>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前</a:t>
              </a:r>
              <a:endParaRPr lang="zh-CN" altLang="en-US" sz="2100">
                <a:latin typeface="Tahoma" panose="020B0604030504040204" pitchFamily="34" charset="0"/>
                <a:ea typeface="华文中宋" panose="02010600040101010101" pitchFamily="2" charset="-122"/>
              </a:endParaRPr>
            </a:p>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往</a:t>
              </a:r>
              <a:endParaRPr lang="zh-CN" altLang="en-US" sz="2100">
                <a:latin typeface="Tahoma" panose="020B0604030504040204" pitchFamily="34" charset="0"/>
                <a:ea typeface="华文中宋" panose="02010600040101010101" pitchFamily="2" charset="-122"/>
              </a:endParaRPr>
            </a:p>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后</a:t>
              </a:r>
              <a:endParaRPr lang="zh-CN" altLang="en-US" sz="2100">
                <a:latin typeface="Tahoma" panose="020B0604030504040204" pitchFamily="34" charset="0"/>
                <a:ea typeface="华文中宋" panose="02010600040101010101" pitchFamily="2" charset="-122"/>
              </a:endParaRPr>
            </a:p>
          </p:txBody>
        </p:sp>
      </p:grpSp>
      <p:grpSp>
        <p:nvGrpSpPr>
          <p:cNvPr id="75783" name="组合 75782"/>
          <p:cNvGrpSpPr/>
          <p:nvPr/>
        </p:nvGrpSpPr>
        <p:grpSpPr bwMode="auto">
          <a:xfrm>
            <a:off x="428864" y="4405471"/>
            <a:ext cx="831770" cy="1333500"/>
            <a:chOff x="0" y="0"/>
            <a:chExt cx="528" cy="960"/>
          </a:xfrm>
        </p:grpSpPr>
        <p:sp>
          <p:nvSpPr>
            <p:cNvPr id="78855" name="左大括号 75783"/>
            <p:cNvSpPr/>
            <p:nvPr/>
          </p:nvSpPr>
          <p:spPr bwMode="auto">
            <a:xfrm>
              <a:off x="336" y="0"/>
              <a:ext cx="192" cy="960"/>
            </a:xfrm>
            <a:prstGeom prst="leftBrace">
              <a:avLst>
                <a:gd name="adj1" fmla="val 41644"/>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100"/>
            </a:p>
          </p:txBody>
        </p:sp>
        <p:sp>
          <p:nvSpPr>
            <p:cNvPr id="78856" name="矩形 75784"/>
            <p:cNvSpPr>
              <a:spLocks noChangeArrowheads="1"/>
            </p:cNvSpPr>
            <p:nvPr/>
          </p:nvSpPr>
          <p:spPr bwMode="auto">
            <a:xfrm>
              <a:off x="0" y="0"/>
              <a:ext cx="24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从</a:t>
              </a:r>
              <a:endParaRPr lang="zh-CN" altLang="en-US" sz="2100">
                <a:latin typeface="Tahoma" panose="020B0604030504040204" pitchFamily="34" charset="0"/>
                <a:ea typeface="华文中宋" panose="02010600040101010101" pitchFamily="2" charset="-122"/>
              </a:endParaRPr>
            </a:p>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后</a:t>
              </a:r>
              <a:endParaRPr lang="zh-CN" altLang="en-US" sz="2100">
                <a:latin typeface="Tahoma" panose="020B0604030504040204" pitchFamily="34" charset="0"/>
                <a:ea typeface="华文中宋" panose="02010600040101010101" pitchFamily="2" charset="-122"/>
              </a:endParaRPr>
            </a:p>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往</a:t>
              </a:r>
              <a:endParaRPr lang="zh-CN" altLang="en-US" sz="2100">
                <a:latin typeface="Tahoma" panose="020B0604030504040204" pitchFamily="34" charset="0"/>
                <a:ea typeface="华文中宋" panose="02010600040101010101" pitchFamily="2" charset="-122"/>
              </a:endParaRPr>
            </a:p>
            <a:p>
              <a:pPr algn="ctr">
                <a:lnSpc>
                  <a:spcPct val="90000"/>
                </a:lnSpc>
                <a:spcBef>
                  <a:spcPct val="20000"/>
                </a:spcBef>
                <a:buClr>
                  <a:schemeClr val="folHlink"/>
                </a:buClr>
                <a:buSzPct val="60000"/>
                <a:buFont typeface="Wingdings" panose="05000000000000000000" pitchFamily="2" charset="2"/>
                <a:buNone/>
              </a:pPr>
              <a:r>
                <a:rPr lang="zh-CN" altLang="en-US" sz="2100">
                  <a:latin typeface="Tahoma" panose="020B0604030504040204" pitchFamily="34" charset="0"/>
                  <a:ea typeface="华文中宋" panose="02010600040101010101" pitchFamily="2" charset="-122"/>
                </a:rPr>
                <a:t>前</a:t>
              </a:r>
              <a:endParaRPr lang="zh-CN" altLang="en-US" sz="2100">
                <a:latin typeface="Tahoma" panose="020B0604030504040204" pitchFamily="34" charset="0"/>
                <a:ea typeface="华文中宋" panose="02010600040101010101" pitchFamily="2"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arn(outHorizontal)">
                                      <p:cBhvr>
                                        <p:cTn id="7" dur="500"/>
                                        <p:tgtEl>
                                          <p:spTgt spid="7578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arn(outHorizontal)">
                                      <p:cBhvr>
                                        <p:cTn id="1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76801"/>
          <p:cNvSpPr>
            <a:spLocks noGrp="1" noChangeArrowheads="1"/>
          </p:cNvSpPr>
          <p:nvPr>
            <p:ph type="title"/>
          </p:nvPr>
        </p:nvSpPr>
        <p:spPr/>
        <p:txBody>
          <a:bodyPr/>
          <a:lstStyle/>
          <a:p>
            <a:r>
              <a:rPr lang="zh-CN" altLang="en-US" smtClean="0"/>
              <a:t>字符串操作类</a:t>
            </a:r>
            <a:endParaRPr lang="zh-CN" altLang="en-US" smtClean="0"/>
          </a:p>
        </p:txBody>
      </p:sp>
      <p:sp>
        <p:nvSpPr>
          <p:cNvPr id="79874" name="文本占位符 76802"/>
          <p:cNvSpPr>
            <a:spLocks noGrp="1" noChangeArrowheads="1"/>
          </p:cNvSpPr>
          <p:nvPr>
            <p:ph idx="1"/>
          </p:nvPr>
        </p:nvSpPr>
        <p:spPr/>
        <p:txBody>
          <a:bodyPr/>
          <a:lstStyle/>
          <a:p>
            <a:pPr marL="609600" indent="-609600">
              <a:buSzPct val="90000"/>
            </a:pPr>
            <a:r>
              <a:rPr lang="en-US" smtClean="0">
                <a:ea typeface="黑体" panose="02010609060101010101" pitchFamily="49" charset="-122"/>
              </a:rPr>
              <a:t>java.lang.String</a:t>
            </a:r>
            <a:r>
              <a:rPr lang="zh-CN" altLang="en-US" smtClean="0"/>
              <a:t>类</a:t>
            </a:r>
            <a:r>
              <a:rPr lang="en-US" smtClean="0">
                <a:ea typeface="黑体" panose="02010609060101010101" pitchFamily="49" charset="-122"/>
              </a:rPr>
              <a:t>—</a:t>
            </a:r>
            <a:r>
              <a:rPr lang="zh-CN" altLang="en-US" smtClean="0"/>
              <a:t>字符串</a:t>
            </a:r>
            <a:r>
              <a:rPr lang="en-US" smtClean="0">
                <a:ea typeface="黑体" panose="02010609060101010101" pitchFamily="49" charset="-122"/>
              </a:rPr>
              <a:t>/</a:t>
            </a:r>
            <a:r>
              <a:rPr lang="zh-CN" altLang="en-US" smtClean="0"/>
              <a:t>字符序列</a:t>
            </a:r>
            <a:endParaRPr lang="zh-CN" altLang="en-US" smtClean="0"/>
          </a:p>
          <a:p>
            <a:pPr marL="990600" lvl="1" indent="-533400">
              <a:buSzPct val="90000"/>
            </a:pPr>
            <a:r>
              <a:rPr lang="zh-CN" altLang="en-US" smtClean="0">
                <a:latin typeface="Arial Unicode MS" panose="020B0604020202020204" charset="-122"/>
              </a:rPr>
              <a:t>方法举例</a:t>
            </a:r>
            <a:endParaRPr lang="zh-CN" altLang="en-US" smtClean="0">
              <a:latin typeface="Arial Unicode MS" panose="020B0604020202020204" charset="-122"/>
            </a:endParaRPr>
          </a:p>
        </p:txBody>
      </p:sp>
      <p:sp>
        <p:nvSpPr>
          <p:cNvPr id="76804" name="矩形 76803"/>
          <p:cNvSpPr>
            <a:spLocks noChangeArrowheads="1"/>
          </p:cNvSpPr>
          <p:nvPr/>
        </p:nvSpPr>
        <p:spPr bwMode="auto">
          <a:xfrm>
            <a:off x="1320165" y="2480310"/>
            <a:ext cx="6320790" cy="384048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String s = "java语言";</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System.out.println(s.indexOf('a'));</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System.out.println(s.indexOf('a', 2));</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System.out.println(s.indexOf("a"));</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System.out.println(s.indexOf("语言"));</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System.out.println(s.lastIndexOf('a'));</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System.out.println(s.lastIndexOf('v',1));</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System.out.println(s.lastIndexOf("语言"));</a:t>
            </a:r>
            <a:endParaRPr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sz="2520">
                <a:latin typeface="Tahoma" panose="020B0604030504040204" pitchFamily="34" charset="0"/>
                <a:ea typeface="华文中宋" panose="02010600040101010101" pitchFamily="2" charset="-122"/>
              </a:rPr>
              <a:t>System.out.println(s.lastIndexOf("v", 4));</a:t>
            </a:r>
            <a:endParaRPr sz="2520">
              <a:latin typeface="Tahoma" panose="020B0604030504040204" pitchFamily="34" charset="0"/>
              <a:ea typeface="华文中宋" panose="02010600040101010101" pitchFamily="2" charset="-122"/>
            </a:endParaRPr>
          </a:p>
        </p:txBody>
      </p:sp>
      <p:sp>
        <p:nvSpPr>
          <p:cNvPr id="76805" name="矩形 76804"/>
          <p:cNvSpPr>
            <a:spLocks noChangeArrowheads="1"/>
          </p:cNvSpPr>
          <p:nvPr/>
        </p:nvSpPr>
        <p:spPr bwMode="auto">
          <a:xfrm>
            <a:off x="7640955" y="2480310"/>
            <a:ext cx="1600200" cy="384048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运行结果：</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1</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3</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1</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4</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3</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-1</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4</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2</a:t>
            </a:r>
            <a:endParaRPr lang="en-US" sz="2520">
              <a:latin typeface="Tahoma" panose="020B0604030504040204" pitchFamily="34" charset="0"/>
              <a:ea typeface="华文中宋" panose="02010600040101010101" pitchFamily="2" charset="-122"/>
            </a:endParaRPr>
          </a:p>
        </p:txBody>
      </p:sp>
      <p:grpSp>
        <p:nvGrpSpPr>
          <p:cNvPr id="76806" name="组合 76805"/>
          <p:cNvGrpSpPr/>
          <p:nvPr/>
        </p:nvGrpSpPr>
        <p:grpSpPr bwMode="auto">
          <a:xfrm>
            <a:off x="4657725" y="1395730"/>
            <a:ext cx="5760720" cy="880110"/>
            <a:chOff x="0" y="0"/>
            <a:chExt cx="3456" cy="528"/>
          </a:xfrm>
        </p:grpSpPr>
        <p:sp>
          <p:nvSpPr>
            <p:cNvPr id="79878" name="矩形 76806"/>
            <p:cNvSpPr>
              <a:spLocks noChangeArrowheads="1"/>
            </p:cNvSpPr>
            <p:nvPr/>
          </p:nvSpPr>
          <p:spPr bwMode="auto">
            <a:xfrm>
              <a:off x="0" y="0"/>
              <a:ext cx="3456" cy="528"/>
            </a:xfrm>
            <a:prstGeom prst="rect">
              <a:avLst/>
            </a:prstGeom>
            <a:solidFill>
              <a:schemeClr val="bg1"/>
            </a:solidFill>
            <a:ln w="9525">
              <a:solidFill>
                <a:schemeClr val="bg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folHlink"/>
                </a:buClr>
                <a:buSzPct val="60000"/>
                <a:buFont typeface="Wingdings" panose="05000000000000000000" pitchFamily="2" charset="2"/>
                <a:buNone/>
              </a:pPr>
              <a:r>
                <a:rPr lang="en-US" sz="2940">
                  <a:latin typeface="Tahoma" panose="020B0604030504040204" pitchFamily="34" charset="0"/>
                  <a:ea typeface="华文中宋" panose="02010600040101010101" pitchFamily="2" charset="-122"/>
                </a:rPr>
                <a:t>java</a:t>
              </a:r>
              <a:r>
                <a:rPr lang="zh-CN" altLang="en-US" sz="2940">
                  <a:latin typeface="Tahoma" panose="020B0604030504040204" pitchFamily="34" charset="0"/>
                  <a:ea typeface="华文中宋" panose="02010600040101010101" pitchFamily="2" charset="-122"/>
                </a:rPr>
                <a:t>语言</a:t>
              </a:r>
              <a:endParaRPr lang="zh-CN" altLang="en-US" sz="2940">
                <a:latin typeface="Tahoma" panose="020B0604030504040204" pitchFamily="34" charset="0"/>
                <a:ea typeface="华文中宋" panose="02010600040101010101" pitchFamily="2" charset="-122"/>
              </a:endParaRPr>
            </a:p>
          </p:txBody>
        </p:sp>
        <p:grpSp>
          <p:nvGrpSpPr>
            <p:cNvPr id="79879" name="组合 76807"/>
            <p:cNvGrpSpPr/>
            <p:nvPr/>
          </p:nvGrpSpPr>
          <p:grpSpPr bwMode="auto">
            <a:xfrm>
              <a:off x="1296" y="48"/>
              <a:ext cx="768" cy="432"/>
              <a:chOff x="0" y="0"/>
              <a:chExt cx="768" cy="432"/>
            </a:xfrm>
          </p:grpSpPr>
          <p:grpSp>
            <p:nvGrpSpPr>
              <p:cNvPr id="79880" name="组合 76808"/>
              <p:cNvGrpSpPr/>
              <p:nvPr/>
            </p:nvGrpSpPr>
            <p:grpSpPr bwMode="auto">
              <a:xfrm>
                <a:off x="48" y="0"/>
                <a:ext cx="720" cy="96"/>
                <a:chOff x="0" y="0"/>
                <a:chExt cx="720" cy="96"/>
              </a:xfrm>
            </p:grpSpPr>
            <p:sp>
              <p:nvSpPr>
                <p:cNvPr id="79881" name="直接连接符 76809"/>
                <p:cNvSpPr>
                  <a:spLocks noChangeShapeType="1"/>
                </p:cNvSpPr>
                <p:nvPr/>
              </p:nvSpPr>
              <p:spPr bwMode="auto">
                <a:xfrm>
                  <a:off x="0" y="0"/>
                  <a:ext cx="0" cy="96"/>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sz="2100"/>
                </a:p>
              </p:txBody>
            </p:sp>
            <p:sp>
              <p:nvSpPr>
                <p:cNvPr id="79882" name="直接连接符 76810"/>
                <p:cNvSpPr>
                  <a:spLocks noChangeShapeType="1"/>
                </p:cNvSpPr>
                <p:nvPr/>
              </p:nvSpPr>
              <p:spPr bwMode="auto">
                <a:xfrm>
                  <a:off x="0" y="0"/>
                  <a:ext cx="720" cy="0"/>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sz="2100"/>
                </a:p>
              </p:txBody>
            </p:sp>
          </p:grpSp>
          <p:grpSp>
            <p:nvGrpSpPr>
              <p:cNvPr id="79883" name="组合 76811"/>
              <p:cNvGrpSpPr/>
              <p:nvPr/>
            </p:nvGrpSpPr>
            <p:grpSpPr bwMode="auto">
              <a:xfrm>
                <a:off x="0" y="336"/>
                <a:ext cx="720" cy="96"/>
                <a:chOff x="0" y="0"/>
                <a:chExt cx="720" cy="96"/>
              </a:xfrm>
            </p:grpSpPr>
            <p:sp>
              <p:nvSpPr>
                <p:cNvPr id="79884" name="直接连接符 76812"/>
                <p:cNvSpPr>
                  <a:spLocks noChangeShapeType="1"/>
                </p:cNvSpPr>
                <p:nvPr/>
              </p:nvSpPr>
              <p:spPr bwMode="auto">
                <a:xfrm>
                  <a:off x="720" y="0"/>
                  <a:ext cx="0" cy="96"/>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2100"/>
                </a:p>
              </p:txBody>
            </p:sp>
            <p:sp>
              <p:nvSpPr>
                <p:cNvPr id="79885" name="直接连接符 76813"/>
                <p:cNvSpPr>
                  <a:spLocks noChangeShapeType="1"/>
                </p:cNvSpPr>
                <p:nvPr/>
              </p:nvSpPr>
              <p:spPr bwMode="auto">
                <a:xfrm>
                  <a:off x="0" y="96"/>
                  <a:ext cx="720" cy="0"/>
                </a:xfrm>
                <a:prstGeom prst="line">
                  <a:avLst/>
                </a:prstGeom>
                <a:noFill/>
                <a:ln w="9525">
                  <a:solidFill>
                    <a:srgbClr val="FF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sz="2100"/>
                </a:p>
              </p:txBody>
            </p:sp>
          </p:gr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arn(outHorizontal)">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barn(outHorizontal)">
                                      <p:cBhvr>
                                        <p:cTn id="12" dur="5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barn(outHorizontal)">
                                      <p:cBhvr>
                                        <p:cTn id="1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animBg="1"/>
      <p:bldP spid="76805"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a:bodyPr>
          <a:p>
            <a:pPr marL="342900" indent="-342900">
              <a:lnSpc>
                <a:spcPct val="150000"/>
              </a:lnSpc>
              <a:buClr>
                <a:srgbClr val="000000"/>
              </a:buClr>
              <a:buFont typeface="Wingdings" panose="05000000000000000000" pitchFamily="2" charset="2"/>
              <a:buChar char="l"/>
            </a:pPr>
            <a:r>
              <a:rPr lang="en-US" sz="2400" smtClean="0"/>
              <a:t>java.lang.String</a:t>
            </a:r>
            <a:r>
              <a:rPr lang="zh-CN" altLang="en-US" sz="2400" smtClean="0"/>
              <a:t>类</a:t>
            </a:r>
            <a:r>
              <a:rPr lang="en-US" sz="2400" smtClean="0"/>
              <a:t>—</a:t>
            </a:r>
            <a:r>
              <a:rPr lang="zh-CN" altLang="en-US" sz="2400" smtClean="0"/>
              <a:t>字符串</a:t>
            </a:r>
            <a:r>
              <a:rPr lang="en-US" sz="2400" smtClean="0"/>
              <a:t>/</a:t>
            </a:r>
            <a:r>
              <a:rPr lang="zh-CN" altLang="en-US" sz="2400" smtClean="0"/>
              <a:t>字符序列</a:t>
            </a:r>
            <a:endParaRPr lang="zh-CN" altLang="en-US" sz="2400" smtClean="0"/>
          </a:p>
          <a:p>
            <a:pPr marL="742950" lvl="1" indent="-285750">
              <a:lnSpc>
                <a:spcPct val="150000"/>
              </a:lnSpc>
              <a:buFont typeface="Wingdings" panose="05000000000000000000" pitchFamily="2" charset="2"/>
              <a:buChar char="l"/>
            </a:pPr>
            <a:r>
              <a:rPr lang="zh-CN" altLang="en-US" sz="1800" smtClean="0"/>
              <a:t>字符串转变为数组</a:t>
            </a:r>
            <a:endParaRPr lang="zh-CN" altLang="en-US" sz="1800" smtClean="0"/>
          </a:p>
          <a:p>
            <a:pPr lvl="2">
              <a:buClr>
                <a:schemeClr val="bg2"/>
              </a:buClr>
              <a:buFont typeface="Wingdings" panose="05000000000000000000" pitchFamily="2" charset="2"/>
              <a:buChar char="l"/>
            </a:pPr>
            <a:r>
              <a:rPr lang="en-US" sz="1680" smtClean="0"/>
              <a:t>public byte[] getBytes()                                               </a:t>
            </a:r>
            <a:r>
              <a:rPr lang="zh-CN" altLang="en-US" sz="1680" smtClean="0"/>
              <a:t>将字符串转变为一个字节数组</a:t>
            </a:r>
            <a:endParaRPr lang="zh-CN" altLang="en-US" sz="1680" smtClean="0"/>
          </a:p>
          <a:p>
            <a:pPr lvl="2">
              <a:buClr>
                <a:schemeClr val="bg2"/>
              </a:buClr>
              <a:buFont typeface="Wingdings" panose="05000000000000000000" pitchFamily="2" charset="2"/>
              <a:buChar char="l"/>
            </a:pPr>
            <a:r>
              <a:rPr lang="en-US" sz="1680" smtClean="0"/>
              <a:t>public byte[] getBytes(String charsetName) throws UnsupportedEncodingException     </a:t>
            </a:r>
            <a:r>
              <a:rPr lang="zh-CN" altLang="en-US" sz="1680" smtClean="0"/>
              <a:t>按特定的字符编码格式将字符串转变为一个字节数组</a:t>
            </a:r>
            <a:endParaRPr lang="zh-CN" altLang="en-US" sz="1680" smtClean="0"/>
          </a:p>
          <a:p>
            <a:pPr lvl="2">
              <a:buClr>
                <a:schemeClr val="bg2"/>
              </a:buClr>
              <a:buFont typeface="Wingdings" panose="05000000000000000000" pitchFamily="2" charset="2"/>
              <a:buChar char="l"/>
            </a:pPr>
            <a:r>
              <a:rPr lang="en-US" sz="1680" smtClean="0"/>
              <a:t>public char[] toCharArray()                                       </a:t>
            </a:r>
            <a:r>
              <a:rPr lang="zh-CN" altLang="en-US" sz="1680" smtClean="0"/>
              <a:t>将字符串转变为一个字符数组</a:t>
            </a:r>
            <a:endParaRPr lang="zh-CN" altLang="en-US" sz="1680" smtClean="0"/>
          </a:p>
        </p:txBody>
      </p:sp>
    </p:spTree>
    <p:custDataLst>
      <p:tags r:id="rId3"/>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78849"/>
          <p:cNvSpPr>
            <a:spLocks noGrp="1" noChangeArrowheads="1"/>
          </p:cNvSpPr>
          <p:nvPr>
            <p:ph type="title"/>
          </p:nvPr>
        </p:nvSpPr>
        <p:spPr/>
        <p:txBody>
          <a:bodyPr/>
          <a:lstStyle/>
          <a:p>
            <a:r>
              <a:rPr lang="zh-CN" altLang="en-US" smtClean="0"/>
              <a:t>字符串操作类</a:t>
            </a:r>
            <a:endParaRPr lang="zh-CN" altLang="en-US" smtClean="0"/>
          </a:p>
        </p:txBody>
      </p:sp>
      <p:sp>
        <p:nvSpPr>
          <p:cNvPr id="81922" name="文本占位符 78850"/>
          <p:cNvSpPr>
            <a:spLocks noGrp="1" noChangeArrowheads="1"/>
          </p:cNvSpPr>
          <p:nvPr>
            <p:ph idx="1"/>
          </p:nvPr>
        </p:nvSpPr>
        <p:spPr/>
        <p:txBody>
          <a:bodyPr/>
          <a:lstStyle/>
          <a:p>
            <a:pPr marL="609600" indent="-609600">
              <a:buSzPct val="90000"/>
            </a:pPr>
            <a:r>
              <a:rPr lang="en-US" smtClean="0">
                <a:ea typeface="黑体" panose="02010609060101010101" pitchFamily="49" charset="-122"/>
              </a:rPr>
              <a:t>java.lang.String</a:t>
            </a:r>
            <a:r>
              <a:rPr lang="zh-CN" altLang="en-US" smtClean="0"/>
              <a:t>类</a:t>
            </a:r>
            <a:r>
              <a:rPr lang="en-US" smtClean="0">
                <a:ea typeface="黑体" panose="02010609060101010101" pitchFamily="49" charset="-122"/>
              </a:rPr>
              <a:t>—</a:t>
            </a:r>
            <a:r>
              <a:rPr lang="zh-CN" altLang="en-US" smtClean="0"/>
              <a:t>字符串</a:t>
            </a:r>
            <a:r>
              <a:rPr lang="en-US" smtClean="0">
                <a:ea typeface="黑体" panose="02010609060101010101" pitchFamily="49" charset="-122"/>
              </a:rPr>
              <a:t>/</a:t>
            </a:r>
            <a:r>
              <a:rPr lang="zh-CN" altLang="en-US" smtClean="0"/>
              <a:t>字符序列</a:t>
            </a:r>
            <a:endParaRPr lang="zh-CN" altLang="en-US" smtClean="0"/>
          </a:p>
          <a:p>
            <a:pPr marL="990600" lvl="1" indent="-533400">
              <a:buSzPct val="90000"/>
            </a:pPr>
            <a:r>
              <a:rPr lang="zh-CN" altLang="en-US" smtClean="0">
                <a:latin typeface="Arial Unicode MS" panose="020B0604020202020204" charset="-122"/>
              </a:rPr>
              <a:t>方法举例</a:t>
            </a:r>
            <a:endParaRPr lang="zh-CN" altLang="en-US" smtClean="0">
              <a:latin typeface="Arial Unicode MS" panose="020B0604020202020204" charset="-122"/>
            </a:endParaRPr>
          </a:p>
        </p:txBody>
      </p:sp>
      <p:sp>
        <p:nvSpPr>
          <p:cNvPr id="78852" name="矩形 78851"/>
          <p:cNvSpPr>
            <a:spLocks noChangeArrowheads="1"/>
          </p:cNvSpPr>
          <p:nvPr/>
        </p:nvSpPr>
        <p:spPr bwMode="auto">
          <a:xfrm>
            <a:off x="1640205" y="2560320"/>
            <a:ext cx="4960620" cy="312039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dirty="0">
                <a:latin typeface="Tahoma" panose="020B0604030504040204" pitchFamily="34" charset="0"/>
                <a:ea typeface="华文中宋" panose="02010600040101010101" pitchFamily="2" charset="-122"/>
              </a:rPr>
              <a:t>String s = "java</a:t>
            </a:r>
            <a:r>
              <a:rPr lang="zh-CN" altLang="en-US" sz="2520" dirty="0">
                <a:latin typeface="Tahoma" panose="020B0604030504040204" pitchFamily="34" charset="0"/>
                <a:ea typeface="华文中宋" panose="02010600040101010101" pitchFamily="2" charset="-122"/>
              </a:rPr>
              <a:t>语言</a:t>
            </a:r>
            <a:r>
              <a:rPr lang="en-US" sz="2520" dirty="0">
                <a:latin typeface="Tahoma" panose="020B0604030504040204" pitchFamily="34" charset="0"/>
                <a:ea typeface="华文中宋" panose="02010600040101010101" pitchFamily="2" charset="-122"/>
              </a:rPr>
              <a:t>";</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latin typeface="Tahoma" panose="020B0604030504040204" pitchFamily="34" charset="0"/>
                <a:ea typeface="华文中宋" panose="02010600040101010101" pitchFamily="2" charset="-122"/>
              </a:rPr>
              <a:t>char[] c = </a:t>
            </a:r>
            <a:r>
              <a:rPr lang="en-US" sz="2520" dirty="0" err="1">
                <a:latin typeface="Tahoma" panose="020B0604030504040204" pitchFamily="34" charset="0"/>
                <a:ea typeface="华文中宋" panose="02010600040101010101" pitchFamily="2" charset="-122"/>
              </a:rPr>
              <a:t>s.toCharArray</a:t>
            </a:r>
            <a:r>
              <a:rPr lang="en-US" sz="2520" dirty="0">
                <a:latin typeface="Tahoma" panose="020B0604030504040204" pitchFamily="34" charset="0"/>
                <a:ea typeface="华文中宋" panose="02010600040101010101" pitchFamily="2" charset="-122"/>
              </a:rPr>
              <a:t>();</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err="1">
                <a:latin typeface="Tahoma" panose="020B0604030504040204" pitchFamily="34" charset="0"/>
                <a:ea typeface="华文中宋" panose="02010600040101010101" pitchFamily="2" charset="-122"/>
              </a:rPr>
              <a:t>System.out.println</a:t>
            </a:r>
            <a:r>
              <a:rPr lang="en-US" sz="2520" dirty="0">
                <a:latin typeface="Tahoma" panose="020B0604030504040204" pitchFamily="34" charset="0"/>
                <a:ea typeface="华文中宋" panose="02010600040101010101" pitchFamily="2" charset="-122"/>
              </a:rPr>
              <a:t>(</a:t>
            </a:r>
            <a:r>
              <a:rPr lang="en-US" sz="2520" dirty="0" err="1">
                <a:latin typeface="Tahoma" panose="020B0604030504040204" pitchFamily="34" charset="0"/>
                <a:ea typeface="华文中宋" panose="02010600040101010101" pitchFamily="2" charset="-122"/>
              </a:rPr>
              <a:t>c.length</a:t>
            </a:r>
            <a:r>
              <a:rPr lang="en-US" sz="2520" dirty="0">
                <a:latin typeface="Tahoma" panose="020B0604030504040204" pitchFamily="34" charset="0"/>
                <a:ea typeface="华文中宋" panose="02010600040101010101" pitchFamily="2" charset="-122"/>
              </a:rPr>
              <a:t>);</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latin typeface="Tahoma" panose="020B0604030504040204" pitchFamily="34" charset="0"/>
                <a:ea typeface="华文中宋" panose="02010600040101010101" pitchFamily="2" charset="-122"/>
              </a:rPr>
              <a:t>byte[] b = </a:t>
            </a:r>
            <a:r>
              <a:rPr lang="en-US" sz="2520" dirty="0" err="1">
                <a:latin typeface="Tahoma" panose="020B0604030504040204" pitchFamily="34" charset="0"/>
                <a:ea typeface="华文中宋" panose="02010600040101010101" pitchFamily="2" charset="-122"/>
              </a:rPr>
              <a:t>s.getBytes</a:t>
            </a:r>
            <a:r>
              <a:rPr lang="en-US" sz="2520" dirty="0">
                <a:latin typeface="Tahoma" panose="020B0604030504040204" pitchFamily="34" charset="0"/>
                <a:ea typeface="华文中宋" panose="02010600040101010101" pitchFamily="2" charset="-122"/>
              </a:rPr>
              <a:t>();</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err="1">
                <a:latin typeface="Tahoma" panose="020B0604030504040204" pitchFamily="34" charset="0"/>
                <a:ea typeface="华文中宋" panose="02010600040101010101" pitchFamily="2" charset="-122"/>
              </a:rPr>
              <a:t>System.out.println</a:t>
            </a:r>
            <a:r>
              <a:rPr lang="en-US" sz="2520" dirty="0">
                <a:latin typeface="Tahoma" panose="020B0604030504040204" pitchFamily="34" charset="0"/>
                <a:ea typeface="华文中宋" panose="02010600040101010101" pitchFamily="2" charset="-122"/>
              </a:rPr>
              <a:t>(</a:t>
            </a:r>
            <a:r>
              <a:rPr lang="en-US" sz="2520" dirty="0" err="1">
                <a:latin typeface="Tahoma" panose="020B0604030504040204" pitchFamily="34" charset="0"/>
                <a:ea typeface="华文中宋" panose="02010600040101010101" pitchFamily="2" charset="-122"/>
              </a:rPr>
              <a:t>b.length</a:t>
            </a:r>
            <a:r>
              <a:rPr lang="en-US" sz="2520" dirty="0">
                <a:latin typeface="Tahoma" panose="020B0604030504040204" pitchFamily="34" charset="0"/>
                <a:ea typeface="华文中宋" panose="02010600040101010101" pitchFamily="2" charset="-122"/>
              </a:rPr>
              <a:t>);</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latin typeface="Tahoma" panose="020B0604030504040204" pitchFamily="34" charset="0"/>
                <a:ea typeface="华文中宋" panose="02010600040101010101" pitchFamily="2" charset="-122"/>
              </a:rPr>
              <a:t>b = </a:t>
            </a:r>
            <a:r>
              <a:rPr lang="en-US" sz="2520" dirty="0" err="1">
                <a:latin typeface="Tahoma" panose="020B0604030504040204" pitchFamily="34" charset="0"/>
                <a:ea typeface="华文中宋" panose="02010600040101010101" pitchFamily="2" charset="-122"/>
              </a:rPr>
              <a:t>s.getBytes</a:t>
            </a:r>
            <a:r>
              <a:rPr lang="en-US" sz="2520" dirty="0">
                <a:latin typeface="Tahoma" panose="020B0604030504040204" pitchFamily="34" charset="0"/>
                <a:ea typeface="华文中宋" panose="02010600040101010101" pitchFamily="2" charset="-122"/>
              </a:rPr>
              <a:t>("ISO8859-1");</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err="1">
                <a:latin typeface="Tahoma" panose="020B0604030504040204" pitchFamily="34" charset="0"/>
                <a:ea typeface="华文中宋" panose="02010600040101010101" pitchFamily="2" charset="-122"/>
              </a:rPr>
              <a:t>System.out.println</a:t>
            </a:r>
            <a:r>
              <a:rPr lang="en-US" sz="2520" dirty="0">
                <a:latin typeface="Tahoma" panose="020B0604030504040204" pitchFamily="34" charset="0"/>
                <a:ea typeface="华文中宋" panose="02010600040101010101" pitchFamily="2" charset="-122"/>
              </a:rPr>
              <a:t>(</a:t>
            </a:r>
            <a:r>
              <a:rPr lang="en-US" sz="2520" dirty="0" err="1">
                <a:latin typeface="Tahoma" panose="020B0604030504040204" pitchFamily="34" charset="0"/>
                <a:ea typeface="华文中宋" panose="02010600040101010101" pitchFamily="2" charset="-122"/>
              </a:rPr>
              <a:t>b.length</a:t>
            </a:r>
            <a:r>
              <a:rPr lang="en-US" sz="2520" dirty="0">
                <a:latin typeface="Tahoma" panose="020B0604030504040204" pitchFamily="34" charset="0"/>
                <a:ea typeface="华文中宋" panose="02010600040101010101" pitchFamily="2" charset="-122"/>
              </a:rPr>
              <a:t>);</a:t>
            </a:r>
            <a:endParaRPr lang="en-US" sz="2520" dirty="0">
              <a:latin typeface="Tahoma" panose="020B0604030504040204" pitchFamily="34" charset="0"/>
              <a:ea typeface="华文中宋" panose="02010600040101010101" pitchFamily="2" charset="-122"/>
            </a:endParaRPr>
          </a:p>
        </p:txBody>
      </p:sp>
      <p:sp>
        <p:nvSpPr>
          <p:cNvPr id="78853" name="矩形 78852"/>
          <p:cNvSpPr>
            <a:spLocks noChangeArrowheads="1"/>
          </p:cNvSpPr>
          <p:nvPr/>
        </p:nvSpPr>
        <p:spPr bwMode="auto">
          <a:xfrm>
            <a:off x="6600825" y="2560320"/>
            <a:ext cx="1975403" cy="312039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endParaRPr lang="zh-CN" alt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520" dirty="0">
                <a:latin typeface="Tahoma" panose="020B0604030504040204" pitchFamily="34" charset="0"/>
                <a:ea typeface="华文中宋" panose="02010600040101010101" pitchFamily="2" charset="-122"/>
              </a:rPr>
              <a:t>运行结果：</a:t>
            </a:r>
            <a:endParaRPr lang="zh-CN" alt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latin typeface="Tahoma" panose="020B0604030504040204" pitchFamily="34" charset="0"/>
                <a:ea typeface="华文中宋" panose="02010600040101010101" pitchFamily="2" charset="-122"/>
              </a:rPr>
              <a:t>6</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latin typeface="Tahoma" panose="020B0604030504040204" pitchFamily="34" charset="0"/>
                <a:ea typeface="华文中宋" panose="02010600040101010101" pitchFamily="2" charset="-122"/>
              </a:rPr>
              <a:t>8</a:t>
            </a: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endParaRPr lang="en-US" sz="2520" dirty="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dirty="0">
                <a:latin typeface="Tahoma" panose="020B0604030504040204" pitchFamily="34" charset="0"/>
                <a:ea typeface="华文中宋" panose="02010600040101010101" pitchFamily="2" charset="-122"/>
              </a:rPr>
              <a:t>6</a:t>
            </a:r>
            <a:endParaRPr lang="en-US" sz="2520" dirty="0">
              <a:latin typeface="Tahoma" panose="020B0604030504040204" pitchFamily="34" charset="0"/>
              <a:ea typeface="华文中宋" panose="02010600040101010101" pitchFamily="2" charset="-122"/>
            </a:endParaRPr>
          </a:p>
        </p:txBody>
      </p:sp>
      <p:sp>
        <p:nvSpPr>
          <p:cNvPr id="78854" name="矩形 78853"/>
          <p:cNvSpPr>
            <a:spLocks noChangeArrowheads="1"/>
          </p:cNvSpPr>
          <p:nvPr/>
        </p:nvSpPr>
        <p:spPr bwMode="auto">
          <a:xfrm>
            <a:off x="1229360" y="5842635"/>
            <a:ext cx="8667115" cy="960120"/>
          </a:xfrm>
          <a:prstGeom prst="rect">
            <a:avLst/>
          </a:prstGeom>
          <a:solidFill>
            <a:srgbClr val="CC99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中文</a:t>
            </a:r>
            <a:r>
              <a:rPr lang="en-US" sz="2520">
                <a:latin typeface="Tahoma" panose="020B0604030504040204" pitchFamily="34" charset="0"/>
                <a:ea typeface="华文中宋" panose="02010600040101010101" pitchFamily="2" charset="-122"/>
              </a:rPr>
              <a:t>Windows</a:t>
            </a:r>
            <a:r>
              <a:rPr lang="zh-CN" altLang="en-US" sz="2520">
                <a:latin typeface="Tahoma" panose="020B0604030504040204" pitchFamily="34" charset="0"/>
                <a:ea typeface="华文中宋" panose="02010600040101010101" pitchFamily="2" charset="-122"/>
              </a:rPr>
              <a:t>操作系统</a:t>
            </a:r>
            <a:r>
              <a:rPr lang="en-US" sz="2520">
                <a:latin typeface="Tahoma" panose="020B0604030504040204" pitchFamily="34" charset="0"/>
                <a:ea typeface="华文中宋" panose="02010600040101010101" pitchFamily="2" charset="-122"/>
              </a:rPr>
              <a:t>: </a:t>
            </a:r>
            <a:r>
              <a:rPr lang="zh-CN" altLang="en-US" sz="2520">
                <a:latin typeface="Tahoma" panose="020B0604030504040204" pitchFamily="34" charset="0"/>
                <a:ea typeface="华文中宋" panose="02010600040101010101" pitchFamily="2" charset="-122"/>
              </a:rPr>
              <a:t>默认字符集 </a:t>
            </a:r>
            <a:r>
              <a:rPr lang="en-US" sz="2520">
                <a:latin typeface="Tahoma" panose="020B0604030504040204" pitchFamily="34" charset="0"/>
                <a:ea typeface="华文中宋" panose="02010600040101010101" pitchFamily="2" charset="-122"/>
              </a:rPr>
              <a:t>GB2312</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其他系统</a:t>
            </a:r>
            <a:r>
              <a:rPr lang="en-US" sz="2520">
                <a:latin typeface="Tahoma" panose="020B0604030504040204" pitchFamily="34" charset="0"/>
                <a:ea typeface="华文中宋" panose="02010600040101010101" pitchFamily="2" charset="-122"/>
              </a:rPr>
              <a:t>: </a:t>
            </a:r>
            <a:r>
              <a:rPr lang="zh-CN" altLang="en-US" sz="2520">
                <a:latin typeface="Tahoma" panose="020B0604030504040204" pitchFamily="34" charset="0"/>
                <a:ea typeface="华文中宋" panose="02010600040101010101" pitchFamily="2" charset="-122"/>
              </a:rPr>
              <a:t>默认字符集 </a:t>
            </a:r>
            <a:r>
              <a:rPr lang="en-US" sz="2520">
                <a:latin typeface="Tahoma" panose="020B0604030504040204" pitchFamily="34" charset="0"/>
                <a:ea typeface="华文中宋" panose="02010600040101010101" pitchFamily="2" charset="-122"/>
              </a:rPr>
              <a:t>ISO-8859-1</a:t>
            </a:r>
            <a:r>
              <a:rPr lang="zh-CN" altLang="en-US" sz="2520">
                <a:latin typeface="Tahoma" panose="020B0604030504040204" pitchFamily="34" charset="0"/>
                <a:ea typeface="华文中宋" panose="02010600040101010101" pitchFamily="2" charset="-122"/>
              </a:rPr>
              <a:t>，有些方法固定使用</a:t>
            </a:r>
            <a:r>
              <a:rPr lang="en-US" altLang="zh-CN" sz="2520">
                <a:latin typeface="Tahoma" panose="020B0604030504040204" pitchFamily="34" charset="0"/>
                <a:ea typeface="华文中宋" panose="02010600040101010101" pitchFamily="2" charset="-122"/>
              </a:rPr>
              <a:t>UTF-8</a:t>
            </a:r>
            <a:endParaRPr lang="en-US" altLang="zh-CN" sz="252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arn(out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arn(outHorizontal)">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barn(outHorizontal)">
                                      <p:cBhvr>
                                        <p:cTn id="1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ldLvl="0" animBg="1"/>
      <p:bldP spid="78853" grpId="0" bldLvl="0" animBg="1"/>
      <p:bldP spid="7885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标题 45057"/>
          <p:cNvSpPr>
            <a:spLocks noGrp="1" noChangeArrowheads="1"/>
          </p:cNvSpPr>
          <p:nvPr>
            <p:ph type="title"/>
          </p:nvPr>
        </p:nvSpPr>
        <p:spPr/>
        <p:txBody>
          <a:bodyPr/>
          <a:lstStyle/>
          <a:p>
            <a:r>
              <a:rPr lang="zh-CN" altLang="en-US" smtClean="0"/>
              <a:t>内部类（续）</a:t>
            </a:r>
            <a:endParaRPr lang="zh-CN" altLang="en-US" smtClean="0"/>
          </a:p>
        </p:txBody>
      </p:sp>
      <p:sp>
        <p:nvSpPr>
          <p:cNvPr id="48130" name="文本占位符 45058"/>
          <p:cNvSpPr>
            <a:spLocks noGrp="1" noChangeArrowheads="1"/>
          </p:cNvSpPr>
          <p:nvPr>
            <p:ph sz="half" idx="1"/>
          </p:nvPr>
        </p:nvSpPr>
        <p:spPr/>
        <p:txBody>
          <a:bodyPr/>
          <a:lstStyle/>
          <a:p>
            <a:r>
              <a:rPr lang="zh-CN" altLang="en-US" sz="2800" smtClean="0"/>
              <a:t>一个类定义在其他类内部</a:t>
            </a:r>
            <a:endParaRPr lang="zh-CN" altLang="en-US" sz="2800" smtClean="0"/>
          </a:p>
          <a:p>
            <a:r>
              <a:rPr lang="zh-CN" altLang="zh-CN" sz="2800" smtClean="0"/>
              <a:t>一个非静态内部类的对象是属于一个外部类对象</a:t>
            </a:r>
            <a:endParaRPr lang="zh-CN" altLang="zh-CN" sz="2800" smtClean="0"/>
          </a:p>
        </p:txBody>
      </p:sp>
      <p:sp>
        <p:nvSpPr>
          <p:cNvPr id="45060" name="文本框 45059"/>
          <p:cNvSpPr txBox="1">
            <a:spLocks noChangeArrowheads="1"/>
          </p:cNvSpPr>
          <p:nvPr/>
        </p:nvSpPr>
        <p:spPr bwMode="auto">
          <a:xfrm>
            <a:off x="6535420" y="1544320"/>
            <a:ext cx="3680460" cy="3756025"/>
          </a:xfrm>
          <a:prstGeom prst="rect">
            <a:avLst/>
          </a:prstGeom>
          <a:noFill/>
          <a:ln w="12700" cap="sq">
            <a:solidFill>
              <a:schemeClr val="tx1"/>
            </a:solidFill>
            <a:miter lim="800000"/>
          </a:ln>
          <a:effectLst>
            <a:prstShdw prst="shdw17" dist="17961" dir="13500000">
              <a:srgbClr val="262626"/>
            </a:prstShdw>
          </a:effectLst>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lang="en-US" sz="2940" b="1">
                <a:latin typeface="Times New Roman" panose="02020603050405020304" pitchFamily="18" charset="0"/>
              </a:rPr>
              <a:t>public class Parcel1 {</a:t>
            </a:r>
            <a:endParaRPr lang="en-US" sz="2940" b="1">
              <a:latin typeface="Times New Roman" panose="02020603050405020304" pitchFamily="18" charset="0"/>
            </a:endParaRPr>
          </a:p>
          <a:p>
            <a:pPr eaLnBrk="0" hangingPunct="0">
              <a:lnSpc>
                <a:spcPct val="90000"/>
              </a:lnSpc>
            </a:pPr>
            <a:r>
              <a:rPr lang="en-US" sz="2940" b="1">
                <a:latin typeface="Times New Roman" panose="02020603050405020304" pitchFamily="18" charset="0"/>
              </a:rPr>
              <a:t>  </a:t>
            </a:r>
            <a:r>
              <a:rPr lang="en-US" sz="2940" b="1">
                <a:solidFill>
                  <a:srgbClr val="000099"/>
                </a:solidFill>
                <a:latin typeface="Times New Roman" panose="02020603050405020304" pitchFamily="18" charset="0"/>
              </a:rPr>
              <a:t>class Contents {</a:t>
            </a:r>
            <a:endParaRPr lang="en-US" sz="2940" b="1">
              <a:solidFill>
                <a:srgbClr val="000099"/>
              </a:solidFill>
              <a:latin typeface="Times New Roman" panose="02020603050405020304" pitchFamily="18" charset="0"/>
            </a:endParaRPr>
          </a:p>
          <a:p>
            <a:pPr eaLnBrk="0" hangingPunct="0">
              <a:lnSpc>
                <a:spcPct val="90000"/>
              </a:lnSpc>
            </a:pPr>
            <a:r>
              <a:rPr lang="en-US" sz="2940" b="1">
                <a:solidFill>
                  <a:srgbClr val="000099"/>
                </a:solidFill>
                <a:latin typeface="Times New Roman" panose="02020603050405020304" pitchFamily="18" charset="0"/>
              </a:rPr>
              <a:t>      ……...</a:t>
            </a:r>
            <a:endParaRPr lang="en-US" sz="2940" b="1">
              <a:solidFill>
                <a:srgbClr val="000099"/>
              </a:solidFill>
              <a:latin typeface="Times New Roman" panose="02020603050405020304" pitchFamily="18" charset="0"/>
            </a:endParaRPr>
          </a:p>
          <a:p>
            <a:pPr eaLnBrk="0" hangingPunct="0">
              <a:lnSpc>
                <a:spcPct val="90000"/>
              </a:lnSpc>
            </a:pPr>
            <a:r>
              <a:rPr lang="en-US" sz="2940" b="1">
                <a:solidFill>
                  <a:srgbClr val="000099"/>
                </a:solidFill>
                <a:latin typeface="Times New Roman" panose="02020603050405020304" pitchFamily="18" charset="0"/>
              </a:rPr>
              <a:t>  }</a:t>
            </a:r>
            <a:endParaRPr lang="en-US" sz="2940" b="1">
              <a:solidFill>
                <a:srgbClr val="000099"/>
              </a:solidFill>
              <a:latin typeface="Times New Roman" panose="02020603050405020304" pitchFamily="18" charset="0"/>
            </a:endParaRPr>
          </a:p>
          <a:p>
            <a:pPr eaLnBrk="0" hangingPunct="0">
              <a:lnSpc>
                <a:spcPct val="90000"/>
              </a:lnSpc>
            </a:pPr>
            <a:r>
              <a:rPr lang="en-US" sz="2940" b="1">
                <a:solidFill>
                  <a:srgbClr val="000099"/>
                </a:solidFill>
                <a:latin typeface="Times New Roman" panose="02020603050405020304" pitchFamily="18" charset="0"/>
              </a:rPr>
              <a:t>  class Destination {</a:t>
            </a:r>
            <a:endParaRPr lang="en-US" sz="2940" b="1">
              <a:solidFill>
                <a:srgbClr val="000099"/>
              </a:solidFill>
              <a:latin typeface="Times New Roman" panose="02020603050405020304" pitchFamily="18" charset="0"/>
            </a:endParaRPr>
          </a:p>
          <a:p>
            <a:pPr eaLnBrk="0" hangingPunct="0">
              <a:lnSpc>
                <a:spcPct val="90000"/>
              </a:lnSpc>
            </a:pPr>
            <a:r>
              <a:rPr lang="en-US" sz="2940" b="1">
                <a:solidFill>
                  <a:srgbClr val="000099"/>
                </a:solidFill>
                <a:latin typeface="Times New Roman" panose="02020603050405020304" pitchFamily="18" charset="0"/>
              </a:rPr>
              <a:t>      ………</a:t>
            </a:r>
            <a:endParaRPr lang="en-US" sz="2940" b="1">
              <a:solidFill>
                <a:srgbClr val="000099"/>
              </a:solidFill>
              <a:latin typeface="Times New Roman" panose="02020603050405020304" pitchFamily="18" charset="0"/>
            </a:endParaRPr>
          </a:p>
          <a:p>
            <a:pPr eaLnBrk="0" hangingPunct="0">
              <a:lnSpc>
                <a:spcPct val="90000"/>
              </a:lnSpc>
            </a:pPr>
            <a:r>
              <a:rPr lang="en-US" sz="2940" b="1">
                <a:solidFill>
                  <a:srgbClr val="000099"/>
                </a:solidFill>
                <a:latin typeface="Times New Roman" panose="02020603050405020304" pitchFamily="18" charset="0"/>
              </a:rPr>
              <a:t>  }</a:t>
            </a:r>
            <a:endParaRPr lang="en-US" sz="2940" b="1">
              <a:solidFill>
                <a:srgbClr val="000099"/>
              </a:solidFill>
              <a:latin typeface="Times New Roman" panose="02020603050405020304" pitchFamily="18" charset="0"/>
            </a:endParaRPr>
          </a:p>
          <a:p>
            <a:pPr eaLnBrk="0" hangingPunct="0">
              <a:lnSpc>
                <a:spcPct val="90000"/>
              </a:lnSpc>
            </a:pPr>
            <a:r>
              <a:rPr lang="en-US" sz="2940" b="1">
                <a:latin typeface="Times New Roman" panose="02020603050405020304" pitchFamily="18" charset="0"/>
              </a:rPr>
              <a:t>  ……….</a:t>
            </a:r>
            <a:endParaRPr lang="en-US" sz="2940" b="1">
              <a:latin typeface="Times New Roman" panose="02020603050405020304" pitchFamily="18" charset="0"/>
            </a:endParaRPr>
          </a:p>
          <a:p>
            <a:pPr eaLnBrk="0" hangingPunct="0">
              <a:lnSpc>
                <a:spcPct val="90000"/>
              </a:lnSpc>
            </a:pPr>
            <a:r>
              <a:rPr lang="en-US" sz="2940" b="1">
                <a:latin typeface="Times New Roman" panose="02020603050405020304" pitchFamily="18" charset="0"/>
              </a:rPr>
              <a:t>}</a:t>
            </a:r>
            <a:endParaRPr lang="zh-CN" altLang="en-US" sz="2940" b="1">
              <a:latin typeface="Times New Roman" panose="02020603050405020304" pitchFamily="18" charset="0"/>
            </a:endParaRPr>
          </a:p>
        </p:txBody>
      </p:sp>
    </p:spTree>
    <p:custDataLst>
      <p:tags r:id="rId1"/>
    </p:custData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288" fill="hold" grpId="0" nodeType="afterEffect">
                                  <p:stCondLst>
                                    <p:cond delay="5000"/>
                                  </p:stCondLst>
                                  <p:childTnLst>
                                    <p:set>
                                      <p:cBhvr>
                                        <p:cTn id="11" dur="1" fill="hold">
                                          <p:stCondLst>
                                            <p:cond delay="0"/>
                                          </p:stCondLst>
                                        </p:cTn>
                                        <p:tgtEl>
                                          <p:spTgt spid="45060"/>
                                        </p:tgtEl>
                                        <p:attrNameLst>
                                          <p:attrName>style.visibility</p:attrName>
                                        </p:attrNameLst>
                                      </p:cBhvr>
                                      <p:to>
                                        <p:strVal val="visible"/>
                                      </p:to>
                                    </p:set>
                                    <p:anim calcmode="lin" valueType="num">
                                      <p:cBhvr>
                                        <p:cTn id="12" dur="500" fill="hold"/>
                                        <p:tgtEl>
                                          <p:spTgt spid="45060"/>
                                        </p:tgtEl>
                                        <p:attrNameLst>
                                          <p:attrName>ppt_w</p:attrName>
                                        </p:attrNameLst>
                                      </p:cBhvr>
                                      <p:tavLst>
                                        <p:tav tm="0">
                                          <p:val>
                                            <p:strVal val="4/3*#ppt_w"/>
                                          </p:val>
                                        </p:tav>
                                        <p:tav tm="100000">
                                          <p:val>
                                            <p:strVal val="#ppt_w"/>
                                          </p:val>
                                        </p:tav>
                                      </p:tavLst>
                                    </p:anim>
                                    <p:anim calcmode="lin" valueType="num">
                                      <p:cBhvr>
                                        <p:cTn id="13" dur="500" fill="hold"/>
                                        <p:tgtEl>
                                          <p:spTgt spid="4506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60"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a:t>字符串操作类</a:t>
            </a:r>
            <a:endParaRPr lang="zh-CN" altLang="en-US"/>
          </a:p>
        </p:txBody>
      </p:sp>
      <p:sp>
        <p:nvSpPr>
          <p:cNvPr id="6" name="内容占位符 5"/>
          <p:cNvSpPr>
            <a:spLocks noGrp="1"/>
          </p:cNvSpPr>
          <p:nvPr>
            <p:ph idx="1"/>
          </p:nvPr>
        </p:nvSpPr>
        <p:spPr/>
        <p:txBody>
          <a:bodyPr/>
          <a:p>
            <a:pPr marL="609600" indent="-609600" algn="l">
              <a:lnSpc>
                <a:spcPct val="100000"/>
              </a:lnSpc>
              <a:buClrTx/>
              <a:buSzPct val="90000"/>
            </a:pPr>
            <a:r>
              <a:rPr lang="en-US" sz="3200" smtClean="0">
                <a:ea typeface="黑体" panose="02010609060101010101" pitchFamily="49" charset="-122"/>
                <a:sym typeface="+mn-ea"/>
              </a:rPr>
              <a:t>java.lang.String类—字符串/字符序列</a:t>
            </a:r>
            <a:endParaRPr lang="en-US" sz="3200" smtClean="0">
              <a:ea typeface="黑体" panose="02010609060101010101" pitchFamily="49" charset="-122"/>
            </a:endParaRPr>
          </a:p>
          <a:p>
            <a:pPr marL="914400" lvl="1" indent="-457200">
              <a:lnSpc>
                <a:spcPct val="150000"/>
              </a:lnSpc>
            </a:pPr>
            <a:r>
              <a:rPr lang="zh-CN" altLang="en-US">
                <a:latin typeface="+mn-lt"/>
                <a:ea typeface="+mn-ea"/>
                <a:sym typeface="+mn-ea"/>
              </a:rPr>
              <a:t>字符串</a:t>
            </a:r>
            <a:endParaRPr lang="zh-CN" altLang="en-US">
              <a:latin typeface="+mn-lt"/>
              <a:ea typeface="+mn-ea"/>
            </a:endParaRPr>
          </a:p>
          <a:p>
            <a:pPr lvl="2">
              <a:buClr>
                <a:schemeClr val="bg2"/>
              </a:buClr>
            </a:pPr>
            <a:r>
              <a:rPr lang="en-US" sz="2800">
                <a:latin typeface="+mn-lt"/>
                <a:ea typeface="+mn-ea"/>
                <a:sym typeface="+mn-ea"/>
              </a:rPr>
              <a:t>public String[] split(String regex) </a:t>
            </a:r>
            <a:endParaRPr lang="en-US" sz="3200">
              <a:latin typeface="+mn-lt"/>
              <a:ea typeface="+mn-ea"/>
            </a:endParaRPr>
          </a:p>
          <a:p>
            <a:endParaRPr lang="zh-CN" altLang="en-US"/>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a:bodyPr>
          <a:p>
            <a:pPr marL="609600" indent="-609600" algn="l">
              <a:lnSpc>
                <a:spcPct val="100000"/>
              </a:lnSpc>
              <a:buClrTx/>
              <a:buSzPct val="90000"/>
            </a:pPr>
            <a:r>
              <a:rPr lang="en-US" sz="3200" smtClean="0">
                <a:ea typeface="黑体" panose="02010609060101010101" pitchFamily="49" charset="-122"/>
              </a:rPr>
              <a:t>java.lang.String类—字符串/字符序列</a:t>
            </a:r>
            <a:endParaRPr lang="en-US" sz="3200" smtClean="0">
              <a:ea typeface="黑体" panose="02010609060101010101" pitchFamily="49" charset="-122"/>
            </a:endParaRPr>
          </a:p>
          <a:p>
            <a:pPr marL="742950" lvl="1" indent="-285750">
              <a:lnSpc>
                <a:spcPct val="120000"/>
              </a:lnSpc>
            </a:pPr>
            <a:r>
              <a:rPr lang="zh-CN" altLang="en-US" sz="2000" smtClean="0"/>
              <a:t>其他方法</a:t>
            </a:r>
            <a:endParaRPr lang="zh-CN" altLang="en-US" sz="1680" smtClean="0"/>
          </a:p>
          <a:p>
            <a:pPr lvl="2">
              <a:lnSpc>
                <a:spcPct val="120000"/>
              </a:lnSpc>
              <a:buClr>
                <a:schemeClr val="bg2"/>
              </a:buClr>
            </a:pPr>
            <a:r>
              <a:rPr lang="en-US" sz="1680" smtClean="0"/>
              <a:t>public String concat(String str)   </a:t>
            </a:r>
            <a:r>
              <a:rPr lang="zh-CN" altLang="en-US" sz="1680" smtClean="0"/>
              <a:t>连接字符串  </a:t>
            </a:r>
            <a:r>
              <a:rPr lang="en-US" sz="1680" smtClean="0"/>
              <a:t>"cares".concat("s")  </a:t>
            </a:r>
            <a:r>
              <a:rPr lang="en-US" sz="1680" smtClean="0">
                <a:sym typeface="Wingdings" panose="05000000000000000000" pitchFamily="2" charset="2"/>
              </a:rPr>
              <a:t></a:t>
            </a:r>
            <a:r>
              <a:rPr lang="en-US" sz="1680" smtClean="0"/>
              <a:t>    returns "caress" "to".concat("get").concat("her") </a:t>
            </a:r>
            <a:r>
              <a:rPr lang="en-US" sz="1680" smtClean="0">
                <a:sym typeface="Wingdings" panose="05000000000000000000" pitchFamily="2" charset="2"/>
              </a:rPr>
              <a:t></a:t>
            </a:r>
            <a:r>
              <a:rPr lang="en-US" sz="1680" smtClean="0"/>
              <a:t>              returns "together" </a:t>
            </a:r>
            <a:endParaRPr lang="en-US" sz="1680" smtClean="0"/>
          </a:p>
          <a:p>
            <a:pPr lvl="2">
              <a:lnSpc>
                <a:spcPct val="120000"/>
              </a:lnSpc>
              <a:buClr>
                <a:schemeClr val="bg2"/>
              </a:buClr>
            </a:pPr>
            <a:r>
              <a:rPr lang="en-US" sz="1680" smtClean="0"/>
              <a:t>public String replace(char oldChar, char newChar)    </a:t>
            </a:r>
            <a:r>
              <a:rPr lang="zh-CN" altLang="en-US" sz="1680" smtClean="0"/>
              <a:t>在字符串中进行字符替换                                </a:t>
            </a:r>
            <a:r>
              <a:rPr lang="en-US" sz="1680" smtClean="0"/>
              <a:t>"mesquite in your cellar".replace('e', 'o') </a:t>
            </a:r>
            <a:r>
              <a:rPr lang="en-US" sz="1680" smtClean="0">
                <a:sym typeface="Wingdings" panose="05000000000000000000" pitchFamily="2" charset="2"/>
              </a:rPr>
              <a:t></a:t>
            </a:r>
            <a:r>
              <a:rPr lang="en-US" sz="1680" smtClean="0"/>
              <a:t>   returns "mosquito in your collar”                      "JonL".replace('q', 'x')  </a:t>
            </a:r>
            <a:r>
              <a:rPr lang="en-US" sz="1680" smtClean="0">
                <a:sym typeface="Wingdings" panose="05000000000000000000" pitchFamily="2" charset="2"/>
              </a:rPr>
              <a:t>                           </a:t>
            </a:r>
            <a:r>
              <a:rPr lang="en-US" sz="1680" smtClean="0"/>
              <a:t>returns "JonL" (no change) </a:t>
            </a:r>
            <a:endParaRPr lang="en-US" sz="1680" smtClean="0"/>
          </a:p>
        </p:txBody>
      </p:sp>
    </p:spTree>
    <p:custDataLst>
      <p:tags r:id="rId3"/>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a:bodyPr>
          <a:p>
            <a:pPr marL="609600" indent="-609600" algn="l">
              <a:lnSpc>
                <a:spcPct val="100000"/>
              </a:lnSpc>
              <a:buClrTx/>
              <a:buSzPct val="90000"/>
              <a:buChar char="•"/>
            </a:pPr>
            <a:r>
              <a:rPr lang="en-US" sz="3200" smtClean="0">
                <a:ea typeface="黑体" panose="02010609060101010101" pitchFamily="49" charset="-122"/>
              </a:rPr>
              <a:t>java.lang.String类—字符串/字符序列</a:t>
            </a:r>
            <a:endParaRPr lang="en-US" sz="320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680" smtClean="0"/>
              <a:t>其他方法</a:t>
            </a:r>
            <a:endParaRPr lang="zh-CN" altLang="en-US" sz="1680" smtClean="0"/>
          </a:p>
          <a:p>
            <a:pPr lvl="2">
              <a:buClr>
                <a:schemeClr val="bg2"/>
              </a:buClr>
              <a:buFont typeface="Wingdings" panose="05000000000000000000" pitchFamily="2" charset="2"/>
              <a:buChar char="l"/>
            </a:pPr>
            <a:r>
              <a:rPr lang="en-US" sz="1680" smtClean="0"/>
              <a:t>public String trim() </a:t>
            </a:r>
            <a:r>
              <a:rPr lang="zh-CN" altLang="en-US" sz="1680" smtClean="0"/>
              <a:t>将字符串头尾的空格字符删除</a:t>
            </a:r>
            <a:endParaRPr lang="zh-CN" altLang="en-US" sz="1680" smtClean="0"/>
          </a:p>
          <a:p>
            <a:pPr lvl="2">
              <a:buClr>
                <a:schemeClr val="bg2"/>
              </a:buClr>
              <a:buFont typeface="Wingdings" panose="05000000000000000000" pitchFamily="2" charset="2"/>
              <a:buChar char="l"/>
            </a:pPr>
            <a:r>
              <a:rPr lang="en-US" sz="1680" smtClean="0"/>
              <a:t>public String toLowerCase()  </a:t>
            </a:r>
            <a:r>
              <a:rPr lang="zh-CN" altLang="en-US" sz="1680" smtClean="0"/>
              <a:t>字符串中字符转为小写</a:t>
            </a:r>
            <a:endParaRPr lang="zh-CN" altLang="en-US" sz="1680" smtClean="0"/>
          </a:p>
          <a:p>
            <a:pPr lvl="2">
              <a:buClr>
                <a:schemeClr val="bg2"/>
              </a:buClr>
              <a:buFont typeface="Wingdings" panose="05000000000000000000" pitchFamily="2" charset="2"/>
              <a:buChar char="l"/>
            </a:pPr>
            <a:r>
              <a:rPr lang="en-US" sz="1680" smtClean="0"/>
              <a:t>public String toUpperCase()  </a:t>
            </a:r>
            <a:r>
              <a:rPr lang="zh-CN" altLang="en-US" sz="1680" smtClean="0"/>
              <a:t>字符串中字符转为大写</a:t>
            </a:r>
            <a:endParaRPr lang="zh-CN" altLang="en-US" sz="1680" smtClean="0"/>
          </a:p>
          <a:p>
            <a:pPr marL="742950" lvl="1" indent="-285750">
              <a:lnSpc>
                <a:spcPct val="150000"/>
              </a:lnSpc>
              <a:buFont typeface="Wingdings" panose="05000000000000000000" pitchFamily="2" charset="2"/>
              <a:buChar char="l"/>
            </a:pPr>
            <a:r>
              <a:rPr lang="zh-CN" altLang="en-US" sz="1680" smtClean="0"/>
              <a:t>一些静态方法</a:t>
            </a:r>
            <a:endParaRPr lang="zh-CN" altLang="en-US" sz="1680" smtClean="0"/>
          </a:p>
          <a:p>
            <a:pPr lvl="2">
              <a:buClr>
                <a:schemeClr val="bg2"/>
              </a:buClr>
              <a:buFont typeface="Wingdings" panose="05000000000000000000" pitchFamily="2" charset="2"/>
              <a:buChar char="l"/>
            </a:pPr>
            <a:r>
              <a:rPr lang="en-US" sz="1680" smtClean="0"/>
              <a:t>public static String valueOf(boolean b) </a:t>
            </a:r>
            <a:endParaRPr lang="en-US" sz="1680" smtClean="0"/>
          </a:p>
          <a:p>
            <a:pPr lvl="2">
              <a:buClr>
                <a:schemeClr val="bg2"/>
              </a:buClr>
              <a:buFont typeface="Wingdings" panose="05000000000000000000" pitchFamily="2" charset="2"/>
              <a:buChar char="l"/>
            </a:pPr>
            <a:r>
              <a:rPr lang="en-US" sz="1680" smtClean="0"/>
              <a:t>public static String valueOf(char c) </a:t>
            </a:r>
            <a:endParaRPr lang="en-US" sz="1680" smtClean="0"/>
          </a:p>
          <a:p>
            <a:pPr lvl="2">
              <a:buClr>
                <a:schemeClr val="bg2"/>
              </a:buClr>
              <a:buFont typeface="Wingdings" panose="05000000000000000000" pitchFamily="2" charset="2"/>
              <a:buChar char="l"/>
            </a:pPr>
            <a:r>
              <a:rPr lang="en-US" sz="1680" smtClean="0"/>
              <a:t>public static String valueOf(int i) </a:t>
            </a:r>
            <a:endParaRPr lang="en-US" sz="1680" smtClean="0"/>
          </a:p>
          <a:p>
            <a:pPr lvl="2">
              <a:buClr>
                <a:schemeClr val="bg2"/>
              </a:buClr>
              <a:buFont typeface="Wingdings" panose="05000000000000000000" pitchFamily="2" charset="2"/>
              <a:buChar char="l"/>
            </a:pPr>
            <a:r>
              <a:rPr lang="en-US" sz="1680" smtClean="0"/>
              <a:t>public static String valueOf(long l) </a:t>
            </a:r>
            <a:endParaRPr lang="en-US" sz="1680" smtClean="0"/>
          </a:p>
          <a:p>
            <a:pPr lvl="2">
              <a:buClr>
                <a:schemeClr val="bg2"/>
              </a:buClr>
              <a:buFont typeface="Wingdings" panose="05000000000000000000" pitchFamily="2" charset="2"/>
              <a:buChar char="l"/>
            </a:pPr>
            <a:r>
              <a:rPr lang="en-US" sz="1680" smtClean="0"/>
              <a:t>public static String valueOf(float f) </a:t>
            </a:r>
            <a:endParaRPr lang="en-US" sz="1680" smtClean="0"/>
          </a:p>
          <a:p>
            <a:pPr lvl="2">
              <a:buClr>
                <a:schemeClr val="bg2"/>
              </a:buClr>
              <a:buFont typeface="Wingdings" panose="05000000000000000000" pitchFamily="2" charset="2"/>
              <a:buChar char="l"/>
            </a:pPr>
            <a:r>
              <a:rPr lang="en-US" sz="1680" smtClean="0"/>
              <a:t>public static String valueOf(double d) </a:t>
            </a:r>
            <a:endParaRPr lang="en-US" sz="1680" smtClean="0"/>
          </a:p>
        </p:txBody>
      </p:sp>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a:bodyPr>
          <a:p>
            <a:pPr marL="609600" indent="-609600" algn="l">
              <a:lnSpc>
                <a:spcPct val="100000"/>
              </a:lnSpc>
              <a:buClrTx/>
              <a:buSzPct val="90000"/>
              <a:buChar char="•"/>
            </a:pPr>
            <a:r>
              <a:rPr lang="en-US" sz="3200" smtClean="0">
                <a:ea typeface="黑体" panose="02010609060101010101" pitchFamily="49" charset="-122"/>
              </a:rPr>
              <a:t>java.lang.StringBuffer类</a:t>
            </a:r>
            <a:endParaRPr lang="en-US" sz="3200" smtClean="0">
              <a:ea typeface="黑体" panose="02010609060101010101" pitchFamily="49" charset="-122"/>
            </a:endParaRPr>
          </a:p>
          <a:p>
            <a:pPr marL="742950" lvl="1" indent="-285750">
              <a:lnSpc>
                <a:spcPct val="120000"/>
              </a:lnSpc>
              <a:buFont typeface="Wingdings" panose="05000000000000000000" pitchFamily="2" charset="2"/>
              <a:buChar char="l"/>
            </a:pPr>
            <a:r>
              <a:rPr lang="zh-CN" altLang="en-US" sz="1680" smtClean="0"/>
              <a:t>一个可变</a:t>
            </a:r>
            <a:r>
              <a:rPr lang="en-US" sz="1680" smtClean="0"/>
              <a:t>(mutable)/</a:t>
            </a:r>
            <a:r>
              <a:rPr lang="zh-CN" altLang="en-US" sz="1680" smtClean="0"/>
              <a:t>动态的字符序列</a:t>
            </a:r>
            <a:endParaRPr lang="zh-CN" altLang="en-US" sz="1680" smtClean="0"/>
          </a:p>
          <a:p>
            <a:pPr marL="742950" lvl="1" indent="-285750">
              <a:lnSpc>
                <a:spcPct val="120000"/>
              </a:lnSpc>
              <a:buFont typeface="Wingdings" panose="05000000000000000000" pitchFamily="2" charset="2"/>
              <a:buChar char="l"/>
            </a:pPr>
            <a:r>
              <a:rPr lang="zh-CN" altLang="en-US" sz="1680" smtClean="0"/>
              <a:t>构造方法</a:t>
            </a:r>
            <a:endParaRPr lang="zh-CN" altLang="en-US" sz="1680" smtClean="0"/>
          </a:p>
          <a:p>
            <a:pPr lvl="2">
              <a:lnSpc>
                <a:spcPct val="120000"/>
              </a:lnSpc>
              <a:buClr>
                <a:schemeClr val="bg2"/>
              </a:buClr>
              <a:buFont typeface="Wingdings" panose="05000000000000000000" pitchFamily="2" charset="2"/>
              <a:buChar char="l"/>
            </a:pPr>
            <a:r>
              <a:rPr lang="en-US" sz="1680" smtClean="0"/>
              <a:t>public StringBuffer() </a:t>
            </a:r>
            <a:endParaRPr lang="en-US" sz="1680" smtClean="0"/>
          </a:p>
          <a:p>
            <a:pPr lvl="2">
              <a:lnSpc>
                <a:spcPct val="120000"/>
              </a:lnSpc>
              <a:buClr>
                <a:schemeClr val="bg2"/>
              </a:buClr>
              <a:buFont typeface="Wingdings" panose="05000000000000000000" pitchFamily="2" charset="2"/>
              <a:buChar char="l"/>
            </a:pPr>
            <a:r>
              <a:rPr lang="en-US" sz="1680" smtClean="0"/>
              <a:t>public StringBuffer(String str) </a:t>
            </a:r>
            <a:endParaRPr lang="en-US" sz="1680" smtClean="0"/>
          </a:p>
          <a:p>
            <a:pPr marL="742950" lvl="1" indent="-285750">
              <a:lnSpc>
                <a:spcPct val="120000"/>
              </a:lnSpc>
              <a:buFont typeface="Wingdings" panose="05000000000000000000" pitchFamily="2" charset="2"/>
              <a:buChar char="l"/>
            </a:pPr>
            <a:r>
              <a:rPr lang="zh-CN" altLang="en-US" sz="1680" smtClean="0"/>
              <a:t>主要方法</a:t>
            </a:r>
            <a:endParaRPr lang="zh-CN" altLang="en-US" sz="1680" smtClean="0"/>
          </a:p>
          <a:p>
            <a:pPr lvl="2">
              <a:lnSpc>
                <a:spcPct val="120000"/>
              </a:lnSpc>
              <a:buClr>
                <a:schemeClr val="bg2"/>
              </a:buClr>
              <a:buFont typeface="Wingdings" panose="05000000000000000000" pitchFamily="2" charset="2"/>
              <a:buChar char="l"/>
            </a:pPr>
            <a:r>
              <a:rPr lang="zh-CN" altLang="en-US" sz="1680" smtClean="0"/>
              <a:t>添加</a:t>
            </a:r>
            <a:r>
              <a:rPr lang="en-US" sz="1680" smtClean="0"/>
              <a:t>(append)</a:t>
            </a:r>
            <a:r>
              <a:rPr lang="zh-CN" altLang="en-US" sz="1680" smtClean="0"/>
              <a:t>和插入</a:t>
            </a:r>
            <a:r>
              <a:rPr lang="en-US" sz="1680" smtClean="0"/>
              <a:t>(insert, </a:t>
            </a:r>
            <a:r>
              <a:rPr lang="zh-CN" altLang="en-US" sz="1680" smtClean="0"/>
              <a:t>指定位置</a:t>
            </a:r>
            <a:r>
              <a:rPr lang="en-US" sz="1680" smtClean="0"/>
              <a:t>)</a:t>
            </a:r>
            <a:endParaRPr lang="en-US" sz="1680" smtClean="0"/>
          </a:p>
          <a:p>
            <a:pPr lvl="3">
              <a:lnSpc>
                <a:spcPct val="120000"/>
              </a:lnSpc>
              <a:buClr>
                <a:srgbClr val="000000"/>
              </a:buClr>
              <a:buFont typeface="Arial" panose="020B0604020202020204" pitchFamily="34" charset="0"/>
              <a:buChar char="•"/>
            </a:pPr>
            <a:r>
              <a:rPr lang="en-US" sz="1680" smtClean="0"/>
              <a:t>public StringBuffer append(boolean b) </a:t>
            </a:r>
            <a:endParaRPr lang="en-US" sz="1680" smtClean="0"/>
          </a:p>
          <a:p>
            <a:pPr lvl="3">
              <a:lnSpc>
                <a:spcPct val="120000"/>
              </a:lnSpc>
              <a:buClr>
                <a:srgbClr val="000000"/>
              </a:buClr>
              <a:buFont typeface="Arial" panose="020B0604020202020204" pitchFamily="34" charset="0"/>
              <a:buChar char="•"/>
            </a:pPr>
            <a:r>
              <a:rPr lang="en-US" sz="1680" smtClean="0"/>
              <a:t>public StringBuffer insert(int offset, boolean b) </a:t>
            </a:r>
            <a:endParaRPr lang="en-US" sz="1680" smtClean="0"/>
          </a:p>
          <a:p>
            <a:pPr lvl="3">
              <a:lnSpc>
                <a:spcPct val="120000"/>
              </a:lnSpc>
              <a:buClr>
                <a:srgbClr val="000000"/>
              </a:buClr>
              <a:buFont typeface="Arial" panose="020B0604020202020204" pitchFamily="34" charset="0"/>
              <a:buChar char="•"/>
            </a:pPr>
            <a:r>
              <a:rPr lang="en-US" sz="1680" smtClean="0"/>
              <a:t>boolean, char, char[], double, float, int, long, String</a:t>
            </a:r>
            <a:endParaRPr lang="en-US" sz="1680" smtClean="0"/>
          </a:p>
          <a:p>
            <a:pPr lvl="2">
              <a:lnSpc>
                <a:spcPct val="120000"/>
              </a:lnSpc>
              <a:buClr>
                <a:schemeClr val="bg2"/>
              </a:buClr>
              <a:buFont typeface="Wingdings" panose="05000000000000000000" pitchFamily="2" charset="2"/>
              <a:buChar char="l"/>
            </a:pPr>
            <a:r>
              <a:rPr lang="zh-CN" altLang="en-US" sz="1680" smtClean="0"/>
              <a:t>转换为字符串 </a:t>
            </a:r>
            <a:r>
              <a:rPr lang="en-US" sz="1680" smtClean="0"/>
              <a:t>- public String toString() </a:t>
            </a:r>
            <a:endParaRPr lang="en-US" sz="1680" smtClean="0"/>
          </a:p>
        </p:txBody>
      </p:sp>
    </p:spTree>
    <p:custDataLst>
      <p:tags r:id="rId3"/>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83969"/>
          <p:cNvSpPr>
            <a:spLocks noGrp="1" noChangeArrowheads="1"/>
          </p:cNvSpPr>
          <p:nvPr>
            <p:ph type="title"/>
          </p:nvPr>
        </p:nvSpPr>
        <p:spPr/>
        <p:txBody>
          <a:bodyPr/>
          <a:lstStyle/>
          <a:p>
            <a:r>
              <a:rPr lang="zh-CN" altLang="en-US" smtClean="0"/>
              <a:t>字符串操作类</a:t>
            </a:r>
            <a:endParaRPr lang="zh-CN" altLang="en-US" smtClean="0"/>
          </a:p>
        </p:txBody>
      </p:sp>
      <p:sp>
        <p:nvSpPr>
          <p:cNvPr id="87042" name="文本占位符 83970"/>
          <p:cNvSpPr>
            <a:spLocks noGrp="1" noChangeArrowheads="1"/>
          </p:cNvSpPr>
          <p:nvPr>
            <p:ph idx="1"/>
          </p:nvPr>
        </p:nvSpPr>
        <p:spPr/>
        <p:txBody>
          <a:bodyPr/>
          <a:lstStyle/>
          <a:p>
            <a:pPr marL="609600" indent="-609600">
              <a:buSzPct val="90000"/>
            </a:pPr>
            <a:r>
              <a:rPr lang="en-US" smtClean="0">
                <a:ea typeface="黑体" panose="02010609060101010101" pitchFamily="49" charset="-122"/>
              </a:rPr>
              <a:t>java.lang.StringBuffer</a:t>
            </a:r>
            <a:r>
              <a:rPr lang="zh-CN" altLang="en-US" smtClean="0"/>
              <a:t>类</a:t>
            </a:r>
            <a:r>
              <a:rPr lang="en-US" smtClean="0">
                <a:ea typeface="黑体" panose="02010609060101010101" pitchFamily="49" charset="-122"/>
              </a:rPr>
              <a:t>—</a:t>
            </a:r>
            <a:r>
              <a:rPr lang="zh-CN" altLang="en-US" smtClean="0"/>
              <a:t>方法举例</a:t>
            </a:r>
            <a:endParaRPr lang="zh-CN" altLang="en-US" smtClean="0"/>
          </a:p>
        </p:txBody>
      </p:sp>
      <p:sp>
        <p:nvSpPr>
          <p:cNvPr id="83972" name="矩形 83971"/>
          <p:cNvSpPr>
            <a:spLocks noChangeArrowheads="1"/>
          </p:cNvSpPr>
          <p:nvPr/>
        </p:nvSpPr>
        <p:spPr bwMode="auto">
          <a:xfrm>
            <a:off x="1880235" y="2080260"/>
            <a:ext cx="6560820" cy="264033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 s = "java</a:t>
            </a:r>
            <a:r>
              <a:rPr lang="zh-CN" altLang="en-US" sz="2520">
                <a:latin typeface="Tahoma" panose="020B0604030504040204" pitchFamily="34" charset="0"/>
                <a:ea typeface="华文中宋" panose="02010600040101010101" pitchFamily="2" charset="-122"/>
              </a:rPr>
              <a:t>语言</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StringBuffer buffer = new StringBuffer(s);</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buffer.append(</a:t>
            </a:r>
            <a:r>
              <a:rPr lang="en-US" sz="2520">
                <a:latin typeface="Tahoma" panose="020B0604030504040204" pitchFamily="34" charset="0"/>
                <a:ea typeface="华文中宋" panose="02010600040101010101" pitchFamily="2" charset="-122"/>
                <a:sym typeface="+mn-ea"/>
              </a:rPr>
              <a:t>"</a:t>
            </a:r>
            <a:r>
              <a:rPr lang="en-US" sz="2520">
                <a:latin typeface="Tahoma" panose="020B0604030504040204" pitchFamily="34" charset="0"/>
                <a:ea typeface="华文中宋" panose="02010600040101010101" pitchFamily="2" charset="-122"/>
              </a:rPr>
              <a:t>easy</a:t>
            </a:r>
            <a:r>
              <a:rPr lang="en-US" sz="2520">
                <a:latin typeface="Tahoma" panose="020B0604030504040204" pitchFamily="34" charset="0"/>
                <a:ea typeface="华文中宋" panose="02010600040101010101" pitchFamily="2" charset="-122"/>
                <a:sym typeface="+mn-ea"/>
              </a:rPr>
              <a:t>"</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buffer.insert(6, </a:t>
            </a:r>
            <a:r>
              <a:rPr lang="en-US" sz="2520">
                <a:latin typeface="Tahoma" panose="020B0604030504040204" pitchFamily="34" charset="0"/>
                <a:ea typeface="华文中宋" panose="02010600040101010101" pitchFamily="2" charset="-122"/>
                <a:sym typeface="+mn-ea"/>
              </a:rPr>
              <a:t>"</a:t>
            </a:r>
            <a:r>
              <a:rPr lang="en-US" sz="2520">
                <a:latin typeface="Tahoma" panose="020B0604030504040204" pitchFamily="34" charset="0"/>
                <a:ea typeface="华文中宋" panose="02010600040101010101" pitchFamily="2" charset="-122"/>
              </a:rPr>
              <a:t> is </a:t>
            </a:r>
            <a:r>
              <a:rPr lang="en-US" sz="2520">
                <a:latin typeface="Tahoma" panose="020B0604030504040204" pitchFamily="34" charset="0"/>
                <a:ea typeface="华文中宋" panose="02010600040101010101" pitchFamily="2" charset="-122"/>
                <a:sym typeface="+mn-ea"/>
              </a:rPr>
              <a:t>"</a:t>
            </a:r>
            <a:r>
              <a:rPr lang="en-US" sz="2520">
                <a:latin typeface="Tahoma" panose="020B0604030504040204" pitchFamily="34" charset="0"/>
                <a:ea typeface="华文中宋" panose="02010600040101010101" pitchFamily="2" charset="-122"/>
              </a:rPr>
              <a:t>);</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 = buffer.toString();</a:t>
            </a:r>
            <a:endParaRPr 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System.out.println(s);</a:t>
            </a:r>
            <a:endParaRPr lang="en-US" sz="2520">
              <a:latin typeface="Tahoma" panose="020B0604030504040204" pitchFamily="34" charset="0"/>
              <a:ea typeface="华文中宋" panose="02010600040101010101" pitchFamily="2" charset="-122"/>
            </a:endParaRPr>
          </a:p>
        </p:txBody>
      </p:sp>
      <p:sp>
        <p:nvSpPr>
          <p:cNvPr id="83973" name="矩形 83972"/>
          <p:cNvSpPr>
            <a:spLocks noChangeArrowheads="1"/>
          </p:cNvSpPr>
          <p:nvPr/>
        </p:nvSpPr>
        <p:spPr bwMode="auto">
          <a:xfrm>
            <a:off x="1880235" y="4640580"/>
            <a:ext cx="6560820" cy="96012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520">
                <a:latin typeface="Tahoma" panose="020B0604030504040204" pitchFamily="34" charset="0"/>
                <a:ea typeface="华文中宋" panose="02010600040101010101" pitchFamily="2" charset="-122"/>
              </a:rPr>
              <a:t>运行结果：</a:t>
            </a:r>
            <a:endParaRPr lang="zh-CN" altLang="en-US" sz="252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latin typeface="Tahoma" panose="020B0604030504040204" pitchFamily="34" charset="0"/>
                <a:ea typeface="华文中宋" panose="02010600040101010101" pitchFamily="2" charset="-122"/>
              </a:rPr>
              <a:t>java</a:t>
            </a:r>
            <a:r>
              <a:rPr lang="zh-CN" altLang="en-US" sz="2520">
                <a:latin typeface="Tahoma" panose="020B0604030504040204" pitchFamily="34" charset="0"/>
                <a:ea typeface="华文中宋" panose="02010600040101010101" pitchFamily="2" charset="-122"/>
              </a:rPr>
              <a:t>语言 </a:t>
            </a:r>
            <a:r>
              <a:rPr lang="en-US" sz="2520">
                <a:latin typeface="Tahoma" panose="020B0604030504040204" pitchFamily="34" charset="0"/>
                <a:ea typeface="华文中宋" panose="02010600040101010101" pitchFamily="2" charset="-122"/>
              </a:rPr>
              <a:t>is easy.</a:t>
            </a:r>
            <a:endParaRPr lang="en-US" sz="2520">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arn(outHorizontal)">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barn(outHorizontal)">
                                      <p:cBhvr>
                                        <p:cTn id="12"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ldLvl="0" animBg="1"/>
      <p:bldP spid="83973"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a:bodyPr>
          <a:p>
            <a:pPr marL="609600" indent="-609600" algn="l">
              <a:lnSpc>
                <a:spcPct val="100000"/>
              </a:lnSpc>
              <a:buClrTx/>
              <a:buSzPct val="90000"/>
              <a:buChar char="•"/>
            </a:pPr>
            <a:r>
              <a:rPr lang="en-US" sz="3200" smtClean="0">
                <a:ea typeface="黑体" panose="02010609060101010101" pitchFamily="49" charset="-122"/>
              </a:rPr>
              <a:t>字符串的连接运算(Concatenation)</a:t>
            </a:r>
            <a:endParaRPr lang="en-US" sz="3200" smtClean="0">
              <a:ea typeface="黑体" panose="02010609060101010101" pitchFamily="49" charset="-122"/>
            </a:endParaRPr>
          </a:p>
          <a:p>
            <a:pPr marL="742950" lvl="1" indent="-285750">
              <a:lnSpc>
                <a:spcPct val="130000"/>
              </a:lnSpc>
            </a:pPr>
            <a:r>
              <a:rPr lang="en-US" sz="2000" smtClean="0"/>
              <a:t>“java”</a:t>
            </a:r>
            <a:r>
              <a:rPr lang="zh-CN" altLang="en-US" sz="2000" smtClean="0"/>
              <a:t>和“语言”</a:t>
            </a:r>
            <a:endParaRPr lang="zh-CN" altLang="en-US" sz="2000" smtClean="0"/>
          </a:p>
          <a:p>
            <a:pPr marL="742950" lvl="1" indent="-285750">
              <a:lnSpc>
                <a:spcPct val="130000"/>
              </a:lnSpc>
              <a:buSzPct val="90000"/>
              <a:buFont typeface="Wingdings" panose="05000000000000000000" pitchFamily="2" charset="2"/>
              <a:buNone/>
            </a:pPr>
            <a:r>
              <a:rPr lang="en-US" sz="1800" smtClean="0"/>
              <a:t>String s = “java” + “</a:t>
            </a:r>
            <a:r>
              <a:rPr lang="zh-CN" altLang="en-US" sz="1800" smtClean="0"/>
              <a:t>语言”</a:t>
            </a:r>
            <a:r>
              <a:rPr lang="en-US" sz="1800" smtClean="0"/>
              <a:t>;</a:t>
            </a:r>
            <a:endParaRPr lang="en-US" sz="1800" smtClean="0"/>
          </a:p>
          <a:p>
            <a:pPr marL="742950" lvl="1" indent="-285750">
              <a:lnSpc>
                <a:spcPct val="130000"/>
              </a:lnSpc>
              <a:buSzPct val="90000"/>
              <a:buFont typeface="Wingdings" panose="05000000000000000000" pitchFamily="2" charset="2"/>
              <a:buAutoNum type="arabicPeriod"/>
            </a:pPr>
            <a:r>
              <a:rPr lang="en-US" sz="1800" smtClean="0"/>
              <a:t>String s = “java”.concat(“</a:t>
            </a:r>
            <a:r>
              <a:rPr lang="zh-CN" altLang="en-US" sz="1800" smtClean="0"/>
              <a:t>语言”</a:t>
            </a:r>
            <a:r>
              <a:rPr lang="en-US" sz="1800" smtClean="0"/>
              <a:t>);</a:t>
            </a:r>
            <a:endParaRPr lang="en-US" sz="1800" smtClean="0"/>
          </a:p>
          <a:p>
            <a:pPr marL="742950" lvl="1" indent="-285750">
              <a:lnSpc>
                <a:spcPct val="130000"/>
              </a:lnSpc>
              <a:buSzPct val="90000"/>
              <a:buFont typeface="Wingdings" panose="05000000000000000000" pitchFamily="2" charset="2"/>
              <a:buAutoNum type="arabicPeriod"/>
            </a:pPr>
            <a:r>
              <a:rPr lang="en-US" sz="1800" smtClean="0"/>
              <a:t>StringBuffer buffer = new StringBuffer(“java”); </a:t>
            </a:r>
            <a:br>
              <a:rPr lang="en-US" sz="1800" smtClean="0"/>
            </a:br>
            <a:r>
              <a:rPr lang="en-US" sz="1800" smtClean="0"/>
              <a:t>buffer.append(“</a:t>
            </a:r>
            <a:r>
              <a:rPr lang="zh-CN" altLang="en-US" sz="1800" smtClean="0"/>
              <a:t>语言”</a:t>
            </a:r>
            <a:r>
              <a:rPr lang="en-US" sz="1800" smtClean="0"/>
              <a:t>);                                </a:t>
            </a:r>
            <a:br>
              <a:rPr lang="en-US" sz="1800" smtClean="0"/>
            </a:br>
            <a:r>
              <a:rPr lang="en-US" sz="1800" smtClean="0"/>
              <a:t>String s = buffer.toString();</a:t>
            </a:r>
            <a:endParaRPr lang="en-US" sz="1800" smtClean="0"/>
          </a:p>
          <a:p>
            <a:pPr marL="742950" lvl="1" indent="-285750">
              <a:lnSpc>
                <a:spcPct val="130000"/>
              </a:lnSpc>
              <a:buSzPct val="90000"/>
              <a:buFont typeface="Wingdings" panose="05000000000000000000" pitchFamily="2" charset="2"/>
              <a:buAutoNum type="arabicPeriod"/>
            </a:pPr>
            <a:endParaRPr lang="en-US" sz="2000" smtClean="0"/>
          </a:p>
          <a:p>
            <a:pPr marL="742950" lvl="1" indent="-285750" algn="l">
              <a:lnSpc>
                <a:spcPct val="130000"/>
              </a:lnSpc>
              <a:buClrTx/>
              <a:buSzTx/>
              <a:buChar char="–"/>
            </a:pPr>
            <a:r>
              <a:rPr lang="en-US" sz="2000" smtClean="0"/>
              <a:t>常用第1种和第3种方法</a:t>
            </a:r>
            <a:endParaRPr lang="en-US" sz="2000" smtClean="0"/>
          </a:p>
          <a:p>
            <a:pPr marL="1371600" lvl="2" indent="-457200">
              <a:lnSpc>
                <a:spcPct val="130000"/>
              </a:lnSpc>
              <a:buSzPct val="90000"/>
              <a:buFont typeface="Wingdings" panose="05000000000000000000" pitchFamily="2" charset="2"/>
              <a:buAutoNum type="arabicPeriod"/>
            </a:pPr>
            <a:endParaRPr lang="en-US" altLang="en-US" sz="2000" smtClean="0"/>
          </a:p>
        </p:txBody>
      </p:sp>
    </p:spTree>
    <p:custDataLst>
      <p:tags r:id="rId3"/>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StringBuilder</a:t>
            </a:r>
            <a:endParaRPr lang="zh-CN" altLang="en-US"/>
          </a:p>
        </p:txBody>
      </p:sp>
      <p:sp>
        <p:nvSpPr>
          <p:cNvPr id="3" name="内容占位符 2"/>
          <p:cNvSpPr>
            <a:spLocks noGrp="1"/>
          </p:cNvSpPr>
          <p:nvPr>
            <p:ph idx="1"/>
          </p:nvPr>
        </p:nvSpPr>
        <p:spPr/>
        <p:txBody>
          <a:bodyPr/>
          <a:p>
            <a:r>
              <a:rPr lang="zh-CN" altLang="en-US" sz="2800"/>
              <a:t>StringBuilder 类在 Java 5 中被提出，它和 StringBuffer 之间的最大不同在于 StringBuilder 的方法不是线程安全的（不能同步访问）。</a:t>
            </a:r>
            <a:endParaRPr lang="zh-CN" altLang="en-US" sz="2800"/>
          </a:p>
          <a:p>
            <a:endParaRPr lang="zh-CN" altLang="en-US" sz="2800"/>
          </a:p>
          <a:p>
            <a:r>
              <a:rPr lang="zh-CN" altLang="en-US" sz="2800"/>
              <a:t>由于 StringBuilder 相较于 StringBuffer 有速度优势，所以多数情况下建议使用 StringBuilder 类。然而在应用程序要求线程安全的情况下，则必须使用 StringBuffer 类。</a:t>
            </a:r>
            <a:endParaRPr lang="zh-CN" altLang="en-US" sz="2800"/>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86017"/>
          <p:cNvSpPr>
            <a:spLocks noGrp="1" noChangeArrowheads="1"/>
          </p:cNvSpPr>
          <p:nvPr>
            <p:ph type="title"/>
          </p:nvPr>
        </p:nvSpPr>
        <p:spPr/>
        <p:txBody>
          <a:bodyPr/>
          <a:lstStyle/>
          <a:p>
            <a:r>
              <a:rPr lang="zh-CN" altLang="en-US" smtClean="0"/>
              <a:t>字符串操作类</a:t>
            </a:r>
            <a:endParaRPr lang="zh-CN" altLang="en-US" smtClean="0"/>
          </a:p>
        </p:txBody>
      </p:sp>
      <p:sp>
        <p:nvSpPr>
          <p:cNvPr id="89090" name="文本占位符 86018"/>
          <p:cNvSpPr>
            <a:spLocks noGrp="1" noChangeArrowheads="1"/>
          </p:cNvSpPr>
          <p:nvPr>
            <p:ph idx="1"/>
          </p:nvPr>
        </p:nvSpPr>
        <p:spPr/>
        <p:txBody>
          <a:bodyPr/>
          <a:lstStyle/>
          <a:p>
            <a:pPr marL="609600" indent="-609600">
              <a:buSzPct val="90000"/>
            </a:pPr>
            <a:r>
              <a:rPr lang="zh-CN" altLang="en-US" smtClean="0"/>
              <a:t>字符串的连接运算</a:t>
            </a:r>
            <a:r>
              <a:rPr lang="en-US" smtClean="0">
                <a:ea typeface="黑体" panose="02010609060101010101" pitchFamily="49" charset="-122"/>
              </a:rPr>
              <a:t>(</a:t>
            </a:r>
            <a:r>
              <a:rPr lang="en-US" smtClean="0">
                <a:solidFill>
                  <a:srgbClr val="000000"/>
                </a:solidFill>
                <a:ea typeface="黑体" panose="02010609060101010101" pitchFamily="49" charset="-122"/>
              </a:rPr>
              <a:t>Concatenation</a:t>
            </a:r>
            <a:r>
              <a:rPr lang="en-US" smtClean="0">
                <a:ea typeface="黑体" panose="02010609060101010101" pitchFamily="49" charset="-122"/>
              </a:rPr>
              <a:t>)</a:t>
            </a:r>
            <a:endParaRPr lang="en-US" smtClean="0">
              <a:ea typeface="黑体" panose="02010609060101010101" pitchFamily="49" charset="-122"/>
            </a:endParaRPr>
          </a:p>
          <a:p>
            <a:pPr marL="990600" lvl="1" indent="-533400">
              <a:buSzPct val="90000"/>
            </a:pPr>
            <a:r>
              <a:rPr lang="en-US" smtClean="0">
                <a:ea typeface="黑体" panose="02010609060101010101" pitchFamily="49" charset="-122"/>
              </a:rPr>
              <a:t>+</a:t>
            </a:r>
            <a:r>
              <a:rPr lang="zh-CN" altLang="en-US" smtClean="0"/>
              <a:t>与</a:t>
            </a:r>
            <a:r>
              <a:rPr lang="en-US" smtClean="0">
                <a:ea typeface="黑体" panose="02010609060101010101" pitchFamily="49" charset="-122"/>
              </a:rPr>
              <a:t>append</a:t>
            </a:r>
            <a:r>
              <a:rPr lang="zh-CN" altLang="en-US" smtClean="0"/>
              <a:t>方法比较</a:t>
            </a:r>
            <a:endParaRPr lang="zh-CN" altLang="en-US" smtClean="0"/>
          </a:p>
        </p:txBody>
      </p:sp>
      <p:sp>
        <p:nvSpPr>
          <p:cNvPr id="86020" name="矩形 86019"/>
          <p:cNvSpPr>
            <a:spLocks noChangeArrowheads="1"/>
          </p:cNvSpPr>
          <p:nvPr/>
        </p:nvSpPr>
        <p:spPr bwMode="auto">
          <a:xfrm>
            <a:off x="600075" y="0"/>
            <a:ext cx="8801100" cy="184023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class MyTimer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private final long start;</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MyTimer() {  start = System.currentTimeMillis();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long getElapsed() { return System.currentTimeMillis() - start;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86021" name="矩形 86020"/>
          <p:cNvSpPr>
            <a:spLocks noChangeArrowheads="1"/>
          </p:cNvSpPr>
          <p:nvPr/>
        </p:nvSpPr>
        <p:spPr bwMode="auto">
          <a:xfrm>
            <a:off x="1080135" y="1440180"/>
            <a:ext cx="7520940" cy="576072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public class AppDemo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static final int N = 47500;</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public static void main(String args[])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MyTimer mt = new MyTimer();</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r>
              <a:rPr lang="en-US" sz="2100">
                <a:solidFill>
                  <a:schemeClr val="hlink"/>
                </a:solidFill>
                <a:latin typeface="Tahoma" panose="020B0604030504040204" pitchFamily="34" charset="0"/>
                <a:ea typeface="华文中宋" panose="02010600040101010101" pitchFamily="2" charset="-122"/>
              </a:rPr>
              <a:t>String str1 = "";</a:t>
            </a:r>
            <a:endParaRPr lang="en-US" sz="210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hlink"/>
                </a:solidFill>
                <a:latin typeface="Tahoma" panose="020B0604030504040204" pitchFamily="34" charset="0"/>
                <a:ea typeface="华文中宋" panose="02010600040101010101" pitchFamily="2" charset="-122"/>
              </a:rPr>
              <a:t>		for (int i = 1; i &lt;= N; i++) </a:t>
            </a:r>
            <a:endParaRPr lang="en-US" sz="210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hlink"/>
                </a:solidFill>
                <a:latin typeface="Tahoma" panose="020B0604030504040204" pitchFamily="34" charset="0"/>
                <a:ea typeface="华文中宋" panose="02010600040101010101" pitchFamily="2" charset="-122"/>
              </a:rPr>
              <a:t>		      str1 = str1 + "*";</a:t>
            </a:r>
            <a:endParaRPr lang="en-US" sz="2100">
              <a:solidFill>
                <a:schemeClr va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System.out.println("#1’s time = " + mt.getElapsed());</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mt = new MyTimer();</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r>
              <a:rPr lang="en-US" sz="2100">
                <a:solidFill>
                  <a:schemeClr val="folHlink"/>
                </a:solidFill>
                <a:latin typeface="Tahoma" panose="020B0604030504040204" pitchFamily="34" charset="0"/>
                <a:ea typeface="华文中宋" panose="02010600040101010101" pitchFamily="2" charset="-122"/>
              </a:rPr>
              <a:t>StringBuffer sb = new StringBuffer();</a:t>
            </a:r>
            <a:endParaRPr lang="en-US" sz="2100">
              <a:solidFill>
                <a:schemeClr val="fo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folHlink"/>
                </a:solidFill>
                <a:latin typeface="Tahoma" panose="020B0604030504040204" pitchFamily="34" charset="0"/>
                <a:ea typeface="华文中宋" panose="02010600040101010101" pitchFamily="2" charset="-122"/>
              </a:rPr>
              <a:t>		for (int i = 1; i &lt;= N; i++) </a:t>
            </a:r>
            <a:endParaRPr lang="en-US" sz="2100">
              <a:solidFill>
                <a:schemeClr val="fo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folHlink"/>
                </a:solidFill>
                <a:latin typeface="Tahoma" panose="020B0604030504040204" pitchFamily="34" charset="0"/>
                <a:ea typeface="华文中宋" panose="02010600040101010101" pitchFamily="2" charset="-122"/>
              </a:rPr>
              <a:t>		      sb.append("*");</a:t>
            </a:r>
            <a:endParaRPr lang="en-US" sz="2100">
              <a:solidFill>
                <a:schemeClr val="fo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folHlink"/>
                </a:solidFill>
                <a:latin typeface="Tahoma" panose="020B0604030504040204" pitchFamily="34" charset="0"/>
                <a:ea typeface="华文中宋" panose="02010600040101010101" pitchFamily="2" charset="-122"/>
              </a:rPr>
              <a:t>		String str2 = sb.toString();</a:t>
            </a:r>
            <a:endParaRPr lang="en-US" sz="2100">
              <a:solidFill>
                <a:schemeClr val="folHlink"/>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System.out.println("#2’s time = " + mt.getElapsed());</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86022" name="矩形 86021"/>
          <p:cNvSpPr>
            <a:spLocks noChangeArrowheads="1"/>
          </p:cNvSpPr>
          <p:nvPr/>
        </p:nvSpPr>
        <p:spPr bwMode="auto">
          <a:xfrm>
            <a:off x="7000875" y="1440180"/>
            <a:ext cx="3200400" cy="136017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520">
                <a:solidFill>
                  <a:schemeClr val="bg1"/>
                </a:solidFill>
                <a:latin typeface="Tahoma" panose="020B0604030504040204" pitchFamily="34" charset="0"/>
                <a:ea typeface="华文中宋" panose="02010600040101010101" pitchFamily="2" charset="-122"/>
              </a:rPr>
              <a:t>运行结果：</a:t>
            </a:r>
            <a:endParaRPr lang="zh-CN" alt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#1’s time = 474</a:t>
            </a:r>
            <a:endParaRPr lang="en-US" sz="252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520">
                <a:solidFill>
                  <a:schemeClr val="bg1"/>
                </a:solidFill>
                <a:latin typeface="Tahoma" panose="020B0604030504040204" pitchFamily="34" charset="0"/>
                <a:ea typeface="华文中宋" panose="02010600040101010101" pitchFamily="2" charset="-122"/>
              </a:rPr>
              <a:t>#2’s time = 13</a:t>
            </a:r>
            <a:endParaRPr lang="en-US" sz="2520">
              <a:solidFill>
                <a:schemeClr val="bg1"/>
              </a:solidFill>
              <a:latin typeface="Tahoma" panose="020B0604030504040204" pitchFamily="34" charset="0"/>
              <a:ea typeface="华文中宋" panose="02010600040101010101" pitchFamily="2" charset="-122"/>
            </a:endParaRPr>
          </a:p>
        </p:txBody>
      </p:sp>
      <p:sp>
        <p:nvSpPr>
          <p:cNvPr id="86023" name="矩形 86022"/>
          <p:cNvSpPr>
            <a:spLocks noChangeArrowheads="1"/>
          </p:cNvSpPr>
          <p:nvPr/>
        </p:nvSpPr>
        <p:spPr bwMode="auto">
          <a:xfrm>
            <a:off x="7000875" y="2800350"/>
            <a:ext cx="3200400" cy="72009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520">
                <a:solidFill>
                  <a:srgbClr val="FF3300"/>
                </a:solidFill>
                <a:latin typeface="Tahoma" panose="020B0604030504040204" pitchFamily="34" charset="0"/>
                <a:ea typeface="华文中宋" panose="02010600040101010101" pitchFamily="2" charset="-122"/>
              </a:rPr>
              <a:t>效率和代码优化</a:t>
            </a:r>
            <a:endParaRPr lang="zh-CN" altLang="en-US" sz="2520">
              <a:solidFill>
                <a:srgbClr val="FF3300"/>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arn(outHorizontal)">
                                      <p:cBhvr>
                                        <p:cTn id="7" dur="500"/>
                                        <p:tgtEl>
                                          <p:spTgt spid="860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6021"/>
                                        </p:tgtEl>
                                        <p:attrNameLst>
                                          <p:attrName>style.visibility</p:attrName>
                                        </p:attrNameLst>
                                      </p:cBhvr>
                                      <p:to>
                                        <p:strVal val="visible"/>
                                      </p:to>
                                    </p:set>
                                    <p:animEffect transition="in" filter="barn(outHorizontal)">
                                      <p:cBhvr>
                                        <p:cTn id="12" dur="500"/>
                                        <p:tgtEl>
                                          <p:spTgt spid="860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6022"/>
                                        </p:tgtEl>
                                        <p:attrNameLst>
                                          <p:attrName>style.visibility</p:attrName>
                                        </p:attrNameLst>
                                      </p:cBhvr>
                                      <p:to>
                                        <p:strVal val="visible"/>
                                      </p:to>
                                    </p:set>
                                    <p:animEffect transition="in" filter="barn(outHorizontal)">
                                      <p:cBhvr>
                                        <p:cTn id="17" dur="500"/>
                                        <p:tgtEl>
                                          <p:spTgt spid="860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6023"/>
                                        </p:tgtEl>
                                        <p:attrNameLst>
                                          <p:attrName>style.visibility</p:attrName>
                                        </p:attrNameLst>
                                      </p:cBhvr>
                                      <p:to>
                                        <p:strVal val="visible"/>
                                      </p:to>
                                    </p:set>
                                    <p:animEffect transition="in" filter="checkerboard(across)">
                                      <p:cBhvr>
                                        <p:cTn id="22"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ldLvl="0" animBg="1"/>
      <p:bldP spid="86021" grpId="0" bldLvl="0" animBg="1"/>
      <p:bldP spid="86022" grpId="0" bldLvl="0" animBg="1"/>
      <p:bldP spid="86023"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Autofit/>
          </a:bodyPr>
          <a:p>
            <a:pPr>
              <a:lnSpc>
                <a:spcPct val="150000"/>
              </a:lnSpc>
              <a:buClr>
                <a:srgbClr val="000000"/>
              </a:buClr>
            </a:pPr>
            <a:r>
              <a:rPr lang="zh-CN" altLang="en-US" sz="2800" smtClean="0"/>
              <a:t>字符串的连接运算</a:t>
            </a:r>
            <a:r>
              <a:rPr lang="en-US" sz="2800" smtClean="0"/>
              <a:t>(Concatenation)</a:t>
            </a:r>
            <a:endParaRPr lang="en-US" sz="2400" smtClean="0"/>
          </a:p>
          <a:p>
            <a:pPr marL="800100" lvl="1" indent="-342900">
              <a:lnSpc>
                <a:spcPct val="150000"/>
              </a:lnSpc>
              <a:buNone/>
            </a:pPr>
            <a:r>
              <a:rPr lang="en-US" sz="2000" smtClean="0"/>
              <a:t>+: </a:t>
            </a:r>
            <a:r>
              <a:rPr lang="zh-CN" altLang="en-US" sz="2000" smtClean="0"/>
              <a:t>算术运算符</a:t>
            </a:r>
            <a:endParaRPr lang="zh-CN" altLang="en-US" sz="2000" smtClean="0"/>
          </a:p>
          <a:p>
            <a:pPr marL="742950" lvl="1" indent="-285750">
              <a:lnSpc>
                <a:spcPct val="150000"/>
              </a:lnSpc>
              <a:buSzPct val="90000"/>
              <a:buFont typeface="Wingdings" panose="05000000000000000000" pitchFamily="2" charset="2"/>
              <a:buAutoNum type="arabicPeriod"/>
            </a:pPr>
            <a:r>
              <a:rPr lang="en-US" sz="2000" smtClean="0"/>
              <a:t>int a = 1, b = 2; String c = “ men”;</a:t>
            </a:r>
            <a:endParaRPr lang="en-US" sz="2000" smtClean="0"/>
          </a:p>
          <a:p>
            <a:pPr marL="742950" lvl="1" indent="-285750">
              <a:lnSpc>
                <a:spcPct val="150000"/>
              </a:lnSpc>
              <a:buSzPct val="90000"/>
              <a:buFont typeface="Wingdings" panose="05000000000000000000" pitchFamily="2" charset="2"/>
              <a:buAutoNum type="arabicPeriod"/>
            </a:pPr>
            <a:r>
              <a:rPr lang="en-US" sz="2000" smtClean="0"/>
              <a:t>String s = a + b + c;</a:t>
            </a:r>
            <a:endParaRPr lang="en-US" sz="2000" smtClean="0"/>
          </a:p>
          <a:p>
            <a:pPr marL="1200150" lvl="2" indent="-285750">
              <a:lnSpc>
                <a:spcPct val="150000"/>
              </a:lnSpc>
              <a:buFont typeface="Wingdings" panose="05000000000000000000" pitchFamily="2" charset="2"/>
              <a:buChar char="l"/>
            </a:pPr>
            <a:r>
              <a:rPr lang="en-US" sz="1710" smtClean="0"/>
              <a:t>3 men</a:t>
            </a:r>
            <a:endParaRPr lang="en-US" sz="1710" smtClean="0"/>
          </a:p>
          <a:p>
            <a:pPr marL="1200150" lvl="2" indent="-285750">
              <a:lnSpc>
                <a:spcPct val="150000"/>
              </a:lnSpc>
              <a:buFont typeface="Wingdings" panose="05000000000000000000" pitchFamily="2" charset="2"/>
              <a:buChar char="l"/>
            </a:pPr>
            <a:r>
              <a:rPr lang="zh-CN" altLang="en-US" sz="1710" smtClean="0"/>
              <a:t>隐含结合率 </a:t>
            </a:r>
            <a:r>
              <a:rPr lang="en-US" sz="1710" smtClean="0"/>
              <a:t>(a + b) + c</a:t>
            </a:r>
            <a:endParaRPr lang="en-US" sz="1710" smtClean="0"/>
          </a:p>
          <a:p>
            <a:pPr marL="742950" lvl="1" indent="-285750">
              <a:lnSpc>
                <a:spcPct val="150000"/>
              </a:lnSpc>
              <a:buSzPct val="90000"/>
              <a:buFont typeface="Wingdings" panose="05000000000000000000" pitchFamily="2" charset="2"/>
              <a:buAutoNum type="arabicPeriod"/>
            </a:pPr>
            <a:r>
              <a:rPr lang="en-US" sz="2000" smtClean="0"/>
              <a:t>String s = c + b + a;</a:t>
            </a:r>
            <a:endParaRPr lang="en-US" sz="2000" smtClean="0"/>
          </a:p>
          <a:p>
            <a:pPr marL="1200150" lvl="2" indent="-285750">
              <a:lnSpc>
                <a:spcPct val="150000"/>
              </a:lnSpc>
              <a:buFont typeface="Wingdings" panose="05000000000000000000" pitchFamily="2" charset="2"/>
              <a:buChar char="l"/>
            </a:pPr>
            <a:r>
              <a:rPr lang="en-US" sz="1710" smtClean="0"/>
              <a:t>men 21</a:t>
            </a:r>
            <a:endParaRPr lang="en-US" sz="1710" smtClean="0"/>
          </a:p>
        </p:txBody>
      </p:sp>
    </p:spTree>
    <p:custDataLst>
      <p:tags r:id="rId3"/>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字符串操作类</a:t>
            </a:r>
            <a:endParaRPr lang="zh-CN" altLang="en-US"/>
          </a:p>
        </p:txBody>
      </p:sp>
      <p:sp>
        <p:nvSpPr>
          <p:cNvPr id="3" name="内容占位符 2"/>
          <p:cNvSpPr>
            <a:spLocks noGrp="1"/>
          </p:cNvSpPr>
          <p:nvPr>
            <p:ph idx="1"/>
            <p:custDataLst>
              <p:tags r:id="rId2"/>
            </p:custDataLst>
          </p:nvPr>
        </p:nvSpPr>
        <p:spPr/>
        <p:txBody>
          <a:bodyPr>
            <a:normAutofit lnSpcReduction="10000"/>
          </a:bodyPr>
          <a:p>
            <a:pPr algn="l">
              <a:lnSpc>
                <a:spcPct val="150000"/>
              </a:lnSpc>
              <a:buClr>
                <a:srgbClr val="000000"/>
              </a:buClr>
              <a:buSzTx/>
              <a:buChar char="•"/>
            </a:pPr>
            <a:r>
              <a:rPr lang="zh-CN" altLang="en-US" sz="2800" smtClean="0"/>
              <a:t>java.util.StringTokenizer类</a:t>
            </a:r>
            <a:endParaRPr lang="zh-CN" altLang="en-US" sz="2800" smtClean="0"/>
          </a:p>
          <a:p>
            <a:pPr marL="742950" lvl="1" indent="-285750">
              <a:lnSpc>
                <a:spcPct val="150000"/>
              </a:lnSpc>
              <a:buFont typeface="Wingdings" panose="05000000000000000000" pitchFamily="2" charset="2"/>
              <a:buChar char="l"/>
            </a:pPr>
            <a:r>
              <a:rPr lang="zh-CN" altLang="en-US" sz="1680" smtClean="0"/>
              <a:t>将一个字符串按特定的要求切分开</a:t>
            </a:r>
            <a:endParaRPr lang="zh-CN" altLang="en-US" sz="1680" smtClean="0"/>
          </a:p>
          <a:p>
            <a:pPr marL="742950" lvl="1" indent="-285750">
              <a:lnSpc>
                <a:spcPct val="150000"/>
              </a:lnSpc>
              <a:buFont typeface="Wingdings" panose="05000000000000000000" pitchFamily="2" charset="2"/>
              <a:buChar char="l"/>
            </a:pPr>
            <a:r>
              <a:rPr lang="en-US" sz="1680" smtClean="0"/>
              <a:t>One String </a:t>
            </a:r>
            <a:r>
              <a:rPr lang="en-US" sz="1680" smtClean="0">
                <a:sym typeface="Wingdings" panose="05000000000000000000" pitchFamily="2" charset="2"/>
              </a:rPr>
              <a:t> more Tokens</a:t>
            </a:r>
            <a:endParaRPr lang="en-US" sz="1680" smtClean="0">
              <a:sym typeface="Wingdings" panose="05000000000000000000" pitchFamily="2" charset="2"/>
            </a:endParaRPr>
          </a:p>
          <a:p>
            <a:pPr algn="l">
              <a:lnSpc>
                <a:spcPct val="150000"/>
              </a:lnSpc>
              <a:buClr>
                <a:srgbClr val="000000"/>
              </a:buClr>
              <a:buSzTx/>
              <a:buChar char="•"/>
            </a:pPr>
            <a:r>
              <a:rPr lang="zh-CN" altLang="en-US" sz="2800" smtClean="0"/>
              <a:t>构造方法</a:t>
            </a:r>
            <a:endParaRPr lang="zh-CN" altLang="en-US" sz="2800" smtClean="0"/>
          </a:p>
          <a:p>
            <a:pPr marL="742950" lvl="1" indent="-285750">
              <a:lnSpc>
                <a:spcPct val="150000"/>
              </a:lnSpc>
              <a:buFont typeface="Wingdings" panose="05000000000000000000" pitchFamily="2" charset="2"/>
              <a:buChar char="l"/>
            </a:pPr>
            <a:r>
              <a:rPr lang="en-US" sz="1680" smtClean="0"/>
              <a:t>public StringTokenizer(String str)  </a:t>
            </a:r>
            <a:r>
              <a:rPr lang="zh-CN" altLang="en-US" sz="1680" smtClean="0"/>
              <a:t>按默认的分隔符将字符串分割</a:t>
            </a:r>
            <a:r>
              <a:rPr lang="en-US" sz="1680" smtClean="0"/>
              <a:t>– </a:t>
            </a:r>
            <a:r>
              <a:rPr lang="zh-CN" altLang="en-US" sz="1680" smtClean="0"/>
              <a:t>四个字符“ </a:t>
            </a:r>
            <a:r>
              <a:rPr lang="en-US" sz="1680" smtClean="0"/>
              <a:t>\t\n\r\f”</a:t>
            </a:r>
            <a:endParaRPr lang="en-US" sz="1680" smtClean="0"/>
          </a:p>
          <a:p>
            <a:pPr marL="742950" lvl="1" indent="-285750">
              <a:lnSpc>
                <a:spcPct val="150000"/>
              </a:lnSpc>
              <a:buFont typeface="Wingdings" panose="05000000000000000000" pitchFamily="2" charset="2"/>
              <a:buChar char="l"/>
            </a:pPr>
            <a:r>
              <a:rPr lang="en-US" sz="1680" smtClean="0"/>
              <a:t>public StringTokenizer(String str, String delim) </a:t>
            </a:r>
            <a:r>
              <a:rPr lang="zh-CN" altLang="en-US" sz="1680" smtClean="0"/>
              <a:t>按指定的分割符将字符串分割</a:t>
            </a:r>
            <a:endParaRPr lang="zh-CN" altLang="en-US" sz="1680" smtClean="0"/>
          </a:p>
          <a:p>
            <a:pPr lvl="0" algn="l">
              <a:lnSpc>
                <a:spcPct val="150000"/>
              </a:lnSpc>
              <a:buClr>
                <a:srgbClr val="000000"/>
              </a:buClr>
              <a:buSzTx/>
              <a:buChar char="•"/>
            </a:pPr>
            <a:r>
              <a:rPr lang="zh-CN" altLang="en-US" sz="2800" smtClean="0"/>
              <a:t>常用</a:t>
            </a:r>
            <a:r>
              <a:rPr lang="zh-CN" altLang="en-US" sz="2800" smtClean="0"/>
              <a:t>方法</a:t>
            </a:r>
            <a:endParaRPr lang="zh-CN" altLang="en-US" sz="2800" smtClean="0"/>
          </a:p>
          <a:p>
            <a:pPr marL="742950" lvl="1" indent="-285750">
              <a:lnSpc>
                <a:spcPct val="150000"/>
              </a:lnSpc>
              <a:buFont typeface="Wingdings" panose="05000000000000000000" pitchFamily="2" charset="2"/>
              <a:buChar char="l"/>
            </a:pPr>
            <a:r>
              <a:rPr lang="en-US" sz="1680" smtClean="0"/>
              <a:t>public boolean hasMoreTokens() </a:t>
            </a:r>
            <a:r>
              <a:rPr lang="zh-CN" altLang="en-US" sz="1680" smtClean="0"/>
              <a:t>判断是否有</a:t>
            </a:r>
            <a:r>
              <a:rPr lang="en-US" sz="1680" smtClean="0"/>
              <a:t>token</a:t>
            </a:r>
            <a:endParaRPr lang="en-US" sz="1680" smtClean="0"/>
          </a:p>
          <a:p>
            <a:pPr marL="742950" lvl="1" indent="-285750">
              <a:lnSpc>
                <a:spcPct val="150000"/>
              </a:lnSpc>
              <a:buFont typeface="Wingdings" panose="05000000000000000000" pitchFamily="2" charset="2"/>
              <a:buChar char="l"/>
            </a:pPr>
            <a:r>
              <a:rPr lang="en-US" sz="1680" smtClean="0"/>
              <a:t>public String nextToken()           </a:t>
            </a:r>
            <a:r>
              <a:rPr lang="zh-CN" altLang="en-US" sz="1680" smtClean="0"/>
              <a:t>得到下一个</a:t>
            </a:r>
            <a:r>
              <a:rPr lang="en-US" sz="1680" smtClean="0"/>
              <a:t>token</a:t>
            </a:r>
            <a:endParaRPr lang="en-US" sz="1680" smtClean="0"/>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内部类应用（</a:t>
            </a:r>
            <a:r>
              <a:rPr lang="en-US" altLang="zh-CN"/>
              <a:t>1</a:t>
            </a:r>
            <a:r>
              <a:rPr lang="zh-CN" altLang="en-US"/>
              <a:t>）</a:t>
            </a:r>
            <a:endParaRPr lang="zh-CN" altLang="en-US"/>
          </a:p>
        </p:txBody>
      </p:sp>
      <p:sp>
        <p:nvSpPr>
          <p:cNvPr id="3" name="内容占位符 2"/>
          <p:cNvSpPr>
            <a:spLocks noGrp="1"/>
          </p:cNvSpPr>
          <p:nvPr>
            <p:ph idx="1"/>
          </p:nvPr>
        </p:nvSpPr>
        <p:spPr/>
        <p:txBody>
          <a:bodyPr/>
          <a:p>
            <a:r>
              <a:rPr lang="zh-CN" altLang="en-US"/>
              <a:t>实现</a:t>
            </a:r>
            <a:r>
              <a:rPr lang="zh-CN" altLang="en-US"/>
              <a:t>组合</a:t>
            </a:r>
            <a:endParaRPr lang="zh-CN" altLang="en-US"/>
          </a:p>
        </p:txBody>
      </p:sp>
      <p:sp>
        <p:nvSpPr>
          <p:cNvPr id="49154" name="矩形 46082"/>
          <p:cNvSpPr>
            <a:spLocks noChangeArrowheads="1"/>
          </p:cNvSpPr>
          <p:nvPr/>
        </p:nvSpPr>
        <p:spPr bwMode="auto">
          <a:xfrm>
            <a:off x="5517595" y="1021319"/>
            <a:ext cx="5178980" cy="5354320"/>
          </a:xfrm>
          <a:prstGeom prst="rect">
            <a:avLst/>
          </a:prstGeom>
          <a:solidFill>
            <a:srgbClr val="FFFFFF"/>
          </a:solidFill>
          <a:ln w="9525">
            <a:solidFill>
              <a:srgbClr val="000000"/>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sz="1800"/>
              <a:t> </a:t>
            </a:r>
            <a:r>
              <a:rPr lang="en-US" sz="1800" b="1">
                <a:solidFill>
                  <a:srgbClr val="993300"/>
                </a:solidFill>
                <a:latin typeface="Courier New" panose="02070309020205020404" pitchFamily="49" charset="0"/>
                <a:ea typeface="黑体" panose="02010609060101010101" pitchFamily="49" charset="-122"/>
              </a:rPr>
              <a:t>public Destination to(String s) {     //method 1</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return new Destination(s);</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public Contents cont(int cn) {         //method 2</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return new Contents(cn); </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public void ship</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(String dest,int cn) {       //method 3</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Contents c = cont(cn);</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Destination d = to(dest); 	System.out.println</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(“Contents:  ” + c.value());    	System.out.println</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("Distination: " +d.readLabel()); </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  </a:t>
            </a:r>
            <a:r>
              <a:rPr lang="en-US" sz="1800" b="1">
                <a:solidFill>
                  <a:srgbClr val="993300"/>
                </a:solidFill>
                <a:ea typeface="黑体" panose="02010609060101010101" pitchFamily="49" charset="-122"/>
              </a:rPr>
              <a:t>…</a:t>
            </a:r>
            <a:r>
              <a:rPr lang="en-US" sz="1800" b="1">
                <a:solidFill>
                  <a:srgbClr val="993300"/>
                </a:solidFill>
                <a:latin typeface="Courier New" panose="02070309020205020404" pitchFamily="49" charset="0"/>
                <a:ea typeface="黑体" panose="02010609060101010101" pitchFamily="49" charset="-122"/>
              </a:rPr>
              <a:t> </a:t>
            </a:r>
            <a:r>
              <a:rPr lang="en-US" sz="1800" b="1">
                <a:solidFill>
                  <a:srgbClr val="993300"/>
                </a:solidFill>
                <a:ea typeface="黑体" panose="02010609060101010101" pitchFamily="49" charset="-122"/>
              </a:rPr>
              <a:t>…</a:t>
            </a:r>
            <a:endParaRPr lang="en-US" sz="1800" b="1">
              <a:solidFill>
                <a:srgbClr val="993300"/>
              </a:solidFill>
              <a:latin typeface="Courier New" panose="02070309020205020404" pitchFamily="49" charset="0"/>
              <a:ea typeface="黑体" panose="02010609060101010101" pitchFamily="49" charset="-122"/>
            </a:endParaRPr>
          </a:p>
          <a:p>
            <a:r>
              <a:rPr lang="en-US" sz="1800" b="1">
                <a:solidFill>
                  <a:srgbClr val="993300"/>
                </a:solidFill>
                <a:latin typeface="Courier New" panose="02070309020205020404" pitchFamily="49" charset="0"/>
                <a:ea typeface="黑体" panose="02010609060101010101" pitchFamily="49" charset="-122"/>
              </a:rPr>
              <a:t>} </a:t>
            </a:r>
            <a:endParaRPr lang="zh-CN" altLang="en-US" sz="1800" b="1">
              <a:solidFill>
                <a:srgbClr val="993300"/>
              </a:solidFill>
              <a:latin typeface="Courier New" panose="02070309020205020404" pitchFamily="49" charset="0"/>
              <a:ea typeface="黑体" panose="02010609060101010101" pitchFamily="49" charset="-122"/>
            </a:endParaRPr>
          </a:p>
        </p:txBody>
      </p:sp>
      <p:sp>
        <p:nvSpPr>
          <p:cNvPr id="4" name="文本框 3"/>
          <p:cNvSpPr txBox="1"/>
          <p:nvPr/>
        </p:nvSpPr>
        <p:spPr>
          <a:xfrm>
            <a:off x="314960" y="2070735"/>
            <a:ext cx="5213350" cy="4276725"/>
          </a:xfrm>
          <a:prstGeom prst="rect">
            <a:avLst/>
          </a:prstGeom>
          <a:noFill/>
        </p:spPr>
        <p:txBody>
          <a:bodyPr wrap="square" rtlCol="0" anchor="t">
            <a:spAutoFit/>
          </a:bodyPr>
          <a:p>
            <a:pPr>
              <a:lnSpc>
                <a:spcPct val="100000"/>
              </a:lnSpc>
              <a:buFont typeface="Wingdings" panose="05000000000000000000" pitchFamily="2" charset="2"/>
              <a:buNone/>
            </a:pPr>
            <a:r>
              <a:rPr lang="en-US" sz="1600" b="1" dirty="0" smtClean="0">
                <a:solidFill>
                  <a:srgbClr val="993300"/>
                </a:solidFill>
                <a:latin typeface="Courier New" panose="02070309020205020404" pitchFamily="49" charset="0"/>
                <a:ea typeface="黑体" panose="02010609060101010101" pitchFamily="49" charset="-122"/>
                <a:sym typeface="+mn-ea"/>
              </a:rPr>
              <a:t>public class Parcel2 {</a:t>
            </a:r>
            <a:endParaRPr lang="en-US" sz="1600" b="1" dirty="0" smtClean="0">
              <a:solidFill>
                <a:srgbClr val="99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  	class Contents {</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//inner class 1</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   	private </a:t>
            </a:r>
            <a:r>
              <a:rPr lang="en-US" sz="1600" b="1" dirty="0" err="1" smtClean="0">
                <a:solidFill>
                  <a:srgbClr val="000066"/>
                </a:solidFill>
                <a:latin typeface="Courier New" panose="02070309020205020404" pitchFamily="49" charset="0"/>
                <a:ea typeface="黑体" panose="02010609060101010101" pitchFamily="49" charset="-122"/>
                <a:sym typeface="+mn-ea"/>
              </a:rPr>
              <a:t>int</a:t>
            </a:r>
            <a:r>
              <a:rPr lang="en-US" sz="1600" b="1" dirty="0" smtClean="0">
                <a:solidFill>
                  <a:srgbClr val="000066"/>
                </a:solidFill>
                <a:latin typeface="Courier New" panose="02070309020205020404" pitchFamily="49" charset="0"/>
                <a:ea typeface="黑体" panose="02010609060101010101" pitchFamily="49" charset="-122"/>
                <a:sym typeface="+mn-ea"/>
              </a:rPr>
              <a:t> </a:t>
            </a:r>
            <a:r>
              <a:rPr lang="en-US" sz="1600" b="1" dirty="0" err="1" smtClean="0">
                <a:solidFill>
                  <a:srgbClr val="000066"/>
                </a:solidFill>
                <a:latin typeface="Courier New" panose="02070309020205020404" pitchFamily="49" charset="0"/>
                <a:ea typeface="黑体" panose="02010609060101010101" pitchFamily="49" charset="-122"/>
                <a:sym typeface="+mn-ea"/>
              </a:rPr>
              <a:t>i</a:t>
            </a:r>
            <a:r>
              <a:rPr lang="en-US" sz="1600" b="1" dirty="0" smtClean="0">
                <a:solidFill>
                  <a:srgbClr val="000066"/>
                </a:solidFill>
                <a:latin typeface="Courier New" panose="02070309020205020404" pitchFamily="49" charset="0"/>
                <a:ea typeface="黑体" panose="02010609060101010101" pitchFamily="49" charset="-122"/>
                <a:sym typeface="+mn-ea"/>
              </a:rPr>
              <a:t> ;</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    	 Contents(</a:t>
            </a:r>
            <a:r>
              <a:rPr lang="en-US" sz="1600" b="1" dirty="0" err="1" smtClean="0">
                <a:solidFill>
                  <a:srgbClr val="000066"/>
                </a:solidFill>
                <a:latin typeface="Courier New" panose="02070309020205020404" pitchFamily="49" charset="0"/>
                <a:ea typeface="黑体" panose="02010609060101010101" pitchFamily="49" charset="-122"/>
                <a:sym typeface="+mn-ea"/>
              </a:rPr>
              <a:t>int</a:t>
            </a:r>
            <a:r>
              <a:rPr lang="en-US" sz="1600" b="1" dirty="0" smtClean="0">
                <a:solidFill>
                  <a:srgbClr val="000066"/>
                </a:solidFill>
                <a:latin typeface="Courier New" panose="02070309020205020404" pitchFamily="49" charset="0"/>
                <a:ea typeface="黑体" panose="02010609060101010101" pitchFamily="49" charset="-122"/>
                <a:sym typeface="+mn-ea"/>
              </a:rPr>
              <a:t> </a:t>
            </a:r>
            <a:r>
              <a:rPr lang="en-US" sz="1600" b="1" dirty="0" err="1" smtClean="0">
                <a:solidFill>
                  <a:srgbClr val="000066"/>
                </a:solidFill>
                <a:latin typeface="Courier New" panose="02070309020205020404" pitchFamily="49" charset="0"/>
                <a:ea typeface="黑体" panose="02010609060101010101" pitchFamily="49" charset="-122"/>
                <a:sym typeface="+mn-ea"/>
              </a:rPr>
              <a:t>cn</a:t>
            </a:r>
            <a:r>
              <a:rPr lang="en-US" sz="1600" b="1" dirty="0" smtClean="0">
                <a:solidFill>
                  <a:srgbClr val="000066"/>
                </a:solidFill>
                <a:latin typeface="Courier New" panose="02070309020205020404" pitchFamily="49" charset="0"/>
                <a:ea typeface="黑体" panose="02010609060101010101" pitchFamily="49" charset="-122"/>
                <a:sym typeface="+mn-ea"/>
              </a:rPr>
              <a:t>) </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       { </a:t>
            </a:r>
            <a:r>
              <a:rPr lang="en-US" sz="1600" b="1" dirty="0" err="1" smtClean="0">
                <a:solidFill>
                  <a:srgbClr val="000066"/>
                </a:solidFill>
                <a:latin typeface="Courier New" panose="02070309020205020404" pitchFamily="49" charset="0"/>
                <a:ea typeface="黑体" panose="02010609060101010101" pitchFamily="49" charset="-122"/>
                <a:sym typeface="+mn-ea"/>
              </a:rPr>
              <a:t>i</a:t>
            </a:r>
            <a:r>
              <a:rPr lang="en-US" sz="1600" b="1" dirty="0" smtClean="0">
                <a:solidFill>
                  <a:srgbClr val="000066"/>
                </a:solidFill>
                <a:latin typeface="Courier New" panose="02070309020205020404" pitchFamily="49" charset="0"/>
                <a:ea typeface="黑体" panose="02010609060101010101" pitchFamily="49" charset="-122"/>
                <a:sym typeface="+mn-ea"/>
              </a:rPr>
              <a:t>=</a:t>
            </a:r>
            <a:r>
              <a:rPr lang="en-US" sz="1600" b="1" dirty="0" err="1" smtClean="0">
                <a:solidFill>
                  <a:srgbClr val="000066"/>
                </a:solidFill>
                <a:latin typeface="Courier New" panose="02070309020205020404" pitchFamily="49" charset="0"/>
                <a:ea typeface="黑体" panose="02010609060101010101" pitchFamily="49" charset="-122"/>
                <a:sym typeface="+mn-ea"/>
              </a:rPr>
              <a:t>cn</a:t>
            </a:r>
            <a:r>
              <a:rPr lang="en-US" sz="1600" b="1" dirty="0" smtClean="0">
                <a:solidFill>
                  <a:srgbClr val="000066"/>
                </a:solidFill>
                <a:latin typeface="Courier New" panose="02070309020205020404" pitchFamily="49" charset="0"/>
                <a:ea typeface="黑体" panose="02010609060101010101" pitchFamily="49" charset="-122"/>
                <a:sym typeface="+mn-ea"/>
              </a:rPr>
              <a:t>;}</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    	 public </a:t>
            </a:r>
            <a:r>
              <a:rPr lang="en-US" sz="1600" b="1" dirty="0" err="1" smtClean="0">
                <a:solidFill>
                  <a:srgbClr val="000066"/>
                </a:solidFill>
                <a:latin typeface="Courier New" panose="02070309020205020404" pitchFamily="49" charset="0"/>
                <a:ea typeface="黑体" panose="02010609060101010101" pitchFamily="49" charset="-122"/>
                <a:sym typeface="+mn-ea"/>
              </a:rPr>
              <a:t>int</a:t>
            </a:r>
            <a:r>
              <a:rPr lang="en-US" sz="1600" b="1" dirty="0" smtClean="0">
                <a:solidFill>
                  <a:srgbClr val="000066"/>
                </a:solidFill>
                <a:latin typeface="Courier New" panose="02070309020205020404" pitchFamily="49" charset="0"/>
                <a:ea typeface="黑体" panose="02010609060101010101" pitchFamily="49" charset="-122"/>
                <a:sym typeface="+mn-ea"/>
              </a:rPr>
              <a:t> value() </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        { return </a:t>
            </a:r>
            <a:r>
              <a:rPr lang="en-US" sz="1600" b="1" dirty="0" err="1" smtClean="0">
                <a:solidFill>
                  <a:srgbClr val="000066"/>
                </a:solidFill>
                <a:latin typeface="Courier New" panose="02070309020205020404" pitchFamily="49" charset="0"/>
                <a:ea typeface="黑体" panose="02010609060101010101" pitchFamily="49" charset="-122"/>
                <a:sym typeface="+mn-ea"/>
              </a:rPr>
              <a:t>i</a:t>
            </a:r>
            <a:r>
              <a:rPr lang="en-US" sz="1600" b="1" dirty="0" smtClean="0">
                <a:solidFill>
                  <a:srgbClr val="000066"/>
                </a:solidFill>
                <a:latin typeface="Courier New" panose="02070309020205020404" pitchFamily="49" charset="0"/>
                <a:ea typeface="黑体" panose="02010609060101010101" pitchFamily="49" charset="-122"/>
                <a:sym typeface="+mn-ea"/>
              </a:rPr>
              <a:t>; }</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000066"/>
                </a:solidFill>
                <a:latin typeface="Courier New" panose="02070309020205020404" pitchFamily="49" charset="0"/>
                <a:ea typeface="黑体" panose="02010609060101010101" pitchFamily="49" charset="-122"/>
                <a:sym typeface="+mn-ea"/>
              </a:rPr>
              <a:t>   }</a:t>
            </a:r>
            <a:endParaRPr lang="en-US" sz="1600" b="1" dirty="0" smtClean="0">
              <a:solidFill>
                <a:srgbClr val="000066"/>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993300"/>
                </a:solidFill>
                <a:latin typeface="Courier New" panose="02070309020205020404" pitchFamily="49" charset="0"/>
                <a:ea typeface="黑体" panose="02010609060101010101" pitchFamily="49" charset="-122"/>
                <a:sym typeface="+mn-ea"/>
              </a:rPr>
              <a:t>   </a:t>
            </a:r>
            <a:r>
              <a:rPr lang="en-US" sz="1600" b="1" dirty="0" smtClean="0">
                <a:solidFill>
                  <a:srgbClr val="FF3300"/>
                </a:solidFill>
                <a:latin typeface="Courier New" panose="02070309020205020404" pitchFamily="49" charset="0"/>
                <a:ea typeface="黑体" panose="02010609060101010101" pitchFamily="49" charset="-122"/>
                <a:sym typeface="+mn-ea"/>
              </a:rPr>
              <a:t>class Destination {</a:t>
            </a:r>
            <a:endParaRPr lang="en-US" sz="1600" b="1" dirty="0" smtClean="0">
              <a:solidFill>
                <a:srgbClr val="FF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FF3300"/>
                </a:solidFill>
                <a:latin typeface="Courier New" panose="02070309020205020404" pitchFamily="49" charset="0"/>
                <a:ea typeface="黑体" panose="02010609060101010101" pitchFamily="49" charset="-122"/>
                <a:sym typeface="+mn-ea"/>
              </a:rPr>
              <a:t>  //inner class 2</a:t>
            </a:r>
            <a:endParaRPr lang="en-US" sz="1600" b="1" dirty="0" smtClean="0">
              <a:solidFill>
                <a:srgbClr val="FF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FF3300"/>
                </a:solidFill>
                <a:latin typeface="Courier New" panose="02070309020205020404" pitchFamily="49" charset="0"/>
                <a:ea typeface="黑体" panose="02010609060101010101" pitchFamily="49" charset="-122"/>
                <a:sym typeface="+mn-ea"/>
              </a:rPr>
              <a:t>   	private String label;</a:t>
            </a:r>
            <a:endParaRPr lang="en-US" sz="1600" b="1" dirty="0" smtClean="0">
              <a:solidFill>
                <a:srgbClr val="FF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FF3300"/>
                </a:solidFill>
                <a:latin typeface="Courier New" panose="02070309020205020404" pitchFamily="49" charset="0"/>
                <a:ea typeface="黑体" panose="02010609060101010101" pitchFamily="49" charset="-122"/>
                <a:sym typeface="+mn-ea"/>
              </a:rPr>
              <a:t>    	Destination(String </a:t>
            </a:r>
            <a:r>
              <a:rPr lang="en-US" sz="1600" b="1" dirty="0" err="1" smtClean="0">
                <a:solidFill>
                  <a:srgbClr val="FF3300"/>
                </a:solidFill>
                <a:latin typeface="Courier New" panose="02070309020205020404" pitchFamily="49" charset="0"/>
                <a:ea typeface="黑体" panose="02010609060101010101" pitchFamily="49" charset="-122"/>
                <a:sym typeface="+mn-ea"/>
              </a:rPr>
              <a:t>whereTo</a:t>
            </a:r>
            <a:r>
              <a:rPr lang="en-US" sz="1600" b="1" dirty="0" smtClean="0">
                <a:solidFill>
                  <a:srgbClr val="FF3300"/>
                </a:solidFill>
                <a:latin typeface="Courier New" panose="02070309020205020404" pitchFamily="49" charset="0"/>
                <a:ea typeface="黑体" panose="02010609060101010101" pitchFamily="49" charset="-122"/>
                <a:sym typeface="+mn-ea"/>
              </a:rPr>
              <a:t>) </a:t>
            </a:r>
            <a:endParaRPr lang="en-US" sz="1600" b="1" dirty="0" smtClean="0">
              <a:solidFill>
                <a:srgbClr val="FF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FF3300"/>
                </a:solidFill>
                <a:latin typeface="Courier New" panose="02070309020205020404" pitchFamily="49" charset="0"/>
                <a:ea typeface="黑体" panose="02010609060101010101" pitchFamily="49" charset="-122"/>
                <a:sym typeface="+mn-ea"/>
              </a:rPr>
              <a:t>		{label = </a:t>
            </a:r>
            <a:r>
              <a:rPr lang="en-US" sz="1600" b="1" dirty="0" err="1" smtClean="0">
                <a:solidFill>
                  <a:srgbClr val="FF3300"/>
                </a:solidFill>
                <a:latin typeface="Courier New" panose="02070309020205020404" pitchFamily="49" charset="0"/>
                <a:ea typeface="黑体" panose="02010609060101010101" pitchFamily="49" charset="-122"/>
                <a:sym typeface="+mn-ea"/>
              </a:rPr>
              <a:t>whereTo</a:t>
            </a:r>
            <a:r>
              <a:rPr lang="en-US" sz="1600" b="1" dirty="0" smtClean="0">
                <a:solidFill>
                  <a:srgbClr val="FF3300"/>
                </a:solidFill>
                <a:latin typeface="Courier New" panose="02070309020205020404" pitchFamily="49" charset="0"/>
                <a:ea typeface="黑体" panose="02010609060101010101" pitchFamily="49" charset="-122"/>
                <a:sym typeface="+mn-ea"/>
              </a:rPr>
              <a:t>; }</a:t>
            </a:r>
            <a:endParaRPr lang="en-US" sz="1600" b="1" dirty="0" smtClean="0">
              <a:solidFill>
                <a:srgbClr val="FF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FF3300"/>
                </a:solidFill>
                <a:latin typeface="Courier New" panose="02070309020205020404" pitchFamily="49" charset="0"/>
                <a:ea typeface="黑体" panose="02010609060101010101" pitchFamily="49" charset="-122"/>
                <a:sym typeface="+mn-ea"/>
              </a:rPr>
              <a:t>    	String </a:t>
            </a:r>
            <a:r>
              <a:rPr lang="en-US" sz="1600" b="1" dirty="0" err="1" smtClean="0">
                <a:solidFill>
                  <a:srgbClr val="FF3300"/>
                </a:solidFill>
                <a:latin typeface="Courier New" panose="02070309020205020404" pitchFamily="49" charset="0"/>
                <a:ea typeface="黑体" panose="02010609060101010101" pitchFamily="49" charset="-122"/>
                <a:sym typeface="+mn-ea"/>
              </a:rPr>
              <a:t>readLabel</a:t>
            </a:r>
            <a:r>
              <a:rPr lang="en-US" sz="1600" b="1" dirty="0" smtClean="0">
                <a:solidFill>
                  <a:srgbClr val="FF3300"/>
                </a:solidFill>
                <a:latin typeface="Courier New" panose="02070309020205020404" pitchFamily="49" charset="0"/>
                <a:ea typeface="黑体" panose="02010609060101010101" pitchFamily="49" charset="-122"/>
                <a:sym typeface="+mn-ea"/>
              </a:rPr>
              <a:t>() </a:t>
            </a:r>
            <a:endParaRPr lang="en-US" sz="1600" b="1" dirty="0" smtClean="0">
              <a:solidFill>
                <a:srgbClr val="FF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FF3300"/>
                </a:solidFill>
                <a:latin typeface="Courier New" panose="02070309020205020404" pitchFamily="49" charset="0"/>
                <a:ea typeface="黑体" panose="02010609060101010101" pitchFamily="49" charset="-122"/>
                <a:sym typeface="+mn-ea"/>
              </a:rPr>
              <a:t>       { return label; }</a:t>
            </a:r>
            <a:endParaRPr lang="en-US" sz="1600" b="1" dirty="0" smtClean="0">
              <a:solidFill>
                <a:srgbClr val="FF3300"/>
              </a:solidFill>
              <a:latin typeface="Courier New" panose="02070309020205020404" pitchFamily="49" charset="0"/>
              <a:ea typeface="黑体" panose="02010609060101010101" pitchFamily="49" charset="-122"/>
            </a:endParaRPr>
          </a:p>
          <a:p>
            <a:pPr>
              <a:lnSpc>
                <a:spcPct val="100000"/>
              </a:lnSpc>
              <a:buFont typeface="Wingdings" panose="05000000000000000000" pitchFamily="2" charset="2"/>
              <a:buNone/>
            </a:pPr>
            <a:r>
              <a:rPr lang="en-US" sz="1600" b="1" dirty="0" smtClean="0">
                <a:solidFill>
                  <a:srgbClr val="FF3300"/>
                </a:solidFill>
                <a:latin typeface="Courier New" panose="02070309020205020404" pitchFamily="49" charset="0"/>
                <a:ea typeface="黑体" panose="02010609060101010101" pitchFamily="49" charset="-122"/>
                <a:sym typeface="+mn-ea"/>
              </a:rPr>
              <a:t>   }</a:t>
            </a:r>
            <a:r>
              <a:rPr lang="en-US" sz="1600" b="1" dirty="0" smtClean="0">
                <a:solidFill>
                  <a:srgbClr val="FF3300"/>
                </a:solidFill>
                <a:ea typeface="黑体" panose="02010609060101010101" pitchFamily="49" charset="-122"/>
                <a:sym typeface="+mn-ea"/>
              </a:rPr>
              <a:t>  </a:t>
            </a:r>
            <a:endParaRPr lang="en-US" altLang="en-US" sz="1600" b="1" dirty="0" smtClean="0">
              <a:solidFill>
                <a:srgbClr val="FF3300"/>
              </a:solidFill>
              <a:ea typeface="黑体" panose="02010609060101010101" pitchFamily="49" charset="-122"/>
              <a:sym typeface="+mn-ea"/>
            </a:endParaRP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89089"/>
          <p:cNvSpPr>
            <a:spLocks noGrp="1" noChangeArrowheads="1"/>
          </p:cNvSpPr>
          <p:nvPr>
            <p:ph type="title"/>
          </p:nvPr>
        </p:nvSpPr>
        <p:spPr/>
        <p:txBody>
          <a:bodyPr/>
          <a:lstStyle/>
          <a:p>
            <a:r>
              <a:rPr lang="zh-CN" altLang="en-US" smtClean="0"/>
              <a:t>字符串操作类</a:t>
            </a:r>
            <a:endParaRPr lang="zh-CN" altLang="en-US" smtClean="0"/>
          </a:p>
        </p:txBody>
      </p:sp>
      <p:sp>
        <p:nvSpPr>
          <p:cNvPr id="92162" name="文本占位符 89090"/>
          <p:cNvSpPr>
            <a:spLocks noGrp="1" noChangeArrowheads="1"/>
          </p:cNvSpPr>
          <p:nvPr>
            <p:ph idx="1"/>
          </p:nvPr>
        </p:nvSpPr>
        <p:spPr/>
        <p:txBody>
          <a:bodyPr/>
          <a:lstStyle/>
          <a:p>
            <a:pPr marL="609600" indent="-609600">
              <a:buSzPct val="90000"/>
            </a:pPr>
            <a:r>
              <a:rPr lang="en-US" smtClean="0">
                <a:ea typeface="黑体" panose="02010609060101010101" pitchFamily="49" charset="-122"/>
              </a:rPr>
              <a:t>java.</a:t>
            </a:r>
            <a:r>
              <a:rPr lang="en-US" smtClean="0">
                <a:solidFill>
                  <a:schemeClr val="hlink"/>
                </a:solidFill>
                <a:ea typeface="黑体" panose="02010609060101010101" pitchFamily="49" charset="-122"/>
              </a:rPr>
              <a:t>util</a:t>
            </a:r>
            <a:r>
              <a:rPr lang="en-US" smtClean="0">
                <a:ea typeface="黑体" panose="02010609060101010101" pitchFamily="49" charset="-122"/>
              </a:rPr>
              <a:t>.StringTokenizer</a:t>
            </a:r>
            <a:r>
              <a:rPr lang="zh-CN" altLang="en-US" smtClean="0"/>
              <a:t>类</a:t>
            </a:r>
            <a:endParaRPr lang="zh-CN" altLang="en-US" smtClean="0"/>
          </a:p>
          <a:p>
            <a:pPr marL="990600" lvl="1" indent="-533400">
              <a:buSzPct val="90000"/>
            </a:pPr>
            <a:r>
              <a:rPr lang="zh-CN" altLang="en-US" smtClean="0"/>
              <a:t>方法举例</a:t>
            </a:r>
            <a:endParaRPr lang="zh-CN" altLang="en-US" smtClean="0"/>
          </a:p>
        </p:txBody>
      </p:sp>
      <p:sp>
        <p:nvSpPr>
          <p:cNvPr id="89092" name="矩形 89091"/>
          <p:cNvSpPr>
            <a:spLocks noChangeArrowheads="1"/>
          </p:cNvSpPr>
          <p:nvPr/>
        </p:nvSpPr>
        <p:spPr bwMode="auto">
          <a:xfrm>
            <a:off x="1640205" y="2400300"/>
            <a:ext cx="6240780" cy="1760220"/>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String s = "this is a test";</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StringTokenizer st = new StringTokenizer(s);</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while (st.hasMoreTokens())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System.out.println(st.nextToken());</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89093" name="矩形 89092"/>
          <p:cNvSpPr>
            <a:spLocks noChangeArrowheads="1"/>
          </p:cNvSpPr>
          <p:nvPr/>
        </p:nvSpPr>
        <p:spPr bwMode="auto">
          <a:xfrm>
            <a:off x="7880985" y="2400300"/>
            <a:ext cx="1440180" cy="17602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100">
                <a:solidFill>
                  <a:schemeClr val="bg1"/>
                </a:solidFill>
                <a:latin typeface="Tahoma" panose="020B0604030504040204" pitchFamily="34" charset="0"/>
                <a:ea typeface="华文中宋" panose="02010600040101010101" pitchFamily="2" charset="-122"/>
              </a:rPr>
              <a:t>运行结果</a:t>
            </a:r>
            <a:r>
              <a:rPr lang="en-US" sz="2100">
                <a:solidFill>
                  <a:schemeClr val="bg1"/>
                </a:solidFill>
                <a:latin typeface="Tahoma" panose="020B0604030504040204" pitchFamily="34" charset="0"/>
                <a:ea typeface="华文中宋" panose="02010600040101010101" pitchFamily="2" charset="-122"/>
              </a:rPr>
              <a:t>:</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this</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is </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a</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test</a:t>
            </a:r>
            <a:endParaRPr lang="en-US" sz="2100">
              <a:solidFill>
                <a:schemeClr val="bg1"/>
              </a:solidFill>
              <a:latin typeface="Tahoma" panose="020B0604030504040204" pitchFamily="34" charset="0"/>
              <a:ea typeface="华文中宋" panose="02010600040101010101" pitchFamily="2" charset="-122"/>
            </a:endParaRPr>
          </a:p>
        </p:txBody>
      </p:sp>
      <p:sp>
        <p:nvSpPr>
          <p:cNvPr id="89094" name="矩形 89093"/>
          <p:cNvSpPr>
            <a:spLocks noChangeArrowheads="1"/>
          </p:cNvSpPr>
          <p:nvPr/>
        </p:nvSpPr>
        <p:spPr bwMode="auto">
          <a:xfrm>
            <a:off x="1640205" y="4320540"/>
            <a:ext cx="6240780" cy="184023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String s = "this:is:a:test</a:t>
            </a:r>
            <a:r>
              <a:rPr lang="en-US" sz="2100">
                <a:latin typeface="Tahoma" panose="020B0604030504040204" pitchFamily="34" charset="0"/>
                <a:ea typeface="华文中宋" panose="02010600040101010101" pitchFamily="2" charset="-122"/>
                <a:sym typeface="+mn-ea"/>
              </a:rPr>
              <a:t>"</a:t>
            </a: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StringTokenizer st = new StringTokenizer(s, </a:t>
            </a:r>
            <a:r>
              <a:rPr lang="en-US" sz="2100">
                <a:latin typeface="Tahoma" panose="020B0604030504040204" pitchFamily="34" charset="0"/>
                <a:ea typeface="华文中宋" panose="02010600040101010101" pitchFamily="2" charset="-122"/>
                <a:sym typeface="+mn-ea"/>
              </a:rPr>
              <a:t>"</a:t>
            </a:r>
            <a:r>
              <a:rPr lang="en-US" sz="2100">
                <a:latin typeface="Tahoma" panose="020B0604030504040204" pitchFamily="34" charset="0"/>
                <a:ea typeface="华文中宋" panose="02010600040101010101" pitchFamily="2" charset="-122"/>
              </a:rPr>
              <a:t>:</a:t>
            </a:r>
            <a:r>
              <a:rPr lang="en-US" sz="2100">
                <a:latin typeface="Tahoma" panose="020B0604030504040204" pitchFamily="34" charset="0"/>
                <a:ea typeface="华文中宋" panose="02010600040101010101" pitchFamily="2" charset="-122"/>
                <a:sym typeface="+mn-ea"/>
              </a:rPr>
              <a:t>"</a:t>
            </a: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while (st.hasMoreTokens()) {</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	System.out.println(st.nextToken());</a:t>
            </a:r>
            <a:endParaRPr lang="en-US" sz="2100">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latin typeface="Tahoma" panose="020B0604030504040204" pitchFamily="34" charset="0"/>
                <a:ea typeface="华文中宋" panose="02010600040101010101" pitchFamily="2" charset="-122"/>
              </a:rPr>
              <a:t>}</a:t>
            </a:r>
            <a:endParaRPr lang="en-US" sz="2100">
              <a:latin typeface="Tahoma" panose="020B0604030504040204" pitchFamily="34" charset="0"/>
              <a:ea typeface="华文中宋" panose="02010600040101010101" pitchFamily="2" charset="-122"/>
            </a:endParaRPr>
          </a:p>
        </p:txBody>
      </p:sp>
      <p:sp>
        <p:nvSpPr>
          <p:cNvPr id="89095" name="矩形 89094"/>
          <p:cNvSpPr>
            <a:spLocks noChangeArrowheads="1"/>
          </p:cNvSpPr>
          <p:nvPr/>
        </p:nvSpPr>
        <p:spPr bwMode="auto">
          <a:xfrm>
            <a:off x="7880985" y="4320540"/>
            <a:ext cx="1440180" cy="184023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zh-CN" altLang="en-US" sz="2100">
                <a:solidFill>
                  <a:schemeClr val="bg1"/>
                </a:solidFill>
                <a:latin typeface="Tahoma" panose="020B0604030504040204" pitchFamily="34" charset="0"/>
                <a:ea typeface="华文中宋" panose="02010600040101010101" pitchFamily="2" charset="-122"/>
              </a:rPr>
              <a:t>运行结果</a:t>
            </a:r>
            <a:r>
              <a:rPr lang="en-US" sz="2100">
                <a:solidFill>
                  <a:schemeClr val="bg1"/>
                </a:solidFill>
                <a:latin typeface="Tahoma" panose="020B0604030504040204" pitchFamily="34" charset="0"/>
                <a:ea typeface="华文中宋" panose="02010600040101010101" pitchFamily="2" charset="-122"/>
              </a:rPr>
              <a:t>:</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this</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is </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a</a:t>
            </a:r>
            <a:endParaRPr lang="en-US" sz="2100">
              <a:solidFill>
                <a:schemeClr val="bg1"/>
              </a:solidFill>
              <a:latin typeface="Tahoma" panose="020B0604030504040204" pitchFamily="34" charset="0"/>
              <a:ea typeface="华文中宋" panose="02010600040101010101" pitchFamily="2" charset="-122"/>
            </a:endParaRPr>
          </a:p>
          <a:p>
            <a:pPr>
              <a:lnSpc>
                <a:spcPct val="90000"/>
              </a:lnSpc>
              <a:spcBef>
                <a:spcPct val="20000"/>
              </a:spcBef>
              <a:buClr>
                <a:schemeClr val="folHlink"/>
              </a:buClr>
              <a:buSzPct val="60000"/>
              <a:buFont typeface="Wingdings" panose="05000000000000000000" pitchFamily="2" charset="2"/>
              <a:buNone/>
            </a:pPr>
            <a:r>
              <a:rPr lang="en-US" sz="2100">
                <a:solidFill>
                  <a:schemeClr val="bg1"/>
                </a:solidFill>
                <a:latin typeface="Tahoma" panose="020B0604030504040204" pitchFamily="34" charset="0"/>
                <a:ea typeface="华文中宋" panose="02010600040101010101" pitchFamily="2" charset="-122"/>
              </a:rPr>
              <a:t>test</a:t>
            </a:r>
            <a:endParaRPr lang="en-US" sz="2100">
              <a:solidFill>
                <a:schemeClr val="bg1"/>
              </a:solidFill>
              <a:latin typeface="Tahoma" panose="020B0604030504040204" pitchFamily="34" charset="0"/>
              <a:ea typeface="华文中宋" panose="020106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barn(outHorizontal)">
                                      <p:cBhvr>
                                        <p:cTn id="7" dur="500"/>
                                        <p:tgtEl>
                                          <p:spTgt spid="890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9094"/>
                                        </p:tgtEl>
                                        <p:attrNameLst>
                                          <p:attrName>style.visibility</p:attrName>
                                        </p:attrNameLst>
                                      </p:cBhvr>
                                      <p:to>
                                        <p:strVal val="visible"/>
                                      </p:to>
                                    </p:set>
                                    <p:animEffect transition="in" filter="barn(outHorizontal)">
                                      <p:cBhvr>
                                        <p:cTn id="12" dur="500"/>
                                        <p:tgtEl>
                                          <p:spTgt spid="8909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barn(outHorizontal)">
                                      <p:cBhvr>
                                        <p:cTn id="17" dur="500"/>
                                        <p:tgtEl>
                                          <p:spTgt spid="8909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9095"/>
                                        </p:tgtEl>
                                        <p:attrNameLst>
                                          <p:attrName>style.visibility</p:attrName>
                                        </p:attrNameLst>
                                      </p:cBhvr>
                                      <p:to>
                                        <p:strVal val="visible"/>
                                      </p:to>
                                    </p:set>
                                    <p:animEffect transition="in" filter="barn(outHorizontal)">
                                      <p:cBhvr>
                                        <p:cTn id="22"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ldLvl="0" animBg="1"/>
      <p:bldP spid="89093" grpId="0" bldLvl="0" animBg="1"/>
      <p:bldP spid="89094" grpId="0" bldLvl="0" animBg="1"/>
      <p:bldP spid="89095"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执行外部程序</a:t>
            </a:r>
            <a:endParaRPr lang="zh-CN" altLang="en-US"/>
          </a:p>
        </p:txBody>
      </p:sp>
      <p:sp>
        <p:nvSpPr>
          <p:cNvPr id="3" name="内容占位符 2"/>
          <p:cNvSpPr>
            <a:spLocks noGrp="1"/>
          </p:cNvSpPr>
          <p:nvPr>
            <p:ph idx="1"/>
            <p:custDataLst>
              <p:tags r:id="rId2"/>
            </p:custDataLst>
          </p:nvPr>
        </p:nvSpPr>
        <p:spPr/>
        <p:txBody>
          <a:bodyPr>
            <a:normAutofit/>
          </a:bodyPr>
          <a:p>
            <a:pPr algn="l">
              <a:lnSpc>
                <a:spcPct val="150000"/>
              </a:lnSpc>
              <a:buClr>
                <a:srgbClr val="000000"/>
              </a:buClr>
              <a:buSzTx/>
            </a:pPr>
            <a:r>
              <a:rPr lang="zh-CN" altLang="en-US" sz="2800" smtClean="0"/>
              <a:t>java.lang.Runtime类</a:t>
            </a:r>
            <a:endParaRPr lang="zh-CN" altLang="en-US" sz="2800" smtClean="0"/>
          </a:p>
          <a:p>
            <a:pPr marL="800100" lvl="1" indent="-342900">
              <a:lnSpc>
                <a:spcPct val="150000"/>
              </a:lnSpc>
            </a:pPr>
            <a:r>
              <a:rPr lang="en-US" sz="2000" smtClean="0"/>
              <a:t>public Process exec(String command) throws IOException</a:t>
            </a:r>
            <a:endParaRPr lang="en-US" sz="2000" smtClean="0"/>
          </a:p>
          <a:p>
            <a:pPr lvl="2">
              <a:buClr>
                <a:schemeClr val="bg2"/>
              </a:buClr>
            </a:pPr>
            <a:r>
              <a:rPr lang="en-US" sz="2000" smtClean="0"/>
              <a:t>Executes the specified string command in a separate process.</a:t>
            </a:r>
            <a:endParaRPr lang="en-US" sz="2000" smtClean="0"/>
          </a:p>
          <a:p>
            <a:pPr marL="800100" lvl="1" indent="-342900">
              <a:lnSpc>
                <a:spcPct val="150000"/>
              </a:lnSpc>
            </a:pPr>
            <a:r>
              <a:rPr lang="en-US" sz="2000" smtClean="0"/>
              <a:t>public Process exec(String[] cmdarray) throws IOException</a:t>
            </a:r>
            <a:endParaRPr lang="en-US" sz="2000" smtClean="0"/>
          </a:p>
          <a:p>
            <a:pPr lvl="2">
              <a:buClr>
                <a:schemeClr val="bg2"/>
              </a:buClr>
            </a:pPr>
            <a:r>
              <a:rPr lang="en-US" sz="2000" smtClean="0"/>
              <a:t>Executes the specified command and arguments in a separate process. </a:t>
            </a:r>
            <a:endParaRPr lang="en-US" sz="2000" smtClean="0"/>
          </a:p>
          <a:p>
            <a:pPr marL="742950" lvl="1" indent="-285750">
              <a:lnSpc>
                <a:spcPct val="150000"/>
              </a:lnSpc>
              <a:buClr>
                <a:schemeClr val="hlink"/>
              </a:buClr>
            </a:pPr>
            <a:r>
              <a:rPr lang="en-US" sz="1750">
                <a:latin typeface="+mn-lt"/>
                <a:ea typeface="+mn-ea"/>
                <a:sym typeface="+mn-ea"/>
              </a:rPr>
              <a:t>Window NT/2000/XP</a:t>
            </a:r>
            <a:endParaRPr lang="en-US" sz="1750">
              <a:latin typeface="+mn-lt"/>
              <a:ea typeface="+mn-ea"/>
            </a:endParaRPr>
          </a:p>
          <a:p>
            <a:pPr lvl="2">
              <a:buClr>
                <a:schemeClr val="bg2"/>
              </a:buClr>
            </a:pPr>
            <a:r>
              <a:rPr lang="en-US" sz="2000">
                <a:latin typeface="+mn-lt"/>
                <a:ea typeface="+mn-ea"/>
                <a:sym typeface="+mn-ea"/>
              </a:rPr>
              <a:t>cmd.exe /C </a:t>
            </a:r>
            <a:r>
              <a:rPr lang="zh-CN" altLang="en-US" sz="2000">
                <a:latin typeface="+mn-lt"/>
                <a:ea typeface="+mn-ea"/>
                <a:sym typeface="+mn-ea"/>
              </a:rPr>
              <a:t>命令</a:t>
            </a:r>
            <a:endParaRPr lang="zh-CN" altLang="en-US" sz="2000">
              <a:latin typeface="+mn-lt"/>
              <a:ea typeface="+mn-ea"/>
            </a:endParaRPr>
          </a:p>
          <a:p>
            <a:pPr marL="800100" lvl="1" indent="-342900">
              <a:lnSpc>
                <a:spcPct val="150000"/>
              </a:lnSpc>
            </a:pPr>
            <a:r>
              <a:rPr lang="en-US" sz="2000">
                <a:latin typeface="+mn-lt"/>
                <a:ea typeface="+mn-ea"/>
                <a:sym typeface="+mn-ea"/>
              </a:rPr>
              <a:t>Windows 95/98</a:t>
            </a:r>
            <a:endParaRPr lang="en-US" sz="2000">
              <a:latin typeface="+mn-lt"/>
              <a:ea typeface="+mn-ea"/>
            </a:endParaRPr>
          </a:p>
          <a:p>
            <a:pPr lvl="2">
              <a:buClr>
                <a:schemeClr val="bg2"/>
              </a:buClr>
            </a:pPr>
            <a:r>
              <a:rPr lang="en-US" sz="2000">
                <a:latin typeface="+mn-lt"/>
                <a:ea typeface="+mn-ea"/>
                <a:sym typeface="+mn-ea"/>
              </a:rPr>
              <a:t>command.com /C </a:t>
            </a:r>
            <a:r>
              <a:rPr lang="zh-CN" altLang="en-US" sz="2000">
                <a:latin typeface="+mn-lt"/>
                <a:ea typeface="+mn-ea"/>
                <a:sym typeface="+mn-ea"/>
              </a:rPr>
              <a:t>命令</a:t>
            </a:r>
            <a:endParaRPr lang="zh-CN" altLang="en-US" sz="2000">
              <a:latin typeface="+mn-lt"/>
              <a:ea typeface="+mn-ea"/>
            </a:endParaRPr>
          </a:p>
          <a:p>
            <a:pPr lvl="2">
              <a:buClr>
                <a:schemeClr val="bg2"/>
              </a:buClr>
              <a:buFont typeface="Wingdings" panose="05000000000000000000" pitchFamily="2" charset="2"/>
              <a:buChar char="l"/>
            </a:pPr>
            <a:endParaRPr lang="en-US" sz="2000" smtClean="0"/>
          </a:p>
        </p:txBody>
      </p:sp>
      <p:sp>
        <p:nvSpPr>
          <p:cNvPr id="4" name="文本框 3"/>
          <p:cNvSpPr txBox="1"/>
          <p:nvPr/>
        </p:nvSpPr>
        <p:spPr>
          <a:xfrm>
            <a:off x="3762375" y="4142740"/>
            <a:ext cx="7232015" cy="1337945"/>
          </a:xfrm>
          <a:prstGeom prst="rect">
            <a:avLst/>
          </a:prstGeom>
          <a:noFill/>
        </p:spPr>
        <p:txBody>
          <a:bodyPr wrap="square" rtlCol="0" anchor="t">
            <a:spAutoFit/>
          </a:bodyPr>
          <a:p>
            <a:pPr marL="990600" lvl="1" indent="-533400" fontAlgn="auto">
              <a:lnSpc>
                <a:spcPct val="150000"/>
              </a:lnSpc>
              <a:buSzPct val="90000"/>
              <a:buFont typeface="Arial" panose="020B0604020202020204" pitchFamily="34" charset="0"/>
              <a:buNone/>
            </a:pPr>
            <a:r>
              <a:rPr lang="en-US" altLang="x-none" sz="1800" smtClean="0">
                <a:sym typeface="+mn-ea"/>
              </a:rPr>
              <a:t>	public static void main(String args[]) throws IOException {</a:t>
            </a:r>
            <a:endParaRPr lang="en-US" altLang="x-none" sz="1800" smtClean="0"/>
          </a:p>
          <a:p>
            <a:pPr marL="990600" lvl="1" indent="-533400" fontAlgn="auto">
              <a:lnSpc>
                <a:spcPct val="150000"/>
              </a:lnSpc>
              <a:buSzPct val="90000"/>
              <a:buFont typeface="Arial" panose="020B0604020202020204" pitchFamily="34" charset="0"/>
              <a:buNone/>
            </a:pPr>
            <a:r>
              <a:rPr lang="en-US" altLang="x-none" sz="1800" smtClean="0">
                <a:sym typeface="+mn-ea"/>
              </a:rPr>
              <a:t>		Runtime.getRuntime().exec("cmd.exe /C " + args[0]);</a:t>
            </a:r>
            <a:endParaRPr lang="en-US" altLang="x-none" sz="1800" smtClean="0"/>
          </a:p>
          <a:p>
            <a:pPr marL="990600" lvl="1" indent="-533400" fontAlgn="auto">
              <a:lnSpc>
                <a:spcPct val="150000"/>
              </a:lnSpc>
              <a:buSzPct val="90000"/>
              <a:buFont typeface="Arial" panose="020B0604020202020204" pitchFamily="34" charset="0"/>
              <a:buNone/>
            </a:pPr>
            <a:r>
              <a:rPr lang="en-US" altLang="x-none" sz="1800" smtClean="0">
                <a:sym typeface="+mn-ea"/>
              </a:rPr>
              <a:t>	}</a:t>
            </a:r>
            <a:endParaRPr lang="zh-CN" altLang="en-US" sz="1800"/>
          </a:p>
        </p:txBody>
      </p:sp>
    </p:spTree>
    <p:custDataLst>
      <p:tags r:id="rId3"/>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执行外部程序</a:t>
            </a:r>
            <a:endParaRPr lang="zh-CN" altLang="en-US"/>
          </a:p>
        </p:txBody>
      </p:sp>
      <p:sp>
        <p:nvSpPr>
          <p:cNvPr id="3" name="内容占位符 2"/>
          <p:cNvSpPr>
            <a:spLocks noGrp="1"/>
          </p:cNvSpPr>
          <p:nvPr>
            <p:ph idx="1"/>
            <p:custDataLst>
              <p:tags r:id="rId2"/>
            </p:custDataLst>
          </p:nvPr>
        </p:nvSpPr>
        <p:spPr/>
        <p:txBody>
          <a:bodyPr>
            <a:normAutofit/>
          </a:bodyPr>
          <a:p>
            <a:pPr algn="l">
              <a:lnSpc>
                <a:spcPct val="150000"/>
              </a:lnSpc>
              <a:buClr>
                <a:srgbClr val="000000"/>
              </a:buClr>
              <a:buSzTx/>
              <a:buChar char="•"/>
            </a:pPr>
            <a:r>
              <a:rPr lang="zh-CN" altLang="en-US" sz="2800" smtClean="0"/>
              <a:t>java.lang.Runtime类</a:t>
            </a:r>
            <a:endParaRPr lang="zh-CN" altLang="en-US" sz="2800" smtClean="0"/>
          </a:p>
          <a:p>
            <a:pPr marL="342900" indent="-342900" fontAlgn="auto">
              <a:lnSpc>
                <a:spcPct val="150000"/>
              </a:lnSpc>
              <a:buClr>
                <a:schemeClr val="hlink"/>
              </a:buClr>
              <a:buFont typeface="Wingdings" panose="05000000000000000000" pitchFamily="2" charset="2"/>
              <a:buChar char="l"/>
            </a:pPr>
            <a:endParaRPr lang="zh-CN" altLang="en-US" sz="1680" smtClean="0"/>
          </a:p>
          <a:p>
            <a:pPr marL="990600" lvl="1" indent="-533400" fontAlgn="auto">
              <a:lnSpc>
                <a:spcPct val="150000"/>
              </a:lnSpc>
              <a:buSzPct val="90000"/>
              <a:buFont typeface="Arial" panose="020B0604020202020204" pitchFamily="34" charset="0"/>
              <a:buNone/>
            </a:pPr>
            <a:r>
              <a:rPr lang="en-US" altLang="x-none" sz="1680" smtClean="0"/>
              <a:t>import java.io.IOException;</a:t>
            </a:r>
            <a:endParaRPr lang="en-US" altLang="x-none" sz="1680" smtClean="0"/>
          </a:p>
          <a:p>
            <a:pPr marL="990600" lvl="1" indent="-533400" fontAlgn="auto">
              <a:lnSpc>
                <a:spcPct val="150000"/>
              </a:lnSpc>
              <a:buSzPct val="90000"/>
              <a:buFont typeface="Arial" panose="020B0604020202020204" pitchFamily="34" charset="0"/>
              <a:buNone/>
            </a:pPr>
            <a:r>
              <a:rPr lang="en-US" altLang="x-none" sz="1680" smtClean="0"/>
              <a:t>class Test {</a:t>
            </a:r>
            <a:endParaRPr lang="en-US" altLang="x-none" sz="1680" smtClean="0"/>
          </a:p>
          <a:p>
            <a:pPr marL="990600" lvl="1" indent="-533400" fontAlgn="auto">
              <a:lnSpc>
                <a:spcPct val="150000"/>
              </a:lnSpc>
              <a:buSzPct val="90000"/>
              <a:buFont typeface="Arial" panose="020B0604020202020204" pitchFamily="34" charset="0"/>
              <a:buNone/>
            </a:pPr>
            <a:endParaRPr lang="en-US" altLang="x-none" sz="1680" smtClean="0"/>
          </a:p>
          <a:p>
            <a:pPr marL="990600" lvl="1" indent="-533400" fontAlgn="auto">
              <a:lnSpc>
                <a:spcPct val="150000"/>
              </a:lnSpc>
              <a:buSzPct val="90000"/>
              <a:buFont typeface="Arial" panose="020B0604020202020204" pitchFamily="34" charset="0"/>
              <a:buNone/>
            </a:pPr>
            <a:endParaRPr lang="en-US" altLang="x-none" sz="1680" smtClean="0"/>
          </a:p>
          <a:p>
            <a:pPr marL="990600" lvl="1" indent="-533400" fontAlgn="auto">
              <a:lnSpc>
                <a:spcPct val="150000"/>
              </a:lnSpc>
              <a:buSzPct val="90000"/>
              <a:buFont typeface="Arial" panose="020B0604020202020204" pitchFamily="34" charset="0"/>
              <a:buNone/>
            </a:pPr>
            <a:r>
              <a:rPr lang="en-US" altLang="x-none" sz="1680" smtClean="0"/>
              <a:t>}</a:t>
            </a:r>
            <a:endParaRPr lang="en-US" altLang="x-none" sz="1680" smtClean="0"/>
          </a:p>
        </p:txBody>
      </p:sp>
    </p:spTree>
    <p:custDataLst>
      <p:tags r:id="rId3"/>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p>
            <a:pPr algn="l">
              <a:lnSpc>
                <a:spcPct val="150000"/>
              </a:lnSpc>
            </a:pPr>
            <a:r>
              <a:rPr lang="en-US" sz="2000" smtClean="0"/>
              <a:t>java.util 包括了Java 语言中的一些低级的实用工具，比如：处理时间的Date 类、处理变长数组的 Vector 类、实现栈的 Stack 类和实现杂凑表的HashTable类等，使用它们开发者可以更方便、快捷地编程。</a:t>
            </a:r>
            <a:endParaRPr lang="en-US" sz="2000" smtClean="0"/>
          </a:p>
        </p:txBody>
      </p:sp>
      <p:sp>
        <p:nvSpPr>
          <p:cNvPr id="4" name="标题 3"/>
          <p:cNvSpPr>
            <a:spLocks noGrp="1"/>
          </p:cNvSpPr>
          <p:nvPr>
            <p:ph type="title"/>
          </p:nvPr>
        </p:nvSpPr>
        <p:spPr/>
        <p:txBody>
          <a:bodyPr/>
          <a:p>
            <a:r>
              <a:rPr lang="zh-CN" altLang="en-US"/>
              <a:t>java.util</a:t>
            </a:r>
            <a:endParaRPr lang="zh-CN" altLang="en-US"/>
          </a:p>
        </p:txBody>
      </p:sp>
    </p:spTree>
    <p:custDataLst>
      <p:tags r:id="rId1"/>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a:lnSpc>
                <a:spcPct val="110000"/>
              </a:lnSpc>
              <a:buClr>
                <a:srgbClr val="FF0000"/>
              </a:buClr>
            </a:pPr>
            <a:r>
              <a:rPr lang="en-US"/>
              <a:t>java.awt</a:t>
            </a:r>
            <a:endParaRPr lang="en-US"/>
          </a:p>
        </p:txBody>
      </p:sp>
      <p:sp>
        <p:nvSpPr>
          <p:cNvPr id="3" name="内容占位符 2"/>
          <p:cNvSpPr>
            <a:spLocks noGrp="1"/>
          </p:cNvSpPr>
          <p:nvPr>
            <p:ph idx="1"/>
            <p:custDataLst>
              <p:tags r:id="rId2"/>
            </p:custDataLst>
          </p:nvPr>
        </p:nvSpPr>
        <p:spPr/>
        <p:txBody>
          <a:bodyPr>
            <a:normAutofit/>
          </a:bodyPr>
          <a:p>
            <a:pPr algn="l">
              <a:lnSpc>
                <a:spcPct val="150000"/>
              </a:lnSpc>
            </a:pPr>
            <a:r>
              <a:rPr lang="en-US" sz="2400" smtClean="0"/>
              <a:t> java.awt 包是 Java 语言用来构建图形用户界面（GUI）的类库，它包括了许多界面元素和资源，主要在三个方面提供界面设计支持：低级绘图操作、图形界面组件和布局管理以及界面用户交互控制和事件响应。</a:t>
            </a:r>
            <a:endParaRPr lang="en-US" sz="2400" smtClean="0"/>
          </a:p>
          <a:p>
            <a:pPr algn="l">
              <a:lnSpc>
                <a:spcPct val="150000"/>
              </a:lnSpc>
            </a:pPr>
            <a:r>
              <a:rPr lang="en-US" sz="2400" smtClean="0"/>
              <a:t>利用 java.awt 包，开发人员可以很方便地编写出美观、方便、标准化的应用程序界面。</a:t>
            </a:r>
            <a:endParaRPr lang="en-US" sz="2400" smtClean="0"/>
          </a:p>
        </p:txBody>
      </p:sp>
    </p:spTree>
    <p:custDataLst>
      <p:tags r:id="rId3"/>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a:lnSpc>
                <a:spcPct val="110000"/>
              </a:lnSpc>
              <a:buClr>
                <a:srgbClr val="FF0000"/>
              </a:buClr>
            </a:pPr>
            <a:r>
              <a:rPr lang="en-US"/>
              <a:t>java.io</a:t>
            </a:r>
            <a:endParaRPr lang="en-US"/>
          </a:p>
        </p:txBody>
      </p:sp>
      <p:sp>
        <p:nvSpPr>
          <p:cNvPr id="3" name="内容占位符 2"/>
          <p:cNvSpPr>
            <a:spLocks noGrp="1"/>
          </p:cNvSpPr>
          <p:nvPr>
            <p:ph idx="1"/>
            <p:custDataLst>
              <p:tags r:id="rId2"/>
            </p:custDataLst>
          </p:nvPr>
        </p:nvSpPr>
        <p:spPr>
          <a:xfrm>
            <a:off x="495300" y="1408113"/>
            <a:ext cx="9721850" cy="4751387"/>
          </a:xfrm>
        </p:spPr>
        <p:txBody>
          <a:bodyPr>
            <a:normAutofit/>
          </a:bodyPr>
          <a:p>
            <a:pPr>
              <a:lnSpc>
                <a:spcPct val="150000"/>
              </a:lnSpc>
            </a:pPr>
            <a:r>
              <a:rPr lang="en-US" sz="2000" smtClean="0"/>
              <a:t>java.io </a:t>
            </a:r>
            <a:r>
              <a:rPr lang="zh-CN" altLang="en-US" sz="2000" smtClean="0"/>
              <a:t>包是</a:t>
            </a:r>
            <a:r>
              <a:rPr lang="en-US" sz="2000" smtClean="0"/>
              <a:t>Java</a:t>
            </a:r>
            <a:r>
              <a:rPr lang="zh-CN" altLang="en-US" sz="2000" smtClean="0"/>
              <a:t>语言的标准输入输出类库，包含了实现 </a:t>
            </a:r>
            <a:r>
              <a:rPr lang="en-US" sz="2000" smtClean="0"/>
              <a:t>Java </a:t>
            </a:r>
            <a:r>
              <a:rPr lang="zh-CN" altLang="en-US" sz="2000" smtClean="0"/>
              <a:t>程序与操作系统、用户界面以及其他 </a:t>
            </a:r>
            <a:r>
              <a:rPr lang="en-US" sz="2000" smtClean="0"/>
              <a:t>java </a:t>
            </a:r>
            <a:r>
              <a:rPr lang="zh-CN" altLang="en-US" sz="2000" smtClean="0"/>
              <a:t>程序做数据交互所使用的类，如基本输入输出流、文件输入输出流等。凡是需要完成与操作系统有关的较底层的输入输出操作的</a:t>
            </a:r>
            <a:r>
              <a:rPr lang="en-US" sz="2000" smtClean="0"/>
              <a:t>Java</a:t>
            </a:r>
            <a:r>
              <a:rPr lang="zh-CN" altLang="en-US" sz="2000" smtClean="0"/>
              <a:t>程序，都应该在程序中引入</a:t>
            </a:r>
            <a:r>
              <a:rPr lang="en-US" sz="2000" smtClean="0"/>
              <a:t>java.io</a:t>
            </a:r>
            <a:r>
              <a:rPr lang="zh-CN" altLang="en-US" sz="2000" smtClean="0"/>
              <a:t>包。</a:t>
            </a:r>
            <a:endParaRPr lang="zh-CN" altLang="en-US" sz="2000" smtClean="0"/>
          </a:p>
        </p:txBody>
      </p:sp>
    </p:spTree>
    <p:custDataLst>
      <p:tags r:id="rId3"/>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a:t>java.net</a:t>
            </a:r>
            <a:endParaRPr lang="zh-CN" altLang="en-US"/>
          </a:p>
        </p:txBody>
      </p:sp>
      <p:sp>
        <p:nvSpPr>
          <p:cNvPr id="6" name="内容占位符 5"/>
          <p:cNvSpPr>
            <a:spLocks noGrp="1"/>
          </p:cNvSpPr>
          <p:nvPr>
            <p:ph idx="1"/>
          </p:nvPr>
        </p:nvSpPr>
        <p:spPr/>
        <p:txBody>
          <a:bodyPr/>
          <a:p>
            <a:pPr algn="l">
              <a:lnSpc>
                <a:spcPct val="150000"/>
              </a:lnSpc>
            </a:pPr>
            <a:r>
              <a:rPr lang="en-US" sz="2000" smtClean="0"/>
              <a:t> java.net 包是 Java 语言用来实现网络功能的类库。包含底层的网络通信；编写用户自己的Telnet、FTP、邮件服务等实现网上通信的类。</a:t>
            </a:r>
            <a:endParaRPr lang="en-US" sz="2000" smtClean="0"/>
          </a:p>
        </p:txBody>
      </p:sp>
      <p:sp>
        <p:nvSpPr>
          <p:cNvPr id="3" name="文本框 2"/>
          <p:cNvSpPr txBox="1"/>
          <p:nvPr>
            <p:custDataLst>
              <p:tags r:id="rId1"/>
            </p:custDataLst>
          </p:nvPr>
        </p:nvSpPr>
        <p:spPr>
          <a:xfrm>
            <a:off x="988622" y="3598088"/>
            <a:ext cx="8915614" cy="842468"/>
          </a:xfrm>
          <a:prstGeom prst="rect">
            <a:avLst/>
          </a:prstGeom>
        </p:spPr>
        <p:txBody>
          <a:bodyPr vert="horz" lIns="72008" tIns="36004" rIns="72008" bIns="36004"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pitchFamily="2" charset="2"/>
              <a:buChar char=" "/>
            </a:pPr>
            <a:r>
              <a:rPr lang="en-US" sz="1680">
                <a:latin typeface="+mn-lt"/>
                <a:ea typeface="+mn-ea"/>
              </a:rPr>
              <a:t>       </a:t>
            </a:r>
            <a:endParaRPr lang="zh-CN" altLang="en-US" sz="1680">
              <a:latin typeface="+mn-lt"/>
              <a:ea typeface="+mn-ea"/>
            </a:endParaRPr>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4"/>
          <p:cNvSpPr>
            <a:spLocks noGrp="1"/>
          </p:cNvSpPr>
          <p:nvPr>
            <p:ph idx="1"/>
            <p:custDataLst>
              <p:tags r:id="rId1"/>
            </p:custDataLst>
          </p:nvPr>
        </p:nvSpPr>
        <p:spPr/>
        <p:txBody>
          <a:bodyPr>
            <a:normAutofit/>
          </a:bodyPr>
          <a:lstStyle/>
          <a:p>
            <a:pPr algn="l">
              <a:lnSpc>
                <a:spcPct val="150000"/>
              </a:lnSpc>
              <a:buClr>
                <a:srgbClr val="000000"/>
              </a:buClr>
              <a:buSzTx/>
              <a:buChar char="•"/>
            </a:pPr>
            <a:r>
              <a:rPr lang="zh-CN" altLang="en-US" sz="2800" smtClean="0"/>
              <a:t>类的继承</a:t>
            </a:r>
            <a:endParaRPr lang="zh-CN" altLang="en-US" sz="2800" smtClean="0"/>
          </a:p>
          <a:p>
            <a:pPr marL="742950" lvl="1" indent="-285750">
              <a:lnSpc>
                <a:spcPct val="150000"/>
              </a:lnSpc>
              <a:buFont typeface="Wingdings" panose="05000000000000000000" pitchFamily="2" charset="2"/>
              <a:buChar char="l"/>
            </a:pPr>
            <a:r>
              <a:rPr lang="zh-CN" altLang="en-US" sz="1470" smtClean="0"/>
              <a:t>重写</a:t>
            </a:r>
            <a:r>
              <a:rPr lang="en-US" sz="1470" smtClean="0">
                <a:ea typeface="黑体" panose="02010609060101010101" pitchFamily="49" charset="-122"/>
              </a:rPr>
              <a:t>: </a:t>
            </a:r>
            <a:r>
              <a:rPr lang="zh-CN" altLang="en-US" sz="1470" smtClean="0"/>
              <a:t>子类和父类的方法名、返回类型和参数相同，与重载</a:t>
            </a:r>
            <a:r>
              <a:rPr lang="en-US" sz="1470" smtClean="0">
                <a:ea typeface="黑体" panose="02010609060101010101" pitchFamily="49" charset="-122"/>
              </a:rPr>
              <a:t>(overload)</a:t>
            </a:r>
            <a:r>
              <a:rPr lang="zh-CN" altLang="en-US" sz="1470" smtClean="0"/>
              <a:t>的区别</a:t>
            </a:r>
            <a:endParaRPr lang="zh-CN" altLang="en-US" sz="1470" smtClean="0"/>
          </a:p>
          <a:p>
            <a:pPr marL="742950" lvl="1" indent="-285750">
              <a:lnSpc>
                <a:spcPct val="150000"/>
              </a:lnSpc>
              <a:buFont typeface="Wingdings" panose="05000000000000000000" pitchFamily="2" charset="2"/>
              <a:buChar char="l"/>
            </a:pPr>
            <a:r>
              <a:rPr lang="zh-CN" altLang="en-US" sz="1470" smtClean="0"/>
              <a:t>如果是实例方法，则称为子类重写</a:t>
            </a:r>
            <a:r>
              <a:rPr lang="en-US" sz="1470" smtClean="0">
                <a:ea typeface="黑体" panose="02010609060101010101" pitchFamily="49" charset="-122"/>
              </a:rPr>
              <a:t>(overriding)</a:t>
            </a:r>
            <a:r>
              <a:rPr lang="zh-CN" altLang="en-US" sz="1470" smtClean="0"/>
              <a:t>父类的实例方法</a:t>
            </a:r>
            <a:endParaRPr lang="zh-CN" altLang="en-US" sz="1470" smtClean="0"/>
          </a:p>
          <a:p>
            <a:pPr marL="742950" lvl="1" indent="-285750">
              <a:lnSpc>
                <a:spcPct val="150000"/>
              </a:lnSpc>
              <a:buFont typeface="Wingdings" panose="05000000000000000000" pitchFamily="2" charset="2"/>
              <a:buChar char="l"/>
            </a:pPr>
            <a:r>
              <a:rPr lang="zh-CN" altLang="en-US" sz="1470" smtClean="0"/>
              <a:t>如果是类方法，则称为子类隐藏父类的类方法</a:t>
            </a:r>
            <a:r>
              <a:rPr lang="en-US" sz="1470" smtClean="0">
                <a:ea typeface="黑体" panose="02010609060101010101" pitchFamily="49" charset="-122"/>
              </a:rPr>
              <a:t>(static)</a:t>
            </a:r>
            <a:endParaRPr lang="en-US" sz="1470" smtClean="0">
              <a:ea typeface="黑体" panose="02010609060101010101" pitchFamily="49" charset="-122"/>
            </a:endParaRPr>
          </a:p>
          <a:p>
            <a:pPr marL="742950" lvl="1" indent="-285750">
              <a:lnSpc>
                <a:spcPct val="150000"/>
              </a:lnSpc>
              <a:buFont typeface="Wingdings" panose="05000000000000000000" pitchFamily="2" charset="2"/>
              <a:buChar char="l"/>
            </a:pPr>
            <a:r>
              <a:rPr lang="zh-CN" altLang="en-US" sz="1470" smtClean="0"/>
              <a:t>实例方法不能重写静态方法</a:t>
            </a:r>
            <a:endParaRPr lang="zh-CN" altLang="en-US" sz="1470" smtClean="0"/>
          </a:p>
          <a:p>
            <a:pPr marL="742950" lvl="1" indent="-285750">
              <a:lnSpc>
                <a:spcPct val="150000"/>
              </a:lnSpc>
              <a:buFont typeface="Wingdings" panose="05000000000000000000" pitchFamily="2" charset="2"/>
              <a:buChar char="l"/>
            </a:pPr>
            <a:r>
              <a:rPr lang="zh-CN" altLang="en-US" sz="1470" smtClean="0"/>
              <a:t>静态方法不能重写实例方法</a:t>
            </a:r>
            <a:endParaRPr lang="zh-CN" altLang="en-US" sz="1470" smtClean="0"/>
          </a:p>
          <a:p>
            <a:pPr marL="742950" lvl="1" indent="-285750">
              <a:lnSpc>
                <a:spcPct val="150000"/>
              </a:lnSpc>
              <a:buFont typeface="Wingdings" panose="05000000000000000000" pitchFamily="2" charset="2"/>
              <a:buChar char="l"/>
            </a:pPr>
            <a:r>
              <a:rPr lang="en-US" sz="1470" smtClean="0">
                <a:ea typeface="黑体" panose="02010609060101010101" pitchFamily="49" charset="-122"/>
              </a:rPr>
              <a:t>final/private</a:t>
            </a:r>
            <a:r>
              <a:rPr lang="zh-CN" altLang="en-US" sz="1470" smtClean="0"/>
              <a:t>方法不能被重写或隐藏</a:t>
            </a:r>
            <a:endParaRPr lang="zh-CN" altLang="en-US" sz="1470" smtClean="0"/>
          </a:p>
          <a:p>
            <a:pPr marL="742950" lvl="1" indent="-285750">
              <a:lnSpc>
                <a:spcPct val="150000"/>
              </a:lnSpc>
              <a:buFont typeface="Wingdings" panose="05000000000000000000" pitchFamily="2" charset="2"/>
              <a:buChar char="l"/>
            </a:pPr>
            <a:endParaRPr lang="zh-CN" altLang="en-US" sz="1470" smtClean="0"/>
          </a:p>
          <a:p>
            <a:pPr marL="742950" lvl="1" indent="-285750">
              <a:lnSpc>
                <a:spcPct val="150000"/>
              </a:lnSpc>
              <a:buSzPct val="90000"/>
              <a:buFont typeface="Arial" panose="020B0604020202020204" pitchFamily="34" charset="0"/>
              <a:buNone/>
            </a:pPr>
            <a:r>
              <a:rPr lang="zh-CN" altLang="en-US" sz="1470" smtClean="0"/>
              <a:t>注</a:t>
            </a:r>
            <a:r>
              <a:rPr lang="en-US" sz="1470" smtClean="0">
                <a:ea typeface="黑体" panose="02010609060101010101" pitchFamily="49" charset="-122"/>
              </a:rPr>
              <a:t>: </a:t>
            </a:r>
            <a:r>
              <a:rPr lang="zh-CN" altLang="en-US" sz="1470" smtClean="0"/>
              <a:t>实例变量可隐藏静态变量</a:t>
            </a:r>
            <a:endParaRPr lang="zh-CN" altLang="en-US" sz="1470" smtClean="0"/>
          </a:p>
          <a:p>
            <a:pPr marL="742950" lvl="1" indent="-285750">
              <a:lnSpc>
                <a:spcPct val="150000"/>
              </a:lnSpc>
              <a:buSzPct val="90000"/>
              <a:buFont typeface="Arial" panose="020B0604020202020204" pitchFamily="34" charset="0"/>
              <a:buNone/>
            </a:pPr>
            <a:r>
              <a:rPr lang="zh-CN" altLang="en-US" sz="1470" smtClean="0"/>
              <a:t>     静态变量可隐藏实例变量</a:t>
            </a:r>
            <a:endParaRPr lang="zh-CN" altLang="en-US" sz="1470" smtClean="0"/>
          </a:p>
        </p:txBody>
      </p:sp>
      <p:sp>
        <p:nvSpPr>
          <p:cNvPr id="4" name="灯片编号占位符 3"/>
          <p:cNvSpPr>
            <a:spLocks noGrp="1"/>
          </p:cNvSpPr>
          <p:nvPr>
            <p:ph type="sldNum" sz="quarter" idx="4"/>
          </p:nvPr>
        </p:nvSpPr>
        <p:spPr/>
        <p:txBody>
          <a:bodyPr/>
          <a:lstStyle/>
          <a:p>
            <a:fld id="{867B71AD-0BA6-46D9-B268-34BAC4FC12D3}" type="slidenum">
              <a:rPr lang="zh-CN" altLang="en-US" sz="1470" dirty="0"/>
            </a:fld>
            <a:endParaRPr lang="zh-CN" altLang="en-US" sz="1470" dirty="0"/>
          </a:p>
        </p:txBody>
      </p:sp>
      <p:sp>
        <p:nvSpPr>
          <p:cNvPr id="113668" name="标题 2"/>
          <p:cNvSpPr>
            <a:spLocks noGrp="1" noChangeArrowheads="1"/>
          </p:cNvSpPr>
          <p:nvPr>
            <p:ph type="title"/>
            <p:custDataLst>
              <p:tags r:id="rId2"/>
            </p:custDataLst>
          </p:nvPr>
        </p:nvSpPr>
        <p:spPr/>
        <p:txBody>
          <a:bodyPr/>
          <a:lstStyle/>
          <a:p>
            <a:r>
              <a:rPr lang="zh-CN" altLang="en-US" smtClean="0"/>
              <a:t>小结</a:t>
            </a:r>
            <a:r>
              <a:rPr lang="en-US" smtClean="0">
                <a:ea typeface="黑体" panose="02010609060101010101" pitchFamily="49" charset="-122"/>
              </a:rPr>
              <a:t>(1)</a:t>
            </a:r>
            <a:endParaRPr lang="en-US" smtClean="0">
              <a:ea typeface="黑体" panose="02010609060101010101" pitchFamily="49" charset="-122"/>
            </a:endParaRPr>
          </a:p>
        </p:txBody>
      </p:sp>
    </p:spTree>
    <p:custDataLst>
      <p:tags r:id="rId3"/>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11617"/>
          <p:cNvSpPr>
            <a:spLocks noGrp="1" noChangeArrowheads="1"/>
          </p:cNvSpPr>
          <p:nvPr>
            <p:ph type="title"/>
          </p:nvPr>
        </p:nvSpPr>
        <p:spPr/>
        <p:txBody>
          <a:bodyPr/>
          <a:lstStyle/>
          <a:p>
            <a:r>
              <a:rPr lang="zh-CN" altLang="en-US" smtClean="0"/>
              <a:t>小结</a:t>
            </a:r>
            <a:r>
              <a:rPr lang="en-US" smtClean="0">
                <a:ea typeface="黑体" panose="02010609060101010101" pitchFamily="49" charset="-122"/>
              </a:rPr>
              <a:t>(2)</a:t>
            </a:r>
            <a:endParaRPr lang="zh-CN" altLang="en-US" smtClean="0"/>
          </a:p>
        </p:txBody>
      </p:sp>
      <p:sp>
        <p:nvSpPr>
          <p:cNvPr id="114690" name="文本占位符 111618"/>
          <p:cNvSpPr>
            <a:spLocks noGrp="1" noChangeArrowheads="1"/>
          </p:cNvSpPr>
          <p:nvPr>
            <p:ph type="body" sz="half" idx="4294967295"/>
          </p:nvPr>
        </p:nvSpPr>
        <p:spPr>
          <a:xfrm>
            <a:off x="0" y="1680210"/>
            <a:ext cx="4083685" cy="4640580"/>
          </a:xfrm>
        </p:spPr>
        <p:txBody>
          <a:bodyPr/>
          <a:lstStyle/>
          <a:p>
            <a:r>
              <a:rPr lang="zh-CN" altLang="en-US" sz="2940" smtClean="0"/>
              <a:t>高级访问控制总结</a:t>
            </a:r>
            <a:endParaRPr lang="zh-CN" altLang="en-US" sz="2940" smtClean="0"/>
          </a:p>
        </p:txBody>
      </p:sp>
      <p:graphicFrame>
        <p:nvGraphicFramePr>
          <p:cNvPr id="111620" name="内容占位符 111619"/>
          <p:cNvGraphicFramePr>
            <a:graphicFrameLocks noGrp="1"/>
          </p:cNvGraphicFramePr>
          <p:nvPr>
            <p:ph idx="1"/>
          </p:nvPr>
        </p:nvGraphicFramePr>
        <p:xfrm>
          <a:off x="495300" y="1395413"/>
          <a:ext cx="9721850" cy="3575050"/>
        </p:xfrm>
        <a:graphic>
          <a:graphicData uri="http://schemas.openxmlformats.org/drawingml/2006/table">
            <a:tbl>
              <a:tblPr/>
              <a:tblGrid>
                <a:gridCol w="2432050"/>
                <a:gridCol w="1709420"/>
                <a:gridCol w="1798955"/>
                <a:gridCol w="1980565"/>
                <a:gridCol w="1800860"/>
              </a:tblGrid>
              <a:tr h="951865">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100">
                          <a:latin typeface="宋体" panose="02010600030101010101" pitchFamily="2" charset="-122"/>
                        </a:rPr>
                        <a:t>访问控制</a:t>
                      </a:r>
                      <a:endParaRPr lang="zh-CN" altLang="en-US" sz="2100">
                        <a:latin typeface="宋体" panose="02010600030101010101" pitchFamily="2" charset="-122"/>
                      </a:endParaRPr>
                    </a:p>
                  </a:txBody>
                  <a:tcPr marL="94499" marR="94499" marT="49154" marB="4915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x-none" sz="2100" dirty="0"/>
                        <a:t>private</a:t>
                      </a:r>
                      <a:r>
                        <a:rPr lang="zh-CN" altLang="en-US" sz="2100" dirty="0">
                          <a:latin typeface="宋体" panose="02010600030101010101" pitchFamily="2" charset="-122"/>
                        </a:rPr>
                        <a:t>成员</a:t>
                      </a:r>
                      <a:endParaRPr lang="zh-CN" altLang="en-US" sz="2100" dirty="0">
                        <a:latin typeface="宋体" panose="02010600030101010101" pitchFamily="2" charset="-12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100">
                          <a:latin typeface="宋体" panose="02010600030101010101" pitchFamily="2" charset="-122"/>
                        </a:rPr>
                        <a:t>缺省的成员</a:t>
                      </a:r>
                      <a:endParaRPr lang="zh-CN" altLang="en-US" sz="2100">
                        <a:latin typeface="宋体" panose="02010600030101010101" pitchFamily="2" charset="-12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x-none" sz="2100" dirty="0"/>
                        <a:t>protected</a:t>
                      </a:r>
                      <a:r>
                        <a:rPr lang="zh-CN" altLang="en-US" sz="2100" dirty="0">
                          <a:latin typeface="宋体" panose="02010600030101010101" pitchFamily="2" charset="-122"/>
                        </a:rPr>
                        <a:t>成员</a:t>
                      </a:r>
                      <a:endParaRPr lang="zh-CN" altLang="en-US" sz="2100" dirty="0">
                        <a:latin typeface="宋体" panose="02010600030101010101" pitchFamily="2" charset="-12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x-none" sz="2100" dirty="0"/>
                        <a:t>public</a:t>
                      </a:r>
                      <a:r>
                        <a:rPr lang="zh-CN" altLang="en-US" sz="2100" dirty="0">
                          <a:latin typeface="宋体" panose="02010600030101010101" pitchFamily="2" charset="-122"/>
                        </a:rPr>
                        <a:t>成员</a:t>
                      </a:r>
                      <a:endParaRPr lang="zh-CN" altLang="en-US" sz="2100" dirty="0">
                        <a:latin typeface="宋体" panose="02010600030101010101" pitchFamily="2" charset="-122"/>
                      </a:endParaRPr>
                    </a:p>
                  </a:txBody>
                  <a:tcPr marL="94499" marR="94499" marT="49154" marB="4915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9CCFF">
                        <a:alpha val="100000"/>
                      </a:srgbClr>
                    </a:solidFill>
                  </a:tcPr>
                </a:tc>
              </a:tr>
              <a:tr h="621030">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100">
                          <a:latin typeface="宋体" panose="02010600030101010101" pitchFamily="2" charset="-122"/>
                        </a:rPr>
                        <a:t>同一类中成员</a:t>
                      </a:r>
                      <a:endParaRPr lang="zh-CN" altLang="en-US" sz="2100">
                        <a:latin typeface="宋体" panose="02010600030101010101" pitchFamily="2" charset="-122"/>
                      </a:endParaRPr>
                    </a:p>
                  </a:txBody>
                  <a:tcPr marL="94499" marR="94499" marT="49154" marB="4915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550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100">
                          <a:latin typeface="宋体" panose="02010600030101010101" pitchFamily="2" charset="-122"/>
                        </a:rPr>
                        <a:t>同一包中其他类</a:t>
                      </a:r>
                      <a:endParaRPr lang="zh-CN" altLang="en-US" sz="2100">
                        <a:latin typeface="宋体" panose="02010600030101010101" pitchFamily="2" charset="-122"/>
                      </a:endParaRPr>
                    </a:p>
                  </a:txBody>
                  <a:tcPr marL="94499" marR="94499" marT="49154" marB="4915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t>×</a:t>
                      </a:r>
                      <a:endParaRPr lang="zh-CN" altLang="en-US" sz="2520"/>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21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100">
                          <a:latin typeface="宋体" panose="02010600030101010101" pitchFamily="2" charset="-122"/>
                        </a:rPr>
                        <a:t>不同包中子类 </a:t>
                      </a:r>
                      <a:endParaRPr lang="zh-CN" altLang="en-US" sz="2100">
                        <a:latin typeface="宋体" panose="02010600030101010101" pitchFamily="2" charset="-122"/>
                      </a:endParaRPr>
                    </a:p>
                  </a:txBody>
                  <a:tcPr marL="94499" marR="94499" marT="49154" marB="4915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t>×</a:t>
                      </a:r>
                      <a:endParaRPr lang="zh-CN" altLang="en-US" sz="2520"/>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t>×</a:t>
                      </a:r>
                      <a:endParaRPr lang="zh-CN" altLang="en-US" sz="2520"/>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550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100">
                          <a:latin typeface="宋体" panose="02010600030101010101" pitchFamily="2" charset="-122"/>
                        </a:rPr>
                        <a:t>不同包中非子类 </a:t>
                      </a:r>
                      <a:endParaRPr lang="zh-CN" altLang="en-US" sz="2100">
                        <a:latin typeface="宋体" panose="02010600030101010101" pitchFamily="2" charset="-122"/>
                      </a:endParaRPr>
                    </a:p>
                  </a:txBody>
                  <a:tcPr marL="94499" marR="94499" marT="49154" marB="49154"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t>×</a:t>
                      </a:r>
                      <a:endParaRPr lang="zh-CN" altLang="en-US" sz="2520"/>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t>×</a:t>
                      </a:r>
                      <a:endParaRPr lang="zh-CN" altLang="en-US" sz="2520"/>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t>×</a:t>
                      </a:r>
                      <a:endParaRPr lang="zh-CN" altLang="en-US" sz="2520"/>
                    </a:p>
                  </a:txBody>
                  <a:tcPr marL="94499" marR="94499" marT="49154" marB="4915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l"/>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6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l"/>
                        <a:defRPr sz="22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bg2"/>
                        </a:buClr>
                        <a:buSzPct val="40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520">
                          <a:sym typeface="Symbol" panose="05050102010706020507" pitchFamily="2" charset="2"/>
                        </a:rPr>
                        <a:t></a:t>
                      </a:r>
                      <a:endParaRPr lang="zh-CN" altLang="en-US" sz="2520">
                        <a:sym typeface="Symbol" panose="05050102010706020507" pitchFamily="2" charset="2"/>
                      </a:endParaRPr>
                    </a:p>
                  </a:txBody>
                  <a:tcPr marL="94499" marR="94499" marT="49154" marB="49154"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4"/>
          </p:nvPr>
        </p:nvSpPr>
        <p:spPr/>
        <p:txBody>
          <a:bodyPr/>
          <a:lstStyle/>
          <a:p>
            <a:fld id="{8BE01215-4828-4524-979C-D6EB67B72D37}"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custDataLst>
              <p:tags r:id="rId1"/>
            </p:custDataLst>
          </p:nvPr>
        </p:nvSpPr>
        <p:spPr/>
        <p:txBody>
          <a:bodyPr>
            <a:normAutofit/>
          </a:bodyPr>
          <a:lstStyle/>
          <a:p>
            <a:pPr algn="l">
              <a:lnSpc>
                <a:spcPct val="150000"/>
              </a:lnSpc>
              <a:spcBef>
                <a:spcPct val="20000"/>
              </a:spcBef>
              <a:buClr>
                <a:srgbClr val="000000"/>
              </a:buClr>
              <a:buSzTx/>
              <a:buChar char="•"/>
            </a:pPr>
            <a:r>
              <a:rPr lang="zh-CN" altLang="en-US" sz="2800" smtClean="0"/>
              <a:t>封装性</a:t>
            </a:r>
            <a:endParaRPr lang="zh-CN" altLang="en-US" sz="2800" smtClean="0"/>
          </a:p>
          <a:p>
            <a:pPr marL="742950" lvl="1" indent="-285750">
              <a:lnSpc>
                <a:spcPct val="150000"/>
              </a:lnSpc>
              <a:spcBef>
                <a:spcPct val="25000"/>
              </a:spcBef>
              <a:buFont typeface="Wingdings" panose="05000000000000000000" pitchFamily="2" charset="2"/>
              <a:buChar char="l"/>
            </a:pPr>
            <a:r>
              <a:rPr lang="zh-CN" altLang="en-US" sz="1470" smtClean="0"/>
              <a:t>对象就是对一组变量和相关方法的封装，其中变量表明了对象的状态，方法表明了对象具有的行为。通过对象的封装，实现了模块化和信息隐藏。通过对类的成员施以一定的访问权限，实现了类中成员的信息隐藏。</a:t>
            </a:r>
            <a:endParaRPr lang="zh-CN" altLang="en-US" sz="1470" smtClean="0"/>
          </a:p>
          <a:p>
            <a:pPr algn="l">
              <a:lnSpc>
                <a:spcPct val="150000"/>
              </a:lnSpc>
              <a:spcBef>
                <a:spcPct val="20000"/>
              </a:spcBef>
              <a:buClr>
                <a:srgbClr val="000000"/>
              </a:buClr>
              <a:buSzTx/>
              <a:buChar char="•"/>
            </a:pPr>
            <a:r>
              <a:rPr lang="zh-CN" altLang="en-US" sz="2800" smtClean="0"/>
              <a:t>继承性</a:t>
            </a:r>
            <a:endParaRPr lang="zh-CN" altLang="en-US" sz="2800" smtClean="0"/>
          </a:p>
          <a:p>
            <a:pPr marL="742950" lvl="1" indent="-285750">
              <a:lnSpc>
                <a:spcPct val="150000"/>
              </a:lnSpc>
              <a:spcBef>
                <a:spcPct val="25000"/>
              </a:spcBef>
              <a:buFont typeface="Wingdings" panose="05000000000000000000" pitchFamily="2" charset="2"/>
              <a:buChar char="l"/>
            </a:pPr>
            <a:r>
              <a:rPr lang="zh-CN" altLang="en-US" sz="1470" smtClean="0"/>
              <a:t>通过继承实现代码复用。</a:t>
            </a:r>
            <a:r>
              <a:rPr lang="en-US" sz="1470" smtClean="0">
                <a:ea typeface="黑体" panose="02010609060101010101" pitchFamily="49" charset="-122"/>
              </a:rPr>
              <a:t>Java</a:t>
            </a:r>
            <a:r>
              <a:rPr lang="zh-CN" altLang="en-US" sz="1470" smtClean="0"/>
              <a:t>中所有的类都是通过直接或间接地继承</a:t>
            </a:r>
            <a:r>
              <a:rPr lang="en-US" sz="1470" smtClean="0">
                <a:ea typeface="黑体" panose="02010609060101010101" pitchFamily="49" charset="-122"/>
              </a:rPr>
              <a:t>Object</a:t>
            </a:r>
            <a:r>
              <a:rPr lang="zh-CN" altLang="en-US" sz="1470" smtClean="0"/>
              <a:t>类得到的。</a:t>
            </a:r>
            <a:endParaRPr lang="zh-CN" altLang="en-US" sz="1470" smtClean="0"/>
          </a:p>
          <a:p>
            <a:pPr marL="742950" lvl="1" indent="-285750">
              <a:lnSpc>
                <a:spcPct val="150000"/>
              </a:lnSpc>
              <a:spcBef>
                <a:spcPct val="25000"/>
              </a:spcBef>
              <a:buFont typeface="Wingdings" panose="05000000000000000000" pitchFamily="2" charset="2"/>
              <a:buChar char="l"/>
            </a:pPr>
            <a:r>
              <a:rPr lang="zh-CN" altLang="en-US" sz="1470" smtClean="0"/>
              <a:t>继承而得到的类称为子类，被继承的类称为父类。</a:t>
            </a:r>
            <a:endParaRPr lang="zh-CN" altLang="en-US" sz="1470" smtClean="0"/>
          </a:p>
          <a:p>
            <a:pPr marL="742950" lvl="1" indent="-285750">
              <a:lnSpc>
                <a:spcPct val="150000"/>
              </a:lnSpc>
              <a:spcBef>
                <a:spcPct val="25000"/>
              </a:spcBef>
              <a:buFont typeface="Wingdings" panose="05000000000000000000" pitchFamily="2" charset="2"/>
              <a:buChar char="l"/>
            </a:pPr>
            <a:r>
              <a:rPr lang="zh-CN" altLang="en-US" sz="1470" smtClean="0"/>
              <a:t>子类可以重写父类方法及命名与父类同名的成员变量。</a:t>
            </a:r>
            <a:endParaRPr lang="zh-CN" altLang="en-US" sz="1470" smtClean="0"/>
          </a:p>
          <a:p>
            <a:pPr marL="742950" lvl="1" indent="-285750">
              <a:lnSpc>
                <a:spcPct val="150000"/>
              </a:lnSpc>
              <a:spcBef>
                <a:spcPct val="25000"/>
              </a:spcBef>
              <a:buFont typeface="Wingdings" panose="05000000000000000000" pitchFamily="2" charset="2"/>
              <a:buChar char="l"/>
            </a:pPr>
            <a:r>
              <a:rPr lang="en-US" sz="1470" smtClean="0">
                <a:ea typeface="黑体" panose="02010609060101010101" pitchFamily="49" charset="-122"/>
              </a:rPr>
              <a:t>Java</a:t>
            </a:r>
            <a:r>
              <a:rPr lang="zh-CN" altLang="en-US" sz="1470" smtClean="0"/>
              <a:t>不支持多重继承，即一个类从多个超类派生</a:t>
            </a:r>
            <a:endParaRPr lang="zh-CN" altLang="en-US" sz="1470" smtClean="0"/>
          </a:p>
        </p:txBody>
      </p:sp>
      <p:sp>
        <p:nvSpPr>
          <p:cNvPr id="4" name="灯片编号占位符 3"/>
          <p:cNvSpPr>
            <a:spLocks noGrp="1"/>
          </p:cNvSpPr>
          <p:nvPr>
            <p:ph type="sldNum" sz="quarter" idx="4"/>
          </p:nvPr>
        </p:nvSpPr>
        <p:spPr/>
        <p:txBody>
          <a:bodyPr/>
          <a:lstStyle/>
          <a:p>
            <a:fld id="{9480BDC0-5DEA-4A24-896B-0C1C0F4F9D1F}" type="slidenum">
              <a:rPr lang="zh-CN" altLang="en-US" sz="1470" dirty="0"/>
            </a:fld>
            <a:endParaRPr lang="zh-CN" altLang="en-US" sz="1470" dirty="0"/>
          </a:p>
        </p:txBody>
      </p:sp>
      <p:sp>
        <p:nvSpPr>
          <p:cNvPr id="115716" name="标题 2"/>
          <p:cNvSpPr>
            <a:spLocks noGrp="1" noChangeArrowheads="1"/>
          </p:cNvSpPr>
          <p:nvPr>
            <p:ph type="title"/>
            <p:custDataLst>
              <p:tags r:id="rId2"/>
            </p:custDataLst>
          </p:nvPr>
        </p:nvSpPr>
        <p:spPr/>
        <p:txBody>
          <a:bodyPr/>
          <a:lstStyle/>
          <a:p>
            <a:r>
              <a:rPr lang="zh-CN" altLang="en-US" smtClean="0"/>
              <a:t>小结</a:t>
            </a:r>
            <a:r>
              <a:rPr lang="en-US" smtClean="0">
                <a:ea typeface="黑体" panose="02010609060101010101" pitchFamily="49" charset="-122"/>
              </a:rPr>
              <a:t>(3)</a:t>
            </a:r>
            <a:endParaRPr lang="en-US" smtClean="0">
              <a:ea typeface="黑体" panose="02010609060101010101" pitchFamily="49" charset="-122"/>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内部类应用（</a:t>
            </a:r>
            <a:r>
              <a:rPr lang="en-US" altLang="zh-CN"/>
              <a:t>2</a:t>
            </a:r>
            <a:r>
              <a:rPr lang="zh-CN" altLang="en-US"/>
              <a:t>）</a:t>
            </a:r>
            <a:endParaRPr lang="zh-CN" altLang="en-US"/>
          </a:p>
        </p:txBody>
      </p:sp>
      <p:sp>
        <p:nvSpPr>
          <p:cNvPr id="3" name="内容占位符 2"/>
          <p:cNvSpPr>
            <a:spLocks noGrp="1"/>
          </p:cNvSpPr>
          <p:nvPr>
            <p:ph idx="1"/>
          </p:nvPr>
        </p:nvSpPr>
        <p:spPr/>
        <p:txBody>
          <a:bodyPr/>
          <a:p>
            <a:r>
              <a:rPr lang="zh-CN" altLang="en-US"/>
              <a:t>模拟多重</a:t>
            </a:r>
            <a:r>
              <a:rPr lang="zh-CN" altLang="en-US"/>
              <a:t>继承</a:t>
            </a:r>
            <a:endParaRPr lang="zh-CN" altLang="en-US"/>
          </a:p>
          <a:p>
            <a:pPr marL="514350" lvl="1" indent="0">
              <a:buNone/>
            </a:pPr>
            <a:r>
              <a:rPr lang="zh-CN" altLang="en-US"/>
              <a:t>缺陷：丢失继承</a:t>
            </a:r>
            <a:r>
              <a:rPr lang="zh-CN" altLang="en-US"/>
              <a:t>信息</a:t>
            </a:r>
            <a:endParaRPr lang="zh-CN" altLang="en-US"/>
          </a:p>
        </p:txBody>
      </p:sp>
      <p:sp>
        <p:nvSpPr>
          <p:cNvPr id="100" name="文本框 99"/>
          <p:cNvSpPr txBox="1"/>
          <p:nvPr/>
        </p:nvSpPr>
        <p:spPr>
          <a:xfrm>
            <a:off x="540385" y="3015615"/>
            <a:ext cx="3997325" cy="2245360"/>
          </a:xfrm>
          <a:prstGeom prst="rect">
            <a:avLst/>
          </a:prstGeom>
          <a:noFill/>
          <a:ln w="9525">
            <a:noFill/>
          </a:ln>
        </p:spPr>
        <p:txBody>
          <a:bodyPr wrap="square">
            <a:spAutoFit/>
          </a:bodyPr>
          <a:p>
            <a:r>
              <a:rPr lang="en-US" sz="1400" b="1">
                <a:solidFill>
                  <a:srgbClr val="7F0055"/>
                </a:solidFill>
                <a:latin typeface="Consolas" panose="020B0609020204030204" charset="0"/>
                <a:ea typeface="宋体" panose="02010600030101010101" pitchFamily="2" charset="-122"/>
              </a:rPr>
              <a:t>class</a:t>
            </a:r>
            <a:r>
              <a:rPr lang="en-US" sz="1400">
                <a:solidFill>
                  <a:srgbClr val="000000"/>
                </a:solidFill>
                <a:latin typeface="Consolas" panose="020B0609020204030204" charset="0"/>
                <a:ea typeface="宋体" panose="02010600030101010101" pitchFamily="2" charset="-122"/>
              </a:rPr>
              <a:t> BaseA{		String getName() {		</a:t>
            </a:r>
            <a:r>
              <a:rPr lang="en-US" sz="1400" b="1">
                <a:solidFill>
                  <a:srgbClr val="7F0055"/>
                </a:solidFill>
                <a:latin typeface="Consolas" panose="020B0609020204030204" charset="0"/>
                <a:ea typeface="宋体" panose="02010600030101010101" pitchFamily="2" charset="-122"/>
              </a:rPr>
              <a:t>return</a:t>
            </a:r>
            <a:r>
              <a:rPr lang="en-US" sz="1400">
                <a:solidFill>
                  <a:srgbClr val="000000"/>
                </a:solidFill>
                <a:latin typeface="Consolas" panose="020B0609020204030204" charset="0"/>
                <a:ea typeface="宋体" panose="02010600030101010101" pitchFamily="2" charset="-122"/>
              </a:rPr>
              <a:t> </a:t>
            </a:r>
            <a:r>
              <a:rPr lang="en-US" sz="1400">
                <a:solidFill>
                  <a:srgbClr val="2A00FF"/>
                </a:solidFill>
                <a:latin typeface="Consolas" panose="020B0609020204030204" charset="0"/>
                <a:ea typeface="宋体" panose="02010600030101010101" pitchFamily="2" charset="-122"/>
              </a:rPr>
              <a:t>"BaseA"</a:t>
            </a:r>
            <a:r>
              <a:rPr lang="en-US" sz="1400">
                <a:solidFill>
                  <a:srgbClr val="000000"/>
                </a:solidFill>
                <a:latin typeface="Consolas" panose="020B0609020204030204" charset="0"/>
                <a:ea typeface="宋体" panose="02010600030101010101" pitchFamily="2" charset="-122"/>
              </a:rPr>
              <a:t>;	}}</a:t>
            </a:r>
            <a:r>
              <a:rPr lang="en-US" sz="1400" b="1">
                <a:solidFill>
                  <a:srgbClr val="7F0055"/>
                </a:solidFill>
                <a:latin typeface="Consolas" panose="020B0609020204030204" charset="0"/>
                <a:ea typeface="宋体" panose="02010600030101010101" pitchFamily="2" charset="-122"/>
              </a:rPr>
              <a:t>class</a:t>
            </a:r>
            <a:r>
              <a:rPr lang="en-US" sz="1400">
                <a:solidFill>
                  <a:srgbClr val="000000"/>
                </a:solidFill>
                <a:latin typeface="Consolas" panose="020B0609020204030204" charset="0"/>
                <a:ea typeface="宋体" panose="02010600030101010101" pitchFamily="2" charset="-122"/>
              </a:rPr>
              <a:t> BaseB{		String getInfo() {		</a:t>
            </a:r>
            <a:r>
              <a:rPr lang="en-US" sz="1400" b="1">
                <a:solidFill>
                  <a:srgbClr val="7F0055"/>
                </a:solidFill>
                <a:latin typeface="Consolas" panose="020B0609020204030204" charset="0"/>
                <a:ea typeface="宋体" panose="02010600030101010101" pitchFamily="2" charset="-122"/>
              </a:rPr>
              <a:t>return</a:t>
            </a:r>
            <a:r>
              <a:rPr lang="en-US" sz="1400">
                <a:solidFill>
                  <a:srgbClr val="000000"/>
                </a:solidFill>
                <a:latin typeface="Consolas" panose="020B0609020204030204" charset="0"/>
                <a:ea typeface="宋体" panose="02010600030101010101" pitchFamily="2" charset="-122"/>
              </a:rPr>
              <a:t> </a:t>
            </a:r>
            <a:r>
              <a:rPr lang="en-US" sz="1400">
                <a:solidFill>
                  <a:srgbClr val="2A00FF"/>
                </a:solidFill>
                <a:latin typeface="Consolas" panose="020B0609020204030204" charset="0"/>
                <a:ea typeface="宋体" panose="02010600030101010101" pitchFamily="2" charset="-122"/>
              </a:rPr>
              <a:t>"BaseB"</a:t>
            </a:r>
            <a:r>
              <a:rPr lang="en-US" sz="1400">
                <a:solidFill>
                  <a:srgbClr val="000000"/>
                </a:solidFill>
                <a:latin typeface="Consolas" panose="020B0609020204030204" charset="0"/>
                <a:ea typeface="宋体" panose="02010600030101010101" pitchFamily="2" charset="-122"/>
              </a:rPr>
              <a:t>;	}}</a:t>
            </a:r>
            <a:endParaRPr lang="en-US" altLang="en-US" sz="1400">
              <a:solidFill>
                <a:srgbClr val="000000"/>
              </a:solidFill>
              <a:latin typeface="Consolas" panose="020B0609020204030204" charset="0"/>
              <a:ea typeface="宋体" panose="02010600030101010101" pitchFamily="2" charset="-122"/>
            </a:endParaRPr>
          </a:p>
        </p:txBody>
      </p:sp>
      <p:sp>
        <p:nvSpPr>
          <p:cNvPr id="5" name="文本框 4"/>
          <p:cNvSpPr txBox="1"/>
          <p:nvPr/>
        </p:nvSpPr>
        <p:spPr>
          <a:xfrm>
            <a:off x="4365625" y="180340"/>
            <a:ext cx="6268085" cy="6123940"/>
          </a:xfrm>
          <a:prstGeom prst="rect">
            <a:avLst/>
          </a:prstGeom>
          <a:solidFill>
            <a:schemeClr val="bg1"/>
          </a:solidFill>
          <a:ln w="9525">
            <a:noFill/>
          </a:ln>
        </p:spPr>
        <p:txBody>
          <a:bodyPr wrap="square">
            <a:spAutoFit/>
          </a:bodyPr>
          <a:p>
            <a:r>
              <a:rPr lang="en-US" sz="1400" b="1">
                <a:solidFill>
                  <a:srgbClr val="7F0055"/>
                </a:solidFill>
                <a:latin typeface="Consolas" panose="020B0609020204030204" charset="0"/>
                <a:ea typeface="宋体" panose="02010600030101010101" pitchFamily="2" charset="-122"/>
              </a:rPr>
              <a:t>public</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class</a:t>
            </a:r>
            <a:r>
              <a:rPr lang="en-US" sz="1400">
                <a:solidFill>
                  <a:srgbClr val="000000"/>
                </a:solidFill>
                <a:latin typeface="Consolas" panose="020B0609020204030204" charset="0"/>
                <a:ea typeface="宋体" panose="02010600030101010101" pitchFamily="2" charset="-122"/>
              </a:rPr>
              <a:t> InnerClass {	</a:t>
            </a:r>
            <a:r>
              <a:rPr lang="en-US" sz="1400" b="1">
                <a:solidFill>
                  <a:srgbClr val="7F0055"/>
                </a:solidFill>
                <a:latin typeface="Consolas" panose="020B0609020204030204" charset="0"/>
                <a:ea typeface="宋体" panose="02010600030101010101" pitchFamily="2" charset="-122"/>
              </a:rPr>
              <a:t>private</a:t>
            </a:r>
            <a:r>
              <a:rPr lang="en-US" sz="1400">
                <a:solidFill>
                  <a:srgbClr val="000000"/>
                </a:solidFill>
                <a:latin typeface="Consolas" panose="020B0609020204030204" charset="0"/>
                <a:ea typeface="宋体" panose="02010600030101010101" pitchFamily="2" charset="-122"/>
              </a:rPr>
              <a:t> String </a:t>
            </a:r>
            <a:r>
              <a:rPr lang="en-US" sz="1400">
                <a:solidFill>
                  <a:srgbClr val="0000C0"/>
                </a:solidFill>
                <a:latin typeface="Consolas" panose="020B0609020204030204" charset="0"/>
                <a:ea typeface="宋体" panose="02010600030101010101" pitchFamily="2" charset="-122"/>
              </a:rPr>
              <a:t>str</a:t>
            </a:r>
            <a:r>
              <a:rPr lang="en-US" sz="1400">
                <a:solidFill>
                  <a:srgbClr val="000000"/>
                </a:solidFill>
                <a:latin typeface="Consolas" panose="020B0609020204030204" charset="0"/>
                <a:ea typeface="宋体" panose="02010600030101010101" pitchFamily="2" charset="-122"/>
              </a:rPr>
              <a:t>=</a:t>
            </a:r>
            <a:r>
              <a:rPr lang="en-US" sz="1400">
                <a:solidFill>
                  <a:srgbClr val="2A00FF"/>
                </a:solidFill>
                <a:latin typeface="Consolas" panose="020B0609020204030204" charset="0"/>
                <a:ea typeface="宋体" panose="02010600030101010101" pitchFamily="2" charset="-122"/>
              </a:rPr>
              <a:t>"InnerClass"</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private</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class</a:t>
            </a:r>
            <a:r>
              <a:rPr lang="en-US" sz="1400">
                <a:solidFill>
                  <a:srgbClr val="000000"/>
                </a:solidFill>
                <a:latin typeface="Consolas" panose="020B0609020204030204" charset="0"/>
                <a:ea typeface="宋体" panose="02010600030101010101" pitchFamily="2" charset="-122"/>
              </a:rPr>
              <a:t> InnerA </a:t>
            </a:r>
            <a:r>
              <a:rPr lang="en-US" sz="1400" b="1">
                <a:solidFill>
                  <a:srgbClr val="7F0055"/>
                </a:solidFill>
                <a:latin typeface="Consolas" panose="020B0609020204030204" charset="0"/>
                <a:ea typeface="宋体" panose="02010600030101010101" pitchFamily="2" charset="-122"/>
              </a:rPr>
              <a:t>extends</a:t>
            </a:r>
            <a:r>
              <a:rPr lang="en-US" sz="1400">
                <a:solidFill>
                  <a:srgbClr val="000000"/>
                </a:solidFill>
                <a:latin typeface="Consolas" panose="020B0609020204030204" charset="0"/>
                <a:ea typeface="宋体" panose="02010600030101010101" pitchFamily="2" charset="-122"/>
              </a:rPr>
              <a:t> BaseA{		</a:t>
            </a:r>
            <a:r>
              <a:rPr lang="en-US" sz="1400">
                <a:solidFill>
                  <a:srgbClr val="646464"/>
                </a:solidFill>
                <a:latin typeface="Consolas" panose="020B0609020204030204" charset="0"/>
                <a:ea typeface="宋体" panose="02010600030101010101" pitchFamily="2" charset="-122"/>
              </a:rPr>
              <a:t>@Override</a:t>
            </a:r>
            <a:r>
              <a:rPr lang="en-US" sz="1400">
                <a:solidFill>
                  <a:srgbClr val="000000"/>
                </a:solidFill>
                <a:latin typeface="Consolas" panose="020B0609020204030204" charset="0"/>
                <a:ea typeface="宋体" panose="02010600030101010101" pitchFamily="2" charset="-122"/>
              </a:rPr>
              <a:t>		String getName() {			</a:t>
            </a:r>
            <a:r>
              <a:rPr lang="en-US" sz="1400" b="1">
                <a:solidFill>
                  <a:srgbClr val="7F0055"/>
                </a:solidFill>
                <a:latin typeface="Consolas" panose="020B0609020204030204" charset="0"/>
                <a:ea typeface="宋体" panose="02010600030101010101" pitchFamily="2" charset="-122"/>
              </a:rPr>
              <a:t>return</a:t>
            </a:r>
            <a:r>
              <a:rPr lang="en-US" sz="1400">
                <a:solidFill>
                  <a:srgbClr val="000000"/>
                </a:solidFill>
                <a:latin typeface="Consolas" panose="020B0609020204030204" charset="0"/>
                <a:ea typeface="宋体" panose="02010600030101010101" pitchFamily="2" charset="-122"/>
              </a:rPr>
              <a:t> </a:t>
            </a:r>
            <a:r>
              <a:rPr lang="en-US" sz="1400">
                <a:solidFill>
                  <a:srgbClr val="0000C0"/>
                </a:solidFill>
                <a:latin typeface="Consolas" panose="020B0609020204030204" charset="0"/>
                <a:ea typeface="宋体" panose="02010600030101010101" pitchFamily="2" charset="-122"/>
              </a:rPr>
              <a:t>str</a:t>
            </a:r>
            <a:r>
              <a:rPr lang="en-US" sz="1400">
                <a:solidFill>
                  <a:srgbClr val="000000"/>
                </a:solidFill>
                <a:latin typeface="Consolas" panose="020B0609020204030204" charset="0"/>
                <a:ea typeface="宋体" panose="02010600030101010101" pitchFamily="2" charset="-122"/>
              </a:rPr>
              <a:t>+</a:t>
            </a:r>
            <a:r>
              <a:rPr lang="en-US" sz="1400">
                <a:solidFill>
                  <a:srgbClr val="2A00FF"/>
                </a:solidFill>
                <a:latin typeface="Consolas" panose="020B0609020204030204" charset="0"/>
                <a:ea typeface="宋体" panose="02010600030101010101" pitchFamily="2" charset="-122"/>
              </a:rPr>
              <a:t>"InnerA"</a:t>
            </a:r>
            <a:r>
              <a:rPr lang="en-US" sz="1400">
                <a:solidFill>
                  <a:srgbClr val="000000"/>
                </a:solidFill>
                <a:latin typeface="Consolas" panose="020B0609020204030204" charset="0"/>
                <a:ea typeface="宋体" panose="02010600030101010101" pitchFamily="2" charset="-122"/>
              </a:rPr>
              <a:t>;		}	}	</a:t>
            </a:r>
            <a:r>
              <a:rPr lang="en-US" sz="1400" b="1">
                <a:solidFill>
                  <a:srgbClr val="7F0055"/>
                </a:solidFill>
                <a:latin typeface="Consolas" panose="020B0609020204030204" charset="0"/>
                <a:ea typeface="宋体" panose="02010600030101010101" pitchFamily="2" charset="-122"/>
              </a:rPr>
              <a:t>private</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class</a:t>
            </a:r>
            <a:r>
              <a:rPr lang="en-US" sz="1400">
                <a:solidFill>
                  <a:srgbClr val="000000"/>
                </a:solidFill>
                <a:latin typeface="Consolas" panose="020B0609020204030204" charset="0"/>
                <a:ea typeface="宋体" panose="02010600030101010101" pitchFamily="2" charset="-122"/>
              </a:rPr>
              <a:t> InnerB </a:t>
            </a:r>
            <a:r>
              <a:rPr lang="en-US" sz="1400" b="1">
                <a:solidFill>
                  <a:srgbClr val="7F0055"/>
                </a:solidFill>
                <a:latin typeface="Consolas" panose="020B0609020204030204" charset="0"/>
                <a:ea typeface="宋体" panose="02010600030101010101" pitchFamily="2" charset="-122"/>
              </a:rPr>
              <a:t>extends</a:t>
            </a:r>
            <a:r>
              <a:rPr lang="en-US" sz="1400">
                <a:solidFill>
                  <a:srgbClr val="000000"/>
                </a:solidFill>
                <a:latin typeface="Consolas" panose="020B0609020204030204" charset="0"/>
                <a:ea typeface="宋体" panose="02010600030101010101" pitchFamily="2" charset="-122"/>
              </a:rPr>
              <a:t> BaseB{		</a:t>
            </a:r>
            <a:r>
              <a:rPr lang="en-US" sz="1400">
                <a:solidFill>
                  <a:srgbClr val="646464"/>
                </a:solidFill>
                <a:latin typeface="Consolas" panose="020B0609020204030204" charset="0"/>
                <a:ea typeface="宋体" panose="02010600030101010101" pitchFamily="2" charset="-122"/>
              </a:rPr>
              <a:t>@Override</a:t>
            </a:r>
            <a:r>
              <a:rPr lang="en-US" sz="1400">
                <a:solidFill>
                  <a:srgbClr val="000000"/>
                </a:solidFill>
                <a:latin typeface="Consolas" panose="020B0609020204030204" charset="0"/>
                <a:ea typeface="宋体" panose="02010600030101010101" pitchFamily="2" charset="-122"/>
              </a:rPr>
              <a:t>		String getInfo() {			</a:t>
            </a:r>
            <a:r>
              <a:rPr lang="en-US" sz="1400" b="1">
                <a:solidFill>
                  <a:srgbClr val="7F0055"/>
                </a:solidFill>
                <a:latin typeface="Consolas" panose="020B0609020204030204" charset="0"/>
                <a:ea typeface="宋体" panose="02010600030101010101" pitchFamily="2" charset="-122"/>
              </a:rPr>
              <a:t>return</a:t>
            </a:r>
            <a:r>
              <a:rPr lang="en-US" sz="1400">
                <a:solidFill>
                  <a:srgbClr val="000000"/>
                </a:solidFill>
                <a:latin typeface="Consolas" panose="020B0609020204030204" charset="0"/>
                <a:ea typeface="宋体" panose="02010600030101010101" pitchFamily="2" charset="-122"/>
              </a:rPr>
              <a:t> </a:t>
            </a:r>
            <a:r>
              <a:rPr lang="en-US" sz="1400">
                <a:solidFill>
                  <a:srgbClr val="0000C0"/>
                </a:solidFill>
                <a:latin typeface="Consolas" panose="020B0609020204030204" charset="0"/>
                <a:ea typeface="宋体" panose="02010600030101010101" pitchFamily="2" charset="-122"/>
              </a:rPr>
              <a:t>str</a:t>
            </a:r>
            <a:r>
              <a:rPr lang="en-US" sz="1400">
                <a:solidFill>
                  <a:srgbClr val="000000"/>
                </a:solidFill>
                <a:latin typeface="Consolas" panose="020B0609020204030204" charset="0"/>
                <a:ea typeface="宋体" panose="02010600030101010101" pitchFamily="2" charset="-122"/>
              </a:rPr>
              <a:t>+</a:t>
            </a:r>
            <a:r>
              <a:rPr lang="en-US" sz="1400">
                <a:solidFill>
                  <a:srgbClr val="2A00FF"/>
                </a:solidFill>
                <a:latin typeface="Consolas" panose="020B0609020204030204" charset="0"/>
                <a:ea typeface="宋体" panose="02010600030101010101" pitchFamily="2" charset="-122"/>
              </a:rPr>
              <a:t>"InnerB"</a:t>
            </a:r>
            <a:r>
              <a:rPr lang="en-US" sz="1400">
                <a:solidFill>
                  <a:srgbClr val="000000"/>
                </a:solidFill>
                <a:latin typeface="Consolas" panose="020B0609020204030204" charset="0"/>
                <a:ea typeface="宋体" panose="02010600030101010101" pitchFamily="2" charset="-122"/>
              </a:rPr>
              <a:t>;		}	}	</a:t>
            </a:r>
            <a:r>
              <a:rPr lang="en-US" sz="1400" b="1">
                <a:solidFill>
                  <a:srgbClr val="7F0055"/>
                </a:solidFill>
                <a:latin typeface="Consolas" panose="020B0609020204030204" charset="0"/>
                <a:ea typeface="宋体" panose="02010600030101010101" pitchFamily="2" charset="-122"/>
              </a:rPr>
              <a:t>private</a:t>
            </a:r>
            <a:r>
              <a:rPr lang="en-US" sz="1400">
                <a:solidFill>
                  <a:srgbClr val="000000"/>
                </a:solidFill>
                <a:latin typeface="Consolas" panose="020B0609020204030204" charset="0"/>
                <a:ea typeface="宋体" panose="02010600030101010101" pitchFamily="2" charset="-122"/>
              </a:rPr>
              <a:t> InnerA </a:t>
            </a:r>
            <a:r>
              <a:rPr lang="en-US" sz="1400">
                <a:solidFill>
                  <a:srgbClr val="0000C0"/>
                </a:solidFill>
                <a:latin typeface="Consolas" panose="020B0609020204030204" charset="0"/>
                <a:ea typeface="宋体" panose="02010600030101010101" pitchFamily="2" charset="-122"/>
              </a:rPr>
              <a:t>a</a:t>
            </a:r>
            <a:r>
              <a:rPr lang="en-US" sz="1400">
                <a:solidFill>
                  <a:srgbClr val="000000"/>
                </a:solidFill>
                <a:latin typeface="Consolas" panose="020B0609020204030204" charset="0"/>
                <a:ea typeface="宋体" panose="02010600030101010101" pitchFamily="2" charset="-122"/>
              </a:rPr>
              <a:t>=</a:t>
            </a:r>
            <a:r>
              <a:rPr lang="en-US" sz="1400" b="1">
                <a:solidFill>
                  <a:srgbClr val="7F0055"/>
                </a:solidFill>
                <a:latin typeface="Consolas" panose="020B0609020204030204" charset="0"/>
                <a:ea typeface="宋体" panose="02010600030101010101" pitchFamily="2" charset="-122"/>
              </a:rPr>
              <a:t>new</a:t>
            </a:r>
            <a:r>
              <a:rPr lang="en-US" sz="1400">
                <a:solidFill>
                  <a:srgbClr val="000000"/>
                </a:solidFill>
                <a:latin typeface="Consolas" panose="020B0609020204030204" charset="0"/>
                <a:ea typeface="宋体" panose="02010600030101010101" pitchFamily="2" charset="-122"/>
              </a:rPr>
              <a:t> InnerA();	</a:t>
            </a:r>
            <a:r>
              <a:rPr lang="en-US" sz="1400" b="1">
                <a:solidFill>
                  <a:srgbClr val="7F0055"/>
                </a:solidFill>
                <a:latin typeface="Consolas" panose="020B0609020204030204" charset="0"/>
                <a:ea typeface="宋体" panose="02010600030101010101" pitchFamily="2" charset="-122"/>
              </a:rPr>
              <a:t>private</a:t>
            </a:r>
            <a:r>
              <a:rPr lang="en-US" sz="1400">
                <a:solidFill>
                  <a:srgbClr val="000000"/>
                </a:solidFill>
                <a:latin typeface="Consolas" panose="020B0609020204030204" charset="0"/>
                <a:ea typeface="宋体" panose="02010600030101010101" pitchFamily="2" charset="-122"/>
              </a:rPr>
              <a:t> InnerB </a:t>
            </a:r>
            <a:r>
              <a:rPr lang="en-US" sz="1400">
                <a:solidFill>
                  <a:srgbClr val="0000C0"/>
                </a:solidFill>
                <a:latin typeface="Consolas" panose="020B0609020204030204" charset="0"/>
                <a:ea typeface="宋体" panose="02010600030101010101" pitchFamily="2" charset="-122"/>
              </a:rPr>
              <a:t>b</a:t>
            </a:r>
            <a:r>
              <a:rPr lang="en-US" sz="1400">
                <a:solidFill>
                  <a:srgbClr val="000000"/>
                </a:solidFill>
                <a:latin typeface="Consolas" panose="020B0609020204030204" charset="0"/>
                <a:ea typeface="宋体" panose="02010600030101010101" pitchFamily="2" charset="-122"/>
              </a:rPr>
              <a:t>=</a:t>
            </a:r>
            <a:r>
              <a:rPr lang="en-US" sz="1400" b="1">
                <a:solidFill>
                  <a:srgbClr val="7F0055"/>
                </a:solidFill>
                <a:latin typeface="Consolas" panose="020B0609020204030204" charset="0"/>
                <a:ea typeface="宋体" panose="02010600030101010101" pitchFamily="2" charset="-122"/>
              </a:rPr>
              <a:t>new</a:t>
            </a:r>
            <a:r>
              <a:rPr lang="en-US" sz="1400">
                <a:solidFill>
                  <a:srgbClr val="000000"/>
                </a:solidFill>
                <a:latin typeface="Consolas" panose="020B0609020204030204" charset="0"/>
                <a:ea typeface="宋体" panose="02010600030101010101" pitchFamily="2" charset="-122"/>
              </a:rPr>
              <a:t> InnerB();	</a:t>
            </a:r>
            <a:r>
              <a:rPr lang="en-US" sz="1400" b="1">
                <a:solidFill>
                  <a:srgbClr val="7F0055"/>
                </a:solidFill>
                <a:latin typeface="Consolas" panose="020B0609020204030204" charset="0"/>
                <a:ea typeface="宋体" panose="02010600030101010101" pitchFamily="2" charset="-122"/>
              </a:rPr>
              <a:t>public</a:t>
            </a:r>
            <a:r>
              <a:rPr lang="en-US" sz="1400">
                <a:solidFill>
                  <a:srgbClr val="000000"/>
                </a:solidFill>
                <a:latin typeface="Consolas" panose="020B0609020204030204" charset="0"/>
                <a:ea typeface="宋体" panose="02010600030101010101" pitchFamily="2" charset="-122"/>
              </a:rPr>
              <a:t> String getInfo() {		</a:t>
            </a:r>
            <a:r>
              <a:rPr lang="en-US" sz="1400" b="1">
                <a:solidFill>
                  <a:srgbClr val="7F0055"/>
                </a:solidFill>
                <a:latin typeface="Consolas" panose="020B0609020204030204" charset="0"/>
                <a:ea typeface="宋体" panose="02010600030101010101" pitchFamily="2" charset="-122"/>
              </a:rPr>
              <a:t>return</a:t>
            </a:r>
            <a:r>
              <a:rPr lang="en-US" sz="1400">
                <a:solidFill>
                  <a:srgbClr val="000000"/>
                </a:solidFill>
                <a:latin typeface="Consolas" panose="020B0609020204030204" charset="0"/>
                <a:ea typeface="宋体" panose="02010600030101010101" pitchFamily="2" charset="-122"/>
              </a:rPr>
              <a:t> </a:t>
            </a:r>
            <a:r>
              <a:rPr lang="en-US" sz="1400">
                <a:solidFill>
                  <a:srgbClr val="0000C0"/>
                </a:solidFill>
                <a:latin typeface="Consolas" panose="020B0609020204030204" charset="0"/>
                <a:ea typeface="宋体" panose="02010600030101010101" pitchFamily="2" charset="-122"/>
              </a:rPr>
              <a:t>b</a:t>
            </a:r>
            <a:r>
              <a:rPr lang="en-US" sz="1400">
                <a:solidFill>
                  <a:srgbClr val="000000"/>
                </a:solidFill>
                <a:latin typeface="Consolas" panose="020B0609020204030204" charset="0"/>
                <a:ea typeface="宋体" panose="02010600030101010101" pitchFamily="2" charset="-122"/>
              </a:rPr>
              <a:t>.getInfo();	}	</a:t>
            </a:r>
            <a:r>
              <a:rPr lang="en-US" sz="1400" b="1">
                <a:solidFill>
                  <a:srgbClr val="7F0055"/>
                </a:solidFill>
                <a:latin typeface="Consolas" panose="020B0609020204030204" charset="0"/>
                <a:ea typeface="宋体" panose="02010600030101010101" pitchFamily="2" charset="-122"/>
              </a:rPr>
              <a:t>public</a:t>
            </a:r>
            <a:r>
              <a:rPr lang="en-US" sz="1400">
                <a:solidFill>
                  <a:srgbClr val="000000"/>
                </a:solidFill>
                <a:latin typeface="Consolas" panose="020B0609020204030204" charset="0"/>
                <a:ea typeface="宋体" panose="02010600030101010101" pitchFamily="2" charset="-122"/>
              </a:rPr>
              <a:t> String getName() {		</a:t>
            </a:r>
            <a:r>
              <a:rPr lang="en-US" sz="1400" b="1">
                <a:solidFill>
                  <a:srgbClr val="7F0055"/>
                </a:solidFill>
                <a:latin typeface="Consolas" panose="020B0609020204030204" charset="0"/>
                <a:ea typeface="宋体" panose="02010600030101010101" pitchFamily="2" charset="-122"/>
              </a:rPr>
              <a:t>return</a:t>
            </a:r>
            <a:r>
              <a:rPr lang="en-US" sz="1400">
                <a:solidFill>
                  <a:srgbClr val="000000"/>
                </a:solidFill>
                <a:latin typeface="Consolas" panose="020B0609020204030204" charset="0"/>
                <a:ea typeface="宋体" panose="02010600030101010101" pitchFamily="2" charset="-122"/>
              </a:rPr>
              <a:t> </a:t>
            </a:r>
            <a:r>
              <a:rPr lang="en-US" sz="1400">
                <a:solidFill>
                  <a:srgbClr val="0000C0"/>
                </a:solidFill>
                <a:latin typeface="Consolas" panose="020B0609020204030204" charset="0"/>
                <a:ea typeface="宋体" panose="02010600030101010101" pitchFamily="2" charset="-122"/>
              </a:rPr>
              <a:t>a</a:t>
            </a:r>
            <a:r>
              <a:rPr lang="en-US" sz="1400">
                <a:solidFill>
                  <a:srgbClr val="000000"/>
                </a:solidFill>
                <a:latin typeface="Consolas" panose="020B0609020204030204" charset="0"/>
                <a:ea typeface="宋体" panose="02010600030101010101" pitchFamily="2" charset="-122"/>
              </a:rPr>
              <a:t>.getName();	}	</a:t>
            </a:r>
            <a:r>
              <a:rPr lang="en-US" sz="1400" b="1">
                <a:solidFill>
                  <a:srgbClr val="7F0055"/>
                </a:solidFill>
                <a:latin typeface="Consolas" panose="020B0609020204030204" charset="0"/>
                <a:ea typeface="宋体" panose="02010600030101010101" pitchFamily="2" charset="-122"/>
              </a:rPr>
              <a:t>public</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static</a:t>
            </a:r>
            <a:r>
              <a:rPr lang="en-US" sz="1400">
                <a:solidFill>
                  <a:srgbClr val="000000"/>
                </a:solidFill>
                <a:latin typeface="Consolas" panose="020B0609020204030204" charset="0"/>
                <a:ea typeface="宋体" panose="02010600030101010101" pitchFamily="2" charset="-122"/>
              </a:rPr>
              <a:t> </a:t>
            </a:r>
            <a:r>
              <a:rPr lang="en-US" sz="1400" b="1">
                <a:solidFill>
                  <a:srgbClr val="7F0055"/>
                </a:solidFill>
                <a:latin typeface="Consolas" panose="020B0609020204030204" charset="0"/>
                <a:ea typeface="宋体" panose="02010600030101010101" pitchFamily="2" charset="-122"/>
              </a:rPr>
              <a:t>void</a:t>
            </a:r>
            <a:r>
              <a:rPr lang="en-US" sz="1400">
                <a:solidFill>
                  <a:srgbClr val="000000"/>
                </a:solidFill>
                <a:latin typeface="Consolas" panose="020B0609020204030204" charset="0"/>
                <a:ea typeface="宋体" panose="02010600030101010101" pitchFamily="2" charset="-122"/>
              </a:rPr>
              <a:t> main(String[] </a:t>
            </a:r>
            <a:r>
              <a:rPr lang="en-US" sz="1400">
                <a:solidFill>
                  <a:srgbClr val="6A3E3E"/>
                </a:solidFill>
                <a:latin typeface="Consolas" panose="020B0609020204030204" charset="0"/>
                <a:ea typeface="宋体" panose="02010600030101010101" pitchFamily="2" charset="-122"/>
              </a:rPr>
              <a:t>arg</a:t>
            </a:r>
            <a:r>
              <a:rPr lang="en-US" sz="1400">
                <a:solidFill>
                  <a:srgbClr val="000000"/>
                </a:solidFill>
                <a:latin typeface="Consolas" panose="020B0609020204030204" charset="0"/>
                <a:ea typeface="宋体" panose="02010600030101010101" pitchFamily="2" charset="-122"/>
              </a:rPr>
              <a:t>) {		InnerClass </a:t>
            </a:r>
            <a:r>
              <a:rPr lang="en-US" sz="1400">
                <a:solidFill>
                  <a:srgbClr val="6A3E3E"/>
                </a:solidFill>
                <a:latin typeface="Consolas" panose="020B0609020204030204" charset="0"/>
                <a:ea typeface="宋体" panose="02010600030101010101" pitchFamily="2" charset="-122"/>
              </a:rPr>
              <a:t>ic</a:t>
            </a:r>
            <a:r>
              <a:rPr lang="en-US" sz="1400">
                <a:solidFill>
                  <a:srgbClr val="000000"/>
                </a:solidFill>
                <a:latin typeface="Consolas" panose="020B0609020204030204" charset="0"/>
                <a:ea typeface="宋体" panose="02010600030101010101" pitchFamily="2" charset="-122"/>
              </a:rPr>
              <a:t>=</a:t>
            </a:r>
            <a:r>
              <a:rPr lang="en-US" sz="1400" b="1">
                <a:solidFill>
                  <a:srgbClr val="7F0055"/>
                </a:solidFill>
                <a:latin typeface="Consolas" panose="020B0609020204030204" charset="0"/>
                <a:ea typeface="宋体" panose="02010600030101010101" pitchFamily="2" charset="-122"/>
              </a:rPr>
              <a:t>new</a:t>
            </a:r>
            <a:r>
              <a:rPr lang="en-US" sz="1400">
                <a:solidFill>
                  <a:srgbClr val="000000"/>
                </a:solidFill>
                <a:latin typeface="Consolas" panose="020B0609020204030204" charset="0"/>
                <a:ea typeface="宋体" panose="02010600030101010101" pitchFamily="2" charset="-122"/>
              </a:rPr>
              <a:t> InnerClass();	System.</a:t>
            </a:r>
            <a:r>
              <a:rPr lang="en-US" sz="1400" b="1" i="1">
                <a:solidFill>
                  <a:srgbClr val="0000C0"/>
                </a:solidFill>
                <a:latin typeface="Consolas" panose="020B0609020204030204" charset="0"/>
                <a:ea typeface="宋体" panose="02010600030101010101" pitchFamily="2" charset="-122"/>
              </a:rPr>
              <a:t>out</a:t>
            </a:r>
            <a:r>
              <a:rPr lang="en-US" sz="1400">
                <a:solidFill>
                  <a:srgbClr val="000000"/>
                </a:solidFill>
                <a:latin typeface="Consolas" panose="020B0609020204030204" charset="0"/>
                <a:ea typeface="宋体" panose="02010600030101010101" pitchFamily="2" charset="-122"/>
              </a:rPr>
              <a:t>.println(</a:t>
            </a:r>
            <a:r>
              <a:rPr lang="en-US" sz="1400">
                <a:solidFill>
                  <a:srgbClr val="6A3E3E"/>
                </a:solidFill>
                <a:latin typeface="Consolas" panose="020B0609020204030204" charset="0"/>
                <a:ea typeface="宋体" panose="02010600030101010101" pitchFamily="2" charset="-122"/>
              </a:rPr>
              <a:t>ic</a:t>
            </a:r>
            <a:r>
              <a:rPr lang="en-US" sz="1400">
                <a:solidFill>
                  <a:srgbClr val="000000"/>
                </a:solidFill>
                <a:latin typeface="Consolas" panose="020B0609020204030204" charset="0"/>
                <a:ea typeface="宋体" panose="02010600030101010101" pitchFamily="2" charset="-122"/>
              </a:rPr>
              <a:t>.getInfo()+</a:t>
            </a:r>
            <a:r>
              <a:rPr lang="en-US" sz="1400">
                <a:solidFill>
                  <a:srgbClr val="6A3E3E"/>
                </a:solidFill>
                <a:latin typeface="Consolas" panose="020B0609020204030204" charset="0"/>
                <a:ea typeface="宋体" panose="02010600030101010101" pitchFamily="2" charset="-122"/>
              </a:rPr>
              <a:t>ic</a:t>
            </a:r>
            <a:r>
              <a:rPr lang="en-US" sz="1400">
                <a:solidFill>
                  <a:srgbClr val="000000"/>
                </a:solidFill>
                <a:latin typeface="Consolas" panose="020B0609020204030204" charset="0"/>
                <a:ea typeface="宋体" panose="02010600030101010101" pitchFamily="2" charset="-122"/>
              </a:rPr>
              <a:t>.getName());	}</a:t>
            </a:r>
            <a:r>
              <a:rPr lang="en-US" sz="1400">
                <a:latin typeface="Consolas" panose="020B0609020204030204" charset="0"/>
                <a:ea typeface="宋体" panose="02010600030101010101" pitchFamily="2" charset="-122"/>
              </a:rPr>
              <a:t> </a:t>
            </a:r>
            <a:r>
              <a:rPr lang="en-US" sz="1400">
                <a:solidFill>
                  <a:srgbClr val="000000"/>
                </a:solidFill>
                <a:latin typeface="Consolas" panose="020B0609020204030204" charset="0"/>
                <a:ea typeface="宋体" panose="02010600030101010101" pitchFamily="2" charset="-122"/>
              </a:rPr>
              <a:t>}</a:t>
            </a:r>
            <a:endParaRPr lang="en-US" altLang="en-US" sz="1400">
              <a:solidFill>
                <a:srgbClr val="000000"/>
              </a:solidFill>
              <a:latin typeface="Consolas" panose="020B0609020204030204" charset="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43362" name="TextBox 3"/>
          <p:cNvSpPr/>
          <p:nvPr/>
        </p:nvSpPr>
        <p:spPr>
          <a:xfrm>
            <a:off x="3948113" y="2205038"/>
            <a:ext cx="2914650" cy="1106805"/>
          </a:xfrm>
          <a:prstGeom prst="rect">
            <a:avLst/>
          </a:prstGeom>
          <a:noFill/>
          <a:ln w="9525">
            <a:noFill/>
          </a:ln>
        </p:spPr>
        <p:txBody>
          <a:bodyPr wrap="none" anchor="t">
            <a:spAutoFit/>
          </a:bodyPr>
          <a:p>
            <a:pPr>
              <a:buFont typeface="Arial" panose="020B0604020202020204" pitchFamily="34" charset="0"/>
              <a:buNone/>
            </a:pPr>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外部类调用内部类</a:t>
            </a:r>
            <a:endParaRPr lang="zh-CN" altLang="en-US"/>
          </a:p>
        </p:txBody>
      </p:sp>
      <p:sp>
        <p:nvSpPr>
          <p:cNvPr id="50177" name="文本占位符 47105"/>
          <p:cNvSpPr>
            <a:spLocks noGrp="1" noChangeArrowheads="1"/>
          </p:cNvSpPr>
          <p:nvPr>
            <p:ph idx="1"/>
          </p:nvPr>
        </p:nvSpPr>
        <p:spPr>
          <a:solidFill>
            <a:srgbClr val="FFFFFF"/>
          </a:solidFill>
        </p:spPr>
        <p:txBody>
          <a:bodyPr>
            <a:normAutofit fontScale="60000"/>
          </a:bodyPr>
          <a:lstStyle/>
          <a:p>
            <a:pPr latinLnBrk="0">
              <a:lnSpc>
                <a:spcPct val="100000"/>
              </a:lnSpc>
              <a:spcBef>
                <a:spcPts val="0"/>
              </a:spcBef>
            </a:pPr>
            <a:r>
              <a:rPr lang="zh-CN" altLang="en-US" sz="3300" dirty="0" smtClean="0"/>
              <a:t>非静态内部类必须通过外部类对象进行构造。</a:t>
            </a:r>
            <a:endParaRPr lang="zh-CN" altLang="en-US" sz="3300" dirty="0" smtClean="0"/>
          </a:p>
          <a:p>
            <a:pPr latinLnBrk="0">
              <a:lnSpc>
                <a:spcPct val="100000"/>
              </a:lnSpc>
              <a:spcBef>
                <a:spcPts val="0"/>
              </a:spcBef>
            </a:pPr>
            <a:r>
              <a:rPr lang="zh-CN" altLang="en-US" sz="3300" dirty="0" smtClean="0"/>
              <a:t>每一个内部类对象一定默认含有一个外部类对象的引用。</a:t>
            </a:r>
            <a:endParaRPr lang="zh-CN" altLang="en-US" sz="3300" b="1" dirty="0" smtClean="0"/>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class Parcel2Test {</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public static void main(String[] </a:t>
            </a:r>
            <a:r>
              <a:rPr lang="en-US" sz="3000" b="1" dirty="0" err="1" smtClean="0">
                <a:solidFill>
                  <a:schemeClr val="tx1"/>
                </a:solidFill>
                <a:latin typeface="Courier New" panose="02070309020205020404" pitchFamily="49" charset="0"/>
                <a:ea typeface="黑体" panose="02010609060101010101" pitchFamily="49" charset="-122"/>
              </a:rPr>
              <a:t>args</a:t>
            </a:r>
            <a:r>
              <a:rPr lang="en-US" sz="3000" b="1" dirty="0" smtClean="0">
                <a:solidFill>
                  <a:schemeClr val="tx1"/>
                </a:solidFill>
                <a:latin typeface="Courier New" panose="02070309020205020404" pitchFamily="49" charset="0"/>
                <a:ea typeface="黑体" panose="02010609060101010101" pitchFamily="49" charset="-122"/>
              </a:rPr>
              <a:t>) {</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Parcel2 p1 = new Parcel2();</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p1.ship("Beijing",100);</a:t>
            </a:r>
            <a:endParaRPr lang="en-US" sz="3000" b="1" dirty="0" smtClean="0">
              <a:solidFill>
                <a:schemeClr val="tx1"/>
              </a:solidFill>
              <a:latin typeface="Courier New" panose="02070309020205020404" pitchFamily="49" charset="0"/>
              <a:ea typeface="黑体" panose="02010609060101010101" pitchFamily="49" charset="-122"/>
            </a:endParaRPr>
          </a:p>
          <a:p>
            <a:pPr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a:t>
            </a:r>
            <a:r>
              <a:rPr lang="en-US" sz="3000" b="1" dirty="0" smtClean="0">
                <a:solidFill>
                  <a:srgbClr val="FF0000"/>
                </a:solidFill>
                <a:latin typeface="Courier New" panose="02070309020205020404" pitchFamily="49" charset="0"/>
                <a:ea typeface="黑体" panose="02010609060101010101" pitchFamily="49" charset="-122"/>
              </a:rPr>
              <a:t>Parcel2.Contents</a:t>
            </a:r>
            <a:r>
              <a:rPr lang="en-US" sz="3000" b="1" dirty="0" smtClean="0">
                <a:solidFill>
                  <a:schemeClr val="tx1"/>
                </a:solidFill>
                <a:latin typeface="Courier New" panose="02070309020205020404" pitchFamily="49" charset="0"/>
                <a:ea typeface="黑体" panose="02010609060101010101" pitchFamily="49" charset="-122"/>
              </a:rPr>
              <a:t> cc     //</a:t>
            </a:r>
            <a:r>
              <a:rPr lang="zh-CN" altLang="en-US" sz="3000" b="1" dirty="0" smtClean="0">
                <a:solidFill>
                  <a:srgbClr val="00B050"/>
                </a:solidFill>
                <a:latin typeface="Courier New" panose="02070309020205020404" pitchFamily="49" charset="0"/>
                <a:ea typeface="黑体" panose="02010609060101010101" pitchFamily="49" charset="-122"/>
              </a:rPr>
              <a:t>内部类对象类型声明</a:t>
            </a:r>
            <a:br>
              <a:rPr lang="en-US" sz="3000" b="1" dirty="0" smtClean="0">
                <a:solidFill>
                  <a:srgbClr val="00B050"/>
                </a:solidFill>
                <a:latin typeface="Courier New" panose="02070309020205020404" pitchFamily="49" charset="0"/>
                <a:ea typeface="黑体" panose="02010609060101010101" pitchFamily="49" charset="-122"/>
              </a:rPr>
            </a:br>
            <a:r>
              <a:rPr lang="en-US" sz="3000" b="1" dirty="0" smtClean="0">
                <a:solidFill>
                  <a:schemeClr val="tx1"/>
                </a:solidFill>
                <a:latin typeface="Courier New" panose="02070309020205020404" pitchFamily="49" charset="0"/>
                <a:ea typeface="黑体" panose="02010609060101010101" pitchFamily="49" charset="-122"/>
              </a:rPr>
              <a:t>             = </a:t>
            </a:r>
            <a:r>
              <a:rPr lang="en-US" sz="3000" b="1" dirty="0" smtClean="0">
                <a:solidFill>
                  <a:srgbClr val="FF0000"/>
                </a:solidFill>
                <a:latin typeface="Courier New" panose="02070309020205020404" pitchFamily="49" charset="0"/>
                <a:ea typeface="黑体" panose="02010609060101010101" pitchFamily="49" charset="-122"/>
              </a:rPr>
              <a:t>p1.new</a:t>
            </a:r>
            <a:r>
              <a:rPr lang="en-US" sz="3000" b="1" dirty="0" smtClean="0">
                <a:solidFill>
                  <a:schemeClr val="tx1"/>
                </a:solidFill>
                <a:latin typeface="Courier New" panose="02070309020205020404" pitchFamily="49" charset="0"/>
                <a:ea typeface="黑体" panose="02010609060101010101" pitchFamily="49" charset="-122"/>
              </a:rPr>
              <a:t> Contents(1010);</a:t>
            </a:r>
            <a:r>
              <a:rPr lang="en-US" sz="3000" b="1" dirty="0" smtClean="0">
                <a:latin typeface="Courier New" panose="02070309020205020404" pitchFamily="49" charset="0"/>
                <a:ea typeface="黑体" panose="02010609060101010101" pitchFamily="49" charset="-122"/>
                <a:sym typeface="+mn-ea"/>
              </a:rPr>
              <a:t>//</a:t>
            </a:r>
            <a:r>
              <a:rPr lang="zh-CN" altLang="en-US" sz="3000" b="1" dirty="0" smtClean="0">
                <a:solidFill>
                  <a:srgbClr val="00B050"/>
                </a:solidFill>
                <a:latin typeface="Courier New" panose="02070309020205020404" pitchFamily="49" charset="0"/>
                <a:ea typeface="黑体" panose="02010609060101010101" pitchFamily="49" charset="-122"/>
                <a:sym typeface="+mn-ea"/>
              </a:rPr>
              <a:t>内部类对象构造需要使用外部类对象</a:t>
            </a:r>
            <a:endParaRPr lang="zh-CN" altLang="en-US" sz="3000" b="1" dirty="0" smtClean="0">
              <a:solidFill>
                <a:srgbClr val="00B050"/>
              </a:solidFill>
              <a:latin typeface="Courier New" panose="02070309020205020404" pitchFamily="49" charset="0"/>
              <a:ea typeface="黑体" panose="02010609060101010101" pitchFamily="49" charset="-122"/>
              <a:sym typeface="+mn-ea"/>
            </a:endParaRPr>
          </a:p>
          <a:p>
            <a:pPr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a:t>
            </a:r>
            <a:r>
              <a:rPr lang="en-US" sz="3000" b="1" dirty="0" err="1" smtClean="0">
                <a:solidFill>
                  <a:schemeClr val="tx1"/>
                </a:solidFill>
                <a:latin typeface="Courier New" panose="02070309020205020404" pitchFamily="49" charset="0"/>
                <a:ea typeface="黑体" panose="02010609060101010101" pitchFamily="49" charset="-122"/>
              </a:rPr>
              <a:t>System.out.println</a:t>
            </a:r>
            <a:r>
              <a:rPr lang="en-US" sz="3000" b="1" dirty="0" smtClean="0">
                <a:solidFill>
                  <a:schemeClr val="tx1"/>
                </a:solidFill>
                <a:latin typeface="Courier New" panose="02070309020205020404" pitchFamily="49" charset="0"/>
                <a:ea typeface="黑体" panose="02010609060101010101" pitchFamily="49" charset="-122"/>
              </a:rPr>
              <a:t>(</a:t>
            </a:r>
            <a:r>
              <a:rPr lang="en-US" sz="3000" b="1" dirty="0" err="1" smtClean="0">
                <a:solidFill>
                  <a:schemeClr val="tx1"/>
                </a:solidFill>
                <a:latin typeface="Courier New" panose="02070309020205020404" pitchFamily="49" charset="0"/>
                <a:ea typeface="黑体" panose="02010609060101010101" pitchFamily="49" charset="-122"/>
              </a:rPr>
              <a:t>cc.value</a:t>
            </a:r>
            <a:r>
              <a:rPr lang="en-US" sz="3000" b="1" dirty="0" smtClean="0">
                <a:solidFill>
                  <a:schemeClr val="tx1"/>
                </a:solidFill>
                <a:latin typeface="Courier New" panose="02070309020205020404" pitchFamily="49" charset="0"/>
                <a:ea typeface="黑体" panose="02010609060101010101" pitchFamily="49" charset="-122"/>
              </a:rPr>
              <a:t>());</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Parcel2 p2 = new Parcel2();</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Parcel2.Contents c = p2.cont(200); </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Parcel2.Destination d = p2.to("Shanghai"); </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a:t>
            </a:r>
            <a:r>
              <a:rPr lang="en-US" sz="3000" b="1" dirty="0" err="1" smtClean="0">
                <a:solidFill>
                  <a:schemeClr val="tx1"/>
                </a:solidFill>
                <a:latin typeface="Courier New" panose="02070309020205020404" pitchFamily="49" charset="0"/>
                <a:ea typeface="黑体" panose="02010609060101010101" pitchFamily="49" charset="-122"/>
              </a:rPr>
              <a:t>System.out.println</a:t>
            </a:r>
            <a:r>
              <a:rPr lang="en-US" sz="3000" b="1" dirty="0" smtClean="0">
                <a:solidFill>
                  <a:schemeClr val="tx1"/>
                </a:solidFill>
                <a:latin typeface="Courier New" panose="02070309020205020404" pitchFamily="49" charset="0"/>
                <a:ea typeface="黑体" panose="02010609060101010101" pitchFamily="49" charset="-122"/>
              </a:rPr>
              <a:t>(</a:t>
            </a:r>
            <a:r>
              <a:rPr lang="en-US" sz="3000" b="1" dirty="0" err="1" smtClean="0">
                <a:solidFill>
                  <a:schemeClr val="tx1"/>
                </a:solidFill>
                <a:latin typeface="Courier New" panose="02070309020205020404" pitchFamily="49" charset="0"/>
                <a:ea typeface="黑体" panose="02010609060101010101" pitchFamily="49" charset="-122"/>
              </a:rPr>
              <a:t>c.value</a:t>
            </a:r>
            <a:r>
              <a:rPr lang="en-US" sz="3000" b="1" dirty="0" smtClean="0">
                <a:solidFill>
                  <a:schemeClr val="tx1"/>
                </a:solidFill>
                <a:latin typeface="Courier New" panose="02070309020205020404" pitchFamily="49" charset="0"/>
                <a:ea typeface="黑体" panose="02010609060101010101" pitchFamily="49" charset="-122"/>
              </a:rPr>
              <a:t>());</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a:t>
            </a:r>
            <a:r>
              <a:rPr lang="en-US" sz="3000" b="1" dirty="0" err="1" smtClean="0">
                <a:solidFill>
                  <a:schemeClr val="tx1"/>
                </a:solidFill>
                <a:latin typeface="Courier New" panose="02070309020205020404" pitchFamily="49" charset="0"/>
                <a:ea typeface="黑体" panose="02010609060101010101" pitchFamily="49" charset="-122"/>
              </a:rPr>
              <a:t>System.out.println</a:t>
            </a:r>
            <a:r>
              <a:rPr lang="en-US" sz="3000" b="1" dirty="0" smtClean="0">
                <a:solidFill>
                  <a:schemeClr val="tx1"/>
                </a:solidFill>
                <a:latin typeface="Courier New" panose="02070309020205020404" pitchFamily="49" charset="0"/>
                <a:ea typeface="黑体" panose="02010609060101010101" pitchFamily="49" charset="-122"/>
              </a:rPr>
              <a:t>(</a:t>
            </a:r>
            <a:r>
              <a:rPr lang="en-US" sz="3000" b="1" dirty="0" err="1" smtClean="0">
                <a:solidFill>
                  <a:schemeClr val="tx1"/>
                </a:solidFill>
                <a:latin typeface="Courier New" panose="02070309020205020404" pitchFamily="49" charset="0"/>
                <a:ea typeface="黑体" panose="02010609060101010101" pitchFamily="49" charset="-122"/>
              </a:rPr>
              <a:t>d.readLabel</a:t>
            </a:r>
            <a:r>
              <a:rPr lang="en-US" sz="3000" b="1" dirty="0" smtClean="0">
                <a:solidFill>
                  <a:schemeClr val="tx1"/>
                </a:solidFill>
                <a:latin typeface="Courier New" panose="02070309020205020404" pitchFamily="49" charset="0"/>
                <a:ea typeface="黑体" panose="02010609060101010101" pitchFamily="49" charset="-122"/>
              </a:rPr>
              <a:t>());</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  </a:t>
            </a:r>
            <a:endParaRPr lang="en-US" sz="3000" b="1" dirty="0" smtClean="0">
              <a:solidFill>
                <a:schemeClr val="tx1"/>
              </a:solidFill>
              <a:latin typeface="Courier New" panose="02070309020205020404" pitchFamily="49" charset="0"/>
              <a:ea typeface="黑体" panose="02010609060101010101" pitchFamily="49" charset="-122"/>
            </a:endParaRPr>
          </a:p>
          <a:p>
            <a:pPr algn="just" latinLnBrk="0">
              <a:lnSpc>
                <a:spcPct val="90000"/>
              </a:lnSpc>
              <a:spcBef>
                <a:spcPts val="0"/>
              </a:spcBef>
              <a:buFont typeface="Wingdings" panose="05000000000000000000" pitchFamily="2" charset="2"/>
              <a:buNone/>
            </a:pPr>
            <a:r>
              <a:rPr lang="en-US" sz="3000" b="1" dirty="0" smtClean="0">
                <a:solidFill>
                  <a:schemeClr val="tx1"/>
                </a:solidFill>
                <a:latin typeface="Courier New" panose="02070309020205020404" pitchFamily="49" charset="0"/>
                <a:ea typeface="黑体" panose="02010609060101010101" pitchFamily="49" charset="-122"/>
              </a:rPr>
              <a:t>} </a:t>
            </a:r>
            <a:endParaRPr lang="en-US" altLang="en-US" sz="3000" b="1" dirty="0" smtClean="0">
              <a:solidFill>
                <a:schemeClr val="tx1"/>
              </a:solidFill>
              <a:latin typeface="Courier New" panose="02070309020205020404" pitchFamily="49" charset="0"/>
              <a:ea typeface="黑体" panose="02010609060101010101" pitchFamily="49" charset="-122"/>
              <a:cs typeface="Courier New" panose="02070309020205020404" pitchFamily="49" charset="0"/>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内部类的</a:t>
            </a:r>
            <a:r>
              <a:rPr lang="en-US" altLang="zh-CN"/>
              <a:t>this</a:t>
            </a:r>
            <a:endParaRPr lang="en-US" altLang="zh-CN"/>
          </a:p>
        </p:txBody>
      </p:sp>
      <p:sp>
        <p:nvSpPr>
          <p:cNvPr id="3" name="内容占位符 2"/>
          <p:cNvSpPr>
            <a:spLocks noGrp="1"/>
          </p:cNvSpPr>
          <p:nvPr>
            <p:ph idx="1"/>
          </p:nvPr>
        </p:nvSpPr>
        <p:spPr/>
        <p:txBody>
          <a:bodyPr/>
          <a:p>
            <a:r>
              <a:rPr lang="zh-CN" altLang="en-US"/>
              <a:t>内部类的</a:t>
            </a:r>
            <a:r>
              <a:rPr lang="en-US" altLang="zh-CN"/>
              <a:t>this</a:t>
            </a:r>
            <a:r>
              <a:rPr lang="zh-CN" altLang="en-US"/>
              <a:t>指代当前内部类对象，如果需要引用外部类对象，可以加外部类名称</a:t>
            </a:r>
            <a:r>
              <a:rPr lang="zh-CN" altLang="en-US"/>
              <a:t>限定：</a:t>
            </a:r>
            <a:endParaRPr lang="zh-CN" altLang="en-US"/>
          </a:p>
          <a:p>
            <a:pPr lvl="1"/>
            <a:r>
              <a:rPr lang="en-US" altLang="zh-CN"/>
              <a:t>[OuterClassName].this</a:t>
            </a: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tags/tag1.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10.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100.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01.xml><?xml version="1.0" encoding="utf-8"?>
<p:tagLst xmlns:p="http://schemas.openxmlformats.org/presentationml/2006/main">
  <p:tag name="KSO_WM_TEMPLATE_CATEGORY" val="custom"/>
  <p:tag name="KSO_WM_TEMPLATE_INDEX" val="20186827"/>
</p:tagLst>
</file>

<file path=ppt/tags/tag102.xml><?xml version="1.0" encoding="utf-8"?>
<p:tagLst xmlns:p="http://schemas.openxmlformats.org/presentationml/2006/main">
  <p:tag name="KSO_WM_TEMPLATE_CATEGORY" val="custom"/>
  <p:tag name="KSO_WM_TEMPLATE_INDEX" val="20186827"/>
</p:tagLst>
</file>

<file path=ppt/tags/tag103.xml><?xml version="1.0" encoding="utf-8"?>
<p:tagLst xmlns:p="http://schemas.openxmlformats.org/presentationml/2006/main">
  <p:tag name="KSO_WM_TEMPLATE_CATEGORY" val="custom"/>
  <p:tag name="KSO_WM_TEMPLATE_INDEX" val="20186827"/>
</p:tagLst>
</file>

<file path=ppt/tags/tag104.xml><?xml version="1.0" encoding="utf-8"?>
<p:tagLst xmlns:p="http://schemas.openxmlformats.org/presentationml/2006/main">
  <p:tag name="KSO_WM_TEMPLATE_CATEGORY" val="custom"/>
  <p:tag name="KSO_WM_TEMPLATE_INDEX" val="20186827"/>
</p:tagLst>
</file>

<file path=ppt/tags/tag105.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06.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07.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08.xml><?xml version="1.0" encoding="utf-8"?>
<p:tagLst xmlns:p="http://schemas.openxmlformats.org/presentationml/2006/main">
  <p:tag name="KSO_WM_TEMPLATE_CATEGORY" val="custom"/>
  <p:tag name="KSO_WM_TEMPLATE_INDEX" val="20186827"/>
</p:tagLst>
</file>

<file path=ppt/tags/tag109.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11.xml><?xml version="1.0" encoding="utf-8"?>
<p:tagLst xmlns:p="http://schemas.openxmlformats.org/presentationml/2006/main">
  <p:tag name="KSO_WM_TEMPLATE_CATEGORY" val="custom"/>
  <p:tag name="KSO_WM_TEMPLATE_INDEX" val="20186827"/>
</p:tagLst>
</file>

<file path=ppt/tags/tag11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1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1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13.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14.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15.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16.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17.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18.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19.xml><?xml version="1.0" encoding="utf-8"?>
<p:tagLst xmlns:p="http://schemas.openxmlformats.org/presentationml/2006/main">
  <p:tag name="KSO_WM_TEMPLATE_CATEGORY" val="custom"/>
  <p:tag name="KSO_WM_TEMPLATE_INDEX" val="20186827"/>
</p:tagLst>
</file>

<file path=ppt/tags/tag12.xml><?xml version="1.0" encoding="utf-8"?>
<p:tagLst xmlns:p="http://schemas.openxmlformats.org/presentationml/2006/main">
  <p:tag name="KSO_WM_TEMPLATE_CATEGORY" val="custom"/>
  <p:tag name="KSO_WM_TEMPLATE_INDEX" val="20186827"/>
</p:tagLst>
</file>

<file path=ppt/tags/tag12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2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2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23.xml><?xml version="1.0" encoding="utf-8"?>
<p:tagLst xmlns:p="http://schemas.openxmlformats.org/presentationml/2006/main">
  <p:tag name="KSO_WM_BEAUTIFY_FLAG" val="#wm#"/>
  <p:tag name="KSO_WM_TEMPLATE_CATEGORY" val="custom"/>
  <p:tag name="KSO_WM_TEMPLATE_INDEX" val="20186827"/>
</p:tagLst>
</file>

<file path=ppt/tags/tag124.xml><?xml version="1.0" encoding="utf-8"?>
<p:tagLst xmlns:p="http://schemas.openxmlformats.org/presentationml/2006/main">
  <p:tag name="KSO_WM_TEMPLATE_CATEGORY" val="custom"/>
  <p:tag name="KSO_WM_TEMPLATE_INDEX" val="20186827"/>
</p:tagLst>
</file>

<file path=ppt/tags/tag125.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26.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27.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28.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29.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3.xml><?xml version="1.0" encoding="utf-8"?>
<p:tagLst xmlns:p="http://schemas.openxmlformats.org/presentationml/2006/main">
  <p:tag name="KSO_WM_TEMPLATE_CATEGORY" val="custom"/>
  <p:tag name="KSO_WM_TEMPLATE_INDEX" val="20186827"/>
</p:tagLst>
</file>

<file path=ppt/tags/tag130.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31.xml><?xml version="1.0" encoding="utf-8"?>
<p:tagLst xmlns:p="http://schemas.openxmlformats.org/presentationml/2006/main">
  <p:tag name="KSO_WM_TEMPLATE_CATEGORY" val="custom"/>
  <p:tag name="KSO_WM_TEMPLATE_INDEX" val="20186827"/>
</p:tagLst>
</file>

<file path=ppt/tags/tag132.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33.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34.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35.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36.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37.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38.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139.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4.xml><?xml version="1.0" encoding="utf-8"?>
<p:tagLst xmlns:p="http://schemas.openxmlformats.org/presentationml/2006/main">
  <p:tag name="KSO_WM_TEMPLATE_CATEGORY" val="custom"/>
  <p:tag name="KSO_WM_TEMPLATE_INDEX" val="20186827"/>
</p:tagLst>
</file>

<file path=ppt/tags/tag140.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41.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42.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43.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44.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45.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23"/>
  <p:tag name="KSO_WM_UNIT_LAYERLEVEL" val="1"/>
  <p:tag name="KSO_WM_UNIT_INDEX" val="1"/>
  <p:tag name="KSO_WM_UNIT_ID" val="custom20186827_23*f*1"/>
  <p:tag name="KSO_WM_UNIT_TYPE" val="f"/>
</p:tagLst>
</file>

<file path=ppt/tags/tag146.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14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48.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9.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5.xml><?xml version="1.0" encoding="utf-8"?>
<p:tagLst xmlns:p="http://schemas.openxmlformats.org/presentationml/2006/main">
  <p:tag name="KSO_WM_TEMPLATE_CATEGORY" val="custom"/>
  <p:tag name="KSO_WM_TEMPLATE_INDEX" val="20186827"/>
</p:tagLst>
</file>

<file path=ppt/tags/tag150.xml><?xml version="1.0" encoding="utf-8"?>
<p:tagLst xmlns:p="http://schemas.openxmlformats.org/presentationml/2006/main">
  <p:tag name="KSO_WM_TEMPLATE_CATEGORY" val="custom"/>
  <p:tag name="KSO_WM_TEMPLATE_INDEX" val="286"/>
</p:tagLst>
</file>

<file path=ppt/tags/tag15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16.xml><?xml version="1.0" encoding="utf-8"?>
<p:tagLst xmlns:p="http://schemas.openxmlformats.org/presentationml/2006/main">
  <p:tag name="KSO_WM_BEAUTIFY_FLAG" val="#wm#"/>
  <p:tag name="KSO_WM_TEMPLATE_CATEGORY" val="custom"/>
  <p:tag name="KSO_WM_TEMPLATE_INDEX" val="20186827"/>
</p:tagLst>
</file>

<file path=ppt/tags/tag17.xml><?xml version="1.0" encoding="utf-8"?>
<p:tagLst xmlns:p="http://schemas.openxmlformats.org/presentationml/2006/main">
  <p:tag name="KSO_WM_TEMPLATE_CATEGORY" val="custom"/>
  <p:tag name="KSO_WM_TEMPLATE_INDEX" val="20186827"/>
</p:tagLst>
</file>

<file path=ppt/tags/tag18.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EMPLATE_CATEGORY" val="custom"/>
  <p:tag name="KSO_WM_TEMPLATE_INDEX" val="20186827"/>
</p:tagLst>
</file>

<file path=ppt/tags/tag20.xml><?xml version="1.0" encoding="utf-8"?>
<p:tagLst xmlns:p="http://schemas.openxmlformats.org/presentationml/2006/main">
  <p:tag name="KSO_WM_TEMPLATE_CATEGORY" val="custom"/>
  <p:tag name="KSO_WM_TEMPLATE_INDEX" val="20186827"/>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21.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22.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23.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24.xml><?xml version="1.0" encoding="utf-8"?>
<p:tagLst xmlns:p="http://schemas.openxmlformats.org/presentationml/2006/main">
  <p:tag name="KSO_WM_TEMPLATE_CATEGORY" val="custom"/>
  <p:tag name="KSO_WM_TEMPLATE_INDEX" val="20186827"/>
</p:tagLst>
</file>

<file path=ppt/tags/tag25.xml><?xml version="1.0" encoding="utf-8"?>
<p:tagLst xmlns:p="http://schemas.openxmlformats.org/presentationml/2006/main">
  <p:tag name="KSO_WM_TEMPLATE_CATEGORY" val="custom"/>
  <p:tag name="KSO_WM_TEMPLATE_INDEX" val="20186827"/>
</p:tagLst>
</file>

<file path=ppt/tags/tag26.xml><?xml version="1.0" encoding="utf-8"?>
<p:tagLst xmlns:p="http://schemas.openxmlformats.org/presentationml/2006/main">
  <p:tag name="KSO_WM_TEMPLATE_CATEGORY" val="custom"/>
  <p:tag name="KSO_WM_TEMPLATE_INDEX" val="20186827"/>
</p:tagLst>
</file>

<file path=ppt/tags/tag27.xml><?xml version="1.0" encoding="utf-8"?>
<p:tagLst xmlns:p="http://schemas.openxmlformats.org/presentationml/2006/main">
  <p:tag name="KSO_WM_BEAUTIFY_FLAG" val="#wm#"/>
  <p:tag name="KSO_WM_TEMPLATE_CATEGORY" val="custom"/>
  <p:tag name="KSO_WM_TEMPLATE_INDEX" val="20186827"/>
</p:tagLst>
</file>

<file path=ppt/tags/tag28.xml><?xml version="1.0" encoding="utf-8"?>
<p:tagLst xmlns:p="http://schemas.openxmlformats.org/presentationml/2006/main">
  <p:tag name="RAINPROBLEM" val="ProblemBody"/>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KSO_WM_TEMPLATE_CATEGORY" val="custom"/>
  <p:tag name="KSO_WM_TEMPLATE_INDEX" val="20186827"/>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Bullet"/>
  <p:tag name="RAINPROBLEMTYPE" val="MultipleChoice"/>
  <p:tag name="RAINBULLET" val="Wrong"/>
</p:tagLst>
</file>

<file path=ppt/tags/tag34.xml><?xml version="1.0" encoding="utf-8"?>
<p:tagLst xmlns:p="http://schemas.openxmlformats.org/presentationml/2006/main">
  <p:tag name="RAINPROBLEM" val="ProblemBullet"/>
  <p:tag name="RAINPROBLEMTYPE" val="MultipleChoice"/>
  <p:tag name="RAINBULLET" val="Correct"/>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Submit"/>
  <p:tag name="RAINPROBLEMTYPE" val="MultipleChoice"/>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KSO_WM_TEMPLATE_CATEGORY" val="custom"/>
  <p:tag name="KSO_WM_TEMPLATE_INDEX" val="20186827"/>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 val="ProblemSetting"/>
  <p:tag name="RAINPROBLEMTYPE" val="MultipleChoice"/>
</p:tagLst>
</file>

<file path=ppt/tags/tag44.xml><?xml version="1.0" encoding="utf-8"?>
<p:tagLst xmlns:p="http://schemas.openxmlformats.org/presentationml/2006/main">
  <p:tag name="RAINPROBLEM" val="MultipleChoice"/>
  <p:tag name="PROBLEMSCORE" val="1.0"/>
  <p:tag name="PROBLEMSCORE_HALF" val="0.0"/>
  <p:tag name="RAINPROBLEMTYPE" val="MultipleChoice"/>
</p:tagLst>
</file>

<file path=ppt/tags/tag45.xml><?xml version="1.0" encoding="utf-8"?>
<p:tagLst xmlns:p="http://schemas.openxmlformats.org/presentationml/2006/main">
  <p:tag name="RAINPROBLEM" val="ProblemBody"/>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 val="ProblemItem"/>
</p:tagLst>
</file>

<file path=ppt/tags/tag49.xml><?xml version="1.0" encoding="utf-8"?>
<p:tagLst xmlns:p="http://schemas.openxmlformats.org/presentationml/2006/main">
  <p:tag name="RAINPROBLEM" val="ProblemItem"/>
</p:tagLst>
</file>

<file path=ppt/tags/tag5.xml><?xml version="1.0" encoding="utf-8"?>
<p:tagLst xmlns:p="http://schemas.openxmlformats.org/presentationml/2006/main">
  <p:tag name="KSO_WM_TEMPLATE_CATEGORY" val="custom"/>
  <p:tag name="KSO_WM_TEMPLATE_INDEX" val="20186827"/>
</p:tagLst>
</file>

<file path=ppt/tags/tag50.xml><?xml version="1.0" encoding="utf-8"?>
<p:tagLst xmlns:p="http://schemas.openxmlformats.org/presentationml/2006/main">
  <p:tag name="RAINPROBLEM" val="ProblemBullet"/>
  <p:tag name="RAINPROBLEMTYPE" val="MultipleChoice"/>
  <p:tag name="RAINBULLET" val="Wrong"/>
</p:tagLst>
</file>

<file path=ppt/tags/tag51.xml><?xml version="1.0" encoding="utf-8"?>
<p:tagLst xmlns:p="http://schemas.openxmlformats.org/presentationml/2006/main">
  <p:tag name="RAINPROBLEM" val="ProblemBullet"/>
  <p:tag name="RAINPROBLEMTYPE" val="MultipleChoice"/>
  <p:tag name="RAINBULLET" val="Wrong"/>
</p:tagLst>
</file>

<file path=ppt/tags/tag52.xml><?xml version="1.0" encoding="utf-8"?>
<p:tagLst xmlns:p="http://schemas.openxmlformats.org/presentationml/2006/main">
  <p:tag name="RAINPROBLEM" val="ProblemBullet"/>
  <p:tag name="RAINPROBLEMTYPE" val="MultipleChoice"/>
  <p:tag name="RAINBULLET" val="Wrong"/>
</p:tagLst>
</file>

<file path=ppt/tags/tag53.xml><?xml version="1.0" encoding="utf-8"?>
<p:tagLst xmlns:p="http://schemas.openxmlformats.org/presentationml/2006/main">
  <p:tag name="RAINPROBLEM" val="ProblemBullet"/>
  <p:tag name="RAINPROBLEMTYPE" val="MultipleChoice"/>
  <p:tag name="RAINBULLET" val="Correct"/>
</p:tagLst>
</file>

<file path=ppt/tags/tag54.xml><?xml version="1.0" encoding="utf-8"?>
<p:tagLst xmlns:p="http://schemas.openxmlformats.org/presentationml/2006/main">
  <p:tag name="RAINPROBLEM" val="ProblemSubmit"/>
  <p:tag name="RAINPROBLEMTYPE" val="MultipleChoice"/>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KSO_WM_BEAUTIFY_FLAG" val="#wm#"/>
  <p:tag name="KSO_WM_TEMPLATE_CATEGORY" val="custom"/>
  <p:tag name="KSO_WM_TEMPLATE_INDEX" val="20186827"/>
</p:tagLst>
</file>

<file path=ppt/tags/tag60.xml><?xml version="1.0" encoding="utf-8"?>
<p:tagLst xmlns:p="http://schemas.openxmlformats.org/presentationml/2006/main">
  <p:tag name="RAINPROBLEM" val="ProblemSetting"/>
  <p:tag name="RAINPROBLEMTYPE" val="MultipleChoice"/>
</p:tagLst>
</file>

<file path=ppt/tags/tag61.xml><?xml version="1.0" encoding="utf-8"?>
<p:tagLst xmlns:p="http://schemas.openxmlformats.org/presentationml/2006/main">
  <p:tag name="RAINPROBLEM" val="MultipleChoice"/>
  <p:tag name="PROBLEMSCORE" val="1.0"/>
  <p:tag name="PROBLEMSCORE_HALF" val="0.0"/>
  <p:tag name="RAINPROBLEMTYPE" val="MultipleChoice"/>
</p:tagLst>
</file>

<file path=ppt/tags/tag62.xml><?xml version="1.0" encoding="utf-8"?>
<p:tagLst xmlns:p="http://schemas.openxmlformats.org/presentationml/2006/main">
  <p:tag name="RAINPROBLEM" val="ProblemBody"/>
</p:tagLst>
</file>

<file path=ppt/tags/tag63.xml><?xml version="1.0" encoding="utf-8"?>
<p:tagLst xmlns:p="http://schemas.openxmlformats.org/presentationml/2006/main">
  <p:tag name="RAINPROBLEM" val="ProblemItem"/>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Item"/>
</p:tagLst>
</file>

<file path=ppt/tags/tag66.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Bullet"/>
  <p:tag name="RAINPROBLEMTYPE" val="MultipleChoice"/>
  <p:tag name="RAINBULLET" val="Wrong"/>
</p:tagLst>
</file>

<file path=ppt/tags/tag68.xml><?xml version="1.0" encoding="utf-8"?>
<p:tagLst xmlns:p="http://schemas.openxmlformats.org/presentationml/2006/main">
  <p:tag name="RAINPROBLEM" val="ProblemBullet"/>
  <p:tag name="RAINPROBLEMTYPE" val="MultipleChoice"/>
  <p:tag name="RAINBULLET" val="Wrong"/>
</p:tagLst>
</file>

<file path=ppt/tags/tag69.xml><?xml version="1.0" encoding="utf-8"?>
<p:tagLst xmlns:p="http://schemas.openxmlformats.org/presentationml/2006/main">
  <p:tag name="RAINPROBLEM" val="ProblemBullet"/>
  <p:tag name="RAINPROBLEMTYPE" val="MultipleChoice"/>
  <p:tag name="RAINBULLET" val="Correct"/>
</p:tagLst>
</file>

<file path=ppt/tags/tag7.xml><?xml version="1.0" encoding="utf-8"?>
<p:tagLst xmlns:p="http://schemas.openxmlformats.org/presentationml/2006/main">
  <p:tag name="KSO_WM_BEAUTIFY_FLAG" val="#wm#"/>
  <p:tag name="KSO_WM_TEMPLATE_CATEGORY" val="custom"/>
  <p:tag name="KSO_WM_TEMPLATE_INDEX" val="20186827"/>
</p:tagLst>
</file>

<file path=ppt/tags/tag70.xml><?xml version="1.0" encoding="utf-8"?>
<p:tagLst xmlns:p="http://schemas.openxmlformats.org/presentationml/2006/main">
  <p:tag name="RAINPROBLEM" val="ProblemBullet"/>
  <p:tag name="RAINPROBLEMTYPE" val="MultipleChoice"/>
  <p:tag name="RAINBULLET" val="Wrong"/>
</p:tagLst>
</file>

<file path=ppt/tags/tag71.xml><?xml version="1.0" encoding="utf-8"?>
<p:tagLst xmlns:p="http://schemas.openxmlformats.org/presentationml/2006/main">
  <p:tag name="RAINPROBLEM" val="ProblemSubmit"/>
  <p:tag name="RAINPROBLEMTYPE" val="MultipleChoice"/>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 val="ProblemSetting"/>
  <p:tag name="RAINPROBLEMTYPE" val="MultipleChoice"/>
</p:tagLst>
</file>

<file path=ppt/tags/tag78.xml><?xml version="1.0" encoding="utf-8"?>
<p:tagLst xmlns:p="http://schemas.openxmlformats.org/presentationml/2006/main">
  <p:tag name="RAINPROBLEM" val="MultipleChoice"/>
  <p:tag name="PROBLEMSCORE" val="1.0"/>
  <p:tag name="PROBLEMSCORE_HALF" val="0.0"/>
  <p:tag name="RAINPROBLEMTYPE" val="MultipleChoice"/>
</p:tagLst>
</file>

<file path=ppt/tags/tag79.xml><?xml version="1.0" encoding="utf-8"?>
<p:tagLst xmlns:p="http://schemas.openxmlformats.org/presentationml/2006/main">
  <p:tag name="KSO_WM_TEMPLATE_CATEGORY" val="custom"/>
  <p:tag name="KSO_WM_TEMPLATE_INDEX" val="20186827"/>
</p:tagLst>
</file>

<file path=ppt/tags/tag8.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80.xml><?xml version="1.0" encoding="utf-8"?>
<p:tagLst xmlns:p="http://schemas.openxmlformats.org/presentationml/2006/main">
  <p:tag name="KSO_WM_TEMPLATE_CATEGORY" val="custom"/>
  <p:tag name="KSO_WM_TEMPLATE_INDEX" val="20186827"/>
</p:tagLst>
</file>

<file path=ppt/tags/tag81.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82.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83.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84.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85.xml><?xml version="1.0" encoding="utf-8"?>
<p:tagLst xmlns:p="http://schemas.openxmlformats.org/presentationml/2006/main">
  <p:tag name="KSO_WM_TEMPLATE_CATEGORY" val="custom"/>
  <p:tag name="KSO_WM_TEMPLATE_INDEX" val="20186827"/>
</p:tagLst>
</file>

<file path=ppt/tags/tag86.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87.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88.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89.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BEAUTIFY_FLAG" val="#wm#"/>
  <p:tag name="KSO_WM_SLIDE_POSITION" val="29*269"/>
  <p:tag name="KSO_WM_SLIDE_SIZE" val="668*63"/>
  <p:tag name="KSO_WM_SLIDE_SUBTYPE" val="pureTxt"/>
</p:tagLst>
</file>

<file path=ppt/tags/tag9.xml><?xml version="1.0" encoding="utf-8"?>
<p:tagLst xmlns:p="http://schemas.openxmlformats.org/presentationml/2006/main">
  <p:tag name="KSO_WM_TEMPLATE_CATEGORY" val="custom"/>
  <p:tag name="KSO_WM_TEMPLATE_INDEX" val="20186827"/>
</p:tagLst>
</file>

<file path=ppt/tags/tag9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9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9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93.xml><?xml version="1.0" encoding="utf-8"?>
<p:tagLst xmlns:p="http://schemas.openxmlformats.org/presentationml/2006/main">
  <p:tag name="KSO_WM_TEMPLATE_CATEGORY" val="custom"/>
  <p:tag name="KSO_WM_TEMPLATE_INDEX" val="20186827"/>
</p:tagLst>
</file>

<file path=ppt/tags/tag94.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95.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96.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97.xml><?xml version="1.0" encoding="utf-8"?>
<p:tagLst xmlns:p="http://schemas.openxmlformats.org/presentationml/2006/main">
  <p:tag name="KSO_WM_TEMPLATE_CATEGORY" val="custom"/>
  <p:tag name="KSO_WM_TEMPLATE_INDEX" val="20186827"/>
</p:tagLst>
</file>

<file path=ppt/tags/tag98.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99.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18353</Words>
  <Application>WPS 演示</Application>
  <PresentationFormat/>
  <Paragraphs>1123</Paragraphs>
  <Slides>70</Slides>
  <Notes>61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70</vt:i4>
      </vt:variant>
    </vt:vector>
  </HeadingPairs>
  <TitlesOfParts>
    <vt:vector size="90" baseType="lpstr">
      <vt:lpstr>Arial</vt:lpstr>
      <vt:lpstr>宋体</vt:lpstr>
      <vt:lpstr>Wingdings</vt:lpstr>
      <vt:lpstr>Calibri</vt:lpstr>
      <vt:lpstr>Impact</vt:lpstr>
      <vt:lpstr>方正姚体</vt:lpstr>
      <vt:lpstr>微软雅黑</vt:lpstr>
      <vt:lpstr>Felix Titling</vt:lpstr>
      <vt:lpstr>Latha</vt:lpstr>
      <vt:lpstr>Times New Roman</vt:lpstr>
      <vt:lpstr>Courier New</vt:lpstr>
      <vt:lpstr>黑体</vt:lpstr>
      <vt:lpstr>Consolas</vt:lpstr>
      <vt:lpstr>Arial Unicode MS</vt:lpstr>
      <vt:lpstr>Segoe Print</vt:lpstr>
      <vt:lpstr>新宋体</vt:lpstr>
      <vt:lpstr>Tahoma</vt:lpstr>
      <vt:lpstr>华文中宋</vt:lpstr>
      <vt:lpstr>Symbol</vt:lpstr>
      <vt:lpstr>Office 主题​​</vt:lpstr>
      <vt:lpstr>PowerPoint 演示文稿</vt:lpstr>
      <vt:lpstr>主要内容</vt:lpstr>
      <vt:lpstr>PowerPoint 演示文稿</vt:lpstr>
      <vt:lpstr>内部类</vt:lpstr>
      <vt:lpstr>内部类（续）</vt:lpstr>
      <vt:lpstr>内部类应用（1）</vt:lpstr>
      <vt:lpstr>内部类应用（2）</vt:lpstr>
      <vt:lpstr>外部类调用内部类</vt:lpstr>
      <vt:lpstr>内部类的this</vt:lpstr>
      <vt:lpstr>内部类继承</vt:lpstr>
      <vt:lpstr>内部类（续）</vt:lpstr>
      <vt:lpstr>PowerPoint 演示文稿</vt:lpstr>
      <vt:lpstr>内部类（续）</vt:lpstr>
      <vt:lpstr>PowerPoint 演示文稿</vt:lpstr>
      <vt:lpstr>例：无构造函数的匿名内部类</vt:lpstr>
      <vt:lpstr>PowerPoint 演示文稿</vt:lpstr>
      <vt:lpstr>例：父类有构造函数的匿名内部类</vt:lpstr>
      <vt:lpstr>内部类（续）</vt:lpstr>
      <vt:lpstr>内部类（续）</vt:lpstr>
      <vt:lpstr>内部类（续）</vt:lpstr>
      <vt:lpstr>内部类JDK新特性 </vt:lpstr>
      <vt:lpstr>PowerPoint 演示文稿</vt:lpstr>
      <vt:lpstr>基本数据类型的包装类 </vt:lpstr>
      <vt:lpstr>基本数据类型的包装类</vt:lpstr>
      <vt:lpstr>基本数据类型的包装类</vt:lpstr>
      <vt:lpstr>自动装箱与自动拆箱</vt:lpstr>
      <vt:lpstr>封装类的常量池</vt:lpstr>
      <vt:lpstr>PowerPoint 演示文稿</vt:lpstr>
      <vt:lpstr>PowerPoint 演示文稿</vt:lpstr>
      <vt:lpstr>PowerPoint 演示文稿</vt:lpstr>
      <vt:lpstr>基本数据类型的包装类</vt:lpstr>
      <vt:lpstr>Java 7对包装类的增强</vt:lpstr>
      <vt:lpstr>PowerPoint 演示文稿</vt:lpstr>
      <vt:lpstr>常用工具类 </vt:lpstr>
      <vt:lpstr>java.lang.System类</vt:lpstr>
      <vt:lpstr>java.lang.System类</vt:lpstr>
      <vt:lpstr>java.lang.Math类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字符串操作类</vt:lpstr>
      <vt:lpstr>StringBuilder</vt:lpstr>
      <vt:lpstr>字符串操作类</vt:lpstr>
      <vt:lpstr>字符串操作类</vt:lpstr>
      <vt:lpstr>字符串操作类</vt:lpstr>
      <vt:lpstr>字符串操作类</vt:lpstr>
      <vt:lpstr>执行外部程序</vt:lpstr>
      <vt:lpstr>执行外部程序</vt:lpstr>
      <vt:lpstr>java.util</vt:lpstr>
      <vt:lpstr>java.awt</vt:lpstr>
      <vt:lpstr>java.io</vt:lpstr>
      <vt:lpstr>java.net</vt:lpstr>
      <vt:lpstr>小结(1)</vt:lpstr>
      <vt:lpstr>小结(2)</vt:lpstr>
      <vt:lpstr>小结(3)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326</cp:revision>
  <cp:lastPrinted>2016-11-07T04:06:00Z</cp:lastPrinted>
  <dcterms:created xsi:type="dcterms:W3CDTF">2012-10-26T07:13:00Z</dcterms:created>
  <dcterms:modified xsi:type="dcterms:W3CDTF">2021-03-25T01:38:22Z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ICV">
    <vt:lpwstr>3D4C40FD2D144D60895F7F14BF2EEA71</vt:lpwstr>
  </property>
</Properties>
</file>