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handoutMasterIdLst>
    <p:handoutMasterId r:id="rId85"/>
  </p:handoutMasterIdLst>
  <p:sldIdLst>
    <p:sldId id="2629" r:id="rId3"/>
    <p:sldId id="2043" r:id="rId4"/>
    <p:sldId id="3073" r:id="rId5"/>
    <p:sldId id="2959" r:id="rId6"/>
    <p:sldId id="2960" r:id="rId8"/>
    <p:sldId id="2963" r:id="rId9"/>
    <p:sldId id="2965" r:id="rId10"/>
    <p:sldId id="2966" r:id="rId11"/>
    <p:sldId id="2967" r:id="rId12"/>
    <p:sldId id="2968" r:id="rId13"/>
    <p:sldId id="2969" r:id="rId14"/>
    <p:sldId id="2970" r:id="rId15"/>
    <p:sldId id="2971" r:id="rId16"/>
    <p:sldId id="2972" r:id="rId17"/>
    <p:sldId id="2973" r:id="rId18"/>
    <p:sldId id="2974" r:id="rId19"/>
    <p:sldId id="2975" r:id="rId20"/>
    <p:sldId id="2976" r:id="rId21"/>
    <p:sldId id="2977" r:id="rId22"/>
    <p:sldId id="2978" r:id="rId23"/>
    <p:sldId id="2979" r:id="rId24"/>
    <p:sldId id="2980" r:id="rId25"/>
    <p:sldId id="2981" r:id="rId26"/>
    <p:sldId id="3277" r:id="rId27"/>
    <p:sldId id="3278" r:id="rId28"/>
    <p:sldId id="3279" r:id="rId29"/>
    <p:sldId id="3280" r:id="rId30"/>
    <p:sldId id="3281" r:id="rId31"/>
    <p:sldId id="3282" r:id="rId32"/>
    <p:sldId id="3283" r:id="rId33"/>
    <p:sldId id="3284" r:id="rId34"/>
    <p:sldId id="2983" r:id="rId35"/>
    <p:sldId id="2984" r:id="rId36"/>
    <p:sldId id="2985" r:id="rId37"/>
    <p:sldId id="2986" r:id="rId38"/>
    <p:sldId id="2987" r:id="rId39"/>
    <p:sldId id="2988" r:id="rId40"/>
    <p:sldId id="2989" r:id="rId41"/>
    <p:sldId id="2998" r:id="rId42"/>
    <p:sldId id="2999" r:id="rId43"/>
    <p:sldId id="3000" r:id="rId44"/>
    <p:sldId id="3001" r:id="rId45"/>
    <p:sldId id="3002" r:id="rId46"/>
    <p:sldId id="3180" r:id="rId47"/>
    <p:sldId id="3003" r:id="rId48"/>
    <p:sldId id="3181" r:id="rId49"/>
    <p:sldId id="3332" r:id="rId50"/>
    <p:sldId id="3333" r:id="rId51"/>
    <p:sldId id="3334" r:id="rId52"/>
    <p:sldId id="3004" r:id="rId53"/>
    <p:sldId id="3005" r:id="rId54"/>
    <p:sldId id="3006" r:id="rId55"/>
    <p:sldId id="3007" r:id="rId56"/>
    <p:sldId id="3008" r:id="rId57"/>
    <p:sldId id="3009" r:id="rId58"/>
    <p:sldId id="3010" r:id="rId59"/>
    <p:sldId id="3011" r:id="rId60"/>
    <p:sldId id="3012" r:id="rId61"/>
    <p:sldId id="3013" r:id="rId62"/>
    <p:sldId id="3250" r:id="rId63"/>
    <p:sldId id="3256" r:id="rId64"/>
    <p:sldId id="3257" r:id="rId65"/>
    <p:sldId id="3258" r:id="rId66"/>
    <p:sldId id="3259" r:id="rId67"/>
    <p:sldId id="3260" r:id="rId68"/>
    <p:sldId id="3261" r:id="rId69"/>
    <p:sldId id="3262" r:id="rId70"/>
    <p:sldId id="3263" r:id="rId71"/>
    <p:sldId id="3264" r:id="rId72"/>
    <p:sldId id="3265" r:id="rId73"/>
    <p:sldId id="3266" r:id="rId74"/>
    <p:sldId id="3267" r:id="rId75"/>
    <p:sldId id="3268" r:id="rId76"/>
    <p:sldId id="3269" r:id="rId77"/>
    <p:sldId id="3270" r:id="rId78"/>
    <p:sldId id="3271" r:id="rId79"/>
    <p:sldId id="3272" r:id="rId80"/>
    <p:sldId id="3273" r:id="rId81"/>
    <p:sldId id="3274" r:id="rId82"/>
    <p:sldId id="3275" r:id="rId83"/>
    <p:sldId id="309" r:id="rId84"/>
  </p:sldIdLst>
  <p:sldSz cx="10801350" cy="7200900"/>
  <p:notesSz cx="6858000" cy="9144000"/>
  <p:embeddedFontLst>
    <p:embeddedFont>
      <p:font typeface="Calibri" panose="020F0502020204030204" pitchFamily="34" charset="0"/>
      <p:regular r:id="rId89"/>
      <p:bold r:id="rId90"/>
      <p:italic r:id="rId91"/>
      <p:boldItalic r:id="rId92"/>
    </p:embeddedFont>
    <p:embeddedFont>
      <p:font typeface="Impact" panose="020B0806030902050204" pitchFamily="34" charset="0"/>
      <p:regular r:id="rId93"/>
    </p:embeddedFont>
    <p:embeddedFont>
      <p:font typeface="方正姚体" panose="02010601030101010101" charset="-122"/>
      <p:regular r:id="rId94"/>
    </p:embeddedFont>
    <p:embeddedFont>
      <p:font typeface="微软雅黑" panose="020B0503020204020204" pitchFamily="34" charset="-122"/>
      <p:regular r:id="rId95"/>
    </p:embeddedFont>
    <p:embeddedFont>
      <p:font typeface="Felix Titling" panose="04060505060202020A04" pitchFamily="82" charset="0"/>
      <p:regular r:id="rId96"/>
    </p:embeddedFont>
    <p:embeddedFont>
      <p:font typeface="Latha" panose="020B0604020202020204" pitchFamily="34" charset="0"/>
      <p:regular r:id="rId97"/>
      <p:bold r:id="rId98"/>
    </p:embeddedFont>
    <p:embeddedFont>
      <p:font typeface="FrankRuehl" panose="020E0503060101010101" pitchFamily="34" charset="-79"/>
      <p:regular r:id="rId99"/>
    </p:embeddedFont>
    <p:embeddedFont>
      <p:font typeface="华文楷体" panose="02010600040101010101" pitchFamily="2" charset="-122"/>
      <p:regular r:id="rId100"/>
    </p:embeddedFont>
    <p:embeddedFont>
      <p:font typeface="黑体" panose="02010609060101010101" pitchFamily="49" charset="-122"/>
      <p:regular r:id="rId101"/>
    </p:embeddedFont>
    <p:embeddedFont>
      <p:font typeface="Verdana" panose="020B0604030504040204" pitchFamily="34" charset="0"/>
      <p:regular r:id="rId102"/>
      <p:bold r:id="rId103"/>
      <p:italic r:id="rId104"/>
      <p:boldItalic r:id="rId105"/>
    </p:embeddedFont>
    <p:embeddedFont>
      <p:font typeface="PMingLiU" panose="02020500000000000000" pitchFamily="18" charset="-120"/>
      <p:regular r:id="rId106"/>
    </p:embeddedFont>
  </p:embeddedFontLst>
  <p:custDataLst>
    <p:tags r:id="rId107"/>
  </p:custDataLst>
  <p:defaultTextStyle>
    <a:defPPr>
      <a:defRPr lang="zh-CN"/>
    </a:defPPr>
    <a:lvl1pPr marL="0" lvl="0" indent="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514350" lvl="1" indent="-571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1028700" lvl="2" indent="-1143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543050" lvl="3" indent="-1714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7"/>
    <p:restoredTop sz="86432"/>
  </p:normalViewPr>
  <p:slideViewPr>
    <p:cSldViewPr showGuides="1">
      <p:cViewPr varScale="1">
        <p:scale>
          <a:sx n="72" d="100"/>
          <a:sy n="72" d="100"/>
        </p:scale>
        <p:origin x="732" y="78"/>
      </p:cViewPr>
      <p:guideLst>
        <p:guide orient="horz" pos="2279"/>
        <p:guide pos="3374"/>
      </p:guideLst>
    </p:cSldViewPr>
  </p:slideViewPr>
  <p:outlineViewPr>
    <p:cViewPr>
      <p:scale>
        <a:sx n="33" d="100"/>
        <a:sy n="33" d="100"/>
      </p:scale>
      <p:origin x="0" y="61116"/>
    </p:cViewPr>
  </p:outlineViewPr>
  <p:notesTextViewPr>
    <p:cViewPr>
      <p:scale>
        <a:sx n="1" d="1"/>
        <a:sy n="1" d="1"/>
      </p:scale>
      <p:origin x="0" y="0"/>
    </p:cViewPr>
  </p:notesTextViewPr>
  <p:gridSpacing cx="45004" cy="45004"/>
</p:viewPr>
</file>

<file path=ppt/_rels/presentation.xml.rels><?xml version="1.0" encoding="UTF-8" standalone="yes"?>
<Relationships xmlns="http://schemas.openxmlformats.org/package/2006/relationships"><Relationship Id="rId99" Type="http://schemas.openxmlformats.org/officeDocument/2006/relationships/font" Target="fonts/font11.fntdata"/><Relationship Id="rId98" Type="http://schemas.openxmlformats.org/officeDocument/2006/relationships/font" Target="fonts/font10.fntdata"/><Relationship Id="rId97" Type="http://schemas.openxmlformats.org/officeDocument/2006/relationships/font" Target="fonts/font9.fntdata"/><Relationship Id="rId96" Type="http://schemas.openxmlformats.org/officeDocument/2006/relationships/font" Target="fonts/font8.fntdata"/><Relationship Id="rId95" Type="http://schemas.openxmlformats.org/officeDocument/2006/relationships/font" Target="fonts/font7.fntdata"/><Relationship Id="rId94" Type="http://schemas.openxmlformats.org/officeDocument/2006/relationships/font" Target="fonts/font6.fntdata"/><Relationship Id="rId93" Type="http://schemas.openxmlformats.org/officeDocument/2006/relationships/font" Target="fonts/font5.fntdata"/><Relationship Id="rId92" Type="http://schemas.openxmlformats.org/officeDocument/2006/relationships/font" Target="fonts/font4.fntdata"/><Relationship Id="rId91" Type="http://schemas.openxmlformats.org/officeDocument/2006/relationships/font" Target="fonts/font3.fntdata"/><Relationship Id="rId90" Type="http://schemas.openxmlformats.org/officeDocument/2006/relationships/font" Target="fonts/font2.fntdata"/><Relationship Id="rId9" Type="http://schemas.openxmlformats.org/officeDocument/2006/relationships/slide" Target="slides/slide6.xml"/><Relationship Id="rId89" Type="http://schemas.openxmlformats.org/officeDocument/2006/relationships/font" Target="fonts/font1.fntdata"/><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handoutMaster" Target="handoutMasters/handoutMaster1.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7" Type="http://schemas.openxmlformats.org/officeDocument/2006/relationships/tags" Target="tags/tag19.xml"/><Relationship Id="rId106" Type="http://schemas.openxmlformats.org/officeDocument/2006/relationships/font" Target="fonts/font18.fntdata"/><Relationship Id="rId105" Type="http://schemas.openxmlformats.org/officeDocument/2006/relationships/font" Target="fonts/font17.fntdata"/><Relationship Id="rId104" Type="http://schemas.openxmlformats.org/officeDocument/2006/relationships/font" Target="fonts/font16.fntdata"/><Relationship Id="rId103" Type="http://schemas.openxmlformats.org/officeDocument/2006/relationships/font" Target="fonts/font15.fntdata"/><Relationship Id="rId102" Type="http://schemas.openxmlformats.org/officeDocument/2006/relationships/font" Target="fonts/font14.fntdata"/><Relationship Id="rId101" Type="http://schemas.openxmlformats.org/officeDocument/2006/relationships/font" Target="fonts/font13.fntdata"/><Relationship Id="rId100" Type="http://schemas.openxmlformats.org/officeDocument/2006/relationships/font" Target="fonts/font12.fntdata"/><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05E5354-236C-43A4-9505-265C5F84D836}"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71800" cy="457200"/>
          </a:xfrm>
          <a:prstGeom prst="rect">
            <a:avLst/>
          </a:prstGeom>
          <a:noFill/>
          <a:ln w="9525">
            <a:noFill/>
            <a:miter/>
          </a:ln>
        </p:spPr>
        <p:txBody>
          <a:bodyPr vert="horz"/>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eaLnBrk="1" hangingPunct="1">
              <a:buFont typeface="Arial" panose="020B0604020202020204" pitchFamily="34" charset="0"/>
              <a:buNone/>
              <a:defRPr sz="1200" noProof="1"/>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88" name="幻灯片图像占位符 3"/>
          <p:cNvSpPr>
            <a:spLocks noGrp="1" noRot="1" noChangeAspect="1"/>
          </p:cNvSpPr>
          <p:nvPr>
            <p:ph type="sldImg"/>
          </p:nvPr>
        </p:nvSpPr>
        <p:spPr>
          <a:xfrm>
            <a:off x="857250" y="685800"/>
            <a:ext cx="5143500" cy="3429000"/>
          </a:xfrm>
          <a:prstGeom prst="rect">
            <a:avLst/>
          </a:prstGeom>
          <a:noFill/>
          <a:ln w="9525">
            <a:noFill/>
          </a:ln>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Arial" panose="020B0604020202020204" pitchFamily="34" charset="0"/>
                <a:ea typeface="宋体" panose="02010600030101010101" pitchFamily="2" charset="-122"/>
              </a:defRPr>
            </a:lvl1pPr>
            <a:lvl2pPr>
              <a:defRPr sz="1200">
                <a:solidFill>
                  <a:schemeClr val="tx1"/>
                </a:solidFill>
                <a:latin typeface="Arial" panose="020B0604020202020204" pitchFamily="34" charset="0"/>
                <a:ea typeface="宋体" panose="02010600030101010101" pitchFamily="2" charset="-122"/>
              </a:defRPr>
            </a:lvl2pPr>
            <a:lvl3pPr>
              <a:defRPr sz="1200">
                <a:solidFill>
                  <a:schemeClr val="tx1"/>
                </a:solidFill>
                <a:latin typeface="Arial" panose="020B0604020202020204" pitchFamily="34" charset="0"/>
                <a:ea typeface="宋体" panose="02010600030101010101" pitchFamily="2" charset="-122"/>
              </a:defRPr>
            </a:lvl3pPr>
            <a:lvl4pPr>
              <a:defRPr sz="1200">
                <a:solidFill>
                  <a:schemeClr val="tx1"/>
                </a:solidFill>
                <a:latin typeface="Arial" panose="020B0604020202020204" pitchFamily="34" charset="0"/>
                <a:ea typeface="宋体" panose="02010600030101010101" pitchFamily="2" charset="-122"/>
              </a:defRPr>
            </a:lvl4pPr>
            <a:lvl5pPr>
              <a:defRPr sz="12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054"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eaLnBrk="1" hangingPunct="1">
              <a:buFont typeface="Arial" panose="020B0604020202020204" pitchFamily="34" charset="0"/>
              <a:buNone/>
              <a:defRPr noProof="1">
                <a:latin typeface="Calibri" panose="020F0502020204030204" pitchFamily="34" charset="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46DF28B4-3203-46B9-9E5A-9CF2DE0788FE}" type="slidenum">
              <a:rPr kumimoji="0" lang="zh-CN" altLang="en-US" sz="20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lvl="1"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lvl="2"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lvl="3"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lvl="4"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634" name="Rectangle 2"/>
          <p:cNvSpPr>
            <a:spLocks noGrp="1" noRot="1" noChangeAspect="1" noChangeArrowheads="1" noTextEdit="1"/>
          </p:cNvSpPr>
          <p:nvPr>
            <p:ph type="sldImg"/>
          </p:nvPr>
        </p:nvSpPr>
        <p:spPr/>
      </p:sp>
      <p:sp>
        <p:nvSpPr>
          <p:cNvPr id="13496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6" name="Rectangle 2"/>
          <p:cNvSpPr>
            <a:spLocks noGrp="1" noRot="1" noChangeAspect="1" noChangeArrowheads="1" noTextEdit="1"/>
          </p:cNvSpPr>
          <p:nvPr>
            <p:ph type="sldImg"/>
          </p:nvPr>
        </p:nvSpPr>
        <p:spPr/>
      </p:sp>
      <p:sp>
        <p:nvSpPr>
          <p:cNvPr id="13578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0" name="Rectangle 2"/>
          <p:cNvSpPr>
            <a:spLocks noGrp="1" noRot="1" noChangeAspect="1" noChangeArrowheads="1" noTextEdit="1"/>
          </p:cNvSpPr>
          <p:nvPr>
            <p:ph type="sldImg"/>
          </p:nvPr>
        </p:nvSpPr>
        <p:spPr/>
      </p:sp>
      <p:sp>
        <p:nvSpPr>
          <p:cNvPr id="13588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Grp="1" noRot="1" noChangeAspect="1" noChangeArrowheads="1" noTextEdit="1"/>
          </p:cNvSpPr>
          <p:nvPr>
            <p:ph type="sldImg"/>
          </p:nvPr>
        </p:nvSpPr>
        <p:spPr/>
      </p:sp>
      <p:sp>
        <p:nvSpPr>
          <p:cNvPr id="13598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898" name="Rectangle 2"/>
          <p:cNvSpPr>
            <a:spLocks noGrp="1" noRot="1" noChangeAspect="1" noChangeArrowheads="1" noTextEdit="1"/>
          </p:cNvSpPr>
          <p:nvPr>
            <p:ph type="sldImg"/>
          </p:nvPr>
        </p:nvSpPr>
        <p:spPr/>
      </p:sp>
      <p:sp>
        <p:nvSpPr>
          <p:cNvPr id="13608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22" name="Rectangle 2"/>
          <p:cNvSpPr>
            <a:spLocks noGrp="1" noRot="1" noChangeAspect="1" noChangeArrowheads="1" noTextEdit="1"/>
          </p:cNvSpPr>
          <p:nvPr>
            <p:ph type="sldImg"/>
          </p:nvPr>
        </p:nvSpPr>
        <p:spPr/>
      </p:sp>
      <p:sp>
        <p:nvSpPr>
          <p:cNvPr id="13619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946" name="Rectangle 2"/>
          <p:cNvSpPr>
            <a:spLocks noGrp="1" noRot="1" noChangeAspect="1" noChangeArrowheads="1" noTextEdit="1"/>
          </p:cNvSpPr>
          <p:nvPr>
            <p:ph type="sldImg"/>
          </p:nvPr>
        </p:nvSpPr>
        <p:spPr/>
      </p:sp>
      <p:sp>
        <p:nvSpPr>
          <p:cNvPr id="13629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p:cNvSpPr>
            <a:spLocks noGrp="1" noRot="1" noChangeAspect="1" noChangeArrowheads="1" noTextEdit="1"/>
          </p:cNvSpPr>
          <p:nvPr>
            <p:ph type="sldImg"/>
          </p:nvPr>
        </p:nvSpPr>
        <p:spPr/>
      </p:sp>
      <p:sp>
        <p:nvSpPr>
          <p:cNvPr id="13639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4994" name="Rectangle 2"/>
          <p:cNvSpPr>
            <a:spLocks noGrp="1" noRot="1" noChangeAspect="1" noChangeArrowheads="1" noTextEdit="1"/>
          </p:cNvSpPr>
          <p:nvPr>
            <p:ph type="sldImg"/>
          </p:nvPr>
        </p:nvSpPr>
        <p:spPr/>
      </p:sp>
      <p:sp>
        <p:nvSpPr>
          <p:cNvPr id="13649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018" name="Rectangle 2"/>
          <p:cNvSpPr>
            <a:spLocks noGrp="1" noRot="1" noChangeAspect="1" noChangeArrowheads="1" noTextEdit="1"/>
          </p:cNvSpPr>
          <p:nvPr>
            <p:ph type="sldImg"/>
          </p:nvPr>
        </p:nvSpPr>
        <p:spPr/>
      </p:sp>
      <p:sp>
        <p:nvSpPr>
          <p:cNvPr id="13660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2" name="Rectangle 2"/>
          <p:cNvSpPr>
            <a:spLocks noGrp="1" noRot="1" noChangeAspect="1" noChangeArrowheads="1" noTextEdit="1"/>
          </p:cNvSpPr>
          <p:nvPr>
            <p:ph type="sldImg"/>
          </p:nvPr>
        </p:nvSpPr>
        <p:spPr/>
      </p:sp>
      <p:sp>
        <p:nvSpPr>
          <p:cNvPr id="13670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658" name="Rectangle 2"/>
          <p:cNvSpPr>
            <a:spLocks noGrp="1" noRot="1" noChangeAspect="1" noChangeArrowheads="1" noTextEdit="1"/>
          </p:cNvSpPr>
          <p:nvPr>
            <p:ph type="sldImg"/>
          </p:nvPr>
        </p:nvSpPr>
        <p:spPr/>
      </p:sp>
      <p:sp>
        <p:nvSpPr>
          <p:cNvPr id="13506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2"/>
          <p:cNvSpPr>
            <a:spLocks noGrp="1" noRot="1" noChangeAspect="1" noChangeArrowheads="1" noTextEdit="1"/>
          </p:cNvSpPr>
          <p:nvPr>
            <p:ph type="sldImg"/>
          </p:nvPr>
        </p:nvSpPr>
        <p:spPr/>
      </p:sp>
      <p:sp>
        <p:nvSpPr>
          <p:cNvPr id="13762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858" name="幻灯片图像占位符 1"/>
          <p:cNvSpPr>
            <a:spLocks noGrp="1" noRot="1" noChangeAspect="1" noTextEdit="1"/>
          </p:cNvSpPr>
          <p:nvPr>
            <p:ph type="sldImg"/>
          </p:nvPr>
        </p:nvSpPr>
        <p:spPr/>
      </p:sp>
      <p:sp>
        <p:nvSpPr>
          <p:cNvPr id="1273859" name="备注占位符 2"/>
          <p:cNvSpPr>
            <a:spLocks noGrp="1"/>
          </p:cNvSpPr>
          <p:nvPr>
            <p:ph type="body" idx="1"/>
          </p:nvPr>
        </p:nvSpPr>
        <p:spPr/>
        <p:txBody>
          <a:bodyPr/>
          <a:lstStyle/>
          <a:p>
            <a:endParaRPr lang="zh-CN" altLang="en-US"/>
          </a:p>
        </p:txBody>
      </p:sp>
      <p:sp>
        <p:nvSpPr>
          <p:cNvPr id="127386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8D98981C-B603-41B1-A19D-08E4B2C9CC62}" type="slidenum">
              <a:rPr kumimoji="1" lang="zh-CN" altLang="en-US" sz="1200">
                <a:latin typeface="Times New Roman" panose="02020603050405020304" pitchFamily="18" charset="0"/>
              </a:rPr>
            </a:fld>
            <a:endParaRPr kumimoji="1" lang="en-US" altLang="zh-CN" sz="120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2" name="Rectangle 2"/>
          <p:cNvSpPr>
            <a:spLocks noGrp="1" noRot="1" noChangeAspect="1" noChangeArrowheads="1" noTextEdit="1"/>
          </p:cNvSpPr>
          <p:nvPr>
            <p:ph type="sldImg"/>
          </p:nvPr>
        </p:nvSpPr>
        <p:spPr/>
      </p:sp>
      <p:sp>
        <p:nvSpPr>
          <p:cNvPr id="13772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Rectangle 2"/>
          <p:cNvSpPr>
            <a:spLocks noGrp="1" noRot="1" noChangeAspect="1" noChangeArrowheads="1" noTextEdit="1"/>
          </p:cNvSpPr>
          <p:nvPr>
            <p:ph type="sldImg"/>
          </p:nvPr>
        </p:nvSpPr>
        <p:spPr/>
      </p:sp>
      <p:sp>
        <p:nvSpPr>
          <p:cNvPr id="13783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330" name="Rectangle 2"/>
          <p:cNvSpPr>
            <a:spLocks noGrp="1" noRot="1" noChangeAspect="1" noChangeArrowheads="1" noTextEdit="1"/>
          </p:cNvSpPr>
          <p:nvPr>
            <p:ph type="sldImg"/>
          </p:nvPr>
        </p:nvSpPr>
        <p:spPr/>
      </p:sp>
      <p:sp>
        <p:nvSpPr>
          <p:cNvPr id="13793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Rot="1" noChangeAspect="1" noChangeArrowheads="1" noTextEdit="1"/>
          </p:cNvSpPr>
          <p:nvPr>
            <p:ph type="sldImg"/>
          </p:nvPr>
        </p:nvSpPr>
        <p:spPr/>
      </p:sp>
      <p:sp>
        <p:nvSpPr>
          <p:cNvPr id="13803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938" name="幻灯片图像占位符 1"/>
          <p:cNvSpPr>
            <a:spLocks noGrp="1" noRot="1" noChangeAspect="1" noTextEdit="1"/>
          </p:cNvSpPr>
          <p:nvPr>
            <p:ph type="sldImg"/>
          </p:nvPr>
        </p:nvSpPr>
        <p:spPr/>
      </p:sp>
      <p:sp>
        <p:nvSpPr>
          <p:cNvPr id="1319939" name="备注占位符 2"/>
          <p:cNvSpPr>
            <a:spLocks noGrp="1"/>
          </p:cNvSpPr>
          <p:nvPr>
            <p:ph type="body" idx="1"/>
          </p:nvPr>
        </p:nvSpPr>
        <p:spPr/>
        <p:txBody>
          <a:bodyPr/>
          <a:lstStyle/>
          <a:p>
            <a:endParaRPr lang="zh-CN" altLang="en-US"/>
          </a:p>
        </p:txBody>
      </p:sp>
      <p:sp>
        <p:nvSpPr>
          <p:cNvPr id="131994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6DB4A87B-07D3-40E9-BF29-594D0979E896}" type="slidenum">
              <a:rPr kumimoji="1" lang="zh-CN" altLang="en-US" sz="1200">
                <a:latin typeface="Times New Roman" panose="02020603050405020304" pitchFamily="18" charset="0"/>
              </a:rPr>
            </a:fld>
            <a:endParaRPr kumimoji="1" lang="en-US" altLang="zh-CN" sz="120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Rot="1" noChangeAspect="1" noChangeArrowheads="1" noTextEdit="1"/>
          </p:cNvSpPr>
          <p:nvPr>
            <p:ph type="sldImg"/>
          </p:nvPr>
        </p:nvSpPr>
        <p:spPr/>
      </p:sp>
      <p:sp>
        <p:nvSpPr>
          <p:cNvPr id="13813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0" name="Rectangle 2"/>
          <p:cNvSpPr>
            <a:spLocks noGrp="1" noRot="1" noChangeAspect="1" noChangeArrowheads="1" noTextEdit="1"/>
          </p:cNvSpPr>
          <p:nvPr>
            <p:ph type="sldImg"/>
          </p:nvPr>
        </p:nvSpPr>
        <p:spPr/>
      </p:sp>
      <p:sp>
        <p:nvSpPr>
          <p:cNvPr id="13690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4" name="Rectangle 2"/>
          <p:cNvSpPr>
            <a:spLocks noGrp="1" noRot="1" noChangeAspect="1" noChangeArrowheads="1" noTextEdit="1"/>
          </p:cNvSpPr>
          <p:nvPr>
            <p:ph type="sldImg"/>
          </p:nvPr>
        </p:nvSpPr>
        <p:spPr/>
      </p:sp>
      <p:sp>
        <p:nvSpPr>
          <p:cNvPr id="13701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幻灯片图像占位符 1"/>
          <p:cNvSpPr>
            <a:spLocks noGrp="1" noRot="1" noChangeAspect="1" noTextEdit="1"/>
          </p:cNvSpPr>
          <p:nvPr>
            <p:ph type="sldImg"/>
          </p:nvPr>
        </p:nvSpPr>
        <p:spPr/>
      </p:sp>
      <p:sp>
        <p:nvSpPr>
          <p:cNvPr id="1196035" name="备注占位符 2"/>
          <p:cNvSpPr>
            <a:spLocks noGrp="1"/>
          </p:cNvSpPr>
          <p:nvPr>
            <p:ph type="body" idx="1"/>
          </p:nvPr>
        </p:nvSpPr>
        <p:spPr/>
        <p:txBody>
          <a:bodyPr/>
          <a:lstStyle/>
          <a:p>
            <a:r>
              <a:rPr lang="zh-CN" altLang="en-US"/>
              <a:t>有界类型</a:t>
            </a:r>
            <a:r>
              <a:rPr lang="en-US" altLang="zh-CN"/>
              <a:t>,</a:t>
            </a:r>
            <a:r>
              <a:rPr lang="en-US" altLang="zh-CN" b="1"/>
              <a:t> try {</a:t>
            </a:r>
            <a:endParaRPr lang="en-US" altLang="zh-CN" b="1"/>
          </a:p>
          <a:p>
            <a:r>
              <a:rPr lang="en-US" altLang="zh-CN"/>
              <a:t>Class&lt;?&gt; </a:t>
            </a:r>
            <a:r>
              <a:rPr lang="en-US" altLang="zh-CN" u="sng"/>
              <a:t>classType= Class.</a:t>
            </a:r>
            <a:r>
              <a:rPr lang="en-US" altLang="zh-CN" i="1" u="sng"/>
              <a:t>forName("");</a:t>
            </a:r>
            <a:endParaRPr lang="en-US" altLang="zh-CN" i="1" u="sng"/>
          </a:p>
          <a:p>
            <a:r>
              <a:rPr lang="en-US" altLang="zh-CN"/>
              <a:t>} </a:t>
            </a:r>
            <a:r>
              <a:rPr lang="en-US" altLang="zh-CN" b="1"/>
              <a:t>catch (ClassNotFoundException e1) {</a:t>
            </a:r>
            <a:endParaRPr lang="en-US" altLang="zh-CN" b="1"/>
          </a:p>
          <a:p>
            <a:r>
              <a:rPr lang="en-US" altLang="zh-CN"/>
              <a:t>// </a:t>
            </a:r>
            <a:r>
              <a:rPr lang="en-US" altLang="zh-CN" b="1"/>
              <a:t>TODO Auto-generated catch block</a:t>
            </a:r>
            <a:endParaRPr lang="en-US" altLang="zh-CN" b="1"/>
          </a:p>
          <a:p>
            <a:r>
              <a:rPr lang="en-US" altLang="zh-CN"/>
              <a:t>e1.printStackTrace();</a:t>
            </a:r>
            <a:endParaRPr lang="en-US" altLang="zh-CN"/>
          </a:p>
          <a:p>
            <a:r>
              <a:rPr lang="en-US" altLang="zh-CN"/>
              <a:t>}</a:t>
            </a:r>
            <a:endParaRPr lang="zh-CN" altLang="en-US"/>
          </a:p>
        </p:txBody>
      </p:sp>
      <p:sp>
        <p:nvSpPr>
          <p:cNvPr id="119603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BDFF32C7-3942-46FE-A69E-D899CC5A9C6D}" type="slidenum">
              <a:rPr kumimoji="1" lang="zh-CN" altLang="en-US" sz="1200">
                <a:latin typeface="Times New Roman" panose="02020603050405020304" pitchFamily="18" charset="0"/>
              </a:rPr>
            </a:fld>
            <a:endParaRPr kumimoji="1" lang="en-US" altLang="zh-CN" sz="120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8" name="Rectangle 2"/>
          <p:cNvSpPr>
            <a:spLocks noGrp="1" noRot="1" noChangeAspect="1" noChangeArrowheads="1" noTextEdit="1"/>
          </p:cNvSpPr>
          <p:nvPr>
            <p:ph type="sldImg"/>
          </p:nvPr>
        </p:nvSpPr>
        <p:spPr/>
      </p:sp>
      <p:sp>
        <p:nvSpPr>
          <p:cNvPr id="13711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2" name="Rectangle 2"/>
          <p:cNvSpPr>
            <a:spLocks noGrp="1" noRot="1" noChangeAspect="1" noChangeArrowheads="1" noTextEdit="1"/>
          </p:cNvSpPr>
          <p:nvPr>
            <p:ph type="sldImg"/>
          </p:nvPr>
        </p:nvSpPr>
        <p:spPr/>
      </p:sp>
      <p:sp>
        <p:nvSpPr>
          <p:cNvPr id="13721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186" name="Rectangle 2"/>
          <p:cNvSpPr>
            <a:spLocks noGrp="1" noRot="1" noChangeAspect="1" noChangeArrowheads="1" noTextEdit="1"/>
          </p:cNvSpPr>
          <p:nvPr>
            <p:ph type="sldImg"/>
          </p:nvPr>
        </p:nvSpPr>
        <p:spPr/>
      </p:sp>
      <p:sp>
        <p:nvSpPr>
          <p:cNvPr id="13731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Rectangle 2"/>
          <p:cNvSpPr>
            <a:spLocks noGrp="1" noRot="1" noChangeAspect="1" noChangeArrowheads="1" noTextEdit="1"/>
          </p:cNvSpPr>
          <p:nvPr>
            <p:ph type="sldImg"/>
          </p:nvPr>
        </p:nvSpPr>
        <p:spPr/>
      </p:sp>
      <p:sp>
        <p:nvSpPr>
          <p:cNvPr id="13742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2"/>
          <p:cNvSpPr>
            <a:spLocks noGrp="1" noRot="1" noChangeAspect="1" noChangeArrowheads="1" noTextEdit="1"/>
          </p:cNvSpPr>
          <p:nvPr>
            <p:ph type="sldImg"/>
          </p:nvPr>
        </p:nvSpPr>
        <p:spPr/>
      </p:sp>
      <p:sp>
        <p:nvSpPr>
          <p:cNvPr id="13752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Rot="1" noChangeAspect="1" noChangeArrowheads="1" noTextEdit="1"/>
          </p:cNvSpPr>
          <p:nvPr>
            <p:ph type="sldImg"/>
          </p:nvPr>
        </p:nvSpPr>
        <p:spPr/>
      </p:sp>
      <p:sp>
        <p:nvSpPr>
          <p:cNvPr id="13824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Rot="1" noChangeAspect="1" noChangeArrowheads="1" noTextEdit="1"/>
          </p:cNvSpPr>
          <p:nvPr>
            <p:ph type="sldImg"/>
          </p:nvPr>
        </p:nvSpPr>
        <p:spPr/>
      </p:sp>
      <p:sp>
        <p:nvSpPr>
          <p:cNvPr id="13834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p:cNvSpPr>
            <a:spLocks noGrp="1" noRot="1" noChangeAspect="1" noChangeArrowheads="1" noTextEdit="1"/>
          </p:cNvSpPr>
          <p:nvPr>
            <p:ph type="sldImg"/>
          </p:nvPr>
        </p:nvSpPr>
        <p:spPr/>
      </p:sp>
      <p:sp>
        <p:nvSpPr>
          <p:cNvPr id="13844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Rot="1" noChangeAspect="1" noChangeArrowheads="1" noTextEdit="1"/>
          </p:cNvSpPr>
          <p:nvPr>
            <p:ph type="sldImg"/>
          </p:nvPr>
        </p:nvSpPr>
        <p:spPr/>
      </p:sp>
      <p:sp>
        <p:nvSpPr>
          <p:cNvPr id="13854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8" name="Rectangle 2"/>
          <p:cNvSpPr>
            <a:spLocks noGrp="1" noRot="1" noChangeAspect="1" noChangeArrowheads="1" noTextEdit="1"/>
          </p:cNvSpPr>
          <p:nvPr>
            <p:ph type="sldImg"/>
          </p:nvPr>
        </p:nvSpPr>
        <p:spPr/>
      </p:sp>
      <p:sp>
        <p:nvSpPr>
          <p:cNvPr id="13864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幻灯片图像占位符 1"/>
          <p:cNvSpPr>
            <a:spLocks noGrp="1" noRot="1" noChangeAspect="1" noTextEdit="1"/>
          </p:cNvSpPr>
          <p:nvPr>
            <p:ph type="sldImg"/>
          </p:nvPr>
        </p:nvSpPr>
        <p:spPr/>
      </p:sp>
      <p:sp>
        <p:nvSpPr>
          <p:cNvPr id="1200131" name="备注占位符 2"/>
          <p:cNvSpPr>
            <a:spLocks noGrp="1"/>
          </p:cNvSpPr>
          <p:nvPr>
            <p:ph type="body" idx="1"/>
          </p:nvPr>
        </p:nvSpPr>
        <p:spPr/>
        <p:txBody>
          <a:bodyPr/>
          <a:lstStyle/>
          <a:p>
            <a:r>
              <a:rPr lang="zh-CN" altLang="en-US"/>
              <a:t>有界类型</a:t>
            </a:r>
            <a:r>
              <a:rPr lang="en-US" altLang="zh-CN"/>
              <a:t>,</a:t>
            </a:r>
            <a:r>
              <a:rPr lang="en-US" altLang="zh-CN" b="1"/>
              <a:t> try {</a:t>
            </a:r>
            <a:endParaRPr lang="en-US" altLang="zh-CN" b="1"/>
          </a:p>
          <a:p>
            <a:r>
              <a:rPr lang="en-US" altLang="zh-CN"/>
              <a:t>Class&lt;?&gt; </a:t>
            </a:r>
            <a:r>
              <a:rPr lang="en-US" altLang="zh-CN" u="sng"/>
              <a:t>classType= Class.</a:t>
            </a:r>
            <a:r>
              <a:rPr lang="en-US" altLang="zh-CN" i="1" u="sng"/>
              <a:t>forName("");</a:t>
            </a:r>
            <a:endParaRPr lang="en-US" altLang="zh-CN" i="1" u="sng"/>
          </a:p>
          <a:p>
            <a:r>
              <a:rPr lang="en-US" altLang="zh-CN"/>
              <a:t>} </a:t>
            </a:r>
            <a:r>
              <a:rPr lang="en-US" altLang="zh-CN" b="1"/>
              <a:t>catch (ClassNotFoundException e1) {</a:t>
            </a:r>
            <a:endParaRPr lang="en-US" altLang="zh-CN" b="1"/>
          </a:p>
          <a:p>
            <a:r>
              <a:rPr lang="en-US" altLang="zh-CN"/>
              <a:t>// </a:t>
            </a:r>
            <a:r>
              <a:rPr lang="en-US" altLang="zh-CN" b="1"/>
              <a:t>TODO Auto-generated catch block</a:t>
            </a:r>
            <a:endParaRPr lang="en-US" altLang="zh-CN" b="1"/>
          </a:p>
          <a:p>
            <a:r>
              <a:rPr lang="en-US" altLang="zh-CN"/>
              <a:t>e1.printStackTrace();</a:t>
            </a:r>
            <a:endParaRPr lang="en-US" altLang="zh-CN"/>
          </a:p>
          <a:p>
            <a:r>
              <a:rPr lang="en-US" altLang="zh-CN"/>
              <a:t>}</a:t>
            </a:r>
            <a:endParaRPr lang="zh-CN" altLang="en-US"/>
          </a:p>
        </p:txBody>
      </p:sp>
      <p:sp>
        <p:nvSpPr>
          <p:cNvPr id="120013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B345D5A6-D14C-4198-9EB8-83B5E834CD58}" type="slidenum">
              <a:rPr kumimoji="1" lang="zh-CN" altLang="en-US" sz="1200">
                <a:latin typeface="Times New Roman" panose="02020603050405020304" pitchFamily="18" charset="0"/>
              </a:rPr>
            </a:fld>
            <a:endParaRPr kumimoji="1" lang="en-US" altLang="zh-CN" sz="1200">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Rot="1" noChangeAspect="1" noChangeArrowheads="1" noTextEdit="1"/>
          </p:cNvSpPr>
          <p:nvPr>
            <p:ph type="sldImg"/>
          </p:nvPr>
        </p:nvSpPr>
        <p:spPr/>
      </p:sp>
      <p:sp>
        <p:nvSpPr>
          <p:cNvPr id="13875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a:spLocks noGrp="1"/>
          </p:cNvSpPr>
          <p:nvPr>
            <p:ph type="body" sz="quarter"/>
          </p:nvPr>
        </p:nvSpPr>
        <p:spPr>
          <a:xfrm>
            <a:off x="662016" y="3931500"/>
            <a:ext cx="5296132" cy="3216682"/>
          </a:xfrm>
          <a:prstGeom prst="rect">
            <a:avLst/>
          </a:prstGeom>
        </p:spPr>
        <p:txBody>
          <a:bodyPr/>
          <a:p>
            <a:r>
              <a:rPr lang="zh-CN" altLang="en-US"/>
              <a:t>if (oldTab != null) {</a:t>
            </a:r>
            <a:endParaRPr lang="zh-CN" altLang="en-US"/>
          </a:p>
          <a:p>
            <a:r>
              <a:rPr lang="zh-CN" altLang="en-US"/>
              <a:t>        //把每个 bucket 都移动到新的 buckets 中</a:t>
            </a:r>
            <a:endParaRPr lang="zh-CN" altLang="en-US"/>
          </a:p>
          <a:p>
            <a:r>
              <a:rPr lang="zh-CN" altLang="en-US"/>
              <a:t>        for (int j = 0; j &lt; oldCap; ++j) {</a:t>
            </a:r>
            <a:endParaRPr lang="zh-CN" altLang="en-US"/>
          </a:p>
          <a:p>
            <a:r>
              <a:rPr lang="zh-CN" altLang="en-US"/>
              <a:t>            //取出当前的节点 e</a:t>
            </a:r>
            <a:endParaRPr lang="zh-CN" altLang="en-US"/>
          </a:p>
          <a:p>
            <a:r>
              <a:rPr lang="zh-CN" altLang="en-US"/>
              <a:t>            Node&lt;K,V&gt; e;</a:t>
            </a:r>
            <a:endParaRPr lang="zh-CN" altLang="en-US"/>
          </a:p>
          <a:p>
            <a:r>
              <a:rPr lang="zh-CN" altLang="en-US"/>
              <a:t>            //如果当前桶中有元素,则将链表赋值给e</a:t>
            </a:r>
            <a:endParaRPr lang="zh-CN" altLang="en-US"/>
          </a:p>
          <a:p>
            <a:r>
              <a:rPr lang="zh-CN" altLang="en-US"/>
              <a:t>            if ((e = oldTab[j]) != null) {</a:t>
            </a:r>
            <a:endParaRPr lang="zh-CN" altLang="en-US"/>
          </a:p>
          <a:p>
            <a:r>
              <a:rPr lang="zh-CN" altLang="en-US"/>
              <a:t>                //将原哈希桶置空以便GC</a:t>
            </a:r>
            <a:endParaRPr lang="zh-CN" altLang="en-US"/>
          </a:p>
          <a:p>
            <a:r>
              <a:rPr lang="zh-CN" altLang="en-US"/>
              <a:t>                oldTab[j] = null;</a:t>
            </a:r>
            <a:endParaRPr lang="zh-CN" altLang="en-US"/>
          </a:p>
          <a:p>
            <a:r>
              <a:rPr lang="zh-CN" altLang="en-US"/>
              <a:t>                //如果当前链表中就一个元素，（没有发生哈希碰撞）</a:t>
            </a:r>
            <a:endParaRPr lang="zh-CN" altLang="en-US"/>
          </a:p>
          <a:p>
            <a:r>
              <a:rPr lang="zh-CN" altLang="en-US"/>
              <a:t>                if (e.next == null)</a:t>
            </a:r>
            <a:endParaRPr lang="zh-CN" altLang="en-US"/>
          </a:p>
          <a:p>
            <a:r>
              <a:rPr lang="zh-CN" altLang="en-US"/>
              <a:t>                    //直接将这个元素放置在新的哈希桶里。</a:t>
            </a:r>
            <a:endParaRPr lang="zh-CN" altLang="en-US"/>
          </a:p>
          <a:p>
            <a:r>
              <a:rPr lang="zh-CN" altLang="en-US"/>
              <a:t>                    //注意这里取下标 是用 哈希值 与 桶的长度-1 。 由于桶的长度是2的n次方，这么做其实是等于 一个模运算。但是效率更高</a:t>
            </a:r>
            <a:endParaRPr lang="zh-CN" altLang="en-US"/>
          </a:p>
          <a:p>
            <a:r>
              <a:rPr lang="zh-CN" altLang="en-US"/>
              <a:t>                    newTab[e.hash &amp; (newCap - 1)] = e;</a:t>
            </a:r>
            <a:endParaRPr lang="zh-CN" altLang="en-US"/>
          </a:p>
          <a:p>
            <a:r>
              <a:rPr lang="zh-CN" altLang="en-US"/>
              <a:t>                    //如果发生过哈希碰撞 ,而且是节点数超过8个，转化成了红黑树</a:t>
            </a:r>
            <a:endParaRPr lang="zh-CN" altLang="en-US"/>
          </a:p>
          <a:p>
            <a:r>
              <a:rPr lang="zh-CN" altLang="en-US"/>
              <a:t>                else if (e instanceof TreeNode)</a:t>
            </a:r>
            <a:endParaRPr lang="zh-CN" altLang="en-US"/>
          </a:p>
          <a:p>
            <a:r>
              <a:rPr lang="zh-CN" altLang="en-US"/>
              <a:t>                    ((TreeNode&lt;K,V&gt;)e).split(this, newTab, j, oldCap);</a:t>
            </a:r>
            <a:endParaRPr lang="zh-CN" altLang="en-US"/>
          </a:p>
          <a:p>
            <a:r>
              <a:rPr lang="zh-CN" altLang="en-US"/>
              <a:t>                //如果发生过哈希碰撞，节点数小于8个。则要根据链表上每个节点的哈希值，依次放入新哈希桶对应下标位置。</a:t>
            </a:r>
            <a:endParaRPr lang="zh-CN" altLang="en-US"/>
          </a:p>
          <a:p>
            <a:r>
              <a:rPr lang="zh-CN" altLang="en-US"/>
              <a:t>                else { // preserve order</a:t>
            </a:r>
            <a:endParaRPr lang="zh-CN" altLang="en-US"/>
          </a:p>
          <a:p>
            <a:r>
              <a:rPr lang="zh-CN" altLang="en-US"/>
              <a:t>                    //因为扩容是容量翻倍，所以原链表上的每个节点，现在可能存放在原来的下标，即low位， 或者扩容后的下标，即high位。 high位=  low位+原哈希桶容量</a:t>
            </a:r>
            <a:endParaRPr lang="zh-CN" altLang="en-US"/>
          </a:p>
          <a:p>
            <a:r>
              <a:rPr lang="zh-CN" altLang="en-US"/>
              <a:t>                    //低位链表的头结点、尾节点</a:t>
            </a:r>
            <a:endParaRPr lang="zh-CN" altLang="en-US"/>
          </a:p>
          <a:p>
            <a:r>
              <a:rPr lang="zh-CN" altLang="en-US"/>
              <a:t>                    Node&lt;K,V&gt; loHead = null, loTail = null;</a:t>
            </a:r>
            <a:endParaRPr lang="zh-CN" altLang="en-US"/>
          </a:p>
          <a:p>
            <a:r>
              <a:rPr lang="zh-CN" altLang="en-US"/>
              <a:t>                    //高位链表的头节点、尾节点</a:t>
            </a:r>
            <a:endParaRPr lang="zh-CN" altLang="en-US"/>
          </a:p>
          <a:p>
            <a:r>
              <a:rPr lang="zh-CN" altLang="en-US"/>
              <a:t>                    Node&lt;K,V&gt; hiHead = null, hiTail = null;</a:t>
            </a:r>
            <a:endParaRPr lang="zh-CN" altLang="en-US"/>
          </a:p>
          <a:p>
            <a:r>
              <a:rPr lang="zh-CN" altLang="en-US"/>
              <a:t>                    Node&lt;K,V&gt; next;//临时节点 存放e的下一个节点</a:t>
            </a:r>
            <a:endParaRPr lang="zh-CN" altLang="en-US"/>
          </a:p>
          <a:p>
            <a:r>
              <a:rPr lang="zh-CN" altLang="en-US"/>
              <a:t>                    do {</a:t>
            </a:r>
            <a:endParaRPr lang="zh-CN" altLang="en-US"/>
          </a:p>
          <a:p>
            <a:r>
              <a:rPr lang="zh-CN" altLang="en-US"/>
              <a:t>                        next = e.next;</a:t>
            </a:r>
            <a:endParaRPr lang="zh-CN" altLang="en-US"/>
          </a:p>
          <a:p>
            <a:r>
              <a:rPr lang="zh-CN" altLang="en-US"/>
              <a:t>                        //这里又是一个利用位运算 代替常规运算的高效点： 利用哈希值 与 旧的容量，可以得到哈希值去模后，是大于等于oldCap还是小于oldCap，等于0代表小于oldCap，应该存放在低位，否则存放在高位</a:t>
            </a:r>
            <a:endParaRPr lang="zh-CN" altLang="en-US"/>
          </a:p>
          <a:p>
            <a:r>
              <a:rPr lang="zh-CN" altLang="en-US"/>
              <a:t>                        if ((e.hash &amp; oldCap) == 0) {</a:t>
            </a:r>
            <a:endParaRPr lang="zh-CN" altLang="en-US"/>
          </a:p>
          <a:p>
            <a:r>
              <a:rPr lang="zh-CN" altLang="en-US"/>
              <a:t>                            //给头尾节点指针赋值</a:t>
            </a:r>
            <a:endParaRPr lang="zh-CN" altLang="en-US"/>
          </a:p>
          <a:p>
            <a:r>
              <a:rPr lang="zh-CN" altLang="en-US"/>
              <a:t>                            if (loTail == null)</a:t>
            </a:r>
            <a:endParaRPr lang="zh-CN" altLang="en-US"/>
          </a:p>
          <a:p>
            <a:r>
              <a:rPr lang="zh-CN" altLang="en-US"/>
              <a:t>                                loHead = e;</a:t>
            </a:r>
            <a:endParaRPr lang="zh-CN" altLang="en-US"/>
          </a:p>
          <a:p>
            <a:r>
              <a:rPr lang="zh-CN" altLang="en-US"/>
              <a:t>                            else</a:t>
            </a:r>
            <a:endParaRPr lang="zh-CN" altLang="en-US"/>
          </a:p>
          <a:p>
            <a:r>
              <a:rPr lang="zh-CN" altLang="en-US"/>
              <a:t>                                loTail.next = e;</a:t>
            </a:r>
            <a:endParaRPr lang="zh-CN" altLang="en-US"/>
          </a:p>
          <a:p>
            <a:r>
              <a:rPr lang="zh-CN" altLang="en-US"/>
              <a:t>                            loTail = e;</a:t>
            </a:r>
            <a:endParaRPr lang="zh-CN" altLang="en-US"/>
          </a:p>
          <a:p>
            <a:r>
              <a:rPr lang="zh-CN" altLang="en-US"/>
              <a:t>                        }//高位也是相同的逻辑</a:t>
            </a:r>
            <a:endParaRPr lang="zh-CN" altLang="en-US"/>
          </a:p>
          <a:p>
            <a:r>
              <a:rPr lang="zh-CN" altLang="en-US"/>
              <a:t>                        else {</a:t>
            </a:r>
            <a:endParaRPr lang="zh-CN" altLang="en-US"/>
          </a:p>
          <a:p>
            <a:r>
              <a:rPr lang="zh-CN" altLang="en-US"/>
              <a:t>                            if (hiTail == null)</a:t>
            </a:r>
            <a:endParaRPr lang="zh-CN" altLang="en-US"/>
          </a:p>
          <a:p>
            <a:r>
              <a:rPr lang="zh-CN" altLang="en-US"/>
              <a:t>                                hiHead = e;</a:t>
            </a:r>
            <a:endParaRPr lang="zh-CN" altLang="en-US"/>
          </a:p>
          <a:p>
            <a:r>
              <a:rPr lang="zh-CN" altLang="en-US"/>
              <a:t>                            else</a:t>
            </a:r>
            <a:endParaRPr lang="zh-CN" altLang="en-US"/>
          </a:p>
          <a:p>
            <a:r>
              <a:rPr lang="zh-CN" altLang="en-US"/>
              <a:t>                                hiTail.next = e;</a:t>
            </a:r>
            <a:endParaRPr lang="zh-CN" altLang="en-US"/>
          </a:p>
          <a:p>
            <a:r>
              <a:rPr lang="zh-CN" altLang="en-US"/>
              <a:t>                            hiTail = e;</a:t>
            </a:r>
            <a:endParaRPr lang="zh-CN" altLang="en-US"/>
          </a:p>
          <a:p>
            <a:r>
              <a:rPr lang="zh-CN" altLang="en-US"/>
              <a:t>                        }//循环直到链表结束</a:t>
            </a:r>
            <a:endParaRPr lang="zh-CN" altLang="en-US"/>
          </a:p>
          <a:p>
            <a:r>
              <a:rPr lang="zh-CN" altLang="en-US"/>
              <a:t>                    } while ((e = next) != null);</a:t>
            </a:r>
            <a:endParaRPr lang="zh-CN" altLang="en-US"/>
          </a:p>
          <a:p>
            <a:r>
              <a:rPr lang="zh-CN" altLang="en-US"/>
              <a:t>                    //将低位链表存放在原index处，</a:t>
            </a:r>
            <a:endParaRPr lang="zh-CN" altLang="en-US"/>
          </a:p>
          <a:p>
            <a:r>
              <a:rPr lang="zh-CN" altLang="en-US"/>
              <a:t>                    if (loTail != null) {</a:t>
            </a:r>
            <a:endParaRPr lang="zh-CN" altLang="en-US"/>
          </a:p>
          <a:p>
            <a:r>
              <a:rPr lang="zh-CN" altLang="en-US"/>
              <a:t>                        loTail.next = null;</a:t>
            </a:r>
            <a:endParaRPr lang="zh-CN" altLang="en-US"/>
          </a:p>
          <a:p>
            <a:r>
              <a:rPr lang="zh-CN" altLang="en-US"/>
              <a:t>                        newTab[j] = loHead;</a:t>
            </a:r>
            <a:endParaRPr lang="zh-CN" altLang="en-US"/>
          </a:p>
          <a:p>
            <a:r>
              <a:rPr lang="zh-CN" altLang="en-US"/>
              <a:t>                    }</a:t>
            </a:r>
            <a:endParaRPr lang="zh-CN" altLang="en-US"/>
          </a:p>
          <a:p>
            <a:r>
              <a:rPr lang="zh-CN" altLang="en-US"/>
              <a:t>                    //将高位链表存放在新index处</a:t>
            </a:r>
            <a:endParaRPr lang="zh-CN" altLang="en-US"/>
          </a:p>
          <a:p>
            <a:r>
              <a:rPr lang="zh-CN" altLang="en-US"/>
              <a:t>                    if (hiTail != null) {</a:t>
            </a:r>
            <a:endParaRPr lang="zh-CN" altLang="en-US"/>
          </a:p>
          <a:p>
            <a:r>
              <a:rPr lang="zh-CN" altLang="en-US"/>
              <a:t>                        hiTail.next = null;</a:t>
            </a:r>
            <a:endParaRPr lang="zh-CN" altLang="en-US"/>
          </a:p>
          <a:p>
            <a:r>
              <a:rPr lang="zh-CN" altLang="en-US"/>
              <a:t>                        newTab[j + oldCap] = hiHead;</a:t>
            </a:r>
            <a:endParaRPr lang="zh-CN" altLang="en-US"/>
          </a:p>
          <a:p>
            <a:r>
              <a:rPr lang="zh-CN" altLang="en-US"/>
              <a:t>                    }</a:t>
            </a:r>
            <a:endParaRPr lang="zh-CN" altLang="en-US"/>
          </a:p>
          <a:p>
            <a:r>
              <a:rPr lang="zh-CN" altLang="en-US"/>
              <a:t>                }</a:t>
            </a:r>
            <a:endParaRPr lang="zh-CN" altLang="en-US"/>
          </a:p>
          <a:p>
            <a:r>
              <a:rPr lang="zh-CN" altLang="en-US"/>
              <a:t>            }</a:t>
            </a:r>
            <a:endParaRPr lang="zh-CN" altLang="en-US"/>
          </a:p>
          <a:p>
            <a:r>
              <a:rPr lang="zh-CN" altLang="en-US"/>
              <a:t>        }</a:t>
            </a:r>
            <a:endParaRPr lang="zh-CN" altLang="en-US"/>
          </a:p>
          <a:p>
            <a:r>
              <a:rPr lang="zh-CN" altLang="en-US"/>
              <a:t>	}</a:t>
            </a: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546" name="Rectangle 2"/>
          <p:cNvSpPr>
            <a:spLocks noGrp="1" noRot="1" noChangeAspect="1" noChangeArrowheads="1" noTextEdit="1"/>
          </p:cNvSpPr>
          <p:nvPr>
            <p:ph type="sldImg"/>
          </p:nvPr>
        </p:nvSpPr>
        <p:spPr/>
      </p:sp>
      <p:sp>
        <p:nvSpPr>
          <p:cNvPr id="13885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0" name="Rectangle 2"/>
          <p:cNvSpPr>
            <a:spLocks noGrp="1" noRot="1" noChangeAspect="1" noChangeArrowheads="1" noTextEdit="1"/>
          </p:cNvSpPr>
          <p:nvPr>
            <p:ph type="sldImg"/>
          </p:nvPr>
        </p:nvSpPr>
        <p:spPr/>
      </p:sp>
      <p:sp>
        <p:nvSpPr>
          <p:cNvPr id="13895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594" name="Rectangle 2"/>
          <p:cNvSpPr>
            <a:spLocks noGrp="1" noRot="1" noChangeAspect="1" noChangeArrowheads="1" noTextEdit="1"/>
          </p:cNvSpPr>
          <p:nvPr>
            <p:ph type="sldImg"/>
          </p:nvPr>
        </p:nvSpPr>
        <p:spPr/>
      </p:sp>
      <p:sp>
        <p:nvSpPr>
          <p:cNvPr id="13905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618" name="Rectangle 2"/>
          <p:cNvSpPr>
            <a:spLocks noGrp="1" noRot="1" noChangeAspect="1" noChangeArrowheads="1" noTextEdit="1"/>
          </p:cNvSpPr>
          <p:nvPr>
            <p:ph type="sldImg"/>
          </p:nvPr>
        </p:nvSpPr>
        <p:spPr/>
      </p:sp>
      <p:sp>
        <p:nvSpPr>
          <p:cNvPr id="13916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2" name="Rectangle 2"/>
          <p:cNvSpPr>
            <a:spLocks noGrp="1" noRot="1" noChangeAspect="1" noChangeArrowheads="1" noTextEdit="1"/>
          </p:cNvSpPr>
          <p:nvPr>
            <p:ph type="sldImg"/>
          </p:nvPr>
        </p:nvSpPr>
        <p:spPr/>
      </p:sp>
      <p:sp>
        <p:nvSpPr>
          <p:cNvPr id="13926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66" name="Rectangle 2"/>
          <p:cNvSpPr>
            <a:spLocks noGrp="1" noRot="1" noChangeAspect="1" noChangeArrowheads="1" noTextEdit="1"/>
          </p:cNvSpPr>
          <p:nvPr>
            <p:ph type="sldImg"/>
          </p:nvPr>
        </p:nvSpPr>
        <p:spPr/>
      </p:sp>
      <p:sp>
        <p:nvSpPr>
          <p:cNvPr id="13936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690" name="Rectangle 2"/>
          <p:cNvSpPr>
            <a:spLocks noGrp="1" noRot="1" noChangeAspect="1" noChangeArrowheads="1" noTextEdit="1"/>
          </p:cNvSpPr>
          <p:nvPr>
            <p:ph type="sldImg"/>
          </p:nvPr>
        </p:nvSpPr>
        <p:spPr/>
      </p:sp>
      <p:sp>
        <p:nvSpPr>
          <p:cNvPr id="13946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9394"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9395"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339396"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71EAAB6B-4A5B-4AB7-906D-D48C2366F32F}"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幻灯片图像占位符 1"/>
          <p:cNvSpPr>
            <a:spLocks noGrp="1" noRot="1" noChangeAspect="1" noTextEdit="1"/>
          </p:cNvSpPr>
          <p:nvPr>
            <p:ph type="sldImg"/>
          </p:nvPr>
        </p:nvSpPr>
        <p:spPr/>
      </p:sp>
      <p:sp>
        <p:nvSpPr>
          <p:cNvPr id="1202179" name="备注占位符 2"/>
          <p:cNvSpPr>
            <a:spLocks noGrp="1"/>
          </p:cNvSpPr>
          <p:nvPr>
            <p:ph type="body" idx="1"/>
          </p:nvPr>
        </p:nvSpPr>
        <p:spPr/>
        <p:txBody>
          <a:bodyPr/>
          <a:lstStyle/>
          <a:p>
            <a:r>
              <a:rPr lang="zh-CN" altLang="en-US"/>
              <a:t>有界类型</a:t>
            </a:r>
            <a:r>
              <a:rPr lang="en-US" altLang="zh-CN"/>
              <a:t>,</a:t>
            </a:r>
            <a:r>
              <a:rPr lang="en-US" altLang="zh-CN" b="1"/>
              <a:t> try {</a:t>
            </a:r>
            <a:endParaRPr lang="en-US" altLang="zh-CN" b="1"/>
          </a:p>
          <a:p>
            <a:r>
              <a:rPr lang="en-US" altLang="zh-CN"/>
              <a:t>Class&lt;?&gt; </a:t>
            </a:r>
            <a:r>
              <a:rPr lang="en-US" altLang="zh-CN" u="sng"/>
              <a:t>classType= Class.</a:t>
            </a:r>
            <a:r>
              <a:rPr lang="en-US" altLang="zh-CN" i="1" u="sng"/>
              <a:t>forName("");</a:t>
            </a:r>
            <a:endParaRPr lang="en-US" altLang="zh-CN" i="1" u="sng"/>
          </a:p>
          <a:p>
            <a:r>
              <a:rPr lang="en-US" altLang="zh-CN"/>
              <a:t>} </a:t>
            </a:r>
            <a:r>
              <a:rPr lang="en-US" altLang="zh-CN" b="1"/>
              <a:t>catch (ClassNotFoundException e1) {</a:t>
            </a:r>
            <a:endParaRPr lang="en-US" altLang="zh-CN" b="1"/>
          </a:p>
          <a:p>
            <a:r>
              <a:rPr lang="en-US" altLang="zh-CN"/>
              <a:t>// </a:t>
            </a:r>
            <a:r>
              <a:rPr lang="en-US" altLang="zh-CN" b="1"/>
              <a:t>TODO Auto-generated catch block</a:t>
            </a:r>
            <a:endParaRPr lang="en-US" altLang="zh-CN" b="1"/>
          </a:p>
          <a:p>
            <a:r>
              <a:rPr lang="en-US" altLang="zh-CN"/>
              <a:t>e1.printStackTrace();</a:t>
            </a:r>
            <a:endParaRPr lang="en-US" altLang="zh-CN"/>
          </a:p>
          <a:p>
            <a:r>
              <a:rPr lang="en-US" altLang="zh-CN"/>
              <a:t>}</a:t>
            </a:r>
            <a:endParaRPr lang="zh-CN" altLang="en-US"/>
          </a:p>
        </p:txBody>
      </p:sp>
      <p:sp>
        <p:nvSpPr>
          <p:cNvPr id="120218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275D29A1-D0BB-4A81-9A7D-3BA72F745F12}" type="slidenum">
              <a:rPr kumimoji="1" lang="zh-CN" altLang="en-US" sz="1200">
                <a:latin typeface="Times New Roman" panose="02020603050405020304" pitchFamily="18" charset="0"/>
              </a:rPr>
            </a:fld>
            <a:endParaRPr kumimoji="1" lang="en-US" altLang="zh-CN" sz="120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42"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1443"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34144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314DEC7B-7896-4949-8255-46D78D4C297E}"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349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349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34349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E8C07102-B508-4612-B26E-9A4104B58A15}"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30" name="Rectangle 2"/>
          <p:cNvSpPr>
            <a:spLocks noGrp="1" noRot="1" noChangeAspect="1" noChangeArrowheads="1" noTextEdit="1"/>
          </p:cNvSpPr>
          <p:nvPr>
            <p:ph type="sldImg"/>
          </p:nvPr>
        </p:nvSpPr>
        <p:spPr/>
      </p:sp>
      <p:sp>
        <p:nvSpPr>
          <p:cNvPr id="13537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4754" name="Rectangle 2"/>
          <p:cNvSpPr>
            <a:spLocks noGrp="1" noRot="1" noChangeAspect="1" noChangeArrowheads="1" noTextEdit="1"/>
          </p:cNvSpPr>
          <p:nvPr>
            <p:ph type="sldImg"/>
          </p:nvPr>
        </p:nvSpPr>
        <p:spPr/>
      </p:sp>
      <p:sp>
        <p:nvSpPr>
          <p:cNvPr id="13547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p:cNvSpPr>
            <a:spLocks noGrp="1" noRot="1" noChangeAspect="1" noChangeArrowheads="1" noTextEdit="1"/>
          </p:cNvSpPr>
          <p:nvPr>
            <p:ph type="sldImg"/>
          </p:nvPr>
        </p:nvSpPr>
        <p:spPr/>
      </p:sp>
      <p:sp>
        <p:nvSpPr>
          <p:cNvPr id="13557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802" name="Rectangle 2"/>
          <p:cNvSpPr>
            <a:spLocks noGrp="1" noRot="1" noChangeAspect="1" noChangeArrowheads="1" noTextEdit="1"/>
          </p:cNvSpPr>
          <p:nvPr>
            <p:ph type="sldImg"/>
          </p:nvPr>
        </p:nvSpPr>
        <p:spPr/>
      </p:sp>
      <p:sp>
        <p:nvSpPr>
          <p:cNvPr id="1356803"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1178481"/>
            <a:ext cx="8101013" cy="2506980"/>
          </a:xfrm>
        </p:spPr>
        <p:txBody>
          <a:bodyPr anchor="b"/>
          <a:lstStyle>
            <a:lvl1pPr algn="ct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50169" y="3782140"/>
            <a:ext cx="8101013" cy="1738550"/>
          </a:xfrm>
        </p:spPr>
        <p:txBody>
          <a:bodyPr/>
          <a:lstStyle>
            <a:lvl1pPr marL="0" indent="0" algn="ctr">
              <a:buNone/>
              <a:defRPr sz="2125"/>
            </a:lvl1pPr>
            <a:lvl2pPr marL="405130" indent="0" algn="ctr">
              <a:buNone/>
              <a:defRPr sz="1770"/>
            </a:lvl2pPr>
            <a:lvl3pPr marL="810260" indent="0" algn="ctr">
              <a:buNone/>
              <a:defRPr sz="1595"/>
            </a:lvl3pPr>
            <a:lvl4pPr marL="1215390" indent="0" algn="ctr">
              <a:buNone/>
              <a:defRPr sz="1420"/>
            </a:lvl4pPr>
            <a:lvl5pPr marL="1620520" indent="0" algn="ctr">
              <a:buNone/>
              <a:defRPr sz="1420"/>
            </a:lvl5pPr>
            <a:lvl6pPr marL="2025015" indent="0" algn="ctr">
              <a:buNone/>
              <a:defRPr sz="1420"/>
            </a:lvl6pPr>
            <a:lvl7pPr marL="2430145" indent="0" algn="ctr">
              <a:buNone/>
              <a:defRPr sz="1420"/>
            </a:lvl7pPr>
            <a:lvl8pPr marL="2835275" indent="0" algn="ctr">
              <a:buNone/>
              <a:defRPr sz="1420"/>
            </a:lvl8pPr>
            <a:lvl9pPr marL="3240405" indent="0" algn="ctr">
              <a:buNone/>
              <a:defRPr sz="1420"/>
            </a:lvl9pPr>
          </a:lstStyle>
          <a:p>
            <a:pPr fontAlgn="base"/>
            <a:r>
              <a:rPr lang="zh-CN" altLang="en-US" sz="2125" strike="noStrike" noProof="1" smtClean="0"/>
              <a:t>单击此处编辑母版副标题样式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04DEC44-81F5-402B-88E0-D0171ABF27A4}"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EAA3FC1-4343-4447-8791-CFAC0F972F3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86688" y="450850"/>
            <a:ext cx="2430463" cy="5695950"/>
          </a:xfrm>
        </p:spPr>
        <p:txBody>
          <a:bodyPr vert="eaVert"/>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95300" y="450850"/>
            <a:ext cx="7150491" cy="5695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17F0989-DA08-4BD9-846C-C1F14FB8A3CB}"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230655" y="240030"/>
            <a:ext cx="9850606" cy="608076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2"/>
          <p:cNvSpPr>
            <a:spLocks noGrp="1"/>
          </p:cNvSpPr>
          <p:nvPr>
            <p:ph type="dt" sz="half" idx="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EA784135-762A-4035-8EE0-10B9542390D5}"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3"/>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4"/>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AB1899D-96FE-4D39-BDD1-90357FF6953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0655" y="240030"/>
            <a:ext cx="9468058" cy="96012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20090"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90686"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4"/>
          <p:cNvSpPr>
            <a:spLocks noGrp="1"/>
          </p:cNvSpPr>
          <p:nvPr>
            <p:ph type="dt" sz="half" idx="1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1FDD5721-E9EE-4D83-8C0D-0FC7C1A21609}"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5"/>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6"/>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0A02036-80E4-4490-812A-9D6B1EB1DF9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11902" y="191691"/>
            <a:ext cx="9468058" cy="96012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20090" y="1680210"/>
            <a:ext cx="9361170" cy="4640580"/>
          </a:xfrm>
        </p:spPr>
        <p:txBody>
          <a:bodyPr/>
          <a:lstStyle/>
          <a:p>
            <a:endParaRPr lang="zh-CN" altLang="en-US"/>
          </a:p>
        </p:txBody>
      </p:sp>
      <p:sp>
        <p:nvSpPr>
          <p:cNvPr id="4" name="日期占位符 3"/>
          <p:cNvSpPr>
            <a:spLocks noGrp="1"/>
          </p:cNvSpPr>
          <p:nvPr>
            <p:ph type="dt" sz="half" idx="10"/>
          </p:nvPr>
        </p:nvSpPr>
        <p:spPr>
          <a:xfrm>
            <a:off x="540068" y="6560820"/>
            <a:ext cx="2520315" cy="480060"/>
          </a:xfrm>
        </p:spPr>
        <p:txBody>
          <a:bodyPr/>
          <a:lstStyle>
            <a:lvl1pPr>
              <a:defRPr/>
            </a:lvl1pPr>
          </a:lstStyle>
          <a:p>
            <a:fld id="{E3C47FD1-053E-4DA7-97E3-53015FDE441D}" type="datetime1">
              <a:rPr lang="zh-CN" altLang="en-US" smtClean="0"/>
            </a:fld>
            <a:endParaRPr lang="en-US" altLang="zh-CN"/>
          </a:p>
        </p:txBody>
      </p:sp>
      <p:sp>
        <p:nvSpPr>
          <p:cNvPr id="5" name="页脚占位符 4"/>
          <p:cNvSpPr>
            <a:spLocks noGrp="1"/>
          </p:cNvSpPr>
          <p:nvPr>
            <p:ph type="ftr" sz="quarter" idx="11"/>
          </p:nvPr>
        </p:nvSpPr>
        <p:spPr>
          <a:xfrm>
            <a:off x="3690461" y="6560820"/>
            <a:ext cx="3420427" cy="48006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7740967" y="6560820"/>
            <a:ext cx="2520315" cy="480060"/>
          </a:xfrm>
        </p:spPr>
        <p:txBody>
          <a:bodyPr/>
          <a:lstStyle>
            <a:lvl1pPr>
              <a:defRPr/>
            </a:lvl1pPr>
          </a:lstStyle>
          <a:p>
            <a:fld id="{0E50387A-4797-4655-834B-11EFAE69EA74}" type="slidenum">
              <a:rPr lang="zh-CN" altLang="en-US"/>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2B31BCEE-65C9-4CF8-A90B-CFB905A3455B}"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9EFCA8-4685-4D72-9793-08BF8EB4EF6F}" type="slidenum">
              <a:rPr lang="zh-CN" altLang="en-US" smtClean="0"/>
            </a:fld>
            <a:endParaRPr lang="zh-CN" altLang="en-US"/>
          </a:p>
        </p:txBody>
      </p:sp>
      <p:sp>
        <p:nvSpPr>
          <p:cNvPr id="6" name="Content Placeholder 2"/>
          <p:cNvSpPr>
            <a:spLocks noGrp="1"/>
          </p:cNvSpPr>
          <p:nvPr>
            <p:ph idx="1"/>
          </p:nvPr>
        </p:nvSpPr>
        <p:spPr>
          <a:xfrm>
            <a:off x="742593" y="1180981"/>
            <a:ext cx="9316164" cy="5368407"/>
          </a:xfrm>
        </p:spPr>
        <p:txBody>
          <a:bodyPr>
            <a:normAutofit/>
          </a:bodyPr>
          <a:lstStyle>
            <a:lvl1pPr>
              <a:buClr>
                <a:schemeClr val="tx1"/>
              </a:buClr>
              <a:defRPr sz="3360">
                <a:solidFill>
                  <a:schemeClr val="tx1"/>
                </a:solidFill>
              </a:defRPr>
            </a:lvl1pPr>
            <a:lvl2pPr>
              <a:defRPr sz="2940">
                <a:solidFill>
                  <a:schemeClr val="tx1"/>
                </a:solidFill>
              </a:defRPr>
            </a:lvl2pPr>
            <a:lvl3pPr>
              <a:lnSpc>
                <a:spcPct val="150000"/>
              </a:lnSpc>
              <a:defRPr sz="2520">
                <a:solidFill>
                  <a:schemeClr val="tx1"/>
                </a:solidFill>
              </a:defRPr>
            </a:lvl3pPr>
            <a:lvl4pPr>
              <a:defRPr sz="2520">
                <a:solidFill>
                  <a:schemeClr val="tx1"/>
                </a:solidFill>
              </a:defRPr>
            </a:lvl4pPr>
            <a:lvl5pPr>
              <a:defRPr sz="252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3200"/>
            </a:lvl1pPr>
            <a:lvl2pPr>
              <a:defRPr sz="2800"/>
            </a:lvl2pPr>
            <a:lvl3pPr>
              <a:defRPr sz="2400"/>
            </a:lvl3pPr>
            <a:lvl4pPr>
              <a:defRPr sz="20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6967" y="1795225"/>
            <a:ext cx="9316164" cy="2995374"/>
          </a:xfrm>
        </p:spPr>
        <p:txBody>
          <a:bodyPr anchor="b"/>
          <a:lstStyle>
            <a:lvl1pP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36967" y="4818936"/>
            <a:ext cx="9316164" cy="1575196"/>
          </a:xfrm>
        </p:spPr>
        <p:txBody>
          <a:bodyPr/>
          <a:lstStyle>
            <a:lvl1pPr marL="0" indent="0">
              <a:buNone/>
              <a:defRPr sz="2125">
                <a:solidFill>
                  <a:schemeClr val="tx1">
                    <a:tint val="75000"/>
                  </a:schemeClr>
                </a:solidFill>
              </a:defRPr>
            </a:lvl1pPr>
            <a:lvl2pPr marL="405130" indent="0">
              <a:buNone/>
              <a:defRPr sz="1770">
                <a:solidFill>
                  <a:schemeClr val="tx1">
                    <a:tint val="75000"/>
                  </a:schemeClr>
                </a:solidFill>
              </a:defRPr>
            </a:lvl2pPr>
            <a:lvl3pPr marL="810260" indent="0">
              <a:buNone/>
              <a:defRPr sz="1595">
                <a:solidFill>
                  <a:schemeClr val="tx1">
                    <a:tint val="75000"/>
                  </a:schemeClr>
                </a:solidFill>
              </a:defRPr>
            </a:lvl3pPr>
            <a:lvl4pPr marL="1215390" indent="0">
              <a:buNone/>
              <a:defRPr sz="1420">
                <a:solidFill>
                  <a:schemeClr val="tx1">
                    <a:tint val="75000"/>
                  </a:schemeClr>
                </a:solidFill>
              </a:defRPr>
            </a:lvl4pPr>
            <a:lvl5pPr marL="1620520" indent="0">
              <a:buNone/>
              <a:defRPr sz="1420">
                <a:solidFill>
                  <a:schemeClr val="tx1">
                    <a:tint val="75000"/>
                  </a:schemeClr>
                </a:solidFill>
              </a:defRPr>
            </a:lvl5pPr>
            <a:lvl6pPr marL="2025015" indent="0">
              <a:buNone/>
              <a:defRPr sz="1420">
                <a:solidFill>
                  <a:schemeClr val="tx1">
                    <a:tint val="75000"/>
                  </a:schemeClr>
                </a:solidFill>
              </a:defRPr>
            </a:lvl6pPr>
            <a:lvl7pPr marL="2430145" indent="0">
              <a:buNone/>
              <a:defRPr sz="1420">
                <a:solidFill>
                  <a:schemeClr val="tx1">
                    <a:tint val="75000"/>
                  </a:schemeClr>
                </a:solidFill>
              </a:defRPr>
            </a:lvl7pPr>
            <a:lvl8pPr marL="2835275" indent="0">
              <a:buNone/>
              <a:defRPr sz="1420">
                <a:solidFill>
                  <a:schemeClr val="tx1">
                    <a:tint val="75000"/>
                  </a:schemeClr>
                </a:solidFill>
              </a:defRPr>
            </a:lvl8pPr>
            <a:lvl9pPr marL="3240405" indent="0">
              <a:buNone/>
              <a:defRPr sz="1420">
                <a:solidFill>
                  <a:schemeClr val="tx1">
                    <a:tint val="75000"/>
                  </a:schemeClr>
                </a:solidFill>
              </a:defRPr>
            </a:lvl9pPr>
          </a:lstStyle>
          <a:p>
            <a:pPr lvl="0" fontAlgn="base"/>
            <a:r>
              <a:rPr lang="zh-CN" altLang="en-US" sz="2125" strike="noStrike" noProof="1" smtClean="0"/>
              <a:t>单击此处编辑母版文本样式</a:t>
            </a:r>
            <a:endParaRPr lang="zh-CN" altLang="en-US" strike="noStrike" noProof="1" smtClean="0"/>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DA2773A-039E-4D0B-9FB6-870239BEDA7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5300"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53444"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4E050F0-2353-4035-9336-0D6E26FF3F0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383381"/>
            <a:ext cx="9316164" cy="1391841"/>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051408" y="1867360"/>
            <a:ext cx="4317682"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051408" y="2798648"/>
            <a:ext cx="4317682"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543256" y="1867360"/>
            <a:ext cx="4338946"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543256" y="2798648"/>
            <a:ext cx="4338946"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1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1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96AC177-BAFA-4737-87AF-3776919DE842}"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B509E3B-15AE-44C4-A5B2-D5FF4FCB0DA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A08B262-9595-4FD8-97A0-F2BEE22F6F4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483716"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内容占位符 2"/>
          <p:cNvSpPr>
            <a:spLocks noGrp="1"/>
          </p:cNvSpPr>
          <p:nvPr>
            <p:ph idx="1"/>
          </p:nvPr>
        </p:nvSpPr>
        <p:spPr>
          <a:xfrm>
            <a:off x="4591981" y="1036796"/>
            <a:ext cx="5468183" cy="5117306"/>
          </a:xfrm>
        </p:spPr>
        <p:txBody>
          <a:bodyPr/>
          <a:lstStyle>
            <a:lvl1pPr>
              <a:defRPr sz="2835"/>
            </a:lvl1pPr>
            <a:lvl2pPr>
              <a:defRPr sz="2480"/>
            </a:lvl2pPr>
            <a:lvl3pPr>
              <a:defRPr sz="2125"/>
            </a:lvl3pPr>
            <a:lvl4pPr>
              <a:defRPr sz="1770"/>
            </a:lvl4pPr>
            <a:lvl5pPr>
              <a:defRPr sz="1770"/>
            </a:lvl5pPr>
            <a:lvl6pPr>
              <a:defRPr sz="1770"/>
            </a:lvl6pPr>
            <a:lvl7pPr>
              <a:defRPr sz="1770"/>
            </a:lvl7pPr>
            <a:lvl8pPr>
              <a:defRPr sz="1770"/>
            </a:lvl8pPr>
            <a:lvl9pPr>
              <a:defRPr sz="1770"/>
            </a:lvl9pPr>
          </a:lstStyle>
          <a:p>
            <a:pPr lvl="0" fontAlgn="base"/>
            <a:r>
              <a:rPr lang="zh-CN" altLang="en-US" sz="2835" strike="noStrike" noProof="1" smtClean="0"/>
              <a:t>单击此处编辑母版文本样式</a:t>
            </a:r>
            <a:endParaRPr lang="zh-CN" altLang="en-US" strike="noStrike" noProof="1" smtClean="0"/>
          </a:p>
          <a:p>
            <a:pPr lvl="1" fontAlgn="base"/>
            <a:r>
              <a:rPr lang="zh-CN" altLang="en-US" sz="2480" strike="noStrike" noProof="1" smtClean="0"/>
              <a:t>第二级</a:t>
            </a:r>
            <a:endParaRPr lang="zh-CN" altLang="en-US" strike="noStrike" noProof="1" smtClean="0"/>
          </a:p>
          <a:p>
            <a:pPr lvl="2" fontAlgn="base"/>
            <a:r>
              <a:rPr lang="zh-CN" altLang="en-US" sz="2125" strike="noStrike" noProof="1" smtClean="0"/>
              <a:t>第三级</a:t>
            </a:r>
            <a:endParaRPr lang="zh-CN" altLang="en-US" strike="noStrike" noProof="1" smtClean="0"/>
          </a:p>
          <a:p>
            <a:pPr lvl="3" fontAlgn="base"/>
            <a:r>
              <a:rPr lang="zh-CN" altLang="en-US" sz="1770" strike="noStrike" noProof="1" smtClean="0"/>
              <a:t>第四级</a:t>
            </a:r>
            <a:endParaRPr lang="zh-CN" altLang="en-US" strike="noStrike" noProof="1" smtClean="0"/>
          </a:p>
          <a:p>
            <a:pPr lvl="4" fontAlgn="base"/>
            <a:r>
              <a:rPr lang="zh-CN" altLang="en-US" sz="1770" strike="noStrike" noProof="1" smtClean="0"/>
              <a:t>第五级</a:t>
            </a:r>
            <a:endParaRPr lang="zh-CN" altLang="en-US" strike="noStrike" noProof="1"/>
          </a:p>
        </p:txBody>
      </p:sp>
      <p:sp>
        <p:nvSpPr>
          <p:cNvPr id="4" name="文本占位符 3"/>
          <p:cNvSpPr>
            <a:spLocks noGrp="1"/>
          </p:cNvSpPr>
          <p:nvPr>
            <p:ph type="body" sz="half" idx="2"/>
          </p:nvPr>
        </p:nvSpPr>
        <p:spPr>
          <a:xfrm>
            <a:off x="744000" y="2160270"/>
            <a:ext cx="3483716" cy="4002167"/>
          </a:xfrm>
        </p:spPr>
        <p:txBody>
          <a:bodyPr/>
          <a:lstStyle>
            <a:lvl1pPr marL="0" indent="0">
              <a:buNone/>
              <a:defRPr sz="1420"/>
            </a:lvl1pPr>
            <a:lvl2pPr marL="405130" indent="0">
              <a:buNone/>
              <a:defRPr sz="1240"/>
            </a:lvl2pPr>
            <a:lvl3pPr marL="810260" indent="0">
              <a:buNone/>
              <a:defRPr sz="1065"/>
            </a:lvl3pPr>
            <a:lvl4pPr marL="1215390" indent="0">
              <a:buNone/>
              <a:defRPr sz="885"/>
            </a:lvl4pPr>
            <a:lvl5pPr marL="1620520" indent="0">
              <a:buNone/>
              <a:defRPr sz="885"/>
            </a:lvl5pPr>
            <a:lvl6pPr marL="2025015" indent="0">
              <a:buNone/>
              <a:defRPr sz="885"/>
            </a:lvl6pPr>
            <a:lvl7pPr marL="2430145" indent="0">
              <a:buNone/>
              <a:defRPr sz="885"/>
            </a:lvl7pPr>
            <a:lvl8pPr marL="2835275" indent="0">
              <a:buNone/>
              <a:defRPr sz="885"/>
            </a:lvl8pPr>
            <a:lvl9pPr marL="3240405" indent="0">
              <a:buNone/>
              <a:defRPr sz="885"/>
            </a:lvl9pPr>
          </a:lstStyle>
          <a:p>
            <a:pPr lvl="0" fontAlgn="base"/>
            <a:r>
              <a:rPr lang="zh-CN" altLang="en-US" sz="142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A4918B3-A6F1-48BA-8184-BEE8D7C6884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690239"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591981" y="480061"/>
            <a:ext cx="5468183" cy="5674043"/>
          </a:xfrm>
        </p:spPr>
        <p:txBody>
          <a:bodyPr vert="horz" wrap="square" lIns="102870" tIns="51435" rIns="102870" bIns="51435" numCol="1" anchor="t" anchorCtr="0" compatLnSpc="1"/>
          <a:lstStyle>
            <a:lvl1pPr marL="0" indent="0">
              <a:buNone/>
              <a:defRPr sz="2835"/>
            </a:lvl1pPr>
            <a:lvl2pPr marL="405130" indent="0">
              <a:buNone/>
              <a:defRPr sz="2480"/>
            </a:lvl2pPr>
            <a:lvl3pPr marL="810260" indent="0">
              <a:buNone/>
              <a:defRPr sz="2125"/>
            </a:lvl3pPr>
            <a:lvl4pPr marL="1215390" indent="0">
              <a:buNone/>
              <a:defRPr sz="1770"/>
            </a:lvl4pPr>
            <a:lvl5pPr marL="1620520" indent="0">
              <a:buNone/>
              <a:defRPr sz="1770"/>
            </a:lvl5pPr>
            <a:lvl6pPr marL="2025015" indent="0">
              <a:buNone/>
              <a:defRPr sz="1770"/>
            </a:lvl6pPr>
            <a:lvl7pPr marL="2430145" indent="0">
              <a:buNone/>
              <a:defRPr sz="1770"/>
            </a:lvl7pPr>
            <a:lvl8pPr marL="2835275" indent="0">
              <a:buNone/>
              <a:defRPr sz="1770"/>
            </a:lvl8pPr>
            <a:lvl9pPr marL="3240405" indent="0">
              <a:buNone/>
              <a:defRPr sz="1770"/>
            </a:lvl9pPr>
          </a:lstStyle>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35"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文本占位符 3"/>
          <p:cNvSpPr>
            <a:spLocks noGrp="1"/>
          </p:cNvSpPr>
          <p:nvPr>
            <p:ph type="body" sz="half" idx="2"/>
          </p:nvPr>
        </p:nvSpPr>
        <p:spPr>
          <a:xfrm>
            <a:off x="744000" y="2160270"/>
            <a:ext cx="3690239" cy="4002167"/>
          </a:xfrm>
        </p:spPr>
        <p:txBody>
          <a:bodyPr/>
          <a:lstStyle>
            <a:lvl1pPr marL="0" indent="0">
              <a:buNone/>
              <a:defRPr sz="1770"/>
            </a:lvl1pPr>
            <a:lvl2pPr marL="405130" indent="0">
              <a:buNone/>
              <a:defRPr sz="1595"/>
            </a:lvl2pPr>
            <a:lvl3pPr marL="810260" indent="0">
              <a:buNone/>
              <a:defRPr sz="1420"/>
            </a:lvl3pPr>
            <a:lvl4pPr marL="1215390" indent="0">
              <a:buNone/>
              <a:defRPr sz="1240"/>
            </a:lvl4pPr>
            <a:lvl5pPr marL="1620520" indent="0">
              <a:buNone/>
              <a:defRPr sz="1240"/>
            </a:lvl5pPr>
            <a:lvl6pPr marL="2025015" indent="0">
              <a:buNone/>
              <a:defRPr sz="1240"/>
            </a:lvl6pPr>
            <a:lvl7pPr marL="2430145" indent="0">
              <a:buNone/>
              <a:defRPr sz="1240"/>
            </a:lvl7pPr>
            <a:lvl8pPr marL="2835275" indent="0">
              <a:buNone/>
              <a:defRPr sz="1240"/>
            </a:lvl8pPr>
            <a:lvl9pPr marL="3240405" indent="0">
              <a:buNone/>
              <a:defRPr sz="1240"/>
            </a:lvl9pPr>
          </a:lstStyle>
          <a:p>
            <a:pPr lvl="0" fontAlgn="base"/>
            <a:r>
              <a:rPr lang="zh-CN" altLang="en-US" sz="177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C44AEEF-2EA4-49FB-A4C6-AE4915F2818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95300" y="450850"/>
            <a:ext cx="9720263" cy="569913"/>
          </a:xfrm>
          <a:prstGeom prst="rect">
            <a:avLst/>
          </a:prstGeom>
          <a:noFill/>
          <a:ln w="9525">
            <a:noFill/>
          </a:ln>
        </p:spPr>
        <p:txBody>
          <a:bodyPr lIns="102870" tIns="51435" rIns="102870" bIns="51435"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95300" y="1395413"/>
            <a:ext cx="9721850" cy="4751387"/>
          </a:xfrm>
          <a:prstGeom prst="rect">
            <a:avLst/>
          </a:prstGeom>
          <a:noFill/>
          <a:ln w="9525">
            <a:noFill/>
          </a:ln>
        </p:spPr>
        <p:txBody>
          <a:bodyPr lIns="102870" tIns="51435" rIns="102870" bIns="51435" anchor="t"/>
          <a:p>
            <a:pPr lvl="0" indent="-386080"/>
            <a:r>
              <a:rPr lang="zh-CN" altLang="en-US" dirty="0"/>
              <a:t>单击此处编辑母版文本样式</a:t>
            </a:r>
            <a:endParaRPr lang="zh-CN" altLang="en-US" dirty="0"/>
          </a:p>
          <a:p>
            <a:pPr lvl="1" indent="-320675"/>
            <a:r>
              <a:rPr lang="zh-CN" altLang="en-US" dirty="0"/>
              <a:t>第二级</a:t>
            </a:r>
            <a:endParaRPr lang="zh-CN" altLang="en-US" dirty="0"/>
          </a:p>
          <a:p>
            <a:pPr lvl="2" indent="-257175"/>
            <a:r>
              <a:rPr lang="zh-CN" altLang="en-US" dirty="0"/>
              <a:t>第三级</a:t>
            </a:r>
            <a:endParaRPr lang="zh-CN" altLang="en-US" dirty="0"/>
          </a:p>
          <a:p>
            <a:pPr lvl="3" indent="-257175"/>
            <a:r>
              <a:rPr lang="zh-CN" altLang="en-US" dirty="0"/>
              <a:t>第四级</a:t>
            </a:r>
            <a:endParaRPr lang="zh-CN" altLang="en-US" dirty="0"/>
          </a:p>
          <a:p>
            <a:pPr lvl="4" indent="-257175"/>
            <a:r>
              <a:rPr lang="zh-CN" altLang="en-US" dirty="0"/>
              <a:t>第五级</a:t>
            </a:r>
            <a:endParaRPr lang="zh-CN" altLang="en-US" dirty="0"/>
          </a:p>
        </p:txBody>
      </p:sp>
      <p:sp>
        <p:nvSpPr>
          <p:cNvPr id="1028"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29"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lgn="ct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0"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lgn="r" eaLnBrk="1" hangingPunct="1">
              <a:buFont typeface="Arial" panose="020B0604020202020204" pitchFamily="34" charset="0"/>
              <a:buNone/>
              <a:defRPr sz="1400" noProof="1">
                <a:solidFill>
                  <a:srgbClr val="898989"/>
                </a:solidFill>
                <a:latin typeface="Calibri" panose="020F0502020204030204" pitchFamily="34" charset="0"/>
                <a:cs typeface="+mn-ea"/>
                <a:sym typeface="Calibri" panose="020F0502020204030204" pitchFamily="34" charset="0"/>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761D1BB-FC42-4936-A86B-3CA890E1C33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1" name="矩形 6"/>
          <p:cNvSpPr>
            <a:spLocks noChangeArrowheads="1"/>
          </p:cNvSpPr>
          <p:nvPr/>
        </p:nvSpPr>
        <p:spPr bwMode="auto">
          <a:xfrm>
            <a:off x="0" y="6526213"/>
            <a:ext cx="10801350" cy="95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2" name="TextBox 7"/>
          <p:cNvSpPr>
            <a:spLocks noChangeArrowheads="1"/>
          </p:cNvSpPr>
          <p:nvPr/>
        </p:nvSpPr>
        <p:spPr bwMode="auto">
          <a:xfrm>
            <a:off x="8731250" y="6319838"/>
            <a:ext cx="755650" cy="47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rPr>
              <a:t>Java</a:t>
            </a:r>
            <a:endParaRPr kumimoji="0" lang="zh-CN" altLang="en-US"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endParaRPr>
          </a:p>
        </p:txBody>
      </p:sp>
      <p:sp>
        <p:nvSpPr>
          <p:cNvPr id="1033" name="矩形 6"/>
          <p:cNvSpPr>
            <a:spLocks noChangeArrowheads="1"/>
          </p:cNvSpPr>
          <p:nvPr/>
        </p:nvSpPr>
        <p:spPr bwMode="auto">
          <a:xfrm>
            <a:off x="0" y="1216025"/>
            <a:ext cx="10801350" cy="539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140" tIns="50165" rIns="104140" bIns="5016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4" name="TextBox 7"/>
          <p:cNvSpPr/>
          <p:nvPr/>
        </p:nvSpPr>
        <p:spPr>
          <a:xfrm>
            <a:off x="1125535" y="6301206"/>
            <a:ext cx="2190664" cy="473206"/>
          </a:xfrm>
          <a:prstGeom prst="rect">
            <a:avLst/>
          </a:prstGeom>
          <a:solidFill>
            <a:schemeClr val="bg1">
              <a:alpha val="100000"/>
            </a:schemeClr>
          </a:solidFill>
          <a:ln w="9525">
            <a:noFill/>
            <a:miter/>
          </a:ln>
        </p:spPr>
        <p:txBody>
          <a:bodyPr wrap="none" lIns="102870" tIns="51435" rIns="102870" bIns="51435">
            <a:spAutoFit/>
            <a:scene3d>
              <a:camera prst="orthographicFront"/>
              <a:lightRig rig="threePt" dir="t"/>
            </a:scene3d>
          </a:bodyPr>
          <a:lstStyle/>
          <a:p>
            <a:pPr marL="0" marR="0" lvl="0" indent="0" algn="l" defTabSz="10287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r>
              <a:rPr kumimoji="0" lang="en-US" altLang="zh-CN"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Java</a:t>
            </a:r>
            <a:r>
              <a:rPr kumimoji="0" lang="zh-CN" altLang="en-US"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语言与应用</a:t>
            </a:r>
            <a:endParaRPr kumimoji="0" lang="zh-CN" altLang="en-US" sz="2400" b="1" i="0" u="none" strike="noStrike" kern="1200" cap="none" spc="-100" normalizeH="0" baseline="0" noProof="1">
              <a:ln>
                <a:noFill/>
              </a:ln>
              <a:solidFill>
                <a:schemeClr val="tx2">
                  <a:lumMod val="60000"/>
                  <a:lumOff val="40000"/>
                </a:schemeClr>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Impact" panose="020B0806030902050204" pitchFamily="34" charset="0"/>
            </a:endParaRPr>
          </a:p>
        </p:txBody>
      </p:sp>
      <p:pic>
        <p:nvPicPr>
          <p:cNvPr id="1035" name="图片 1"/>
          <p:cNvPicPr>
            <a:picLocks noChangeAspect="1"/>
          </p:cNvPicPr>
          <p:nvPr userDrawn="1"/>
        </p:nvPicPr>
        <p:blipFill>
          <a:blip r:embed="rId16"/>
          <a:srcRect l="10876" r="18822" b="17163"/>
          <a:stretch>
            <a:fillRect/>
          </a:stretch>
        </p:blipFill>
        <p:spPr>
          <a:xfrm>
            <a:off x="8453438" y="6216650"/>
            <a:ext cx="1095375" cy="5921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defTabSz="1028700" rtl="0" eaLnBrk="0" fontAlgn="base" hangingPunct="0">
        <a:spcBef>
          <a:spcPct val="0"/>
        </a:spcBef>
        <a:spcAft>
          <a:spcPct val="0"/>
        </a:spcAft>
        <a:buFont typeface="Arial" panose="020B0604020202020204" pitchFamily="34" charset="0"/>
        <a:defRPr sz="3600" b="1" kern="1200">
          <a:solidFill>
            <a:srgbClr val="00B0F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2pPr>
      <a:lvl3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3pPr>
      <a:lvl4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4pPr>
      <a:lvl5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5pPr>
      <a:lvl6pPr marL="4572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6pPr>
      <a:lvl7pPr marL="9144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7pPr>
      <a:lvl8pPr marL="13716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8pPr>
      <a:lvl9pPr marL="18288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86080" indent="-386080" algn="l" defTabSz="1028700" rtl="0" eaLnBrk="0" fontAlgn="base" hangingPunct="0">
        <a:spcBef>
          <a:spcPct val="20000"/>
        </a:spcBef>
        <a:spcAft>
          <a:spcPct val="0"/>
        </a:spcAft>
        <a:buFont typeface="Arial" panose="020B0604020202020204" pitchFamily="34" charset="0"/>
        <a:buChar char="•"/>
        <a:defRPr sz="3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5025" lvl="1" indent="-320675" algn="l" defTabSz="1028700"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285875" lvl="2" indent="-257175" algn="l" defTabSz="1028700" rtl="0" eaLnBrk="0" fontAlgn="base" hangingPunct="0">
        <a:spcBef>
          <a:spcPct val="20000"/>
        </a:spcBef>
        <a:spcAft>
          <a:spcPct val="0"/>
        </a:spcAft>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800225" lvl="3"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314575" lvl="4"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514600" lvl="5"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6pPr>
      <a:lvl7pPr marL="2971800" lvl="6"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7pPr>
      <a:lvl8pPr marL="3429000" lvl="7"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8pPr>
      <a:lvl9pPr marL="3886200" lvl="8"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9pPr>
    </p:bodyStyle>
    <p:otherStyle>
      <a:lvl1pPr lvl="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1pPr>
      <a:lvl2pPr marL="514350" lvl="1" indent="-571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2pPr>
      <a:lvl3pPr marL="1028700" lvl="2" indent="-1143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3pPr>
      <a:lvl4pPr marL="1543050" lvl="3" indent="-1714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4pPr>
      <a:lvl5pPr marL="2057400" lvl="4"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5pPr>
      <a:lvl6pPr marL="2286000" lvl="5"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6pPr>
      <a:lvl7pPr marL="2743200" lvl="6"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7pPr>
      <a:lvl8pPr marL="3200400" lvl="7"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8pPr>
      <a:lvl9pPr marL="3657600" lvl="8"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stream()" TargetMode="External"/><Relationship Id="rId2" Type="http://schemas.openxmlformats.org/officeDocument/2006/relationships/hyperlink" Target="#spliterator()" TargetMode="External"/><Relationship Id="rId1" Type="http://schemas.openxmlformats.org/officeDocument/2006/relationships/hyperlink" Target="#parallelStrea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xml"/><Relationship Id="rId3" Type="http://schemas.openxmlformats.org/officeDocument/2006/relationships/image" Target="../media/image8.jpeg"/><Relationship Id="rId2" Type="http://schemas.openxmlformats.org/officeDocument/2006/relationships/tags" Target="../tags/tag6.xml"/><Relationship Id="rId1" Type="http://schemas.openxmlformats.org/officeDocument/2006/relationships/tags" Target="../tags/tag5.xml"/></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1.xml"/><Relationship Id="rId2" Type="http://schemas.openxmlformats.org/officeDocument/2006/relationships/image" Target="../media/image10.jpeg"/><Relationship Id="rId1" Type="http://schemas.openxmlformats.org/officeDocument/2006/relationships/image" Target="../media/image9.jpeg"/></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2.xml"/><Relationship Id="rId2" Type="http://schemas.openxmlformats.org/officeDocument/2006/relationships/image" Target="../media/image12.jpeg"/><Relationship Id="rId1" Type="http://schemas.openxmlformats.org/officeDocument/2006/relationships/image" Target="../media/image11.png"/></Relationships>
</file>

<file path=ppt/slides/_rels/slide7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13.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593263" y="2851150"/>
            <a:ext cx="1144587" cy="1430338"/>
            <a:chOff x="8564451" y="2716812"/>
            <a:chExt cx="579549" cy="1361673"/>
          </a:xfrm>
        </p:grpSpPr>
        <p:sp>
          <p:nvSpPr>
            <p:cNvPr id="12" name="矩形 11"/>
            <p:cNvSpPr/>
            <p:nvPr/>
          </p:nvSpPr>
          <p:spPr>
            <a:xfrm>
              <a:off x="8564451" y="2716812"/>
              <a:ext cx="579549" cy="9929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8564451" y="3804941"/>
              <a:ext cx="579549" cy="2735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 name="组合 1"/>
          <p:cNvGrpSpPr/>
          <p:nvPr/>
        </p:nvGrpSpPr>
        <p:grpSpPr>
          <a:xfrm>
            <a:off x="125413" y="2852738"/>
            <a:ext cx="9469437" cy="1484629"/>
            <a:chOff x="0" y="2716812"/>
            <a:chExt cx="5991142" cy="1411486"/>
          </a:xfrm>
        </p:grpSpPr>
        <p:sp>
          <p:nvSpPr>
            <p:cNvPr id="30" name="矩形 29"/>
            <p:cNvSpPr/>
            <p:nvPr/>
          </p:nvSpPr>
          <p:spPr>
            <a:xfrm>
              <a:off x="0" y="3803897"/>
              <a:ext cx="5991142" cy="27328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716812"/>
              <a:ext cx="5991142" cy="9919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4112" name="文本框 6"/>
            <p:cNvSpPr txBox="1"/>
            <p:nvPr/>
          </p:nvSpPr>
          <p:spPr>
            <a:xfrm>
              <a:off x="3109569" y="2917620"/>
              <a:ext cx="2795197" cy="739552"/>
            </a:xfrm>
            <a:prstGeom prst="rect">
              <a:avLst/>
            </a:prstGeom>
            <a:noFill/>
            <a:ln w="9525">
              <a:noFill/>
              <a:miter/>
            </a:ln>
          </p:spPr>
          <p:txBody>
            <a:bodyPr>
              <a:spAutoFit/>
            </a:bodyPr>
            <a:lstStyle/>
            <a:p>
              <a:pPr marR="0" algn="ctr" defTabSz="1028700">
                <a:lnSpc>
                  <a:spcPct val="125000"/>
                </a:lnSpc>
                <a:buClrTx/>
                <a:buSzTx/>
                <a:buFont typeface="Arial" panose="020B0604020202020204" pitchFamily="34" charset="0"/>
                <a:buNone/>
                <a:defRPr/>
              </a:pPr>
              <a:r>
                <a:rPr kumimoji="0" lang="zh-CN"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集合与</a:t>
              </a:r>
              <a:r>
                <a:rPr kumimoji="0" lang="zh-CN"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流</a:t>
              </a:r>
              <a:endParaRPr kumimoji="0" lang="zh-CN"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6152" name="文本框 32"/>
            <p:cNvSpPr txBox="1"/>
            <p:nvPr/>
          </p:nvSpPr>
          <p:spPr>
            <a:xfrm>
              <a:off x="3046895" y="3749165"/>
              <a:ext cx="2944046" cy="379133"/>
            </a:xfrm>
            <a:prstGeom prst="rect">
              <a:avLst/>
            </a:prstGeom>
            <a:noFill/>
            <a:ln w="9525">
              <a:noFill/>
            </a:ln>
          </p:spPr>
          <p:txBody>
            <a:bodyPr wrap="square">
              <a:spAutoFit/>
            </a:bodyPr>
            <a:lstStyle/>
            <a:p>
              <a:pPr marR="0" algn="ctr" defTabSz="1028700">
                <a:lnSpc>
                  <a:spcPct val="125000"/>
                </a:lnSpc>
                <a:buClrTx/>
                <a:buSzTx/>
                <a:buFont typeface="Arial" panose="020B0604020202020204" pitchFamily="34" charset="0"/>
                <a:buNone/>
                <a:defRPr/>
              </a:pPr>
              <a:r>
                <a:rPr kumimoji="0" lang="en-US"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Collection and Ge</a:t>
              </a:r>
              <a:r>
                <a:rPr kumimoji="0" lang="en-US" altLang="zh-CN"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nerics</a:t>
              </a:r>
              <a:endParaRPr kumimoji="0" lang="en-US" altLang="zh-CN"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endParaRPr>
            </a:p>
          </p:txBody>
        </p:sp>
      </p:grpSp>
      <p:sp>
        <p:nvSpPr>
          <p:cNvPr id="13" name="椭圆 12"/>
          <p:cNvSpPr/>
          <p:nvPr/>
        </p:nvSpPr>
        <p:spPr>
          <a:xfrm>
            <a:off x="915988" y="3074988"/>
            <a:ext cx="3167063" cy="1082675"/>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Impact" panose="020B0806030902050204" pitchFamily="34" charset="0"/>
              <a:ea typeface="+mn-ea"/>
              <a:cs typeface="+mn-cs"/>
            </a:endParaRPr>
          </a:p>
        </p:txBody>
      </p:sp>
      <p:sp>
        <p:nvSpPr>
          <p:cNvPr id="7" name="椭圆 6"/>
          <p:cNvSpPr/>
          <p:nvPr/>
        </p:nvSpPr>
        <p:spPr>
          <a:xfrm>
            <a:off x="1025525" y="3197225"/>
            <a:ext cx="2952750" cy="842963"/>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r>
              <a:rPr lang="en-US" altLang="zh-CN" sz="4400">
                <a:ln>
                  <a:noFill/>
                </a:ln>
                <a:effectLst/>
                <a:uLnTx/>
                <a:uFillTx/>
                <a:latin typeface="Felix Titling" panose="04060505060202020A04" pitchFamily="82" charset="0"/>
                <a:sym typeface="+mn-ea"/>
              </a:rPr>
              <a:t>Java</a:t>
            </a:r>
            <a:endPar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zh-CN" altLang="en-US"/>
              <a:t>数组的应用</a:t>
            </a:r>
            <a:endParaRPr lang="zh-CN" altLang="en-US"/>
          </a:p>
        </p:txBody>
      </p:sp>
      <p:sp>
        <p:nvSpPr>
          <p:cNvPr id="1167363" name="Rectangle 3"/>
          <p:cNvSpPr>
            <a:spLocks noGrp="1" noChangeArrowheads="1"/>
          </p:cNvSpPr>
          <p:nvPr>
            <p:ph idx="1"/>
          </p:nvPr>
        </p:nvSpPr>
        <p:spPr/>
        <p:txBody>
          <a:bodyPr/>
          <a:lstStyle/>
          <a:p>
            <a:r>
              <a:rPr lang="zh-CN" altLang="en-US" dirty="0"/>
              <a:t>填充数组</a:t>
            </a:r>
            <a:endParaRPr lang="en-US" altLang="zh-CN" dirty="0"/>
          </a:p>
          <a:p>
            <a:r>
              <a:rPr lang="zh-CN" altLang="en-US" dirty="0"/>
              <a:t>数组复制</a:t>
            </a:r>
            <a:r>
              <a:rPr lang="en-US" altLang="zh-CN" dirty="0"/>
              <a:t>---</a:t>
            </a:r>
            <a:r>
              <a:rPr lang="en-US" altLang="zh-CN" dirty="0" err="1"/>
              <a:t>System.arraycopy</a:t>
            </a:r>
            <a:r>
              <a:rPr lang="en-US" altLang="zh-CN" dirty="0"/>
              <a:t>( )</a:t>
            </a:r>
            <a:endParaRPr lang="en-US" altLang="zh-CN" dirty="0"/>
          </a:p>
          <a:p>
            <a:r>
              <a:rPr lang="zh-CN" altLang="en-US" dirty="0"/>
              <a:t>数组比较</a:t>
            </a:r>
            <a:endParaRPr lang="zh-CN" altLang="en-US" dirty="0"/>
          </a:p>
          <a:p>
            <a:pPr lvl="1"/>
            <a:r>
              <a:rPr lang="zh-CN" altLang="en-US" dirty="0"/>
              <a:t>数组元素比较</a:t>
            </a:r>
            <a:r>
              <a:rPr lang="en-US" altLang="zh-CN" dirty="0"/>
              <a:t>-equals	</a:t>
            </a:r>
            <a:endParaRPr lang="en-US" altLang="zh-CN" dirty="0"/>
          </a:p>
          <a:p>
            <a:pPr lvl="1"/>
            <a:r>
              <a:rPr lang="zh-CN" altLang="en-US" dirty="0"/>
              <a:t>数组元素排序</a:t>
            </a:r>
            <a:r>
              <a:rPr lang="en-US" altLang="zh-CN" dirty="0"/>
              <a:t>-sort</a:t>
            </a:r>
            <a:endParaRPr lang="en-US" altLang="zh-CN" dirty="0"/>
          </a:p>
          <a:p>
            <a:pPr lvl="1"/>
            <a:r>
              <a:rPr lang="zh-CN" altLang="en-US" dirty="0"/>
              <a:t>数组元素搜索</a:t>
            </a:r>
            <a:r>
              <a:rPr lang="en-US" altLang="zh-CN" dirty="0"/>
              <a:t>-</a:t>
            </a:r>
            <a:r>
              <a:rPr lang="en-US" altLang="zh-CN" dirty="0" err="1"/>
              <a:t>binarySearch</a:t>
            </a:r>
            <a:r>
              <a:rPr lang="zh-CN" altLang="en-US" dirty="0" err="1"/>
              <a:t>（数据需要</a:t>
            </a:r>
            <a:r>
              <a:rPr lang="zh-CN" altLang="en-US" dirty="0" err="1"/>
              <a:t>有序）</a:t>
            </a:r>
            <a:endParaRPr lang="zh-CN" altLang="en-US" dirty="0" err="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zh-CN" altLang="en-US"/>
              <a:t>数组的特点</a:t>
            </a:r>
            <a:endParaRPr lang="zh-CN" altLang="en-US"/>
          </a:p>
        </p:txBody>
      </p:sp>
      <p:sp>
        <p:nvSpPr>
          <p:cNvPr id="1168387" name="Rectangle 3"/>
          <p:cNvSpPr>
            <a:spLocks noGrp="1" noChangeArrowheads="1"/>
          </p:cNvSpPr>
          <p:nvPr>
            <p:ph idx="1"/>
          </p:nvPr>
        </p:nvSpPr>
        <p:spPr/>
        <p:txBody>
          <a:bodyPr/>
          <a:lstStyle/>
          <a:p>
            <a:r>
              <a:rPr lang="zh-CN" altLang="en-US"/>
              <a:t>优势：</a:t>
            </a:r>
            <a:endParaRPr lang="zh-CN" altLang="en-US"/>
          </a:p>
          <a:p>
            <a:pPr lvl="1"/>
            <a:r>
              <a:rPr lang="zh-CN" altLang="en-US"/>
              <a:t>随机访问</a:t>
            </a:r>
            <a:r>
              <a:rPr lang="zh-CN" altLang="en-US"/>
              <a:t>效率高</a:t>
            </a:r>
            <a:endParaRPr lang="zh-CN" altLang="en-US"/>
          </a:p>
          <a:p>
            <a:pPr lvl="1"/>
            <a:r>
              <a:rPr lang="zh-CN" altLang="en-US"/>
              <a:t>可以容纳主类型数据</a:t>
            </a:r>
            <a:endParaRPr lang="zh-CN" altLang="en-US"/>
          </a:p>
          <a:p>
            <a:r>
              <a:rPr lang="zh-CN" altLang="en-US"/>
              <a:t>缺点</a:t>
            </a:r>
            <a:endParaRPr lang="zh-CN" altLang="en-US"/>
          </a:p>
          <a:p>
            <a:pPr lvl="1"/>
            <a:r>
              <a:rPr lang="zh-CN" altLang="en-US"/>
              <a:t>不够灵活</a:t>
            </a:r>
            <a:endParaRPr lang="zh-CN" altLang="en-US"/>
          </a:p>
          <a:p>
            <a:pPr lvl="2"/>
            <a:r>
              <a:rPr lang="zh-CN" altLang="en-US"/>
              <a:t>长度确定</a:t>
            </a:r>
            <a:endParaRPr lang="zh-CN" altLang="en-US"/>
          </a:p>
          <a:p>
            <a:pPr lvl="2"/>
            <a:r>
              <a:rPr lang="zh-CN" altLang="en-US"/>
              <a:t>类型确定</a:t>
            </a:r>
            <a:endParaRPr lang="zh-CN" altLang="en-US"/>
          </a:p>
          <a:p>
            <a:pPr>
              <a:buFont typeface="Wingdings" panose="05000000000000000000" pitchFamily="2" charset="2"/>
              <a:buNone/>
            </a:pPr>
            <a:endParaRPr lang="zh-CN" altLang="en-US"/>
          </a:p>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0498"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sz="4000">
                <a:sym typeface="+mn-ea"/>
              </a:rPr>
              <a:t>java.util</a:t>
            </a:r>
            <a:r>
              <a:rPr lang="zh-CN" altLang="en-US" sz="4000">
                <a:sym typeface="+mn-ea"/>
              </a:rPr>
              <a:t>包中的集合框架</a:t>
            </a:r>
            <a:endParaRPr lang="zh-CN" altLang="en-US" sz="4000">
              <a:sym typeface="+mn-ea"/>
            </a:endParaRPr>
          </a:p>
        </p:txBody>
      </p:sp>
      <p:pic>
        <p:nvPicPr>
          <p:cNvPr id="1130499" name="Picture 3" descr="集合框架类图"/>
          <p:cNvPicPr>
            <a:picLocks noChangeAspect="1" noChangeArrowheads="1"/>
          </p:cNvPicPr>
          <p:nvPr/>
        </p:nvPicPr>
        <p:blipFill>
          <a:blip r:embed="rId1">
            <a:extLst>
              <a:ext uri="{28A0092B-C50C-407E-A947-70E740481C1C}">
                <a14:useLocalDpi xmlns:a14="http://schemas.microsoft.com/office/drawing/2010/main" val="0"/>
              </a:ext>
            </a:extLst>
          </a:blip>
          <a:srcRect b="13817"/>
          <a:stretch>
            <a:fillRect/>
          </a:stretch>
        </p:blipFill>
        <p:spPr bwMode="auto">
          <a:xfrm>
            <a:off x="614680" y="1290320"/>
            <a:ext cx="9601200" cy="48520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sz="4000">
                <a:sym typeface="+mn-ea"/>
              </a:rPr>
              <a:t>集合架构</a:t>
            </a:r>
            <a:endParaRPr lang="zh-CN" altLang="en-US" sz="4000">
              <a:sym typeface="+mn-ea"/>
            </a:endParaRPr>
          </a:p>
        </p:txBody>
      </p:sp>
      <p:graphicFrame>
        <p:nvGraphicFramePr>
          <p:cNvPr id="1076277" name="Object 53"/>
          <p:cNvGraphicFramePr>
            <a:graphicFrameLocks noGrp="1" noChangeAspect="1"/>
          </p:cNvGraphicFramePr>
          <p:nvPr>
            <p:ph idx="1"/>
          </p:nvPr>
        </p:nvGraphicFramePr>
        <p:xfrm>
          <a:off x="490061" y="1481852"/>
          <a:ext cx="9834563" cy="4772263"/>
        </p:xfrm>
        <a:graphic>
          <a:graphicData uri="http://schemas.openxmlformats.org/presentationml/2006/ole">
            <mc:AlternateContent xmlns:mc="http://schemas.openxmlformats.org/markup-compatibility/2006">
              <mc:Choice xmlns:v="urn:schemas-microsoft-com:vml" Requires="v">
                <p:oleObj spid="_x0000_s1035" name="图表" r:id="rId1" imgW="9665335" imgH="4699635" progId="">
                  <p:embed followColorScheme="full"/>
                </p:oleObj>
              </mc:Choice>
              <mc:Fallback>
                <p:oleObj name="图表" r:id="rId1" imgW="9665335" imgH="4699635" progId="">
                  <p:embed followColorScheme="full"/>
                  <p:pic>
                    <p:nvPicPr>
                      <p:cNvPr id="0" name="图片 1034"/>
                      <p:cNvPicPr>
                        <a:picLocks noChangeAspect="1" noChangeArrowheads="1"/>
                      </p:cNvPicPr>
                      <p:nvPr/>
                    </p:nvPicPr>
                    <p:blipFill>
                      <a:blip r:embed="rId2"/>
                      <a:srcRect/>
                      <a:stretch>
                        <a:fillRect/>
                      </a:stretch>
                    </p:blipFill>
                    <p:spPr bwMode="auto">
                      <a:xfrm>
                        <a:off x="490061" y="1481852"/>
                        <a:ext cx="9834563" cy="4772263"/>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7170"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sz="4000">
                <a:sym typeface="+mn-ea"/>
              </a:rPr>
              <a:t>Collection</a:t>
            </a:r>
            <a:r>
              <a:rPr lang="zh-CN" altLang="en-US" sz="4000">
                <a:sym typeface="+mn-ea"/>
              </a:rPr>
              <a:t>接口 </a:t>
            </a:r>
            <a:endParaRPr lang="zh-CN" altLang="en-US" sz="4000">
              <a:sym typeface="+mn-ea"/>
            </a:endParaRPr>
          </a:p>
        </p:txBody>
      </p:sp>
      <p:sp>
        <p:nvSpPr>
          <p:cNvPr id="1287171" name="Rectangle 3"/>
          <p:cNvSpPr>
            <a:spLocks noGrp="1" noChangeArrowheads="1"/>
          </p:cNvSpPr>
          <p:nvPr>
            <p:ph idx="1"/>
          </p:nvPr>
        </p:nvSpPr>
        <p:spPr>
          <a:solidFill>
            <a:srgbClr val="FFFFFF"/>
          </a:solidFill>
        </p:spPr>
        <p:txBody>
          <a:bodyPr>
            <a:normAutofit fontScale="90000" lnSpcReduction="20000"/>
          </a:bodyPr>
          <a:lstStyle/>
          <a:p>
            <a:pPr>
              <a:lnSpc>
                <a:spcPct val="80000"/>
              </a:lnSpc>
              <a:buFont typeface="Wingdings" panose="05000000000000000000" pitchFamily="2" charset="2"/>
              <a:buNone/>
            </a:pPr>
            <a:r>
              <a:rPr lang="en-US" altLang="zh-CN" sz="2520"/>
              <a:t>package java.util;</a:t>
            </a:r>
            <a:endParaRPr lang="en-US" altLang="zh-CN" sz="2520"/>
          </a:p>
          <a:p>
            <a:pPr>
              <a:lnSpc>
                <a:spcPct val="80000"/>
              </a:lnSpc>
              <a:buFont typeface="Wingdings" panose="05000000000000000000" pitchFamily="2" charset="2"/>
              <a:buNone/>
            </a:pPr>
            <a:r>
              <a:rPr lang="en-US" altLang="zh-CN" sz="2520"/>
              <a:t>public interface Collection {</a:t>
            </a:r>
            <a:endParaRPr lang="en-US" altLang="zh-CN" sz="2520"/>
          </a:p>
          <a:p>
            <a:pPr lvl="1">
              <a:lnSpc>
                <a:spcPct val="80000"/>
              </a:lnSpc>
              <a:buFont typeface="Wingdings" panose="05000000000000000000" pitchFamily="2" charset="2"/>
              <a:buNone/>
            </a:pPr>
            <a:r>
              <a:rPr lang="en-US" altLang="zh-CN" sz="2100"/>
              <a:t>int size();</a:t>
            </a:r>
            <a:endParaRPr lang="en-US" altLang="zh-CN" sz="2100"/>
          </a:p>
          <a:p>
            <a:pPr lvl="1">
              <a:lnSpc>
                <a:spcPct val="80000"/>
              </a:lnSpc>
              <a:buFont typeface="Wingdings" panose="05000000000000000000" pitchFamily="2" charset="2"/>
              <a:buNone/>
            </a:pPr>
            <a:r>
              <a:rPr lang="en-US" altLang="zh-CN" sz="2100"/>
              <a:t>boolean isEmpty();</a:t>
            </a:r>
            <a:endParaRPr lang="en-US" altLang="zh-CN" sz="2100"/>
          </a:p>
          <a:p>
            <a:pPr lvl="1">
              <a:lnSpc>
                <a:spcPct val="80000"/>
              </a:lnSpc>
              <a:buFont typeface="Wingdings" panose="05000000000000000000" pitchFamily="2" charset="2"/>
              <a:buNone/>
            </a:pPr>
            <a:r>
              <a:rPr lang="en-US" altLang="zh-CN" sz="2100"/>
              <a:t>boolean contains(Object o);</a:t>
            </a:r>
            <a:endParaRPr lang="en-US" altLang="zh-CN" sz="2100"/>
          </a:p>
          <a:p>
            <a:pPr lvl="1">
              <a:lnSpc>
                <a:spcPct val="80000"/>
              </a:lnSpc>
              <a:buFont typeface="Wingdings" panose="05000000000000000000" pitchFamily="2" charset="2"/>
              <a:buNone/>
            </a:pPr>
            <a:r>
              <a:rPr lang="en-US" altLang="zh-CN" sz="2100"/>
              <a:t>Iterator iterator();</a:t>
            </a:r>
            <a:endParaRPr lang="en-US" altLang="zh-CN" sz="2100"/>
          </a:p>
          <a:p>
            <a:pPr lvl="1">
              <a:lnSpc>
                <a:spcPct val="80000"/>
              </a:lnSpc>
              <a:buFont typeface="Wingdings" panose="05000000000000000000" pitchFamily="2" charset="2"/>
              <a:buNone/>
            </a:pPr>
            <a:r>
              <a:rPr lang="en-US" altLang="zh-CN" sz="2100"/>
              <a:t>Object[] toArray(Object a[]);</a:t>
            </a:r>
            <a:endParaRPr lang="en-US" altLang="zh-CN" sz="2100"/>
          </a:p>
          <a:p>
            <a:pPr lvl="1">
              <a:lnSpc>
                <a:spcPct val="80000"/>
              </a:lnSpc>
              <a:buFont typeface="Wingdings" panose="05000000000000000000" pitchFamily="2" charset="2"/>
              <a:buNone/>
            </a:pPr>
            <a:r>
              <a:rPr lang="en-US" altLang="zh-CN" sz="2100"/>
              <a:t>boolean add(E o);</a:t>
            </a:r>
            <a:endParaRPr lang="en-US" altLang="zh-CN" sz="2100"/>
          </a:p>
          <a:p>
            <a:pPr lvl="1">
              <a:lnSpc>
                <a:spcPct val="80000"/>
              </a:lnSpc>
              <a:buFont typeface="Wingdings" panose="05000000000000000000" pitchFamily="2" charset="2"/>
              <a:buNone/>
            </a:pPr>
            <a:r>
              <a:rPr lang="en-US" altLang="zh-CN" sz="2100"/>
              <a:t>boolean remove(E o);</a:t>
            </a:r>
            <a:endParaRPr lang="en-US" altLang="zh-CN" sz="2100"/>
          </a:p>
          <a:p>
            <a:pPr lvl="1">
              <a:lnSpc>
                <a:spcPct val="80000"/>
              </a:lnSpc>
              <a:buFont typeface="Wingdings" panose="05000000000000000000" pitchFamily="2" charset="2"/>
              <a:buNone/>
            </a:pPr>
            <a:r>
              <a:rPr lang="en-US" altLang="zh-CN" sz="2100"/>
              <a:t>boolean containsAll(Collection&lt;?&gt; c);</a:t>
            </a:r>
            <a:endParaRPr lang="en-US" altLang="zh-CN" sz="2100"/>
          </a:p>
          <a:p>
            <a:pPr lvl="1">
              <a:lnSpc>
                <a:spcPct val="80000"/>
              </a:lnSpc>
              <a:buFont typeface="Wingdings" panose="05000000000000000000" pitchFamily="2" charset="2"/>
              <a:buNone/>
            </a:pPr>
            <a:r>
              <a:rPr lang="en-US" altLang="zh-CN" sz="2100"/>
              <a:t>boolean addAll(Collection&lt;?&gt; c);</a:t>
            </a:r>
            <a:endParaRPr lang="en-US" altLang="zh-CN" sz="2100"/>
          </a:p>
          <a:p>
            <a:pPr lvl="1">
              <a:lnSpc>
                <a:spcPct val="80000"/>
              </a:lnSpc>
              <a:buFont typeface="Wingdings" panose="05000000000000000000" pitchFamily="2" charset="2"/>
              <a:buNone/>
            </a:pPr>
            <a:r>
              <a:rPr lang="en-US" altLang="zh-CN" sz="2100"/>
              <a:t>boolean removeAll(Collection&lt;?&gt; c);</a:t>
            </a:r>
            <a:endParaRPr lang="en-US" altLang="zh-CN" sz="2100"/>
          </a:p>
          <a:p>
            <a:pPr lvl="1">
              <a:lnSpc>
                <a:spcPct val="80000"/>
              </a:lnSpc>
              <a:buFont typeface="Wingdings" panose="05000000000000000000" pitchFamily="2" charset="2"/>
              <a:buNone/>
            </a:pPr>
            <a:r>
              <a:rPr lang="en-US" altLang="zh-CN" sz="2100"/>
              <a:t>boolean retainAll(Collection&lt;?&gt; c);</a:t>
            </a:r>
            <a:endParaRPr lang="en-US" altLang="zh-CN" sz="2100"/>
          </a:p>
          <a:p>
            <a:pPr lvl="1">
              <a:lnSpc>
                <a:spcPct val="80000"/>
              </a:lnSpc>
              <a:buFont typeface="Wingdings" panose="05000000000000000000" pitchFamily="2" charset="2"/>
              <a:buNone/>
            </a:pPr>
            <a:r>
              <a:rPr lang="en-US" altLang="zh-CN" sz="2100"/>
              <a:t>void clear();</a:t>
            </a:r>
            <a:endParaRPr lang="en-US" altLang="zh-CN" sz="2100"/>
          </a:p>
          <a:p>
            <a:pPr lvl="1">
              <a:lnSpc>
                <a:spcPct val="80000"/>
              </a:lnSpc>
              <a:buFont typeface="Wingdings" panose="05000000000000000000" pitchFamily="2" charset="2"/>
              <a:buNone/>
            </a:pPr>
            <a:r>
              <a:rPr lang="en-US" altLang="zh-CN" sz="2100"/>
              <a:t>boolean equals(Object o);</a:t>
            </a:r>
            <a:endParaRPr lang="en-US" altLang="zh-CN" sz="2100"/>
          </a:p>
          <a:p>
            <a:pPr lvl="1">
              <a:lnSpc>
                <a:spcPct val="80000"/>
              </a:lnSpc>
              <a:buFont typeface="Wingdings" panose="05000000000000000000" pitchFamily="2" charset="2"/>
              <a:buNone/>
            </a:pPr>
            <a:r>
              <a:rPr lang="en-US" altLang="zh-CN" sz="2100"/>
              <a:t>int hashCode();</a:t>
            </a:r>
            <a:endParaRPr lang="en-US" altLang="zh-CN" sz="2100"/>
          </a:p>
          <a:p>
            <a:pPr>
              <a:lnSpc>
                <a:spcPct val="80000"/>
              </a:lnSpc>
              <a:buFont typeface="Wingdings" panose="05000000000000000000" pitchFamily="2" charset="2"/>
              <a:buNone/>
            </a:pPr>
            <a:r>
              <a:rPr lang="en-US" altLang="zh-CN" sz="2520"/>
              <a:t>}</a:t>
            </a:r>
            <a:endParaRPr lang="en-US" altLang="zh-CN" sz="2520"/>
          </a:p>
          <a:p>
            <a:pPr>
              <a:lnSpc>
                <a:spcPct val="80000"/>
              </a:lnSpc>
              <a:buFont typeface="Wingdings" panose="05000000000000000000" pitchFamily="2" charset="2"/>
              <a:buNone/>
            </a:pPr>
            <a:r>
              <a:rPr lang="zh-CN" altLang="en-US" sz="2520"/>
              <a:t>*参考</a:t>
            </a:r>
            <a:r>
              <a:rPr lang="en-US" altLang="zh-CN" sz="2520"/>
              <a:t>JDK1.5</a:t>
            </a:r>
            <a:r>
              <a:rPr lang="zh-CN" altLang="en-US" sz="2520"/>
              <a:t>文档</a:t>
            </a:r>
            <a:endParaRPr lang="zh-CN" altLang="en-US" sz="252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5298" name="Rectangle 2"/>
          <p:cNvSpPr>
            <a:spLocks noGrp="1" noChangeArrowheads="1"/>
          </p:cNvSpPr>
          <p:nvPr>
            <p:ph type="title"/>
          </p:nvPr>
        </p:nvSpPr>
        <p:spPr/>
        <p:txBody>
          <a:bodyPr/>
          <a:lstStyle/>
          <a:p>
            <a:r>
              <a:rPr lang="zh-CN" altLang="en-US"/>
              <a:t>单元素添加、删除操作 </a:t>
            </a:r>
            <a:endParaRPr lang="zh-CN" altLang="en-US"/>
          </a:p>
        </p:txBody>
      </p:sp>
      <p:sp>
        <p:nvSpPr>
          <p:cNvPr id="1335299" name="Rectangle 3"/>
          <p:cNvSpPr>
            <a:spLocks noGrp="1" noChangeArrowheads="1"/>
          </p:cNvSpPr>
          <p:nvPr>
            <p:ph idx="1"/>
          </p:nvPr>
        </p:nvSpPr>
        <p:spPr/>
        <p:txBody>
          <a:bodyPr/>
          <a:lstStyle/>
          <a:p>
            <a:r>
              <a:rPr lang="en-US" altLang="zh-CN" sz="2940"/>
              <a:t>boolean add(Object o)</a:t>
            </a:r>
            <a:br>
              <a:rPr lang="en-US" altLang="zh-CN" sz="2940"/>
            </a:br>
            <a:r>
              <a:rPr lang="zh-CN" altLang="en-US" sz="2940"/>
              <a:t>先确定集合是否包含有对象</a:t>
            </a:r>
            <a:r>
              <a:rPr lang="en-US" altLang="zh-CN" sz="2940"/>
              <a:t>o</a:t>
            </a:r>
            <a:r>
              <a:rPr lang="zh-CN" altLang="en-US" sz="2940"/>
              <a:t>，如果需要添加该对象则返回</a:t>
            </a:r>
            <a:r>
              <a:rPr lang="en-US" altLang="zh-CN" sz="2940"/>
              <a:t>true</a:t>
            </a:r>
            <a:r>
              <a:rPr lang="zh-CN" altLang="en-US" sz="2940"/>
              <a:t>。如果集合允许重复，</a:t>
            </a:r>
            <a:r>
              <a:rPr lang="en-US" altLang="zh-CN" sz="2940"/>
              <a:t>add</a:t>
            </a:r>
            <a:r>
              <a:rPr lang="zh-CN" altLang="en-US" sz="2940"/>
              <a:t>方法总是返回</a:t>
            </a:r>
            <a:r>
              <a:rPr lang="en-US" altLang="zh-CN" sz="2940"/>
              <a:t>true</a:t>
            </a:r>
            <a:r>
              <a:rPr lang="zh-CN" altLang="en-US" sz="2940"/>
              <a:t>。如果不允许重复，并已经有一个相等的元素在集合中，则</a:t>
            </a:r>
            <a:r>
              <a:rPr lang="en-US" altLang="zh-CN" sz="2940"/>
              <a:t>add</a:t>
            </a:r>
            <a:r>
              <a:rPr lang="zh-CN" altLang="en-US" sz="2940"/>
              <a:t>方法返回</a:t>
            </a:r>
            <a:r>
              <a:rPr lang="en-US" altLang="zh-CN" sz="2940"/>
              <a:t>false</a:t>
            </a:r>
            <a:r>
              <a:rPr lang="zh-CN" altLang="en-US" sz="2940"/>
              <a:t>。</a:t>
            </a:r>
            <a:endParaRPr lang="zh-CN" altLang="en-US" sz="2940"/>
          </a:p>
          <a:p>
            <a:r>
              <a:rPr lang="en-US" altLang="zh-CN" sz="2940"/>
              <a:t>boolean remove(Object o)</a:t>
            </a:r>
            <a:br>
              <a:rPr lang="en-US" altLang="zh-CN" sz="2940"/>
            </a:br>
            <a:r>
              <a:rPr lang="zh-CN" altLang="en-US" sz="2940"/>
              <a:t>如果集合中有与</a:t>
            </a:r>
            <a:r>
              <a:rPr lang="en-US" altLang="zh-CN" sz="2940"/>
              <a:t>o</a:t>
            </a:r>
            <a:r>
              <a:rPr lang="zh-CN" altLang="en-US" sz="2940"/>
              <a:t>相匹配的对象，则删除对象</a:t>
            </a:r>
            <a:r>
              <a:rPr lang="en-US" altLang="zh-CN" sz="2940"/>
              <a:t>o</a:t>
            </a:r>
            <a:r>
              <a:rPr lang="zh-CN" altLang="en-US" sz="2940"/>
              <a:t>，并返回</a:t>
            </a:r>
            <a:r>
              <a:rPr lang="en-US" altLang="zh-CN" sz="2940"/>
              <a:t>true</a:t>
            </a:r>
            <a:r>
              <a:rPr lang="zh-CN" altLang="en-US" sz="2940"/>
              <a:t>；反之返回</a:t>
            </a:r>
            <a:r>
              <a:rPr lang="en-US" altLang="zh-CN" sz="2940"/>
              <a:t>false</a:t>
            </a:r>
            <a:r>
              <a:rPr lang="zh-CN" altLang="en-US" sz="2940"/>
              <a:t>。如果</a:t>
            </a:r>
            <a:r>
              <a:rPr lang="en-US" altLang="zh-CN" sz="2940"/>
              <a:t>o</a:t>
            </a:r>
            <a:r>
              <a:rPr lang="zh-CN" altLang="en-US" sz="2940"/>
              <a:t>为</a:t>
            </a:r>
            <a:r>
              <a:rPr lang="en-US" altLang="zh-CN" sz="2940"/>
              <a:t>null</a:t>
            </a:r>
            <a:r>
              <a:rPr lang="zh-CN" altLang="en-US" sz="2940"/>
              <a:t>，并且集合中也有一个元素为</a:t>
            </a:r>
            <a:r>
              <a:rPr lang="en-US" altLang="zh-CN" sz="2940"/>
              <a:t>null</a:t>
            </a:r>
            <a:r>
              <a:rPr lang="zh-CN" altLang="en-US" sz="2940"/>
              <a:t>，也返回</a:t>
            </a:r>
            <a:r>
              <a:rPr lang="en-US" altLang="zh-CN" sz="2940"/>
              <a:t>true</a:t>
            </a:r>
            <a:r>
              <a:rPr lang="zh-CN" altLang="en-US" sz="2940"/>
              <a:t>。 </a:t>
            </a:r>
            <a:endParaRPr lang="zh-CN" altLang="en-US" sz="294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6322" name="Rectangle 2"/>
          <p:cNvSpPr>
            <a:spLocks noGrp="1" noChangeArrowheads="1"/>
          </p:cNvSpPr>
          <p:nvPr>
            <p:ph type="title"/>
          </p:nvPr>
        </p:nvSpPr>
        <p:spPr/>
        <p:txBody>
          <a:bodyPr/>
          <a:lstStyle/>
          <a:p>
            <a:r>
              <a:rPr lang="zh-CN" altLang="en-US"/>
              <a:t>查询操作 </a:t>
            </a:r>
            <a:endParaRPr lang="zh-CN" altLang="en-US"/>
          </a:p>
        </p:txBody>
      </p:sp>
      <p:sp>
        <p:nvSpPr>
          <p:cNvPr id="1336323" name="Rectangle 3"/>
          <p:cNvSpPr>
            <a:spLocks noGrp="1" noChangeArrowheads="1"/>
          </p:cNvSpPr>
          <p:nvPr>
            <p:ph idx="1"/>
          </p:nvPr>
        </p:nvSpPr>
        <p:spPr/>
        <p:txBody>
          <a:bodyPr/>
          <a:lstStyle/>
          <a:p>
            <a:pPr>
              <a:lnSpc>
                <a:spcPct val="90000"/>
              </a:lnSpc>
            </a:pPr>
            <a:r>
              <a:rPr lang="en-US" altLang="zh-CN"/>
              <a:t>int size()</a:t>
            </a:r>
            <a:br>
              <a:rPr lang="en-US" altLang="zh-CN"/>
            </a:br>
            <a:r>
              <a:rPr lang="zh-CN" altLang="en-US"/>
              <a:t>返回当前集合中元素的数量。</a:t>
            </a:r>
            <a:endParaRPr lang="zh-CN" altLang="en-US"/>
          </a:p>
          <a:p>
            <a:pPr>
              <a:lnSpc>
                <a:spcPct val="90000"/>
              </a:lnSpc>
            </a:pPr>
            <a:r>
              <a:rPr lang="en-US" altLang="zh-CN"/>
              <a:t>boolean isEmpty()</a:t>
            </a:r>
            <a:br>
              <a:rPr lang="en-US" altLang="zh-CN"/>
            </a:br>
            <a:r>
              <a:rPr lang="zh-CN" altLang="en-US"/>
              <a:t>判断集合中是否有任何元素。</a:t>
            </a:r>
            <a:endParaRPr lang="zh-CN" altLang="en-US"/>
          </a:p>
          <a:p>
            <a:pPr>
              <a:lnSpc>
                <a:spcPct val="90000"/>
              </a:lnSpc>
            </a:pPr>
            <a:r>
              <a:rPr lang="en-US" altLang="zh-CN"/>
              <a:t>boolean contains(E o)</a:t>
            </a:r>
            <a:br>
              <a:rPr lang="en-US" altLang="zh-CN"/>
            </a:br>
            <a:r>
              <a:rPr lang="zh-CN" altLang="en-US"/>
              <a:t>查找集合中是否含有对象</a:t>
            </a:r>
            <a:r>
              <a:rPr lang="en-US" altLang="zh-CN"/>
              <a:t>o</a:t>
            </a:r>
            <a:r>
              <a:rPr lang="zh-CN" altLang="en-US"/>
              <a:t>。</a:t>
            </a:r>
            <a:endParaRPr lang="zh-CN" altLang="en-US"/>
          </a:p>
          <a:p>
            <a:pPr>
              <a:lnSpc>
                <a:spcPct val="90000"/>
              </a:lnSpc>
            </a:pPr>
            <a:r>
              <a:rPr lang="en-US" altLang="zh-CN"/>
              <a:t>Iterator iterator()</a:t>
            </a:r>
            <a:br>
              <a:rPr lang="en-US" altLang="zh-CN"/>
            </a:br>
            <a:r>
              <a:rPr lang="zh-CN" altLang="en-US"/>
              <a:t>返回一个迭代器，用来访问集合中的各个元素。</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7346"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作用于元素组或整个集合的组操作</a:t>
            </a:r>
            <a:endParaRPr lang="zh-CN" altLang="en-US">
              <a:sym typeface="+mn-ea"/>
            </a:endParaRPr>
          </a:p>
        </p:txBody>
      </p:sp>
      <p:sp>
        <p:nvSpPr>
          <p:cNvPr id="1337347" name="Rectangle 3"/>
          <p:cNvSpPr>
            <a:spLocks noGrp="1" noChangeArrowheads="1"/>
          </p:cNvSpPr>
          <p:nvPr>
            <p:ph idx="1"/>
          </p:nvPr>
        </p:nvSpPr>
        <p:spPr/>
        <p:txBody>
          <a:bodyPr/>
          <a:lstStyle/>
          <a:p>
            <a:pPr>
              <a:lnSpc>
                <a:spcPct val="90000"/>
              </a:lnSpc>
            </a:pPr>
            <a:r>
              <a:rPr lang="en-US" altLang="zh-CN"/>
              <a:t>boolean containsAll(Collection&lt;?&gt; c)</a:t>
            </a:r>
            <a:br>
              <a:rPr lang="en-US" altLang="zh-CN"/>
            </a:br>
            <a:r>
              <a:rPr lang="zh-CN" altLang="en-US"/>
              <a:t>查找集合中是否含有集合</a:t>
            </a:r>
            <a:r>
              <a:rPr lang="en-US" altLang="zh-CN"/>
              <a:t>c </a:t>
            </a:r>
            <a:r>
              <a:rPr lang="zh-CN" altLang="en-US"/>
              <a:t>中所有元素。</a:t>
            </a:r>
            <a:endParaRPr lang="zh-CN" altLang="en-US"/>
          </a:p>
          <a:p>
            <a:pPr>
              <a:lnSpc>
                <a:spcPct val="90000"/>
              </a:lnSpc>
            </a:pPr>
            <a:r>
              <a:rPr lang="en-US" altLang="zh-CN"/>
              <a:t>boolean addAll(Collection&lt;?&gt; c)</a:t>
            </a:r>
            <a:br>
              <a:rPr lang="en-US" altLang="zh-CN"/>
            </a:br>
            <a:r>
              <a:rPr lang="zh-CN" altLang="en-US"/>
              <a:t>将集合</a:t>
            </a:r>
            <a:r>
              <a:rPr lang="en-US" altLang="zh-CN"/>
              <a:t>c </a:t>
            </a:r>
            <a:r>
              <a:rPr lang="zh-CN" altLang="en-US"/>
              <a:t>中所有元素添加给该集合。</a:t>
            </a:r>
            <a:endParaRPr lang="zh-CN" altLang="en-US"/>
          </a:p>
          <a:p>
            <a:pPr>
              <a:lnSpc>
                <a:spcPct val="90000"/>
              </a:lnSpc>
            </a:pPr>
            <a:r>
              <a:rPr lang="en-US" altLang="zh-CN"/>
              <a:t>void removeAll(Collection&lt;?&gt; c)</a:t>
            </a:r>
            <a:br>
              <a:rPr lang="en-US" altLang="zh-CN"/>
            </a:br>
            <a:r>
              <a:rPr lang="zh-CN" altLang="en-US"/>
              <a:t>从集合中删除集合</a:t>
            </a:r>
            <a:r>
              <a:rPr lang="en-US" altLang="zh-CN"/>
              <a:t>c </a:t>
            </a:r>
            <a:r>
              <a:rPr lang="zh-CN" altLang="en-US"/>
              <a:t>中的所有元素。</a:t>
            </a:r>
            <a:endParaRPr lang="zh-CN" altLang="en-US"/>
          </a:p>
          <a:p>
            <a:pPr>
              <a:lnSpc>
                <a:spcPct val="90000"/>
              </a:lnSpc>
            </a:pPr>
            <a:r>
              <a:rPr lang="en-US" altLang="zh-CN"/>
              <a:t>void retainAll(Collection&lt;?&gt; c)</a:t>
            </a:r>
            <a:br>
              <a:rPr lang="en-US" altLang="zh-CN"/>
            </a:br>
            <a:r>
              <a:rPr lang="zh-CN" altLang="en-US"/>
              <a:t>从集合中删除集合</a:t>
            </a:r>
            <a:r>
              <a:rPr lang="en-US" altLang="zh-CN"/>
              <a:t>c </a:t>
            </a:r>
            <a:r>
              <a:rPr lang="zh-CN" altLang="en-US"/>
              <a:t>中不包含的元素。</a:t>
            </a:r>
            <a:endParaRPr lang="zh-CN" altLang="en-US"/>
          </a:p>
          <a:p>
            <a:pPr>
              <a:lnSpc>
                <a:spcPct val="90000"/>
              </a:lnSpc>
            </a:pPr>
            <a:r>
              <a:rPr lang="en-US" altLang="zh-CN"/>
              <a:t>void clear(): </a:t>
            </a:r>
            <a:r>
              <a:rPr lang="zh-CN" altLang="en-US"/>
              <a:t>删除集合中所有元素。</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JDK8.0</a:t>
            </a:r>
            <a:r>
              <a:rPr lang="zh-CN" altLang="zh-CN"/>
              <a:t>之后新特性</a:t>
            </a:r>
            <a:endParaRPr lang="zh-CN" altLang="zh-CN"/>
          </a:p>
        </p:txBody>
      </p:sp>
      <p:sp>
        <p:nvSpPr>
          <p:cNvPr id="3" name="内容占位符 2"/>
          <p:cNvSpPr>
            <a:spLocks noGrp="1"/>
          </p:cNvSpPr>
          <p:nvPr>
            <p:ph idx="1"/>
          </p:nvPr>
        </p:nvSpPr>
        <p:spPr/>
        <p:txBody>
          <a:bodyPr/>
          <a:p>
            <a:endParaRPr lang="zh-CN" altLang="en-US"/>
          </a:p>
          <a:p>
            <a:endParaRPr lang="zh-CN" altLang="en-US"/>
          </a:p>
          <a:p>
            <a:endParaRPr lang="zh-CN" altLang="en-US"/>
          </a:p>
          <a:p>
            <a:endParaRPr lang="zh-CN" altLang="en-US"/>
          </a:p>
          <a:p>
            <a:endParaRPr lang="zh-CN" altLang="en-US"/>
          </a:p>
          <a:p>
            <a:r>
              <a:rPr lang="zh-CN" altLang="en-US" sz="2520"/>
              <a:t>public interface Collection&lt;E&gt; extends Iterable&lt;E&gt;</a:t>
            </a:r>
            <a:endParaRPr lang="zh-CN" altLang="en-US" sz="2520"/>
          </a:p>
          <a:p>
            <a:pPr lvl="1"/>
            <a:r>
              <a:rPr lang="zh-CN" altLang="en-US" sz="2205"/>
              <a:t>default void forEach​(Consumer&lt;? super T&gt; action)</a:t>
            </a:r>
            <a:endParaRPr lang="zh-CN" altLang="en-US" sz="2205"/>
          </a:p>
          <a:p>
            <a:pPr lvl="0"/>
            <a:r>
              <a:rPr lang="zh-CN" altLang="en-US" sz="2520"/>
              <a:t>流和函数式接口</a:t>
            </a:r>
            <a:endParaRPr lang="zh-CN" altLang="en-US" sz="2520"/>
          </a:p>
        </p:txBody>
      </p:sp>
      <p:graphicFrame>
        <p:nvGraphicFramePr>
          <p:cNvPr id="4" name="表格 3"/>
          <p:cNvGraphicFramePr/>
          <p:nvPr/>
        </p:nvGraphicFramePr>
        <p:xfrm>
          <a:off x="1469517" y="1256157"/>
          <a:ext cx="7392035" cy="2738755"/>
        </p:xfrm>
        <a:graphic>
          <a:graphicData uri="http://schemas.openxmlformats.org/drawingml/2006/table">
            <a:tbl>
              <a:tblPr firstRow="1" bandRow="1">
                <a:tableStyleId>{5C22544A-7EE6-4342-B048-85BDC9FD1C3A}</a:tableStyleId>
              </a:tblPr>
              <a:tblGrid>
                <a:gridCol w="3429000"/>
                <a:gridCol w="3963035"/>
              </a:tblGrid>
              <a:tr h="460375">
                <a:tc>
                  <a:txBody>
                    <a:bodyPr/>
                    <a:p>
                      <a:pPr indent="0">
                        <a:buNone/>
                      </a:pPr>
                      <a:r>
                        <a:rPr lang="en-US" sz="1890" b="0">
                          <a:solidFill>
                            <a:srgbClr val="353833"/>
                          </a:solidFill>
                          <a:latin typeface="Courier New" panose="02070309020205020404" pitchFamily="49" charset="0"/>
                        </a:rPr>
                        <a:t>default</a:t>
                      </a:r>
                      <a:r>
                        <a:rPr lang="en-US" sz="1890" b="1">
                          <a:solidFill>
                            <a:srgbClr val="4A6782"/>
                          </a:solidFill>
                          <a:latin typeface="Courier New" panose="02070309020205020404" pitchFamily="49" charset="0"/>
                        </a:rPr>
                        <a:t>Stream</a:t>
                      </a:r>
                      <a:r>
                        <a:rPr lang="en-US" sz="1890" b="0">
                          <a:solidFill>
                            <a:srgbClr val="353833"/>
                          </a:solidFill>
                          <a:latin typeface="Courier New" panose="02070309020205020404" pitchFamily="49" charset="0"/>
                        </a:rPr>
                        <a:t>&lt;</a:t>
                      </a:r>
                      <a:r>
                        <a:rPr lang="en-US" sz="1890" b="1">
                          <a:solidFill>
                            <a:srgbClr val="4A6782"/>
                          </a:solidFill>
                          <a:latin typeface="Courier New" panose="02070309020205020404" pitchFamily="49" charset="0"/>
                        </a:rPr>
                        <a:t>E</a:t>
                      </a:r>
                      <a:r>
                        <a:rPr lang="en-US" sz="1890" b="0">
                          <a:solidFill>
                            <a:srgbClr val="353833"/>
                          </a:solidFill>
                          <a:latin typeface="Courier New" panose="02070309020205020404" pitchFamily="49" charset="0"/>
                        </a:rPr>
                        <a:t>&gt;</a:t>
                      </a:r>
                      <a:endParaRPr lang="en-US" altLang="en-US" sz="1890" b="0">
                        <a:solidFill>
                          <a:srgbClr val="353833"/>
                        </a:solidFill>
                        <a:latin typeface="Courier New" panose="02070309020205020404" pitchFamily="49" charset="0"/>
                      </a:endParaRPr>
                    </a:p>
                  </a:txBody>
                  <a:tcPr marL="96011" marR="96011" marT="48005" marB="48005" vert="horz" anchor="t">
                    <a:lnL w="15240" cap="flat" cmpd="sng">
                      <a:solidFill>
                        <a:srgbClr val="EEEEEE"/>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EEEEF"/>
                    </a:solidFill>
                  </a:tcPr>
                </a:tc>
                <a:tc>
                  <a:txBody>
                    <a:bodyPr/>
                    <a:p>
                      <a:pPr indent="0">
                        <a:buNone/>
                      </a:pPr>
                      <a:r>
                        <a:rPr lang="en-US" sz="1890" b="1">
                          <a:solidFill>
                            <a:srgbClr val="0000FF"/>
                          </a:solidFill>
                          <a:latin typeface="Courier New" panose="02070309020205020404" pitchFamily="49" charset="0"/>
                          <a:hlinkClick r:id="rId1"/>
                        </a:rPr>
                        <a:t>parallelStream()</a:t>
                      </a:r>
                      <a:endParaRPr lang="en-US" altLang="en-US" sz="1890" b="1">
                        <a:solidFill>
                          <a:srgbClr val="0000FF"/>
                        </a:solidFill>
                        <a:latin typeface="Courier New" panose="02070309020205020404" pitchFamily="49" charset="0"/>
                        <a:hlinkClick r:id="rId1"/>
                      </a:endParaRPr>
                    </a:p>
                  </a:txBody>
                  <a:tcPr marL="96011" marR="96011" marT="48005" marB="4800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EEEEF"/>
                    </a:solidFill>
                  </a:tcPr>
                </a:tc>
              </a:tr>
              <a:tr h="460375">
                <a:tc>
                  <a:txBody>
                    <a:bodyPr/>
                    <a:p>
                      <a:pPr indent="0">
                        <a:buNone/>
                      </a:pPr>
                      <a:r>
                        <a:rPr lang="en-US" sz="1890" b="0">
                          <a:solidFill>
                            <a:srgbClr val="353833"/>
                          </a:solidFill>
                          <a:latin typeface="Courier New" panose="02070309020205020404" pitchFamily="49" charset="0"/>
                        </a:rPr>
                        <a:t>default</a:t>
                      </a:r>
                      <a:r>
                        <a:rPr lang="en-US" sz="1890" b="1">
                          <a:solidFill>
                            <a:srgbClr val="4A6782"/>
                          </a:solidFill>
                          <a:latin typeface="Courier New" panose="02070309020205020404" pitchFamily="49" charset="0"/>
                        </a:rPr>
                        <a:t>Spliterator</a:t>
                      </a:r>
                      <a:r>
                        <a:rPr lang="en-US" sz="1890" b="0">
                          <a:solidFill>
                            <a:srgbClr val="353833"/>
                          </a:solidFill>
                          <a:latin typeface="Courier New" panose="02070309020205020404" pitchFamily="49" charset="0"/>
                        </a:rPr>
                        <a:t>&lt;</a:t>
                      </a:r>
                      <a:r>
                        <a:rPr lang="en-US" sz="1890" b="1">
                          <a:solidFill>
                            <a:srgbClr val="4A6782"/>
                          </a:solidFill>
                          <a:latin typeface="Courier New" panose="02070309020205020404" pitchFamily="49" charset="0"/>
                        </a:rPr>
                        <a:t>E</a:t>
                      </a:r>
                      <a:r>
                        <a:rPr lang="en-US" sz="1890" b="0">
                          <a:solidFill>
                            <a:srgbClr val="353833"/>
                          </a:solidFill>
                          <a:latin typeface="Courier New" panose="02070309020205020404" pitchFamily="49" charset="0"/>
                        </a:rPr>
                        <a:t>&gt;</a:t>
                      </a:r>
                      <a:endParaRPr lang="en-US" altLang="en-US" sz="1890" b="0">
                        <a:solidFill>
                          <a:srgbClr val="353833"/>
                        </a:solidFill>
                        <a:latin typeface="Courier New" panose="02070309020205020404" pitchFamily="49" charset="0"/>
                      </a:endParaRPr>
                    </a:p>
                  </a:txBody>
                  <a:tcPr marL="96011" marR="96011" marT="48005" marB="48005" vert="horz" anchor="t">
                    <a:lnL w="15240" cap="flat" cmpd="sng">
                      <a:solidFill>
                        <a:srgbClr val="EEEEEE"/>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EEEEF"/>
                    </a:solidFill>
                  </a:tcPr>
                </a:tc>
                <a:tc>
                  <a:txBody>
                    <a:bodyPr/>
                    <a:p>
                      <a:pPr indent="0">
                        <a:buNone/>
                      </a:pPr>
                      <a:r>
                        <a:rPr lang="en-US" sz="1890" b="1">
                          <a:solidFill>
                            <a:srgbClr val="0000FF"/>
                          </a:solidFill>
                          <a:latin typeface="Courier New" panose="02070309020205020404" pitchFamily="49" charset="0"/>
                          <a:hlinkClick r:id="rId2"/>
                        </a:rPr>
                        <a:t>spliterator()</a:t>
                      </a:r>
                      <a:endParaRPr lang="en-US" altLang="en-US" sz="1890" b="1">
                        <a:solidFill>
                          <a:srgbClr val="0000FF"/>
                        </a:solidFill>
                        <a:latin typeface="Courier New" panose="02070309020205020404" pitchFamily="49" charset="0"/>
                        <a:hlinkClick r:id="rId2"/>
                      </a:endParaRPr>
                    </a:p>
                  </a:txBody>
                  <a:tcPr marL="96011" marR="96011" marT="48005" marB="4800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EEEEF"/>
                    </a:solidFill>
                  </a:tcPr>
                </a:tc>
              </a:tr>
              <a:tr h="460375">
                <a:tc>
                  <a:txBody>
                    <a:bodyPr/>
                    <a:p>
                      <a:pPr indent="0">
                        <a:buNone/>
                      </a:pPr>
                      <a:r>
                        <a:rPr lang="en-US" sz="1890" b="0">
                          <a:solidFill>
                            <a:srgbClr val="353833"/>
                          </a:solidFill>
                          <a:latin typeface="Courier New" panose="02070309020205020404" pitchFamily="49" charset="0"/>
                        </a:rPr>
                        <a:t>default</a:t>
                      </a:r>
                      <a:r>
                        <a:rPr lang="en-US" sz="1890" b="1">
                          <a:solidFill>
                            <a:srgbClr val="4A6782"/>
                          </a:solidFill>
                          <a:latin typeface="Courier New" panose="02070309020205020404" pitchFamily="49" charset="0"/>
                        </a:rPr>
                        <a:t>Stream</a:t>
                      </a:r>
                      <a:r>
                        <a:rPr lang="en-US" sz="1890" b="0">
                          <a:solidFill>
                            <a:srgbClr val="353833"/>
                          </a:solidFill>
                          <a:latin typeface="Courier New" panose="02070309020205020404" pitchFamily="49" charset="0"/>
                        </a:rPr>
                        <a:t>&lt;</a:t>
                      </a:r>
                      <a:r>
                        <a:rPr lang="en-US" sz="1890" b="1">
                          <a:solidFill>
                            <a:srgbClr val="4A6782"/>
                          </a:solidFill>
                          <a:latin typeface="Courier New" panose="02070309020205020404" pitchFamily="49" charset="0"/>
                        </a:rPr>
                        <a:t>E</a:t>
                      </a:r>
                      <a:r>
                        <a:rPr lang="en-US" sz="1890" b="0">
                          <a:solidFill>
                            <a:srgbClr val="353833"/>
                          </a:solidFill>
                          <a:latin typeface="Courier New" panose="02070309020205020404" pitchFamily="49" charset="0"/>
                        </a:rPr>
                        <a:t>&gt;</a:t>
                      </a:r>
                      <a:endParaRPr lang="en-US" altLang="en-US" sz="1890" b="0">
                        <a:solidFill>
                          <a:srgbClr val="353833"/>
                        </a:solidFill>
                        <a:latin typeface="Courier New" panose="02070309020205020404" pitchFamily="49" charset="0"/>
                      </a:endParaRPr>
                    </a:p>
                  </a:txBody>
                  <a:tcPr marL="96011" marR="96011" marT="48005" marB="48005" vert="horz" anchor="t">
                    <a:lnL w="15240" cap="flat" cmpd="sng">
                      <a:solidFill>
                        <a:srgbClr val="EEEEEE"/>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90" b="1">
                          <a:solidFill>
                            <a:srgbClr val="0000FF"/>
                          </a:solidFill>
                          <a:latin typeface="Courier New" panose="02070309020205020404" pitchFamily="49" charset="0"/>
                          <a:hlinkClick r:id="rId3"/>
                        </a:rPr>
                        <a:t>stream()</a:t>
                      </a:r>
                      <a:endParaRPr lang="en-US" altLang="en-US" sz="1890" b="1">
                        <a:solidFill>
                          <a:srgbClr val="0000FF"/>
                        </a:solidFill>
                        <a:latin typeface="Courier New" panose="02070309020205020404" pitchFamily="49" charset="0"/>
                        <a:hlinkClick r:id="rId3"/>
                      </a:endParaRPr>
                    </a:p>
                  </a:txBody>
                  <a:tcPr marL="96011" marR="96011" marT="48005" marB="4800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r h="897255">
                <a:tc>
                  <a:txBody>
                    <a:bodyPr/>
                    <a:p>
                      <a:pPr indent="0">
                        <a:buNone/>
                      </a:pPr>
                      <a:r>
                        <a:rPr lang="en-US" sz="1890" b="0">
                          <a:solidFill>
                            <a:srgbClr val="353833"/>
                          </a:solidFill>
                          <a:latin typeface="Courier New" panose="02070309020205020404" pitchFamily="49" charset="0"/>
                        </a:rPr>
                        <a:t>default &lt;T&gt; T[]</a:t>
                      </a:r>
                      <a:endParaRPr lang="en-US" altLang="en-US" sz="1890" b="0">
                        <a:solidFill>
                          <a:srgbClr val="353833"/>
                        </a:solidFill>
                        <a:latin typeface="Courier New" panose="02070309020205020404" pitchFamily="49" charset="0"/>
                      </a:endParaRPr>
                    </a:p>
                  </a:txBody>
                  <a:tcPr marL="96011" marR="96011" marT="48005" marB="48005" vert="horz" anchor="t">
                    <a:lnL w="15240" cap="flat" cmpd="sng">
                      <a:solidFill>
                        <a:srgbClr val="EEEEEE"/>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90" b="1">
                          <a:solidFill>
                            <a:srgbClr val="4A6782"/>
                          </a:solidFill>
                          <a:latin typeface="Courier New" panose="02070309020205020404" pitchFamily="49" charset="0"/>
                        </a:rPr>
                        <a:t>toArray</a:t>
                      </a:r>
                      <a:r>
                        <a:rPr lang="en-US" sz="1890" b="0">
                          <a:solidFill>
                            <a:srgbClr val="353833"/>
                          </a:solidFill>
                          <a:latin typeface="Courier New" panose="02070309020205020404" pitchFamily="49" charset="0"/>
                        </a:rPr>
                        <a:t>​</a:t>
                      </a:r>
                      <a:endParaRPr lang="en-US" sz="1890" b="0">
                        <a:solidFill>
                          <a:srgbClr val="353833"/>
                        </a:solidFill>
                        <a:latin typeface="Courier New" panose="02070309020205020404" pitchFamily="49" charset="0"/>
                      </a:endParaRPr>
                    </a:p>
                    <a:p>
                      <a:pPr indent="0">
                        <a:buNone/>
                      </a:pPr>
                      <a:r>
                        <a:rPr lang="en-US" sz="1890" b="0">
                          <a:solidFill>
                            <a:srgbClr val="353833"/>
                          </a:solidFill>
                          <a:latin typeface="Courier New" panose="02070309020205020404" pitchFamily="49" charset="0"/>
                        </a:rPr>
                        <a:t>(</a:t>
                      </a:r>
                      <a:r>
                        <a:rPr lang="en-US" sz="1890" b="1">
                          <a:solidFill>
                            <a:srgbClr val="4A6782"/>
                          </a:solidFill>
                          <a:latin typeface="Courier New" panose="02070309020205020404" pitchFamily="49" charset="0"/>
                        </a:rPr>
                        <a:t>IntFunction</a:t>
                      </a:r>
                      <a:r>
                        <a:rPr lang="en-US" sz="1890" b="0">
                          <a:solidFill>
                            <a:srgbClr val="353833"/>
                          </a:solidFill>
                          <a:latin typeface="Courier New" panose="02070309020205020404" pitchFamily="49" charset="0"/>
                        </a:rPr>
                        <a:t>&lt;T[]&gt;generator)</a:t>
                      </a:r>
                      <a:endParaRPr lang="en-US" altLang="en-US" sz="1890" b="0">
                        <a:solidFill>
                          <a:srgbClr val="353833"/>
                        </a:solidFill>
                        <a:latin typeface="Courier New" panose="02070309020205020404" pitchFamily="49" charset="0"/>
                      </a:endParaRPr>
                    </a:p>
                  </a:txBody>
                  <a:tcPr marL="96011" marR="96011" marT="48005" marB="4800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r h="460375">
                <a:tc>
                  <a:txBody>
                    <a:bodyPr/>
                    <a:p>
                      <a:pPr indent="0">
                        <a:buNone/>
                      </a:pPr>
                      <a:endParaRPr lang="en-US" altLang="en-US" sz="1890" b="0">
                        <a:solidFill>
                          <a:srgbClr val="353833"/>
                        </a:solidFill>
                        <a:latin typeface="Courier New" panose="02070309020205020404" pitchFamily="49" charset="0"/>
                      </a:endParaRPr>
                    </a:p>
                  </a:txBody>
                  <a:tcPr marL="96011" marR="96011" marT="48005" marB="48005" vert="horz" anchor="t">
                    <a:lnL w="15240" cap="flat" cmpd="sng">
                      <a:solidFill>
                        <a:srgbClr val="EEEEEE"/>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EEEEEE"/>
                      </a:solidFill>
                      <a:prstDash val="solid"/>
                      <a:headEnd type="none" w="med" len="med"/>
                      <a:tailEnd type="none" w="med" len="med"/>
                    </a:lnB>
                    <a:lnTlToBr>
                      <a:noFill/>
                    </a:lnTlToBr>
                    <a:lnBlToTr>
                      <a:noFill/>
                    </a:lnBlToTr>
                    <a:solidFill>
                      <a:srgbClr val="EEEEEF"/>
                    </a:solidFill>
                  </a:tcPr>
                </a:tc>
                <a:tc>
                  <a:txBody>
                    <a:bodyPr/>
                    <a:p>
                      <a:pPr indent="0">
                        <a:buNone/>
                      </a:pPr>
                      <a:endParaRPr lang="en-US" altLang="en-US" sz="1890" b="1">
                        <a:solidFill>
                          <a:srgbClr val="0000FF"/>
                        </a:solidFill>
                        <a:latin typeface="Courier New" panose="02070309020205020404" pitchFamily="49" charset="0"/>
                      </a:endParaRPr>
                    </a:p>
                  </a:txBody>
                  <a:tcPr marL="96011" marR="96011" marT="48005" marB="4800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EEEEEE"/>
                      </a:solidFill>
                      <a:prstDash val="solid"/>
                      <a:headEnd type="none" w="med" len="med"/>
                      <a:tailEnd type="none" w="med" len="med"/>
                    </a:lnB>
                    <a:lnTlToBr>
                      <a:noFill/>
                    </a:lnTlToBr>
                    <a:lnBlToTr>
                      <a:noFill/>
                    </a:lnBlToTr>
                    <a:solidFill>
                      <a:srgbClr val="EEEEE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集合架构（续）</a:t>
            </a:r>
            <a:endParaRPr lang="zh-CN" altLang="en-US">
              <a:sym typeface="+mn-ea"/>
            </a:endParaRPr>
          </a:p>
        </p:txBody>
      </p:sp>
      <p:sp>
        <p:nvSpPr>
          <p:cNvPr id="1078275" name="Rectangle 3"/>
          <p:cNvSpPr>
            <a:spLocks noGrp="1" noChangeArrowheads="1"/>
          </p:cNvSpPr>
          <p:nvPr>
            <p:ph idx="1"/>
          </p:nvPr>
        </p:nvSpPr>
        <p:spPr/>
        <p:txBody>
          <a:bodyPr/>
          <a:lstStyle/>
          <a:p>
            <a:r>
              <a:rPr lang="en-US" altLang="zh-CN">
                <a:latin typeface="Courier New" panose="02070309020205020404" pitchFamily="49" charset="0"/>
              </a:rPr>
              <a:t>Collection</a:t>
            </a:r>
            <a:r>
              <a:rPr lang="zh-CN" altLang="en-US"/>
              <a:t>：</a:t>
            </a:r>
            <a:endParaRPr lang="zh-CN" altLang="en-US"/>
          </a:p>
          <a:p>
            <a:pPr lvl="1"/>
            <a:r>
              <a:rPr lang="zh-CN" altLang="en-US" sz="3150"/>
              <a:t>每个元素都是单一对象。</a:t>
            </a:r>
            <a:endParaRPr lang="zh-CN" altLang="en-US" sz="3150"/>
          </a:p>
          <a:p>
            <a:pPr lvl="2"/>
            <a:r>
              <a:rPr lang="en-US" altLang="zh-CN" sz="2730">
                <a:latin typeface="Courier New" panose="02070309020205020404" pitchFamily="49" charset="0"/>
              </a:rPr>
              <a:t>List</a:t>
            </a:r>
            <a:r>
              <a:rPr lang="zh-CN" altLang="en-US" sz="2730"/>
              <a:t>以特定顺序容纳元素。</a:t>
            </a:r>
            <a:endParaRPr lang="zh-CN" altLang="en-US" sz="2730"/>
          </a:p>
          <a:p>
            <a:pPr lvl="2"/>
            <a:r>
              <a:rPr lang="en-US" altLang="zh-CN" sz="2730">
                <a:latin typeface="Courier New" panose="02070309020205020404" pitchFamily="49" charset="0"/>
              </a:rPr>
              <a:t>Set</a:t>
            </a:r>
            <a:r>
              <a:rPr lang="zh-CN" altLang="en-US" sz="2730"/>
              <a:t>中不能有重复的元素。</a:t>
            </a:r>
            <a:endParaRPr lang="zh-CN" altLang="en-US" sz="2730"/>
          </a:p>
          <a:p>
            <a:pPr lvl="2"/>
            <a:r>
              <a:rPr lang="zh-CN" altLang="en-US" sz="2730"/>
              <a:t>实现了</a:t>
            </a:r>
            <a:r>
              <a:rPr lang="en-US" altLang="zh-CN" sz="2730"/>
              <a:t>Iterable</a:t>
            </a:r>
            <a:r>
              <a:rPr lang="zh-CN" altLang="en-US" sz="2730"/>
              <a:t>接口</a:t>
            </a:r>
            <a:endParaRPr lang="zh-CN" altLang="en-US" sz="2730"/>
          </a:p>
          <a:p>
            <a:r>
              <a:rPr lang="en-US" altLang="zh-CN">
                <a:latin typeface="Courier New" panose="02070309020205020404" pitchFamily="49" charset="0"/>
              </a:rPr>
              <a:t>Map</a:t>
            </a:r>
            <a:r>
              <a:rPr lang="zh-CN" altLang="en-US"/>
              <a:t>：</a:t>
            </a:r>
            <a:endParaRPr lang="zh-CN" altLang="en-US"/>
          </a:p>
          <a:p>
            <a:pPr lvl="1"/>
            <a:r>
              <a:rPr lang="zh-CN" altLang="en-US" sz="3150"/>
              <a:t>每个元素都是一对</a:t>
            </a:r>
            <a:r>
              <a:rPr lang="en-US" altLang="zh-CN" sz="3150"/>
              <a:t>key-value</a:t>
            </a:r>
            <a:r>
              <a:rPr lang="zh-CN" altLang="en-US" sz="3150"/>
              <a:t>（键／值）对象，且每个元素中的键值都不能与其他元素中的键值相同。</a:t>
            </a:r>
            <a:endParaRPr lang="zh-CN" altLang="en-US" sz="315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p:txBody>
          <a:bodyPr wrap="square" lIns="102870" tIns="51435" rIns="102870" bIns="51435" anchor="ctr"/>
          <a:p>
            <a:pPr defTabSz="1028700">
              <a:buFont typeface="Arial" panose="020B0604020202020204" pitchFamily="34" charset="0"/>
            </a:pP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主要内容</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122" name="Rectangle 3"/>
          <p:cNvSpPr>
            <a:spLocks noGrp="1"/>
          </p:cNvSpPr>
          <p:nvPr>
            <p:ph idx="1"/>
          </p:nvPr>
        </p:nvSpPr>
        <p:spPr/>
        <p:txBody>
          <a:bodyPr wrap="square" lIns="103584" tIns="51793" rIns="103584" bIns="51793" anchor="t"/>
          <a:p>
            <a:pPr marL="514350" indent="-514350">
              <a:lnSpc>
                <a:spcPct val="90000"/>
              </a:lnSpc>
              <a:buAutoNum type="arabicPeriod"/>
            </a:pPr>
            <a:r>
              <a:rPr lang="zh-CN" altLang="en-US" sz="2800" dirty="0">
                <a:sym typeface="+mn-ea"/>
              </a:rPr>
              <a:t>对象的容纳方式（数组和集合）</a:t>
            </a:r>
            <a:endParaRPr lang="zh-CN" altLang="en-US" sz="2800" dirty="0"/>
          </a:p>
          <a:p>
            <a:pPr marL="971550" lvl="1" indent="-514350">
              <a:lnSpc>
                <a:spcPct val="90000"/>
              </a:lnSpc>
            </a:pPr>
            <a:r>
              <a:rPr lang="en-US" altLang="zh-CN" sz="2400" dirty="0">
                <a:sym typeface="+mn-ea"/>
              </a:rPr>
              <a:t>Collection</a:t>
            </a:r>
            <a:endParaRPr lang="en-US" altLang="zh-CN" sz="2400" dirty="0"/>
          </a:p>
          <a:p>
            <a:pPr marL="971550" lvl="1" indent="-514350">
              <a:lnSpc>
                <a:spcPct val="90000"/>
              </a:lnSpc>
            </a:pPr>
            <a:r>
              <a:rPr lang="zh-CN" altLang="en-US" sz="2400" dirty="0">
                <a:sym typeface="+mn-ea"/>
              </a:rPr>
              <a:t>迭代</a:t>
            </a:r>
            <a:r>
              <a:rPr lang="zh-CN" altLang="en-US" sz="2400" dirty="0" smtClean="0">
                <a:sym typeface="+mn-ea"/>
              </a:rPr>
              <a:t>器</a:t>
            </a:r>
            <a:endParaRPr lang="en-US" altLang="zh-CN" sz="2400" dirty="0" smtClean="0"/>
          </a:p>
          <a:p>
            <a:pPr marL="971550" lvl="1" indent="-514350">
              <a:lnSpc>
                <a:spcPct val="90000"/>
              </a:lnSpc>
            </a:pPr>
            <a:r>
              <a:rPr lang="en-US" altLang="zh-CN" sz="2400" dirty="0" smtClean="0">
                <a:sym typeface="+mn-ea"/>
              </a:rPr>
              <a:t>List</a:t>
            </a:r>
            <a:r>
              <a:rPr lang="zh-CN" altLang="en-US" sz="2400" dirty="0">
                <a:sym typeface="+mn-ea"/>
              </a:rPr>
              <a:t>及其实现类</a:t>
            </a:r>
            <a:endParaRPr lang="zh-CN" altLang="en-US" sz="2400" dirty="0"/>
          </a:p>
          <a:p>
            <a:pPr marL="971550" lvl="1" indent="-514350">
              <a:lnSpc>
                <a:spcPct val="90000"/>
              </a:lnSpc>
            </a:pPr>
            <a:r>
              <a:rPr lang="en-US" altLang="zh-CN" sz="2400" dirty="0">
                <a:sym typeface="+mn-ea"/>
              </a:rPr>
              <a:t>Collections</a:t>
            </a:r>
            <a:r>
              <a:rPr lang="zh-CN" altLang="en-US" sz="2400" dirty="0">
                <a:sym typeface="+mn-ea"/>
              </a:rPr>
              <a:t>类</a:t>
            </a:r>
            <a:endParaRPr lang="zh-CN" altLang="en-US" sz="2400" dirty="0">
              <a:sym typeface="+mn-ea"/>
            </a:endParaRPr>
          </a:p>
          <a:p>
            <a:pPr marL="514350" lvl="0" indent="-514350" algn="l">
              <a:lnSpc>
                <a:spcPct val="90000"/>
              </a:lnSpc>
              <a:buClrTx/>
              <a:buSzTx/>
              <a:buFont typeface="+mj-lt"/>
              <a:buAutoNum type="arabicPeriod" startAt="2"/>
            </a:pPr>
            <a:r>
              <a:rPr lang="zh-CN" altLang="en-US" sz="2800" dirty="0">
                <a:sym typeface="+mn-ea"/>
              </a:rPr>
              <a:t>JDK8.0之后的stream及lambda表达式</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514350" indent="-514350" defTabSz="1028700">
              <a:lnSpc>
                <a:spcPct val="95000"/>
              </a:lnSpc>
              <a:spcBef>
                <a:spcPct val="15000"/>
              </a:spcBef>
            </a:pP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15363" name="图片 8" descr="java_duke.png"/>
          <p:cNvPicPr>
            <a:picLocks noChangeAspect="1"/>
          </p:cNvPicPr>
          <p:nvPr/>
        </p:nvPicPr>
        <p:blipFill>
          <a:blip r:embed="rId1"/>
          <a:stretch>
            <a:fillRect/>
          </a:stretch>
        </p:blipFill>
        <p:spPr>
          <a:xfrm>
            <a:off x="8110220" y="1553845"/>
            <a:ext cx="2550795" cy="459295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Rectangle 2"/>
          <p:cNvSpPr>
            <a:spLocks noGrp="1" noChangeArrowheads="1"/>
          </p:cNvSpPr>
          <p:nvPr>
            <p:ph type="title"/>
          </p:nvPr>
        </p:nvSpPr>
        <p:spPr/>
        <p:txBody>
          <a:bodyPr/>
          <a:lstStyle/>
          <a:p>
            <a:r>
              <a:rPr lang="zh-CN" altLang="en-US"/>
              <a:t>集合</a:t>
            </a:r>
            <a:endParaRPr lang="zh-CN" altLang="en-US"/>
          </a:p>
        </p:txBody>
      </p:sp>
      <p:sp>
        <p:nvSpPr>
          <p:cNvPr id="1138691" name="Rectangle 3"/>
          <p:cNvSpPr>
            <a:spLocks noGrp="1" noChangeArrowheads="1"/>
          </p:cNvSpPr>
          <p:nvPr>
            <p:ph type="body" sz="half" idx="1"/>
          </p:nvPr>
        </p:nvSpPr>
        <p:spPr>
          <a:xfrm>
            <a:off x="230505" y="1369695"/>
            <a:ext cx="4590574" cy="4640580"/>
          </a:xfrm>
        </p:spPr>
        <p:txBody>
          <a:bodyPr>
            <a:normAutofit fontScale="85000" lnSpcReduction="10000"/>
          </a:bodyPr>
          <a:lstStyle/>
          <a:p>
            <a:pPr>
              <a:lnSpc>
                <a:spcPct val="90000"/>
              </a:lnSpc>
            </a:pPr>
            <a:r>
              <a:rPr lang="en-US" altLang="zh-CN" sz="2100" dirty="0">
                <a:solidFill>
                  <a:schemeClr val="tx1"/>
                </a:solidFill>
              </a:rPr>
              <a:t>Collection</a:t>
            </a:r>
            <a:endParaRPr lang="en-US" altLang="zh-CN" sz="2100" dirty="0">
              <a:solidFill>
                <a:schemeClr val="tx1"/>
              </a:solidFill>
            </a:endParaRPr>
          </a:p>
          <a:p>
            <a:pPr lvl="1">
              <a:lnSpc>
                <a:spcPct val="90000"/>
              </a:lnSpc>
            </a:pPr>
            <a:r>
              <a:rPr lang="zh-CN" altLang="en-US" sz="2100" dirty="0">
                <a:solidFill>
                  <a:schemeClr val="tx1"/>
                </a:solidFill>
              </a:rPr>
              <a:t>对象的集合</a:t>
            </a:r>
            <a:endParaRPr lang="zh-CN" altLang="en-US" sz="2100" dirty="0">
              <a:solidFill>
                <a:schemeClr val="tx1"/>
              </a:solidFill>
            </a:endParaRPr>
          </a:p>
          <a:p>
            <a:pPr lvl="1">
              <a:lnSpc>
                <a:spcPct val="90000"/>
              </a:lnSpc>
            </a:pPr>
            <a:r>
              <a:rPr lang="zh-CN" altLang="en-US" sz="2100" dirty="0">
                <a:solidFill>
                  <a:schemeClr val="tx1"/>
                </a:solidFill>
              </a:rPr>
              <a:t>对于重复没有特殊规定</a:t>
            </a:r>
            <a:endParaRPr lang="zh-CN" altLang="en-US" sz="2100" dirty="0">
              <a:solidFill>
                <a:schemeClr val="tx1"/>
              </a:solidFill>
            </a:endParaRPr>
          </a:p>
          <a:p>
            <a:pPr>
              <a:lnSpc>
                <a:spcPct val="90000"/>
              </a:lnSpc>
            </a:pPr>
            <a:r>
              <a:rPr lang="en-US" altLang="zh-CN" sz="2100" dirty="0">
                <a:solidFill>
                  <a:schemeClr val="tx1"/>
                </a:solidFill>
              </a:rPr>
              <a:t>Set</a:t>
            </a:r>
            <a:endParaRPr lang="en-US" altLang="zh-CN" sz="2100" dirty="0">
              <a:solidFill>
                <a:schemeClr val="tx1"/>
              </a:solidFill>
            </a:endParaRPr>
          </a:p>
          <a:p>
            <a:pPr lvl="1">
              <a:lnSpc>
                <a:spcPct val="90000"/>
              </a:lnSpc>
            </a:pPr>
            <a:r>
              <a:rPr lang="zh-CN" altLang="en-US" sz="2100" dirty="0">
                <a:solidFill>
                  <a:schemeClr val="tx1"/>
                </a:solidFill>
              </a:rPr>
              <a:t>无序的</a:t>
            </a:r>
            <a:r>
              <a:rPr lang="en-US" altLang="zh-CN" sz="2100" dirty="0">
                <a:solidFill>
                  <a:schemeClr val="tx1"/>
                </a:solidFill>
              </a:rPr>
              <a:t>collection</a:t>
            </a:r>
            <a:endParaRPr lang="en-US" altLang="zh-CN" sz="2100" dirty="0">
              <a:solidFill>
                <a:schemeClr val="tx1"/>
              </a:solidFill>
            </a:endParaRPr>
          </a:p>
          <a:p>
            <a:pPr lvl="1">
              <a:lnSpc>
                <a:spcPct val="90000"/>
              </a:lnSpc>
            </a:pPr>
            <a:r>
              <a:rPr lang="zh-CN" altLang="en-US" sz="2100" dirty="0">
                <a:solidFill>
                  <a:schemeClr val="tx1"/>
                </a:solidFill>
              </a:rPr>
              <a:t>不许重复</a:t>
            </a:r>
            <a:endParaRPr lang="zh-CN" altLang="en-US" sz="2100" dirty="0">
              <a:solidFill>
                <a:schemeClr val="tx1"/>
              </a:solidFill>
            </a:endParaRPr>
          </a:p>
          <a:p>
            <a:pPr>
              <a:lnSpc>
                <a:spcPct val="90000"/>
              </a:lnSpc>
            </a:pPr>
            <a:r>
              <a:rPr lang="en-US" altLang="zh-CN" sz="2100" dirty="0">
                <a:solidFill>
                  <a:schemeClr val="tx1"/>
                </a:solidFill>
              </a:rPr>
              <a:t>List</a:t>
            </a:r>
            <a:endParaRPr lang="en-US" altLang="zh-CN" sz="2100" dirty="0">
              <a:solidFill>
                <a:schemeClr val="tx1"/>
              </a:solidFill>
            </a:endParaRPr>
          </a:p>
          <a:p>
            <a:pPr lvl="1">
              <a:lnSpc>
                <a:spcPct val="90000"/>
              </a:lnSpc>
            </a:pPr>
            <a:r>
              <a:rPr lang="zh-CN" altLang="en-US" sz="2100" dirty="0">
                <a:solidFill>
                  <a:schemeClr val="tx1"/>
                </a:solidFill>
              </a:rPr>
              <a:t>有序</a:t>
            </a:r>
            <a:r>
              <a:rPr lang="en-US" altLang="zh-CN" sz="2100" dirty="0">
                <a:solidFill>
                  <a:schemeClr val="tx1"/>
                </a:solidFill>
              </a:rPr>
              <a:t>collection</a:t>
            </a:r>
            <a:endParaRPr lang="en-US" altLang="zh-CN" sz="2100" dirty="0">
              <a:solidFill>
                <a:schemeClr val="tx1"/>
              </a:solidFill>
            </a:endParaRPr>
          </a:p>
          <a:p>
            <a:pPr lvl="1">
              <a:lnSpc>
                <a:spcPct val="90000"/>
              </a:lnSpc>
            </a:pPr>
            <a:r>
              <a:rPr lang="zh-CN" altLang="en-US" sz="2100" dirty="0">
                <a:solidFill>
                  <a:schemeClr val="tx1"/>
                </a:solidFill>
              </a:rPr>
              <a:t>允许重复</a:t>
            </a:r>
            <a:endParaRPr lang="zh-CN" altLang="en-US" sz="2100" dirty="0">
              <a:solidFill>
                <a:schemeClr val="tx1"/>
              </a:solidFill>
            </a:endParaRPr>
          </a:p>
          <a:p>
            <a:pPr>
              <a:lnSpc>
                <a:spcPct val="90000"/>
              </a:lnSpc>
            </a:pPr>
            <a:r>
              <a:rPr lang="en-US" altLang="zh-CN" sz="2100" dirty="0">
                <a:solidFill>
                  <a:schemeClr val="tx1"/>
                </a:solidFill>
              </a:rPr>
              <a:t>Map</a:t>
            </a:r>
            <a:endParaRPr lang="en-US" altLang="zh-CN" sz="2100" dirty="0">
              <a:solidFill>
                <a:schemeClr val="tx1"/>
              </a:solidFill>
            </a:endParaRPr>
          </a:p>
          <a:p>
            <a:pPr lvl="1">
              <a:lnSpc>
                <a:spcPct val="90000"/>
              </a:lnSpc>
            </a:pPr>
            <a:r>
              <a:rPr lang="zh-CN" altLang="en-US" sz="2100" dirty="0">
                <a:solidFill>
                  <a:schemeClr val="tx1"/>
                </a:solidFill>
              </a:rPr>
              <a:t>多列的</a:t>
            </a:r>
            <a:r>
              <a:rPr lang="en-US" altLang="zh-CN" sz="2100" dirty="0">
                <a:solidFill>
                  <a:schemeClr val="tx1"/>
                </a:solidFill>
              </a:rPr>
              <a:t>collection</a:t>
            </a:r>
            <a:endParaRPr lang="en-US" altLang="zh-CN" sz="2100" dirty="0">
              <a:solidFill>
                <a:schemeClr val="tx1"/>
              </a:solidFill>
            </a:endParaRPr>
          </a:p>
          <a:p>
            <a:pPr lvl="1">
              <a:lnSpc>
                <a:spcPct val="90000"/>
              </a:lnSpc>
            </a:pPr>
            <a:r>
              <a:rPr lang="zh-CN" altLang="en-US" sz="2100" dirty="0">
                <a:solidFill>
                  <a:schemeClr val="tx1"/>
                </a:solidFill>
              </a:rPr>
              <a:t>值与键的成对存储</a:t>
            </a:r>
            <a:endParaRPr lang="zh-CN" altLang="en-US" sz="2100" dirty="0">
              <a:solidFill>
                <a:schemeClr val="tx1"/>
              </a:solidFill>
            </a:endParaRPr>
          </a:p>
          <a:p>
            <a:pPr algn="just">
              <a:lnSpc>
                <a:spcPct val="90000"/>
              </a:lnSpc>
            </a:pPr>
            <a:r>
              <a:rPr lang="zh-CN" altLang="en-US" sz="2100" dirty="0">
                <a:solidFill>
                  <a:schemeClr val="tx1"/>
                </a:solidFill>
              </a:rPr>
              <a:t>具体实现类：</a:t>
            </a:r>
            <a:endParaRPr lang="zh-CN" altLang="en-US" sz="2100" dirty="0">
              <a:solidFill>
                <a:schemeClr val="tx1"/>
              </a:solidFill>
            </a:endParaRPr>
          </a:p>
          <a:p>
            <a:pPr lvl="1">
              <a:lnSpc>
                <a:spcPct val="90000"/>
              </a:lnSpc>
            </a:pPr>
            <a:r>
              <a:rPr lang="en-US" altLang="zh-CN" sz="2100" dirty="0" err="1">
                <a:solidFill>
                  <a:schemeClr val="tx1"/>
                </a:solidFill>
              </a:rPr>
              <a:t>ArrayList</a:t>
            </a:r>
            <a:r>
              <a:rPr lang="zh-CN" altLang="en-US" sz="2100" dirty="0">
                <a:solidFill>
                  <a:schemeClr val="tx1"/>
                </a:solidFill>
              </a:rPr>
              <a:t>、</a:t>
            </a:r>
            <a:r>
              <a:rPr lang="en-US" altLang="zh-CN" sz="2100" dirty="0" err="1">
                <a:solidFill>
                  <a:schemeClr val="tx1"/>
                </a:solidFill>
              </a:rPr>
              <a:t>LinkedList</a:t>
            </a:r>
            <a:r>
              <a:rPr lang="zh-CN" altLang="en-US" sz="2100" dirty="0">
                <a:solidFill>
                  <a:schemeClr val="tx1"/>
                </a:solidFill>
              </a:rPr>
              <a:t>、</a:t>
            </a:r>
            <a:endParaRPr lang="zh-CN" altLang="en-US" sz="2100" dirty="0">
              <a:solidFill>
                <a:schemeClr val="tx1"/>
              </a:solidFill>
            </a:endParaRPr>
          </a:p>
          <a:p>
            <a:pPr lvl="1">
              <a:lnSpc>
                <a:spcPct val="90000"/>
              </a:lnSpc>
            </a:pPr>
            <a:r>
              <a:rPr lang="en-US" altLang="zh-CN" sz="2100" dirty="0" err="1">
                <a:solidFill>
                  <a:schemeClr val="tx1"/>
                </a:solidFill>
              </a:rPr>
              <a:t>HashSet</a:t>
            </a:r>
            <a:r>
              <a:rPr lang="zh-CN" altLang="en-US" sz="2100" dirty="0">
                <a:solidFill>
                  <a:schemeClr val="tx1"/>
                </a:solidFill>
              </a:rPr>
              <a:t>、</a:t>
            </a:r>
            <a:r>
              <a:rPr lang="en-US" altLang="zh-CN" sz="2100" dirty="0" err="1">
                <a:solidFill>
                  <a:schemeClr val="tx1"/>
                </a:solidFill>
              </a:rPr>
              <a:t>TreeSet</a:t>
            </a:r>
            <a:r>
              <a:rPr lang="en-US" altLang="zh-CN" sz="2100" dirty="0">
                <a:solidFill>
                  <a:schemeClr val="tx1"/>
                </a:solidFill>
              </a:rPr>
              <a:t> </a:t>
            </a:r>
            <a:endParaRPr lang="en-US" altLang="zh-CN" sz="2100" dirty="0">
              <a:solidFill>
                <a:schemeClr val="tx1"/>
              </a:solidFill>
            </a:endParaRPr>
          </a:p>
          <a:p>
            <a:pPr lvl="1">
              <a:lnSpc>
                <a:spcPct val="90000"/>
              </a:lnSpc>
            </a:pPr>
            <a:r>
              <a:rPr lang="en-US" altLang="zh-CN" sz="2100" dirty="0" err="1">
                <a:solidFill>
                  <a:schemeClr val="tx1"/>
                </a:solidFill>
              </a:rPr>
              <a:t>HashMap</a:t>
            </a:r>
            <a:r>
              <a:rPr lang="zh-CN" altLang="en-US" sz="2100" dirty="0">
                <a:solidFill>
                  <a:schemeClr val="tx1"/>
                </a:solidFill>
              </a:rPr>
              <a:t>、</a:t>
            </a:r>
            <a:r>
              <a:rPr lang="en-US" altLang="zh-CN" sz="2100" dirty="0" err="1">
                <a:solidFill>
                  <a:schemeClr val="tx1"/>
                </a:solidFill>
              </a:rPr>
              <a:t>TreeMap</a:t>
            </a:r>
            <a:endParaRPr lang="zh-CN" altLang="en-US" sz="2100" dirty="0">
              <a:solidFill>
                <a:schemeClr val="tx1"/>
              </a:solidFill>
            </a:endParaRPr>
          </a:p>
        </p:txBody>
      </p:sp>
      <p:pic>
        <p:nvPicPr>
          <p:cNvPr id="1138692" name="Picture 4" descr="未命名"/>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tretch>
            <a:fillRect/>
          </a:stretch>
        </p:blipFill>
        <p:spPr>
          <a:xfrm>
            <a:off x="4351020" y="1369695"/>
            <a:ext cx="5405755" cy="46316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9218" name="Rectangle 2"/>
          <p:cNvSpPr>
            <a:spLocks noGrp="1" noChangeArrowheads="1"/>
          </p:cNvSpPr>
          <p:nvPr>
            <p:ph type="title"/>
          </p:nvPr>
        </p:nvSpPr>
        <p:spPr/>
        <p:txBody>
          <a:bodyPr/>
          <a:lstStyle/>
          <a:p>
            <a:r>
              <a:rPr lang="zh-CN" altLang="en-US"/>
              <a:t>迭代器</a:t>
            </a:r>
            <a:r>
              <a:rPr lang="en-US" altLang="zh-CN"/>
              <a:t>Iterator </a:t>
            </a:r>
            <a:endParaRPr lang="zh-CN" altLang="en-US"/>
          </a:p>
        </p:txBody>
      </p:sp>
      <p:sp>
        <p:nvSpPr>
          <p:cNvPr id="1289219" name="Rectangle 3"/>
          <p:cNvSpPr>
            <a:spLocks noGrp="1" noChangeArrowheads="1"/>
          </p:cNvSpPr>
          <p:nvPr>
            <p:ph sz="half" idx="1"/>
          </p:nvPr>
        </p:nvSpPr>
        <p:spPr/>
        <p:txBody>
          <a:bodyPr>
            <a:normAutofit fontScale="92500"/>
          </a:bodyPr>
          <a:lstStyle/>
          <a:p>
            <a:r>
              <a:rPr lang="en-US" altLang="zh-CN" sz="2520"/>
              <a:t>Iterator</a:t>
            </a:r>
            <a:r>
              <a:rPr lang="zh-CN" altLang="en-US" sz="2520"/>
              <a:t>接口方法能以迭代方式逐个访问集合中各个元素，并安全的从</a:t>
            </a:r>
            <a:r>
              <a:rPr lang="en-US" altLang="zh-CN" sz="2520"/>
              <a:t>Collection</a:t>
            </a:r>
            <a:r>
              <a:rPr lang="zh-CN" altLang="en-US" sz="2520"/>
              <a:t>中除去适当的元素。</a:t>
            </a:r>
            <a:endParaRPr lang="zh-CN" altLang="en-US" sz="2520"/>
          </a:p>
          <a:p>
            <a:pPr>
              <a:buFont typeface="Wingdings" panose="05000000000000000000" pitchFamily="2" charset="2"/>
              <a:buNone/>
            </a:pPr>
            <a:r>
              <a:rPr lang="en-US" altLang="zh-CN" sz="2400"/>
              <a:t>package java.util;</a:t>
            </a:r>
            <a:endParaRPr lang="en-US" altLang="zh-CN" sz="2400"/>
          </a:p>
          <a:p>
            <a:pPr lvl="1">
              <a:buFont typeface="Wingdings" panose="05000000000000000000" pitchFamily="2" charset="2"/>
              <a:buNone/>
            </a:pPr>
            <a:r>
              <a:rPr lang="en-US" altLang="zh-CN" sz="2400"/>
              <a:t>public interface Iterator {</a:t>
            </a:r>
            <a:endParaRPr lang="en-US" altLang="zh-CN" sz="2400"/>
          </a:p>
          <a:p>
            <a:pPr lvl="1">
              <a:buFont typeface="Wingdings" panose="05000000000000000000" pitchFamily="2" charset="2"/>
              <a:buNone/>
            </a:pPr>
            <a:r>
              <a:rPr lang="en-US" altLang="zh-CN" sz="2400"/>
              <a:t>    boolean hasNext();</a:t>
            </a:r>
            <a:endParaRPr lang="en-US" altLang="zh-CN" sz="2400"/>
          </a:p>
          <a:p>
            <a:pPr lvl="1">
              <a:buFont typeface="Wingdings" panose="05000000000000000000" pitchFamily="2" charset="2"/>
              <a:buNone/>
            </a:pPr>
            <a:r>
              <a:rPr lang="en-US" altLang="zh-CN" sz="2400"/>
              <a:t>    Object next();</a:t>
            </a:r>
            <a:endParaRPr lang="en-US" altLang="zh-CN" sz="2400"/>
          </a:p>
          <a:p>
            <a:pPr lvl="1">
              <a:buFont typeface="Wingdings" panose="05000000000000000000" pitchFamily="2" charset="2"/>
              <a:buNone/>
            </a:pPr>
            <a:r>
              <a:rPr lang="en-US" altLang="zh-CN" sz="2400"/>
              <a:t>    void remove();</a:t>
            </a:r>
            <a:endParaRPr lang="en-US" altLang="zh-CN" sz="2400"/>
          </a:p>
          <a:p>
            <a:pPr lvl="1">
              <a:buFont typeface="Wingdings" panose="05000000000000000000" pitchFamily="2" charset="2"/>
              <a:buNone/>
            </a:pPr>
            <a:r>
              <a:rPr lang="en-US" altLang="zh-CN" sz="2400"/>
              <a:t>default void	forEachRemaining​</a:t>
            </a:r>
            <a:br>
              <a:rPr lang="en-US" altLang="zh-CN" sz="2400"/>
            </a:br>
            <a:r>
              <a:rPr lang="en-US" altLang="zh-CN" sz="2400"/>
              <a:t>(Consumer&lt;? super E&gt; action)</a:t>
            </a:r>
            <a:endParaRPr lang="en-US" altLang="zh-CN" sz="2400"/>
          </a:p>
          <a:p>
            <a:pPr lvl="1">
              <a:buFont typeface="Wingdings" panose="05000000000000000000" pitchFamily="2" charset="2"/>
              <a:buNone/>
            </a:pPr>
            <a:r>
              <a:rPr lang="en-US" altLang="zh-CN" sz="2400"/>
              <a:t>}</a:t>
            </a:r>
            <a:endParaRPr lang="en-US" altLang="zh-CN" sz="2400"/>
          </a:p>
          <a:p>
            <a:pPr lvl="1">
              <a:buFont typeface="Wingdings" panose="05000000000000000000" pitchFamily="2" charset="2"/>
              <a:buNone/>
            </a:pPr>
            <a:endParaRPr lang="zh-CN" altLang="en-US" sz="2730"/>
          </a:p>
          <a:p>
            <a:endParaRPr lang="zh-CN" altLang="en-US" sz="2940"/>
          </a:p>
        </p:txBody>
      </p:sp>
      <p:sp>
        <p:nvSpPr>
          <p:cNvPr id="1289220" name="Rectangle 4"/>
          <p:cNvSpPr>
            <a:spLocks noGrp="1" noChangeArrowheads="1"/>
          </p:cNvSpPr>
          <p:nvPr>
            <p:ph sz="half" idx="2"/>
          </p:nvPr>
        </p:nvSpPr>
        <p:spPr/>
        <p:txBody>
          <a:bodyPr>
            <a:noAutofit/>
          </a:bodyPr>
          <a:lstStyle/>
          <a:p>
            <a:r>
              <a:rPr lang="en-US" altLang="zh-CN" sz="1800"/>
              <a:t>boolean hasNext()</a:t>
            </a:r>
            <a:br>
              <a:rPr lang="en-US" altLang="zh-CN" sz="1800"/>
            </a:br>
            <a:r>
              <a:rPr lang="zh-CN" altLang="en-US" sz="1600"/>
              <a:t>判断是否存在另一个可访问的元素。</a:t>
            </a:r>
            <a:endParaRPr lang="zh-CN" altLang="en-US" sz="1600"/>
          </a:p>
          <a:p>
            <a:r>
              <a:rPr lang="en-US" altLang="zh-CN" sz="1800"/>
              <a:t>Object next()</a:t>
            </a:r>
            <a:br>
              <a:rPr lang="en-US" altLang="zh-CN" sz="1800"/>
            </a:br>
            <a:r>
              <a:rPr lang="zh-CN" altLang="en-US" sz="1600"/>
              <a:t>返回要访问的下一个元素。如果到达集合结尾，则引发</a:t>
            </a:r>
            <a:r>
              <a:rPr lang="en-US" altLang="zh-CN" sz="1600"/>
              <a:t>NoSuchElementException</a:t>
            </a:r>
            <a:r>
              <a:rPr lang="zh-CN" altLang="en-US" sz="1600"/>
              <a:t>异常。</a:t>
            </a:r>
            <a:endParaRPr lang="zh-CN" altLang="en-US" sz="1600"/>
          </a:p>
          <a:p>
            <a:r>
              <a:rPr lang="en-US" altLang="zh-CN" sz="1800"/>
              <a:t>void remove()</a:t>
            </a:r>
            <a:br>
              <a:rPr lang="en-US" altLang="zh-CN" sz="1800"/>
            </a:br>
            <a:r>
              <a:rPr lang="zh-CN" altLang="en-US" sz="1600"/>
              <a:t>删除上次访问返回的对象。本方法必须紧跟在一个元素的访问后执行。如果上次访问后集合已被修改，方法将引发</a:t>
            </a:r>
            <a:r>
              <a:rPr lang="en-US" altLang="zh-CN" sz="1600"/>
              <a:t>IllegalStateException</a:t>
            </a:r>
            <a:r>
              <a:rPr lang="zh-CN" altLang="en-US" sz="1600"/>
              <a:t>异常。</a:t>
            </a:r>
            <a:endParaRPr lang="zh-CN" altLang="en-US" sz="1600"/>
          </a:p>
          <a:p>
            <a:r>
              <a:rPr lang="en-US" altLang="zh-CN" sz="1600">
                <a:sym typeface="+mn-ea"/>
              </a:rPr>
              <a:t>forEachRemaining​()</a:t>
            </a:r>
            <a:endParaRPr lang="en-US" altLang="zh-CN" sz="1600">
              <a:sym typeface="+mn-ea"/>
            </a:endParaRPr>
          </a:p>
          <a:p>
            <a:pPr marL="220980" indent="0">
              <a:buNone/>
            </a:pPr>
            <a:r>
              <a:rPr lang="zh-CN" altLang="en-US" sz="1600">
                <a:sym typeface="+mn-ea"/>
              </a:rPr>
              <a:t>传递一个函数式接口，boolean accept()，类似过滤器。</a:t>
            </a:r>
            <a:endParaRPr lang="zh-CN" altLang="en-US" sz="1600">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4" name="Rectangle 4"/>
          <p:cNvSpPr>
            <a:spLocks noGrp="1" noChangeArrowheads="1"/>
          </p:cNvSpPr>
          <p:nvPr>
            <p:ph type="title"/>
          </p:nvPr>
        </p:nvSpPr>
        <p:spPr/>
        <p:txBody>
          <a:bodyPr/>
          <a:lstStyle/>
          <a:p>
            <a:r>
              <a:rPr lang="en-US" altLang="zh-CN"/>
              <a:t>Iterator</a:t>
            </a:r>
            <a:r>
              <a:rPr lang="zh-CN" altLang="en-US"/>
              <a:t>返回集合元素的引用</a:t>
            </a:r>
            <a:endParaRPr lang="zh-CN" altLang="en-US"/>
          </a:p>
        </p:txBody>
      </p:sp>
      <p:sp>
        <p:nvSpPr>
          <p:cNvPr id="1295365" name="Rectangle 5"/>
          <p:cNvSpPr>
            <a:spLocks noGrp="1" noChangeArrowheads="1"/>
          </p:cNvSpPr>
          <p:nvPr>
            <p:ph type="body" sz="half" idx="2"/>
          </p:nvPr>
        </p:nvSpPr>
        <p:spPr>
          <a:xfrm>
            <a:off x="4568825" y="1680210"/>
            <a:ext cx="5917565" cy="4640580"/>
          </a:xfrm>
          <a:solidFill>
            <a:srgbClr val="FFFFFF"/>
          </a:solidFill>
        </p:spPr>
        <p:txBody>
          <a:bodyPr>
            <a:normAutofit/>
          </a:bodyPr>
          <a:lstStyle/>
          <a:p>
            <a:pPr>
              <a:lnSpc>
                <a:spcPct val="80000"/>
              </a:lnSpc>
              <a:buFont typeface="Wingdings" panose="05000000000000000000" pitchFamily="2" charset="2"/>
              <a:buNone/>
            </a:pPr>
            <a:r>
              <a:rPr lang="zh-CN" altLang="en-US" sz="2100"/>
              <a:t>		</a:t>
            </a:r>
            <a:r>
              <a:rPr lang="en-US" altLang="zh-CN" sz="2100"/>
              <a:t>HashSet a= new HashSet();</a:t>
            </a:r>
            <a:endParaRPr lang="en-US" altLang="zh-CN" sz="2100"/>
          </a:p>
          <a:p>
            <a:pPr>
              <a:lnSpc>
                <a:spcPct val="80000"/>
              </a:lnSpc>
              <a:buFont typeface="Wingdings" panose="05000000000000000000" pitchFamily="2" charset="2"/>
              <a:buNone/>
            </a:pPr>
            <a:r>
              <a:rPr lang="en-US" altLang="zh-CN" sz="2100"/>
              <a:t>		a.add(new Apple(1));</a:t>
            </a:r>
            <a:endParaRPr lang="en-US" altLang="zh-CN" sz="2100"/>
          </a:p>
          <a:p>
            <a:pPr>
              <a:lnSpc>
                <a:spcPct val="80000"/>
              </a:lnSpc>
              <a:buFont typeface="Wingdings" panose="05000000000000000000" pitchFamily="2" charset="2"/>
              <a:buNone/>
            </a:pPr>
            <a:r>
              <a:rPr lang="en-US" altLang="zh-CN" sz="2100"/>
              <a:t>		a.add(new Apple(10));</a:t>
            </a:r>
            <a:endParaRPr lang="en-US" altLang="zh-CN" sz="2100"/>
          </a:p>
          <a:p>
            <a:pPr>
              <a:lnSpc>
                <a:spcPct val="80000"/>
              </a:lnSpc>
              <a:buFont typeface="Wingdings" panose="05000000000000000000" pitchFamily="2" charset="2"/>
              <a:buNone/>
            </a:pPr>
            <a:r>
              <a:rPr lang="en-US" altLang="zh-CN" sz="2100"/>
              <a:t>		a.add(new Apple(-10));</a:t>
            </a:r>
            <a:endParaRPr lang="en-US" altLang="zh-CN" sz="2100"/>
          </a:p>
          <a:p>
            <a:pPr>
              <a:lnSpc>
                <a:spcPct val="80000"/>
              </a:lnSpc>
              <a:buFont typeface="Wingdings" panose="05000000000000000000" pitchFamily="2" charset="2"/>
              <a:buNone/>
            </a:pPr>
            <a:r>
              <a:rPr lang="en-US" altLang="zh-CN" sz="2100"/>
              <a:t>		a.add(new Apple(30));</a:t>
            </a:r>
            <a:endParaRPr lang="en-US" altLang="zh-CN" sz="2100"/>
          </a:p>
          <a:p>
            <a:pPr>
              <a:lnSpc>
                <a:spcPct val="80000"/>
              </a:lnSpc>
              <a:buFont typeface="Wingdings" panose="05000000000000000000" pitchFamily="2" charset="2"/>
              <a:buNone/>
            </a:pPr>
            <a:r>
              <a:rPr lang="en-US" altLang="zh-CN" sz="2100"/>
              <a:t>		Iterator it=a.iterator();</a:t>
            </a:r>
            <a:endParaRPr lang="en-US" altLang="zh-CN" sz="2100"/>
          </a:p>
          <a:p>
            <a:pPr>
              <a:lnSpc>
                <a:spcPct val="80000"/>
              </a:lnSpc>
              <a:buFont typeface="Wingdings" panose="05000000000000000000" pitchFamily="2" charset="2"/>
              <a:buNone/>
            </a:pPr>
            <a:r>
              <a:rPr lang="en-US" altLang="zh-CN" sz="2100"/>
              <a:t>		System.out.println(a);</a:t>
            </a:r>
            <a:endParaRPr lang="en-US" altLang="zh-CN" sz="2100"/>
          </a:p>
          <a:p>
            <a:pPr>
              <a:lnSpc>
                <a:spcPct val="80000"/>
              </a:lnSpc>
              <a:buFont typeface="Wingdings" panose="05000000000000000000" pitchFamily="2" charset="2"/>
              <a:buNone/>
            </a:pPr>
            <a:r>
              <a:rPr lang="en-US" altLang="zh-CN" sz="2100"/>
              <a:t>		while(it.hasNext())</a:t>
            </a:r>
            <a:endParaRPr lang="en-US" altLang="zh-CN" sz="2100"/>
          </a:p>
          <a:p>
            <a:pPr>
              <a:lnSpc>
                <a:spcPct val="80000"/>
              </a:lnSpc>
              <a:buFont typeface="Wingdings" panose="05000000000000000000" pitchFamily="2" charset="2"/>
              <a:buNone/>
            </a:pPr>
            <a:r>
              <a:rPr lang="en-US" altLang="zh-CN" sz="2100"/>
              <a:t>		{</a:t>
            </a:r>
            <a:endParaRPr lang="en-US" altLang="zh-CN" sz="2100"/>
          </a:p>
          <a:p>
            <a:pPr>
              <a:lnSpc>
                <a:spcPct val="80000"/>
              </a:lnSpc>
              <a:buFont typeface="Wingdings" panose="05000000000000000000" pitchFamily="2" charset="2"/>
              <a:buNone/>
            </a:pPr>
            <a:r>
              <a:rPr lang="en-US" altLang="zh-CN" sz="2100"/>
              <a:t>			Apple oa=(Apple)it.next();</a:t>
            </a:r>
            <a:endParaRPr lang="en-US" altLang="zh-CN" sz="2100"/>
          </a:p>
          <a:p>
            <a:pPr>
              <a:lnSpc>
                <a:spcPct val="80000"/>
              </a:lnSpc>
              <a:buFont typeface="Wingdings" panose="05000000000000000000" pitchFamily="2" charset="2"/>
              <a:buNone/>
            </a:pPr>
            <a:r>
              <a:rPr lang="en-US" altLang="zh-CN" sz="2100"/>
              <a:t>			</a:t>
            </a:r>
            <a:r>
              <a:rPr lang="en-US" altLang="zh-CN" sz="2100" b="1">
                <a:solidFill>
                  <a:srgbClr val="FF3300"/>
                </a:solidFill>
              </a:rPr>
              <a:t>oa.color=-oa.color;</a:t>
            </a:r>
            <a:endParaRPr lang="en-US" altLang="zh-CN" sz="2100" b="1">
              <a:solidFill>
                <a:srgbClr val="FF3300"/>
              </a:solidFill>
            </a:endParaRPr>
          </a:p>
          <a:p>
            <a:pPr>
              <a:lnSpc>
                <a:spcPct val="80000"/>
              </a:lnSpc>
              <a:buFont typeface="Wingdings" panose="05000000000000000000" pitchFamily="2" charset="2"/>
              <a:buNone/>
            </a:pPr>
            <a:r>
              <a:rPr lang="en-US" altLang="zh-CN" sz="2100"/>
              <a:t>		}</a:t>
            </a:r>
            <a:endParaRPr lang="en-US" altLang="zh-CN" sz="2100"/>
          </a:p>
          <a:p>
            <a:pPr>
              <a:lnSpc>
                <a:spcPct val="80000"/>
              </a:lnSpc>
              <a:buFont typeface="Wingdings" panose="05000000000000000000" pitchFamily="2" charset="2"/>
              <a:buNone/>
            </a:pPr>
            <a:r>
              <a:rPr lang="en-US" altLang="zh-CN" sz="2100"/>
              <a:t>		</a:t>
            </a:r>
            <a:endParaRPr lang="en-US" altLang="zh-CN" sz="2100"/>
          </a:p>
          <a:p>
            <a:pPr>
              <a:lnSpc>
                <a:spcPct val="80000"/>
              </a:lnSpc>
              <a:buFont typeface="Wingdings" panose="05000000000000000000" pitchFamily="2" charset="2"/>
              <a:buNone/>
            </a:pPr>
            <a:r>
              <a:rPr lang="en-US" altLang="zh-CN" sz="2100"/>
              <a:t>           System.out.println(a);</a:t>
            </a:r>
            <a:endParaRPr lang="zh-CN" altLang="en-US" sz="2100"/>
          </a:p>
        </p:txBody>
      </p:sp>
      <p:sp>
        <p:nvSpPr>
          <p:cNvPr id="1295363" name="Rectangle 3"/>
          <p:cNvSpPr>
            <a:spLocks noGrp="1" noChangeArrowheads="1"/>
          </p:cNvSpPr>
          <p:nvPr>
            <p:ph type="body" sz="half" idx="1"/>
          </p:nvPr>
        </p:nvSpPr>
        <p:spPr>
          <a:xfrm>
            <a:off x="775574" y="1397000"/>
            <a:ext cx="4083844" cy="4640580"/>
          </a:xfrm>
          <a:solidFill>
            <a:srgbClr val="FFFFFF"/>
          </a:solidFill>
        </p:spPr>
        <p:txBody>
          <a:bodyPr>
            <a:normAutofit fontScale="85000"/>
          </a:bodyPr>
          <a:lstStyle/>
          <a:p>
            <a:pPr>
              <a:lnSpc>
                <a:spcPct val="80000"/>
              </a:lnSpc>
              <a:buFont typeface="Wingdings" panose="05000000000000000000" pitchFamily="2" charset="2"/>
              <a:buNone/>
            </a:pPr>
            <a:r>
              <a:rPr lang="en-US" altLang="zh-CN" sz="2100"/>
              <a:t>class Apple {</a:t>
            </a:r>
            <a:endParaRPr lang="en-US" altLang="zh-CN" sz="2100"/>
          </a:p>
          <a:p>
            <a:pPr>
              <a:lnSpc>
                <a:spcPct val="80000"/>
              </a:lnSpc>
              <a:buFont typeface="Wingdings" panose="05000000000000000000" pitchFamily="2" charset="2"/>
              <a:buNone/>
            </a:pPr>
            <a:r>
              <a:rPr lang="en-US" altLang="zh-CN" sz="2100"/>
              <a:t>  int color;</a:t>
            </a:r>
            <a:endParaRPr lang="en-US" altLang="zh-CN" sz="2100"/>
          </a:p>
          <a:p>
            <a:pPr>
              <a:lnSpc>
                <a:spcPct val="80000"/>
              </a:lnSpc>
              <a:buFont typeface="Wingdings" panose="05000000000000000000" pitchFamily="2" charset="2"/>
              <a:buNone/>
            </a:pPr>
            <a:r>
              <a:rPr lang="en-US" altLang="zh-CN" sz="2100"/>
              <a:t>  Apple(int color)</a:t>
            </a:r>
            <a:endParaRPr lang="en-US" altLang="zh-CN" sz="2100"/>
          </a:p>
          <a:p>
            <a:pPr>
              <a:lnSpc>
                <a:spcPct val="80000"/>
              </a:lnSpc>
              <a:buFont typeface="Wingdings" panose="05000000000000000000" pitchFamily="2" charset="2"/>
              <a:buNone/>
            </a:pPr>
            <a:r>
              <a:rPr lang="en-US" altLang="zh-CN" sz="2100"/>
              <a:t>  {</a:t>
            </a:r>
            <a:endParaRPr lang="en-US" altLang="zh-CN" sz="2100"/>
          </a:p>
          <a:p>
            <a:pPr>
              <a:lnSpc>
                <a:spcPct val="80000"/>
              </a:lnSpc>
              <a:buFont typeface="Wingdings" panose="05000000000000000000" pitchFamily="2" charset="2"/>
              <a:buNone/>
            </a:pPr>
            <a:r>
              <a:rPr lang="en-US" altLang="zh-CN" sz="2100"/>
              <a:t>	  this.color=color;</a:t>
            </a:r>
            <a:endParaRPr lang="en-US" altLang="zh-CN" sz="2100"/>
          </a:p>
          <a:p>
            <a:pPr>
              <a:lnSpc>
                <a:spcPct val="80000"/>
              </a:lnSpc>
              <a:buFont typeface="Wingdings" panose="05000000000000000000" pitchFamily="2" charset="2"/>
              <a:buNone/>
            </a:pPr>
            <a:r>
              <a:rPr lang="en-US" altLang="zh-CN" sz="2100"/>
              <a:t>  }</a:t>
            </a:r>
            <a:endParaRPr lang="en-US" altLang="zh-CN" sz="2100"/>
          </a:p>
          <a:p>
            <a:pPr>
              <a:lnSpc>
                <a:spcPct val="80000"/>
              </a:lnSpc>
              <a:buFont typeface="Wingdings" panose="05000000000000000000" pitchFamily="2" charset="2"/>
              <a:buNone/>
            </a:pPr>
            <a:r>
              <a:rPr lang="en-US" altLang="zh-CN" sz="2100"/>
              <a:t> public String toString()</a:t>
            </a:r>
            <a:endParaRPr lang="en-US" altLang="zh-CN" sz="2100"/>
          </a:p>
          <a:p>
            <a:pPr>
              <a:lnSpc>
                <a:spcPct val="80000"/>
              </a:lnSpc>
              <a:buFont typeface="Wingdings" panose="05000000000000000000" pitchFamily="2" charset="2"/>
              <a:buNone/>
            </a:pPr>
            <a:r>
              <a:rPr lang="en-US" altLang="zh-CN" sz="2100"/>
              <a:t>  {</a:t>
            </a:r>
            <a:endParaRPr lang="en-US" altLang="zh-CN" sz="2100"/>
          </a:p>
          <a:p>
            <a:pPr>
              <a:lnSpc>
                <a:spcPct val="80000"/>
              </a:lnSpc>
              <a:buFont typeface="Wingdings" panose="05000000000000000000" pitchFamily="2" charset="2"/>
              <a:buNone/>
            </a:pPr>
            <a:r>
              <a:rPr lang="en-US" altLang="zh-CN" sz="2100"/>
              <a:t>	  return Integer.toString(color) ;</a:t>
            </a:r>
            <a:endParaRPr lang="en-US" altLang="zh-CN" sz="2100"/>
          </a:p>
          <a:p>
            <a:pPr>
              <a:lnSpc>
                <a:spcPct val="80000"/>
              </a:lnSpc>
              <a:buFont typeface="Wingdings" panose="05000000000000000000" pitchFamily="2" charset="2"/>
              <a:buNone/>
            </a:pPr>
            <a:r>
              <a:rPr lang="en-US" altLang="zh-CN" sz="2100"/>
              <a:t>  }</a:t>
            </a:r>
            <a:endParaRPr lang="en-US" altLang="zh-CN" sz="2100"/>
          </a:p>
          <a:p>
            <a:pPr>
              <a:lnSpc>
                <a:spcPct val="80000"/>
              </a:lnSpc>
              <a:buFont typeface="Wingdings" panose="05000000000000000000" pitchFamily="2" charset="2"/>
              <a:buNone/>
            </a:pPr>
            <a:r>
              <a:rPr lang="en-US" altLang="zh-CN" sz="2100"/>
              <a:t>  public int hashCode()</a:t>
            </a:r>
            <a:endParaRPr lang="en-US" altLang="zh-CN" sz="2100"/>
          </a:p>
          <a:p>
            <a:pPr>
              <a:lnSpc>
                <a:spcPct val="80000"/>
              </a:lnSpc>
              <a:buFont typeface="Wingdings" panose="05000000000000000000" pitchFamily="2" charset="2"/>
              <a:buNone/>
            </a:pPr>
            <a:r>
              <a:rPr lang="en-US" altLang="zh-CN" sz="2100"/>
              <a:t>  {</a:t>
            </a:r>
            <a:endParaRPr lang="en-US" altLang="zh-CN" sz="2100"/>
          </a:p>
          <a:p>
            <a:pPr>
              <a:lnSpc>
                <a:spcPct val="80000"/>
              </a:lnSpc>
              <a:buFont typeface="Wingdings" panose="05000000000000000000" pitchFamily="2" charset="2"/>
              <a:buNone/>
            </a:pPr>
            <a:r>
              <a:rPr lang="en-US" altLang="zh-CN" sz="2100"/>
              <a:t>	  return -color;</a:t>
            </a:r>
            <a:endParaRPr lang="en-US" altLang="zh-CN" sz="2100"/>
          </a:p>
          <a:p>
            <a:pPr>
              <a:lnSpc>
                <a:spcPct val="80000"/>
              </a:lnSpc>
              <a:buFont typeface="Wingdings" panose="05000000000000000000" pitchFamily="2" charset="2"/>
              <a:buNone/>
            </a:pPr>
            <a:r>
              <a:rPr lang="en-US" altLang="zh-CN" sz="2100"/>
              <a:t>  }</a:t>
            </a:r>
            <a:endParaRPr lang="en-US" altLang="zh-CN" sz="2100"/>
          </a:p>
          <a:p>
            <a:pPr>
              <a:lnSpc>
                <a:spcPct val="80000"/>
              </a:lnSpc>
              <a:buFont typeface="Wingdings" panose="05000000000000000000" pitchFamily="2" charset="2"/>
              <a:buNone/>
            </a:pPr>
            <a:r>
              <a:rPr lang="en-US" altLang="zh-CN" sz="2100"/>
              <a:t>}</a:t>
            </a:r>
            <a:endParaRPr lang="en-US" altLang="zh-CN" sz="2100"/>
          </a:p>
        </p:txBody>
      </p:sp>
      <p:sp>
        <p:nvSpPr>
          <p:cNvPr id="1295366" name="Text Box 6"/>
          <p:cNvSpPr txBox="1">
            <a:spLocks noChangeArrowheads="1"/>
          </p:cNvSpPr>
          <p:nvPr/>
        </p:nvSpPr>
        <p:spPr bwMode="auto">
          <a:xfrm>
            <a:off x="1062990" y="5583396"/>
            <a:ext cx="4233863" cy="73723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100" b="1">
                <a:solidFill>
                  <a:srgbClr val="FFFFFF"/>
                </a:solidFill>
              </a:rPr>
              <a:t>[30, 1, -10, 10]</a:t>
            </a:r>
            <a:endParaRPr lang="en-US" altLang="zh-CN" sz="2100" b="1">
              <a:solidFill>
                <a:srgbClr val="FFFFFF"/>
              </a:solidFill>
            </a:endParaRPr>
          </a:p>
          <a:p>
            <a:r>
              <a:rPr lang="en-US" altLang="zh-CN" sz="2100" b="1">
                <a:solidFill>
                  <a:srgbClr val="FFFFFF"/>
                </a:solidFill>
              </a:rPr>
              <a:t>[-30, -1, 10, -10]</a:t>
            </a:r>
            <a:endParaRPr lang="zh-CN" altLang="en-US" sz="2100" b="1">
              <a:solidFill>
                <a:srgbClr val="FFFFFF"/>
              </a:solidFill>
            </a:endParaRPr>
          </a:p>
        </p:txBody>
      </p:sp>
      <p:sp>
        <p:nvSpPr>
          <p:cNvPr id="2" name="文本框 1"/>
          <p:cNvSpPr txBox="1"/>
          <p:nvPr/>
        </p:nvSpPr>
        <p:spPr>
          <a:xfrm>
            <a:off x="5927725" y="5306060"/>
            <a:ext cx="4873625" cy="485140"/>
          </a:xfrm>
          <a:prstGeom prst="rect">
            <a:avLst/>
          </a:prstGeom>
          <a:noFill/>
        </p:spPr>
        <p:txBody>
          <a:bodyPr wrap="none" rtlCol="0" anchor="t">
            <a:spAutoFit/>
          </a:bodyPr>
          <a:p>
            <a:pPr>
              <a:lnSpc>
                <a:spcPct val="80000"/>
              </a:lnSpc>
              <a:buFont typeface="Wingdings" panose="05000000000000000000" pitchFamily="2" charset="2"/>
              <a:buNone/>
            </a:pPr>
            <a:r>
              <a:rPr lang="en-US" altLang="zh-CN" sz="1600" b="1">
                <a:solidFill>
                  <a:srgbClr val="FF3300"/>
                </a:solidFill>
                <a:sym typeface="+mn-ea"/>
              </a:rPr>
              <a:t>//</a:t>
            </a:r>
            <a:r>
              <a:rPr lang="zh-CN" altLang="en-US" sz="1600" b="1">
                <a:solidFill>
                  <a:srgbClr val="FF3300"/>
                </a:solidFill>
                <a:sym typeface="+mn-ea"/>
              </a:rPr>
              <a:t>修改了影响</a:t>
            </a:r>
            <a:r>
              <a:rPr lang="en-US" altLang="zh-CN" sz="1600" b="1">
                <a:solidFill>
                  <a:srgbClr val="FF3300"/>
                </a:solidFill>
                <a:sym typeface="+mn-ea"/>
              </a:rPr>
              <a:t>hashcode</a:t>
            </a:r>
            <a:r>
              <a:rPr lang="zh-CN" altLang="en-US" sz="1600" b="1">
                <a:solidFill>
                  <a:srgbClr val="FF3300"/>
                </a:solidFill>
                <a:sym typeface="+mn-ea"/>
              </a:rPr>
              <a:t>的属性，但是对象在</a:t>
            </a:r>
            <a:r>
              <a:rPr lang="en-US" altLang="zh-CN" sz="1600" b="1">
                <a:solidFill>
                  <a:srgbClr val="FF3300"/>
                </a:solidFill>
                <a:sym typeface="+mn-ea"/>
              </a:rPr>
              <a:t>hashset</a:t>
            </a:r>
            <a:endParaRPr lang="en-US" altLang="zh-CN" sz="1600" b="1">
              <a:solidFill>
                <a:srgbClr val="FF3300"/>
              </a:solidFill>
              <a:sym typeface="+mn-ea"/>
            </a:endParaRPr>
          </a:p>
          <a:p>
            <a:pPr>
              <a:lnSpc>
                <a:spcPct val="80000"/>
              </a:lnSpc>
              <a:buFont typeface="Wingdings" panose="05000000000000000000" pitchFamily="2" charset="2"/>
              <a:buNone/>
            </a:pPr>
            <a:r>
              <a:rPr lang="zh-CN" altLang="en-US" sz="1600" b="1">
                <a:solidFill>
                  <a:srgbClr val="FF3300"/>
                </a:solidFill>
                <a:sym typeface="+mn-ea"/>
              </a:rPr>
              <a:t>里面的位置不发生变化。</a:t>
            </a:r>
            <a:endParaRPr lang="zh-CN" altLang="en-US" sz="1600" b="1">
              <a:solidFill>
                <a:srgbClr val="FF33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5363"/>
                                        </p:tgtEl>
                                        <p:attrNameLst>
                                          <p:attrName>style.visibility</p:attrName>
                                        </p:attrNameLst>
                                      </p:cBhvr>
                                      <p:to>
                                        <p:strVal val="visible"/>
                                      </p:to>
                                    </p:set>
                                    <p:anim calcmode="lin" valueType="num">
                                      <p:cBhvr additive="base">
                                        <p:cTn id="7" dur="500" fill="hold"/>
                                        <p:tgtEl>
                                          <p:spTgt spid="1295363"/>
                                        </p:tgtEl>
                                        <p:attrNameLst>
                                          <p:attrName>ppt_x</p:attrName>
                                        </p:attrNameLst>
                                      </p:cBhvr>
                                      <p:tavLst>
                                        <p:tav tm="0">
                                          <p:val>
                                            <p:strVal val="#ppt_x"/>
                                          </p:val>
                                        </p:tav>
                                        <p:tav tm="100000">
                                          <p:val>
                                            <p:strVal val="#ppt_x"/>
                                          </p:val>
                                        </p:tav>
                                      </p:tavLst>
                                    </p:anim>
                                    <p:anim calcmode="lin" valueType="num">
                                      <p:cBhvr additive="base">
                                        <p:cTn id="8" dur="500" fill="hold"/>
                                        <p:tgtEl>
                                          <p:spTgt spid="12953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95365"/>
                                        </p:tgtEl>
                                        <p:attrNameLst>
                                          <p:attrName>style.visibility</p:attrName>
                                        </p:attrNameLst>
                                      </p:cBhvr>
                                      <p:to>
                                        <p:strVal val="visible"/>
                                      </p:to>
                                    </p:set>
                                    <p:anim calcmode="lin" valueType="num">
                                      <p:cBhvr additive="base">
                                        <p:cTn id="13" dur="500" fill="hold"/>
                                        <p:tgtEl>
                                          <p:spTgt spid="1295365"/>
                                        </p:tgtEl>
                                        <p:attrNameLst>
                                          <p:attrName>ppt_x</p:attrName>
                                        </p:attrNameLst>
                                      </p:cBhvr>
                                      <p:tavLst>
                                        <p:tav tm="0">
                                          <p:val>
                                            <p:strVal val="#ppt_x"/>
                                          </p:val>
                                        </p:tav>
                                        <p:tav tm="100000">
                                          <p:val>
                                            <p:strVal val="#ppt_x"/>
                                          </p:val>
                                        </p:tav>
                                      </p:tavLst>
                                    </p:anim>
                                    <p:anim calcmode="lin" valueType="num">
                                      <p:cBhvr additive="base">
                                        <p:cTn id="14" dur="500" fill="hold"/>
                                        <p:tgtEl>
                                          <p:spTgt spid="129536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95366"/>
                                        </p:tgtEl>
                                        <p:attrNameLst>
                                          <p:attrName>style.visibility</p:attrName>
                                        </p:attrNameLst>
                                      </p:cBhvr>
                                      <p:to>
                                        <p:strVal val="visible"/>
                                      </p:to>
                                    </p:set>
                                    <p:anim calcmode="lin" valueType="num">
                                      <p:cBhvr additive="base">
                                        <p:cTn id="19" dur="500" fill="hold"/>
                                        <p:tgtEl>
                                          <p:spTgt spid="1295366"/>
                                        </p:tgtEl>
                                        <p:attrNameLst>
                                          <p:attrName>ppt_x</p:attrName>
                                        </p:attrNameLst>
                                      </p:cBhvr>
                                      <p:tavLst>
                                        <p:tav tm="0">
                                          <p:val>
                                            <p:strVal val="#ppt_x"/>
                                          </p:val>
                                        </p:tav>
                                        <p:tav tm="100000">
                                          <p:val>
                                            <p:strVal val="#ppt_x"/>
                                          </p:val>
                                        </p:tav>
                                      </p:tavLst>
                                    </p:anim>
                                    <p:anim calcmode="lin" valueType="num">
                                      <p:cBhvr additive="base">
                                        <p:cTn id="20" dur="500" fill="hold"/>
                                        <p:tgtEl>
                                          <p:spTgt spid="1295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5365" grpId="0" bldLvl="0" animBg="1"/>
      <p:bldP spid="1295363" grpId="0" bldLvl="0" animBg="1"/>
      <p:bldP spid="129536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410" name="Rectangle 2"/>
          <p:cNvSpPr>
            <a:spLocks noGrp="1" noChangeArrowheads="1"/>
          </p:cNvSpPr>
          <p:nvPr>
            <p:ph type="title"/>
          </p:nvPr>
        </p:nvSpPr>
        <p:spPr/>
        <p:txBody>
          <a:bodyPr/>
          <a:lstStyle/>
          <a:p>
            <a:r>
              <a:rPr lang="zh-CN" altLang="en-US"/>
              <a:t>遍历器无法修改集合中的</a:t>
            </a:r>
            <a:r>
              <a:rPr lang="zh-CN" altLang="en-US"/>
              <a:t>对象引用</a:t>
            </a:r>
            <a:endParaRPr lang="zh-CN" altLang="en-US"/>
          </a:p>
        </p:txBody>
      </p:sp>
      <p:sp>
        <p:nvSpPr>
          <p:cNvPr id="1297411" name="Rectangle 3"/>
          <p:cNvSpPr>
            <a:spLocks noGrp="1" noChangeArrowheads="1"/>
          </p:cNvSpPr>
          <p:nvPr>
            <p:ph type="body" sz="half" idx="2"/>
          </p:nvPr>
        </p:nvSpPr>
        <p:spPr>
          <a:xfrm>
            <a:off x="4102735" y="1409700"/>
            <a:ext cx="5857240" cy="4640580"/>
          </a:xfrm>
          <a:solidFill>
            <a:srgbClr val="FFFFFF"/>
          </a:solidFill>
        </p:spPr>
        <p:txBody>
          <a:bodyPr>
            <a:normAutofit/>
          </a:bodyPr>
          <a:lstStyle/>
          <a:p>
            <a:pPr>
              <a:lnSpc>
                <a:spcPct val="80000"/>
              </a:lnSpc>
              <a:buFont typeface="Wingdings" panose="05000000000000000000" pitchFamily="2" charset="2"/>
              <a:buNone/>
            </a:pPr>
            <a:r>
              <a:rPr lang="zh-CN" altLang="en-US" sz="2100"/>
              <a:t>		</a:t>
            </a:r>
            <a:r>
              <a:rPr lang="en-US" altLang="zh-CN" sz="2100"/>
              <a:t>HashSet a= new HashSet();</a:t>
            </a:r>
            <a:endParaRPr lang="en-US" altLang="zh-CN" sz="2100"/>
          </a:p>
          <a:p>
            <a:pPr>
              <a:lnSpc>
                <a:spcPct val="80000"/>
              </a:lnSpc>
              <a:buFont typeface="Wingdings" panose="05000000000000000000" pitchFamily="2" charset="2"/>
              <a:buNone/>
            </a:pPr>
            <a:r>
              <a:rPr lang="en-US" altLang="zh-CN" sz="2100"/>
              <a:t>		a.add(new Apple(1));</a:t>
            </a:r>
            <a:endParaRPr lang="en-US" altLang="zh-CN" sz="2100"/>
          </a:p>
          <a:p>
            <a:pPr>
              <a:lnSpc>
                <a:spcPct val="80000"/>
              </a:lnSpc>
              <a:buFont typeface="Wingdings" panose="05000000000000000000" pitchFamily="2" charset="2"/>
              <a:buNone/>
            </a:pPr>
            <a:r>
              <a:rPr lang="en-US" altLang="zh-CN" sz="2100"/>
              <a:t>		a.add(new Apple(10));</a:t>
            </a:r>
            <a:endParaRPr lang="en-US" altLang="zh-CN" sz="2100"/>
          </a:p>
          <a:p>
            <a:pPr>
              <a:lnSpc>
                <a:spcPct val="80000"/>
              </a:lnSpc>
              <a:buFont typeface="Wingdings" panose="05000000000000000000" pitchFamily="2" charset="2"/>
              <a:buNone/>
            </a:pPr>
            <a:r>
              <a:rPr lang="en-US" altLang="zh-CN" sz="2100"/>
              <a:t>		a.add(new Apple(-10));</a:t>
            </a:r>
            <a:endParaRPr lang="en-US" altLang="zh-CN" sz="2100"/>
          </a:p>
          <a:p>
            <a:pPr>
              <a:lnSpc>
                <a:spcPct val="80000"/>
              </a:lnSpc>
              <a:buFont typeface="Wingdings" panose="05000000000000000000" pitchFamily="2" charset="2"/>
              <a:buNone/>
            </a:pPr>
            <a:r>
              <a:rPr lang="en-US" altLang="zh-CN" sz="2100"/>
              <a:t>		a.add(new Apple(30));</a:t>
            </a:r>
            <a:endParaRPr lang="en-US" altLang="zh-CN" sz="2100"/>
          </a:p>
          <a:p>
            <a:pPr>
              <a:lnSpc>
                <a:spcPct val="80000"/>
              </a:lnSpc>
              <a:buFont typeface="Wingdings" panose="05000000000000000000" pitchFamily="2" charset="2"/>
              <a:buNone/>
            </a:pPr>
            <a:r>
              <a:rPr lang="en-US" altLang="zh-CN" sz="2100"/>
              <a:t>		Iterator it=a.iterator();</a:t>
            </a:r>
            <a:endParaRPr lang="en-US" altLang="zh-CN" sz="2100"/>
          </a:p>
          <a:p>
            <a:pPr>
              <a:lnSpc>
                <a:spcPct val="80000"/>
              </a:lnSpc>
              <a:buFont typeface="Wingdings" panose="05000000000000000000" pitchFamily="2" charset="2"/>
              <a:buNone/>
            </a:pPr>
            <a:r>
              <a:rPr lang="en-US" altLang="zh-CN" sz="2100"/>
              <a:t>		System.out.println(a);</a:t>
            </a:r>
            <a:endParaRPr lang="en-US" altLang="zh-CN" sz="2100"/>
          </a:p>
          <a:p>
            <a:pPr>
              <a:lnSpc>
                <a:spcPct val="80000"/>
              </a:lnSpc>
              <a:buFont typeface="Wingdings" panose="05000000000000000000" pitchFamily="2" charset="2"/>
              <a:buNone/>
            </a:pPr>
            <a:r>
              <a:rPr lang="en-US" altLang="zh-CN" sz="2100"/>
              <a:t>		while(it.hasNext())</a:t>
            </a:r>
            <a:endParaRPr lang="en-US" altLang="zh-CN" sz="2100"/>
          </a:p>
          <a:p>
            <a:pPr>
              <a:lnSpc>
                <a:spcPct val="80000"/>
              </a:lnSpc>
              <a:buFont typeface="Wingdings" panose="05000000000000000000" pitchFamily="2" charset="2"/>
              <a:buNone/>
            </a:pPr>
            <a:r>
              <a:rPr lang="en-US" altLang="zh-CN" sz="2100"/>
              <a:t>		{</a:t>
            </a:r>
            <a:endParaRPr lang="en-US" altLang="zh-CN" sz="2100"/>
          </a:p>
          <a:p>
            <a:pPr>
              <a:lnSpc>
                <a:spcPct val="80000"/>
              </a:lnSpc>
              <a:buFont typeface="Wingdings" panose="05000000000000000000" pitchFamily="2" charset="2"/>
              <a:buNone/>
            </a:pPr>
            <a:r>
              <a:rPr lang="en-US" altLang="zh-CN" sz="2100"/>
              <a:t>			Apple oa=(Apple)it.next();</a:t>
            </a:r>
            <a:endParaRPr lang="en-US" altLang="zh-CN" sz="2100"/>
          </a:p>
          <a:p>
            <a:pPr>
              <a:lnSpc>
                <a:spcPct val="80000"/>
              </a:lnSpc>
              <a:buFont typeface="Wingdings" panose="05000000000000000000" pitchFamily="2" charset="2"/>
              <a:buNone/>
            </a:pPr>
            <a:r>
              <a:rPr lang="en-US" altLang="zh-CN" sz="2100"/>
              <a:t>			</a:t>
            </a:r>
            <a:r>
              <a:rPr lang="en-US" altLang="zh-CN" sz="1890" b="1">
                <a:solidFill>
                  <a:srgbClr val="FF3300"/>
                </a:solidFill>
              </a:rPr>
              <a:t>oa=new Apple(20);</a:t>
            </a:r>
            <a:endParaRPr lang="en-US" altLang="zh-CN" sz="1890" b="1">
              <a:solidFill>
                <a:srgbClr val="FF3300"/>
              </a:solidFill>
            </a:endParaRPr>
          </a:p>
          <a:p>
            <a:pPr>
              <a:lnSpc>
                <a:spcPct val="80000"/>
              </a:lnSpc>
              <a:buFont typeface="Wingdings" panose="05000000000000000000" pitchFamily="2" charset="2"/>
              <a:buNone/>
            </a:pPr>
            <a:r>
              <a:rPr lang="en-US" altLang="zh-CN" sz="2100"/>
              <a:t>		}</a:t>
            </a:r>
            <a:endParaRPr lang="en-US" altLang="zh-CN" sz="2100"/>
          </a:p>
          <a:p>
            <a:pPr>
              <a:lnSpc>
                <a:spcPct val="80000"/>
              </a:lnSpc>
              <a:buFont typeface="Wingdings" panose="05000000000000000000" pitchFamily="2" charset="2"/>
              <a:buNone/>
            </a:pPr>
            <a:r>
              <a:rPr lang="en-US" altLang="zh-CN" sz="2100"/>
              <a:t>		System.out.println(a);</a:t>
            </a:r>
            <a:endParaRPr lang="zh-CN" altLang="en-US" sz="2100"/>
          </a:p>
        </p:txBody>
      </p:sp>
      <p:sp>
        <p:nvSpPr>
          <p:cNvPr id="1297412" name="Rectangle 4"/>
          <p:cNvSpPr>
            <a:spLocks noGrp="1" noChangeArrowheads="1"/>
          </p:cNvSpPr>
          <p:nvPr>
            <p:ph type="body" sz="half" idx="1"/>
          </p:nvPr>
        </p:nvSpPr>
        <p:spPr>
          <a:xfrm>
            <a:off x="685404" y="1303655"/>
            <a:ext cx="4083844" cy="4640580"/>
          </a:xfrm>
          <a:solidFill>
            <a:srgbClr val="FFFFFF"/>
          </a:solidFill>
        </p:spPr>
        <p:txBody>
          <a:bodyPr>
            <a:normAutofit fontScale="85000"/>
          </a:bodyPr>
          <a:lstStyle/>
          <a:p>
            <a:pPr>
              <a:lnSpc>
                <a:spcPct val="80000"/>
              </a:lnSpc>
              <a:buFont typeface="Wingdings" panose="05000000000000000000" pitchFamily="2" charset="2"/>
              <a:buNone/>
            </a:pPr>
            <a:r>
              <a:rPr lang="en-US" altLang="zh-CN" sz="2100"/>
              <a:t>class Apple {</a:t>
            </a:r>
            <a:endParaRPr lang="en-US" altLang="zh-CN" sz="2100"/>
          </a:p>
          <a:p>
            <a:pPr>
              <a:lnSpc>
                <a:spcPct val="80000"/>
              </a:lnSpc>
              <a:buFont typeface="Wingdings" panose="05000000000000000000" pitchFamily="2" charset="2"/>
              <a:buNone/>
            </a:pPr>
            <a:r>
              <a:rPr lang="en-US" altLang="zh-CN" sz="2100"/>
              <a:t>  int color;</a:t>
            </a:r>
            <a:endParaRPr lang="en-US" altLang="zh-CN" sz="2100"/>
          </a:p>
          <a:p>
            <a:pPr>
              <a:lnSpc>
                <a:spcPct val="80000"/>
              </a:lnSpc>
              <a:buFont typeface="Wingdings" panose="05000000000000000000" pitchFamily="2" charset="2"/>
              <a:buNone/>
            </a:pPr>
            <a:r>
              <a:rPr lang="en-US" altLang="zh-CN" sz="2100"/>
              <a:t>  Apple(int color)</a:t>
            </a:r>
            <a:endParaRPr lang="en-US" altLang="zh-CN" sz="2100"/>
          </a:p>
          <a:p>
            <a:pPr>
              <a:lnSpc>
                <a:spcPct val="80000"/>
              </a:lnSpc>
              <a:buFont typeface="Wingdings" panose="05000000000000000000" pitchFamily="2" charset="2"/>
              <a:buNone/>
            </a:pPr>
            <a:r>
              <a:rPr lang="en-US" altLang="zh-CN" sz="2100"/>
              <a:t>  {</a:t>
            </a:r>
            <a:endParaRPr lang="en-US" altLang="zh-CN" sz="2100"/>
          </a:p>
          <a:p>
            <a:pPr>
              <a:lnSpc>
                <a:spcPct val="80000"/>
              </a:lnSpc>
              <a:buFont typeface="Wingdings" panose="05000000000000000000" pitchFamily="2" charset="2"/>
              <a:buNone/>
            </a:pPr>
            <a:r>
              <a:rPr lang="en-US" altLang="zh-CN" sz="2100"/>
              <a:t>	  this.color=color;</a:t>
            </a:r>
            <a:endParaRPr lang="en-US" altLang="zh-CN" sz="2100"/>
          </a:p>
          <a:p>
            <a:pPr>
              <a:lnSpc>
                <a:spcPct val="80000"/>
              </a:lnSpc>
              <a:buFont typeface="Wingdings" panose="05000000000000000000" pitchFamily="2" charset="2"/>
              <a:buNone/>
            </a:pPr>
            <a:r>
              <a:rPr lang="en-US" altLang="zh-CN" sz="2100"/>
              <a:t>  }</a:t>
            </a:r>
            <a:endParaRPr lang="en-US" altLang="zh-CN" sz="2100"/>
          </a:p>
          <a:p>
            <a:pPr>
              <a:lnSpc>
                <a:spcPct val="80000"/>
              </a:lnSpc>
              <a:buFont typeface="Wingdings" panose="05000000000000000000" pitchFamily="2" charset="2"/>
              <a:buNone/>
            </a:pPr>
            <a:r>
              <a:rPr lang="en-US" altLang="zh-CN" sz="2100"/>
              <a:t> public String toString()</a:t>
            </a:r>
            <a:endParaRPr lang="en-US" altLang="zh-CN" sz="2100"/>
          </a:p>
          <a:p>
            <a:pPr>
              <a:lnSpc>
                <a:spcPct val="80000"/>
              </a:lnSpc>
              <a:buFont typeface="Wingdings" panose="05000000000000000000" pitchFamily="2" charset="2"/>
              <a:buNone/>
            </a:pPr>
            <a:r>
              <a:rPr lang="en-US" altLang="zh-CN" sz="2100"/>
              <a:t>  {</a:t>
            </a:r>
            <a:endParaRPr lang="en-US" altLang="zh-CN" sz="2100"/>
          </a:p>
          <a:p>
            <a:pPr>
              <a:lnSpc>
                <a:spcPct val="80000"/>
              </a:lnSpc>
              <a:buFont typeface="Wingdings" panose="05000000000000000000" pitchFamily="2" charset="2"/>
              <a:buNone/>
            </a:pPr>
            <a:r>
              <a:rPr lang="en-US" altLang="zh-CN" sz="2100"/>
              <a:t>	  return Integer.toString(color) ;</a:t>
            </a:r>
            <a:endParaRPr lang="en-US" altLang="zh-CN" sz="2100"/>
          </a:p>
          <a:p>
            <a:pPr>
              <a:lnSpc>
                <a:spcPct val="80000"/>
              </a:lnSpc>
              <a:buFont typeface="Wingdings" panose="05000000000000000000" pitchFamily="2" charset="2"/>
              <a:buNone/>
            </a:pPr>
            <a:r>
              <a:rPr lang="en-US" altLang="zh-CN" sz="2100"/>
              <a:t>  }</a:t>
            </a:r>
            <a:endParaRPr lang="en-US" altLang="zh-CN" sz="2100"/>
          </a:p>
          <a:p>
            <a:pPr>
              <a:lnSpc>
                <a:spcPct val="80000"/>
              </a:lnSpc>
              <a:buFont typeface="Wingdings" panose="05000000000000000000" pitchFamily="2" charset="2"/>
              <a:buNone/>
            </a:pPr>
            <a:r>
              <a:rPr lang="en-US" altLang="zh-CN" sz="2100"/>
              <a:t>  public int hashCode()</a:t>
            </a:r>
            <a:endParaRPr lang="en-US" altLang="zh-CN" sz="2100"/>
          </a:p>
          <a:p>
            <a:pPr>
              <a:lnSpc>
                <a:spcPct val="80000"/>
              </a:lnSpc>
              <a:buFont typeface="Wingdings" panose="05000000000000000000" pitchFamily="2" charset="2"/>
              <a:buNone/>
            </a:pPr>
            <a:r>
              <a:rPr lang="en-US" altLang="zh-CN" sz="2100"/>
              <a:t>  {</a:t>
            </a:r>
            <a:endParaRPr lang="en-US" altLang="zh-CN" sz="2100"/>
          </a:p>
          <a:p>
            <a:pPr>
              <a:lnSpc>
                <a:spcPct val="80000"/>
              </a:lnSpc>
              <a:buFont typeface="Wingdings" panose="05000000000000000000" pitchFamily="2" charset="2"/>
              <a:buNone/>
            </a:pPr>
            <a:r>
              <a:rPr lang="en-US" altLang="zh-CN" sz="2100"/>
              <a:t>	  return -color;</a:t>
            </a:r>
            <a:endParaRPr lang="en-US" altLang="zh-CN" sz="2100"/>
          </a:p>
          <a:p>
            <a:pPr>
              <a:lnSpc>
                <a:spcPct val="80000"/>
              </a:lnSpc>
              <a:buFont typeface="Wingdings" panose="05000000000000000000" pitchFamily="2" charset="2"/>
              <a:buNone/>
            </a:pPr>
            <a:r>
              <a:rPr lang="en-US" altLang="zh-CN" sz="2100"/>
              <a:t>  }</a:t>
            </a:r>
            <a:endParaRPr lang="en-US" altLang="zh-CN" sz="2100"/>
          </a:p>
          <a:p>
            <a:pPr>
              <a:lnSpc>
                <a:spcPct val="80000"/>
              </a:lnSpc>
              <a:buFont typeface="Wingdings" panose="05000000000000000000" pitchFamily="2" charset="2"/>
              <a:buNone/>
            </a:pPr>
            <a:r>
              <a:rPr lang="en-US" altLang="zh-CN" sz="2100"/>
              <a:t>}</a:t>
            </a:r>
            <a:endParaRPr lang="en-US" altLang="zh-CN" sz="2100"/>
          </a:p>
        </p:txBody>
      </p:sp>
      <p:sp>
        <p:nvSpPr>
          <p:cNvPr id="1297413" name="Text Box 5"/>
          <p:cNvSpPr txBox="1">
            <a:spLocks noChangeArrowheads="1"/>
          </p:cNvSpPr>
          <p:nvPr/>
        </p:nvSpPr>
        <p:spPr bwMode="auto">
          <a:xfrm>
            <a:off x="5627370" y="5944076"/>
            <a:ext cx="4233863" cy="73723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100" b="1">
                <a:solidFill>
                  <a:srgbClr val="FFFFFF"/>
                </a:solidFill>
              </a:rPr>
              <a:t>[30, 1, -10, 10]</a:t>
            </a:r>
            <a:endParaRPr lang="en-US" altLang="zh-CN" sz="2100" b="1">
              <a:solidFill>
                <a:srgbClr val="FFFFFF"/>
              </a:solidFill>
            </a:endParaRPr>
          </a:p>
          <a:p>
            <a:r>
              <a:rPr lang="en-US" altLang="zh-CN" sz="2100" b="1">
                <a:solidFill>
                  <a:srgbClr val="FFFFFF"/>
                </a:solidFill>
              </a:rPr>
              <a:t>[30, 1, -10, 10]</a:t>
            </a:r>
            <a:endParaRPr lang="zh-CN" altLang="en-US" sz="2100" b="1">
              <a:solidFill>
                <a:srgbClr val="FFFFFF"/>
              </a:solidFill>
            </a:endParaRPr>
          </a:p>
        </p:txBody>
      </p:sp>
      <p:sp>
        <p:nvSpPr>
          <p:cNvPr id="2" name="文本框 1"/>
          <p:cNvSpPr txBox="1"/>
          <p:nvPr/>
        </p:nvSpPr>
        <p:spPr>
          <a:xfrm>
            <a:off x="5817870" y="4958715"/>
            <a:ext cx="4983480" cy="288290"/>
          </a:xfrm>
          <a:prstGeom prst="rect">
            <a:avLst/>
          </a:prstGeom>
          <a:noFill/>
        </p:spPr>
        <p:txBody>
          <a:bodyPr wrap="none" rtlCol="0" anchor="t">
            <a:spAutoFit/>
          </a:bodyPr>
          <a:p>
            <a:pPr>
              <a:lnSpc>
                <a:spcPct val="80000"/>
              </a:lnSpc>
              <a:buFont typeface="Wingdings" panose="05000000000000000000" pitchFamily="2" charset="2"/>
              <a:buNone/>
            </a:pPr>
            <a:r>
              <a:rPr lang="en-US" altLang="zh-CN" sz="1600" b="1">
                <a:solidFill>
                  <a:srgbClr val="FF3300"/>
                </a:solidFill>
                <a:sym typeface="+mn-ea"/>
              </a:rPr>
              <a:t>//oa</a:t>
            </a:r>
            <a:r>
              <a:rPr lang="zh-CN" altLang="en-US" sz="1600" b="1">
                <a:solidFill>
                  <a:srgbClr val="FF3300"/>
                </a:solidFill>
                <a:sym typeface="+mn-ea"/>
              </a:rPr>
              <a:t>指向了新引用，但是</a:t>
            </a:r>
            <a:r>
              <a:rPr lang="en-US" altLang="zh-CN" sz="1600" b="1">
                <a:solidFill>
                  <a:srgbClr val="FF3300"/>
                </a:solidFill>
                <a:sym typeface="+mn-ea"/>
              </a:rPr>
              <a:t>List</a:t>
            </a:r>
            <a:r>
              <a:rPr lang="zh-CN" altLang="en-US" sz="1600" b="1">
                <a:solidFill>
                  <a:srgbClr val="FF3300"/>
                </a:solidFill>
                <a:sym typeface="+mn-ea"/>
              </a:rPr>
              <a:t>里的对象引用不发生变化</a:t>
            </a:r>
            <a:endParaRPr lang="zh-CN" altLang="en-US" sz="1600" b="1">
              <a:solidFill>
                <a:srgbClr val="FF33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7412"/>
                                        </p:tgtEl>
                                        <p:attrNameLst>
                                          <p:attrName>style.visibility</p:attrName>
                                        </p:attrNameLst>
                                      </p:cBhvr>
                                      <p:to>
                                        <p:strVal val="visible"/>
                                      </p:to>
                                    </p:set>
                                    <p:anim calcmode="lin" valueType="num">
                                      <p:cBhvr additive="base">
                                        <p:cTn id="7" dur="500" fill="hold"/>
                                        <p:tgtEl>
                                          <p:spTgt spid="1297412"/>
                                        </p:tgtEl>
                                        <p:attrNameLst>
                                          <p:attrName>ppt_x</p:attrName>
                                        </p:attrNameLst>
                                      </p:cBhvr>
                                      <p:tavLst>
                                        <p:tav tm="0">
                                          <p:val>
                                            <p:strVal val="#ppt_x"/>
                                          </p:val>
                                        </p:tav>
                                        <p:tav tm="100000">
                                          <p:val>
                                            <p:strVal val="#ppt_x"/>
                                          </p:val>
                                        </p:tav>
                                      </p:tavLst>
                                    </p:anim>
                                    <p:anim calcmode="lin" valueType="num">
                                      <p:cBhvr additive="base">
                                        <p:cTn id="8" dur="500" fill="hold"/>
                                        <p:tgtEl>
                                          <p:spTgt spid="12974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97411"/>
                                        </p:tgtEl>
                                        <p:attrNameLst>
                                          <p:attrName>style.visibility</p:attrName>
                                        </p:attrNameLst>
                                      </p:cBhvr>
                                      <p:to>
                                        <p:strVal val="visible"/>
                                      </p:to>
                                    </p:set>
                                    <p:anim calcmode="lin" valueType="num">
                                      <p:cBhvr additive="base">
                                        <p:cTn id="13" dur="500" fill="hold"/>
                                        <p:tgtEl>
                                          <p:spTgt spid="1297411"/>
                                        </p:tgtEl>
                                        <p:attrNameLst>
                                          <p:attrName>ppt_x</p:attrName>
                                        </p:attrNameLst>
                                      </p:cBhvr>
                                      <p:tavLst>
                                        <p:tav tm="0">
                                          <p:val>
                                            <p:strVal val="#ppt_x"/>
                                          </p:val>
                                        </p:tav>
                                        <p:tav tm="100000">
                                          <p:val>
                                            <p:strVal val="#ppt_x"/>
                                          </p:val>
                                        </p:tav>
                                      </p:tavLst>
                                    </p:anim>
                                    <p:anim calcmode="lin" valueType="num">
                                      <p:cBhvr additive="base">
                                        <p:cTn id="14" dur="500" fill="hold"/>
                                        <p:tgtEl>
                                          <p:spTgt spid="12974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97413"/>
                                        </p:tgtEl>
                                        <p:attrNameLst>
                                          <p:attrName>style.visibility</p:attrName>
                                        </p:attrNameLst>
                                      </p:cBhvr>
                                      <p:to>
                                        <p:strVal val="visible"/>
                                      </p:to>
                                    </p:set>
                                    <p:anim calcmode="lin" valueType="num">
                                      <p:cBhvr additive="base">
                                        <p:cTn id="19" dur="500" fill="hold"/>
                                        <p:tgtEl>
                                          <p:spTgt spid="1297413"/>
                                        </p:tgtEl>
                                        <p:attrNameLst>
                                          <p:attrName>ppt_x</p:attrName>
                                        </p:attrNameLst>
                                      </p:cBhvr>
                                      <p:tavLst>
                                        <p:tav tm="0">
                                          <p:val>
                                            <p:strVal val="#ppt_x"/>
                                          </p:val>
                                        </p:tav>
                                        <p:tav tm="100000">
                                          <p:val>
                                            <p:strVal val="#ppt_x"/>
                                          </p:val>
                                        </p:tav>
                                      </p:tavLst>
                                    </p:anim>
                                    <p:anim calcmode="lin" valueType="num">
                                      <p:cBhvr additive="base">
                                        <p:cTn id="20" dur="500" fill="hold"/>
                                        <p:tgtEl>
                                          <p:spTgt spid="1297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7411" grpId="0" bldLvl="0" animBg="1"/>
      <p:bldP spid="1297412" grpId="0" bldLvl="0" animBg="1"/>
      <p:bldP spid="129741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6" name="Rectangle 2"/>
          <p:cNvSpPr>
            <a:spLocks noGrp="1" noChangeArrowheads="1"/>
          </p:cNvSpPr>
          <p:nvPr>
            <p:ph type="title"/>
          </p:nvPr>
        </p:nvSpPr>
        <p:spPr/>
        <p:txBody>
          <a:bodyPr/>
          <a:lstStyle/>
          <a:p>
            <a:r>
              <a:rPr lang="zh-CN" altLang="en-US"/>
              <a:t>集合的使用</a:t>
            </a:r>
            <a:r>
              <a:rPr lang="en-US" altLang="zh-CN"/>
              <a:t>-List</a:t>
            </a:r>
            <a:endParaRPr lang="en-US" altLang="zh-CN"/>
          </a:p>
        </p:txBody>
      </p:sp>
      <p:sp>
        <p:nvSpPr>
          <p:cNvPr id="1142787" name="Rectangle 3"/>
          <p:cNvSpPr>
            <a:spLocks noGrp="1" noChangeArrowheads="1"/>
          </p:cNvSpPr>
          <p:nvPr>
            <p:ph type="body" idx="1"/>
          </p:nvPr>
        </p:nvSpPr>
        <p:spPr>
          <a:xfrm>
            <a:off x="863441" y="1635205"/>
            <a:ext cx="3413760" cy="4757261"/>
          </a:xfrm>
        </p:spPr>
        <p:txBody>
          <a:bodyPr/>
          <a:lstStyle/>
          <a:p>
            <a:r>
              <a:rPr lang="en-US" altLang="zh-CN" sz="2940"/>
              <a:t>List</a:t>
            </a:r>
            <a:endParaRPr lang="en-US" altLang="zh-CN" sz="2940"/>
          </a:p>
          <a:p>
            <a:pPr lvl="1"/>
            <a:r>
              <a:rPr lang="en-US" altLang="zh-CN" sz="2520"/>
              <a:t>Vector</a:t>
            </a:r>
            <a:endParaRPr lang="en-US" altLang="zh-CN" sz="2520"/>
          </a:p>
          <a:p>
            <a:pPr lvl="1"/>
            <a:r>
              <a:rPr lang="en-US" altLang="zh-CN" sz="2520"/>
              <a:t>Arraylist</a:t>
            </a:r>
            <a:endParaRPr lang="en-US" altLang="zh-CN" sz="2520"/>
          </a:p>
          <a:p>
            <a:pPr lvl="1"/>
            <a:r>
              <a:rPr lang="en-US" altLang="zh-CN" sz="2520"/>
              <a:t>LinkedList</a:t>
            </a:r>
            <a:endParaRPr lang="en-US" altLang="zh-CN" sz="2520"/>
          </a:p>
          <a:p>
            <a:pPr lvl="1">
              <a:buFont typeface="Wingdings" panose="05000000000000000000" pitchFamily="2" charset="2"/>
              <a:buNone/>
            </a:pPr>
            <a:endParaRPr lang="en-US" altLang="zh-CN" sz="2520"/>
          </a:p>
          <a:p>
            <a:pPr lvl="1"/>
            <a:endParaRPr lang="en-US" altLang="zh-CN" sz="2520"/>
          </a:p>
        </p:txBody>
      </p:sp>
      <p:graphicFrame>
        <p:nvGraphicFramePr>
          <p:cNvPr id="1142788" name="Object 4"/>
          <p:cNvGraphicFramePr>
            <a:graphicFrameLocks noGrp="1" noChangeAspect="1"/>
          </p:cNvGraphicFramePr>
          <p:nvPr>
            <p:ph idx="4294967295"/>
          </p:nvPr>
        </p:nvGraphicFramePr>
        <p:xfrm>
          <a:off x="3812144" y="1408510"/>
          <a:ext cx="6199108" cy="5397341"/>
        </p:xfrm>
        <a:graphic>
          <a:graphicData uri="http://schemas.openxmlformats.org/presentationml/2006/ole">
            <mc:AlternateContent xmlns:mc="http://schemas.openxmlformats.org/markup-compatibility/2006">
              <mc:Choice xmlns:v="urn:schemas-microsoft-com:vml" Requires="v">
                <p:oleObj spid="_x0000_s2059" name="位图图像" r:id="rId1" imgW="5229225" imgH="4552950" progId="Paint.Picture">
                  <p:embed/>
                </p:oleObj>
              </mc:Choice>
              <mc:Fallback>
                <p:oleObj name="位图图像" r:id="rId1" imgW="5229225" imgH="4552950" progId="Paint.Picture">
                  <p:embed/>
                  <p:pic>
                    <p:nvPicPr>
                      <p:cNvPr id="0" name="图片 20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2144" y="1408510"/>
                        <a:ext cx="6199108" cy="5397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p:cNvSpPr>
          <p:nvPr>
            <p:ph type="title"/>
          </p:nvPr>
        </p:nvSpPr>
        <p:spPr/>
        <p:txBody>
          <a:bodyPr>
            <a:normAutofit fontScale="90000"/>
          </a:bodyPr>
          <a:lstStyle/>
          <a:p>
            <a:r>
              <a:rPr lang="en-US" altLang="zh-CN"/>
              <a:t>List</a:t>
            </a:r>
            <a:endParaRPr lang="zh-CN" altLang="en-US"/>
          </a:p>
        </p:txBody>
      </p:sp>
      <p:sp>
        <p:nvSpPr>
          <p:cNvPr id="1272835" name="Rectangle 3"/>
          <p:cNvSpPr>
            <a:spLocks noGrp="1"/>
          </p:cNvSpPr>
          <p:nvPr>
            <p:ph idx="1"/>
          </p:nvPr>
        </p:nvSpPr>
        <p:spPr/>
        <p:txBody>
          <a:bodyPr/>
          <a:lstStyle/>
          <a:p>
            <a:pPr marL="365125" indent="-255905"/>
            <a:r>
              <a:rPr lang="zh-CN" altLang="en-US" dirty="0">
                <a:solidFill>
                  <a:schemeClr val="tx1"/>
                </a:solidFill>
              </a:rPr>
              <a:t>列表（ </a:t>
            </a:r>
            <a:r>
              <a:rPr lang="en-US" altLang="zh-CN" dirty="0">
                <a:solidFill>
                  <a:schemeClr val="tx1"/>
                </a:solidFill>
              </a:rPr>
              <a:t>List </a:t>
            </a:r>
            <a:r>
              <a:rPr lang="zh-CN" altLang="en-US" dirty="0">
                <a:solidFill>
                  <a:schemeClr val="tx1"/>
                </a:solidFill>
              </a:rPr>
              <a:t>）</a:t>
            </a:r>
            <a:endParaRPr lang="zh-CN" altLang="en-US" dirty="0">
              <a:solidFill>
                <a:schemeClr val="tx1"/>
              </a:solidFill>
            </a:endParaRPr>
          </a:p>
          <a:p>
            <a:pPr marL="621030" lvl="1" indent="-228600"/>
            <a:r>
              <a:rPr lang="zh-CN" altLang="en-US" dirty="0">
                <a:solidFill>
                  <a:schemeClr val="tx1"/>
                </a:solidFill>
              </a:rPr>
              <a:t>对象以线性方式存储</a:t>
            </a:r>
            <a:endParaRPr lang="en-US" altLang="zh-CN" dirty="0">
              <a:solidFill>
                <a:schemeClr val="tx1"/>
              </a:solidFill>
            </a:endParaRPr>
          </a:p>
          <a:p>
            <a:pPr marL="621030" lvl="1" indent="-228600"/>
            <a:r>
              <a:rPr lang="zh-CN" altLang="en-US" dirty="0">
                <a:solidFill>
                  <a:schemeClr val="tx1"/>
                </a:solidFill>
              </a:rPr>
              <a:t>可以存储重复元素</a:t>
            </a:r>
            <a:endParaRPr lang="zh-CN" altLang="en-US" dirty="0">
              <a:solidFill>
                <a:schemeClr val="tx1"/>
              </a:solidFill>
            </a:endParaRPr>
          </a:p>
          <a:p>
            <a:pPr marL="365125" indent="-255905"/>
            <a:r>
              <a:rPr lang="zh-CN" altLang="en-US" dirty="0">
                <a:solidFill>
                  <a:schemeClr val="tx1"/>
                </a:solidFill>
              </a:rPr>
              <a:t>很方便地插入和删除</a:t>
            </a:r>
            <a:endParaRPr lang="zh-CN" altLang="en-US" dirty="0">
              <a:solidFill>
                <a:schemeClr val="tx1"/>
              </a:solidFill>
            </a:endParaRPr>
          </a:p>
        </p:txBody>
      </p:sp>
      <p:sp>
        <p:nvSpPr>
          <p:cNvPr id="1272836" name="Rectangle 4"/>
          <p:cNvSpPr>
            <a:spLocks noChangeArrowheads="1"/>
          </p:cNvSpPr>
          <p:nvPr/>
        </p:nvSpPr>
        <p:spPr bwMode="auto">
          <a:xfrm>
            <a:off x="2650331" y="4567238"/>
            <a:ext cx="755095" cy="605076"/>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72837" name="Rectangle 5"/>
          <p:cNvSpPr>
            <a:spLocks noChangeArrowheads="1"/>
          </p:cNvSpPr>
          <p:nvPr/>
        </p:nvSpPr>
        <p:spPr bwMode="auto">
          <a:xfrm>
            <a:off x="3860483" y="4567238"/>
            <a:ext cx="755095" cy="605076"/>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72838" name="Rectangle 6"/>
          <p:cNvSpPr>
            <a:spLocks noChangeArrowheads="1"/>
          </p:cNvSpPr>
          <p:nvPr/>
        </p:nvSpPr>
        <p:spPr bwMode="auto">
          <a:xfrm>
            <a:off x="4993958" y="4567238"/>
            <a:ext cx="755095" cy="605076"/>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72839" name="Rectangle 7"/>
          <p:cNvSpPr>
            <a:spLocks noChangeArrowheads="1"/>
          </p:cNvSpPr>
          <p:nvPr/>
        </p:nvSpPr>
        <p:spPr bwMode="auto">
          <a:xfrm>
            <a:off x="6129100" y="4567238"/>
            <a:ext cx="755094" cy="605076"/>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72840" name="Rectangle 8"/>
          <p:cNvSpPr>
            <a:spLocks noChangeArrowheads="1"/>
          </p:cNvSpPr>
          <p:nvPr/>
        </p:nvSpPr>
        <p:spPr bwMode="auto">
          <a:xfrm>
            <a:off x="7262575" y="4567238"/>
            <a:ext cx="755094" cy="605076"/>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72841" name="Line 9"/>
          <p:cNvSpPr>
            <a:spLocks noChangeShapeType="1"/>
          </p:cNvSpPr>
          <p:nvPr/>
        </p:nvSpPr>
        <p:spPr bwMode="auto">
          <a:xfrm>
            <a:off x="3255407" y="4793933"/>
            <a:ext cx="53006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100"/>
          </a:p>
        </p:txBody>
      </p:sp>
      <p:sp>
        <p:nvSpPr>
          <p:cNvPr id="1272842" name="Line 10"/>
          <p:cNvSpPr>
            <a:spLocks noChangeShapeType="1"/>
          </p:cNvSpPr>
          <p:nvPr/>
        </p:nvSpPr>
        <p:spPr bwMode="auto">
          <a:xfrm>
            <a:off x="4465559" y="4793933"/>
            <a:ext cx="453390" cy="0"/>
          </a:xfrm>
          <a:prstGeom prst="line">
            <a:avLst/>
          </a:prstGeom>
          <a:noFill/>
          <a:ln w="952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sz="2100"/>
          </a:p>
        </p:txBody>
      </p:sp>
      <p:sp>
        <p:nvSpPr>
          <p:cNvPr id="1272843" name="Line 11"/>
          <p:cNvSpPr>
            <a:spLocks noChangeShapeType="1"/>
          </p:cNvSpPr>
          <p:nvPr/>
        </p:nvSpPr>
        <p:spPr bwMode="auto">
          <a:xfrm>
            <a:off x="5599034" y="4793933"/>
            <a:ext cx="45505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100"/>
          </a:p>
        </p:txBody>
      </p:sp>
      <p:sp>
        <p:nvSpPr>
          <p:cNvPr id="1272844" name="Line 12"/>
          <p:cNvSpPr>
            <a:spLocks noChangeShapeType="1"/>
          </p:cNvSpPr>
          <p:nvPr/>
        </p:nvSpPr>
        <p:spPr bwMode="auto">
          <a:xfrm>
            <a:off x="6734175" y="4793933"/>
            <a:ext cx="453390" cy="0"/>
          </a:xfrm>
          <a:prstGeom prst="line">
            <a:avLst/>
          </a:prstGeom>
          <a:noFill/>
          <a:ln w="952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sz="2100"/>
          </a:p>
        </p:txBody>
      </p:sp>
      <p:sp>
        <p:nvSpPr>
          <p:cNvPr id="1272845" name="Rectangle 13"/>
          <p:cNvSpPr>
            <a:spLocks noChangeArrowheads="1"/>
          </p:cNvSpPr>
          <p:nvPr/>
        </p:nvSpPr>
        <p:spPr bwMode="auto">
          <a:xfrm>
            <a:off x="4463891" y="5700713"/>
            <a:ext cx="755095" cy="605076"/>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72846" name="Freeform 14"/>
          <p:cNvSpPr/>
          <p:nvPr/>
        </p:nvSpPr>
        <p:spPr bwMode="auto">
          <a:xfrm>
            <a:off x="4137184" y="4945619"/>
            <a:ext cx="668417" cy="981789"/>
          </a:xfrm>
          <a:custGeom>
            <a:avLst/>
            <a:gdLst>
              <a:gd name="T0" fmla="*/ 2147483647 w 401"/>
              <a:gd name="T1" fmla="*/ 0 h 589"/>
              <a:gd name="T2" fmla="*/ 2147483647 w 401"/>
              <a:gd name="T3" fmla="*/ 2147483647 h 589"/>
              <a:gd name="T4" fmla="*/ 2147483647 w 401"/>
              <a:gd name="T5" fmla="*/ 2147483647 h 589"/>
              <a:gd name="T6" fmla="*/ 2147483647 w 401"/>
              <a:gd name="T7" fmla="*/ 2147483647 h 589"/>
              <a:gd name="T8" fmla="*/ 2147483647 w 401"/>
              <a:gd name="T9" fmla="*/ 2147483647 h 589"/>
              <a:gd name="T10" fmla="*/ 0 60000 65536"/>
              <a:gd name="T11" fmla="*/ 0 60000 65536"/>
              <a:gd name="T12" fmla="*/ 0 60000 65536"/>
              <a:gd name="T13" fmla="*/ 0 60000 65536"/>
              <a:gd name="T14" fmla="*/ 0 60000 65536"/>
              <a:gd name="T15" fmla="*/ 0 w 401"/>
              <a:gd name="T16" fmla="*/ 0 h 589"/>
              <a:gd name="T17" fmla="*/ 401 w 401"/>
              <a:gd name="T18" fmla="*/ 589 h 589"/>
            </a:gdLst>
            <a:ahLst/>
            <a:cxnLst>
              <a:cxn ang="T10">
                <a:pos x="T0" y="T1"/>
              </a:cxn>
              <a:cxn ang="T11">
                <a:pos x="T2" y="T3"/>
              </a:cxn>
              <a:cxn ang="T12">
                <a:pos x="T4" y="T5"/>
              </a:cxn>
              <a:cxn ang="T13">
                <a:pos x="T6" y="T7"/>
              </a:cxn>
              <a:cxn ang="T14">
                <a:pos x="T8" y="T9"/>
              </a:cxn>
            </a:cxnLst>
            <a:rect l="T15" t="T16" r="T17" b="T18"/>
            <a:pathLst>
              <a:path w="401" h="589">
                <a:moveTo>
                  <a:pt x="196" y="0"/>
                </a:moveTo>
                <a:cubicBezTo>
                  <a:pt x="298" y="60"/>
                  <a:pt x="401" y="121"/>
                  <a:pt x="378" y="181"/>
                </a:cubicBezTo>
                <a:cubicBezTo>
                  <a:pt x="355" y="241"/>
                  <a:pt x="120" y="310"/>
                  <a:pt x="60" y="363"/>
                </a:cubicBezTo>
                <a:cubicBezTo>
                  <a:pt x="0" y="416"/>
                  <a:pt x="0" y="461"/>
                  <a:pt x="15" y="499"/>
                </a:cubicBezTo>
                <a:cubicBezTo>
                  <a:pt x="30" y="537"/>
                  <a:pt x="136" y="574"/>
                  <a:pt x="151" y="589"/>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72847" name="Freeform 15"/>
          <p:cNvSpPr/>
          <p:nvPr/>
        </p:nvSpPr>
        <p:spPr bwMode="auto">
          <a:xfrm>
            <a:off x="4803934" y="5095637"/>
            <a:ext cx="1020128" cy="831770"/>
          </a:xfrm>
          <a:custGeom>
            <a:avLst/>
            <a:gdLst>
              <a:gd name="T0" fmla="*/ 2147483647 w 612"/>
              <a:gd name="T1" fmla="*/ 2147483647 h 499"/>
              <a:gd name="T2" fmla="*/ 2147483647 w 612"/>
              <a:gd name="T3" fmla="*/ 2147483647 h 499"/>
              <a:gd name="T4" fmla="*/ 2147483647 w 612"/>
              <a:gd name="T5" fmla="*/ 2147483647 h 499"/>
              <a:gd name="T6" fmla="*/ 2147483647 w 612"/>
              <a:gd name="T7" fmla="*/ 2147483647 h 499"/>
              <a:gd name="T8" fmla="*/ 2147483647 w 612"/>
              <a:gd name="T9" fmla="*/ 0 h 499"/>
              <a:gd name="T10" fmla="*/ 0 60000 65536"/>
              <a:gd name="T11" fmla="*/ 0 60000 65536"/>
              <a:gd name="T12" fmla="*/ 0 60000 65536"/>
              <a:gd name="T13" fmla="*/ 0 60000 65536"/>
              <a:gd name="T14" fmla="*/ 0 60000 65536"/>
              <a:gd name="T15" fmla="*/ 0 w 612"/>
              <a:gd name="T16" fmla="*/ 0 h 499"/>
              <a:gd name="T17" fmla="*/ 612 w 612"/>
              <a:gd name="T18" fmla="*/ 499 h 499"/>
            </a:gdLst>
            <a:ahLst/>
            <a:cxnLst>
              <a:cxn ang="T10">
                <a:pos x="T0" y="T1"/>
              </a:cxn>
              <a:cxn ang="T11">
                <a:pos x="T2" y="T3"/>
              </a:cxn>
              <a:cxn ang="T12">
                <a:pos x="T4" y="T5"/>
              </a:cxn>
              <a:cxn ang="T13">
                <a:pos x="T6" y="T7"/>
              </a:cxn>
              <a:cxn ang="T14">
                <a:pos x="T8" y="T9"/>
              </a:cxn>
            </a:cxnLst>
            <a:rect l="T15" t="T16" r="T17" b="T18"/>
            <a:pathLst>
              <a:path w="612" h="499">
                <a:moveTo>
                  <a:pt x="204" y="499"/>
                </a:moveTo>
                <a:cubicBezTo>
                  <a:pt x="363" y="495"/>
                  <a:pt x="522" y="492"/>
                  <a:pt x="567" y="454"/>
                </a:cubicBezTo>
                <a:cubicBezTo>
                  <a:pt x="612" y="416"/>
                  <a:pt x="560" y="318"/>
                  <a:pt x="477" y="273"/>
                </a:cubicBezTo>
                <a:cubicBezTo>
                  <a:pt x="394" y="228"/>
                  <a:pt x="136" y="227"/>
                  <a:pt x="68" y="182"/>
                </a:cubicBezTo>
                <a:cubicBezTo>
                  <a:pt x="0" y="137"/>
                  <a:pt x="34" y="68"/>
                  <a:pt x="68" y="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72848" name="Line 16"/>
          <p:cNvSpPr>
            <a:spLocks noChangeShapeType="1"/>
          </p:cNvSpPr>
          <p:nvPr/>
        </p:nvSpPr>
        <p:spPr bwMode="auto">
          <a:xfrm>
            <a:off x="7865984" y="4793933"/>
            <a:ext cx="45339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100"/>
          </a:p>
        </p:txBody>
      </p:sp>
      <p:sp>
        <p:nvSpPr>
          <p:cNvPr id="1272849" name="Rectangle 17"/>
          <p:cNvSpPr>
            <a:spLocks noChangeArrowheads="1"/>
          </p:cNvSpPr>
          <p:nvPr/>
        </p:nvSpPr>
        <p:spPr bwMode="auto">
          <a:xfrm>
            <a:off x="8396050" y="4567238"/>
            <a:ext cx="755094" cy="605076"/>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72850" name="Freeform 18"/>
          <p:cNvSpPr/>
          <p:nvPr/>
        </p:nvSpPr>
        <p:spPr bwMode="auto">
          <a:xfrm>
            <a:off x="6732509" y="4125516"/>
            <a:ext cx="1588531" cy="593408"/>
          </a:xfrm>
          <a:custGeom>
            <a:avLst/>
            <a:gdLst>
              <a:gd name="T0" fmla="*/ 0 w 953"/>
              <a:gd name="T1" fmla="*/ 2147483647 h 356"/>
              <a:gd name="T2" fmla="*/ 2147483647 w 953"/>
              <a:gd name="T3" fmla="*/ 2147483647 h 356"/>
              <a:gd name="T4" fmla="*/ 2147483647 w 953"/>
              <a:gd name="T5" fmla="*/ 2147483647 h 356"/>
              <a:gd name="T6" fmla="*/ 2147483647 w 953"/>
              <a:gd name="T7" fmla="*/ 2147483647 h 356"/>
              <a:gd name="T8" fmla="*/ 2147483647 w 953"/>
              <a:gd name="T9" fmla="*/ 2147483647 h 356"/>
              <a:gd name="T10" fmla="*/ 2147483647 w 953"/>
              <a:gd name="T11" fmla="*/ 2147483647 h 356"/>
              <a:gd name="T12" fmla="*/ 0 60000 65536"/>
              <a:gd name="T13" fmla="*/ 0 60000 65536"/>
              <a:gd name="T14" fmla="*/ 0 60000 65536"/>
              <a:gd name="T15" fmla="*/ 0 60000 65536"/>
              <a:gd name="T16" fmla="*/ 0 60000 65536"/>
              <a:gd name="T17" fmla="*/ 0 60000 65536"/>
              <a:gd name="T18" fmla="*/ 0 w 953"/>
              <a:gd name="T19" fmla="*/ 0 h 356"/>
              <a:gd name="T20" fmla="*/ 953 w 953"/>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953" h="356">
                <a:moveTo>
                  <a:pt x="0" y="356"/>
                </a:moveTo>
                <a:cubicBezTo>
                  <a:pt x="68" y="314"/>
                  <a:pt x="136" y="272"/>
                  <a:pt x="181" y="219"/>
                </a:cubicBezTo>
                <a:cubicBezTo>
                  <a:pt x="226" y="166"/>
                  <a:pt x="189" y="68"/>
                  <a:pt x="272" y="38"/>
                </a:cubicBezTo>
                <a:cubicBezTo>
                  <a:pt x="355" y="8"/>
                  <a:pt x="582" y="0"/>
                  <a:pt x="680" y="38"/>
                </a:cubicBezTo>
                <a:cubicBezTo>
                  <a:pt x="778" y="76"/>
                  <a:pt x="817" y="220"/>
                  <a:pt x="862" y="265"/>
                </a:cubicBezTo>
                <a:cubicBezTo>
                  <a:pt x="907" y="310"/>
                  <a:pt x="930" y="310"/>
                  <a:pt x="953" y="31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794"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 </a:t>
            </a:r>
            <a:r>
              <a:rPr lang="zh-CN" altLang="en-US">
                <a:sym typeface="+mn-ea"/>
              </a:rPr>
              <a:t>List</a:t>
            </a:r>
            <a:r>
              <a:rPr lang="zh-CN" altLang="en-US">
                <a:sym typeface="+mn-ea"/>
              </a:rPr>
              <a:t>的定义和使用</a:t>
            </a:r>
            <a:endParaRPr lang="zh-CN" altLang="en-US">
              <a:sym typeface="+mn-ea"/>
            </a:endParaRPr>
          </a:p>
        </p:txBody>
      </p:sp>
      <p:sp>
        <p:nvSpPr>
          <p:cNvPr id="1313795" name="Rectangle 3"/>
          <p:cNvSpPr>
            <a:spLocks noGrp="1" noChangeArrowheads="1"/>
          </p:cNvSpPr>
          <p:nvPr>
            <p:ph idx="1"/>
          </p:nvPr>
        </p:nvSpPr>
        <p:spPr/>
        <p:txBody>
          <a:bodyPr>
            <a:normAutofit/>
          </a:bodyPr>
          <a:lstStyle/>
          <a:p>
            <a:pPr>
              <a:lnSpc>
                <a:spcPct val="90000"/>
              </a:lnSpc>
              <a:buFont typeface="Wingdings" panose="05000000000000000000" pitchFamily="2" charset="2"/>
              <a:buNone/>
            </a:pPr>
            <a:r>
              <a:rPr lang="en-US" altLang="zh-CN" sz="1890" b="1">
                <a:latin typeface="Courier New" panose="02070309020205020404" pitchFamily="49" charset="0"/>
              </a:rPr>
              <a:t>public interface List&lt;E&gt; extends Collection&lt;E&gt;</a:t>
            </a:r>
            <a:endParaRPr lang="en-US" altLang="zh-CN" sz="1890" b="1">
              <a:latin typeface="Courier New" panose="02070309020205020404" pitchFamily="49" charset="0"/>
            </a:endParaRPr>
          </a:p>
          <a:p>
            <a:pPr>
              <a:lnSpc>
                <a:spcPct val="90000"/>
              </a:lnSpc>
              <a:buFont typeface="Wingdings" panose="05000000000000000000" pitchFamily="2" charset="2"/>
              <a:buNone/>
            </a:pPr>
            <a:r>
              <a:rPr lang="en-US" altLang="zh-CN" sz="1890" b="1">
                <a:latin typeface="Courier New" panose="02070309020205020404" pitchFamily="49" charset="0"/>
              </a:rPr>
              <a:t>{</a:t>
            </a:r>
            <a:endParaRPr lang="en-US" altLang="zh-CN" sz="1890" b="1">
              <a:latin typeface="Courier New" panose="02070309020205020404" pitchFamily="49" charset="0"/>
            </a:endParaRPr>
          </a:p>
          <a:p>
            <a:pPr>
              <a:lnSpc>
                <a:spcPct val="90000"/>
              </a:lnSpc>
              <a:buFont typeface="Wingdings" panose="05000000000000000000" pitchFamily="2" charset="2"/>
              <a:buNone/>
            </a:pPr>
            <a:r>
              <a:rPr lang="en-US" altLang="zh-CN" sz="1890" b="1">
                <a:latin typeface="Courier New" panose="02070309020205020404" pitchFamily="49" charset="0"/>
              </a:rPr>
              <a:t>	void add(int index, E element) </a:t>
            </a:r>
            <a:endParaRPr lang="en-US" altLang="zh-CN" sz="1890" b="1">
              <a:latin typeface="Courier New" panose="02070309020205020404" pitchFamily="49" charset="0"/>
            </a:endParaRPr>
          </a:p>
          <a:p>
            <a:pPr>
              <a:lnSpc>
                <a:spcPct val="90000"/>
              </a:lnSpc>
              <a:buFont typeface="Wingdings" panose="05000000000000000000" pitchFamily="2" charset="2"/>
              <a:buNone/>
            </a:pPr>
            <a:r>
              <a:rPr lang="en-US" altLang="zh-CN" sz="1890" b="1">
                <a:latin typeface="Courier New" panose="02070309020205020404" pitchFamily="49" charset="0"/>
              </a:rPr>
              <a:t>	boolean addAll(int index, Collection&lt;? extends E&gt; c) </a:t>
            </a:r>
            <a:endParaRPr lang="en-US" altLang="zh-CN" sz="1890" b="1">
              <a:latin typeface="Courier New" panose="02070309020205020404" pitchFamily="49" charset="0"/>
            </a:endParaRPr>
          </a:p>
          <a:p>
            <a:pPr>
              <a:lnSpc>
                <a:spcPct val="90000"/>
              </a:lnSpc>
              <a:buFont typeface="Wingdings" panose="05000000000000000000" pitchFamily="2" charset="2"/>
              <a:buNone/>
            </a:pPr>
            <a:r>
              <a:rPr lang="en-US" altLang="zh-CN" sz="1890" b="1">
                <a:latin typeface="Courier New" panose="02070309020205020404" pitchFamily="49" charset="0"/>
              </a:rPr>
              <a:t>	E get(int index) </a:t>
            </a:r>
            <a:endParaRPr lang="en-US" altLang="zh-CN" sz="1890" b="1">
              <a:latin typeface="Courier New" panose="02070309020205020404" pitchFamily="49" charset="0"/>
            </a:endParaRPr>
          </a:p>
          <a:p>
            <a:pPr>
              <a:lnSpc>
                <a:spcPct val="90000"/>
              </a:lnSpc>
              <a:buFont typeface="Wingdings" panose="05000000000000000000" pitchFamily="2" charset="2"/>
              <a:buNone/>
            </a:pPr>
            <a:r>
              <a:rPr lang="en-US" altLang="zh-CN" sz="1890" b="1">
                <a:latin typeface="Courier New" panose="02070309020205020404" pitchFamily="49" charset="0"/>
              </a:rPr>
              <a:t>	int indexOf(Object o) </a:t>
            </a:r>
            <a:endParaRPr lang="en-US" altLang="zh-CN" sz="1890" b="1">
              <a:latin typeface="Courier New" panose="02070309020205020404" pitchFamily="49" charset="0"/>
            </a:endParaRPr>
          </a:p>
          <a:p>
            <a:pPr>
              <a:lnSpc>
                <a:spcPct val="90000"/>
              </a:lnSpc>
              <a:buFont typeface="Wingdings" panose="05000000000000000000" pitchFamily="2" charset="2"/>
              <a:buNone/>
            </a:pPr>
            <a:r>
              <a:rPr lang="en-US" altLang="zh-CN" sz="1890" b="1">
                <a:latin typeface="Courier New" panose="02070309020205020404" pitchFamily="49" charset="0"/>
              </a:rPr>
              <a:t>	int lastIndexOf(Object o) </a:t>
            </a:r>
            <a:endParaRPr lang="en-US" altLang="zh-CN" sz="1890" b="1">
              <a:latin typeface="Courier New" panose="02070309020205020404" pitchFamily="49" charset="0"/>
            </a:endParaRPr>
          </a:p>
          <a:p>
            <a:pPr>
              <a:lnSpc>
                <a:spcPct val="90000"/>
              </a:lnSpc>
              <a:buFont typeface="Wingdings" panose="05000000000000000000" pitchFamily="2" charset="2"/>
              <a:buNone/>
            </a:pPr>
            <a:r>
              <a:rPr lang="en-US" altLang="zh-CN" sz="1890" b="1">
                <a:latin typeface="Courier New" panose="02070309020205020404" pitchFamily="49" charset="0"/>
              </a:rPr>
              <a:t>	ListIterator&lt;E&gt; listIterator()</a:t>
            </a:r>
            <a:endParaRPr lang="en-US" altLang="zh-CN" sz="1890" b="1">
              <a:latin typeface="Courier New" panose="02070309020205020404" pitchFamily="49" charset="0"/>
            </a:endParaRPr>
          </a:p>
          <a:p>
            <a:pPr>
              <a:lnSpc>
                <a:spcPct val="90000"/>
              </a:lnSpc>
              <a:buFont typeface="Wingdings" panose="05000000000000000000" pitchFamily="2" charset="2"/>
              <a:buNone/>
            </a:pPr>
            <a:r>
              <a:rPr lang="en-US" altLang="zh-CN" sz="1890" b="1">
                <a:latin typeface="Courier New" panose="02070309020205020404" pitchFamily="49" charset="0"/>
              </a:rPr>
              <a:t>	ListIterator&lt;E&gt; listIterator(int index)</a:t>
            </a:r>
            <a:endParaRPr lang="en-US" altLang="zh-CN" sz="1890" b="1">
              <a:latin typeface="Courier New" panose="02070309020205020404" pitchFamily="49" charset="0"/>
            </a:endParaRPr>
          </a:p>
          <a:p>
            <a:pPr>
              <a:lnSpc>
                <a:spcPct val="90000"/>
              </a:lnSpc>
              <a:buFont typeface="Wingdings" panose="05000000000000000000" pitchFamily="2" charset="2"/>
              <a:buNone/>
            </a:pPr>
            <a:r>
              <a:rPr lang="en-US" altLang="zh-CN" sz="1890" b="1">
                <a:latin typeface="Courier New" panose="02070309020205020404" pitchFamily="49" charset="0"/>
              </a:rPr>
              <a:t>	E remove(int index) </a:t>
            </a:r>
            <a:endParaRPr lang="en-US" altLang="zh-CN" sz="1890" b="1">
              <a:latin typeface="Courier New" panose="02070309020205020404" pitchFamily="49" charset="0"/>
            </a:endParaRPr>
          </a:p>
          <a:p>
            <a:pPr>
              <a:lnSpc>
                <a:spcPct val="90000"/>
              </a:lnSpc>
              <a:buFont typeface="Wingdings" panose="05000000000000000000" pitchFamily="2" charset="2"/>
              <a:buNone/>
            </a:pPr>
            <a:r>
              <a:rPr lang="en-US" altLang="zh-CN" sz="1890" b="1">
                <a:latin typeface="Courier New" panose="02070309020205020404" pitchFamily="49" charset="0"/>
              </a:rPr>
              <a:t>	E set(int index, E element) </a:t>
            </a:r>
            <a:endParaRPr lang="en-US" altLang="zh-CN" sz="1890" b="1">
              <a:latin typeface="Courier New" panose="02070309020205020404" pitchFamily="49" charset="0"/>
            </a:endParaRPr>
          </a:p>
          <a:p>
            <a:pPr>
              <a:lnSpc>
                <a:spcPct val="90000"/>
              </a:lnSpc>
              <a:buFont typeface="Wingdings" panose="05000000000000000000" pitchFamily="2" charset="2"/>
              <a:buNone/>
            </a:pPr>
            <a:r>
              <a:rPr lang="en-US" altLang="zh-CN" sz="1890" b="1">
                <a:latin typeface="Courier New" panose="02070309020205020404" pitchFamily="49" charset="0"/>
              </a:rPr>
              <a:t>	List&lt;E&gt; subList(int fromIndex, int toIndex)</a:t>
            </a:r>
            <a:endParaRPr lang="en-US" altLang="zh-CN" sz="1890" b="1">
              <a:latin typeface="Courier New" panose="02070309020205020404" pitchFamily="49" charset="0"/>
            </a:endParaRPr>
          </a:p>
          <a:p>
            <a:pPr>
              <a:lnSpc>
                <a:spcPct val="90000"/>
              </a:lnSpc>
              <a:buFont typeface="Wingdings" panose="05000000000000000000" pitchFamily="2" charset="2"/>
              <a:buNone/>
            </a:pPr>
            <a:r>
              <a:rPr lang="en-US" altLang="zh-CN" sz="1890" b="1">
                <a:latin typeface="Courier New" panose="02070309020205020404" pitchFamily="49" charset="0"/>
              </a:rPr>
              <a:t>}</a:t>
            </a:r>
            <a:endParaRPr lang="en-US" altLang="zh-CN" sz="1890" b="1">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818"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List</a:t>
            </a:r>
            <a:r>
              <a:rPr lang="zh-CN" altLang="en-US">
                <a:sym typeface="+mn-ea"/>
              </a:rPr>
              <a:t>的定义和使用（续）</a:t>
            </a:r>
            <a:endParaRPr lang="zh-CN" altLang="en-US">
              <a:sym typeface="+mn-ea"/>
            </a:endParaRPr>
          </a:p>
        </p:txBody>
      </p:sp>
      <p:sp>
        <p:nvSpPr>
          <p:cNvPr id="1314819" name="Rectangle 3"/>
          <p:cNvSpPr>
            <a:spLocks noGrp="1" noChangeArrowheads="1"/>
          </p:cNvSpPr>
          <p:nvPr>
            <p:ph idx="1"/>
          </p:nvPr>
        </p:nvSpPr>
        <p:spPr/>
        <p:txBody>
          <a:bodyPr/>
          <a:lstStyle/>
          <a:p>
            <a:pPr>
              <a:buFont typeface="Wingdings" panose="05000000000000000000" pitchFamily="2" charset="2"/>
              <a:buNone/>
            </a:pPr>
            <a:r>
              <a:rPr lang="en-US" altLang="zh-CN" sz="1890" b="1">
                <a:latin typeface="Courier New" panose="02070309020205020404" pitchFamily="49" charset="0"/>
              </a:rPr>
              <a:t>public interface ListIterator&lt;E&gt; extends Iterator&lt;E&gt;</a:t>
            </a:r>
            <a:endParaRPr lang="en-US" altLang="zh-CN" sz="1890" b="1">
              <a:latin typeface="Courier New" panose="02070309020205020404" pitchFamily="49" charset="0"/>
            </a:endParaRPr>
          </a:p>
          <a:p>
            <a:pPr>
              <a:buFont typeface="Wingdings" panose="05000000000000000000" pitchFamily="2" charset="2"/>
              <a:buNone/>
            </a:pPr>
            <a:r>
              <a:rPr lang="en-US" altLang="zh-CN" sz="1890" b="1">
                <a:latin typeface="Courier New" panose="02070309020205020404" pitchFamily="49" charset="0"/>
              </a:rPr>
              <a:t>{</a:t>
            </a:r>
            <a:endParaRPr lang="en-US" altLang="zh-CN" sz="1890" b="1">
              <a:latin typeface="Courier New" panose="02070309020205020404" pitchFamily="49" charset="0"/>
            </a:endParaRPr>
          </a:p>
          <a:p>
            <a:pPr>
              <a:buFont typeface="Wingdings" panose="05000000000000000000" pitchFamily="2" charset="2"/>
              <a:buNone/>
            </a:pPr>
            <a:r>
              <a:rPr lang="en-US" altLang="zh-CN" sz="1890" b="1">
                <a:latin typeface="Courier New" panose="02070309020205020404" pitchFamily="49" charset="0"/>
              </a:rPr>
              <a:t>	void add(E o) </a:t>
            </a:r>
            <a:endParaRPr lang="en-US" altLang="zh-CN" sz="1890" b="1">
              <a:latin typeface="Courier New" panose="02070309020205020404" pitchFamily="49" charset="0"/>
            </a:endParaRPr>
          </a:p>
          <a:p>
            <a:pPr>
              <a:buFont typeface="Wingdings" panose="05000000000000000000" pitchFamily="2" charset="2"/>
              <a:buNone/>
            </a:pPr>
            <a:r>
              <a:rPr lang="en-US" altLang="zh-CN" sz="1890" b="1">
                <a:latin typeface="Courier New" panose="02070309020205020404" pitchFamily="49" charset="0"/>
              </a:rPr>
              <a:t>	boolean hasPrevious() </a:t>
            </a:r>
            <a:endParaRPr lang="en-US" altLang="zh-CN" sz="1890" b="1">
              <a:latin typeface="Courier New" panose="02070309020205020404" pitchFamily="49" charset="0"/>
            </a:endParaRPr>
          </a:p>
          <a:p>
            <a:pPr>
              <a:buFont typeface="Wingdings" panose="05000000000000000000" pitchFamily="2" charset="2"/>
              <a:buNone/>
            </a:pPr>
            <a:r>
              <a:rPr lang="en-US" altLang="zh-CN" sz="1890" b="1">
                <a:latin typeface="Courier New" panose="02070309020205020404" pitchFamily="49" charset="0"/>
              </a:rPr>
              <a:t>	int nextIndex() </a:t>
            </a:r>
            <a:endParaRPr lang="en-US" altLang="zh-CN" sz="1890" b="1">
              <a:latin typeface="Courier New" panose="02070309020205020404" pitchFamily="49" charset="0"/>
            </a:endParaRPr>
          </a:p>
          <a:p>
            <a:pPr>
              <a:buFont typeface="Wingdings" panose="05000000000000000000" pitchFamily="2" charset="2"/>
              <a:buNone/>
            </a:pPr>
            <a:r>
              <a:rPr lang="en-US" altLang="zh-CN" sz="1890" b="1">
                <a:latin typeface="Courier New" panose="02070309020205020404" pitchFamily="49" charset="0"/>
              </a:rPr>
              <a:t>	E previous() </a:t>
            </a:r>
            <a:endParaRPr lang="en-US" altLang="zh-CN" sz="1890" b="1">
              <a:latin typeface="Courier New" panose="02070309020205020404" pitchFamily="49" charset="0"/>
            </a:endParaRPr>
          </a:p>
          <a:p>
            <a:pPr>
              <a:buFont typeface="Wingdings" panose="05000000000000000000" pitchFamily="2" charset="2"/>
              <a:buNone/>
            </a:pPr>
            <a:r>
              <a:rPr lang="en-US" altLang="zh-CN" sz="1890" b="1">
                <a:latin typeface="Courier New" panose="02070309020205020404" pitchFamily="49" charset="0"/>
              </a:rPr>
              <a:t>	int previousIndex() </a:t>
            </a:r>
            <a:endParaRPr lang="en-US" altLang="zh-CN" sz="1890" b="1">
              <a:latin typeface="Courier New" panose="02070309020205020404" pitchFamily="49" charset="0"/>
            </a:endParaRPr>
          </a:p>
          <a:p>
            <a:pPr>
              <a:buFont typeface="Wingdings" panose="05000000000000000000" pitchFamily="2" charset="2"/>
              <a:buNone/>
            </a:pPr>
            <a:r>
              <a:rPr lang="en-US" altLang="zh-CN" sz="1890" b="1">
                <a:latin typeface="Courier New" panose="02070309020205020404" pitchFamily="49" charset="0"/>
              </a:rPr>
              <a:t>	void set(E o) </a:t>
            </a:r>
            <a:endParaRPr lang="en-US" altLang="zh-CN" sz="1890" b="1">
              <a:latin typeface="Courier New" panose="02070309020205020404" pitchFamily="49" charset="0"/>
            </a:endParaRPr>
          </a:p>
          <a:p>
            <a:pPr>
              <a:buFont typeface="Wingdings" panose="05000000000000000000" pitchFamily="2" charset="2"/>
              <a:buNone/>
            </a:pPr>
            <a:r>
              <a:rPr lang="en-US" altLang="zh-CN" sz="1890" b="1">
                <a:latin typeface="Courier New" panose="02070309020205020404" pitchFamily="49" charset="0"/>
              </a:rPr>
              <a:t>} </a:t>
            </a:r>
            <a:endParaRPr lang="en-US" altLang="zh-CN" sz="1890" b="1">
              <a:latin typeface="Courier New" panose="02070309020205020404" pitchFamily="49" charset="0"/>
            </a:endParaRPr>
          </a:p>
          <a:p>
            <a:pPr>
              <a:buFont typeface="Wingdings" panose="05000000000000000000" pitchFamily="2" charset="2"/>
              <a:buNone/>
            </a:pPr>
            <a:endParaRPr lang="en-US" altLang="zh-CN" sz="1890" b="1">
              <a:latin typeface="Courier New" panose="02070309020205020404" pitchFamily="49" charset="0"/>
            </a:endParaRPr>
          </a:p>
          <a:p>
            <a:pPr>
              <a:buFont typeface="Wingdings" panose="05000000000000000000" pitchFamily="2" charset="2"/>
              <a:buNone/>
            </a:pPr>
            <a:r>
              <a:rPr lang="en-US" altLang="zh-CN" sz="2940" b="1">
                <a:latin typeface="华文楷体" panose="02010600040101010101" pitchFamily="2" charset="-122"/>
                <a:ea typeface="华文楷体" panose="02010600040101010101" pitchFamily="2" charset="-122"/>
              </a:rPr>
              <a:t>		</a:t>
            </a:r>
            <a:endParaRPr lang="en-US" altLang="zh-CN" sz="2940" b="1">
              <a:latin typeface="Courier New" panose="02070309020205020404" pitchFamily="49" charset="0"/>
              <a:ea typeface="华文楷体" panose="02010600040101010101" pitchFamily="2"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842"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List</a:t>
            </a:r>
            <a:r>
              <a:rPr lang="zh-CN" altLang="en-US">
                <a:sym typeface="+mn-ea"/>
              </a:rPr>
              <a:t>的定义和使用（续）</a:t>
            </a:r>
            <a:endParaRPr lang="zh-CN" altLang="en-US">
              <a:sym typeface="+mn-ea"/>
            </a:endParaRPr>
          </a:p>
        </p:txBody>
      </p:sp>
      <p:sp>
        <p:nvSpPr>
          <p:cNvPr id="1315843" name="Rectangle 3"/>
          <p:cNvSpPr>
            <a:spLocks noGrp="1" noChangeArrowheads="1"/>
          </p:cNvSpPr>
          <p:nvPr>
            <p:ph idx="1"/>
          </p:nvPr>
        </p:nvSpPr>
        <p:spPr/>
        <p:txBody>
          <a:bodyPr>
            <a:normAutofit lnSpcReduction="10000"/>
          </a:bodyPr>
          <a:lstStyle/>
          <a:p>
            <a:pPr algn="just">
              <a:lnSpc>
                <a:spcPct val="90000"/>
              </a:lnSpc>
            </a:pPr>
            <a:r>
              <a:rPr lang="en-US" altLang="zh-CN" sz="2940">
                <a:latin typeface="Courier New" panose="02070309020205020404" pitchFamily="49" charset="0"/>
              </a:rPr>
              <a:t>ArrayList</a:t>
            </a:r>
            <a:endParaRPr lang="en-US" altLang="zh-CN" sz="2940">
              <a:latin typeface="Courier New" panose="02070309020205020404" pitchFamily="49" charset="0"/>
            </a:endParaRPr>
          </a:p>
          <a:p>
            <a:pPr lvl="1" algn="just">
              <a:lnSpc>
                <a:spcPct val="90000"/>
              </a:lnSpc>
            </a:pPr>
            <a:r>
              <a:rPr lang="zh-CN" altLang="en-US" sz="2520"/>
              <a:t>以数组为基础实现，支持快速随机访问。</a:t>
            </a:r>
            <a:endParaRPr lang="zh-CN" altLang="en-US" sz="2520"/>
          </a:p>
          <a:p>
            <a:pPr lvl="1">
              <a:lnSpc>
                <a:spcPct val="90000"/>
              </a:lnSpc>
            </a:pPr>
            <a:r>
              <a:rPr lang="en-US" altLang="zh-CN" sz="2520"/>
              <a:t>ArrayList</a:t>
            </a:r>
            <a:r>
              <a:rPr lang="zh-CN" altLang="en-US" sz="2520"/>
              <a:t>替换原先的</a:t>
            </a:r>
            <a:r>
              <a:rPr lang="en-US" altLang="zh-CN" sz="2520"/>
              <a:t>Vector,</a:t>
            </a:r>
            <a:r>
              <a:rPr lang="zh-CN" altLang="en-US" sz="2520"/>
              <a:t>允许我们快速访问元素</a:t>
            </a:r>
            <a:r>
              <a:rPr lang="en-US" altLang="zh-CN" sz="2520"/>
              <a:t>.</a:t>
            </a:r>
            <a:endParaRPr lang="zh-CN" altLang="en-US" sz="2520"/>
          </a:p>
          <a:p>
            <a:pPr>
              <a:lnSpc>
                <a:spcPct val="90000"/>
              </a:lnSpc>
            </a:pPr>
            <a:r>
              <a:rPr lang="en-US" altLang="zh-CN" sz="2940">
                <a:latin typeface="Courier New" panose="02070309020205020404" pitchFamily="49" charset="0"/>
              </a:rPr>
              <a:t>Vector </a:t>
            </a:r>
            <a:endParaRPr lang="zh-CN" altLang="en-US" sz="2940">
              <a:latin typeface="Courier New" panose="02070309020205020404" pitchFamily="49" charset="0"/>
            </a:endParaRPr>
          </a:p>
          <a:p>
            <a:pPr lvl="1" algn="just">
              <a:lnSpc>
                <a:spcPct val="90000"/>
              </a:lnSpc>
            </a:pPr>
            <a:r>
              <a:rPr lang="zh-CN" altLang="en-US" sz="2520"/>
              <a:t>从早期版本遗留下来的并改进并入</a:t>
            </a:r>
            <a:r>
              <a:rPr lang="en-US" altLang="zh-CN" sz="2520"/>
              <a:t>Java</a:t>
            </a:r>
            <a:r>
              <a:rPr lang="zh-CN" altLang="en-US" sz="2520"/>
              <a:t>集合架构。</a:t>
            </a:r>
            <a:endParaRPr lang="zh-CN" altLang="en-US" sz="2520"/>
          </a:p>
          <a:p>
            <a:pPr lvl="1" algn="just">
              <a:lnSpc>
                <a:spcPct val="90000"/>
              </a:lnSpc>
            </a:pPr>
            <a:r>
              <a:rPr lang="en-US" altLang="zh-CN" sz="2520"/>
              <a:t>Vector</a:t>
            </a:r>
            <a:r>
              <a:rPr lang="zh-CN" altLang="en-US" sz="2520"/>
              <a:t>线程安全的（</a:t>
            </a:r>
            <a:r>
              <a:rPr lang="en-US" altLang="zh-CN" sz="2520"/>
              <a:t>synchronized) </a:t>
            </a:r>
            <a:r>
              <a:rPr lang="zh-CN" altLang="en-US" sz="2520"/>
              <a:t>，它们除了保留原有遗留的方法之外，</a:t>
            </a:r>
            <a:r>
              <a:rPr lang="en-US" altLang="zh-CN" sz="2520"/>
              <a:t>Vector</a:t>
            </a:r>
            <a:r>
              <a:rPr lang="zh-CN" altLang="en-US" sz="2520"/>
              <a:t>是基于数组的</a:t>
            </a:r>
            <a:r>
              <a:rPr lang="en-US" altLang="zh-CN" sz="2520"/>
              <a:t>List</a:t>
            </a:r>
            <a:r>
              <a:rPr lang="zh-CN" altLang="en-US" sz="2520"/>
              <a:t>接口的实现。相当于</a:t>
            </a:r>
            <a:r>
              <a:rPr lang="en-US" altLang="zh-CN" sz="2520"/>
              <a:t>ArrayList</a:t>
            </a:r>
            <a:endParaRPr lang="en-US" altLang="zh-CN" sz="2520"/>
          </a:p>
          <a:p>
            <a:pPr algn="just">
              <a:lnSpc>
                <a:spcPct val="90000"/>
              </a:lnSpc>
            </a:pPr>
            <a:r>
              <a:rPr lang="en-US" altLang="zh-CN" sz="2940">
                <a:latin typeface="Courier New" panose="02070309020205020404" pitchFamily="49" charset="0"/>
              </a:rPr>
              <a:t>LinkedList</a:t>
            </a:r>
            <a:endParaRPr lang="en-US" altLang="zh-CN" sz="2940">
              <a:latin typeface="Courier New" panose="02070309020205020404" pitchFamily="49" charset="0"/>
            </a:endParaRPr>
          </a:p>
          <a:p>
            <a:pPr lvl="1" algn="just">
              <a:lnSpc>
                <a:spcPct val="90000"/>
              </a:lnSpc>
            </a:pPr>
            <a:r>
              <a:rPr lang="zh-CN" altLang="en-US" sz="2520"/>
              <a:t>以双向链表为基础实现，支持元素的快速插入和移除。</a:t>
            </a:r>
            <a:endParaRPr lang="zh-CN" altLang="en-US" sz="2520"/>
          </a:p>
          <a:p>
            <a:pPr lvl="1">
              <a:lnSpc>
                <a:spcPct val="90000"/>
              </a:lnSpc>
            </a:pPr>
            <a:r>
              <a:rPr lang="zh-CN" altLang="en-US" sz="2520"/>
              <a:t>引申 </a:t>
            </a:r>
            <a:r>
              <a:rPr lang="en-US" altLang="zh-CN" sz="2520"/>
              <a:t>stack</a:t>
            </a:r>
            <a:r>
              <a:rPr lang="zh-CN" altLang="en-US" sz="2520"/>
              <a:t>（</a:t>
            </a:r>
            <a:r>
              <a:rPr lang="en-US" altLang="zh-CN" sz="2520"/>
              <a:t>pop/push</a:t>
            </a:r>
            <a:r>
              <a:rPr lang="zh-CN" altLang="en-US" sz="2520"/>
              <a:t>）与</a:t>
            </a:r>
            <a:r>
              <a:rPr lang="en-US" altLang="zh-CN" sz="2520"/>
              <a:t>queue(</a:t>
            </a:r>
            <a:r>
              <a:rPr lang="zh-CN" altLang="en-US" sz="2520"/>
              <a:t>实现了</a:t>
            </a:r>
            <a:r>
              <a:rPr lang="en-US" altLang="zh-CN" sz="2520"/>
              <a:t>deque</a:t>
            </a:r>
            <a:r>
              <a:rPr lang="zh-CN" altLang="en-US" sz="2520"/>
              <a:t>和</a:t>
            </a:r>
            <a:r>
              <a:rPr lang="en-US" altLang="zh-CN" sz="2520"/>
              <a:t>queue</a:t>
            </a:r>
            <a:r>
              <a:rPr lang="zh-CN" altLang="en-US" sz="2520"/>
              <a:t>接口</a:t>
            </a:r>
            <a:r>
              <a:rPr lang="en-US" altLang="zh-CN" sz="2520"/>
              <a:t>poll/offer)</a:t>
            </a:r>
            <a:endParaRPr lang="en-US" altLang="zh-CN" sz="2520"/>
          </a:p>
          <a:p>
            <a:pPr lvl="1">
              <a:lnSpc>
                <a:spcPct val="90000"/>
              </a:lnSpc>
            </a:pPr>
            <a:endParaRPr lang="en-US" altLang="zh-CN" sz="252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6866" name="Rectangle 2"/>
          <p:cNvSpPr>
            <a:spLocks noGrp="1" noChangeArrowheads="1"/>
          </p:cNvSpPr>
          <p:nvPr>
            <p:ph type="title"/>
          </p:nvPr>
        </p:nvSpPr>
        <p:spPr/>
        <p:txBody>
          <a:bodyPr/>
          <a:lstStyle/>
          <a:p>
            <a:r>
              <a:rPr lang="zh-CN" altLang="en-US"/>
              <a:t>堆栈和队列</a:t>
            </a:r>
            <a:endParaRPr lang="zh-CN" altLang="en-US"/>
          </a:p>
        </p:txBody>
      </p:sp>
      <p:sp>
        <p:nvSpPr>
          <p:cNvPr id="1316867" name="Rectangle 3"/>
          <p:cNvSpPr>
            <a:spLocks noGrp="1" noChangeArrowheads="1"/>
          </p:cNvSpPr>
          <p:nvPr>
            <p:ph idx="1"/>
          </p:nvPr>
        </p:nvSpPr>
        <p:spPr/>
        <p:txBody>
          <a:bodyPr>
            <a:normAutofit lnSpcReduction="20000"/>
          </a:bodyPr>
          <a:lstStyle/>
          <a:p>
            <a:r>
              <a:rPr lang="en-US" altLang="zh-CN" sz="2940">
                <a:latin typeface="Courier New" panose="02070309020205020404" pitchFamily="49" charset="0"/>
              </a:rPr>
              <a:t>LinkedList</a:t>
            </a:r>
            <a:r>
              <a:rPr lang="zh-CN" altLang="en-US" sz="2940">
                <a:latin typeface="Courier New" panose="02070309020205020404" pitchFamily="49" charset="0"/>
              </a:rPr>
              <a:t>：</a:t>
            </a:r>
            <a:endParaRPr lang="zh-CN" altLang="en-US" sz="2940">
              <a:latin typeface="Courier New" panose="02070309020205020404" pitchFamily="49" charset="0"/>
            </a:endParaRPr>
          </a:p>
          <a:p>
            <a:pPr lvl="1"/>
            <a:r>
              <a:rPr lang="en-US" altLang="zh-CN" sz="2730">
                <a:latin typeface="Courier New" panose="02070309020205020404" pitchFamily="49" charset="0"/>
              </a:rPr>
              <a:t>public void addFirst(E o)/</a:t>
            </a:r>
            <a:r>
              <a:rPr lang="en-US" altLang="zh-CN" sz="2400">
                <a:solidFill>
                  <a:srgbClr val="00B0F0"/>
                </a:solidFill>
                <a:latin typeface="Courier New" panose="02070309020205020404" pitchFamily="49" charset="0"/>
              </a:rPr>
              <a:t>offer</a:t>
            </a:r>
            <a:r>
              <a:rPr lang="en-US" altLang="zh-CN" sz="2400">
                <a:latin typeface="Courier New" panose="02070309020205020404" pitchFamily="49" charset="0"/>
              </a:rPr>
              <a:t>,offerFirst</a:t>
            </a:r>
            <a:endParaRPr lang="en-US" altLang="zh-CN" sz="2730">
              <a:latin typeface="Courier New" panose="02070309020205020404" pitchFamily="49" charset="0"/>
            </a:endParaRPr>
          </a:p>
          <a:p>
            <a:pPr lvl="1"/>
            <a:r>
              <a:rPr lang="en-US" altLang="zh-CN" sz="2730">
                <a:latin typeface="Courier New" panose="02070309020205020404" pitchFamily="49" charset="0"/>
              </a:rPr>
              <a:t>public void addLast(E o) /offerLast,</a:t>
            </a:r>
            <a:r>
              <a:rPr lang="en-US" altLang="zh-CN" sz="2730">
                <a:solidFill>
                  <a:srgbClr val="FF0000"/>
                </a:solidFill>
                <a:latin typeface="Courier New" panose="02070309020205020404" pitchFamily="49" charset="0"/>
              </a:rPr>
              <a:t>push</a:t>
            </a:r>
            <a:endParaRPr lang="en-US" altLang="zh-CN" sz="2730">
              <a:latin typeface="Courier New" panose="02070309020205020404" pitchFamily="49" charset="0"/>
            </a:endParaRPr>
          </a:p>
          <a:p>
            <a:pPr lvl="1"/>
            <a:r>
              <a:rPr lang="en-US" altLang="zh-CN" sz="2730">
                <a:latin typeface="Courier New" panose="02070309020205020404" pitchFamily="49" charset="0"/>
              </a:rPr>
              <a:t>public E getFirst() 	/</a:t>
            </a:r>
            <a:r>
              <a:rPr lang="en-US" altLang="zh-CN" sz="2730">
                <a:solidFill>
                  <a:srgbClr val="00B0F0"/>
                </a:solidFill>
                <a:latin typeface="Courier New" panose="02070309020205020404" pitchFamily="49" charset="0"/>
              </a:rPr>
              <a:t>peek</a:t>
            </a:r>
            <a:r>
              <a:rPr lang="en-US" altLang="zh-CN" sz="2730">
                <a:latin typeface="Courier New" panose="02070309020205020404" pitchFamily="49" charset="0"/>
              </a:rPr>
              <a:t>,peekFirst</a:t>
            </a:r>
            <a:endParaRPr lang="en-US" altLang="zh-CN" sz="2730">
              <a:latin typeface="Courier New" panose="02070309020205020404" pitchFamily="49" charset="0"/>
            </a:endParaRPr>
          </a:p>
          <a:p>
            <a:pPr lvl="1"/>
            <a:r>
              <a:rPr lang="en-US" altLang="zh-CN" sz="2730">
                <a:latin typeface="Courier New" panose="02070309020205020404" pitchFamily="49" charset="0"/>
              </a:rPr>
              <a:t>public E getLast()	/</a:t>
            </a:r>
            <a:r>
              <a:rPr lang="en-US" altLang="zh-CN" sz="2730">
                <a:solidFill>
                  <a:srgbClr val="FF0000"/>
                </a:solidFill>
                <a:latin typeface="Courier New" panose="02070309020205020404" pitchFamily="49" charset="0"/>
              </a:rPr>
              <a:t>peekLast</a:t>
            </a:r>
            <a:r>
              <a:rPr lang="en-US" altLang="zh-CN" sz="2730">
                <a:latin typeface="Courier New" panose="02070309020205020404" pitchFamily="49" charset="0"/>
              </a:rPr>
              <a:t>	(</a:t>
            </a:r>
            <a:r>
              <a:rPr lang="en-US" altLang="zh-CN" sz="2700" strike="sngStrike">
                <a:solidFill>
                  <a:schemeClr val="tx1"/>
                </a:solidFill>
                <a:uFillTx/>
                <a:latin typeface="Courier New" panose="02070309020205020404" pitchFamily="49" charset="0"/>
              </a:rPr>
              <a:t>top</a:t>
            </a:r>
            <a:r>
              <a:rPr lang="en-US" altLang="zh-CN" sz="2730">
                <a:latin typeface="Courier New" panose="02070309020205020404" pitchFamily="49" charset="0"/>
              </a:rPr>
              <a:t>)</a:t>
            </a:r>
            <a:endParaRPr lang="en-US" altLang="zh-CN" sz="2730">
              <a:latin typeface="Courier New" panose="02070309020205020404" pitchFamily="49" charset="0"/>
            </a:endParaRPr>
          </a:p>
          <a:p>
            <a:pPr lvl="1"/>
            <a:r>
              <a:rPr lang="en-US" altLang="zh-CN" sz="2730">
                <a:latin typeface="Courier New" panose="02070309020205020404" pitchFamily="49" charset="0"/>
              </a:rPr>
              <a:t>public E removeFirst() /</a:t>
            </a:r>
            <a:r>
              <a:rPr lang="en-US" altLang="zh-CN" sz="2730">
                <a:solidFill>
                  <a:srgbClr val="00B0F0"/>
                </a:solidFill>
                <a:latin typeface="Courier New" panose="02070309020205020404" pitchFamily="49" charset="0"/>
              </a:rPr>
              <a:t>poll</a:t>
            </a:r>
            <a:r>
              <a:rPr lang="en-US" altLang="zh-CN" sz="2730">
                <a:latin typeface="Courier New" panose="02070309020205020404" pitchFamily="49" charset="0"/>
              </a:rPr>
              <a:t>,pollFirst	</a:t>
            </a:r>
            <a:endParaRPr lang="en-US" altLang="zh-CN" sz="2730">
              <a:latin typeface="Courier New" panose="02070309020205020404" pitchFamily="49" charset="0"/>
            </a:endParaRPr>
          </a:p>
          <a:p>
            <a:pPr lvl="1"/>
            <a:r>
              <a:rPr lang="en-US" altLang="zh-CN" sz="2730">
                <a:latin typeface="Courier New" panose="02070309020205020404" pitchFamily="49" charset="0"/>
              </a:rPr>
              <a:t>public E removeLast()  /pollLast, </a:t>
            </a:r>
            <a:r>
              <a:rPr lang="en-US" altLang="zh-CN" sz="2730">
                <a:solidFill>
                  <a:srgbClr val="FF0000"/>
                </a:solidFill>
                <a:latin typeface="Courier New" panose="02070309020205020404" pitchFamily="49" charset="0"/>
              </a:rPr>
              <a:t>pop</a:t>
            </a:r>
            <a:r>
              <a:rPr lang="en-US" altLang="zh-CN" sz="2730">
                <a:latin typeface="Courier New" panose="02070309020205020404" pitchFamily="49" charset="0"/>
              </a:rPr>
              <a:t> </a:t>
            </a:r>
            <a:endParaRPr lang="en-US" altLang="zh-CN" sz="2730">
              <a:latin typeface="Courier New" panose="02070309020205020404" pitchFamily="49" charset="0"/>
            </a:endParaRPr>
          </a:p>
          <a:p>
            <a:r>
              <a:rPr lang="zh-CN" altLang="en-US" sz="2940">
                <a:latin typeface="Courier New" panose="02070309020205020404" pitchFamily="49" charset="0"/>
              </a:rPr>
              <a:t>借助于</a:t>
            </a:r>
            <a:r>
              <a:rPr lang="en-US" altLang="zh-CN" sz="2940">
                <a:latin typeface="Courier New" panose="02070309020205020404" pitchFamily="49" charset="0"/>
              </a:rPr>
              <a:t>LinkedList</a:t>
            </a:r>
            <a:r>
              <a:rPr lang="zh-CN" altLang="en-US" sz="2940">
                <a:latin typeface="Courier New" panose="02070309020205020404" pitchFamily="49" charset="0"/>
              </a:rPr>
              <a:t>模拟</a:t>
            </a:r>
            <a:r>
              <a:rPr lang="zh-CN" altLang="en-US" sz="2940">
                <a:latin typeface="Courier New" panose="02070309020205020404" pitchFamily="49" charset="0"/>
              </a:rPr>
              <a:t>实现栈和队列</a:t>
            </a:r>
            <a:endParaRPr lang="zh-CN" altLang="en-US" sz="2940">
              <a:latin typeface="Courier New" panose="02070309020205020404" pitchFamily="49" charset="0"/>
            </a:endParaRPr>
          </a:p>
          <a:p>
            <a:pPr lvl="1" algn="just"/>
            <a:r>
              <a:rPr lang="zh-CN" altLang="en-US" sz="2730">
                <a:solidFill>
                  <a:srgbClr val="FF0000"/>
                </a:solidFill>
              </a:rPr>
              <a:t>堆栈</a:t>
            </a:r>
            <a:r>
              <a:rPr lang="zh-CN" altLang="en-US" sz="2730"/>
              <a:t>是一种“后进先出”（</a:t>
            </a:r>
            <a:r>
              <a:rPr lang="en-US" altLang="zh-CN" sz="2730"/>
              <a:t>LIFO</a:t>
            </a:r>
            <a:r>
              <a:rPr lang="zh-CN" altLang="en-US" sz="2730"/>
              <a:t>）的集合。</a:t>
            </a:r>
            <a:endParaRPr lang="zh-CN" altLang="en-US" sz="2730"/>
          </a:p>
          <a:p>
            <a:pPr lvl="1" algn="just"/>
            <a:r>
              <a:rPr lang="zh-CN" altLang="en-US" sz="2730">
                <a:solidFill>
                  <a:srgbClr val="00B0F0"/>
                </a:solidFill>
              </a:rPr>
              <a:t>队列</a:t>
            </a:r>
            <a:r>
              <a:rPr lang="zh-CN" altLang="en-US" sz="2730"/>
              <a:t>是一种“先进先出”（</a:t>
            </a:r>
            <a:r>
              <a:rPr lang="en-US" altLang="zh-CN" sz="2730"/>
              <a:t>FIFO</a:t>
            </a:r>
            <a:r>
              <a:rPr lang="zh-CN" altLang="en-US" sz="2730"/>
              <a:t>）的集合。</a:t>
            </a:r>
            <a:r>
              <a:rPr lang="zh-CN" altLang="en-US" sz="2730">
                <a:latin typeface="Courier New" panose="02070309020205020404" pitchFamily="49" charset="0"/>
              </a:rPr>
              <a:t> 	</a:t>
            </a:r>
            <a:r>
              <a:rPr lang="zh-CN" altLang="en-US" sz="2310"/>
              <a:t>	</a:t>
            </a:r>
            <a:endParaRPr lang="zh-CN" altLang="en-US" sz="231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445008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对象的容纳方式</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1</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942" name="Rectangle 30"/>
          <p:cNvSpPr>
            <a:spLocks noGrp="1" noChangeArrowheads="1"/>
          </p:cNvSpPr>
          <p:nvPr>
            <p:ph type="title"/>
          </p:nvPr>
        </p:nvSpPr>
        <p:spPr/>
        <p:txBody>
          <a:bodyPr/>
          <a:lstStyle/>
          <a:p>
            <a:r>
              <a:rPr lang="zh-CN" altLang="en-US"/>
              <a:t>主要实现类</a:t>
            </a:r>
            <a:endParaRPr lang="zh-CN" altLang="en-US"/>
          </a:p>
        </p:txBody>
      </p:sp>
      <p:sp>
        <p:nvSpPr>
          <p:cNvPr id="2" name="内容占位符 1"/>
          <p:cNvSpPr>
            <a:spLocks noGrp="1"/>
          </p:cNvSpPr>
          <p:nvPr>
            <p:ph idx="1"/>
          </p:nvPr>
        </p:nvSpPr>
        <p:spPr/>
        <p:txBody>
          <a:bodyPr/>
          <a:lstStyle/>
          <a:p>
            <a:endParaRPr lang="zh-CN" altLang="en-US"/>
          </a:p>
        </p:txBody>
      </p:sp>
      <p:graphicFrame>
        <p:nvGraphicFramePr>
          <p:cNvPr id="1318943" name="Group 31"/>
          <p:cNvGraphicFramePr>
            <a:graphicFrameLocks noGrp="1"/>
          </p:cNvGraphicFramePr>
          <p:nvPr>
            <p:custDataLst>
              <p:tags r:id="rId1"/>
            </p:custDataLst>
          </p:nvPr>
        </p:nvGraphicFramePr>
        <p:xfrm>
          <a:off x="975122" y="2100263"/>
          <a:ext cx="9189085" cy="3454400"/>
        </p:xfrm>
        <a:graphic>
          <a:graphicData uri="http://schemas.openxmlformats.org/drawingml/2006/table">
            <a:tbl>
              <a:tblPr/>
              <a:tblGrid>
                <a:gridCol w="2128520"/>
                <a:gridCol w="2335530"/>
                <a:gridCol w="2348230"/>
                <a:gridCol w="2376805"/>
              </a:tblGrid>
              <a:tr h="86360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endPar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endParaRPr>
                    </a:p>
                  </a:txBody>
                  <a:tcPr marL="96011" marR="96011" marT="48005" marB="480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rPr>
                        <a:t>线程是否安全</a:t>
                      </a:r>
                      <a:endPar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rPr>
                        <a:t>存储方式</a:t>
                      </a:r>
                      <a:endPar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rPr>
                        <a:t>特性</a:t>
                      </a:r>
                      <a:endPar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86360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520" b="0" i="0" u="none" strike="noStrike" cap="none" normalizeH="0" baseline="0" smtClean="0">
                          <a:ln>
                            <a:noFill/>
                          </a:ln>
                          <a:solidFill>
                            <a:schemeClr val="tx1"/>
                          </a:solidFill>
                          <a:effectLst/>
                          <a:latin typeface="黑体" panose="02010609060101010101" pitchFamily="49" charset="-122"/>
                          <a:ea typeface="宋体" panose="02010600030101010101" pitchFamily="2" charset="-122"/>
                        </a:rPr>
                        <a:t>linkedList</a:t>
                      </a:r>
                      <a:endParaRPr kumimoji="0" lang="zh-CN" altLang="en-US" sz="2520" b="0" i="0" u="none" strike="noStrike" cap="none" normalizeH="0" baseline="0" smtClean="0">
                        <a:ln>
                          <a:noFill/>
                        </a:ln>
                        <a:solidFill>
                          <a:schemeClr val="tx1"/>
                        </a:solidFill>
                        <a:effectLst/>
                        <a:latin typeface="黑体" panose="02010609060101010101" pitchFamily="49" charset="-122"/>
                        <a:ea typeface="宋体" panose="02010600030101010101" pitchFamily="2" charset="-122"/>
                      </a:endParaRPr>
                    </a:p>
                  </a:txBody>
                  <a:tcPr marL="96011" marR="96011" marT="48005" marB="480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rPr>
                        <a:t>线程不安全</a:t>
                      </a:r>
                      <a:endPar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rPr>
                        <a:t>双向链表方式</a:t>
                      </a:r>
                      <a:endPar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rPr>
                        <a:t>兼有链表特点</a:t>
                      </a:r>
                      <a:endPar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86360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520" b="0" i="0" u="none" strike="noStrike" cap="none" normalizeH="0" baseline="0" smtClean="0">
                          <a:ln>
                            <a:noFill/>
                          </a:ln>
                          <a:solidFill>
                            <a:schemeClr val="tx1"/>
                          </a:solidFill>
                          <a:effectLst/>
                          <a:latin typeface="黑体" panose="02010609060101010101" pitchFamily="49" charset="-122"/>
                          <a:ea typeface="宋体" panose="02010600030101010101" pitchFamily="2" charset="-122"/>
                        </a:rPr>
                        <a:t>Vector</a:t>
                      </a:r>
                      <a:endParaRPr kumimoji="0" lang="zh-CN" altLang="en-US" sz="2520" b="0" i="0" u="none" strike="noStrike" cap="none" normalizeH="0" baseline="0" smtClean="0">
                        <a:ln>
                          <a:noFill/>
                        </a:ln>
                        <a:solidFill>
                          <a:schemeClr val="tx1"/>
                        </a:solidFill>
                        <a:effectLst/>
                        <a:latin typeface="黑体" panose="02010609060101010101" pitchFamily="49" charset="-122"/>
                        <a:ea typeface="宋体" panose="02010600030101010101" pitchFamily="2" charset="-122"/>
                      </a:endParaRPr>
                    </a:p>
                  </a:txBody>
                  <a:tcPr marL="96011" marR="96011" marT="48005" marB="480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rPr>
                        <a:t>线程安全</a:t>
                      </a:r>
                      <a:endPar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rPr>
                        <a:t>块链方式</a:t>
                      </a:r>
                      <a:endPar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rPr>
                        <a:t>兼有数组特点</a:t>
                      </a:r>
                      <a:endPar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86360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520" b="0" i="0" u="none" strike="noStrike" cap="none" normalizeH="0" baseline="0" smtClean="0">
                          <a:ln>
                            <a:noFill/>
                          </a:ln>
                          <a:solidFill>
                            <a:schemeClr val="tx1"/>
                          </a:solidFill>
                          <a:effectLst/>
                          <a:latin typeface="黑体" panose="02010609060101010101" pitchFamily="49" charset="-122"/>
                          <a:ea typeface="宋体" panose="02010600030101010101" pitchFamily="2" charset="-122"/>
                        </a:rPr>
                        <a:t>ArraryList</a:t>
                      </a:r>
                      <a:endParaRPr kumimoji="0" lang="zh-CN" altLang="en-US" sz="2520" b="0" i="0" u="none" strike="noStrike" cap="none" normalizeH="0" baseline="0" smtClean="0">
                        <a:ln>
                          <a:noFill/>
                        </a:ln>
                        <a:solidFill>
                          <a:schemeClr val="tx1"/>
                        </a:solidFill>
                        <a:effectLst/>
                        <a:latin typeface="黑体" panose="02010609060101010101" pitchFamily="49" charset="-122"/>
                        <a:ea typeface="宋体" panose="02010600030101010101" pitchFamily="2" charset="-122"/>
                      </a:endParaRPr>
                    </a:p>
                  </a:txBody>
                  <a:tcPr marL="96011" marR="96011" marT="48005" marB="480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rPr>
                        <a:t>线程不安全</a:t>
                      </a:r>
                      <a:endPar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rPr>
                        <a:t>块链方式</a:t>
                      </a:r>
                      <a:endPar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rPr>
                        <a:t>兼有数组特点</a:t>
                      </a:r>
                      <a:endParaRPr kumimoji="0" lang="zh-CN" altLang="en-US" sz="2520" b="1" i="0" u="none" strike="noStrike" cap="none" normalizeH="0" baseline="0" smtClean="0">
                        <a:ln>
                          <a:noFill/>
                        </a:ln>
                        <a:solidFill>
                          <a:schemeClr val="tx1"/>
                        </a:solidFill>
                        <a:effectLst/>
                        <a:latin typeface="黑体" panose="02010609060101010101" pitchFamily="49" charset="-122"/>
                        <a:ea typeface="宋体" panose="02010600030101010101" pitchFamily="2" charset="-122"/>
                      </a:endParaRPr>
                    </a:p>
                  </a:txBody>
                  <a:tcPr marL="96011" marR="96011" marT="48005" marB="480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058" name="Rectangle 2"/>
          <p:cNvSpPr>
            <a:spLocks noGrp="1" noChangeArrowheads="1"/>
          </p:cNvSpPr>
          <p:nvPr>
            <p:ph type="title"/>
          </p:nvPr>
        </p:nvSpPr>
        <p:spPr/>
        <p:txBody>
          <a:bodyPr/>
          <a:lstStyle/>
          <a:p>
            <a:r>
              <a:rPr lang="en-US" altLang="zh-CN"/>
              <a:t>List</a:t>
            </a:r>
            <a:r>
              <a:rPr lang="zh-CN" altLang="en-US"/>
              <a:t>应用</a:t>
            </a:r>
            <a:endParaRPr lang="en-US" altLang="zh-CN"/>
          </a:p>
        </p:txBody>
      </p:sp>
      <p:sp>
        <p:nvSpPr>
          <p:cNvPr id="1325059" name="Rectangle 3"/>
          <p:cNvSpPr>
            <a:spLocks noGrp="1" noChangeArrowheads="1"/>
          </p:cNvSpPr>
          <p:nvPr>
            <p:ph idx="1"/>
          </p:nvPr>
        </p:nvSpPr>
        <p:spPr/>
        <p:txBody>
          <a:bodyPr/>
          <a:lstStyle/>
          <a:p>
            <a:r>
              <a:rPr lang="en-US" altLang="zh-CN"/>
              <a:t>void ensureCapacity(int minCapacity)</a:t>
            </a:r>
            <a:endParaRPr lang="en-US" altLang="zh-CN"/>
          </a:p>
          <a:p>
            <a:pPr lvl="1"/>
            <a:r>
              <a:rPr lang="zh-CN" altLang="en-US"/>
              <a:t>一次性的增加</a:t>
            </a:r>
            <a:r>
              <a:rPr lang="en-US" altLang="zh-CN"/>
              <a:t>List</a:t>
            </a:r>
            <a:r>
              <a:rPr lang="zh-CN" altLang="en-US"/>
              <a:t>容量，减少重分配的次数。默认</a:t>
            </a:r>
            <a:r>
              <a:rPr lang="en-US" altLang="zh-CN"/>
              <a:t>capacity</a:t>
            </a:r>
            <a:r>
              <a:rPr lang="zh-CN" altLang="en-US"/>
              <a:t>为</a:t>
            </a:r>
            <a:r>
              <a:rPr lang="en-US" altLang="zh-CN"/>
              <a:t>10</a:t>
            </a:r>
            <a:endParaRPr lang="en-US" altLang="zh-CN"/>
          </a:p>
          <a:p>
            <a:r>
              <a:rPr lang="en-US" altLang="zh-CN"/>
              <a:t>void trimToSize()</a:t>
            </a:r>
            <a:endParaRPr lang="en-US" altLang="zh-CN"/>
          </a:p>
          <a:p>
            <a:pPr lvl="1"/>
            <a:r>
              <a:rPr lang="zh-CN" altLang="en-US"/>
              <a:t>调整</a:t>
            </a:r>
            <a:r>
              <a:rPr lang="en-US" altLang="zh-CN"/>
              <a:t>capacity</a:t>
            </a:r>
            <a:r>
              <a:rPr lang="zh-CN" altLang="en-US"/>
              <a:t>为当前</a:t>
            </a:r>
            <a:r>
              <a:rPr lang="en-US" altLang="zh-CN"/>
              <a:t>list</a:t>
            </a:r>
            <a:r>
              <a:rPr lang="zh-CN" altLang="en-US"/>
              <a:t>的大小。</a:t>
            </a:r>
            <a:endParaRPr lang="zh-CN" altLang="en-US"/>
          </a:p>
          <a:p>
            <a:pPr lvl="1"/>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4578"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Set</a:t>
            </a:r>
            <a:r>
              <a:rPr lang="zh-CN" altLang="en-US">
                <a:sym typeface="+mn-ea"/>
              </a:rPr>
              <a:t>接口</a:t>
            </a:r>
            <a:r>
              <a:rPr lang="zh-CN" altLang="en-US">
                <a:sym typeface="+mn-ea"/>
              </a:rPr>
              <a:t> </a:t>
            </a:r>
            <a:endParaRPr lang="zh-CN" altLang="en-US">
              <a:sym typeface="+mn-ea"/>
            </a:endParaRPr>
          </a:p>
        </p:txBody>
      </p:sp>
      <p:sp>
        <p:nvSpPr>
          <p:cNvPr id="1304579" name="Rectangle 3"/>
          <p:cNvSpPr>
            <a:spLocks noGrp="1" noChangeArrowheads="1"/>
          </p:cNvSpPr>
          <p:nvPr>
            <p:ph idx="1"/>
          </p:nvPr>
        </p:nvSpPr>
        <p:spPr/>
        <p:txBody>
          <a:bodyPr/>
          <a:lstStyle/>
          <a:p>
            <a:r>
              <a:rPr lang="en-US" altLang="zh-CN"/>
              <a:t>Set</a:t>
            </a:r>
            <a:r>
              <a:rPr lang="zh-CN" altLang="en-US"/>
              <a:t>接口继承</a:t>
            </a:r>
            <a:r>
              <a:rPr lang="en-US" altLang="zh-CN"/>
              <a:t>Collection</a:t>
            </a:r>
            <a:r>
              <a:rPr lang="zh-CN" altLang="en-US"/>
              <a:t>接口，而且它</a:t>
            </a:r>
            <a:r>
              <a:rPr lang="zh-CN" altLang="en-US">
                <a:solidFill>
                  <a:srgbClr val="FF3300"/>
                </a:solidFill>
              </a:rPr>
              <a:t>不允许集合中存在重复项</a:t>
            </a:r>
            <a:r>
              <a:rPr lang="zh-CN" altLang="en-US"/>
              <a:t>，每个具体的</a:t>
            </a:r>
            <a:r>
              <a:rPr lang="en-US" altLang="zh-CN"/>
              <a:t>Set</a:t>
            </a:r>
            <a:r>
              <a:rPr lang="zh-CN" altLang="en-US"/>
              <a:t>实现类依赖添加的对象的</a:t>
            </a:r>
            <a:r>
              <a:rPr lang="en-US" altLang="zh-CN">
                <a:solidFill>
                  <a:srgbClr val="FF3300"/>
                </a:solidFill>
              </a:rPr>
              <a:t>equals</a:t>
            </a:r>
            <a:r>
              <a:rPr lang="zh-CN" altLang="en-US">
                <a:solidFill>
                  <a:srgbClr val="FF3300"/>
                </a:solidFill>
              </a:rPr>
              <a:t>方法来检查唯一性</a:t>
            </a:r>
            <a:r>
              <a:rPr lang="zh-CN" altLang="en-US"/>
              <a:t>。</a:t>
            </a:r>
            <a:endParaRPr lang="zh-CN" altLang="en-US"/>
          </a:p>
          <a:p>
            <a:r>
              <a:rPr lang="en-US" altLang="zh-CN"/>
              <a:t>Set</a:t>
            </a:r>
            <a:r>
              <a:rPr lang="zh-CN" altLang="en-US"/>
              <a:t>接口没有</a:t>
            </a:r>
            <a:r>
              <a:rPr lang="zh-CN" altLang="en-US"/>
              <a:t>定义新方法，所以</a:t>
            </a:r>
            <a:r>
              <a:rPr lang="en-US" altLang="zh-CN"/>
              <a:t>Set</a:t>
            </a:r>
            <a:r>
              <a:rPr lang="zh-CN" altLang="en-US"/>
              <a:t>就是一个</a:t>
            </a:r>
            <a:r>
              <a:rPr lang="en-US" altLang="zh-CN"/>
              <a:t>Collection</a:t>
            </a:r>
            <a:r>
              <a:rPr lang="zh-CN" altLang="en-US"/>
              <a:t>，只不过其行为不同。</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5602"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AbstractSet</a:t>
            </a:r>
            <a:r>
              <a:rPr lang="zh-CN" altLang="en-US">
                <a:sym typeface="+mn-ea"/>
              </a:rPr>
              <a:t>抽象类</a:t>
            </a:r>
            <a:r>
              <a:rPr lang="zh-CN" altLang="en-US">
                <a:sym typeface="+mn-ea"/>
              </a:rPr>
              <a:t> </a:t>
            </a:r>
            <a:endParaRPr lang="zh-CN" altLang="en-US">
              <a:sym typeface="+mn-ea"/>
            </a:endParaRPr>
          </a:p>
        </p:txBody>
      </p:sp>
      <p:sp>
        <p:nvSpPr>
          <p:cNvPr id="1305603" name="Rectangle 3"/>
          <p:cNvSpPr>
            <a:spLocks noGrp="1" noChangeArrowheads="1"/>
          </p:cNvSpPr>
          <p:nvPr>
            <p:ph idx="1"/>
          </p:nvPr>
        </p:nvSpPr>
        <p:spPr/>
        <p:txBody>
          <a:bodyPr/>
          <a:lstStyle/>
          <a:p>
            <a:r>
              <a:rPr lang="en-US" altLang="zh-CN" sz="2800"/>
              <a:t>AbstractSet</a:t>
            </a:r>
            <a:r>
              <a:rPr lang="zh-CN" altLang="en-US" sz="2800"/>
              <a:t>类覆盖了</a:t>
            </a:r>
            <a:r>
              <a:rPr lang="en-US" altLang="zh-CN" sz="2800"/>
              <a:t>Object</a:t>
            </a:r>
            <a:r>
              <a:rPr lang="zh-CN" altLang="en-US" sz="2800"/>
              <a:t>类的</a:t>
            </a:r>
            <a:r>
              <a:rPr lang="en-US" altLang="zh-CN" sz="2800"/>
              <a:t>equals</a:t>
            </a:r>
            <a:r>
              <a:rPr lang="zh-CN" altLang="en-US" sz="2800"/>
              <a:t>和</a:t>
            </a:r>
            <a:r>
              <a:rPr lang="en-US" altLang="zh-CN" sz="2800"/>
              <a:t>hashCode</a:t>
            </a:r>
            <a:r>
              <a:rPr lang="zh-CN" altLang="en-US" sz="2800"/>
              <a:t>方法，以确保两个相等的集合返回相同的散列码。</a:t>
            </a:r>
            <a:endParaRPr lang="zh-CN" altLang="en-US" sz="2800"/>
          </a:p>
          <a:p>
            <a:r>
              <a:rPr lang="zh-CN" altLang="en-US" sz="2800"/>
              <a:t>若两个</a:t>
            </a:r>
            <a:r>
              <a:rPr lang="en-US" altLang="zh-CN" sz="2800"/>
              <a:t>set</a:t>
            </a:r>
            <a:r>
              <a:rPr lang="zh-CN" altLang="en-US" sz="2800"/>
              <a:t>大小相等且包含相同元素，则这两个集相等。</a:t>
            </a:r>
            <a:endParaRPr lang="zh-CN" altLang="en-US" sz="2800"/>
          </a:p>
          <a:p>
            <a:r>
              <a:rPr lang="zh-CN" altLang="en-US" sz="2800"/>
              <a:t>按定义，</a:t>
            </a:r>
            <a:r>
              <a:rPr lang="en-US" altLang="zh-CN" sz="2800">
                <a:sym typeface="+mn-ea"/>
              </a:rPr>
              <a:t>AbstractSet</a:t>
            </a:r>
            <a:r>
              <a:rPr lang="zh-CN" altLang="en-US" sz="2800"/>
              <a:t>的散列码是集合中元素散列码的总和。因此，不论集的内部顺序如何，两个相等的</a:t>
            </a:r>
            <a:r>
              <a:rPr lang="en-US" altLang="zh-CN" sz="2800"/>
              <a:t>set</a:t>
            </a:r>
            <a:r>
              <a:rPr lang="zh-CN" altLang="en-US" sz="2800"/>
              <a:t>总</a:t>
            </a:r>
            <a:r>
              <a:rPr lang="zh-CN" altLang="en-US" sz="2800"/>
              <a:t>会有相同的散列码。 </a:t>
            </a:r>
            <a:endParaRPr lang="zh-CN" altLang="en-US" sz="28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Rectangle 2"/>
          <p:cNvSpPr>
            <a:spLocks noGrp="1" noChangeArrowheads="1"/>
          </p:cNvSpPr>
          <p:nvPr>
            <p:ph type="title"/>
          </p:nvPr>
        </p:nvSpPr>
        <p:spPr/>
        <p:txBody>
          <a:bodyPr/>
          <a:lstStyle/>
          <a:p>
            <a:r>
              <a:rPr lang="zh-CN" altLang="en-US"/>
              <a:t>集合的使用</a:t>
            </a:r>
            <a:r>
              <a:rPr lang="en-US" altLang="zh-CN"/>
              <a:t>-HashSet</a:t>
            </a:r>
            <a:endParaRPr lang="en-US" altLang="zh-CN"/>
          </a:p>
        </p:txBody>
      </p:sp>
      <p:sp>
        <p:nvSpPr>
          <p:cNvPr id="1309699" name="Rectangle 3"/>
          <p:cNvSpPr>
            <a:spLocks noGrp="1" noChangeArrowheads="1"/>
          </p:cNvSpPr>
          <p:nvPr>
            <p:ph type="body" sz="half" idx="1"/>
          </p:nvPr>
        </p:nvSpPr>
        <p:spPr>
          <a:xfrm>
            <a:off x="365165" y="1331732"/>
            <a:ext cx="4280535" cy="4845606"/>
          </a:xfrm>
        </p:spPr>
        <p:txBody>
          <a:bodyPr>
            <a:normAutofit fontScale="87500" lnSpcReduction="10000"/>
          </a:bodyPr>
          <a:lstStyle/>
          <a:p>
            <a:r>
              <a:rPr lang="en-US" altLang="zh-CN" sz="2520" dirty="0" err="1"/>
              <a:t>HashSet</a:t>
            </a:r>
            <a:endParaRPr lang="en-US" altLang="zh-CN" sz="2520" dirty="0"/>
          </a:p>
          <a:p>
            <a:pPr lvl="1"/>
            <a:r>
              <a:rPr lang="zh-CN" altLang="en-US" sz="2310" dirty="0"/>
              <a:t>根据元素</a:t>
            </a:r>
            <a:r>
              <a:rPr lang="en-US" altLang="zh-CN" sz="2310" dirty="0" err="1"/>
              <a:t>hashCode</a:t>
            </a:r>
            <a:r>
              <a:rPr lang="en-US" altLang="zh-CN" sz="2310" dirty="0"/>
              <a:t>()</a:t>
            </a:r>
            <a:r>
              <a:rPr lang="zh-CN" altLang="en-US" sz="2310" dirty="0"/>
              <a:t>，来确定元素的存储位置</a:t>
            </a:r>
            <a:endParaRPr lang="zh-CN" altLang="en-US" sz="2310" dirty="0"/>
          </a:p>
          <a:p>
            <a:pPr lvl="1"/>
            <a:r>
              <a:rPr lang="zh-CN" altLang="en-US" sz="2310" dirty="0"/>
              <a:t>修改</a:t>
            </a:r>
            <a:r>
              <a:rPr lang="en-US" altLang="zh-CN" sz="2310" dirty="0" err="1"/>
              <a:t>HashSet</a:t>
            </a:r>
            <a:r>
              <a:rPr lang="zh-CN" altLang="en-US" sz="2310" dirty="0"/>
              <a:t>里面元素的值并不会修改</a:t>
            </a:r>
            <a:r>
              <a:rPr lang="zh-CN" altLang="en-US" sz="2310" dirty="0"/>
              <a:t>该元素的存贮位置，因此修改影响</a:t>
            </a:r>
            <a:r>
              <a:rPr lang="en-US" altLang="zh-CN" sz="2310" dirty="0"/>
              <a:t>hashcode</a:t>
            </a:r>
            <a:r>
              <a:rPr lang="zh-CN" altLang="en-US" sz="2310" dirty="0"/>
              <a:t>值的属性会导致当前集合的存取混乱。</a:t>
            </a:r>
            <a:r>
              <a:rPr lang="en-US" altLang="zh-CN" sz="2310" dirty="0">
                <a:solidFill>
                  <a:srgbClr val="FF0000"/>
                </a:solidFill>
              </a:rPr>
              <a:t>[*]</a:t>
            </a:r>
            <a:endParaRPr lang="zh-CN" altLang="en-US" sz="2310" dirty="0"/>
          </a:p>
          <a:p>
            <a:pPr lvl="1"/>
            <a:r>
              <a:rPr lang="zh-CN" altLang="en-US" sz="2310" dirty="0"/>
              <a:t>使用</a:t>
            </a:r>
            <a:r>
              <a:rPr lang="en-US" altLang="zh-CN" sz="2310" dirty="0"/>
              <a:t>contains()</a:t>
            </a:r>
            <a:r>
              <a:rPr lang="zh-CN" altLang="en-US" sz="2310" dirty="0"/>
              <a:t>判断是会根据</a:t>
            </a:r>
            <a:r>
              <a:rPr lang="en-US" altLang="zh-CN" sz="2310" dirty="0" err="1"/>
              <a:t>hashcode</a:t>
            </a:r>
            <a:r>
              <a:rPr lang="zh-CN" altLang="en-US" sz="2310" dirty="0"/>
              <a:t>判断该</a:t>
            </a:r>
            <a:r>
              <a:rPr lang="en-US" altLang="zh-CN" sz="2310" dirty="0" err="1"/>
              <a:t>hashcode</a:t>
            </a:r>
            <a:r>
              <a:rPr lang="zh-CN" altLang="en-US" sz="2310" dirty="0"/>
              <a:t>位置上是否有元素</a:t>
            </a:r>
            <a:endParaRPr lang="zh-CN" altLang="en-US" sz="2310" dirty="0"/>
          </a:p>
          <a:p>
            <a:pPr lvl="1"/>
            <a:r>
              <a:rPr lang="zh-CN" altLang="en-US" sz="2310" dirty="0"/>
              <a:t>使用</a:t>
            </a:r>
            <a:r>
              <a:rPr lang="en-US" altLang="zh-CN" sz="2310" dirty="0"/>
              <a:t>remove()</a:t>
            </a:r>
            <a:r>
              <a:rPr lang="zh-CN" altLang="en-US" sz="2310" dirty="0"/>
              <a:t>删除时会根据元素的原有</a:t>
            </a:r>
            <a:r>
              <a:rPr lang="en-US" altLang="zh-CN" sz="2310" dirty="0" err="1"/>
              <a:t>HashCode</a:t>
            </a:r>
            <a:r>
              <a:rPr lang="zh-CN" altLang="en-US" sz="2310" dirty="0"/>
              <a:t>进行比较并删除</a:t>
            </a:r>
            <a:r>
              <a:rPr lang="en-US" altLang="zh-CN" sz="2310" dirty="0"/>
              <a:t>equals</a:t>
            </a:r>
            <a:r>
              <a:rPr lang="zh-CN" altLang="en-US" sz="2310" dirty="0"/>
              <a:t>返回</a:t>
            </a:r>
            <a:r>
              <a:rPr lang="en-US" altLang="zh-CN" sz="2310" dirty="0"/>
              <a:t>true</a:t>
            </a:r>
            <a:r>
              <a:rPr lang="zh-CN" altLang="en-US" sz="2310" dirty="0"/>
              <a:t>的元素。</a:t>
            </a:r>
            <a:endParaRPr lang="en-US" altLang="zh-CN" sz="2310" dirty="0"/>
          </a:p>
          <a:p>
            <a:pPr lvl="1">
              <a:buFont typeface="Wingdings" panose="05000000000000000000" pitchFamily="2" charset="2"/>
              <a:buNone/>
            </a:pPr>
            <a:endParaRPr lang="en-US" altLang="zh-CN" sz="2310" dirty="0"/>
          </a:p>
          <a:p>
            <a:pPr lvl="1"/>
            <a:endParaRPr lang="en-US" altLang="zh-CN" sz="2310" dirty="0"/>
          </a:p>
        </p:txBody>
      </p:sp>
      <p:sp>
        <p:nvSpPr>
          <p:cNvPr id="1309700" name="Rectangle 4"/>
          <p:cNvSpPr>
            <a:spLocks noChangeArrowheads="1"/>
          </p:cNvSpPr>
          <p:nvPr/>
        </p:nvSpPr>
        <p:spPr bwMode="auto">
          <a:xfrm>
            <a:off x="4870609" y="1331834"/>
            <a:ext cx="5140643" cy="4845605"/>
          </a:xfrm>
          <a:prstGeom prst="rect">
            <a:avLst/>
          </a:prstGeom>
          <a:noFill/>
          <a:ln>
            <a:noFill/>
          </a:ln>
          <a:effectLst/>
        </p:spPr>
        <p:txBody>
          <a:bodyPr/>
          <a:lstStyle>
            <a:lvl1pPr defTabSz="248920">
              <a:spcBef>
                <a:spcPct val="20000"/>
              </a:spcBef>
              <a:buClr>
                <a:schemeClr val="hlink"/>
              </a:buClr>
              <a:buSzPct val="8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825500" indent="-285750" defTabSz="248920">
              <a:spcBef>
                <a:spcPct val="20000"/>
              </a:spcBef>
              <a:buClr>
                <a:schemeClr val="accent1"/>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233805" indent="-228600" defTabSz="248920">
              <a:spcBef>
                <a:spcPct val="20000"/>
              </a:spcBef>
              <a:buClr>
                <a:schemeClr val="bg2"/>
              </a:buClr>
              <a:buSzPct val="65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3pPr>
            <a:lvl4pPr marL="1641475" indent="-228600" defTabSz="248920">
              <a:spcBef>
                <a:spcPct val="20000"/>
              </a:spcBef>
              <a:buClr>
                <a:schemeClr val="hlink"/>
              </a:buClr>
              <a:buSzPct val="6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4pPr>
            <a:lvl5pPr marL="2057400" indent="-228600" defTabSz="248920">
              <a:spcBef>
                <a:spcPct val="20000"/>
              </a:spcBef>
              <a:buClr>
                <a:schemeClr val="bg2"/>
              </a:buClr>
              <a:buSzPct val="4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defTabSz="248920" fontAlgn="base">
              <a:spcBef>
                <a:spcPct val="20000"/>
              </a:spcBef>
              <a:spcAft>
                <a:spcPct val="0"/>
              </a:spcAft>
              <a:buClr>
                <a:schemeClr val="bg2"/>
              </a:buClr>
              <a:buSzPct val="4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defTabSz="248920" fontAlgn="base">
              <a:spcBef>
                <a:spcPct val="20000"/>
              </a:spcBef>
              <a:spcAft>
                <a:spcPct val="0"/>
              </a:spcAft>
              <a:buClr>
                <a:schemeClr val="bg2"/>
              </a:buClr>
              <a:buSzPct val="4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defTabSz="248920" fontAlgn="base">
              <a:spcBef>
                <a:spcPct val="20000"/>
              </a:spcBef>
              <a:spcAft>
                <a:spcPct val="0"/>
              </a:spcAft>
              <a:buClr>
                <a:schemeClr val="bg2"/>
              </a:buClr>
              <a:buSzPct val="4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defTabSz="248920" fontAlgn="base">
              <a:spcBef>
                <a:spcPct val="20000"/>
              </a:spcBef>
              <a:spcAft>
                <a:spcPct val="0"/>
              </a:spcAft>
              <a:buClr>
                <a:schemeClr val="bg2"/>
              </a:buClr>
              <a:buSzPct val="4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100" b="1" dirty="0"/>
              <a:t>		</a:t>
            </a:r>
            <a:r>
              <a:rPr lang="en-US" altLang="zh-CN" sz="2100" b="1" dirty="0" err="1"/>
              <a:t>HashSet</a:t>
            </a:r>
            <a:r>
              <a:rPr lang="en-US" altLang="zh-CN" sz="2100" b="1" dirty="0"/>
              <a:t> a= new </a:t>
            </a:r>
            <a:r>
              <a:rPr lang="en-US" altLang="zh-CN" sz="2100" b="1" dirty="0" err="1"/>
              <a:t>HashSet</a:t>
            </a:r>
            <a:r>
              <a:rPr lang="en-US" altLang="zh-CN" sz="2100" b="1" dirty="0"/>
              <a:t>();</a:t>
            </a:r>
            <a:endParaRPr lang="en-US" altLang="zh-CN" sz="2100" b="1" dirty="0"/>
          </a:p>
          <a:p>
            <a:pPr>
              <a:lnSpc>
                <a:spcPct val="80000"/>
              </a:lnSpc>
              <a:buFont typeface="Wingdings" panose="05000000000000000000" pitchFamily="2" charset="2"/>
              <a:buNone/>
            </a:pPr>
            <a:r>
              <a:rPr lang="en-US" altLang="zh-CN" sz="2100" b="1" dirty="0"/>
              <a:t>		</a:t>
            </a:r>
            <a:r>
              <a:rPr lang="en-US" altLang="zh-CN" sz="2100" b="1" dirty="0" err="1"/>
              <a:t>a.add</a:t>
            </a:r>
            <a:r>
              <a:rPr lang="en-US" altLang="zh-CN" sz="2100" b="1" dirty="0"/>
              <a:t>(new Apple(1));</a:t>
            </a:r>
            <a:endParaRPr lang="en-US" altLang="zh-CN" sz="2100" b="1" dirty="0"/>
          </a:p>
          <a:p>
            <a:pPr>
              <a:lnSpc>
                <a:spcPct val="80000"/>
              </a:lnSpc>
              <a:buFont typeface="Wingdings" panose="05000000000000000000" pitchFamily="2" charset="2"/>
              <a:buNone/>
            </a:pPr>
            <a:r>
              <a:rPr lang="en-US" altLang="zh-CN" sz="2100" b="1" dirty="0"/>
              <a:t>		</a:t>
            </a:r>
            <a:r>
              <a:rPr lang="en-US" altLang="zh-CN" sz="2100" b="1" dirty="0" err="1"/>
              <a:t>a.add</a:t>
            </a:r>
            <a:r>
              <a:rPr lang="en-US" altLang="zh-CN" sz="2100" b="1" dirty="0"/>
              <a:t>(new Apple(10));</a:t>
            </a:r>
            <a:endParaRPr lang="en-US" altLang="zh-CN" sz="2100" b="1" dirty="0"/>
          </a:p>
          <a:p>
            <a:pPr>
              <a:lnSpc>
                <a:spcPct val="80000"/>
              </a:lnSpc>
              <a:buFont typeface="Wingdings" panose="05000000000000000000" pitchFamily="2" charset="2"/>
              <a:buNone/>
            </a:pPr>
            <a:r>
              <a:rPr lang="en-US" altLang="zh-CN" sz="2100" b="1" dirty="0"/>
              <a:t>		</a:t>
            </a:r>
            <a:r>
              <a:rPr lang="en-US" altLang="zh-CN" sz="2100" b="1" dirty="0" err="1"/>
              <a:t>a.add</a:t>
            </a:r>
            <a:r>
              <a:rPr lang="en-US" altLang="zh-CN" sz="2100" b="1" dirty="0"/>
              <a:t>(new Apple(-10));</a:t>
            </a:r>
            <a:endParaRPr lang="en-US" altLang="zh-CN" sz="2100" b="1" dirty="0"/>
          </a:p>
          <a:p>
            <a:pPr>
              <a:lnSpc>
                <a:spcPct val="80000"/>
              </a:lnSpc>
              <a:buFont typeface="Wingdings" panose="05000000000000000000" pitchFamily="2" charset="2"/>
              <a:buNone/>
            </a:pPr>
            <a:r>
              <a:rPr lang="en-US" altLang="zh-CN" sz="2100" b="1" dirty="0"/>
              <a:t>		</a:t>
            </a:r>
            <a:r>
              <a:rPr lang="en-US" altLang="zh-CN" sz="2100" b="1" dirty="0" err="1"/>
              <a:t>a.add</a:t>
            </a:r>
            <a:r>
              <a:rPr lang="en-US" altLang="zh-CN" sz="2100" b="1" dirty="0"/>
              <a:t>(new Apple(30));</a:t>
            </a:r>
            <a:endParaRPr lang="en-US" altLang="zh-CN" sz="2100" b="1" dirty="0"/>
          </a:p>
          <a:p>
            <a:pPr>
              <a:lnSpc>
                <a:spcPct val="80000"/>
              </a:lnSpc>
              <a:buFont typeface="Wingdings" panose="05000000000000000000" pitchFamily="2" charset="2"/>
              <a:buNone/>
            </a:pPr>
            <a:r>
              <a:rPr lang="en-US" altLang="zh-CN" sz="2100" b="1" dirty="0"/>
              <a:t>		Iterator it=</a:t>
            </a:r>
            <a:r>
              <a:rPr lang="en-US" altLang="zh-CN" sz="2100" b="1" dirty="0" err="1"/>
              <a:t>a.iterator</a:t>
            </a:r>
            <a:r>
              <a:rPr lang="en-US" altLang="zh-CN" sz="2100" b="1" dirty="0"/>
              <a:t>();</a:t>
            </a:r>
            <a:endParaRPr lang="en-US" altLang="zh-CN" sz="2100" b="1" dirty="0"/>
          </a:p>
          <a:p>
            <a:pPr>
              <a:lnSpc>
                <a:spcPct val="80000"/>
              </a:lnSpc>
              <a:buFont typeface="Wingdings" panose="05000000000000000000" pitchFamily="2" charset="2"/>
              <a:buNone/>
            </a:pPr>
            <a:r>
              <a:rPr lang="en-US" altLang="zh-CN" sz="2100" b="1" dirty="0"/>
              <a:t>		</a:t>
            </a:r>
            <a:r>
              <a:rPr lang="en-US" altLang="zh-CN" sz="2100" b="1" dirty="0" err="1"/>
              <a:t>System.out.println</a:t>
            </a:r>
            <a:r>
              <a:rPr lang="en-US" altLang="zh-CN" sz="2100" b="1" dirty="0"/>
              <a:t>(a);</a:t>
            </a:r>
            <a:endParaRPr lang="en-US" altLang="zh-CN" sz="2100" b="1" dirty="0"/>
          </a:p>
          <a:p>
            <a:pPr>
              <a:lnSpc>
                <a:spcPct val="80000"/>
              </a:lnSpc>
              <a:buFont typeface="Wingdings" panose="05000000000000000000" pitchFamily="2" charset="2"/>
              <a:buNone/>
            </a:pPr>
            <a:r>
              <a:rPr lang="en-US" altLang="zh-CN" sz="2100" b="1" dirty="0"/>
              <a:t>		Apple </a:t>
            </a:r>
            <a:r>
              <a:rPr lang="en-US" altLang="zh-CN" sz="2100" b="1" dirty="0" err="1"/>
              <a:t>oa</a:t>
            </a:r>
            <a:r>
              <a:rPr lang="en-US" altLang="zh-CN" sz="2100" b="1" dirty="0"/>
              <a:t>=(Apple)</a:t>
            </a:r>
            <a:r>
              <a:rPr lang="en-US" altLang="zh-CN" sz="2100" b="1" dirty="0" err="1"/>
              <a:t>it.next</a:t>
            </a:r>
            <a:r>
              <a:rPr lang="en-US" altLang="zh-CN" sz="2100" b="1" dirty="0"/>
              <a:t>();</a:t>
            </a:r>
            <a:endParaRPr lang="en-US" altLang="zh-CN" sz="2100" b="1" dirty="0"/>
          </a:p>
          <a:p>
            <a:pPr>
              <a:lnSpc>
                <a:spcPct val="80000"/>
              </a:lnSpc>
              <a:buFont typeface="Wingdings" panose="05000000000000000000" pitchFamily="2" charset="2"/>
              <a:buNone/>
            </a:pPr>
            <a:r>
              <a:rPr lang="en-US" altLang="zh-CN" sz="2100" b="1" dirty="0"/>
              <a:t>		</a:t>
            </a:r>
            <a:r>
              <a:rPr lang="en-US" altLang="zh-CN" sz="2100" b="1" dirty="0" err="1">
                <a:solidFill>
                  <a:srgbClr val="FF3300"/>
                </a:solidFill>
              </a:rPr>
              <a:t>oa.color</a:t>
            </a:r>
            <a:r>
              <a:rPr lang="en-US" altLang="zh-CN" sz="2100" b="1" dirty="0">
                <a:solidFill>
                  <a:srgbClr val="FF3300"/>
                </a:solidFill>
              </a:rPr>
              <a:t>=-</a:t>
            </a:r>
            <a:r>
              <a:rPr lang="en-US" altLang="zh-CN" sz="2100" b="1" dirty="0" err="1">
                <a:solidFill>
                  <a:srgbClr val="FF3300"/>
                </a:solidFill>
              </a:rPr>
              <a:t>oa.color</a:t>
            </a:r>
            <a:r>
              <a:rPr lang="en-US" altLang="zh-CN" sz="2100" b="1" dirty="0">
                <a:solidFill>
                  <a:srgbClr val="FF3300"/>
                </a:solidFill>
              </a:rPr>
              <a:t>;</a:t>
            </a:r>
            <a:endParaRPr lang="en-US" altLang="zh-CN" sz="2100" b="1" dirty="0">
              <a:solidFill>
                <a:srgbClr val="FF3300"/>
              </a:solidFill>
            </a:endParaRPr>
          </a:p>
          <a:p>
            <a:pPr>
              <a:lnSpc>
                <a:spcPct val="80000"/>
              </a:lnSpc>
              <a:buFont typeface="Wingdings" panose="05000000000000000000" pitchFamily="2" charset="2"/>
              <a:buNone/>
            </a:pPr>
            <a:r>
              <a:rPr lang="en-US" altLang="zh-CN" sz="2100" b="1" dirty="0">
                <a:solidFill>
                  <a:srgbClr val="FF3300"/>
                </a:solidFill>
              </a:rPr>
              <a:t>        </a:t>
            </a:r>
            <a:r>
              <a:rPr lang="en-US" altLang="zh-CN" sz="2100" b="1" dirty="0" err="1"/>
              <a:t>System.out.println</a:t>
            </a:r>
            <a:r>
              <a:rPr lang="en-US" altLang="zh-CN" sz="2100" b="1" dirty="0"/>
              <a:t>(a);</a:t>
            </a:r>
            <a:endParaRPr lang="en-US" altLang="zh-CN" sz="2100" b="1" dirty="0">
              <a:solidFill>
                <a:srgbClr val="FF3300"/>
              </a:solidFill>
            </a:endParaRPr>
          </a:p>
          <a:p>
            <a:pPr>
              <a:lnSpc>
                <a:spcPct val="80000"/>
              </a:lnSpc>
              <a:buFont typeface="Wingdings" panose="05000000000000000000" pitchFamily="2" charset="2"/>
              <a:buNone/>
            </a:pPr>
            <a:r>
              <a:rPr lang="en-US" altLang="zh-CN" sz="2100" b="1" dirty="0"/>
              <a:t>		</a:t>
            </a:r>
            <a:r>
              <a:rPr lang="en-US" altLang="zh-CN" sz="2100" b="1" dirty="0" err="1">
                <a:solidFill>
                  <a:srgbClr val="FF3300"/>
                </a:solidFill>
              </a:rPr>
              <a:t>a.remove</a:t>
            </a:r>
            <a:r>
              <a:rPr lang="en-US" altLang="zh-CN" sz="2100" b="1" dirty="0">
                <a:solidFill>
                  <a:srgbClr val="FF3300"/>
                </a:solidFill>
              </a:rPr>
              <a:t>(new Apple(-30));</a:t>
            </a:r>
            <a:endParaRPr lang="en-US" altLang="zh-CN" sz="2100" b="1" dirty="0">
              <a:solidFill>
                <a:srgbClr val="FF3300"/>
              </a:solidFill>
            </a:endParaRPr>
          </a:p>
          <a:p>
            <a:pPr>
              <a:lnSpc>
                <a:spcPct val="80000"/>
              </a:lnSpc>
              <a:buFont typeface="Wingdings" panose="05000000000000000000" pitchFamily="2" charset="2"/>
              <a:buNone/>
            </a:pPr>
            <a:r>
              <a:rPr lang="en-US" altLang="zh-CN" sz="2100" b="1" dirty="0"/>
              <a:t>        </a:t>
            </a:r>
            <a:r>
              <a:rPr lang="en-US" altLang="zh-CN" sz="2100" b="1" dirty="0" err="1"/>
              <a:t>System.out.println</a:t>
            </a:r>
            <a:r>
              <a:rPr lang="en-US" altLang="zh-CN" sz="2100" b="1" dirty="0"/>
              <a:t>(a);</a:t>
            </a:r>
            <a:br>
              <a:rPr lang="en-US" altLang="zh-CN" sz="2100" b="1" dirty="0"/>
            </a:br>
            <a:r>
              <a:rPr lang="en-US" altLang="zh-CN" sz="2100" b="1" dirty="0"/>
              <a:t>        </a:t>
            </a:r>
            <a:r>
              <a:rPr lang="en-US" altLang="zh-CN" sz="1470" b="1" dirty="0" err="1"/>
              <a:t>System.out.println</a:t>
            </a:r>
            <a:r>
              <a:rPr lang="en-US" altLang="zh-CN" sz="1470" b="1" dirty="0"/>
              <a:t>(</a:t>
            </a:r>
            <a:r>
              <a:rPr lang="en-US" altLang="zh-CN" sz="1470" b="1" dirty="0" err="1"/>
              <a:t>a.contains</a:t>
            </a:r>
            <a:r>
              <a:rPr lang="en-US" altLang="zh-CN" sz="1470" b="1" dirty="0"/>
              <a:t>(new Apple(30)));</a:t>
            </a:r>
            <a:endParaRPr lang="zh-CN" altLang="en-US" sz="1470" b="1" dirty="0"/>
          </a:p>
          <a:p>
            <a:pPr>
              <a:lnSpc>
                <a:spcPct val="80000"/>
              </a:lnSpc>
              <a:buFont typeface="Wingdings" panose="05000000000000000000" pitchFamily="2" charset="2"/>
              <a:buNone/>
            </a:pPr>
            <a:endParaRPr lang="en-US" altLang="zh-CN" sz="2100" b="1" dirty="0"/>
          </a:p>
          <a:p>
            <a:pPr>
              <a:lnSpc>
                <a:spcPct val="80000"/>
              </a:lnSpc>
              <a:buFont typeface="Wingdings" panose="05000000000000000000" pitchFamily="2" charset="2"/>
              <a:buNone/>
            </a:pPr>
            <a:r>
              <a:rPr lang="zh-CN" altLang="en-US" sz="2940" b="1" dirty="0"/>
              <a:t> </a:t>
            </a:r>
            <a:endParaRPr lang="zh-CN" altLang="en-US" sz="2940" b="1" dirty="0"/>
          </a:p>
        </p:txBody>
      </p:sp>
      <p:sp>
        <p:nvSpPr>
          <p:cNvPr id="1309701" name="Text Box 5"/>
          <p:cNvSpPr txBox="1">
            <a:spLocks noChangeArrowheads="1"/>
          </p:cNvSpPr>
          <p:nvPr/>
        </p:nvSpPr>
        <p:spPr bwMode="auto">
          <a:xfrm>
            <a:off x="5552361" y="5717381"/>
            <a:ext cx="4233863" cy="138366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100" b="1">
                <a:solidFill>
                  <a:srgbClr val="FFFFFF"/>
                </a:solidFill>
              </a:rPr>
              <a:t>[30, 1, -10, 10]</a:t>
            </a:r>
            <a:endParaRPr lang="en-US" altLang="zh-CN" sz="2100" b="1">
              <a:solidFill>
                <a:srgbClr val="FFFFFF"/>
              </a:solidFill>
            </a:endParaRPr>
          </a:p>
          <a:p>
            <a:r>
              <a:rPr lang="en-US" altLang="zh-CN" sz="2100" b="1">
                <a:solidFill>
                  <a:srgbClr val="FFFFFF"/>
                </a:solidFill>
              </a:rPr>
              <a:t>[-30, 1, -10, 10]</a:t>
            </a:r>
            <a:endParaRPr lang="en-US" altLang="zh-CN" sz="2100" b="1">
              <a:solidFill>
                <a:srgbClr val="FFFFFF"/>
              </a:solidFill>
            </a:endParaRPr>
          </a:p>
          <a:p>
            <a:r>
              <a:rPr lang="en-US" altLang="zh-CN" sz="2100" b="1">
                <a:solidFill>
                  <a:srgbClr val="FFFFFF"/>
                </a:solidFill>
              </a:rPr>
              <a:t>[-30, 1, -10, 10]</a:t>
            </a:r>
            <a:endParaRPr lang="en-US" altLang="zh-CN" sz="2100" b="1">
              <a:solidFill>
                <a:srgbClr val="FFFFFF"/>
              </a:solidFill>
            </a:endParaRPr>
          </a:p>
          <a:p>
            <a:r>
              <a:rPr lang="en-US" altLang="zh-CN" sz="2100" b="1">
                <a:solidFill>
                  <a:srgbClr val="FFFFFF"/>
                </a:solidFill>
              </a:rPr>
              <a:t>false</a:t>
            </a:r>
            <a:endParaRPr lang="en-US" altLang="zh-CN" sz="2100" b="1">
              <a:solidFill>
                <a:srgbClr val="FFFFFF"/>
              </a:solidFill>
            </a:endParaRPr>
          </a:p>
        </p:txBody>
      </p:sp>
      <p:sp>
        <p:nvSpPr>
          <p:cNvPr id="2" name="文本框 1"/>
          <p:cNvSpPr txBox="1"/>
          <p:nvPr/>
        </p:nvSpPr>
        <p:spPr>
          <a:xfrm>
            <a:off x="365125" y="6177280"/>
            <a:ext cx="4879340" cy="398780"/>
          </a:xfrm>
          <a:prstGeom prst="rect">
            <a:avLst/>
          </a:prstGeom>
          <a:noFill/>
        </p:spPr>
        <p:txBody>
          <a:bodyPr wrap="none" rtlCol="0" anchor="t">
            <a:spAutoFit/>
          </a:bodyPr>
          <a:p>
            <a:r>
              <a:rPr lang="en-US" b="1" dirty="0" err="1">
                <a:solidFill>
                  <a:srgbClr val="FF3300"/>
                </a:solidFill>
                <a:sym typeface="+mn-ea"/>
              </a:rPr>
              <a:t>*java</a:t>
            </a:r>
            <a:r>
              <a:rPr lang="zh-CN" altLang="en-US" b="1" dirty="0" err="1">
                <a:solidFill>
                  <a:srgbClr val="FF3300"/>
                </a:solidFill>
                <a:sym typeface="+mn-ea"/>
              </a:rPr>
              <a:t>核心技术</a:t>
            </a:r>
            <a:r>
              <a:rPr lang="en-US" altLang="zh-CN" b="1" dirty="0" err="1">
                <a:solidFill>
                  <a:srgbClr val="FF3300"/>
                </a:solidFill>
                <a:sym typeface="+mn-ea"/>
              </a:rPr>
              <a:t>II 11th</a:t>
            </a:r>
            <a:r>
              <a:rPr lang="zh-CN" altLang="en-US" b="1" dirty="0" err="1">
                <a:solidFill>
                  <a:srgbClr val="FF3300"/>
                </a:solidFill>
                <a:sym typeface="+mn-ea"/>
              </a:rPr>
              <a:t>，</a:t>
            </a:r>
            <a:r>
              <a:rPr lang="en-US" altLang="zh-CN" b="1" dirty="0" err="1">
                <a:solidFill>
                  <a:srgbClr val="FF3300"/>
                </a:solidFill>
                <a:sym typeface="+mn-ea"/>
              </a:rPr>
              <a:t>p386</a:t>
            </a:r>
            <a:r>
              <a:rPr lang="zh-CN" altLang="en-US" b="1" dirty="0" err="1">
                <a:solidFill>
                  <a:srgbClr val="FF3300"/>
                </a:solidFill>
                <a:sym typeface="+mn-ea"/>
              </a:rPr>
              <a:t>中文翻译错误</a:t>
            </a:r>
            <a:endParaRPr lang="zh-CN" altLang="en-US" b="1" dirty="0" err="1">
              <a:solidFill>
                <a:srgbClr val="FF33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9700"/>
                                        </p:tgtEl>
                                        <p:attrNameLst>
                                          <p:attrName>style.visibility</p:attrName>
                                        </p:attrNameLst>
                                      </p:cBhvr>
                                      <p:to>
                                        <p:strVal val="visible"/>
                                      </p:to>
                                    </p:set>
                                    <p:anim calcmode="lin" valueType="num">
                                      <p:cBhvr additive="base">
                                        <p:cTn id="7" dur="500" fill="hold"/>
                                        <p:tgtEl>
                                          <p:spTgt spid="1309700"/>
                                        </p:tgtEl>
                                        <p:attrNameLst>
                                          <p:attrName>ppt_x</p:attrName>
                                        </p:attrNameLst>
                                      </p:cBhvr>
                                      <p:tavLst>
                                        <p:tav tm="0">
                                          <p:val>
                                            <p:strVal val="#ppt_x"/>
                                          </p:val>
                                        </p:tav>
                                        <p:tav tm="100000">
                                          <p:val>
                                            <p:strVal val="#ppt_x"/>
                                          </p:val>
                                        </p:tav>
                                      </p:tavLst>
                                    </p:anim>
                                    <p:anim calcmode="lin" valueType="num">
                                      <p:cBhvr additive="base">
                                        <p:cTn id="8" dur="500" fill="hold"/>
                                        <p:tgtEl>
                                          <p:spTgt spid="13097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09701"/>
                                        </p:tgtEl>
                                        <p:attrNameLst>
                                          <p:attrName>style.visibility</p:attrName>
                                        </p:attrNameLst>
                                      </p:cBhvr>
                                      <p:to>
                                        <p:strVal val="visible"/>
                                      </p:to>
                                    </p:set>
                                    <p:anim calcmode="lin" valueType="num">
                                      <p:cBhvr additive="base">
                                        <p:cTn id="13" dur="500" fill="hold"/>
                                        <p:tgtEl>
                                          <p:spTgt spid="1309701"/>
                                        </p:tgtEl>
                                        <p:attrNameLst>
                                          <p:attrName>ppt_x</p:attrName>
                                        </p:attrNameLst>
                                      </p:cBhvr>
                                      <p:tavLst>
                                        <p:tav tm="0">
                                          <p:val>
                                            <p:strVal val="#ppt_x"/>
                                          </p:val>
                                        </p:tav>
                                        <p:tav tm="100000">
                                          <p:val>
                                            <p:strVal val="#ppt_x"/>
                                          </p:val>
                                        </p:tav>
                                      </p:tavLst>
                                    </p:anim>
                                    <p:anim calcmode="lin" valueType="num">
                                      <p:cBhvr additive="base">
                                        <p:cTn id="14" dur="500" fill="hold"/>
                                        <p:tgtEl>
                                          <p:spTgt spid="13097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700" grpId="0" bldLvl="0" animBg="1"/>
      <p:bldP spid="1309701"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22"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重要的</a:t>
            </a:r>
            <a:r>
              <a:rPr lang="zh-CN" altLang="en-US">
                <a:sym typeface="+mn-ea"/>
              </a:rPr>
              <a:t>hashCode</a:t>
            </a:r>
            <a:r>
              <a:rPr lang="zh-CN" altLang="en-US">
                <a:sym typeface="+mn-ea"/>
              </a:rPr>
              <a:t>方法</a:t>
            </a:r>
            <a:endParaRPr lang="zh-CN" altLang="en-US">
              <a:sym typeface="+mn-ea"/>
            </a:endParaRPr>
          </a:p>
        </p:txBody>
      </p:sp>
      <p:sp>
        <p:nvSpPr>
          <p:cNvPr id="1310723" name="Rectangle 3"/>
          <p:cNvSpPr>
            <a:spLocks noGrp="1" noChangeArrowheads="1"/>
          </p:cNvSpPr>
          <p:nvPr>
            <p:ph idx="1"/>
          </p:nvPr>
        </p:nvSpPr>
        <p:spPr/>
        <p:txBody>
          <a:bodyPr/>
          <a:lstStyle/>
          <a:p>
            <a:pPr>
              <a:lnSpc>
                <a:spcPct val="90000"/>
              </a:lnSpc>
            </a:pPr>
            <a:r>
              <a:rPr lang="en-US" altLang="zh-CN" sz="2520"/>
              <a:t>Object</a:t>
            </a:r>
            <a:r>
              <a:rPr lang="zh-CN" altLang="en-US" sz="2520"/>
              <a:t>的</a:t>
            </a:r>
            <a:r>
              <a:rPr lang="en-US" altLang="zh-CN" sz="2520"/>
              <a:t>hashCode( )</a:t>
            </a:r>
            <a:r>
              <a:rPr lang="zh-CN" altLang="en-US" sz="2520"/>
              <a:t>方法</a:t>
            </a:r>
            <a:endParaRPr lang="zh-CN" altLang="en-US" sz="2520"/>
          </a:p>
          <a:p>
            <a:pPr marL="843280" indent="-457200">
              <a:lnSpc>
                <a:spcPct val="90000"/>
              </a:lnSpc>
            </a:pPr>
            <a:r>
              <a:rPr lang="zh-CN" altLang="en-US" sz="2520"/>
              <a:t>返回该对象的哈希码值。在</a:t>
            </a:r>
            <a:r>
              <a:rPr lang="en-US" altLang="zh-CN" sz="2520"/>
              <a:t>Java</a:t>
            </a:r>
            <a:r>
              <a:rPr lang="zh-CN" altLang="en-US" sz="2520"/>
              <a:t>应用程序执行期间，在同一对象上多次调用</a:t>
            </a:r>
            <a:r>
              <a:rPr lang="en-US" altLang="zh-CN" sz="2520"/>
              <a:t>hashCode</a:t>
            </a:r>
            <a:r>
              <a:rPr lang="zh-CN" altLang="en-US" sz="2520"/>
              <a:t>方法时，必须一致地返回相同的整数，前提是对象上</a:t>
            </a:r>
            <a:r>
              <a:rPr lang="en-US" altLang="zh-CN" sz="2520"/>
              <a:t>equals</a:t>
            </a:r>
            <a:r>
              <a:rPr lang="zh-CN" altLang="en-US" sz="2520"/>
              <a:t>比较中所用的信息没有被修改。</a:t>
            </a:r>
            <a:endParaRPr lang="zh-CN" altLang="en-US" sz="2520"/>
          </a:p>
          <a:p>
            <a:pPr marL="843280" indent="-457200">
              <a:lnSpc>
                <a:spcPct val="90000"/>
              </a:lnSpc>
            </a:pPr>
            <a:r>
              <a:rPr lang="zh-CN" altLang="en-US" sz="2520"/>
              <a:t>如果根据</a:t>
            </a:r>
            <a:r>
              <a:rPr lang="en-US" altLang="zh-CN" sz="2520"/>
              <a:t>equals(Object)</a:t>
            </a:r>
            <a:r>
              <a:rPr lang="zh-CN" altLang="en-US" sz="2520"/>
              <a:t>方法，两个对象是相等的，那么在两个对象中的每个对象上调用</a:t>
            </a:r>
            <a:r>
              <a:rPr lang="en-US" altLang="zh-CN" sz="2520"/>
              <a:t>hashCode</a:t>
            </a:r>
            <a:r>
              <a:rPr lang="zh-CN" altLang="en-US" sz="2520"/>
              <a:t>方法都尽量</a:t>
            </a:r>
            <a:r>
              <a:rPr lang="zh-CN" altLang="en-US" sz="2520"/>
              <a:t>生成相同的整数结果。</a:t>
            </a:r>
            <a:endParaRPr lang="zh-CN" altLang="en-US" sz="2520"/>
          </a:p>
          <a:p>
            <a:pPr marL="843280" indent="-457200">
              <a:lnSpc>
                <a:spcPct val="90000"/>
              </a:lnSpc>
            </a:pPr>
            <a:r>
              <a:rPr lang="zh-CN" altLang="en-US" sz="2520">
                <a:solidFill>
                  <a:srgbClr val="FF3300"/>
                </a:solidFill>
              </a:rPr>
              <a:t>以下情况不是必需的：</a:t>
            </a:r>
            <a:r>
              <a:rPr lang="zh-CN" altLang="en-US" sz="2520"/>
              <a:t>如果根据</a:t>
            </a:r>
            <a:r>
              <a:rPr lang="en-US" altLang="zh-CN" sz="2520"/>
              <a:t>equals(java.lang.Object)</a:t>
            </a:r>
            <a:r>
              <a:rPr lang="zh-CN" altLang="en-US" sz="2520"/>
              <a:t>方法，两个对象不相等，那么在两个对象中的任一对象上调用</a:t>
            </a:r>
            <a:r>
              <a:rPr lang="en-US" altLang="zh-CN" sz="2520"/>
              <a:t>hashCode</a:t>
            </a:r>
            <a:r>
              <a:rPr lang="zh-CN" altLang="en-US" sz="2520"/>
              <a:t>方法必定会生成不同的整数结果。但是，程序员应该知道，为不相等的对象生成不同整数结果可以提高哈希表的性能。</a:t>
            </a:r>
            <a:br>
              <a:rPr lang="zh-CN" altLang="en-US" sz="2520"/>
            </a:br>
            <a:endParaRPr lang="zh-CN" altLang="en-US" sz="252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6626"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HashSet</a:t>
            </a:r>
            <a:r>
              <a:rPr lang="zh-CN" altLang="en-US">
                <a:sym typeface="+mn-ea"/>
              </a:rPr>
              <a:t>和</a:t>
            </a:r>
            <a:r>
              <a:rPr lang="zh-CN" altLang="en-US">
                <a:sym typeface="+mn-ea"/>
              </a:rPr>
              <a:t>LinkedHashSet</a:t>
            </a:r>
            <a:r>
              <a:rPr lang="zh-CN" altLang="en-US">
                <a:sym typeface="+mn-ea"/>
              </a:rPr>
              <a:t>类</a:t>
            </a:r>
            <a:endParaRPr lang="zh-CN" altLang="en-US">
              <a:sym typeface="+mn-ea"/>
            </a:endParaRPr>
          </a:p>
        </p:txBody>
      </p:sp>
      <p:sp>
        <p:nvSpPr>
          <p:cNvPr id="1306627" name="Rectangle 3"/>
          <p:cNvSpPr>
            <a:spLocks noGrp="1" noChangeArrowheads="1"/>
          </p:cNvSpPr>
          <p:nvPr>
            <p:ph idx="1"/>
          </p:nvPr>
        </p:nvSpPr>
        <p:spPr/>
        <p:txBody>
          <a:bodyPr/>
          <a:lstStyle/>
          <a:p>
            <a:r>
              <a:rPr lang="en-US" altLang="zh-CN"/>
              <a:t>HashSet</a:t>
            </a:r>
            <a:r>
              <a:rPr lang="zh-CN" altLang="en-US"/>
              <a:t>和</a:t>
            </a:r>
            <a:r>
              <a:rPr lang="en-US" altLang="zh-CN"/>
              <a:t>LinkedHashSet</a:t>
            </a:r>
            <a:r>
              <a:rPr lang="zh-CN" altLang="en-US"/>
              <a:t>类是支持</a:t>
            </a:r>
            <a:r>
              <a:rPr lang="en-US" altLang="zh-CN"/>
              <a:t>Set</a:t>
            </a:r>
            <a:r>
              <a:rPr lang="zh-CN" altLang="en-US"/>
              <a:t>接口两种普通的实现，</a:t>
            </a:r>
            <a:r>
              <a:rPr lang="en-US" altLang="zh-CN"/>
              <a:t>LinkedHashSet</a:t>
            </a:r>
            <a:r>
              <a:rPr lang="zh-CN" altLang="en-US"/>
              <a:t>中按照插入集合的顺序进行提取集合中的元素</a:t>
            </a:r>
            <a:endParaRPr lang="zh-CN" altLang="en-US"/>
          </a:p>
          <a:p>
            <a:r>
              <a:rPr lang="en-US" altLang="zh-CN"/>
              <a:t>TreeSet</a:t>
            </a:r>
            <a:r>
              <a:rPr lang="zh-CN" altLang="en-US"/>
              <a:t>类实现了</a:t>
            </a:r>
            <a:r>
              <a:rPr lang="en-US" altLang="zh-CN"/>
              <a:t>SortedSet</a:t>
            </a:r>
            <a:r>
              <a:rPr lang="zh-CN" altLang="en-US"/>
              <a:t>接口。</a:t>
            </a:r>
            <a:r>
              <a:rPr lang="en-US" altLang="zh-CN"/>
              <a:t>               </a:t>
            </a:r>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7650"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SortedSet</a:t>
            </a:r>
            <a:r>
              <a:rPr lang="zh-CN" altLang="en-US">
                <a:sym typeface="+mn-ea"/>
              </a:rPr>
              <a:t>接口</a:t>
            </a:r>
            <a:endParaRPr lang="zh-CN" altLang="en-US">
              <a:sym typeface="+mn-ea"/>
            </a:endParaRPr>
          </a:p>
        </p:txBody>
      </p:sp>
      <p:sp>
        <p:nvSpPr>
          <p:cNvPr id="1307651" name="Rectangle 3"/>
          <p:cNvSpPr>
            <a:spLocks noGrp="1" noChangeArrowheads="1"/>
          </p:cNvSpPr>
          <p:nvPr>
            <p:ph idx="1"/>
          </p:nvPr>
        </p:nvSpPr>
        <p:spPr/>
        <p:txBody>
          <a:bodyPr/>
          <a:lstStyle/>
          <a:p>
            <a:r>
              <a:rPr lang="en-US" altLang="zh-CN"/>
              <a:t>SortedSet</a:t>
            </a:r>
            <a:r>
              <a:rPr lang="zh-CN" altLang="en-US"/>
              <a:t>是扩展了</a:t>
            </a:r>
            <a:r>
              <a:rPr lang="en-US" altLang="zh-CN"/>
              <a:t>Set</a:t>
            </a:r>
            <a:r>
              <a:rPr lang="zh-CN" altLang="en-US"/>
              <a:t>的一个特殊接口，它保持元素的</a:t>
            </a:r>
            <a:r>
              <a:rPr lang="zh-CN" altLang="en-US">
                <a:solidFill>
                  <a:srgbClr val="FF3300"/>
                </a:solidFill>
              </a:rPr>
              <a:t>有序顺序</a:t>
            </a:r>
            <a:r>
              <a:rPr lang="zh-CN" altLang="en-US"/>
              <a:t>。</a:t>
            </a:r>
            <a:endParaRPr lang="zh-CN" altLang="en-US"/>
          </a:p>
          <a:p>
            <a:r>
              <a:rPr lang="en-US" altLang="zh-CN"/>
              <a:t>SortedSet</a:t>
            </a:r>
            <a:r>
              <a:rPr lang="zh-CN" altLang="en-US"/>
              <a:t>接口为集的视图（子集）和它的两端（即头和尾）提供了访问方法。</a:t>
            </a:r>
            <a:endParaRPr lang="zh-CN" altLang="en-US"/>
          </a:p>
          <a:p>
            <a:r>
              <a:rPr lang="zh-CN" altLang="en-US"/>
              <a:t>添加到</a:t>
            </a:r>
            <a:r>
              <a:rPr lang="en-US" altLang="zh-CN"/>
              <a:t>SortedSet</a:t>
            </a:r>
            <a:r>
              <a:rPr lang="zh-CN" altLang="en-US"/>
              <a:t>实现类的元素必须</a:t>
            </a:r>
            <a:r>
              <a:rPr lang="zh-CN" altLang="en-US">
                <a:solidFill>
                  <a:srgbClr val="FF3300"/>
                </a:solidFill>
              </a:rPr>
              <a:t>实现</a:t>
            </a:r>
            <a:r>
              <a:rPr lang="en-US" altLang="zh-CN">
                <a:solidFill>
                  <a:srgbClr val="FF3300"/>
                </a:solidFill>
              </a:rPr>
              <a:t>Comparable</a:t>
            </a:r>
            <a:r>
              <a:rPr lang="zh-CN" altLang="en-US">
                <a:solidFill>
                  <a:srgbClr val="FF3300"/>
                </a:solidFill>
              </a:rPr>
              <a:t>接口</a:t>
            </a:r>
            <a:r>
              <a:rPr lang="zh-CN" altLang="en-US"/>
              <a:t>，否则我们必须给它的构造方法提供一个</a:t>
            </a:r>
            <a:r>
              <a:rPr lang="en-US" altLang="zh-CN">
                <a:solidFill>
                  <a:srgbClr val="FF3300"/>
                </a:solidFill>
              </a:rPr>
              <a:t>Comparator</a:t>
            </a:r>
            <a:r>
              <a:rPr lang="zh-CN" altLang="en-US">
                <a:solidFill>
                  <a:srgbClr val="FF3300"/>
                </a:solidFill>
              </a:rPr>
              <a:t>接口</a:t>
            </a:r>
            <a:r>
              <a:rPr lang="zh-CN" altLang="en-US"/>
              <a:t>的实现。</a:t>
            </a:r>
            <a:endParaRPr lang="zh-CN" altLang="en-US"/>
          </a:p>
          <a:p>
            <a:pPr>
              <a:buFont typeface="Wingdings" panose="05000000000000000000" pitchFamily="2" charset="2"/>
              <a:buNone/>
            </a:pPr>
            <a:r>
              <a:rPr lang="zh-CN" altLang="en-US"/>
              <a:t>*参考</a:t>
            </a:r>
            <a:r>
              <a:rPr lang="en-US" altLang="zh-CN"/>
              <a:t>SortedSet</a:t>
            </a:r>
            <a:r>
              <a:rPr lang="zh-CN" altLang="en-US"/>
              <a:t>接口</a:t>
            </a:r>
            <a:r>
              <a:rPr lang="en-US" altLang="zh-CN"/>
              <a:t>JDK</a:t>
            </a:r>
            <a:r>
              <a:rPr lang="zh-CN" altLang="en-US"/>
              <a:t>文档</a:t>
            </a: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p:cNvSpPr>
            <a:spLocks noGrp="1" noChangeArrowheads="1"/>
          </p:cNvSpPr>
          <p:nvPr>
            <p:ph type="title"/>
          </p:nvPr>
        </p:nvSpPr>
        <p:spPr/>
        <p:txBody>
          <a:bodyPr/>
          <a:lstStyle/>
          <a:p>
            <a:r>
              <a:rPr lang="zh-CN" altLang="en-US"/>
              <a:t>集合的使用</a:t>
            </a:r>
            <a:r>
              <a:rPr lang="en-US" altLang="zh-CN"/>
              <a:t>-TreeSet</a:t>
            </a:r>
            <a:endParaRPr lang="en-US" altLang="zh-CN"/>
          </a:p>
        </p:txBody>
      </p:sp>
      <p:sp>
        <p:nvSpPr>
          <p:cNvPr id="1301507" name="Rectangle 3"/>
          <p:cNvSpPr>
            <a:spLocks noGrp="1" noChangeArrowheads="1"/>
          </p:cNvSpPr>
          <p:nvPr>
            <p:ph type="body" sz="half" idx="1"/>
          </p:nvPr>
        </p:nvSpPr>
        <p:spPr>
          <a:xfrm>
            <a:off x="494995" y="1331834"/>
            <a:ext cx="4280535" cy="4845605"/>
          </a:xfrm>
        </p:spPr>
        <p:txBody>
          <a:bodyPr>
            <a:normAutofit fontScale="87500"/>
          </a:bodyPr>
          <a:lstStyle/>
          <a:p>
            <a:r>
              <a:rPr lang="en-US" altLang="zh-CN" sz="2520" dirty="0" err="1"/>
              <a:t>TreeSet</a:t>
            </a:r>
            <a:endParaRPr lang="en-US" altLang="zh-CN" sz="2520" dirty="0"/>
          </a:p>
          <a:p>
            <a:pPr lvl="1"/>
            <a:r>
              <a:rPr lang="zh-CN" altLang="en-US" sz="2310" dirty="0"/>
              <a:t>根据红黑树的数据结构按照大小顺序进行排序存储。</a:t>
            </a:r>
            <a:endParaRPr lang="zh-CN" altLang="en-US" sz="2310" dirty="0"/>
          </a:p>
          <a:p>
            <a:pPr lvl="1"/>
            <a:r>
              <a:rPr lang="zh-CN" altLang="en-US" sz="2310" dirty="0"/>
              <a:t>添加元素时要求对象必须实现</a:t>
            </a:r>
            <a:r>
              <a:rPr lang="en-US" altLang="zh-CN" sz="2310" dirty="0"/>
              <a:t>Comparable</a:t>
            </a:r>
            <a:r>
              <a:rPr lang="zh-CN" altLang="en-US" sz="2310" dirty="0"/>
              <a:t>接口，或者构造</a:t>
            </a:r>
            <a:r>
              <a:rPr lang="en-US" altLang="zh-CN" sz="2310" dirty="0" err="1"/>
              <a:t>TreeSet</a:t>
            </a:r>
            <a:r>
              <a:rPr lang="zh-CN" altLang="en-US" sz="2310" dirty="0"/>
              <a:t>时构造</a:t>
            </a:r>
            <a:r>
              <a:rPr lang="en-US" altLang="zh-CN" sz="2310" dirty="0"/>
              <a:t>Comparator</a:t>
            </a:r>
            <a:r>
              <a:rPr lang="zh-CN" altLang="en-US" sz="2310" dirty="0"/>
              <a:t>对象（判断大小标准）</a:t>
            </a:r>
            <a:endParaRPr lang="zh-CN" altLang="en-US" sz="2310" dirty="0"/>
          </a:p>
          <a:p>
            <a:pPr lvl="1"/>
            <a:r>
              <a:rPr lang="zh-CN" altLang="en-US" sz="2310" dirty="0"/>
              <a:t>大小顺序的判断标准</a:t>
            </a:r>
            <a:endParaRPr lang="zh-CN" altLang="en-US" sz="2310" dirty="0"/>
          </a:p>
          <a:p>
            <a:pPr lvl="2"/>
            <a:r>
              <a:rPr lang="zh-CN" altLang="en-US" sz="2310" dirty="0"/>
              <a:t>元素实现的</a:t>
            </a:r>
            <a:r>
              <a:rPr lang="en-US" altLang="zh-CN" sz="2310" dirty="0"/>
              <a:t>Comparable</a:t>
            </a:r>
            <a:r>
              <a:rPr lang="zh-CN" altLang="en-US" sz="2310" dirty="0"/>
              <a:t>接口</a:t>
            </a:r>
            <a:endParaRPr lang="zh-CN" altLang="en-US" sz="2310" dirty="0"/>
          </a:p>
          <a:p>
            <a:pPr lvl="2"/>
            <a:r>
              <a:rPr lang="zh-CN" altLang="en-US" sz="2310" dirty="0"/>
              <a:t>构造</a:t>
            </a:r>
            <a:r>
              <a:rPr lang="en-US" altLang="zh-CN" sz="2310" dirty="0" err="1"/>
              <a:t>TreeSet</a:t>
            </a:r>
            <a:r>
              <a:rPr lang="zh-CN" altLang="en-US" sz="2310" dirty="0"/>
              <a:t>时传入实现</a:t>
            </a:r>
            <a:r>
              <a:rPr lang="en-US" altLang="zh-CN" sz="2310" dirty="0"/>
              <a:t>Comparator</a:t>
            </a:r>
            <a:r>
              <a:rPr lang="zh-CN" altLang="en-US" sz="2310" dirty="0"/>
              <a:t>接口的对象（比较器）</a:t>
            </a:r>
            <a:endParaRPr lang="zh-CN" altLang="en-US" sz="2310" dirty="0"/>
          </a:p>
          <a:p>
            <a:pPr lvl="1"/>
            <a:endParaRPr lang="zh-CN" altLang="en-US" sz="2310" dirty="0"/>
          </a:p>
          <a:p>
            <a:endParaRPr lang="zh-CN" altLang="en-US" sz="2520" dirty="0"/>
          </a:p>
          <a:p>
            <a:pPr lvl="1"/>
            <a:endParaRPr lang="en-US" altLang="zh-CN" sz="2310" dirty="0"/>
          </a:p>
          <a:p>
            <a:pPr lvl="1">
              <a:buFont typeface="Wingdings" panose="05000000000000000000" pitchFamily="2" charset="2"/>
              <a:buNone/>
            </a:pPr>
            <a:endParaRPr lang="en-US" altLang="zh-CN" sz="2310" dirty="0"/>
          </a:p>
          <a:p>
            <a:pPr lvl="1"/>
            <a:endParaRPr lang="en-US" altLang="zh-CN" sz="2310" dirty="0"/>
          </a:p>
        </p:txBody>
      </p:sp>
      <p:sp>
        <p:nvSpPr>
          <p:cNvPr id="1301512" name="Rectangle 8"/>
          <p:cNvSpPr>
            <a:spLocks noChangeArrowheads="1"/>
          </p:cNvSpPr>
          <p:nvPr/>
        </p:nvSpPr>
        <p:spPr bwMode="auto">
          <a:xfrm>
            <a:off x="5022295" y="1331834"/>
            <a:ext cx="4990624" cy="54440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en-US" altLang="zh-CN" sz="1890" b="1">
                <a:latin typeface="Courier New" panose="02070309020205020404" pitchFamily="49" charset="0"/>
              </a:rPr>
              <a:t>class Apple implements Comparable {</a:t>
            </a:r>
            <a:endParaRPr lang="en-US" altLang="zh-CN" sz="1890" b="1">
              <a:latin typeface="Courier New" panose="02070309020205020404" pitchFamily="49" charset="0"/>
            </a:endParaRPr>
          </a:p>
          <a:p>
            <a:pPr>
              <a:lnSpc>
                <a:spcPct val="80000"/>
              </a:lnSpc>
              <a:buFont typeface="Wingdings" panose="05000000000000000000" pitchFamily="2" charset="2"/>
              <a:buNone/>
            </a:pPr>
            <a:r>
              <a:rPr lang="en-US" altLang="zh-CN" sz="1890" b="1">
                <a:latin typeface="Courier New" panose="02070309020205020404" pitchFamily="49" charset="0"/>
              </a:rPr>
              <a:t>  int color;</a:t>
            </a:r>
            <a:endParaRPr lang="en-US" altLang="zh-CN" sz="1890" b="1">
              <a:latin typeface="Courier New" panose="02070309020205020404" pitchFamily="49" charset="0"/>
            </a:endParaRPr>
          </a:p>
          <a:p>
            <a:pPr>
              <a:lnSpc>
                <a:spcPct val="80000"/>
              </a:lnSpc>
              <a:buFont typeface="Wingdings" panose="05000000000000000000" pitchFamily="2" charset="2"/>
              <a:buNone/>
            </a:pPr>
            <a:r>
              <a:rPr lang="en-US" altLang="zh-CN" sz="1890" b="1">
                <a:latin typeface="Courier New" panose="02070309020205020404" pitchFamily="49" charset="0"/>
              </a:rPr>
              <a:t>  Apple(int color)</a:t>
            </a:r>
            <a:endParaRPr lang="en-US" altLang="zh-CN" sz="1890" b="1">
              <a:latin typeface="Courier New" panose="02070309020205020404" pitchFamily="49" charset="0"/>
            </a:endParaRPr>
          </a:p>
          <a:p>
            <a:pPr>
              <a:lnSpc>
                <a:spcPct val="80000"/>
              </a:lnSpc>
              <a:buFont typeface="Wingdings" panose="05000000000000000000" pitchFamily="2" charset="2"/>
              <a:buNone/>
            </a:pPr>
            <a:r>
              <a:rPr lang="en-US" altLang="zh-CN" sz="1890" b="1">
                <a:latin typeface="Courier New" panose="02070309020205020404" pitchFamily="49" charset="0"/>
              </a:rPr>
              <a:t>  {</a:t>
            </a:r>
            <a:endParaRPr lang="en-US" altLang="zh-CN" sz="1890" b="1">
              <a:latin typeface="Courier New" panose="02070309020205020404" pitchFamily="49" charset="0"/>
            </a:endParaRPr>
          </a:p>
          <a:p>
            <a:pPr>
              <a:lnSpc>
                <a:spcPct val="80000"/>
              </a:lnSpc>
              <a:buFont typeface="Wingdings" panose="05000000000000000000" pitchFamily="2" charset="2"/>
              <a:buNone/>
            </a:pPr>
            <a:r>
              <a:rPr lang="en-US" altLang="zh-CN" sz="1890" b="1">
                <a:latin typeface="Courier New" panose="02070309020205020404" pitchFamily="49" charset="0"/>
              </a:rPr>
              <a:t>	  this.color=color;</a:t>
            </a:r>
            <a:endParaRPr lang="en-US" altLang="zh-CN" sz="1890" b="1">
              <a:latin typeface="Courier New" panose="02070309020205020404" pitchFamily="49" charset="0"/>
            </a:endParaRPr>
          </a:p>
          <a:p>
            <a:pPr>
              <a:lnSpc>
                <a:spcPct val="80000"/>
              </a:lnSpc>
              <a:buFont typeface="Wingdings" panose="05000000000000000000" pitchFamily="2" charset="2"/>
              <a:buNone/>
            </a:pPr>
            <a:r>
              <a:rPr lang="en-US" altLang="zh-CN" sz="1890" b="1">
                <a:latin typeface="Courier New" panose="02070309020205020404" pitchFamily="49" charset="0"/>
              </a:rPr>
              <a:t>  }</a:t>
            </a:r>
            <a:endParaRPr lang="en-US" altLang="zh-CN" sz="1890" b="1">
              <a:latin typeface="Courier New" panose="02070309020205020404" pitchFamily="49" charset="0"/>
            </a:endParaRPr>
          </a:p>
          <a:p>
            <a:pPr>
              <a:lnSpc>
                <a:spcPct val="80000"/>
              </a:lnSpc>
              <a:buFont typeface="Wingdings" panose="05000000000000000000" pitchFamily="2" charset="2"/>
              <a:buNone/>
            </a:pPr>
            <a:r>
              <a:rPr lang="en-US" altLang="zh-CN" sz="1890" b="1">
                <a:latin typeface="Courier New" panose="02070309020205020404" pitchFamily="49" charset="0"/>
              </a:rPr>
              <a:t> public String toString()</a:t>
            </a:r>
            <a:endParaRPr lang="en-US" altLang="zh-CN" sz="1890" b="1">
              <a:latin typeface="Courier New" panose="02070309020205020404" pitchFamily="49" charset="0"/>
            </a:endParaRPr>
          </a:p>
          <a:p>
            <a:pPr>
              <a:lnSpc>
                <a:spcPct val="80000"/>
              </a:lnSpc>
              <a:buFont typeface="Wingdings" panose="05000000000000000000" pitchFamily="2" charset="2"/>
              <a:buNone/>
            </a:pPr>
            <a:r>
              <a:rPr lang="en-US" altLang="zh-CN" sz="1890" b="1">
                <a:latin typeface="Courier New" panose="02070309020205020404" pitchFamily="49" charset="0"/>
              </a:rPr>
              <a:t>  {</a:t>
            </a:r>
            <a:endParaRPr lang="en-US" altLang="zh-CN" sz="1890" b="1">
              <a:latin typeface="Courier New" panose="02070309020205020404" pitchFamily="49" charset="0"/>
            </a:endParaRPr>
          </a:p>
          <a:p>
            <a:pPr>
              <a:lnSpc>
                <a:spcPct val="80000"/>
              </a:lnSpc>
              <a:buFont typeface="Wingdings" panose="05000000000000000000" pitchFamily="2" charset="2"/>
              <a:buNone/>
            </a:pPr>
            <a:r>
              <a:rPr lang="en-US" altLang="zh-CN" sz="1890" b="1">
                <a:latin typeface="Courier New" panose="02070309020205020404" pitchFamily="49" charset="0"/>
              </a:rPr>
              <a:t>	  return Integer.toString(color) ;</a:t>
            </a:r>
            <a:endParaRPr lang="en-US" altLang="zh-CN" sz="1890" b="1">
              <a:latin typeface="Courier New" panose="02070309020205020404" pitchFamily="49" charset="0"/>
            </a:endParaRPr>
          </a:p>
          <a:p>
            <a:pPr>
              <a:lnSpc>
                <a:spcPct val="80000"/>
              </a:lnSpc>
              <a:buFont typeface="Wingdings" panose="05000000000000000000" pitchFamily="2" charset="2"/>
              <a:buNone/>
            </a:pPr>
            <a:r>
              <a:rPr lang="en-US" altLang="zh-CN" sz="1890" b="1">
                <a:latin typeface="Courier New" panose="02070309020205020404" pitchFamily="49" charset="0"/>
              </a:rPr>
              <a:t>  }</a:t>
            </a:r>
            <a:endParaRPr lang="en-US" altLang="zh-CN" sz="1890" b="1">
              <a:latin typeface="Courier New" panose="02070309020205020404" pitchFamily="49" charset="0"/>
            </a:endParaRPr>
          </a:p>
          <a:p>
            <a:pPr>
              <a:buFont typeface="Wingdings" panose="05000000000000000000" pitchFamily="2" charset="2"/>
              <a:buNone/>
            </a:pPr>
            <a:r>
              <a:rPr lang="en-US" altLang="zh-CN" sz="1890" b="1">
                <a:latin typeface="Courier New" panose="02070309020205020404" pitchFamily="49" charset="0"/>
              </a:rPr>
              <a:t> public int compareTo(Object arg0) {</a:t>
            </a:r>
            <a:endParaRPr lang="en-US" altLang="zh-CN" sz="1890" b="1">
              <a:latin typeface="Courier New" panose="02070309020205020404" pitchFamily="49" charset="0"/>
            </a:endParaRPr>
          </a:p>
          <a:p>
            <a:pPr>
              <a:buFont typeface="Wingdings" panose="05000000000000000000" pitchFamily="2" charset="2"/>
              <a:buNone/>
            </a:pPr>
            <a:r>
              <a:rPr lang="en-US" altLang="zh-CN" sz="1890" b="1">
                <a:latin typeface="Courier New" panose="02070309020205020404" pitchFamily="49" charset="0"/>
              </a:rPr>
              <a:t>	return </a:t>
            </a:r>
            <a:endParaRPr lang="en-US" altLang="zh-CN" sz="1890" b="1">
              <a:latin typeface="Courier New" panose="02070309020205020404" pitchFamily="49" charset="0"/>
            </a:endParaRPr>
          </a:p>
          <a:p>
            <a:pPr>
              <a:buFont typeface="Wingdings" panose="05000000000000000000" pitchFamily="2" charset="2"/>
              <a:buNone/>
            </a:pPr>
            <a:r>
              <a:rPr lang="en-US" altLang="zh-CN" sz="1890" b="1">
                <a:latin typeface="Courier New" panose="02070309020205020404" pitchFamily="49" charset="0"/>
              </a:rPr>
              <a:t>   this.color-((Apple)arg0).color;</a:t>
            </a:r>
            <a:endParaRPr lang="en-US" altLang="zh-CN" sz="1890" b="1">
              <a:latin typeface="Courier New" panose="02070309020205020404" pitchFamily="49" charset="0"/>
            </a:endParaRPr>
          </a:p>
          <a:p>
            <a:pPr>
              <a:buFont typeface="Wingdings" panose="05000000000000000000" pitchFamily="2" charset="2"/>
              <a:buNone/>
            </a:pPr>
            <a:r>
              <a:rPr lang="en-US" altLang="zh-CN" sz="1890" b="1">
                <a:latin typeface="Courier New" panose="02070309020205020404" pitchFamily="49" charset="0"/>
              </a:rPr>
              <a:t>}</a:t>
            </a:r>
            <a:endParaRPr lang="en-US" altLang="zh-CN" sz="1890" b="1">
              <a:latin typeface="Courier New" panose="02070309020205020404" pitchFamily="49" charset="0"/>
            </a:endParaRPr>
          </a:p>
          <a:p>
            <a:pPr>
              <a:lnSpc>
                <a:spcPct val="80000"/>
              </a:lnSpc>
              <a:buFont typeface="Wingdings" panose="05000000000000000000" pitchFamily="2" charset="2"/>
              <a:buNone/>
            </a:pPr>
            <a:r>
              <a:rPr lang="en-US" altLang="zh-CN" sz="1890" b="1">
                <a:latin typeface="Courier New" panose="02070309020205020404" pitchFamily="49" charset="0"/>
              </a:rPr>
              <a:t>}</a:t>
            </a:r>
            <a:endParaRPr lang="en-US" altLang="zh-CN" sz="1890" b="1">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1512"/>
                                        </p:tgtEl>
                                        <p:attrNameLst>
                                          <p:attrName>style.visibility</p:attrName>
                                        </p:attrNameLst>
                                      </p:cBhvr>
                                      <p:to>
                                        <p:strVal val="visible"/>
                                      </p:to>
                                    </p:set>
                                    <p:anim calcmode="lin" valueType="num">
                                      <p:cBhvr additive="base">
                                        <p:cTn id="7" dur="500" fill="hold"/>
                                        <p:tgtEl>
                                          <p:spTgt spid="1301512"/>
                                        </p:tgtEl>
                                        <p:attrNameLst>
                                          <p:attrName>ppt_x</p:attrName>
                                        </p:attrNameLst>
                                      </p:cBhvr>
                                      <p:tavLst>
                                        <p:tav tm="0">
                                          <p:val>
                                            <p:strVal val="#ppt_x"/>
                                          </p:val>
                                        </p:tav>
                                        <p:tav tm="100000">
                                          <p:val>
                                            <p:strVal val="#ppt_x"/>
                                          </p:val>
                                        </p:tav>
                                      </p:tavLst>
                                    </p:anim>
                                    <p:anim calcmode="lin" valueType="num">
                                      <p:cBhvr additive="base">
                                        <p:cTn id="8" dur="500" fill="hold"/>
                                        <p:tgtEl>
                                          <p:spTgt spid="13015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151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26" name="Rectangle 2"/>
          <p:cNvSpPr>
            <a:spLocks noGrp="1" noChangeArrowheads="1"/>
          </p:cNvSpPr>
          <p:nvPr>
            <p:ph type="title"/>
          </p:nvPr>
        </p:nvSpPr>
        <p:spPr/>
        <p:txBody>
          <a:bodyPr/>
          <a:lstStyle/>
          <a:p>
            <a:r>
              <a:rPr lang="zh-CN" altLang="en-US"/>
              <a:t>集合的使用</a:t>
            </a:r>
            <a:r>
              <a:rPr lang="en-US" altLang="zh-CN"/>
              <a:t>-Map</a:t>
            </a:r>
            <a:endParaRPr lang="en-US" altLang="zh-CN"/>
          </a:p>
        </p:txBody>
      </p:sp>
      <p:sp>
        <p:nvSpPr>
          <p:cNvPr id="1332227" name="Rectangle 3"/>
          <p:cNvSpPr>
            <a:spLocks noGrp="1" noChangeArrowheads="1"/>
          </p:cNvSpPr>
          <p:nvPr>
            <p:ph type="body" sz="half" idx="1"/>
          </p:nvPr>
        </p:nvSpPr>
        <p:spPr/>
        <p:txBody>
          <a:bodyPr/>
          <a:lstStyle/>
          <a:p>
            <a:r>
              <a:rPr lang="en-US" altLang="zh-CN" sz="2520" dirty="0">
                <a:solidFill>
                  <a:schemeClr val="tx1"/>
                </a:solidFill>
              </a:rPr>
              <a:t>Map</a:t>
            </a:r>
            <a:endParaRPr lang="en-US" altLang="zh-CN" sz="2520" dirty="0">
              <a:solidFill>
                <a:schemeClr val="tx1"/>
              </a:solidFill>
            </a:endParaRPr>
          </a:p>
          <a:p>
            <a:pPr lvl="1"/>
            <a:r>
              <a:rPr lang="en-US" altLang="zh-CN" sz="2310" dirty="0">
                <a:solidFill>
                  <a:schemeClr val="tx1"/>
                </a:solidFill>
              </a:rPr>
              <a:t>Key</a:t>
            </a:r>
            <a:r>
              <a:rPr lang="zh-CN" altLang="en-US" sz="2310" dirty="0">
                <a:solidFill>
                  <a:schemeClr val="tx1"/>
                </a:solidFill>
              </a:rPr>
              <a:t>： 为</a:t>
            </a:r>
            <a:r>
              <a:rPr lang="en-US" altLang="zh-CN" sz="2310" dirty="0">
                <a:solidFill>
                  <a:schemeClr val="tx1"/>
                </a:solidFill>
              </a:rPr>
              <a:t>set</a:t>
            </a:r>
            <a:r>
              <a:rPr lang="zh-CN" altLang="en-US" sz="2310" dirty="0">
                <a:solidFill>
                  <a:schemeClr val="tx1"/>
                </a:solidFill>
              </a:rPr>
              <a:t>不可重复</a:t>
            </a:r>
            <a:endParaRPr lang="zh-CN" altLang="en-US" sz="2310" dirty="0">
              <a:solidFill>
                <a:schemeClr val="tx1"/>
              </a:solidFill>
            </a:endParaRPr>
          </a:p>
          <a:p>
            <a:pPr lvl="1"/>
            <a:r>
              <a:rPr lang="en-US" altLang="zh-CN" sz="2310" dirty="0">
                <a:solidFill>
                  <a:schemeClr val="tx1"/>
                </a:solidFill>
              </a:rPr>
              <a:t>Value</a:t>
            </a:r>
            <a:r>
              <a:rPr lang="zh-CN" altLang="en-US" sz="2310" dirty="0">
                <a:solidFill>
                  <a:schemeClr val="tx1"/>
                </a:solidFill>
              </a:rPr>
              <a:t>： 为</a:t>
            </a:r>
            <a:r>
              <a:rPr lang="en-US" altLang="zh-CN" sz="2310" dirty="0">
                <a:solidFill>
                  <a:schemeClr val="tx1"/>
                </a:solidFill>
              </a:rPr>
              <a:t>list</a:t>
            </a:r>
            <a:r>
              <a:rPr lang="zh-CN" altLang="en-US" sz="2310" dirty="0">
                <a:solidFill>
                  <a:schemeClr val="tx1"/>
                </a:solidFill>
              </a:rPr>
              <a:t>可重复</a:t>
            </a:r>
            <a:endParaRPr lang="zh-CN" altLang="en-US" sz="2310" dirty="0">
              <a:solidFill>
                <a:schemeClr val="tx1"/>
              </a:solidFill>
            </a:endParaRPr>
          </a:p>
          <a:p>
            <a:pPr lvl="1"/>
            <a:r>
              <a:rPr lang="en-US" altLang="zh-CN" sz="2310" dirty="0">
                <a:solidFill>
                  <a:schemeClr val="tx1"/>
                </a:solidFill>
              </a:rPr>
              <a:t>Entry</a:t>
            </a:r>
            <a:r>
              <a:rPr lang="zh-CN" altLang="en-US" sz="2310" dirty="0">
                <a:solidFill>
                  <a:schemeClr val="tx1"/>
                </a:solidFill>
              </a:rPr>
              <a:t>：为值和键的组合</a:t>
            </a:r>
            <a:endParaRPr lang="zh-CN" altLang="en-US" sz="2310" dirty="0">
              <a:solidFill>
                <a:schemeClr val="tx1"/>
              </a:solidFill>
            </a:endParaRPr>
          </a:p>
          <a:p>
            <a:pPr>
              <a:buFont typeface="Wingdings" panose="05000000000000000000" pitchFamily="2" charset="2"/>
              <a:buNone/>
            </a:pPr>
            <a:endParaRPr lang="zh-CN" altLang="en-US" sz="2940" dirty="0">
              <a:solidFill>
                <a:schemeClr val="tx1"/>
              </a:solidFill>
            </a:endParaRPr>
          </a:p>
        </p:txBody>
      </p:sp>
      <p:graphicFrame>
        <p:nvGraphicFramePr>
          <p:cNvPr id="1332228" name="Object 4"/>
          <p:cNvGraphicFramePr>
            <a:graphicFrameLocks noGrp="1" noChangeAspect="1"/>
          </p:cNvGraphicFramePr>
          <p:nvPr>
            <p:ph sz="half" idx="2"/>
          </p:nvPr>
        </p:nvGraphicFramePr>
        <p:xfrm>
          <a:off x="5098241" y="1407806"/>
          <a:ext cx="5033128" cy="3962865"/>
        </p:xfrm>
        <a:graphic>
          <a:graphicData uri="http://schemas.openxmlformats.org/presentationml/2006/ole">
            <mc:AlternateContent xmlns:mc="http://schemas.openxmlformats.org/markup-compatibility/2006">
              <mc:Choice xmlns:v="urn:schemas-microsoft-com:vml" Requires="v">
                <p:oleObj spid="_x0000_s3083" name="位图图像" r:id="rId1" imgW="3314700" imgH="2609850" progId="Paint.Picture">
                  <p:embed/>
                </p:oleObj>
              </mc:Choice>
              <mc:Fallback>
                <p:oleObj name="位图图像" r:id="rId1" imgW="3314700" imgH="2609850" progId="Paint.Picture">
                  <p:embed/>
                  <p:pic>
                    <p:nvPicPr>
                      <p:cNvPr id="0" name="图片 30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8241" y="1407806"/>
                        <a:ext cx="5033128" cy="396286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p:cNvSpPr>
            <a:spLocks noGrp="1" noChangeArrowheads="1"/>
          </p:cNvSpPr>
          <p:nvPr>
            <p:ph type="title"/>
          </p:nvPr>
        </p:nvSpPr>
        <p:spPr/>
        <p:txBody>
          <a:bodyPr/>
          <a:lstStyle/>
          <a:p>
            <a:r>
              <a:rPr lang="zh-CN" altLang="en-US"/>
              <a:t>对象容纳的方式</a:t>
            </a:r>
            <a:endParaRPr lang="zh-CN" altLang="en-US"/>
          </a:p>
        </p:txBody>
      </p:sp>
      <p:sp>
        <p:nvSpPr>
          <p:cNvPr id="1162243" name="Rectangle 3"/>
          <p:cNvSpPr>
            <a:spLocks noGrp="1" noChangeArrowheads="1"/>
          </p:cNvSpPr>
          <p:nvPr>
            <p:ph idx="1"/>
          </p:nvPr>
        </p:nvSpPr>
        <p:spPr/>
        <p:txBody>
          <a:bodyPr/>
          <a:lstStyle/>
          <a:p>
            <a:r>
              <a:rPr lang="zh-CN" altLang="en-US"/>
              <a:t>数组（</a:t>
            </a:r>
            <a:r>
              <a:rPr lang="en-US" altLang="zh-CN"/>
              <a:t>array</a:t>
            </a:r>
            <a:r>
              <a:rPr lang="zh-CN" altLang="en-US"/>
              <a:t>）</a:t>
            </a:r>
            <a:endParaRPr lang="zh-CN" altLang="en-US"/>
          </a:p>
          <a:p>
            <a:r>
              <a:rPr lang="zh-CN" altLang="en-US"/>
              <a:t>集合（</a:t>
            </a:r>
            <a:r>
              <a:rPr lang="en-US" altLang="zh-CN"/>
              <a:t>collection</a:t>
            </a:r>
            <a:r>
              <a:rPr lang="zh-CN" altLang="en-US"/>
              <a:t>）</a:t>
            </a:r>
            <a:endParaRPr lang="zh-CN" altLang="en-US"/>
          </a:p>
          <a:p>
            <a:pPr lvl="1"/>
            <a:r>
              <a:rPr lang="en-US" altLang="zh-CN"/>
              <a:t>Set</a:t>
            </a:r>
            <a:endParaRPr lang="en-US" altLang="zh-CN"/>
          </a:p>
          <a:p>
            <a:pPr lvl="1"/>
            <a:r>
              <a:rPr lang="en-US" altLang="zh-CN"/>
              <a:t>List</a:t>
            </a:r>
            <a:endParaRPr lang="en-US" altLang="zh-CN"/>
          </a:p>
          <a:p>
            <a:pPr lvl="1"/>
            <a:r>
              <a:rPr lang="en-US" altLang="zh-CN"/>
              <a:t>Map</a:t>
            </a:r>
            <a:endParaRPr lang="en-US" altLang="zh-CN"/>
          </a:p>
        </p:txBody>
      </p:sp>
      <p:sp>
        <p:nvSpPr>
          <p:cNvPr id="1162244" name="AutoShape 4" descr="8-1"/>
          <p:cNvSpPr>
            <a:spLocks noChangeAspect="1" noChangeArrowheads="1"/>
          </p:cNvSpPr>
          <p:nvPr/>
        </p:nvSpPr>
        <p:spPr bwMode="auto">
          <a:xfrm>
            <a:off x="5240655" y="3440430"/>
            <a:ext cx="320040" cy="32004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sz="2100"/>
          </a:p>
        </p:txBody>
      </p:sp>
      <p:sp>
        <p:nvSpPr>
          <p:cNvPr id="1162245" name="AutoShape 5" descr="8-1"/>
          <p:cNvSpPr>
            <a:spLocks noChangeAspect="1" noChangeArrowheads="1"/>
          </p:cNvSpPr>
          <p:nvPr/>
        </p:nvSpPr>
        <p:spPr bwMode="auto">
          <a:xfrm>
            <a:off x="5240655" y="3440430"/>
            <a:ext cx="320040" cy="32004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sz="21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Rectangle 2"/>
          <p:cNvSpPr>
            <a:spLocks noGrp="1" noChangeArrowheads="1"/>
          </p:cNvSpPr>
          <p:nvPr>
            <p:ph type="title"/>
          </p:nvPr>
        </p:nvSpPr>
        <p:spPr/>
        <p:txBody>
          <a:bodyPr/>
          <a:lstStyle/>
          <a:p>
            <a:r>
              <a:rPr lang="zh-CN" altLang="en-US"/>
              <a:t>集合应用</a:t>
            </a:r>
            <a:r>
              <a:rPr lang="en-US" altLang="zh-CN"/>
              <a:t>-Map</a:t>
            </a:r>
            <a:endParaRPr lang="en-US" altLang="zh-CN"/>
          </a:p>
        </p:txBody>
      </p:sp>
      <p:sp>
        <p:nvSpPr>
          <p:cNvPr id="1333251" name="Rectangle 3"/>
          <p:cNvSpPr>
            <a:spLocks noGrp="1" noChangeArrowheads="1"/>
          </p:cNvSpPr>
          <p:nvPr>
            <p:ph idx="1"/>
          </p:nvPr>
        </p:nvSpPr>
        <p:spPr/>
        <p:txBody>
          <a:bodyPr/>
          <a:lstStyle/>
          <a:p>
            <a:r>
              <a:rPr lang="en-US" altLang="zh-CN"/>
              <a:t>Map </a:t>
            </a:r>
            <a:r>
              <a:rPr lang="zh-CN" altLang="en-US"/>
              <a:t>维持“键－值”对应关系（对），以便通过一个键查找相应的值</a:t>
            </a:r>
            <a:endParaRPr lang="en-US" altLang="zh-CN"/>
          </a:p>
          <a:p>
            <a:pPr lvl="1"/>
            <a:r>
              <a:rPr lang="en-US" altLang="zh-CN"/>
              <a:t>HashMap</a:t>
            </a:r>
            <a:endParaRPr lang="en-US" altLang="zh-CN"/>
          </a:p>
          <a:p>
            <a:pPr lvl="1"/>
            <a:r>
              <a:rPr lang="en-US" altLang="zh-CN"/>
              <a:t>TreeMap</a:t>
            </a:r>
            <a:endParaRPr lang="en-US" altLang="zh-CN"/>
          </a:p>
          <a:p>
            <a:pPr lvl="1"/>
            <a:r>
              <a:rPr lang="en-US" altLang="zh-CN"/>
              <a:t>ArrayMap</a:t>
            </a:r>
            <a:br>
              <a:rPr lang="en-US" altLang="zh-CN"/>
            </a:br>
            <a:endParaRPr lang="en-US" altLang="zh-CN"/>
          </a:p>
          <a:p>
            <a:pPr lvl="1"/>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2"/>
          <p:cNvSpPr>
            <a:spLocks noGrp="1" noChangeArrowheads="1"/>
          </p:cNvSpPr>
          <p:nvPr>
            <p:ph type="title"/>
          </p:nvPr>
        </p:nvSpPr>
        <p:spPr/>
        <p:txBody>
          <a:bodyPr/>
          <a:lstStyle/>
          <a:p>
            <a:r>
              <a:rPr lang="zh-CN" altLang="en-US"/>
              <a:t>选择适用的方式</a:t>
            </a:r>
            <a:endParaRPr lang="zh-CN" altLang="en-US"/>
          </a:p>
        </p:txBody>
      </p:sp>
      <p:sp>
        <p:nvSpPr>
          <p:cNvPr id="1329155" name="Rectangle 3"/>
          <p:cNvSpPr>
            <a:spLocks noGrp="1" noChangeArrowheads="1"/>
          </p:cNvSpPr>
          <p:nvPr>
            <p:ph type="body" idx="1"/>
          </p:nvPr>
        </p:nvSpPr>
        <p:spPr>
          <a:xfrm>
            <a:off x="1015127" y="1331834"/>
            <a:ext cx="8641080" cy="2268616"/>
          </a:xfrm>
        </p:spPr>
        <p:txBody>
          <a:bodyPr/>
          <a:lstStyle/>
          <a:p>
            <a:r>
              <a:rPr lang="zh-CN" altLang="en-US" sz="2940"/>
              <a:t>决定使用何种</a:t>
            </a:r>
            <a:r>
              <a:rPr lang="en-US" altLang="zh-CN" sz="2940"/>
              <a:t>List</a:t>
            </a:r>
            <a:endParaRPr lang="en-US" altLang="zh-CN" sz="2100"/>
          </a:p>
          <a:p>
            <a:pPr lvl="1"/>
            <a:r>
              <a:rPr lang="zh-CN" altLang="en-US" sz="2520"/>
              <a:t>在</a:t>
            </a:r>
            <a:r>
              <a:rPr lang="en-US" altLang="zh-CN" sz="2520"/>
              <a:t>ArrayList</a:t>
            </a:r>
            <a:r>
              <a:rPr lang="zh-CN" altLang="en-US" sz="2520"/>
              <a:t>中进行随机访问（即</a:t>
            </a:r>
            <a:r>
              <a:rPr lang="en-US" altLang="zh-CN" sz="2520"/>
              <a:t>get()</a:t>
            </a:r>
            <a:r>
              <a:rPr lang="zh-CN" altLang="en-US" sz="2520"/>
              <a:t>）以及循环反复的效率较高</a:t>
            </a:r>
            <a:endParaRPr lang="zh-CN" altLang="en-US" sz="2520"/>
          </a:p>
          <a:p>
            <a:pPr lvl="1"/>
            <a:r>
              <a:rPr lang="zh-CN" altLang="en-US" sz="2520"/>
              <a:t>在列表中部进行插入和删除操作对于</a:t>
            </a:r>
            <a:r>
              <a:rPr lang="en-US" altLang="zh-CN" sz="2520"/>
              <a:t>LinkedList</a:t>
            </a:r>
            <a:r>
              <a:rPr lang="zh-CN" altLang="en-US" sz="2520"/>
              <a:t>来说却比</a:t>
            </a:r>
            <a:r>
              <a:rPr lang="en-US" altLang="zh-CN" sz="2520"/>
              <a:t>ArrayList</a:t>
            </a:r>
            <a:r>
              <a:rPr lang="zh-CN" altLang="en-US" sz="2520"/>
              <a:t>效率高得多。</a:t>
            </a:r>
            <a:endParaRPr lang="zh-CN" altLang="en-US" sz="2520"/>
          </a:p>
        </p:txBody>
      </p:sp>
      <p:sp>
        <p:nvSpPr>
          <p:cNvPr id="1329156" name="Rectangle 4"/>
          <p:cNvSpPr>
            <a:spLocks noChangeArrowheads="1"/>
          </p:cNvSpPr>
          <p:nvPr/>
        </p:nvSpPr>
        <p:spPr bwMode="auto">
          <a:xfrm>
            <a:off x="1545194" y="3600450"/>
            <a:ext cx="7712630" cy="332295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100">
                <a:solidFill>
                  <a:srgbClr val="FFFFFF"/>
                </a:solidFill>
                <a:latin typeface="Verdana" panose="020B0604030504040204" pitchFamily="34" charset="0"/>
              </a:rPr>
              <a:t>Testing java.util.ArrayList</a:t>
            </a:r>
            <a:endParaRPr lang="en-US" altLang="zh-CN" sz="2100">
              <a:solidFill>
                <a:srgbClr val="FFFFFF"/>
              </a:solidFill>
              <a:latin typeface="Verdana" panose="020B0604030504040204" pitchFamily="34" charset="0"/>
            </a:endParaRPr>
          </a:p>
          <a:p>
            <a:r>
              <a:rPr lang="en-US" altLang="zh-CN" sz="2100">
                <a:solidFill>
                  <a:srgbClr val="FFFFFF"/>
                </a:solidFill>
                <a:latin typeface="Verdana" panose="020B0604030504040204" pitchFamily="34" charset="0"/>
              </a:rPr>
              <a:t>get: 0</a:t>
            </a:r>
            <a:endParaRPr lang="en-US" altLang="zh-CN" sz="2100">
              <a:solidFill>
                <a:srgbClr val="FFFFFF"/>
              </a:solidFill>
              <a:latin typeface="Verdana" panose="020B0604030504040204" pitchFamily="34" charset="0"/>
            </a:endParaRPr>
          </a:p>
          <a:p>
            <a:r>
              <a:rPr lang="en-US" altLang="zh-CN" sz="2100">
                <a:solidFill>
                  <a:srgbClr val="FFFFFF"/>
                </a:solidFill>
                <a:latin typeface="Verdana" panose="020B0604030504040204" pitchFamily="34" charset="0"/>
              </a:rPr>
              <a:t>iteration: 10</a:t>
            </a:r>
            <a:endParaRPr lang="en-US" altLang="zh-CN" sz="2100">
              <a:solidFill>
                <a:srgbClr val="FFFFFF"/>
              </a:solidFill>
              <a:latin typeface="Verdana" panose="020B0604030504040204" pitchFamily="34" charset="0"/>
            </a:endParaRPr>
          </a:p>
          <a:p>
            <a:r>
              <a:rPr lang="en-US" altLang="zh-CN" sz="2100">
                <a:solidFill>
                  <a:srgbClr val="FFFFFF"/>
                </a:solidFill>
                <a:latin typeface="Verdana" panose="020B0604030504040204" pitchFamily="34" charset="0"/>
              </a:rPr>
              <a:t>insert: 20</a:t>
            </a:r>
            <a:endParaRPr lang="en-US" altLang="zh-CN" sz="2100">
              <a:solidFill>
                <a:srgbClr val="FFFFFF"/>
              </a:solidFill>
              <a:latin typeface="Verdana" panose="020B0604030504040204" pitchFamily="34" charset="0"/>
            </a:endParaRPr>
          </a:p>
          <a:p>
            <a:r>
              <a:rPr lang="en-US" altLang="zh-CN" sz="2100">
                <a:solidFill>
                  <a:srgbClr val="FFFFFF"/>
                </a:solidFill>
                <a:latin typeface="Verdana" panose="020B0604030504040204" pitchFamily="34" charset="0"/>
              </a:rPr>
              <a:t>remove: 340</a:t>
            </a:r>
            <a:endParaRPr lang="en-US" altLang="zh-CN" sz="2100">
              <a:solidFill>
                <a:srgbClr val="FFFFFF"/>
              </a:solidFill>
              <a:latin typeface="Verdana" panose="020B0604030504040204" pitchFamily="34" charset="0"/>
            </a:endParaRPr>
          </a:p>
          <a:p>
            <a:r>
              <a:rPr lang="en-US" altLang="zh-CN" sz="2100">
                <a:solidFill>
                  <a:srgbClr val="FFFFFF"/>
                </a:solidFill>
                <a:latin typeface="Verdana" panose="020B0604030504040204" pitchFamily="34" charset="0"/>
              </a:rPr>
              <a:t>Testing java.util.LinkedList</a:t>
            </a:r>
            <a:endParaRPr lang="en-US" altLang="zh-CN" sz="2100">
              <a:solidFill>
                <a:srgbClr val="FFFFFF"/>
              </a:solidFill>
              <a:latin typeface="Verdana" panose="020B0604030504040204" pitchFamily="34" charset="0"/>
            </a:endParaRPr>
          </a:p>
          <a:p>
            <a:r>
              <a:rPr lang="en-US" altLang="zh-CN" sz="2100">
                <a:solidFill>
                  <a:srgbClr val="FFFFFF"/>
                </a:solidFill>
                <a:latin typeface="Verdana" panose="020B0604030504040204" pitchFamily="34" charset="0"/>
              </a:rPr>
              <a:t>get: 10</a:t>
            </a:r>
            <a:endParaRPr lang="en-US" altLang="zh-CN" sz="2100">
              <a:solidFill>
                <a:srgbClr val="FFFFFF"/>
              </a:solidFill>
              <a:latin typeface="Verdana" panose="020B0604030504040204" pitchFamily="34" charset="0"/>
            </a:endParaRPr>
          </a:p>
          <a:p>
            <a:r>
              <a:rPr lang="en-US" altLang="zh-CN" sz="2100">
                <a:solidFill>
                  <a:srgbClr val="FFFFFF"/>
                </a:solidFill>
                <a:latin typeface="Verdana" panose="020B0604030504040204" pitchFamily="34" charset="0"/>
              </a:rPr>
              <a:t>iteration: 10</a:t>
            </a:r>
            <a:endParaRPr lang="en-US" altLang="zh-CN" sz="2100">
              <a:solidFill>
                <a:srgbClr val="FFFFFF"/>
              </a:solidFill>
              <a:latin typeface="Verdana" panose="020B0604030504040204" pitchFamily="34" charset="0"/>
            </a:endParaRPr>
          </a:p>
          <a:p>
            <a:r>
              <a:rPr lang="en-US" altLang="zh-CN" sz="2100">
                <a:solidFill>
                  <a:srgbClr val="FFFFFF"/>
                </a:solidFill>
                <a:latin typeface="Verdana" panose="020B0604030504040204" pitchFamily="34" charset="0"/>
              </a:rPr>
              <a:t>insert: 10</a:t>
            </a:r>
            <a:endParaRPr lang="en-US" altLang="zh-CN" sz="2100">
              <a:solidFill>
                <a:srgbClr val="FFFFFF"/>
              </a:solidFill>
              <a:latin typeface="Verdana" panose="020B0604030504040204" pitchFamily="34" charset="0"/>
            </a:endParaRPr>
          </a:p>
          <a:p>
            <a:r>
              <a:rPr lang="en-US" altLang="zh-CN" sz="2100">
                <a:solidFill>
                  <a:srgbClr val="FFFFFF"/>
                </a:solidFill>
                <a:latin typeface="Verdana" panose="020B0604030504040204" pitchFamily="34" charset="0"/>
              </a:rPr>
              <a:t>remove: 0</a:t>
            </a:r>
            <a:endParaRPr lang="zh-CN" altLang="en-US" sz="2100">
              <a:solidFill>
                <a:srgbClr val="FFFFFF"/>
              </a:solidFill>
              <a:latin typeface="Verdana" panose="020B060403050404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082" name="Rectangle 2"/>
          <p:cNvSpPr>
            <a:spLocks noGrp="1" noChangeArrowheads="1"/>
          </p:cNvSpPr>
          <p:nvPr>
            <p:ph type="title"/>
          </p:nvPr>
        </p:nvSpPr>
        <p:spPr/>
        <p:txBody>
          <a:bodyPr/>
          <a:lstStyle/>
          <a:p>
            <a:r>
              <a:rPr lang="zh-CN" altLang="en-US"/>
              <a:t>各个</a:t>
            </a:r>
            <a:r>
              <a:rPr lang="en-US" altLang="zh-CN"/>
              <a:t>List</a:t>
            </a:r>
            <a:r>
              <a:rPr lang="zh-CN" altLang="en-US"/>
              <a:t>的性能比较</a:t>
            </a:r>
            <a:endParaRPr lang="zh-CN" altLang="en-US"/>
          </a:p>
        </p:txBody>
      </p:sp>
      <p:graphicFrame>
        <p:nvGraphicFramePr>
          <p:cNvPr id="1326332" name="Group 252"/>
          <p:cNvGraphicFramePr>
            <a:graphicFrameLocks noGrp="1"/>
          </p:cNvGraphicFramePr>
          <p:nvPr>
            <p:ph type="tbl" idx="1"/>
          </p:nvPr>
        </p:nvGraphicFramePr>
        <p:xfrm>
          <a:off x="1240155" y="1680210"/>
          <a:ext cx="8321040" cy="4640580"/>
        </p:xfrm>
        <a:graphic>
          <a:graphicData uri="http://schemas.openxmlformats.org/drawingml/2006/table">
            <a:tbl>
              <a:tblPr/>
              <a:tblGrid>
                <a:gridCol w="1386840"/>
                <a:gridCol w="1386840"/>
                <a:gridCol w="1386840"/>
                <a:gridCol w="1386840"/>
                <a:gridCol w="1386840"/>
                <a:gridCol w="1386840"/>
              </a:tblGrid>
              <a:tr h="929005">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endParaRPr kumimoji="0" lang="zh-CN" altLang="en-US" sz="504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1" marR="96011" marT="48005" marB="48005" anchor="ctr" horzOverflow="overflow">
                    <a:lnL w="254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存储方式</a:t>
                      </a:r>
                      <a:endParaRPr kumimoji="0" lang="zh-CN" altLang="en-US"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随机访问排名</a:t>
                      </a:r>
                      <a:endParaRPr kumimoji="0" lang="zh-CN" altLang="en-US"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迭代操作排名</a:t>
                      </a:r>
                      <a:endParaRPr kumimoji="0" lang="zh-CN" altLang="en-US"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插入操作排名</a:t>
                      </a:r>
                      <a:endParaRPr kumimoji="0" lang="zh-CN" altLang="en-US"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删除操作排名</a:t>
                      </a:r>
                      <a:endParaRPr kumimoji="0" lang="zh-CN" altLang="en-US"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noFill/>
                  </a:tcPr>
                </a:tc>
              </a:tr>
              <a:tr h="927735">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数组</a:t>
                      </a:r>
                      <a:endParaRPr kumimoji="0" lang="zh-CN" altLang="en-US"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254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连续内存保存元素</a:t>
                      </a:r>
                      <a:endParaRPr kumimoji="0" lang="zh-CN" altLang="en-US"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a:t>
                      </a:r>
                      <a:endParaRPr kumimoji="0" lang="en-US" altLang="zh-CN"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不支持</a:t>
                      </a:r>
                      <a:endParaRPr kumimoji="0" lang="zh-CN" altLang="en-US"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不支持</a:t>
                      </a:r>
                      <a:endParaRPr kumimoji="0" lang="zh-CN" altLang="en-US"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不支持</a:t>
                      </a:r>
                      <a:endParaRPr kumimoji="0" lang="zh-CN" altLang="en-US"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r>
              <a:tr h="92710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ArraryList</a:t>
                      </a:r>
                      <a:endParaRPr kumimoji="0" lang="en-US" altLang="zh-CN"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254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数组方式</a:t>
                      </a:r>
                      <a:endParaRPr kumimoji="0" lang="zh-CN" altLang="en-US"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r>
              <a:tr h="92837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Vector</a:t>
                      </a:r>
                      <a:endParaRPr kumimoji="0" lang="en-US" altLang="zh-CN"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254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数组方式</a:t>
                      </a:r>
                      <a:endParaRPr kumimoji="0" lang="zh-CN" altLang="en-US"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3</a:t>
                      </a:r>
                      <a:endParaRPr kumimoji="0" lang="en-US" altLang="zh-CN"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3</a:t>
                      </a:r>
                      <a:endParaRPr kumimoji="0" lang="en-US" altLang="zh-CN"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3</a:t>
                      </a:r>
                      <a:endParaRPr kumimoji="0" lang="en-US" altLang="zh-CN"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3</a:t>
                      </a:r>
                      <a:endParaRPr kumimoji="0" lang="en-US" altLang="zh-CN"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r>
              <a:tr h="92837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linkedList</a:t>
                      </a:r>
                      <a:endParaRPr kumimoji="0" lang="en-US" altLang="zh-CN"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254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双向链表方式</a:t>
                      </a:r>
                      <a:endParaRPr kumimoji="0" lang="zh-CN" altLang="en-US"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4</a:t>
                      </a:r>
                      <a:endParaRPr kumimoji="0" lang="en-US" altLang="zh-CN"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a:t>
                      </a:r>
                      <a:endParaRPr kumimoji="0" lang="en-US" altLang="zh-CN"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a:t>
                      </a:r>
                      <a:endParaRPr kumimoji="0" lang="en-US" altLang="zh-CN"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a:t>
                      </a:r>
                      <a:endParaRPr kumimoji="0" lang="en-US" altLang="zh-CN" sz="378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6011" marR="96011" marT="48005" marB="48005"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78" name="Rectangle 2"/>
          <p:cNvSpPr>
            <a:spLocks noGrp="1" noChangeArrowheads="1"/>
          </p:cNvSpPr>
          <p:nvPr>
            <p:ph type="title"/>
          </p:nvPr>
        </p:nvSpPr>
        <p:spPr/>
        <p:txBody>
          <a:bodyPr/>
          <a:lstStyle/>
          <a:p>
            <a:r>
              <a:rPr lang="zh-CN" altLang="en-US"/>
              <a:t>选择适用的方式</a:t>
            </a:r>
            <a:endParaRPr lang="zh-CN" altLang="en-US"/>
          </a:p>
        </p:txBody>
      </p:sp>
      <p:sp>
        <p:nvSpPr>
          <p:cNvPr id="1330179" name="Rectangle 3"/>
          <p:cNvSpPr>
            <a:spLocks noGrp="1" noChangeArrowheads="1"/>
          </p:cNvSpPr>
          <p:nvPr>
            <p:ph type="body" sz="half" idx="1"/>
          </p:nvPr>
        </p:nvSpPr>
        <p:spPr>
          <a:xfrm>
            <a:off x="139700" y="1280160"/>
            <a:ext cx="5523230" cy="4640580"/>
          </a:xfrm>
        </p:spPr>
        <p:txBody>
          <a:bodyPr/>
          <a:lstStyle/>
          <a:p>
            <a:r>
              <a:rPr lang="zh-CN" altLang="en-US" sz="2940" dirty="0"/>
              <a:t>决定使用何种</a:t>
            </a:r>
            <a:r>
              <a:rPr lang="en-US" altLang="zh-CN" sz="2940" dirty="0"/>
              <a:t>Set</a:t>
            </a:r>
            <a:br>
              <a:rPr lang="en-US" altLang="zh-CN" sz="2940" dirty="0"/>
            </a:br>
            <a:r>
              <a:rPr lang="zh-CN" altLang="en-US" sz="2940" dirty="0"/>
              <a:t>具体取决于</a:t>
            </a:r>
            <a:r>
              <a:rPr lang="en-US" altLang="zh-CN" sz="2940" dirty="0"/>
              <a:t>Set</a:t>
            </a:r>
            <a:r>
              <a:rPr lang="zh-CN" altLang="en-US" sz="2940" dirty="0"/>
              <a:t>的大小</a:t>
            </a:r>
            <a:endParaRPr lang="zh-CN" altLang="en-US" sz="2940" dirty="0"/>
          </a:p>
          <a:p>
            <a:r>
              <a:rPr lang="en-US" altLang="zh-CN" sz="2940" dirty="0" err="1"/>
              <a:t>HashSet</a:t>
            </a:r>
            <a:r>
              <a:rPr lang="zh-CN" altLang="en-US" sz="2940" dirty="0" err="1"/>
              <a:t>在</a:t>
            </a:r>
            <a:r>
              <a:rPr lang="en-US" altLang="zh-CN" sz="2940" dirty="0" err="1"/>
              <a:t>add</a:t>
            </a:r>
            <a:r>
              <a:rPr lang="zh-CN" altLang="en-US" sz="2940" dirty="0" err="1"/>
              <a:t>和</a:t>
            </a:r>
            <a:r>
              <a:rPr lang="en-US" altLang="zh-CN" sz="2940" dirty="0" err="1"/>
              <a:t>contain</a:t>
            </a:r>
            <a:r>
              <a:rPr lang="zh-CN" altLang="en-US" sz="2940" dirty="0" err="1"/>
              <a:t>操作的性能上有一定优势。遍历的操作性能稍差。</a:t>
            </a:r>
            <a:endParaRPr lang="zh-CN" altLang="en-US" sz="2940" dirty="0" err="1"/>
          </a:p>
          <a:p>
            <a:endParaRPr lang="zh-CN" altLang="en-US" sz="2940" dirty="0" err="1"/>
          </a:p>
        </p:txBody>
      </p:sp>
      <p:sp>
        <p:nvSpPr>
          <p:cNvPr id="1330180" name="Rectangle 4"/>
          <p:cNvSpPr>
            <a:spLocks noGrp="1" noChangeArrowheads="1"/>
          </p:cNvSpPr>
          <p:nvPr>
            <p:ph type="body" sz="half" idx="2"/>
          </p:nvPr>
        </p:nvSpPr>
        <p:spPr>
          <a:xfrm>
            <a:off x="6162675" y="450850"/>
            <a:ext cx="4352925" cy="5962015"/>
          </a:xfrm>
          <a:solidFill>
            <a:srgbClr val="000000"/>
          </a:solidFill>
        </p:spPr>
        <p:txBody>
          <a:bodyPr>
            <a:normAutofit/>
          </a:bodyPr>
          <a:lstStyle/>
          <a:p>
            <a:pPr>
              <a:lnSpc>
                <a:spcPct val="80000"/>
              </a:lnSpc>
              <a:buFont typeface="Wingdings" panose="05000000000000000000" pitchFamily="2" charset="2"/>
              <a:buNone/>
            </a:pPr>
            <a:r>
              <a:rPr lang="en-US" altLang="zh-CN" sz="1470" b="1">
                <a:solidFill>
                  <a:srgbClr val="FFFFFF"/>
                </a:solidFill>
              </a:rPr>
              <a:t>Testing java.util.TreeSet size 100</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add: single:0.16 total:16</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contains: single:0.08 total:8</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iteration: single:0.2 total:20</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Testing java.util.HashSet size 100</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add: single:0.08 total:8</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contains: single:0.04 total:4</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iteration: single:0.15 total:15</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Testing java.util.TreeSet size 1000</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add: single:0.141 total:141</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contains: single:0.045 total:45</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iteration: single:0.03 total:30</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Testing java.util.HashSet size 1000</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add: single:0.031 total:31</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contains: single:0.032 total:32</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iteration: single:0.047 total:47</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Testing java.util.TreeSet size 100000</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add: single:0.12969 total:12969</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contains: single:0.03255 total:3255</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iteration: single:0.03734 total:3734</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Testing java.util.HashSet size 100000</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add: single:0.0216 total:2160</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contains: single:0.01101 total:1101</a:t>
            </a:r>
            <a:endParaRPr lang="en-US" altLang="zh-CN" sz="1470" b="1">
              <a:solidFill>
                <a:srgbClr val="FFFFFF"/>
              </a:solidFill>
            </a:endParaRPr>
          </a:p>
          <a:p>
            <a:pPr>
              <a:lnSpc>
                <a:spcPct val="80000"/>
              </a:lnSpc>
              <a:buFont typeface="Wingdings" panose="05000000000000000000" pitchFamily="2" charset="2"/>
              <a:buNone/>
            </a:pPr>
            <a:r>
              <a:rPr lang="en-US" altLang="zh-CN" sz="1470" b="1">
                <a:solidFill>
                  <a:srgbClr val="FFFFFF"/>
                </a:solidFill>
              </a:rPr>
              <a:t>iteration: single:0.061 total:6100</a:t>
            </a:r>
            <a:endParaRPr lang="en-US" altLang="zh-CN" sz="1470" b="1">
              <a:solidFill>
                <a:srgbClr val="FFFFFF"/>
              </a:solidFill>
            </a:endParaRPr>
          </a:p>
        </p:txBody>
      </p:sp>
      <p:sp>
        <p:nvSpPr>
          <p:cNvPr id="1330181" name="Text Box 5"/>
          <p:cNvSpPr txBox="1">
            <a:spLocks noChangeArrowheads="1"/>
          </p:cNvSpPr>
          <p:nvPr/>
        </p:nvSpPr>
        <p:spPr bwMode="auto">
          <a:xfrm>
            <a:off x="6705300" y="5804995"/>
            <a:ext cx="3266440" cy="60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ctr" eaLnBrk="0" hangingPunct="0">
              <a:defRPr>
                <a:solidFill>
                  <a:schemeClr val="tx1"/>
                </a:solidFill>
                <a:latin typeface="Arial" panose="020B0604020202020204" pitchFamily="34" charset="0"/>
                <a:ea typeface="宋体" panose="02010600030101010101" pitchFamily="2" charset="-122"/>
              </a:defRPr>
            </a:lvl1pPr>
            <a:lvl2pPr algn="ctr" eaLnBrk="0" hangingPunct="0">
              <a:defRPr>
                <a:solidFill>
                  <a:schemeClr val="tx1"/>
                </a:solidFill>
                <a:latin typeface="Arial" panose="020B0604020202020204" pitchFamily="34" charset="0"/>
                <a:ea typeface="宋体" panose="02010600030101010101" pitchFamily="2" charset="-122"/>
              </a:defRPr>
            </a:lvl2pPr>
            <a:lvl3pPr algn="ctr" eaLnBrk="0" hangingPunct="0">
              <a:defRPr>
                <a:solidFill>
                  <a:schemeClr val="tx1"/>
                </a:solidFill>
                <a:latin typeface="Arial" panose="020B0604020202020204" pitchFamily="34" charset="0"/>
                <a:ea typeface="宋体" panose="02010600030101010101" pitchFamily="2" charset="-122"/>
              </a:defRPr>
            </a:lvl3pPr>
            <a:lvl4pPr algn="ctr" eaLnBrk="0" hangingPunct="0">
              <a:defRPr>
                <a:solidFill>
                  <a:schemeClr val="tx1"/>
                </a:solidFill>
                <a:latin typeface="Arial" panose="020B0604020202020204" pitchFamily="34" charset="0"/>
                <a:ea typeface="宋体" panose="02010600030101010101" pitchFamily="2" charset="-122"/>
              </a:defRPr>
            </a:lvl4pPr>
            <a:lvl5pPr algn="ctr" eaLnBrk="0" hangingPunct="0">
              <a:defRPr>
                <a:solidFill>
                  <a:schemeClr val="tx1"/>
                </a:solidFill>
                <a:latin typeface="Arial" panose="020B0604020202020204" pitchFamily="34" charset="0"/>
                <a:ea typeface="宋体" panose="02010600030101010101" pitchFamily="2" charset="-122"/>
              </a:defRPr>
            </a:lvl5pPr>
            <a:lvl6pPr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80000"/>
              </a:lnSpc>
              <a:spcBef>
                <a:spcPct val="20000"/>
              </a:spcBef>
              <a:buClr>
                <a:schemeClr val="hlink"/>
              </a:buClr>
              <a:buSzPct val="60000"/>
              <a:buFont typeface="Wingdings" panose="05000000000000000000" pitchFamily="2" charset="2"/>
              <a:buNone/>
            </a:pPr>
            <a:r>
              <a:rPr lang="zh-CN" altLang="en-US" sz="2100" dirty="0">
                <a:solidFill>
                  <a:srgbClr val="FF3300"/>
                </a:solidFill>
                <a:effectLst>
                  <a:outerShdw blurRad="38100" dist="38100" dir="2700000" algn="tl">
                    <a:srgbClr val="C0C0C0"/>
                  </a:outerShdw>
                </a:effectLst>
                <a:latin typeface="Verdana" panose="020B0604030504040204" pitchFamily="34" charset="0"/>
              </a:rPr>
              <a:t>注意：</a:t>
            </a:r>
            <a:r>
              <a:rPr lang="zh-CN" altLang="en-US" sz="21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rPr>
              <a:t>性能将会随着</a:t>
            </a:r>
            <a:r>
              <a:rPr lang="en-US" altLang="zh-CN" sz="2100"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rPr>
              <a:t>jdk</a:t>
            </a:r>
            <a:r>
              <a:rPr lang="zh-CN" altLang="en-US" sz="21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rPr>
              <a:t>版</a:t>
            </a:r>
            <a:br>
              <a:rPr lang="zh-CN" altLang="en-US" sz="21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rPr>
            </a:br>
            <a:r>
              <a:rPr lang="zh-CN" altLang="en-US" sz="21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rPr>
              <a:t>本的不同而有所不同</a:t>
            </a:r>
            <a:endParaRPr lang="zh-CN" altLang="en-US" sz="21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custDataLst>
              <p:tags r:id="rId1"/>
            </p:custDataLst>
          </p:nvPr>
        </p:nvSpPr>
        <p:spPr/>
        <p:txBody>
          <a:bodyPr/>
          <a:p>
            <a:endParaRPr lang="zh-CN" altLang="en-US"/>
          </a:p>
        </p:txBody>
      </p:sp>
      <p:sp>
        <p:nvSpPr>
          <p:cNvPr id="5" name="灯片编号占位符 4"/>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4E050F0-2353-4035-9336-0D6E26FF3F0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graphicFrame>
        <p:nvGraphicFramePr>
          <p:cNvPr id="8" name="内容占位符 7"/>
          <p:cNvGraphicFramePr/>
          <p:nvPr>
            <p:ph idx="1"/>
            <p:custDataLst>
              <p:tags r:id="rId2"/>
            </p:custDataLst>
          </p:nvPr>
        </p:nvGraphicFramePr>
        <p:xfrm>
          <a:off x="1060767" y="481160"/>
          <a:ext cx="8679815" cy="5891530"/>
        </p:xfrm>
        <a:graphic>
          <a:graphicData uri="http://schemas.openxmlformats.org/drawingml/2006/table">
            <a:tbl>
              <a:tblPr firstRow="1" bandRow="1">
                <a:tableStyleId>{5C22544A-7EE6-4342-B048-85BDC9FD1C3A}</a:tableStyleId>
              </a:tblPr>
              <a:tblGrid>
                <a:gridCol w="3512820"/>
                <a:gridCol w="1438275"/>
                <a:gridCol w="1649095"/>
                <a:gridCol w="2079625"/>
              </a:tblGrid>
              <a:tr h="876300">
                <a:tc>
                  <a:txBody>
                    <a:bodyPr/>
                    <a:p>
                      <a:pPr marL="0" indent="0" algn="ctr">
                        <a:lnSpc>
                          <a:spcPct val="120000"/>
                        </a:lnSpc>
                        <a:spcBef>
                          <a:spcPts val="0"/>
                        </a:spcBef>
                        <a:spcAft>
                          <a:spcPts val="0"/>
                        </a:spcAft>
                        <a:buNone/>
                      </a:pPr>
                      <a:r>
                        <a:rPr lang="en-US" sz="2000" b="1" spc="130">
                          <a:solidFill>
                            <a:srgbClr val="FFFFFF"/>
                          </a:solidFill>
                          <a:latin typeface="微软雅黑" panose="020B0503020204020204" pitchFamily="34" charset="-122"/>
                          <a:ea typeface="微软雅黑" panose="020B0503020204020204" pitchFamily="34" charset="-122"/>
                        </a:rPr>
                        <a:t>size</a:t>
                      </a:r>
                      <a:endParaRPr lang="en-US" sz="2000" b="1" spc="130">
                        <a:solidFill>
                          <a:srgbClr val="FFFFFF"/>
                        </a:solidFill>
                        <a:latin typeface="微软雅黑" panose="020B0503020204020204" pitchFamily="34" charset="-122"/>
                        <a:ea typeface="微软雅黑" panose="020B0503020204020204" pitchFamily="34" charset="-122"/>
                      </a:endParaRPr>
                    </a:p>
                  </a:txBody>
                  <a:tcPr marL="317500" marR="317500" marT="215900" marB="215900" vert="horz" anchor="ctr">
                    <a:lnL>
                      <a:noFill/>
                    </a:lnL>
                    <a:lnR w="19050">
                      <a:solidFill>
                        <a:srgbClr val="FFFFFF"/>
                      </a:solidFill>
                      <a:prstDash val="solid"/>
                    </a:lnR>
                    <a:lnT>
                      <a:noFill/>
                    </a:lnT>
                    <a:lnB>
                      <a:noFill/>
                    </a:lnB>
                    <a:lnTlToBr>
                      <a:noFill/>
                    </a:lnTlToBr>
                    <a:lnBlToTr>
                      <a:noFill/>
                    </a:lnBlToTr>
                    <a:solidFill>
                      <a:srgbClr val="404040"/>
                    </a:solidFill>
                  </a:tcPr>
                </a:tc>
                <a:tc>
                  <a:txBody>
                    <a:bodyPr/>
                    <a:p>
                      <a:pPr marL="0" indent="0" algn="ctr">
                        <a:lnSpc>
                          <a:spcPct val="120000"/>
                        </a:lnSpc>
                        <a:spcBef>
                          <a:spcPts val="0"/>
                        </a:spcBef>
                        <a:spcAft>
                          <a:spcPts val="0"/>
                        </a:spcAft>
                        <a:buNone/>
                      </a:pPr>
                      <a:r>
                        <a:rPr lang="en-US" sz="2000" b="1" spc="130">
                          <a:solidFill>
                            <a:srgbClr val="FFFFFF"/>
                          </a:solidFill>
                          <a:latin typeface="微软雅黑" panose="020B0503020204020204" pitchFamily="34" charset="-122"/>
                          <a:ea typeface="微软雅黑" panose="020B0503020204020204" pitchFamily="34" charset="-122"/>
                        </a:rPr>
                        <a:t>100</a:t>
                      </a:r>
                      <a:endParaRPr lang="en-US" sz="2000" b="1" spc="130">
                        <a:solidFill>
                          <a:srgbClr val="FFFFFF"/>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E29A9A"/>
                    </a:solidFill>
                  </a:tcPr>
                </a:tc>
                <a:tc>
                  <a:txBody>
                    <a:bodyPr/>
                    <a:p>
                      <a:pPr marL="0" indent="0" algn="ctr">
                        <a:lnSpc>
                          <a:spcPct val="120000"/>
                        </a:lnSpc>
                        <a:spcBef>
                          <a:spcPts val="0"/>
                        </a:spcBef>
                        <a:spcAft>
                          <a:spcPts val="0"/>
                        </a:spcAft>
                        <a:buNone/>
                      </a:pPr>
                      <a:r>
                        <a:rPr lang="en-US" sz="2000" b="1" spc="130">
                          <a:solidFill>
                            <a:srgbClr val="FFFFFF"/>
                          </a:solidFill>
                          <a:latin typeface="微软雅黑" panose="020B0503020204020204" pitchFamily="34" charset="-122"/>
                          <a:ea typeface="微软雅黑" panose="020B0503020204020204" pitchFamily="34" charset="-122"/>
                        </a:rPr>
                        <a:t>1000</a:t>
                      </a:r>
                      <a:endParaRPr lang="en-US" sz="2000" b="1" spc="130">
                        <a:solidFill>
                          <a:srgbClr val="FFFFFF"/>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E29A9A"/>
                    </a:solidFill>
                  </a:tcPr>
                </a:tc>
                <a:tc>
                  <a:txBody>
                    <a:bodyPr/>
                    <a:p>
                      <a:pPr marL="0" indent="0" algn="ctr">
                        <a:lnSpc>
                          <a:spcPct val="120000"/>
                        </a:lnSpc>
                        <a:spcBef>
                          <a:spcPts val="0"/>
                        </a:spcBef>
                        <a:spcAft>
                          <a:spcPts val="0"/>
                        </a:spcAft>
                        <a:buNone/>
                      </a:pPr>
                      <a:r>
                        <a:rPr lang="en-US" sz="2000" b="1" spc="130">
                          <a:solidFill>
                            <a:srgbClr val="FFFFFF"/>
                          </a:solidFill>
                          <a:latin typeface="微软雅黑" panose="020B0503020204020204" pitchFamily="34" charset="-122"/>
                          <a:ea typeface="微软雅黑" panose="020B0503020204020204" pitchFamily="34" charset="-122"/>
                        </a:rPr>
                        <a:t>100000</a:t>
                      </a:r>
                      <a:endParaRPr lang="en-US" sz="2000" b="1" spc="130">
                        <a:solidFill>
                          <a:srgbClr val="FFFFFF"/>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a:noFill/>
                    </a:lnR>
                    <a:lnT>
                      <a:noFill/>
                    </a:lnT>
                    <a:lnB>
                      <a:noFill/>
                    </a:lnB>
                    <a:lnTlToBr>
                      <a:noFill/>
                    </a:lnTlToBr>
                    <a:lnBlToTr>
                      <a:noFill/>
                    </a:lnBlToTr>
                    <a:solidFill>
                      <a:srgbClr val="E29A9A"/>
                    </a:solidFill>
                  </a:tcPr>
                </a:tc>
              </a:tr>
              <a:tr h="835660">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TreeSet/add</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a:noFill/>
                    </a:lnL>
                    <a:lnR w="19050">
                      <a:solidFill>
                        <a:srgbClr val="FFFFFF"/>
                      </a:solidFill>
                      <a:prstDash val="solid"/>
                    </a:lnR>
                    <a:lnT>
                      <a:noFill/>
                    </a:lnT>
                    <a:lnB>
                      <a:noFill/>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0.16</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0.141</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0.12969</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a:noFill/>
                    </a:lnR>
                    <a:lnT>
                      <a:noFill/>
                    </a:lnT>
                    <a:lnB>
                      <a:noFill/>
                    </a:lnB>
                    <a:lnTlToBr>
                      <a:noFill/>
                    </a:lnTlToBr>
                    <a:lnBlToTr>
                      <a:noFill/>
                    </a:lnBlToTr>
                    <a:solidFill>
                      <a:srgbClr val="FFFFFF"/>
                    </a:solidFill>
                  </a:tcPr>
                </a:tc>
              </a:tr>
              <a:tr h="836295">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HashSet/add</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a:noFill/>
                    </a:lnL>
                    <a:lnR w="19050">
                      <a:solidFill>
                        <a:srgbClr val="FFFFFF"/>
                      </a:solidFill>
                      <a:prstDash val="solid"/>
                    </a:lnR>
                    <a:lnT>
                      <a:noFill/>
                    </a:lnT>
                    <a:lnB>
                      <a:noFill/>
                    </a:lnB>
                    <a:lnTlToBr>
                      <a:noFill/>
                    </a:lnTlToBr>
                    <a:lnBlToTr>
                      <a:noFill/>
                    </a:lnBlToTr>
                    <a:solidFill>
                      <a:srgbClr val="F2F2F2"/>
                    </a:solidFill>
                  </a:tcPr>
                </a:tc>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0.08</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0.031</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0.0216</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a:noFill/>
                    </a:lnR>
                    <a:lnT>
                      <a:noFill/>
                    </a:lnT>
                    <a:lnB>
                      <a:noFill/>
                    </a:lnB>
                    <a:lnTlToBr>
                      <a:noFill/>
                    </a:lnTlToBr>
                    <a:lnBlToTr>
                      <a:noFill/>
                    </a:lnBlToTr>
                    <a:solidFill>
                      <a:srgbClr val="F2F2F2"/>
                    </a:solidFill>
                  </a:tcPr>
                </a:tc>
              </a:tr>
              <a:tr h="835660">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TreeSet/contain</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a:noFill/>
                    </a:lnL>
                    <a:lnR w="19050">
                      <a:solidFill>
                        <a:srgbClr val="FFFFFF"/>
                      </a:solidFill>
                      <a:prstDash val="solid"/>
                    </a:lnR>
                    <a:lnT>
                      <a:noFill/>
                    </a:lnT>
                    <a:lnB>
                      <a:noFill/>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0.08</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0.045</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0.03255</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a:noFill/>
                    </a:lnR>
                    <a:lnT>
                      <a:noFill/>
                    </a:lnT>
                    <a:lnB>
                      <a:noFill/>
                    </a:lnB>
                    <a:lnTlToBr>
                      <a:noFill/>
                    </a:lnTlToBr>
                    <a:lnBlToTr>
                      <a:noFill/>
                    </a:lnBlToTr>
                    <a:solidFill>
                      <a:srgbClr val="FFFFFF"/>
                    </a:solidFill>
                  </a:tcPr>
                </a:tc>
              </a:tr>
              <a:tr h="835660">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HashSet/contain</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a:noFill/>
                    </a:lnL>
                    <a:lnR w="19050">
                      <a:solidFill>
                        <a:srgbClr val="FFFFFF"/>
                      </a:solidFill>
                      <a:prstDash val="solid"/>
                    </a:lnR>
                    <a:lnT>
                      <a:noFill/>
                    </a:lnT>
                    <a:lnB>
                      <a:noFill/>
                    </a:lnB>
                    <a:lnTlToBr>
                      <a:noFill/>
                    </a:lnTlToBr>
                    <a:lnBlToTr>
                      <a:noFill/>
                    </a:lnBlToTr>
                    <a:solidFill>
                      <a:srgbClr val="F2F2F2"/>
                    </a:solidFill>
                  </a:tcPr>
                </a:tc>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0.04</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0.032</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2F2F2"/>
                    </a:solidFill>
                  </a:tcPr>
                </a:tc>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0.01101</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a:noFill/>
                    </a:lnR>
                    <a:lnT>
                      <a:noFill/>
                    </a:lnT>
                    <a:lnB>
                      <a:noFill/>
                    </a:lnB>
                    <a:lnTlToBr>
                      <a:noFill/>
                    </a:lnTlToBr>
                    <a:lnBlToTr>
                      <a:noFill/>
                    </a:lnBlToTr>
                    <a:solidFill>
                      <a:srgbClr val="F2F2F2"/>
                    </a:solidFill>
                  </a:tcPr>
                </a:tc>
              </a:tr>
              <a:tr h="836295">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TreeSet/iteration</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a:noFill/>
                    </a:lnL>
                    <a:lnR w="19050">
                      <a:solidFill>
                        <a:srgbClr val="FFFFFF"/>
                      </a:solidFill>
                      <a:prstDash val="solid"/>
                    </a:lnR>
                    <a:lnT>
                      <a:noFill/>
                    </a:lnT>
                    <a:lnB>
                      <a:noFill/>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0.2</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0.03</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0.03734</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a:noFill/>
                    </a:lnR>
                    <a:lnT>
                      <a:noFill/>
                    </a:lnT>
                    <a:lnB>
                      <a:noFill/>
                    </a:lnB>
                    <a:lnTlToBr>
                      <a:noFill/>
                    </a:lnTlToBr>
                    <a:lnBlToTr>
                      <a:noFill/>
                    </a:lnBlToTr>
                    <a:solidFill>
                      <a:srgbClr val="FFFFFF"/>
                    </a:solidFill>
                  </a:tcPr>
                </a:tc>
              </a:tr>
              <a:tr h="835660">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HashSet/iteration</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a:noFill/>
                    </a:lnL>
                    <a:lnR w="19050">
                      <a:solidFill>
                        <a:srgbClr val="FFFFFF"/>
                      </a:solidFill>
                      <a:prstDash val="solid"/>
                    </a:lnR>
                    <a:lnT>
                      <a:noFill/>
                    </a:lnT>
                    <a:lnB w="19050">
                      <a:solidFill>
                        <a:srgbClr val="E29A9A"/>
                      </a:solidFill>
                      <a:prstDash val="solid"/>
                    </a:lnB>
                    <a:lnTlToBr>
                      <a:noFill/>
                    </a:lnTlToBr>
                    <a:lnBlToTr>
                      <a:noFill/>
                    </a:lnBlToTr>
                    <a:solidFill>
                      <a:srgbClr val="F2F2F2"/>
                    </a:solidFill>
                  </a:tcPr>
                </a:tc>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0.15</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w="19050">
                      <a:solidFill>
                        <a:srgbClr val="FFFFFF"/>
                      </a:solidFill>
                      <a:prstDash val="solid"/>
                    </a:lnR>
                    <a:lnT>
                      <a:noFill/>
                    </a:lnT>
                    <a:lnB w="19050">
                      <a:solidFill>
                        <a:srgbClr val="E29A9A"/>
                      </a:solidFill>
                      <a:prstDash val="solid"/>
                    </a:lnB>
                    <a:lnTlToBr>
                      <a:noFill/>
                    </a:lnTlToBr>
                    <a:lnBlToTr>
                      <a:noFill/>
                    </a:lnBlToTr>
                    <a:solidFill>
                      <a:srgbClr val="F2F2F2"/>
                    </a:solidFill>
                  </a:tcPr>
                </a:tc>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0.047</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w="19050">
                      <a:solidFill>
                        <a:srgbClr val="FFFFFF"/>
                      </a:solidFill>
                      <a:prstDash val="solid"/>
                    </a:lnR>
                    <a:lnT>
                      <a:noFill/>
                    </a:lnT>
                    <a:lnB w="19050">
                      <a:solidFill>
                        <a:srgbClr val="E29A9A"/>
                      </a:solidFill>
                      <a:prstDash val="solid"/>
                    </a:lnB>
                    <a:lnTlToBr>
                      <a:noFill/>
                    </a:lnTlToBr>
                    <a:lnBlToTr>
                      <a:noFill/>
                    </a:lnBlToTr>
                    <a:solidFill>
                      <a:srgbClr val="F2F2F2"/>
                    </a:solidFill>
                  </a:tcPr>
                </a:tc>
                <a:tc>
                  <a:txBody>
                    <a:bodyPr/>
                    <a:p>
                      <a:pPr marL="0" indent="0" algn="ctr">
                        <a:lnSpc>
                          <a:spcPct val="120000"/>
                        </a:lnSpc>
                        <a:spcBef>
                          <a:spcPts val="0"/>
                        </a:spcBef>
                        <a:spcAft>
                          <a:spcPts val="0"/>
                        </a:spcAft>
                        <a:buNone/>
                      </a:pPr>
                      <a:r>
                        <a:rPr lang="en-US" sz="1800" b="0" spc="130">
                          <a:solidFill>
                            <a:srgbClr val="404040"/>
                          </a:solidFill>
                          <a:latin typeface="微软雅黑" panose="020B0503020204020204" pitchFamily="34" charset="-122"/>
                          <a:ea typeface="微软雅黑" panose="020B0503020204020204" pitchFamily="34" charset="-122"/>
                        </a:rPr>
                        <a:t>0.061</a:t>
                      </a:r>
                      <a:endParaRPr lang="en-US"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vert="horz" anchor="ctr">
                    <a:lnL w="19050">
                      <a:solidFill>
                        <a:srgbClr val="FFFFFF"/>
                      </a:solidFill>
                      <a:prstDash val="solid"/>
                    </a:lnL>
                    <a:lnR>
                      <a:noFill/>
                    </a:lnR>
                    <a:lnT>
                      <a:noFill/>
                    </a:lnT>
                    <a:lnB w="19050">
                      <a:solidFill>
                        <a:srgbClr val="E29A9A"/>
                      </a:solidFill>
                      <a:prstDash val="solid"/>
                    </a:lnB>
                    <a:lnTlToBr>
                      <a:noFill/>
                    </a:lnTlToBr>
                    <a:lnBlToTr>
                      <a:noFill/>
                    </a:lnBlToTr>
                    <a:solidFill>
                      <a:srgbClr val="F2F2F2"/>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2" name="Rectangle 2"/>
          <p:cNvSpPr>
            <a:spLocks noGrp="1" noChangeArrowheads="1"/>
          </p:cNvSpPr>
          <p:nvPr>
            <p:ph type="title"/>
          </p:nvPr>
        </p:nvSpPr>
        <p:spPr/>
        <p:txBody>
          <a:bodyPr/>
          <a:lstStyle/>
          <a:p>
            <a:r>
              <a:rPr lang="zh-CN" altLang="en-US"/>
              <a:t>选择适用的方式</a:t>
            </a:r>
            <a:endParaRPr lang="zh-CN" altLang="en-US"/>
          </a:p>
        </p:txBody>
      </p:sp>
      <p:sp>
        <p:nvSpPr>
          <p:cNvPr id="1331203" name="Rectangle 3"/>
          <p:cNvSpPr>
            <a:spLocks noGrp="1" noChangeArrowheads="1"/>
          </p:cNvSpPr>
          <p:nvPr>
            <p:ph type="body" sz="half" idx="1"/>
          </p:nvPr>
        </p:nvSpPr>
        <p:spPr>
          <a:xfrm>
            <a:off x="495935" y="1557655"/>
            <a:ext cx="4812030" cy="4339590"/>
          </a:xfrm>
        </p:spPr>
        <p:txBody>
          <a:bodyPr/>
          <a:lstStyle/>
          <a:p>
            <a:r>
              <a:rPr lang="zh-CN" altLang="en-US" sz="2520" dirty="0"/>
              <a:t>决定使用何种</a:t>
            </a:r>
            <a:r>
              <a:rPr lang="en-US" altLang="zh-CN" sz="2520" dirty="0"/>
              <a:t>Map</a:t>
            </a:r>
            <a:br>
              <a:rPr lang="en-US" altLang="zh-CN" sz="2520" dirty="0"/>
            </a:br>
            <a:r>
              <a:rPr lang="en-US" altLang="zh-CN" sz="2520" dirty="0" err="1"/>
              <a:t>Map</a:t>
            </a:r>
            <a:r>
              <a:rPr lang="zh-CN" altLang="en-US" sz="2520" dirty="0"/>
              <a:t>的大小对于性能的影响是最大的</a:t>
            </a:r>
            <a:endParaRPr lang="zh-CN" altLang="en-US" sz="2520" dirty="0"/>
          </a:p>
          <a:p>
            <a:r>
              <a:rPr lang="en-US" altLang="zh-CN" sz="2520" dirty="0" err="1"/>
              <a:t>TreeMap</a:t>
            </a:r>
            <a:r>
              <a:rPr lang="zh-CN" altLang="en-US" sz="2520" dirty="0"/>
              <a:t>提供了出色的反复时间，但</a:t>
            </a:r>
            <a:r>
              <a:rPr lang="en-US" altLang="zh-CN" sz="2520" dirty="0"/>
              <a:t>get()</a:t>
            </a:r>
            <a:r>
              <a:rPr lang="zh-CN" altLang="en-US" sz="2520" dirty="0"/>
              <a:t>的性能并不佳</a:t>
            </a:r>
            <a:endParaRPr lang="zh-CN" altLang="en-US" sz="2520" dirty="0"/>
          </a:p>
          <a:p>
            <a:pPr marL="0" indent="0">
              <a:buNone/>
            </a:pPr>
            <a:r>
              <a:rPr lang="zh-CN" altLang="en-US" sz="1800" dirty="0"/>
              <a:t>public TreeSet() {</a:t>
            </a:r>
            <a:endParaRPr lang="zh-CN" altLang="en-US" sz="1800" dirty="0"/>
          </a:p>
          <a:p>
            <a:pPr marL="0" indent="0">
              <a:buNone/>
            </a:pPr>
            <a:r>
              <a:rPr lang="zh-CN" altLang="en-US" sz="1800" dirty="0"/>
              <a:t>        this(new TreeMap&lt;&gt;());</a:t>
            </a:r>
            <a:endParaRPr lang="zh-CN" altLang="en-US" sz="1800" dirty="0"/>
          </a:p>
          <a:p>
            <a:pPr marL="0" indent="0">
              <a:buNone/>
            </a:pPr>
            <a:r>
              <a:rPr lang="zh-CN" altLang="en-US" sz="1800" dirty="0"/>
              <a:t>    }</a:t>
            </a:r>
            <a:endParaRPr lang="zh-CN" altLang="en-US" sz="1800" dirty="0"/>
          </a:p>
          <a:p>
            <a:pPr marL="0" indent="0">
              <a:buNone/>
            </a:pPr>
            <a:r>
              <a:rPr lang="zh-CN" altLang="en-US" sz="1800" dirty="0"/>
              <a:t>public HashSet() {</a:t>
            </a:r>
            <a:endParaRPr lang="zh-CN" altLang="en-US" sz="1800" dirty="0"/>
          </a:p>
          <a:p>
            <a:pPr marL="0" indent="0">
              <a:buNone/>
            </a:pPr>
            <a:r>
              <a:rPr lang="zh-CN" altLang="en-US" sz="1800" dirty="0"/>
              <a:t>        map = new HashMap&lt;&gt;();</a:t>
            </a:r>
            <a:endParaRPr lang="zh-CN" altLang="en-US" sz="1800" dirty="0"/>
          </a:p>
          <a:p>
            <a:pPr marL="0" indent="0">
              <a:buNone/>
            </a:pPr>
            <a:r>
              <a:rPr lang="zh-CN" altLang="en-US" sz="1800" dirty="0"/>
              <a:t>    }</a:t>
            </a:r>
            <a:endParaRPr lang="zh-CN" altLang="en-US" sz="1800" dirty="0"/>
          </a:p>
        </p:txBody>
      </p:sp>
      <p:sp>
        <p:nvSpPr>
          <p:cNvPr id="1331204" name="Rectangle 4"/>
          <p:cNvSpPr>
            <a:spLocks noGrp="1" noChangeArrowheads="1"/>
          </p:cNvSpPr>
          <p:nvPr>
            <p:ph type="body" sz="half" idx="2"/>
          </p:nvPr>
        </p:nvSpPr>
        <p:spPr>
          <a:xfrm>
            <a:off x="5480685" y="1558529"/>
            <a:ext cx="4720590" cy="4838938"/>
          </a:xfrm>
          <a:solidFill>
            <a:srgbClr val="000000"/>
          </a:solidFill>
        </p:spPr>
        <p:txBody>
          <a:bodyPr>
            <a:normAutofit fontScale="90000" lnSpcReduction="20000"/>
          </a:bodyPr>
          <a:lstStyle/>
          <a:p>
            <a:pPr>
              <a:lnSpc>
                <a:spcPct val="80000"/>
              </a:lnSpc>
              <a:buFont typeface="Wingdings" panose="05000000000000000000" pitchFamily="2" charset="2"/>
              <a:buNone/>
            </a:pPr>
            <a:r>
              <a:rPr lang="en-US" altLang="zh-CN" sz="1680" b="1">
                <a:solidFill>
                  <a:srgbClr val="FFFFFF"/>
                </a:solidFill>
              </a:rPr>
              <a:t>Testing java.util.Hashtable size 10</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put: 1.8    get: 1.4    iteration: 3.0    </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Testing java.util.HashMap size 10</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put: 1.0    get: 0.7    iteration: 3.8    </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Testing java.util.TreeMap size 10</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put: 5.2    get: 1.9    iteration: 4.1    </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Testing java.util.Hashtable size 10</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put: 1.0    get: 0.7    iteration: 1.5    </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Testing java.util.HashMap size 10</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put: 0.2    get: 0.2    iteration: 1.2    </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Testing java.util.TreeMap size 10</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put: 0.4    get: 0.3    iteration: 0.9    </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Testing java.util.Hashtable size 100</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put: 0.47    get: 0.22    iteration: 1.0    </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Testing java.util.HashMap size 100</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put: 0.15    get: 0.24    iteration: 1.1    </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Testing java.util.TreeMap size 100</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put: 1.26    get: 0.27    iteration: 0.87    </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Testing java.util.HashMap size 1000</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put: 0.179    get: 0.15    iteration: 0.756    </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Testing java.util.Hashtable size 1000</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put: 0.178    get: 0.158    iteration: 0.99    </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Testing java.util.TreeMap size 1000</a:t>
            </a:r>
            <a:endParaRPr lang="en-US" altLang="zh-CN" sz="1680" b="1">
              <a:solidFill>
                <a:srgbClr val="FFFFFF"/>
              </a:solidFill>
            </a:endParaRPr>
          </a:p>
          <a:p>
            <a:pPr>
              <a:lnSpc>
                <a:spcPct val="80000"/>
              </a:lnSpc>
              <a:buFont typeface="Wingdings" panose="05000000000000000000" pitchFamily="2" charset="2"/>
              <a:buNone/>
            </a:pPr>
            <a:r>
              <a:rPr lang="en-US" altLang="zh-CN" sz="1680" b="1">
                <a:solidFill>
                  <a:srgbClr val="FFFFFF"/>
                </a:solidFill>
              </a:rPr>
              <a:t>put: 0.971    get: 0.5    iteration: 0.818 </a:t>
            </a:r>
            <a:endParaRPr lang="en-US" altLang="zh-CN" sz="1680" b="1">
              <a:solidFill>
                <a:srgbClr val="FFFFFF"/>
              </a:solidFill>
            </a:endParaRPr>
          </a:p>
        </p:txBody>
      </p:sp>
      <p:sp>
        <p:nvSpPr>
          <p:cNvPr id="1331205" name="Text Box 5"/>
          <p:cNvSpPr txBox="1">
            <a:spLocks noChangeArrowheads="1"/>
          </p:cNvSpPr>
          <p:nvPr/>
        </p:nvSpPr>
        <p:spPr bwMode="auto">
          <a:xfrm>
            <a:off x="1317821" y="5287093"/>
            <a:ext cx="3703796" cy="1188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eaLnBrk="0" hangingPunct="0">
              <a:defRPr>
                <a:solidFill>
                  <a:schemeClr val="tx1"/>
                </a:solidFill>
                <a:latin typeface="Arial" panose="020B0604020202020204" pitchFamily="34" charset="0"/>
                <a:ea typeface="宋体" panose="02010600030101010101" pitchFamily="2" charset="-122"/>
              </a:defRPr>
            </a:lvl1pPr>
            <a:lvl2pPr algn="ctr" eaLnBrk="0" hangingPunct="0">
              <a:defRPr>
                <a:solidFill>
                  <a:schemeClr val="tx1"/>
                </a:solidFill>
                <a:latin typeface="Arial" panose="020B0604020202020204" pitchFamily="34" charset="0"/>
                <a:ea typeface="宋体" panose="02010600030101010101" pitchFamily="2" charset="-122"/>
              </a:defRPr>
            </a:lvl2pPr>
            <a:lvl3pPr algn="ctr" eaLnBrk="0" hangingPunct="0">
              <a:defRPr>
                <a:solidFill>
                  <a:schemeClr val="tx1"/>
                </a:solidFill>
                <a:latin typeface="Arial" panose="020B0604020202020204" pitchFamily="34" charset="0"/>
                <a:ea typeface="宋体" panose="02010600030101010101" pitchFamily="2" charset="-122"/>
              </a:defRPr>
            </a:lvl3pPr>
            <a:lvl4pPr algn="ctr" eaLnBrk="0" hangingPunct="0">
              <a:defRPr>
                <a:solidFill>
                  <a:schemeClr val="tx1"/>
                </a:solidFill>
                <a:latin typeface="Arial" panose="020B0604020202020204" pitchFamily="34" charset="0"/>
                <a:ea typeface="宋体" panose="02010600030101010101" pitchFamily="2" charset="-122"/>
              </a:defRPr>
            </a:lvl4pPr>
            <a:lvl5pPr algn="ctr" eaLnBrk="0" hangingPunct="0">
              <a:defRPr>
                <a:solidFill>
                  <a:schemeClr val="tx1"/>
                </a:solidFill>
                <a:latin typeface="Arial" panose="020B0604020202020204" pitchFamily="34" charset="0"/>
                <a:ea typeface="宋体" panose="02010600030101010101" pitchFamily="2" charset="-122"/>
              </a:defRPr>
            </a:lvl5pPr>
            <a:lvl6pPr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80000"/>
              </a:lnSpc>
              <a:spcBef>
                <a:spcPct val="20000"/>
              </a:spcBef>
              <a:buClr>
                <a:schemeClr val="hlink"/>
              </a:buClr>
              <a:buSzPct val="60000"/>
              <a:buFont typeface="Wingdings" panose="05000000000000000000" pitchFamily="2" charset="2"/>
              <a:buNone/>
            </a:pPr>
            <a:r>
              <a:rPr lang="zh-CN" altLang="en-US" sz="2100" dirty="0">
                <a:solidFill>
                  <a:srgbClr val="FF3300"/>
                </a:solidFill>
                <a:effectLst>
                  <a:outerShdw blurRad="38100" dist="38100" dir="2700000" algn="tl">
                    <a:srgbClr val="C0C0C0"/>
                  </a:outerShdw>
                </a:effectLst>
                <a:latin typeface="Verdana" panose="020B0604030504040204" pitchFamily="34" charset="0"/>
              </a:rPr>
              <a:t>注意：</a:t>
            </a:r>
            <a:r>
              <a:rPr lang="zh-CN" altLang="en-US" sz="2100" dirty="0">
                <a:effectLst>
                  <a:outerShdw blurRad="38100" dist="38100" dir="2700000" algn="tl">
                    <a:srgbClr val="C0C0C0"/>
                  </a:outerShdw>
                </a:effectLst>
                <a:latin typeface="Verdana" panose="020B0604030504040204" pitchFamily="34" charset="0"/>
              </a:rPr>
              <a:t>性能将会随着</a:t>
            </a:r>
            <a:r>
              <a:rPr lang="en-US" altLang="zh-CN" sz="2100" dirty="0" err="1">
                <a:effectLst>
                  <a:outerShdw blurRad="38100" dist="38100" dir="2700000" algn="tl">
                    <a:srgbClr val="C0C0C0"/>
                  </a:outerShdw>
                </a:effectLst>
                <a:latin typeface="Verdana" panose="020B0604030504040204" pitchFamily="34" charset="0"/>
              </a:rPr>
              <a:t>jdk</a:t>
            </a:r>
            <a:r>
              <a:rPr lang="zh-CN" altLang="en-US" sz="2100" dirty="0">
                <a:effectLst>
                  <a:outerShdw blurRad="38100" dist="38100" dir="2700000" algn="tl">
                    <a:srgbClr val="C0C0C0"/>
                  </a:outerShdw>
                </a:effectLst>
                <a:latin typeface="Verdana" panose="020B0604030504040204" pitchFamily="34" charset="0"/>
              </a:rPr>
              <a:t>版本的不同而有所不同</a:t>
            </a:r>
            <a:endParaRPr lang="zh-CN" altLang="en-US" sz="2100" dirty="0">
              <a:effectLst>
                <a:outerShdw blurRad="38100" dist="38100" dir="2700000" algn="tl">
                  <a:srgbClr val="C0C0C0"/>
                </a:outerShdw>
              </a:effectLst>
              <a:latin typeface="Verdana" panose="020B0604030504040204" pitchFamily="34" charset="0"/>
            </a:endParaRPr>
          </a:p>
          <a:p>
            <a:pPr algn="l" eaLnBrk="1" hangingPunct="1">
              <a:lnSpc>
                <a:spcPct val="80000"/>
              </a:lnSpc>
              <a:spcBef>
                <a:spcPct val="20000"/>
              </a:spcBef>
              <a:buClr>
                <a:schemeClr val="hlink"/>
              </a:buClr>
              <a:buSzPct val="60000"/>
              <a:buFont typeface="Wingdings" panose="05000000000000000000" pitchFamily="2" charset="2"/>
              <a:buNone/>
            </a:pPr>
            <a:r>
              <a:rPr lang="zh-CN" altLang="en-US" sz="2100" dirty="0">
                <a:effectLst>
                  <a:outerShdw blurRad="38100" dist="38100" dir="2700000" algn="tl">
                    <a:srgbClr val="C0C0C0"/>
                  </a:outerShdw>
                </a:effectLst>
                <a:latin typeface="Verdana" panose="020B0604030504040204" pitchFamily="34" charset="0"/>
              </a:rPr>
              <a:t>   </a:t>
            </a:r>
            <a:r>
              <a:rPr lang="en-US" altLang="zh-CN" sz="2100" dirty="0">
                <a:effectLst>
                  <a:outerShdw blurRad="38100" dist="38100" dir="2700000" algn="tl">
                    <a:srgbClr val="C0C0C0"/>
                  </a:outerShdw>
                </a:effectLst>
                <a:latin typeface="Verdana" panose="020B0604030504040204" pitchFamily="34" charset="0"/>
              </a:rPr>
              <a:t>set</a:t>
            </a:r>
            <a:r>
              <a:rPr lang="zh-CN" altLang="en-US" sz="2100" dirty="0">
                <a:effectLst>
                  <a:outerShdw blurRad="38100" dist="38100" dir="2700000" algn="tl">
                    <a:srgbClr val="C0C0C0"/>
                  </a:outerShdw>
                </a:effectLst>
                <a:latin typeface="Verdana" panose="020B0604030504040204" pitchFamily="34" charset="0"/>
              </a:rPr>
              <a:t>直接使用相应的</a:t>
            </a:r>
            <a:r>
              <a:rPr lang="en-US" altLang="zh-CN" sz="2100" dirty="0">
                <a:effectLst>
                  <a:outerShdw blurRad="38100" dist="38100" dir="2700000" algn="tl">
                    <a:srgbClr val="C0C0C0"/>
                  </a:outerShdw>
                </a:effectLst>
                <a:latin typeface="Verdana" panose="020B0604030504040204" pitchFamily="34" charset="0"/>
              </a:rPr>
              <a:t>map</a:t>
            </a:r>
            <a:r>
              <a:rPr lang="zh-CN" altLang="en-US" sz="2100" dirty="0">
                <a:effectLst>
                  <a:outerShdw blurRad="38100" dist="38100" dir="2700000" algn="tl">
                    <a:srgbClr val="C0C0C0"/>
                  </a:outerShdw>
                </a:effectLst>
                <a:latin typeface="Verdana" panose="020B0604030504040204" pitchFamily="34" charset="0"/>
              </a:rPr>
              <a:t>实现</a:t>
            </a:r>
            <a:endParaRPr lang="zh-CN" altLang="en-US" sz="2100" dirty="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half" idx="1"/>
          </p:nvPr>
        </p:nvSpPr>
        <p:spPr/>
        <p:txBody>
          <a:bodyPr/>
          <a:p>
            <a:endParaRPr lang="zh-CN" altLang="en-US"/>
          </a:p>
        </p:txBody>
      </p:sp>
      <p:sp>
        <p:nvSpPr>
          <p:cNvPr id="4" name="内容占位符 3"/>
          <p:cNvSpPr>
            <a:spLocks noGrp="1"/>
          </p:cNvSpPr>
          <p:nvPr>
            <p:ph sz="half" idx="2"/>
          </p:nvPr>
        </p:nvSpPr>
        <p:spPr/>
        <p:txBody>
          <a:bodyPr/>
          <a:p>
            <a:endParaRPr lang="zh-CN" altLang="en-US"/>
          </a:p>
        </p:txBody>
      </p:sp>
      <p:sp>
        <p:nvSpPr>
          <p:cNvPr id="5" name="灯片编号占位符 4"/>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4E050F0-2353-4035-9336-0D6E26FF3F0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graphicFrame>
        <p:nvGraphicFramePr>
          <p:cNvPr id="6" name="表格 5"/>
          <p:cNvGraphicFramePr/>
          <p:nvPr>
            <p:custDataLst>
              <p:tags r:id="rId1"/>
            </p:custDataLst>
          </p:nvPr>
        </p:nvGraphicFramePr>
        <p:xfrm>
          <a:off x="810260" y="443230"/>
          <a:ext cx="9406890" cy="6314440"/>
        </p:xfrm>
        <a:graphic>
          <a:graphicData uri="http://schemas.openxmlformats.org/drawingml/2006/table">
            <a:tbl>
              <a:tblPr firstRow="1" bandRow="1">
                <a:tableStyleId>{5C22544A-7EE6-4342-B048-85BDC9FD1C3A}</a:tableStyleId>
              </a:tblPr>
              <a:tblGrid>
                <a:gridCol w="1803400"/>
                <a:gridCol w="2251710"/>
                <a:gridCol w="1519555"/>
                <a:gridCol w="1519555"/>
                <a:gridCol w="2312670"/>
              </a:tblGrid>
              <a:tr h="523240">
                <a:tc>
                  <a:txBody>
                    <a:bodyPr/>
                    <a:p>
                      <a:pPr marL="0" indent="0" algn="ctr">
                        <a:lnSpc>
                          <a:spcPct val="120000"/>
                        </a:lnSpc>
                        <a:spcBef>
                          <a:spcPts val="0"/>
                        </a:spcBef>
                        <a:spcAft>
                          <a:spcPts val="0"/>
                        </a:spcAft>
                        <a:buNone/>
                      </a:pPr>
                      <a:r>
                        <a:rPr lang="en-US" sz="1800" b="1" spc="120">
                          <a:solidFill>
                            <a:srgbClr val="FFFFFF"/>
                          </a:solidFill>
                          <a:latin typeface="微软雅黑" panose="020B0503020204020204" pitchFamily="34" charset="-122"/>
                          <a:ea typeface="微软雅黑" panose="020B0503020204020204" pitchFamily="34" charset="-122"/>
                        </a:rPr>
                        <a:t>size</a:t>
                      </a:r>
                      <a:endParaRPr lang="en-US" sz="18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a:noFill/>
                    </a:lnL>
                    <a:lnR w="19050">
                      <a:solidFill>
                        <a:srgbClr val="FFFFFF"/>
                      </a:solidFill>
                      <a:prstDash val="solid"/>
                    </a:lnR>
                    <a:lnT>
                      <a:noFill/>
                    </a:lnT>
                    <a:lnB>
                      <a:noFill/>
                    </a:lnB>
                    <a:lnTlToBr>
                      <a:noFill/>
                    </a:lnTlToBr>
                    <a:lnBlToTr>
                      <a:noFill/>
                    </a:lnBlToTr>
                    <a:solidFill>
                      <a:srgbClr val="404040"/>
                    </a:solidFill>
                  </a:tcPr>
                </a:tc>
                <a:tc>
                  <a:txBody>
                    <a:bodyPr/>
                    <a:p>
                      <a:pPr marL="0" indent="0" algn="ctr">
                        <a:lnSpc>
                          <a:spcPct val="120000"/>
                        </a:lnSpc>
                        <a:spcBef>
                          <a:spcPts val="0"/>
                        </a:spcBef>
                        <a:spcAft>
                          <a:spcPts val="0"/>
                        </a:spcAft>
                        <a:buNone/>
                      </a:pPr>
                      <a:r>
                        <a:rPr lang="en-US" sz="1800" b="1" spc="120">
                          <a:solidFill>
                            <a:srgbClr val="FFFFFF"/>
                          </a:solidFill>
                          <a:latin typeface="微软雅黑" panose="020B0503020204020204" pitchFamily="34" charset="-122"/>
                          <a:ea typeface="微软雅黑" panose="020B0503020204020204" pitchFamily="34" charset="-122"/>
                        </a:rPr>
                        <a:t>type</a:t>
                      </a:r>
                      <a:endParaRPr lang="en-US" sz="18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E29A9A"/>
                    </a:solidFill>
                  </a:tcPr>
                </a:tc>
                <a:tc>
                  <a:txBody>
                    <a:bodyPr/>
                    <a:p>
                      <a:pPr marL="0" indent="0" algn="ctr">
                        <a:lnSpc>
                          <a:spcPct val="120000"/>
                        </a:lnSpc>
                        <a:spcBef>
                          <a:spcPts val="0"/>
                        </a:spcBef>
                        <a:spcAft>
                          <a:spcPts val="0"/>
                        </a:spcAft>
                        <a:buNone/>
                      </a:pPr>
                      <a:r>
                        <a:rPr lang="en-US" sz="1800" b="1" spc="120">
                          <a:solidFill>
                            <a:srgbClr val="FFFFFF"/>
                          </a:solidFill>
                          <a:latin typeface="微软雅黑" panose="020B0503020204020204" pitchFamily="34" charset="-122"/>
                          <a:ea typeface="微软雅黑" panose="020B0503020204020204" pitchFamily="34" charset="-122"/>
                        </a:rPr>
                        <a:t>put</a:t>
                      </a:r>
                      <a:endParaRPr lang="en-US" sz="18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E29A9A"/>
                    </a:solidFill>
                  </a:tcPr>
                </a:tc>
                <a:tc>
                  <a:txBody>
                    <a:bodyPr/>
                    <a:p>
                      <a:pPr marL="0" indent="0" algn="ctr">
                        <a:lnSpc>
                          <a:spcPct val="120000"/>
                        </a:lnSpc>
                        <a:spcBef>
                          <a:spcPts val="0"/>
                        </a:spcBef>
                        <a:spcAft>
                          <a:spcPts val="0"/>
                        </a:spcAft>
                        <a:buNone/>
                      </a:pPr>
                      <a:r>
                        <a:rPr lang="en-US" sz="1800" b="1" spc="120">
                          <a:solidFill>
                            <a:srgbClr val="FFFFFF"/>
                          </a:solidFill>
                          <a:latin typeface="微软雅黑" panose="020B0503020204020204" pitchFamily="34" charset="-122"/>
                          <a:ea typeface="微软雅黑" panose="020B0503020204020204" pitchFamily="34" charset="-122"/>
                        </a:rPr>
                        <a:t>get</a:t>
                      </a:r>
                      <a:endParaRPr lang="en-US" sz="18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19050">
                      <a:solidFill>
                        <a:srgbClr val="FFFFFF"/>
                      </a:solidFill>
                      <a:prstDash val="solid"/>
                    </a:lnL>
                    <a:lnR w="19050">
                      <a:solidFill>
                        <a:srgbClr val="FFFFFF"/>
                      </a:solidFill>
                      <a:prstDash val="solid"/>
                    </a:lnR>
                    <a:lnT>
                      <a:noFill/>
                    </a:lnT>
                    <a:lnB>
                      <a:noFill/>
                    </a:lnB>
                    <a:lnTlToBr>
                      <a:noFill/>
                    </a:lnTlToBr>
                    <a:lnBlToTr>
                      <a:noFill/>
                    </a:lnBlToTr>
                    <a:solidFill>
                      <a:srgbClr val="E29A9A"/>
                    </a:solidFill>
                  </a:tcPr>
                </a:tc>
                <a:tc>
                  <a:txBody>
                    <a:bodyPr/>
                    <a:p>
                      <a:pPr marL="0" indent="0" algn="ctr">
                        <a:lnSpc>
                          <a:spcPct val="120000"/>
                        </a:lnSpc>
                        <a:spcBef>
                          <a:spcPts val="0"/>
                        </a:spcBef>
                        <a:spcAft>
                          <a:spcPts val="0"/>
                        </a:spcAft>
                        <a:buNone/>
                      </a:pPr>
                      <a:r>
                        <a:rPr lang="en-US" sz="1800" b="1" spc="120">
                          <a:solidFill>
                            <a:srgbClr val="FFFFFF"/>
                          </a:solidFill>
                          <a:latin typeface="微软雅黑" panose="020B0503020204020204" pitchFamily="34" charset="-122"/>
                          <a:ea typeface="微软雅黑" panose="020B0503020204020204" pitchFamily="34" charset="-122"/>
                        </a:rPr>
                        <a:t>iteration</a:t>
                      </a:r>
                      <a:endParaRPr lang="en-US" sz="18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19050">
                      <a:solidFill>
                        <a:srgbClr val="FFFFFF"/>
                      </a:solidFill>
                      <a:prstDash val="solid"/>
                    </a:lnL>
                    <a:lnR>
                      <a:noFill/>
                    </a:lnR>
                    <a:lnT>
                      <a:noFill/>
                    </a:lnT>
                    <a:lnB>
                      <a:noFill/>
                    </a:lnB>
                    <a:lnTlToBr>
                      <a:noFill/>
                    </a:lnTlToBr>
                    <a:lnBlToTr>
                      <a:noFill/>
                    </a:lnBlToTr>
                    <a:solidFill>
                      <a:srgbClr val="E29A9A"/>
                    </a:solidFill>
                  </a:tcPr>
                </a:tc>
              </a:tr>
              <a:tr h="483235">
                <a:tc rowSpan="3">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first 10</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a:noFill/>
                    </a:lnL>
                    <a:lnR w="6350">
                      <a:solidFill>
                        <a:srgbClr val="D9D9D9"/>
                      </a:solidFill>
                      <a:prstDash val="dash"/>
                    </a:lnR>
                    <a:lnT>
                      <a:noFill/>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HashTable</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a:noFill/>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1.8</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a:noFill/>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1.4</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a:noFill/>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3</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a:noFill/>
                    </a:lnR>
                    <a:lnT>
                      <a:noFill/>
                    </a:lnT>
                    <a:lnB w="6350">
                      <a:solidFill>
                        <a:srgbClr val="D9D9D9"/>
                      </a:solidFill>
                      <a:prstDash val="dash"/>
                    </a:lnB>
                    <a:lnTlToBr>
                      <a:noFill/>
                    </a:lnTlToBr>
                    <a:lnBlToTr>
                      <a:noFill/>
                    </a:lnBlToTr>
                    <a:solidFill>
                      <a:srgbClr val="FFFFFF"/>
                    </a:solidFill>
                  </a:tcPr>
                </a:tc>
              </a:tr>
              <a:tr h="481965">
                <a:tc vMerge="1">
                  <a:tcPr>
                    <a:lnL>
                      <a:noFill/>
                    </a:lnL>
                    <a:lnR w="6350">
                      <a:solidFill>
                        <a:srgbClr val="D9D9D9"/>
                      </a:solidFill>
                      <a:prstDash val="dash"/>
                    </a:lnR>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HashMap</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1</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0.7</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3.8</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a:noFill/>
                    </a:lnR>
                    <a:lnT w="6350">
                      <a:solidFill>
                        <a:srgbClr val="D9D9D9"/>
                      </a:solidFill>
                      <a:prstDash val="dash"/>
                    </a:lnT>
                    <a:lnB w="6350">
                      <a:solidFill>
                        <a:srgbClr val="D9D9D9"/>
                      </a:solidFill>
                      <a:prstDash val="dash"/>
                    </a:lnB>
                    <a:lnTlToBr>
                      <a:noFill/>
                    </a:lnTlToBr>
                    <a:lnBlToTr>
                      <a:noFill/>
                    </a:lnBlToTr>
                    <a:solidFill>
                      <a:srgbClr val="FFFFFF"/>
                    </a:solidFill>
                  </a:tcPr>
                </a:tc>
              </a:tr>
              <a:tr h="482600">
                <a:tc vMerge="1">
                  <a:tcPr>
                    <a:lnL>
                      <a:noFill/>
                    </a:lnL>
                    <a:lnR w="6350">
                      <a:solidFill>
                        <a:srgbClr val="D9D9D9"/>
                      </a:solidFill>
                      <a:prstDash val="dash"/>
                    </a:lnR>
                    <a:lnB w="6350">
                      <a:solidFill>
                        <a:srgbClr val="D9D9D9"/>
                      </a:solidFill>
                      <a:prstDash val="dash"/>
                    </a:lnB>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TreeMap</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5.2</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1.9</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4.1</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a:noFill/>
                    </a:lnR>
                    <a:lnT w="6350">
                      <a:solidFill>
                        <a:srgbClr val="D9D9D9"/>
                      </a:solidFill>
                      <a:prstDash val="dash"/>
                    </a:lnT>
                    <a:lnB w="6350">
                      <a:solidFill>
                        <a:srgbClr val="D9D9D9"/>
                      </a:solidFill>
                      <a:prstDash val="dash"/>
                    </a:lnB>
                    <a:lnTlToBr>
                      <a:noFill/>
                    </a:lnTlToBr>
                    <a:lnBlToTr>
                      <a:noFill/>
                    </a:lnBlToTr>
                    <a:solidFill>
                      <a:srgbClr val="FFFFFF"/>
                    </a:solidFill>
                  </a:tcPr>
                </a:tc>
              </a:tr>
              <a:tr h="482600">
                <a:tc rowSpan="3">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10</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a:noFill/>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HashTable</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1</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0.7</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1.5</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a:noFill/>
                    </a:lnR>
                    <a:lnT w="6350">
                      <a:solidFill>
                        <a:srgbClr val="D9D9D9"/>
                      </a:solidFill>
                      <a:prstDash val="dash"/>
                    </a:lnT>
                    <a:lnB w="6350">
                      <a:solidFill>
                        <a:srgbClr val="D9D9D9"/>
                      </a:solidFill>
                      <a:prstDash val="dash"/>
                    </a:lnB>
                    <a:lnTlToBr>
                      <a:noFill/>
                    </a:lnTlToBr>
                    <a:lnBlToTr>
                      <a:noFill/>
                    </a:lnBlToTr>
                    <a:solidFill>
                      <a:srgbClr val="FFFFFF"/>
                    </a:solidFill>
                  </a:tcPr>
                </a:tc>
              </a:tr>
              <a:tr h="482600">
                <a:tc vMerge="1">
                  <a:tcPr>
                    <a:lnL>
                      <a:noFill/>
                    </a:lnL>
                    <a:lnR w="6350">
                      <a:solidFill>
                        <a:srgbClr val="D9D9D9"/>
                      </a:solidFill>
                      <a:prstDash val="dash"/>
                    </a:lnR>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HashMap</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0.2</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0.2</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1.2</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a:noFill/>
                    </a:lnR>
                    <a:lnT w="6350">
                      <a:solidFill>
                        <a:srgbClr val="D9D9D9"/>
                      </a:solidFill>
                      <a:prstDash val="dash"/>
                    </a:lnT>
                    <a:lnB w="6350">
                      <a:solidFill>
                        <a:srgbClr val="D9D9D9"/>
                      </a:solidFill>
                      <a:prstDash val="dash"/>
                    </a:lnB>
                    <a:lnTlToBr>
                      <a:noFill/>
                    </a:lnTlToBr>
                    <a:lnBlToTr>
                      <a:noFill/>
                    </a:lnBlToTr>
                    <a:solidFill>
                      <a:srgbClr val="FFFFFF"/>
                    </a:solidFill>
                  </a:tcPr>
                </a:tc>
              </a:tr>
              <a:tr h="482600">
                <a:tc vMerge="1">
                  <a:tcPr>
                    <a:lnL>
                      <a:noFill/>
                    </a:lnL>
                    <a:lnR w="6350">
                      <a:solidFill>
                        <a:srgbClr val="D9D9D9"/>
                      </a:solidFill>
                      <a:prstDash val="dash"/>
                    </a:lnR>
                    <a:lnB w="6350">
                      <a:solidFill>
                        <a:srgbClr val="D9D9D9"/>
                      </a:solidFill>
                      <a:prstDash val="dash"/>
                    </a:lnB>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TreeMap</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0.4</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0.3</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0.9</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a:noFill/>
                    </a:lnR>
                    <a:lnT w="6350">
                      <a:solidFill>
                        <a:srgbClr val="D9D9D9"/>
                      </a:solidFill>
                      <a:prstDash val="dash"/>
                    </a:lnT>
                    <a:lnB w="6350">
                      <a:solidFill>
                        <a:srgbClr val="D9D9D9"/>
                      </a:solidFill>
                      <a:prstDash val="dash"/>
                    </a:lnB>
                    <a:lnTlToBr>
                      <a:noFill/>
                    </a:lnTlToBr>
                    <a:lnBlToTr>
                      <a:noFill/>
                    </a:lnBlToTr>
                    <a:solidFill>
                      <a:srgbClr val="FFFFFF"/>
                    </a:solidFill>
                  </a:tcPr>
                </a:tc>
              </a:tr>
              <a:tr h="482600">
                <a:tc rowSpan="3">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100</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a:noFill/>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HashTable</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0.47</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0.22</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1</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a:noFill/>
                    </a:lnR>
                    <a:lnT w="6350">
                      <a:solidFill>
                        <a:srgbClr val="D9D9D9"/>
                      </a:solidFill>
                      <a:prstDash val="dash"/>
                    </a:lnT>
                    <a:lnB w="6350">
                      <a:solidFill>
                        <a:srgbClr val="D9D9D9"/>
                      </a:solidFill>
                      <a:prstDash val="dash"/>
                    </a:lnB>
                    <a:lnTlToBr>
                      <a:noFill/>
                    </a:lnTlToBr>
                    <a:lnBlToTr>
                      <a:noFill/>
                    </a:lnBlToTr>
                    <a:solidFill>
                      <a:srgbClr val="FFFFFF"/>
                    </a:solidFill>
                  </a:tcPr>
                </a:tc>
              </a:tr>
              <a:tr h="482600">
                <a:tc vMerge="1">
                  <a:tcPr>
                    <a:lnL>
                      <a:noFill/>
                    </a:lnL>
                    <a:lnR w="6350">
                      <a:solidFill>
                        <a:srgbClr val="D9D9D9"/>
                      </a:solidFill>
                      <a:prstDash val="dash"/>
                    </a:lnR>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HashMap</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0.15</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0.24</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1.1</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a:noFill/>
                    </a:lnR>
                    <a:lnT w="6350">
                      <a:solidFill>
                        <a:srgbClr val="D9D9D9"/>
                      </a:solidFill>
                      <a:prstDash val="dash"/>
                    </a:lnT>
                    <a:lnB w="6350">
                      <a:solidFill>
                        <a:srgbClr val="D9D9D9"/>
                      </a:solidFill>
                      <a:prstDash val="dash"/>
                    </a:lnB>
                    <a:lnTlToBr>
                      <a:noFill/>
                    </a:lnTlToBr>
                    <a:lnBlToTr>
                      <a:noFill/>
                    </a:lnBlToTr>
                    <a:solidFill>
                      <a:srgbClr val="FFFFFF"/>
                    </a:solidFill>
                  </a:tcPr>
                </a:tc>
              </a:tr>
              <a:tr h="482600">
                <a:tc vMerge="1">
                  <a:tcPr>
                    <a:lnL>
                      <a:noFill/>
                    </a:lnL>
                    <a:lnR w="6350">
                      <a:solidFill>
                        <a:srgbClr val="D9D9D9"/>
                      </a:solidFill>
                      <a:prstDash val="dash"/>
                    </a:lnR>
                    <a:lnB w="6350">
                      <a:solidFill>
                        <a:srgbClr val="D9D9D9"/>
                      </a:solidFill>
                      <a:prstDash val="dash"/>
                    </a:lnB>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TreeMap</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1.26</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0.27</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0.87</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a:noFill/>
                    </a:lnR>
                    <a:lnT w="6350">
                      <a:solidFill>
                        <a:srgbClr val="D9D9D9"/>
                      </a:solidFill>
                      <a:prstDash val="dash"/>
                    </a:lnT>
                    <a:lnB w="6350">
                      <a:solidFill>
                        <a:srgbClr val="D9D9D9"/>
                      </a:solidFill>
                      <a:prstDash val="dash"/>
                    </a:lnB>
                    <a:lnTlToBr>
                      <a:noFill/>
                    </a:lnTlToBr>
                    <a:lnBlToTr>
                      <a:noFill/>
                    </a:lnBlToTr>
                    <a:solidFill>
                      <a:srgbClr val="FFFFFF"/>
                    </a:solidFill>
                  </a:tcPr>
                </a:tc>
              </a:tr>
              <a:tr h="483235">
                <a:tc rowSpan="3">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1000</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a:noFill/>
                    </a:lnL>
                    <a:lnR w="6350">
                      <a:solidFill>
                        <a:srgbClr val="D9D9D9"/>
                      </a:solidFill>
                      <a:prstDash val="dash"/>
                    </a:lnR>
                    <a:lnT w="6350">
                      <a:solidFill>
                        <a:srgbClr val="D9D9D9"/>
                      </a:solidFill>
                      <a:prstDash val="dash"/>
                    </a:lnT>
                    <a:lnB w="19050">
                      <a:solidFill>
                        <a:srgbClr val="E29A9A"/>
                      </a:solidFill>
                      <a:prstDash val="solid"/>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HashTable</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0.178</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0.158</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0.99</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a:noFill/>
                    </a:lnR>
                    <a:lnT w="6350">
                      <a:solidFill>
                        <a:srgbClr val="D9D9D9"/>
                      </a:solidFill>
                      <a:prstDash val="dash"/>
                    </a:lnT>
                    <a:lnB w="6350">
                      <a:solidFill>
                        <a:srgbClr val="D9D9D9"/>
                      </a:solidFill>
                      <a:prstDash val="dash"/>
                    </a:lnB>
                    <a:lnTlToBr>
                      <a:noFill/>
                    </a:lnTlToBr>
                    <a:lnBlToTr>
                      <a:noFill/>
                    </a:lnBlToTr>
                    <a:solidFill>
                      <a:srgbClr val="FFFFFF"/>
                    </a:solidFill>
                  </a:tcPr>
                </a:tc>
              </a:tr>
              <a:tr h="481965">
                <a:tc vMerge="1">
                  <a:tcPr>
                    <a:lnL>
                      <a:noFill/>
                    </a:lnL>
                    <a:lnR w="6350">
                      <a:solidFill>
                        <a:srgbClr val="D9D9D9"/>
                      </a:solidFill>
                      <a:prstDash val="dash"/>
                    </a:lnR>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HashMap</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0.179</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0.15</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6350">
                      <a:solidFill>
                        <a:srgbClr val="D9D9D9"/>
                      </a:solidFill>
                      <a:prstDash val="dash"/>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0.756</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a:noFill/>
                    </a:lnR>
                    <a:lnT w="6350">
                      <a:solidFill>
                        <a:srgbClr val="D9D9D9"/>
                      </a:solidFill>
                      <a:prstDash val="dash"/>
                    </a:lnT>
                    <a:lnB w="6350">
                      <a:solidFill>
                        <a:srgbClr val="D9D9D9"/>
                      </a:solidFill>
                      <a:prstDash val="dash"/>
                    </a:lnB>
                    <a:lnTlToBr>
                      <a:noFill/>
                    </a:lnTlToBr>
                    <a:lnBlToTr>
                      <a:noFill/>
                    </a:lnBlToTr>
                    <a:solidFill>
                      <a:srgbClr val="FFFFFF"/>
                    </a:solidFill>
                  </a:tcPr>
                </a:tc>
              </a:tr>
              <a:tr h="482600">
                <a:tc vMerge="1">
                  <a:tcPr>
                    <a:lnL>
                      <a:noFill/>
                    </a:lnL>
                    <a:lnR w="6350">
                      <a:solidFill>
                        <a:srgbClr val="D9D9D9"/>
                      </a:solidFill>
                      <a:prstDash val="dash"/>
                    </a:lnR>
                    <a:lnB w="19050">
                      <a:solidFill>
                        <a:srgbClr val="E29A9A"/>
                      </a:solidFill>
                      <a:prstDash val="solid"/>
                    </a:lnB>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TreeMap</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19050">
                      <a:solidFill>
                        <a:srgbClr val="E29A9A"/>
                      </a:solidFill>
                      <a:prstDash val="solid"/>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0.971</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19050">
                      <a:solidFill>
                        <a:srgbClr val="E29A9A"/>
                      </a:solidFill>
                      <a:prstDash val="solid"/>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0.5</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w="6350">
                      <a:solidFill>
                        <a:srgbClr val="D9D9D9"/>
                      </a:solidFill>
                      <a:prstDash val="dash"/>
                    </a:lnR>
                    <a:lnT w="6350">
                      <a:solidFill>
                        <a:srgbClr val="D9D9D9"/>
                      </a:solidFill>
                      <a:prstDash val="dash"/>
                    </a:lnT>
                    <a:lnB w="19050">
                      <a:solidFill>
                        <a:srgbClr val="E29A9A"/>
                      </a:solidFill>
                      <a:prstDash val="solid"/>
                    </a:lnB>
                    <a:lnTlToBr>
                      <a:noFill/>
                    </a:lnTlToBr>
                    <a:lnBlToTr>
                      <a:noFill/>
                    </a:lnBlToTr>
                    <a:solidFill>
                      <a:srgbClr val="FFFFFF"/>
                    </a:solidFill>
                  </a:tcPr>
                </a:tc>
                <a:tc>
                  <a:txBody>
                    <a:bodyPr/>
                    <a:p>
                      <a:pPr marL="0" indent="0" algn="ctr">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0.818</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dash"/>
                    </a:lnL>
                    <a:lnR>
                      <a:noFill/>
                    </a:lnR>
                    <a:lnT w="6350">
                      <a:solidFill>
                        <a:srgbClr val="D9D9D9"/>
                      </a:solidFill>
                      <a:prstDash val="dash"/>
                    </a:lnT>
                    <a:lnB w="19050">
                      <a:solidFill>
                        <a:srgbClr val="E29A9A"/>
                      </a:solidFill>
                      <a:prstDash val="solid"/>
                    </a:lnB>
                    <a:lnTlToBr>
                      <a:noFill/>
                    </a:lnTlToBr>
                    <a:lnBlToTr>
                      <a:noFill/>
                    </a:lnBlToTr>
                    <a:solidFill>
                      <a:srgbClr val="FFFFFF"/>
                    </a:solid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r>
              <a:rPr lang="en-US" altLang="zh-CN"/>
              <a:t>HashMap</a:t>
            </a:r>
            <a:r>
              <a:rPr lang="zh-CN" altLang="en-US"/>
              <a:t>的实现</a:t>
            </a:r>
            <a:r>
              <a:rPr lang="zh-CN" altLang="en-US"/>
              <a:t>机制</a:t>
            </a:r>
            <a:endParaRPr lang="zh-CN" altLang="en-US"/>
          </a:p>
        </p:txBody>
      </p:sp>
      <p:sp>
        <p:nvSpPr>
          <p:cNvPr id="7" name="内容占位符 6"/>
          <p:cNvSpPr>
            <a:spLocks noGrp="1"/>
          </p:cNvSpPr>
          <p:nvPr>
            <p:ph idx="1"/>
          </p:nvPr>
        </p:nvSpPr>
        <p:spPr/>
        <p:txBody>
          <a:bodyPr/>
          <a:p>
            <a:r>
              <a:rPr lang="en-US" altLang="zh-CN" sz="2400"/>
              <a:t>HashMap</a:t>
            </a:r>
            <a:r>
              <a:rPr lang="zh-CN" altLang="en-US" sz="2400"/>
              <a:t>冲突的解决办法为：</a:t>
            </a:r>
            <a:r>
              <a:rPr lang="zh-CN" altLang="en-US" sz="2400"/>
              <a:t>拉链法</a:t>
            </a:r>
            <a:endParaRPr lang="zh-CN" altLang="en-US" sz="2400"/>
          </a:p>
          <a:p>
            <a:r>
              <a:rPr lang="zh-CN" altLang="en-US" sz="2400"/>
              <a:t>重要的参数</a:t>
            </a:r>
            <a:endParaRPr lang="zh-CN" altLang="en-US" sz="2400"/>
          </a:p>
          <a:p>
            <a:pPr lvl="1"/>
            <a:r>
              <a:rPr lang="zh-CN" altLang="en-US" sz="2000"/>
              <a:t>capacity</a:t>
            </a:r>
            <a:r>
              <a:rPr lang="en-US" altLang="zh-CN" sz="2000"/>
              <a:t> //2</a:t>
            </a:r>
            <a:r>
              <a:rPr lang="zh-CN" altLang="en-US" sz="2000"/>
              <a:t>的幂，最少</a:t>
            </a:r>
            <a:r>
              <a:rPr lang="en-US" altLang="zh-CN" sz="2000"/>
              <a:t>16</a:t>
            </a:r>
            <a:r>
              <a:rPr lang="zh-CN" altLang="en-US" sz="2000"/>
              <a:t>，通过</a:t>
            </a:r>
            <a:r>
              <a:rPr lang="en-US" altLang="zh-CN" sz="2000"/>
              <a:t>table</a:t>
            </a:r>
            <a:r>
              <a:rPr lang="zh-CN" altLang="en-US" sz="2000"/>
              <a:t>的</a:t>
            </a:r>
            <a:r>
              <a:rPr lang="en-US" altLang="zh-CN" sz="2000"/>
              <a:t>length</a:t>
            </a:r>
            <a:r>
              <a:rPr lang="zh-CN" altLang="en-US" sz="2000"/>
              <a:t>获取</a:t>
            </a:r>
            <a:endParaRPr lang="zh-CN" altLang="en-US" sz="2000"/>
          </a:p>
          <a:p>
            <a:pPr lvl="1"/>
            <a:r>
              <a:rPr lang="en-US" sz="2000" b="1">
                <a:solidFill>
                  <a:srgbClr val="7F0055"/>
                </a:solidFill>
                <a:highlight>
                  <a:srgbClr val="FFFFFF"/>
                </a:highlight>
                <a:latin typeface="Courier New" panose="02070309020205020404" pitchFamily="49" charset="0"/>
                <a:ea typeface="宋体" panose="02010600030101010101" pitchFamily="2" charset="-122"/>
                <a:sym typeface="+mn-ea"/>
              </a:rPr>
              <a:t>final</a:t>
            </a:r>
            <a:r>
              <a:rPr lang="en-US" sz="2000">
                <a:solidFill>
                  <a:srgbClr val="000000"/>
                </a:solidFill>
                <a:highlight>
                  <a:srgbClr val="FFFFFF"/>
                </a:highlight>
                <a:latin typeface="Courier New" panose="02070309020205020404" pitchFamily="49" charset="0"/>
                <a:ea typeface="宋体" panose="02010600030101010101" pitchFamily="2" charset="-122"/>
                <a:sym typeface="+mn-ea"/>
              </a:rPr>
              <a:t> </a:t>
            </a:r>
            <a:r>
              <a:rPr lang="en-US" sz="2000" b="1">
                <a:solidFill>
                  <a:srgbClr val="7F0055"/>
                </a:solidFill>
                <a:highlight>
                  <a:srgbClr val="FFFFFF"/>
                </a:highlight>
                <a:latin typeface="Courier New" panose="02070309020205020404" pitchFamily="49" charset="0"/>
                <a:ea typeface="宋体" panose="02010600030101010101" pitchFamily="2" charset="-122"/>
                <a:sym typeface="+mn-ea"/>
              </a:rPr>
              <a:t>float</a:t>
            </a:r>
            <a:r>
              <a:rPr lang="en-US" sz="2000">
                <a:solidFill>
                  <a:srgbClr val="000000"/>
                </a:solidFill>
                <a:highlight>
                  <a:srgbClr val="FFFFFF"/>
                </a:highlight>
                <a:latin typeface="Courier New" panose="02070309020205020404" pitchFamily="49" charset="0"/>
                <a:ea typeface="宋体" panose="02010600030101010101" pitchFamily="2" charset="-122"/>
                <a:sym typeface="+mn-ea"/>
              </a:rPr>
              <a:t> loadFactor;//0.75</a:t>
            </a:r>
            <a:endParaRPr lang="zh-CN" altLang="en-US" sz="2000"/>
          </a:p>
          <a:p>
            <a:pPr lvl="1"/>
            <a:r>
              <a:rPr lang="en-US" sz="2000" b="1">
                <a:solidFill>
                  <a:srgbClr val="7F0055"/>
                </a:solidFill>
                <a:highlight>
                  <a:srgbClr val="FFFFFF"/>
                </a:highlight>
                <a:latin typeface="Courier New" panose="02070309020205020404" pitchFamily="49" charset="0"/>
                <a:ea typeface="宋体" panose="02010600030101010101" pitchFamily="2" charset="-122"/>
                <a:sym typeface="+mn-ea"/>
              </a:rPr>
              <a:t>int</a:t>
            </a:r>
            <a:r>
              <a:rPr lang="en-US" sz="2000">
                <a:solidFill>
                  <a:srgbClr val="000000"/>
                </a:solidFill>
                <a:highlight>
                  <a:srgbClr val="FFFFFF"/>
                </a:highlight>
                <a:latin typeface="Courier New" panose="02070309020205020404" pitchFamily="49" charset="0"/>
                <a:ea typeface="宋体" panose="02010600030101010101" pitchFamily="2" charset="-122"/>
                <a:sym typeface="+mn-ea"/>
              </a:rPr>
              <a:t> threshold=</a:t>
            </a:r>
            <a:r>
              <a:rPr lang="en-US" sz="2000">
                <a:solidFill>
                  <a:srgbClr val="000000"/>
                </a:solidFill>
                <a:highlight>
                  <a:srgbClr val="FFFFFF"/>
                </a:highlight>
                <a:latin typeface="Courier New" panose="02070309020205020404" pitchFamily="49" charset="0"/>
                <a:ea typeface="宋体" panose="02010600030101010101" pitchFamily="2" charset="-122"/>
                <a:sym typeface="+mn-ea"/>
              </a:rPr>
              <a:t>loadFactor*</a:t>
            </a:r>
            <a:r>
              <a:rPr lang="zh-CN" altLang="en-US" sz="2000">
                <a:sym typeface="+mn-ea"/>
              </a:rPr>
              <a:t>capacity</a:t>
            </a:r>
            <a:r>
              <a:rPr lang="en-US" sz="2000">
                <a:solidFill>
                  <a:srgbClr val="000000"/>
                </a:solidFill>
                <a:highlight>
                  <a:srgbClr val="FFFFFF"/>
                </a:highlight>
                <a:latin typeface="Courier New" panose="02070309020205020404" pitchFamily="49" charset="0"/>
                <a:ea typeface="宋体" panose="02010600030101010101" pitchFamily="2" charset="-122"/>
                <a:sym typeface="+mn-ea"/>
              </a:rPr>
              <a:t>;</a:t>
            </a:r>
            <a:endParaRPr lang="en-US" sz="2000">
              <a:solidFill>
                <a:srgbClr val="000000"/>
              </a:solidFill>
              <a:highlight>
                <a:srgbClr val="FFFFFF"/>
              </a:highlight>
              <a:latin typeface="Courier New" panose="02070309020205020404" pitchFamily="49" charset="0"/>
              <a:ea typeface="宋体" panose="02010600030101010101" pitchFamily="2" charset="-122"/>
              <a:sym typeface="+mn-ea"/>
            </a:endParaRPr>
          </a:p>
          <a:p>
            <a:pPr lvl="1"/>
            <a:r>
              <a:rPr lang="en-US" sz="2000" b="1">
                <a:solidFill>
                  <a:srgbClr val="7F0055"/>
                </a:solidFill>
                <a:highlight>
                  <a:srgbClr val="FFFFFF"/>
                </a:highlight>
                <a:latin typeface="Courier New" panose="02070309020205020404" pitchFamily="49" charset="0"/>
                <a:ea typeface="宋体" panose="02010600030101010101" pitchFamily="2" charset="-122"/>
                <a:sym typeface="+mn-ea"/>
              </a:rPr>
              <a:t>static</a:t>
            </a:r>
            <a:r>
              <a:rPr lang="en-US" sz="2000">
                <a:solidFill>
                  <a:srgbClr val="000000"/>
                </a:solidFill>
                <a:highlight>
                  <a:srgbClr val="FFFFFF"/>
                </a:highlight>
                <a:latin typeface="Courier New" panose="02070309020205020404" pitchFamily="49" charset="0"/>
                <a:ea typeface="宋体" panose="02010600030101010101" pitchFamily="2" charset="-122"/>
                <a:sym typeface="+mn-ea"/>
              </a:rPr>
              <a:t> </a:t>
            </a:r>
            <a:r>
              <a:rPr lang="en-US" sz="2000" b="1">
                <a:solidFill>
                  <a:srgbClr val="7F0055"/>
                </a:solidFill>
                <a:highlight>
                  <a:srgbClr val="FFFFFF"/>
                </a:highlight>
                <a:latin typeface="Courier New" panose="02070309020205020404" pitchFamily="49" charset="0"/>
                <a:ea typeface="宋体" panose="02010600030101010101" pitchFamily="2" charset="-122"/>
                <a:sym typeface="+mn-ea"/>
              </a:rPr>
              <a:t>final</a:t>
            </a:r>
            <a:r>
              <a:rPr lang="en-US" sz="2000">
                <a:solidFill>
                  <a:srgbClr val="000000"/>
                </a:solidFill>
                <a:highlight>
                  <a:srgbClr val="FFFFFF"/>
                </a:highlight>
                <a:latin typeface="Courier New" panose="02070309020205020404" pitchFamily="49" charset="0"/>
                <a:ea typeface="宋体" panose="02010600030101010101" pitchFamily="2" charset="-122"/>
                <a:sym typeface="+mn-ea"/>
              </a:rPr>
              <a:t> </a:t>
            </a:r>
            <a:r>
              <a:rPr lang="en-US" sz="2000" b="1">
                <a:solidFill>
                  <a:srgbClr val="7F0055"/>
                </a:solidFill>
                <a:highlight>
                  <a:srgbClr val="FFFFFF"/>
                </a:highlight>
                <a:latin typeface="Courier New" panose="02070309020205020404" pitchFamily="49" charset="0"/>
                <a:ea typeface="宋体" panose="02010600030101010101" pitchFamily="2" charset="-122"/>
                <a:sym typeface="+mn-ea"/>
              </a:rPr>
              <a:t>int</a:t>
            </a:r>
            <a:r>
              <a:rPr lang="en-US" sz="2000">
                <a:solidFill>
                  <a:srgbClr val="000000"/>
                </a:solidFill>
                <a:highlight>
                  <a:srgbClr val="FFFFFF"/>
                </a:highlight>
                <a:latin typeface="Courier New" panose="02070309020205020404" pitchFamily="49" charset="0"/>
                <a:ea typeface="宋体" panose="02010600030101010101" pitchFamily="2" charset="-122"/>
                <a:sym typeface="+mn-ea"/>
              </a:rPr>
              <a:t> MIN_TREEIFY_CAPACITY = 64;</a:t>
            </a:r>
            <a:r>
              <a:rPr lang="en-US" sz="2000" b="1">
                <a:solidFill>
                  <a:srgbClr val="7F0055"/>
                </a:solidFill>
                <a:highlight>
                  <a:srgbClr val="FFFFFF"/>
                </a:highlight>
                <a:latin typeface="Courier New" panose="02070309020205020404" pitchFamily="49" charset="0"/>
                <a:ea typeface="宋体" panose="02010600030101010101" pitchFamily="2" charset="-122"/>
                <a:sym typeface="+mn-ea"/>
              </a:rPr>
              <a:t>static</a:t>
            </a:r>
            <a:r>
              <a:rPr lang="en-US" sz="2000">
                <a:solidFill>
                  <a:srgbClr val="000000"/>
                </a:solidFill>
                <a:highlight>
                  <a:srgbClr val="FFFFFF"/>
                </a:highlight>
                <a:latin typeface="Courier New" panose="02070309020205020404" pitchFamily="49" charset="0"/>
                <a:ea typeface="宋体" panose="02010600030101010101" pitchFamily="2" charset="-122"/>
                <a:sym typeface="+mn-ea"/>
              </a:rPr>
              <a:t> </a:t>
            </a:r>
            <a:r>
              <a:rPr lang="en-US" sz="2000" b="1">
                <a:solidFill>
                  <a:srgbClr val="7F0055"/>
                </a:solidFill>
                <a:highlight>
                  <a:srgbClr val="FFFFFF"/>
                </a:highlight>
                <a:latin typeface="Courier New" panose="02070309020205020404" pitchFamily="49" charset="0"/>
                <a:ea typeface="宋体" panose="02010600030101010101" pitchFamily="2" charset="-122"/>
                <a:sym typeface="+mn-ea"/>
              </a:rPr>
              <a:t>final</a:t>
            </a:r>
            <a:r>
              <a:rPr lang="en-US" sz="2000">
                <a:solidFill>
                  <a:srgbClr val="000000"/>
                </a:solidFill>
                <a:highlight>
                  <a:srgbClr val="FFFFFF"/>
                </a:highlight>
                <a:latin typeface="Courier New" panose="02070309020205020404" pitchFamily="49" charset="0"/>
                <a:ea typeface="宋体" panose="02010600030101010101" pitchFamily="2" charset="-122"/>
                <a:sym typeface="+mn-ea"/>
              </a:rPr>
              <a:t> </a:t>
            </a:r>
            <a:r>
              <a:rPr lang="en-US" sz="2000" b="1">
                <a:solidFill>
                  <a:srgbClr val="7F0055"/>
                </a:solidFill>
                <a:highlight>
                  <a:srgbClr val="FFFFFF"/>
                </a:highlight>
                <a:latin typeface="Courier New" panose="02070309020205020404" pitchFamily="49" charset="0"/>
                <a:ea typeface="宋体" panose="02010600030101010101" pitchFamily="2" charset="-122"/>
                <a:sym typeface="+mn-ea"/>
              </a:rPr>
              <a:t>int</a:t>
            </a:r>
            <a:r>
              <a:rPr lang="en-US" sz="2000">
                <a:solidFill>
                  <a:srgbClr val="000000"/>
                </a:solidFill>
                <a:highlight>
                  <a:srgbClr val="FFFFFF"/>
                </a:highlight>
                <a:latin typeface="Courier New" panose="02070309020205020404" pitchFamily="49" charset="0"/>
                <a:ea typeface="宋体" panose="02010600030101010101" pitchFamily="2" charset="-122"/>
                <a:sym typeface="+mn-ea"/>
              </a:rPr>
              <a:t> TREEIFY_THRESHOLD = 8;</a:t>
            </a:r>
            <a:br>
              <a:rPr lang="en-US" sz="2000">
                <a:solidFill>
                  <a:srgbClr val="000000"/>
                </a:solidFill>
                <a:highlight>
                  <a:srgbClr val="FFFFFF"/>
                </a:highlight>
                <a:latin typeface="Courier New" panose="02070309020205020404" pitchFamily="49" charset="0"/>
                <a:ea typeface="宋体" panose="02010600030101010101" pitchFamily="2" charset="-122"/>
                <a:sym typeface="+mn-ea"/>
              </a:rPr>
            </a:br>
            <a:r>
              <a:rPr lang="en-US" altLang="zh-CN" sz="2000"/>
              <a:t>//</a:t>
            </a:r>
            <a:r>
              <a:rPr lang="zh-CN" altLang="en-US" sz="2000"/>
              <a:t>同时满足表</a:t>
            </a:r>
            <a:r>
              <a:rPr lang="en-US" altLang="zh-CN" sz="2000"/>
              <a:t>&gt;=64</a:t>
            </a:r>
            <a:r>
              <a:rPr lang="zh-CN" altLang="en-US" sz="2000"/>
              <a:t>且同一个</a:t>
            </a:r>
            <a:r>
              <a:rPr lang="en-US" altLang="zh-CN" sz="2000"/>
              <a:t>slot</a:t>
            </a:r>
            <a:r>
              <a:rPr lang="zh-CN" altLang="en-US" sz="2000"/>
              <a:t>中元素个数</a:t>
            </a:r>
            <a:r>
              <a:rPr lang="en-US" altLang="zh-CN" sz="2000"/>
              <a:t>&gt;=8</a:t>
            </a:r>
            <a:r>
              <a:rPr lang="zh-CN" altLang="en-US" sz="2000"/>
              <a:t>则链表转为</a:t>
            </a:r>
            <a:r>
              <a:rPr lang="zh-CN" altLang="en-US" sz="2000"/>
              <a:t>红黑树</a:t>
            </a:r>
            <a:endParaRPr lang="zh-CN" altLang="en-US" sz="2000"/>
          </a:p>
          <a:p>
            <a:pPr lvl="1"/>
            <a:r>
              <a:rPr lang="en-US" sz="2000" b="1">
                <a:solidFill>
                  <a:srgbClr val="7F0055"/>
                </a:solidFill>
                <a:highlight>
                  <a:srgbClr val="FFFFFF"/>
                </a:highlight>
                <a:latin typeface="Courier New" panose="02070309020205020404" pitchFamily="49" charset="0"/>
                <a:ea typeface="宋体" panose="02010600030101010101" pitchFamily="2" charset="-122"/>
              </a:rPr>
              <a:t>static final int</a:t>
            </a:r>
            <a:r>
              <a:rPr lang="zh-CN" altLang="en-US" sz="2000"/>
              <a:t> </a:t>
            </a:r>
            <a:r>
              <a:rPr lang="en-US" sz="2000">
                <a:solidFill>
                  <a:srgbClr val="000000"/>
                </a:solidFill>
                <a:highlight>
                  <a:srgbClr val="FFFFFF"/>
                </a:highlight>
                <a:latin typeface="Courier New" panose="02070309020205020404" pitchFamily="49" charset="0"/>
                <a:ea typeface="宋体" panose="02010600030101010101" pitchFamily="2" charset="-122"/>
              </a:rPr>
              <a:t>UNTREEIFY_THRESHOLD = 6;</a:t>
            </a:r>
            <a:br>
              <a:rPr lang="en-US" sz="2000">
                <a:solidFill>
                  <a:srgbClr val="000000"/>
                </a:solidFill>
                <a:highlight>
                  <a:srgbClr val="FFFFFF"/>
                </a:highlight>
                <a:latin typeface="Courier New" panose="02070309020205020404" pitchFamily="49" charset="0"/>
                <a:ea typeface="宋体" panose="02010600030101010101" pitchFamily="2" charset="-122"/>
              </a:rPr>
            </a:br>
            <a:r>
              <a:rPr lang="en-US" altLang="zh-CN" sz="2000"/>
              <a:t>//</a:t>
            </a:r>
            <a:r>
              <a:rPr lang="zh-CN" altLang="en-US" sz="2000"/>
              <a:t>树元素个数</a:t>
            </a:r>
            <a:r>
              <a:rPr lang="en-US" altLang="zh-CN" sz="2000"/>
              <a:t>&lt;=6</a:t>
            </a:r>
            <a:r>
              <a:rPr lang="zh-CN" altLang="en-US" sz="2000"/>
              <a:t>时转为</a:t>
            </a:r>
            <a:r>
              <a:rPr lang="zh-CN" altLang="en-US" sz="2000"/>
              <a:t>链表</a:t>
            </a:r>
            <a:endParaRPr lang="zh-CN" altLang="en-US" sz="2000"/>
          </a:p>
          <a:p>
            <a:pPr lvl="0"/>
            <a:r>
              <a:rPr lang="zh-CN" altLang="en-US" sz="2285"/>
              <a:t>哈希方法</a:t>
            </a:r>
            <a:endParaRPr lang="zh-CN" altLang="en-US" sz="2285"/>
          </a:p>
          <a:p>
            <a:pPr lvl="1"/>
            <a:r>
              <a:rPr lang="en-US" altLang="zh-CN" sz="1995"/>
              <a:t>JDK8.0 </a:t>
            </a:r>
            <a:r>
              <a:rPr lang="zh-CN" altLang="en-US" sz="1995"/>
              <a:t>低</a:t>
            </a:r>
            <a:r>
              <a:rPr lang="en-US" altLang="zh-CN" sz="1995"/>
              <a:t>16</a:t>
            </a:r>
            <a:r>
              <a:rPr lang="zh-CN" altLang="en-US" sz="1995"/>
              <a:t>位异或高</a:t>
            </a:r>
            <a:r>
              <a:rPr lang="en-US" altLang="zh-CN" sz="1995"/>
              <a:t>16</a:t>
            </a:r>
            <a:r>
              <a:rPr lang="zh-CN" altLang="en-US" sz="1995"/>
              <a:t>位</a:t>
            </a:r>
            <a:endParaRPr lang="zh-CN" altLang="en-US" sz="1995"/>
          </a:p>
          <a:p>
            <a:pPr lvl="1"/>
            <a:r>
              <a:rPr lang="en-US" altLang="zh-CN" sz="1995"/>
              <a:t>JDK7</a:t>
            </a:r>
            <a:r>
              <a:rPr lang="zh-CN" altLang="en-US" sz="1995"/>
              <a:t>多次</a:t>
            </a:r>
            <a:r>
              <a:rPr lang="zh-CN" altLang="en-US" sz="1995"/>
              <a:t>散列</a:t>
            </a:r>
            <a:endParaRPr lang="zh-CN" altLang="en-US" sz="1995"/>
          </a:p>
          <a:p>
            <a:pPr lvl="1"/>
            <a:endParaRPr lang="zh-CN" altLang="en-US" sz="2000"/>
          </a:p>
          <a:p>
            <a:pPr lvl="1"/>
            <a:endParaRPr lang="zh-CN" altLang="en-US" sz="2000"/>
          </a:p>
        </p:txBody>
      </p:sp>
      <p:sp>
        <p:nvSpPr>
          <p:cNvPr id="5" name="灯片编号占位符 4"/>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4E050F0-2353-4035-9336-0D6E26FF3F0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
        <p:nvSpPr>
          <p:cNvPr id="100" name="文本框 99"/>
          <p:cNvSpPr txBox="1"/>
          <p:nvPr/>
        </p:nvSpPr>
        <p:spPr>
          <a:xfrm>
            <a:off x="5535295" y="359728"/>
            <a:ext cx="5080000" cy="645160"/>
          </a:xfrm>
          <a:prstGeom prst="rect">
            <a:avLst/>
          </a:prstGeom>
          <a:noFill/>
          <a:ln w="9525">
            <a:noFill/>
          </a:ln>
        </p:spPr>
        <p:txBody>
          <a:bodyPr>
            <a:spAutoFit/>
          </a:bodyPr>
          <a:p>
            <a:r>
              <a:rPr lang="en-US" sz="1200" b="1">
                <a:solidFill>
                  <a:srgbClr val="7F0055"/>
                </a:solidFill>
                <a:latin typeface="Courier New" panose="02070309020205020404" pitchFamily="49" charset="0"/>
                <a:ea typeface="宋体" panose="02010600030101010101" pitchFamily="2" charset="-122"/>
              </a:rPr>
              <a:t>public</a:t>
            </a:r>
            <a:r>
              <a:rPr lang="en-US" sz="1200">
                <a:solidFill>
                  <a:srgbClr val="000000"/>
                </a:solidFill>
                <a:latin typeface="Courier New" panose="02070309020205020404" pitchFamily="49" charset="0"/>
                <a:ea typeface="宋体" panose="02010600030101010101" pitchFamily="2" charset="-122"/>
              </a:rPr>
              <a:t> </a:t>
            </a:r>
            <a:r>
              <a:rPr lang="en-US" sz="1200" b="1">
                <a:solidFill>
                  <a:srgbClr val="7F0055"/>
                </a:solidFill>
                <a:latin typeface="Courier New" panose="02070309020205020404" pitchFamily="49" charset="0"/>
                <a:ea typeface="宋体" panose="02010600030101010101" pitchFamily="2" charset="-122"/>
              </a:rPr>
              <a:t>class</a:t>
            </a:r>
            <a:r>
              <a:rPr lang="en-US" sz="1200">
                <a:solidFill>
                  <a:srgbClr val="000000"/>
                </a:solidFill>
                <a:latin typeface="Courier New" panose="02070309020205020404" pitchFamily="49" charset="0"/>
                <a:ea typeface="宋体" panose="02010600030101010101" pitchFamily="2" charset="-122"/>
              </a:rPr>
              <a:t> </a:t>
            </a:r>
            <a:r>
              <a:rPr lang="en-US" sz="1200">
                <a:solidFill>
                  <a:srgbClr val="000000"/>
                </a:solidFill>
                <a:highlight>
                  <a:srgbClr val="C0C0C0"/>
                </a:highlight>
                <a:latin typeface="Courier New" panose="02070309020205020404" pitchFamily="49" charset="0"/>
                <a:ea typeface="宋体" panose="02010600030101010101" pitchFamily="2" charset="-122"/>
              </a:rPr>
              <a:t>HashMap</a:t>
            </a:r>
            <a:r>
              <a:rPr lang="en-US" sz="1200">
                <a:solidFill>
                  <a:srgbClr val="000000"/>
                </a:solidFill>
                <a:latin typeface="Courier New" panose="02070309020205020404" pitchFamily="49" charset="0"/>
                <a:ea typeface="宋体" panose="02010600030101010101" pitchFamily="2" charset="-122"/>
              </a:rPr>
              <a:t>&lt;K,V&gt;    </a:t>
            </a:r>
            <a:r>
              <a:rPr lang="en-US" sz="1200" b="1">
                <a:solidFill>
                  <a:srgbClr val="7F0055"/>
                </a:solidFill>
                <a:latin typeface="Courier New" panose="02070309020205020404" pitchFamily="49" charset="0"/>
                <a:ea typeface="宋体" panose="02010600030101010101" pitchFamily="2" charset="-122"/>
              </a:rPr>
              <a:t>extends</a:t>
            </a:r>
            <a:r>
              <a:rPr lang="en-US" sz="1200">
                <a:solidFill>
                  <a:srgbClr val="000000"/>
                </a:solidFill>
                <a:latin typeface="Courier New" panose="02070309020205020404" pitchFamily="49" charset="0"/>
                <a:ea typeface="宋体" panose="02010600030101010101" pitchFamily="2" charset="-122"/>
              </a:rPr>
              <a:t> AbstractMap&lt;K,V&gt;    </a:t>
            </a:r>
            <a:r>
              <a:rPr lang="en-US" sz="1200" b="1">
                <a:solidFill>
                  <a:srgbClr val="7F0055"/>
                </a:solidFill>
                <a:latin typeface="Courier New" panose="02070309020205020404" pitchFamily="49" charset="0"/>
                <a:ea typeface="宋体" panose="02010600030101010101" pitchFamily="2" charset="-122"/>
              </a:rPr>
              <a:t>implements</a:t>
            </a:r>
            <a:r>
              <a:rPr lang="en-US" sz="1200">
                <a:solidFill>
                  <a:srgbClr val="000000"/>
                </a:solidFill>
                <a:latin typeface="Courier New" panose="02070309020205020404" pitchFamily="49" charset="0"/>
                <a:ea typeface="宋体" panose="02010600030101010101" pitchFamily="2" charset="-122"/>
              </a:rPr>
              <a:t> Map&lt;K,V&gt;, Cloneable, Serializable</a:t>
            </a:r>
            <a:endParaRPr lang="en-US" altLang="en-US" sz="1200">
              <a:solidFill>
                <a:srgbClr val="000000"/>
              </a:solidFill>
              <a:latin typeface="Courier New" panose="02070309020205020404" pitchFamily="49" charset="0"/>
              <a:ea typeface="宋体" panose="02010600030101010101" pitchFamily="2" charset="-122"/>
            </a:endParaRPr>
          </a:p>
        </p:txBody>
      </p:sp>
      <p:sp>
        <p:nvSpPr>
          <p:cNvPr id="16" name="文本框 15"/>
          <p:cNvSpPr txBox="1"/>
          <p:nvPr/>
        </p:nvSpPr>
        <p:spPr>
          <a:xfrm>
            <a:off x="4860290" y="4974590"/>
            <a:ext cx="5755640" cy="706755"/>
          </a:xfrm>
          <a:prstGeom prst="rect">
            <a:avLst/>
          </a:prstGeom>
          <a:noFill/>
          <a:ln w="9525">
            <a:noFill/>
          </a:ln>
        </p:spPr>
        <p:txBody>
          <a:bodyPr wrap="square">
            <a:spAutoFit/>
          </a:bodyPr>
          <a:p>
            <a:r>
              <a:rPr lang="en-US" sz="1000">
                <a:solidFill>
                  <a:srgbClr val="000000"/>
                </a:solidFill>
                <a:latin typeface="Courier New" panose="02070309020205020404" pitchFamily="49" charset="0"/>
                <a:ea typeface="宋体" panose="02010600030101010101" pitchFamily="2" charset="-122"/>
              </a:rPr>
              <a:t>    </a:t>
            </a:r>
            <a:r>
              <a:rPr lang="en-US" sz="1000" b="1">
                <a:solidFill>
                  <a:srgbClr val="7F0055"/>
                </a:solidFill>
                <a:latin typeface="Courier New" panose="02070309020205020404" pitchFamily="49" charset="0"/>
                <a:ea typeface="宋体" panose="02010600030101010101" pitchFamily="2" charset="-122"/>
              </a:rPr>
              <a:t>static</a:t>
            </a:r>
            <a:r>
              <a:rPr lang="en-US" sz="1000">
                <a:solidFill>
                  <a:srgbClr val="000000"/>
                </a:solidFill>
                <a:latin typeface="Courier New" panose="02070309020205020404" pitchFamily="49" charset="0"/>
                <a:ea typeface="宋体" panose="02010600030101010101" pitchFamily="2" charset="-122"/>
              </a:rPr>
              <a:t> </a:t>
            </a:r>
            <a:r>
              <a:rPr lang="en-US" sz="1000" b="1">
                <a:solidFill>
                  <a:srgbClr val="7F0055"/>
                </a:solidFill>
                <a:latin typeface="Courier New" panose="02070309020205020404" pitchFamily="49" charset="0"/>
                <a:ea typeface="宋体" panose="02010600030101010101" pitchFamily="2" charset="-122"/>
              </a:rPr>
              <a:t>final</a:t>
            </a:r>
            <a:r>
              <a:rPr lang="en-US" sz="1000">
                <a:solidFill>
                  <a:srgbClr val="000000"/>
                </a:solidFill>
                <a:latin typeface="Courier New" panose="02070309020205020404" pitchFamily="49" charset="0"/>
                <a:ea typeface="宋体" panose="02010600030101010101" pitchFamily="2" charset="-122"/>
              </a:rPr>
              <a:t> </a:t>
            </a:r>
            <a:r>
              <a:rPr lang="en-US" sz="1000" b="1">
                <a:solidFill>
                  <a:srgbClr val="7F0055"/>
                </a:solidFill>
                <a:latin typeface="Courier New" panose="02070309020205020404" pitchFamily="49" charset="0"/>
                <a:ea typeface="宋体" panose="02010600030101010101" pitchFamily="2" charset="-122"/>
              </a:rPr>
              <a:t>int</a:t>
            </a:r>
            <a:r>
              <a:rPr lang="en-US" sz="1000">
                <a:solidFill>
                  <a:srgbClr val="000000"/>
                </a:solidFill>
                <a:latin typeface="Courier New" panose="02070309020205020404" pitchFamily="49" charset="0"/>
                <a:ea typeface="宋体" panose="02010600030101010101" pitchFamily="2" charset="-122"/>
              </a:rPr>
              <a:t> hash(Object key) {        </a:t>
            </a:r>
            <a:r>
              <a:rPr lang="en-US" sz="1000" b="1">
                <a:solidFill>
                  <a:srgbClr val="7F0055"/>
                </a:solidFill>
                <a:latin typeface="Courier New" panose="02070309020205020404" pitchFamily="49" charset="0"/>
                <a:ea typeface="宋体" panose="02010600030101010101" pitchFamily="2" charset="-122"/>
              </a:rPr>
              <a:t>int</a:t>
            </a:r>
            <a:r>
              <a:rPr lang="en-US" sz="1000">
                <a:solidFill>
                  <a:srgbClr val="000000"/>
                </a:solidFill>
                <a:latin typeface="Courier New" panose="02070309020205020404" pitchFamily="49" charset="0"/>
                <a:ea typeface="宋体" panose="02010600030101010101" pitchFamily="2" charset="-122"/>
              </a:rPr>
              <a:t> h;        </a:t>
            </a:r>
            <a:r>
              <a:rPr lang="en-US" sz="1000" b="1">
                <a:solidFill>
                  <a:srgbClr val="7F0055"/>
                </a:solidFill>
                <a:latin typeface="Courier New" panose="02070309020205020404" pitchFamily="49" charset="0"/>
                <a:ea typeface="宋体" panose="02010600030101010101" pitchFamily="2" charset="-122"/>
              </a:rPr>
              <a:t>return</a:t>
            </a:r>
            <a:r>
              <a:rPr lang="en-US" sz="1000">
                <a:solidFill>
                  <a:srgbClr val="000000"/>
                </a:solidFill>
                <a:latin typeface="Courier New" panose="02070309020205020404" pitchFamily="49" charset="0"/>
                <a:ea typeface="宋体" panose="02010600030101010101" pitchFamily="2" charset="-122"/>
              </a:rPr>
              <a:t> (key == </a:t>
            </a:r>
            <a:r>
              <a:rPr lang="en-US" sz="1000" b="1">
                <a:solidFill>
                  <a:srgbClr val="7F0055"/>
                </a:solidFill>
                <a:latin typeface="Courier New" panose="02070309020205020404" pitchFamily="49" charset="0"/>
                <a:ea typeface="宋体" panose="02010600030101010101" pitchFamily="2" charset="-122"/>
              </a:rPr>
              <a:t>null</a:t>
            </a:r>
            <a:r>
              <a:rPr lang="en-US" sz="1000">
                <a:solidFill>
                  <a:srgbClr val="000000"/>
                </a:solidFill>
                <a:latin typeface="Courier New" panose="02070309020205020404" pitchFamily="49" charset="0"/>
                <a:ea typeface="宋体" panose="02010600030101010101" pitchFamily="2" charset="-122"/>
              </a:rPr>
              <a:t>) ? 0 : (h = key.hashCode()) ^ (h &gt;&gt;&gt; 16);    }</a:t>
            </a:r>
            <a:endParaRPr lang="zh-CN" altLang="en-US"/>
          </a:p>
        </p:txBody>
      </p:sp>
      <p:sp>
        <p:nvSpPr>
          <p:cNvPr id="17" name="文本框 16"/>
          <p:cNvSpPr txBox="1"/>
          <p:nvPr/>
        </p:nvSpPr>
        <p:spPr>
          <a:xfrm>
            <a:off x="4815840" y="5715635"/>
            <a:ext cx="5987415" cy="1476375"/>
          </a:xfrm>
          <a:prstGeom prst="rect">
            <a:avLst/>
          </a:prstGeom>
          <a:noFill/>
          <a:ln w="9525">
            <a:noFill/>
          </a:ln>
        </p:spPr>
        <p:txBody>
          <a:bodyPr wrap="square">
            <a:spAutoFit/>
          </a:bodyPr>
          <a:p>
            <a:r>
              <a:rPr lang="en-US" sz="1000" b="1">
                <a:solidFill>
                  <a:srgbClr val="7F0055"/>
                </a:solidFill>
                <a:latin typeface="Courier New" panose="02070309020205020404" pitchFamily="49" charset="0"/>
                <a:ea typeface="宋体" panose="02010600030101010101" pitchFamily="2" charset="-122"/>
              </a:rPr>
              <a:t>final</a:t>
            </a:r>
            <a:r>
              <a:rPr lang="en-US" sz="1000">
                <a:solidFill>
                  <a:srgbClr val="000000"/>
                </a:solidFill>
                <a:latin typeface="Courier New" panose="02070309020205020404" pitchFamily="49" charset="0"/>
                <a:ea typeface="宋体" panose="02010600030101010101" pitchFamily="2" charset="-122"/>
              </a:rPr>
              <a:t> </a:t>
            </a:r>
            <a:r>
              <a:rPr lang="en-US" sz="1000" b="1">
                <a:solidFill>
                  <a:srgbClr val="7F0055"/>
                </a:solidFill>
                <a:latin typeface="Courier New" panose="02070309020205020404" pitchFamily="49" charset="0"/>
                <a:ea typeface="宋体" panose="02010600030101010101" pitchFamily="2" charset="-122"/>
              </a:rPr>
              <a:t>int</a:t>
            </a:r>
            <a:r>
              <a:rPr lang="en-US" sz="1000">
                <a:solidFill>
                  <a:srgbClr val="000000"/>
                </a:solidFill>
                <a:latin typeface="Courier New" panose="02070309020205020404" pitchFamily="49" charset="0"/>
                <a:ea typeface="宋体" panose="02010600030101010101" pitchFamily="2" charset="-122"/>
              </a:rPr>
              <a:t> hash(Object k) {        </a:t>
            </a:r>
            <a:r>
              <a:rPr lang="en-US" sz="1000" b="1">
                <a:solidFill>
                  <a:srgbClr val="7F0055"/>
                </a:solidFill>
                <a:latin typeface="Courier New" panose="02070309020205020404" pitchFamily="49" charset="0"/>
                <a:ea typeface="宋体" panose="02010600030101010101" pitchFamily="2" charset="-122"/>
              </a:rPr>
              <a:t>int</a:t>
            </a:r>
            <a:r>
              <a:rPr lang="en-US" sz="1000">
                <a:solidFill>
                  <a:srgbClr val="000000"/>
                </a:solidFill>
                <a:latin typeface="Courier New" panose="02070309020205020404" pitchFamily="49" charset="0"/>
                <a:ea typeface="宋体" panose="02010600030101010101" pitchFamily="2" charset="-122"/>
              </a:rPr>
              <a:t> h = </a:t>
            </a:r>
            <a:r>
              <a:rPr lang="en-US" sz="1000">
                <a:solidFill>
                  <a:srgbClr val="0000C0"/>
                </a:solidFill>
                <a:latin typeface="Courier New" panose="02070309020205020404" pitchFamily="49" charset="0"/>
                <a:ea typeface="宋体" panose="02010600030101010101" pitchFamily="2" charset="-122"/>
              </a:rPr>
              <a:t>hashSeed</a:t>
            </a:r>
            <a:r>
              <a:rPr lang="en-US" sz="1000">
                <a:solidFill>
                  <a:srgbClr val="000000"/>
                </a:solidFill>
                <a:latin typeface="Courier New" panose="02070309020205020404" pitchFamily="49" charset="0"/>
                <a:ea typeface="宋体" panose="02010600030101010101" pitchFamily="2" charset="-122"/>
              </a:rPr>
              <a:t>;        </a:t>
            </a:r>
            <a:r>
              <a:rPr lang="en-US" sz="1000" b="1">
                <a:solidFill>
                  <a:srgbClr val="7F0055"/>
                </a:solidFill>
                <a:latin typeface="Courier New" panose="02070309020205020404" pitchFamily="49" charset="0"/>
                <a:ea typeface="宋体" panose="02010600030101010101" pitchFamily="2" charset="-122"/>
              </a:rPr>
              <a:t>if</a:t>
            </a:r>
            <a:r>
              <a:rPr lang="en-US" sz="1000">
                <a:solidFill>
                  <a:srgbClr val="000000"/>
                </a:solidFill>
                <a:latin typeface="Courier New" panose="02070309020205020404" pitchFamily="49" charset="0"/>
                <a:ea typeface="宋体" panose="02010600030101010101" pitchFamily="2" charset="-122"/>
              </a:rPr>
              <a:t> (0 != h &amp;&amp; k </a:t>
            </a:r>
            <a:r>
              <a:rPr lang="en-US" sz="1000" b="1">
                <a:solidFill>
                  <a:srgbClr val="7F0055"/>
                </a:solidFill>
                <a:latin typeface="Courier New" panose="02070309020205020404" pitchFamily="49" charset="0"/>
                <a:ea typeface="宋体" panose="02010600030101010101" pitchFamily="2" charset="-122"/>
              </a:rPr>
              <a:t>instanceof</a:t>
            </a:r>
            <a:r>
              <a:rPr lang="en-US" sz="1000">
                <a:solidFill>
                  <a:srgbClr val="000000"/>
                </a:solidFill>
                <a:latin typeface="Courier New" panose="02070309020205020404" pitchFamily="49" charset="0"/>
                <a:ea typeface="宋体" panose="02010600030101010101" pitchFamily="2" charset="-122"/>
              </a:rPr>
              <a:t> String) {            </a:t>
            </a:r>
            <a:r>
              <a:rPr lang="en-US" sz="1000" b="1">
                <a:solidFill>
                  <a:srgbClr val="7F0055"/>
                </a:solidFill>
                <a:latin typeface="Courier New" panose="02070309020205020404" pitchFamily="49" charset="0"/>
                <a:ea typeface="宋体" panose="02010600030101010101" pitchFamily="2" charset="-122"/>
              </a:rPr>
              <a:t>return</a:t>
            </a:r>
            <a:r>
              <a:rPr lang="en-US" sz="1000">
                <a:solidFill>
                  <a:srgbClr val="000000"/>
                </a:solidFill>
                <a:latin typeface="Courier New" panose="02070309020205020404" pitchFamily="49" charset="0"/>
                <a:ea typeface="宋体" panose="02010600030101010101" pitchFamily="2" charset="-122"/>
              </a:rPr>
              <a:t> sun.misc.Hashing.</a:t>
            </a:r>
            <a:r>
              <a:rPr lang="en-US" sz="1000" i="1">
                <a:solidFill>
                  <a:srgbClr val="000000"/>
                </a:solidFill>
                <a:latin typeface="Courier New" panose="02070309020205020404" pitchFamily="49" charset="0"/>
                <a:ea typeface="宋体" panose="02010600030101010101" pitchFamily="2" charset="-122"/>
              </a:rPr>
              <a:t>stringHash32</a:t>
            </a:r>
            <a:r>
              <a:rPr lang="en-US" sz="1000">
                <a:solidFill>
                  <a:srgbClr val="000000"/>
                </a:solidFill>
                <a:latin typeface="Courier New" panose="02070309020205020404" pitchFamily="49" charset="0"/>
                <a:ea typeface="宋体" panose="02010600030101010101" pitchFamily="2" charset="-122"/>
              </a:rPr>
              <a:t>((String) k);        }        h ^= k.hashCode();        h ^= (h &gt;&gt;&gt; 20) ^ (h &gt;&gt;&gt; 12);        </a:t>
            </a:r>
            <a:r>
              <a:rPr lang="en-US" sz="1000" b="1">
                <a:solidFill>
                  <a:srgbClr val="7F0055"/>
                </a:solidFill>
                <a:latin typeface="Courier New" panose="02070309020205020404" pitchFamily="49" charset="0"/>
                <a:ea typeface="宋体" panose="02010600030101010101" pitchFamily="2" charset="-122"/>
              </a:rPr>
              <a:t>return</a:t>
            </a:r>
            <a:r>
              <a:rPr lang="en-US" sz="1000">
                <a:solidFill>
                  <a:srgbClr val="000000"/>
                </a:solidFill>
                <a:latin typeface="Courier New" panose="02070309020205020404" pitchFamily="49" charset="0"/>
                <a:ea typeface="宋体" panose="02010600030101010101" pitchFamily="2" charset="-122"/>
              </a:rPr>
              <a:t> h ^ (h &gt;&gt;&gt; 7) ^ (h &gt;&gt;&gt; 4);    }</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HashMap</a:t>
            </a:r>
            <a:r>
              <a:rPr lang="zh-CN" altLang="en-US"/>
              <a:t>的扩容</a:t>
            </a:r>
            <a:r>
              <a:rPr lang="zh-CN" altLang="en-US"/>
              <a:t>方法</a:t>
            </a:r>
            <a:endParaRPr lang="zh-CN" altLang="en-US"/>
          </a:p>
        </p:txBody>
      </p:sp>
      <p:sp>
        <p:nvSpPr>
          <p:cNvPr id="3" name="内容占位符 2"/>
          <p:cNvSpPr>
            <a:spLocks noGrp="1"/>
          </p:cNvSpPr>
          <p:nvPr>
            <p:ph idx="1"/>
          </p:nvPr>
        </p:nvSpPr>
        <p:spPr/>
        <p:txBody>
          <a:bodyPr/>
          <a:p>
            <a:r>
              <a:rPr lang="en-US" altLang="zh-CN"/>
              <a:t>JDK7.0</a:t>
            </a:r>
            <a:r>
              <a:rPr lang="zh-CN" altLang="en-US"/>
              <a:t>全部重哈希，</a:t>
            </a:r>
            <a:r>
              <a:rPr lang="en-US" altLang="zh-CN"/>
              <a:t>slot</a:t>
            </a:r>
            <a:r>
              <a:rPr lang="zh-CN" altLang="en-US"/>
              <a:t>中的链表采取头插法从旧</a:t>
            </a:r>
            <a:r>
              <a:rPr lang="en-US" altLang="zh-CN"/>
              <a:t>table</a:t>
            </a:r>
            <a:r>
              <a:rPr lang="zh-CN" altLang="en-US"/>
              <a:t>迁移到新</a:t>
            </a:r>
            <a:r>
              <a:rPr lang="en-US" altLang="zh-CN"/>
              <a:t>table</a:t>
            </a:r>
            <a:r>
              <a:rPr lang="zh-CN" altLang="en-US"/>
              <a:t>，单线程会导致链表逆序。多线程会导致死循环</a:t>
            </a:r>
            <a:endParaRPr lang="en-US" altLang="zh-CN"/>
          </a:p>
          <a:p>
            <a:r>
              <a:rPr lang="en-US" altLang="zh-CN"/>
              <a:t>JDK8.0</a:t>
            </a:r>
            <a:r>
              <a:rPr lang="zh-CN" altLang="en-US"/>
              <a:t>，存储地址</a:t>
            </a:r>
            <a:r>
              <a:rPr lang="en-US" altLang="zh-CN"/>
              <a:t>Index</a:t>
            </a:r>
            <a:r>
              <a:rPr lang="zh-CN" altLang="en-US"/>
              <a:t>是</a:t>
            </a:r>
            <a:r>
              <a:rPr lang="en-US" altLang="zh-CN"/>
              <a:t>hash&amp;(</a:t>
            </a:r>
            <a:r>
              <a:rPr lang="zh-CN" altLang="en-US">
                <a:sym typeface="+mn-ea"/>
              </a:rPr>
              <a:t>capacity</a:t>
            </a:r>
            <a:r>
              <a:rPr lang="en-US" altLang="zh-CN">
                <a:sym typeface="+mn-ea"/>
              </a:rPr>
              <a:t>-1)</a:t>
            </a:r>
            <a:r>
              <a:rPr lang="zh-CN" altLang="en-US">
                <a:sym typeface="+mn-ea"/>
              </a:rPr>
              <a:t>，即模除当前容量，</a:t>
            </a:r>
            <a:r>
              <a:rPr lang="zh-CN" altLang="en-US"/>
              <a:t>因为是扩容两倍，并且容量是</a:t>
            </a:r>
            <a:r>
              <a:rPr lang="en-US" altLang="zh-CN"/>
              <a:t>2</a:t>
            </a:r>
            <a:r>
              <a:rPr lang="zh-CN" altLang="en-US"/>
              <a:t>的幂，</a:t>
            </a:r>
            <a:r>
              <a:rPr lang="en-US" altLang="zh-CN"/>
              <a:t>slot</a:t>
            </a:r>
            <a:r>
              <a:rPr lang="zh-CN" altLang="en-US"/>
              <a:t>中如果是元素则位置不发生变化，如果是链表，则根据链表元素的哈希值的第</a:t>
            </a:r>
            <a:r>
              <a:rPr lang="en-US" altLang="zh-CN"/>
              <a:t>(log(newCap)+1)</a:t>
            </a:r>
            <a:r>
              <a:rPr lang="zh-CN" altLang="en-US"/>
              <a:t>位的值</a:t>
            </a:r>
            <a:r>
              <a:rPr lang="en-US" altLang="zh-CN"/>
              <a:t>,0</a:t>
            </a:r>
            <a:r>
              <a:rPr lang="zh-CN" altLang="en-US"/>
              <a:t>则不变，</a:t>
            </a:r>
            <a:r>
              <a:rPr lang="en-US" altLang="zh-CN"/>
              <a:t>1</a:t>
            </a:r>
            <a:r>
              <a:rPr lang="zh-CN" altLang="en-US"/>
              <a:t>则到高位地址即</a:t>
            </a:r>
            <a:r>
              <a:rPr lang="en-US" altLang="zh-CN"/>
              <a:t>oldindex+oldCap</a:t>
            </a:r>
            <a:r>
              <a:rPr lang="zh-CN" altLang="en-US"/>
              <a:t>。</a:t>
            </a:r>
            <a:endParaRPr lang="en-US" altLang="zh-CN"/>
          </a:p>
          <a:p>
            <a:endParaRPr lang="en-US" altLang="zh-CN"/>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
        <p:nvSpPr>
          <p:cNvPr id="5" name="文本框 4"/>
          <p:cNvSpPr txBox="1"/>
          <p:nvPr/>
        </p:nvSpPr>
        <p:spPr>
          <a:xfrm>
            <a:off x="224790" y="360045"/>
            <a:ext cx="10541635" cy="6492875"/>
          </a:xfrm>
          <a:prstGeom prst="rect">
            <a:avLst/>
          </a:prstGeom>
          <a:solidFill>
            <a:schemeClr val="bg1"/>
          </a:solidFill>
        </p:spPr>
        <p:txBody>
          <a:bodyPr wrap="square" rtlCol="0" anchor="t">
            <a:spAutoFit/>
          </a:bodyPr>
          <a:p>
            <a:r>
              <a:rPr lang="zh-CN" altLang="en-US" sz="1600"/>
              <a:t>                    //因为扩容是容量翻倍，所以原链表上的每个节点，现在可能存放在原来的下标，即low位， 或者扩容后的下标，即high位。 high位=  low位+原哈希桶容量   </a:t>
            </a:r>
            <a:endParaRPr lang="zh-CN" altLang="en-US" sz="1600"/>
          </a:p>
          <a:p>
            <a:r>
              <a:rPr lang="zh-CN" altLang="en-US" sz="1600"/>
              <a:t> </a:t>
            </a:r>
            <a:r>
              <a:rPr lang="en-US" altLang="zh-CN" sz="1600"/>
              <a:t>                 </a:t>
            </a:r>
            <a:r>
              <a:rPr lang="zh-CN" altLang="en-US" sz="1600"/>
              <a:t>  Node&lt;K,V&gt; loHead = null, loTail = null;</a:t>
            </a:r>
            <a:endParaRPr lang="zh-CN" altLang="en-US" sz="1600"/>
          </a:p>
          <a:p>
            <a:r>
              <a:rPr lang="zh-CN" altLang="en-US" sz="1600"/>
              <a:t>                    Node&lt;K,V&gt; hiHead = null, hiTail = null;</a:t>
            </a:r>
            <a:endParaRPr lang="zh-CN" altLang="en-US" sz="1600"/>
          </a:p>
          <a:p>
            <a:r>
              <a:rPr lang="zh-CN" altLang="en-US" sz="1600"/>
              <a:t>                    Node&lt;K,V&gt; next;//临时节点 存放e的下一个节点</a:t>
            </a:r>
            <a:endParaRPr lang="zh-CN" altLang="en-US" sz="1600"/>
          </a:p>
          <a:p>
            <a:r>
              <a:rPr lang="zh-CN" altLang="en-US" sz="1600"/>
              <a:t>                    do {</a:t>
            </a:r>
            <a:endParaRPr lang="zh-CN" altLang="en-US" sz="1600"/>
          </a:p>
          <a:p>
            <a:r>
              <a:rPr lang="zh-CN" altLang="en-US" sz="1600"/>
              <a:t>                        next = e.next;</a:t>
            </a:r>
            <a:endParaRPr lang="zh-CN" altLang="en-US" sz="1600"/>
          </a:p>
          <a:p>
            <a:r>
              <a:rPr lang="zh-CN" altLang="en-US" sz="1600"/>
              <a:t>                         if ((</a:t>
            </a:r>
            <a:r>
              <a:rPr lang="zh-CN" altLang="en-US" sz="1600">
                <a:solidFill>
                  <a:srgbClr val="FF0000"/>
                </a:solidFill>
              </a:rPr>
              <a:t>e.hash &amp; oldCap)</a:t>
            </a:r>
            <a:r>
              <a:rPr lang="zh-CN" altLang="en-US" sz="1600"/>
              <a:t> == 0) {</a:t>
            </a:r>
            <a:endParaRPr lang="zh-CN" altLang="en-US" sz="1600"/>
          </a:p>
          <a:p>
            <a:r>
              <a:rPr lang="zh-CN" altLang="en-US" sz="1600"/>
              <a:t>                            //给头尾节点指针赋值</a:t>
            </a:r>
            <a:endParaRPr lang="zh-CN" altLang="en-US" sz="1600"/>
          </a:p>
          <a:p>
            <a:r>
              <a:rPr lang="zh-CN" altLang="en-US" sz="1600"/>
              <a:t>                            if (loTail == null)</a:t>
            </a:r>
            <a:endParaRPr lang="zh-CN" altLang="en-US" sz="1600"/>
          </a:p>
          <a:p>
            <a:r>
              <a:rPr lang="zh-CN" altLang="en-US" sz="1600"/>
              <a:t>                                loHead = e;</a:t>
            </a:r>
            <a:endParaRPr lang="zh-CN" altLang="en-US" sz="1600"/>
          </a:p>
          <a:p>
            <a:r>
              <a:rPr lang="zh-CN" altLang="en-US" sz="1600"/>
              <a:t>                            else</a:t>
            </a:r>
            <a:endParaRPr lang="zh-CN" altLang="en-US" sz="1600"/>
          </a:p>
          <a:p>
            <a:r>
              <a:rPr lang="zh-CN" altLang="en-US" sz="1600"/>
              <a:t>                                loTail.next = e;</a:t>
            </a:r>
            <a:endParaRPr lang="zh-CN" altLang="en-US" sz="1600"/>
          </a:p>
          <a:p>
            <a:r>
              <a:rPr lang="zh-CN" altLang="en-US" sz="1600"/>
              <a:t>                            loTail = e;</a:t>
            </a:r>
            <a:endParaRPr lang="zh-CN" altLang="en-US" sz="1600"/>
          </a:p>
          <a:p>
            <a:r>
              <a:rPr lang="zh-CN" altLang="en-US" sz="1600"/>
              <a:t>                        }//高位也是相同的逻辑</a:t>
            </a:r>
            <a:endParaRPr lang="zh-CN" altLang="en-US" sz="1600"/>
          </a:p>
          <a:p>
            <a:r>
              <a:rPr lang="zh-CN" altLang="en-US" sz="1600"/>
              <a:t>                        else {</a:t>
            </a:r>
            <a:endParaRPr lang="zh-CN" altLang="en-US" sz="1600"/>
          </a:p>
          <a:p>
            <a:r>
              <a:rPr lang="zh-CN" altLang="en-US" sz="1600"/>
              <a:t>                            if (hiTail == null)</a:t>
            </a:r>
            <a:endParaRPr lang="zh-CN" altLang="en-US" sz="1600"/>
          </a:p>
          <a:p>
            <a:r>
              <a:rPr lang="zh-CN" altLang="en-US" sz="1600"/>
              <a:t>                                hiHead = e;</a:t>
            </a:r>
            <a:endParaRPr lang="zh-CN" altLang="en-US" sz="1600"/>
          </a:p>
          <a:p>
            <a:r>
              <a:rPr lang="zh-CN" altLang="en-US" sz="1600"/>
              <a:t>                            else</a:t>
            </a:r>
            <a:endParaRPr lang="zh-CN" altLang="en-US" sz="1600"/>
          </a:p>
          <a:p>
            <a:r>
              <a:rPr lang="zh-CN" altLang="en-US" sz="1600"/>
              <a:t>                                hiTail.next = e;</a:t>
            </a:r>
            <a:endParaRPr lang="zh-CN" altLang="en-US" sz="1600"/>
          </a:p>
          <a:p>
            <a:r>
              <a:rPr lang="zh-CN" altLang="en-US" sz="1600"/>
              <a:t>                            hiTail = e;</a:t>
            </a:r>
            <a:endParaRPr lang="zh-CN" altLang="en-US" sz="1600"/>
          </a:p>
          <a:p>
            <a:r>
              <a:rPr lang="zh-CN" altLang="en-US" sz="1600"/>
              <a:t>                        }//循环直到链表结束</a:t>
            </a:r>
            <a:endParaRPr lang="zh-CN" altLang="en-US" sz="1600"/>
          </a:p>
          <a:p>
            <a:r>
              <a:rPr lang="zh-CN" altLang="en-US" sz="1600"/>
              <a:t>                    } while ((e = next) != null);</a:t>
            </a:r>
            <a:endParaRPr lang="zh-CN" altLang="en-US" sz="1600"/>
          </a:p>
          <a:p>
            <a:r>
              <a:rPr lang="zh-CN" altLang="en-US" sz="1600"/>
              <a:t>                    //将低位链表存放在原index处，</a:t>
            </a:r>
            <a:endParaRPr lang="zh-CN" altLang="en-US" sz="1600"/>
          </a:p>
          <a:p>
            <a:r>
              <a:rPr lang="zh-CN" altLang="en-US" sz="1600"/>
              <a:t>                    //将高位链表存放在新index处</a:t>
            </a:r>
            <a:endParaRPr lang="zh-CN" altLang="en-US" sz="1600"/>
          </a:p>
          <a:p>
            <a:r>
              <a:rPr lang="zh-CN" altLang="en-US" sz="1600"/>
              <a:t>                  </a:t>
            </a:r>
            <a:r>
              <a:rPr lang="en-US" altLang="zh-CN" sz="1600"/>
              <a:t>...</a:t>
            </a:r>
            <a:r>
              <a:rPr lang="zh-CN" altLang="en-US" sz="1600"/>
              <a:t>           </a:t>
            </a:r>
            <a:endParaRPr lang="zh-CN"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266" name="Rectangle 2"/>
          <p:cNvSpPr>
            <a:spLocks noGrp="1" noChangeArrowheads="1"/>
          </p:cNvSpPr>
          <p:nvPr>
            <p:ph type="title"/>
          </p:nvPr>
        </p:nvSpPr>
        <p:spPr/>
        <p:txBody>
          <a:bodyPr/>
          <a:lstStyle/>
          <a:p>
            <a:r>
              <a:rPr lang="zh-CN" altLang="en-US"/>
              <a:t>数     组</a:t>
            </a:r>
            <a:endParaRPr lang="zh-CN" altLang="en-US"/>
          </a:p>
        </p:txBody>
      </p:sp>
      <p:sp>
        <p:nvSpPr>
          <p:cNvPr id="1163267" name="Rectangle 3"/>
          <p:cNvSpPr>
            <a:spLocks noGrp="1" noChangeArrowheads="1"/>
          </p:cNvSpPr>
          <p:nvPr>
            <p:ph idx="1"/>
          </p:nvPr>
        </p:nvSpPr>
        <p:spPr/>
        <p:txBody>
          <a:bodyPr/>
          <a:lstStyle/>
          <a:p>
            <a:r>
              <a:rPr lang="zh-CN" altLang="en-US"/>
              <a:t>所有容纳方式的基础</a:t>
            </a:r>
            <a:endParaRPr lang="zh-CN" altLang="en-US"/>
          </a:p>
          <a:p>
            <a:r>
              <a:rPr lang="zh-CN" altLang="en-US"/>
              <a:t>比其它的容纳方式有更高的随机访问</a:t>
            </a:r>
            <a:r>
              <a:rPr lang="zh-CN" altLang="en-US"/>
              <a:t>效率</a:t>
            </a: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p:cNvSpPr>
            <a:spLocks noGrp="1" noChangeArrowheads="1"/>
          </p:cNvSpPr>
          <p:nvPr>
            <p:ph type="title"/>
          </p:nvPr>
        </p:nvSpPr>
        <p:spPr/>
        <p:txBody>
          <a:bodyPr/>
          <a:lstStyle/>
          <a:p>
            <a:r>
              <a:rPr lang="en-US" altLang="zh-CN"/>
              <a:t>Collections</a:t>
            </a:r>
            <a:endParaRPr lang="en-US" altLang="zh-CN"/>
          </a:p>
        </p:txBody>
      </p:sp>
      <p:sp>
        <p:nvSpPr>
          <p:cNvPr id="1148931" name="Rectangle 3"/>
          <p:cNvSpPr>
            <a:spLocks noGrp="1" noChangeArrowheads="1"/>
          </p:cNvSpPr>
          <p:nvPr>
            <p:ph idx="1"/>
          </p:nvPr>
        </p:nvSpPr>
        <p:spPr/>
        <p:txBody>
          <a:bodyPr/>
          <a:lstStyle/>
          <a:p>
            <a:r>
              <a:rPr lang="zh-CN" altLang="en-US"/>
              <a:t>为集合提供一系列静态方法</a:t>
            </a:r>
            <a:endParaRPr lang="zh-CN" altLang="en-US"/>
          </a:p>
          <a:p>
            <a:r>
              <a:rPr lang="zh-CN" altLang="en-US"/>
              <a:t>比</a:t>
            </a:r>
            <a:r>
              <a:rPr lang="en-US" altLang="zh-CN"/>
              <a:t>Arrays</a:t>
            </a:r>
            <a:r>
              <a:rPr lang="zh-CN" altLang="en-US"/>
              <a:t>所提供的方法更加全面</a:t>
            </a:r>
            <a:endParaRPr lang="zh-CN" altLang="en-US"/>
          </a:p>
          <a:p>
            <a:pPr lvl="1"/>
            <a:r>
              <a:rPr lang="en-US" altLang="zh-CN"/>
              <a:t>max()</a:t>
            </a:r>
            <a:endParaRPr lang="en-US" altLang="zh-CN"/>
          </a:p>
          <a:p>
            <a:pPr lvl="1"/>
            <a:r>
              <a:rPr lang="en-US" altLang="zh-CN"/>
              <a:t>replace()</a:t>
            </a:r>
            <a:endParaRPr lang="en-US" altLang="zh-CN"/>
          </a:p>
          <a:p>
            <a:pPr lvl="1"/>
            <a:r>
              <a:rPr lang="en-US" altLang="zh-CN"/>
              <a:t>reverse()</a:t>
            </a:r>
            <a:endParaRPr lang="en-US" altLang="zh-CN"/>
          </a:p>
          <a:p>
            <a:pPr lvl="1"/>
            <a:r>
              <a:rPr lang="en-US" altLang="zh-CN"/>
              <a:t>copy()</a:t>
            </a:r>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1746" name="Rectangle 2"/>
          <p:cNvSpPr>
            <a:spLocks noGrp="1" noChangeArrowheads="1"/>
          </p:cNvSpPr>
          <p:nvPr>
            <p:ph type="title"/>
          </p:nvPr>
        </p:nvSpPr>
        <p:spPr/>
        <p:txBody>
          <a:bodyPr/>
          <a:lstStyle/>
          <a:p>
            <a:r>
              <a:rPr lang="en-US" altLang="zh-CN"/>
              <a:t>Collection</a:t>
            </a:r>
            <a:r>
              <a:rPr lang="zh-CN" altLang="en-US"/>
              <a:t>转换为</a:t>
            </a:r>
            <a:r>
              <a:rPr lang="en-US" altLang="zh-CN"/>
              <a:t>Object</a:t>
            </a:r>
            <a:r>
              <a:rPr lang="zh-CN" altLang="en-US"/>
              <a:t>数组 </a:t>
            </a:r>
            <a:endParaRPr lang="zh-CN" altLang="en-US"/>
          </a:p>
        </p:txBody>
      </p:sp>
      <p:sp>
        <p:nvSpPr>
          <p:cNvPr id="1311747" name="Rectangle 3"/>
          <p:cNvSpPr>
            <a:spLocks noGrp="1" noChangeArrowheads="1"/>
          </p:cNvSpPr>
          <p:nvPr>
            <p:ph idx="1"/>
          </p:nvPr>
        </p:nvSpPr>
        <p:spPr/>
        <p:txBody>
          <a:bodyPr/>
          <a:lstStyle/>
          <a:p>
            <a:r>
              <a:rPr lang="en-US" altLang="zh-CN"/>
              <a:t>Object[] toArray()</a:t>
            </a:r>
            <a:br>
              <a:rPr lang="en-US" altLang="zh-CN"/>
            </a:br>
            <a:r>
              <a:rPr lang="zh-CN" altLang="en-US"/>
              <a:t>返回一个内含集合所有元素的</a:t>
            </a:r>
            <a:r>
              <a:rPr lang="en-US" altLang="zh-CN"/>
              <a:t>Object</a:t>
            </a:r>
            <a:r>
              <a:rPr lang="zh-CN" altLang="en-US"/>
              <a:t>类型数组。</a:t>
            </a:r>
            <a:endParaRPr lang="zh-CN" altLang="en-US"/>
          </a:p>
          <a:p>
            <a:r>
              <a:rPr lang="en-US" altLang="zh-CN"/>
              <a:t>&lt;T&gt; T[] toArray(T[] a)</a:t>
            </a:r>
            <a:br>
              <a:rPr lang="en-US" altLang="zh-CN"/>
            </a:br>
            <a:r>
              <a:rPr lang="zh-CN" altLang="en-US"/>
              <a:t>返回一个内含集合所有元素的</a:t>
            </a:r>
            <a:r>
              <a:rPr lang="en-US" altLang="zh-CN"/>
              <a:t>T</a:t>
            </a:r>
            <a:r>
              <a:rPr lang="zh-CN" altLang="en-US"/>
              <a:t>类型数组。运行期返回的数组和参数</a:t>
            </a:r>
            <a:r>
              <a:rPr lang="en-US" altLang="zh-CN"/>
              <a:t>a</a:t>
            </a:r>
            <a:r>
              <a:rPr lang="zh-CN" altLang="en-US"/>
              <a:t>的类型相同，但使用时需要进行转换。 </a:t>
            </a:r>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Rectangle 2"/>
          <p:cNvSpPr>
            <a:spLocks noGrp="1" noChangeArrowheads="1"/>
          </p:cNvSpPr>
          <p:nvPr>
            <p:ph type="title"/>
          </p:nvPr>
        </p:nvSpPr>
        <p:spPr/>
        <p:txBody>
          <a:bodyPr/>
          <a:lstStyle/>
          <a:p>
            <a:r>
              <a:rPr lang="zh-CN" altLang="en-US"/>
              <a:t>集合元素比较与排序</a:t>
            </a:r>
            <a:endParaRPr lang="zh-CN" altLang="en-US"/>
          </a:p>
        </p:txBody>
      </p:sp>
      <p:sp>
        <p:nvSpPr>
          <p:cNvPr id="1158147" name="Rectangle 3"/>
          <p:cNvSpPr>
            <a:spLocks noGrp="1" noChangeArrowheads="1"/>
          </p:cNvSpPr>
          <p:nvPr>
            <p:ph idx="1"/>
          </p:nvPr>
        </p:nvSpPr>
        <p:spPr/>
        <p:txBody>
          <a:bodyPr/>
          <a:lstStyle/>
          <a:p>
            <a:r>
              <a:rPr lang="zh-CN" altLang="en-US"/>
              <a:t>数组中需要比较的方法（</a:t>
            </a:r>
            <a:r>
              <a:rPr lang="en-US" altLang="zh-CN"/>
              <a:t>sort(), binarySearch() </a:t>
            </a:r>
            <a:r>
              <a:rPr lang="zh-CN" altLang="en-US"/>
              <a:t>）</a:t>
            </a:r>
            <a:endParaRPr lang="zh-CN" altLang="en-US"/>
          </a:p>
          <a:p>
            <a:r>
              <a:rPr lang="zh-CN" altLang="en-US"/>
              <a:t>集合中需要比较的方法</a:t>
            </a:r>
            <a:r>
              <a:rPr lang="en-US" altLang="zh-CN"/>
              <a:t>(sort(),max()……)</a:t>
            </a:r>
            <a:endParaRPr lang="en-US" altLang="zh-CN"/>
          </a:p>
          <a:p>
            <a:r>
              <a:rPr lang="zh-CN" altLang="en-US"/>
              <a:t>比较判定的标准呢？</a:t>
            </a: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Rectangle 2"/>
          <p:cNvSpPr>
            <a:spLocks noGrp="1" noChangeArrowheads="1"/>
          </p:cNvSpPr>
          <p:nvPr>
            <p:ph type="title"/>
          </p:nvPr>
        </p:nvSpPr>
        <p:spPr/>
        <p:txBody>
          <a:bodyPr/>
          <a:lstStyle/>
          <a:p>
            <a:r>
              <a:rPr lang="en-US" altLang="zh-CN"/>
              <a:t>Comparator </a:t>
            </a:r>
            <a:r>
              <a:rPr lang="zh-CN" altLang="en-US"/>
              <a:t>与</a:t>
            </a:r>
            <a:r>
              <a:rPr lang="en-US" altLang="zh-CN"/>
              <a:t>Comparable </a:t>
            </a:r>
            <a:endParaRPr lang="zh-CN" altLang="en-US"/>
          </a:p>
        </p:txBody>
      </p:sp>
      <p:sp>
        <p:nvSpPr>
          <p:cNvPr id="1159171" name="Rectangle 3"/>
          <p:cNvSpPr>
            <a:spLocks noGrp="1" noChangeArrowheads="1"/>
          </p:cNvSpPr>
          <p:nvPr>
            <p:ph idx="1"/>
          </p:nvPr>
        </p:nvSpPr>
        <p:spPr/>
        <p:txBody>
          <a:bodyPr/>
          <a:lstStyle/>
          <a:p>
            <a:r>
              <a:rPr lang="en-US" altLang="zh-CN" sz="2940"/>
              <a:t>Comparator</a:t>
            </a:r>
            <a:endParaRPr lang="en-US" altLang="zh-CN" sz="2940"/>
          </a:p>
          <a:p>
            <a:pPr lvl="1"/>
            <a:r>
              <a:rPr lang="en-US" altLang="zh-CN" sz="2520"/>
              <a:t>int </a:t>
            </a:r>
            <a:r>
              <a:rPr lang="en-US" altLang="zh-CN" sz="2520" b="1"/>
              <a:t>compare</a:t>
            </a:r>
            <a:r>
              <a:rPr lang="en-US" altLang="zh-CN" sz="2520"/>
              <a:t>(Object o1, Object o2) </a:t>
            </a:r>
            <a:endParaRPr lang="en-US" altLang="zh-CN" sz="2520"/>
          </a:p>
          <a:p>
            <a:pPr lvl="1"/>
            <a:r>
              <a:rPr lang="en-US" altLang="zh-CN" sz="2520"/>
              <a:t> boolean </a:t>
            </a:r>
            <a:r>
              <a:rPr lang="en-US" altLang="zh-CN" sz="2520" b="1"/>
              <a:t>equals</a:t>
            </a:r>
            <a:r>
              <a:rPr lang="en-US" altLang="zh-CN" sz="2520"/>
              <a:t>(Object obj)</a:t>
            </a:r>
            <a:endParaRPr lang="en-US" altLang="zh-CN" sz="2520"/>
          </a:p>
          <a:p>
            <a:r>
              <a:rPr lang="en-US" altLang="zh-CN" sz="2940"/>
              <a:t>Comparable</a:t>
            </a:r>
            <a:endParaRPr lang="en-US" altLang="zh-CN" sz="2940"/>
          </a:p>
          <a:p>
            <a:pPr lvl="1"/>
            <a:r>
              <a:rPr lang="en-US" altLang="zh-CN" sz="2520"/>
              <a:t>int </a:t>
            </a:r>
            <a:r>
              <a:rPr lang="en-US" altLang="zh-CN" sz="2520" b="1"/>
              <a:t>compareTo</a:t>
            </a:r>
            <a:r>
              <a:rPr lang="en-US" altLang="zh-CN" sz="2520"/>
              <a:t>(Object o) </a:t>
            </a:r>
            <a:endParaRPr lang="en-US" altLang="zh-CN" sz="2520"/>
          </a:p>
          <a:p>
            <a:r>
              <a:rPr lang="zh-CN" altLang="en-US" sz="2940"/>
              <a:t>集合中的对象可以实现</a:t>
            </a:r>
            <a:r>
              <a:rPr lang="en-US" altLang="zh-CN" sz="2940"/>
              <a:t>Comparable</a:t>
            </a:r>
            <a:r>
              <a:rPr lang="zh-CN" altLang="en-US" sz="2940"/>
              <a:t>接口，或者程序员编写</a:t>
            </a:r>
            <a:r>
              <a:rPr lang="en-US" altLang="zh-CN" sz="2940"/>
              <a:t>Comparator</a:t>
            </a:r>
            <a:r>
              <a:rPr lang="zh-CN" altLang="en-US" sz="2940"/>
              <a:t>类来排序。</a:t>
            </a:r>
            <a:br>
              <a:rPr lang="zh-CN" altLang="en-US" sz="2940"/>
            </a:br>
            <a:br>
              <a:rPr lang="zh-CN" altLang="en-US" sz="2940"/>
            </a:br>
            <a:r>
              <a:rPr lang="zh-CN" altLang="en-US" sz="2520">
                <a:solidFill>
                  <a:srgbClr val="FF3300"/>
                </a:solidFill>
              </a:rPr>
              <a:t>参考</a:t>
            </a:r>
            <a:r>
              <a:rPr lang="en-US" altLang="zh-CN" sz="2520">
                <a:solidFill>
                  <a:srgbClr val="FF3300"/>
                </a:solidFill>
              </a:rPr>
              <a:t>:</a:t>
            </a:r>
            <a:r>
              <a:rPr lang="en-US" altLang="zh-CN" sz="2520"/>
              <a:t>Arrays</a:t>
            </a:r>
            <a:r>
              <a:rPr lang="zh-CN" altLang="en-US" sz="2520"/>
              <a:t>中的</a:t>
            </a:r>
            <a:r>
              <a:rPr lang="en-US" altLang="zh-CN" sz="2520"/>
              <a:t>sort(Object[],Comparator c)</a:t>
            </a:r>
            <a:r>
              <a:rPr lang="zh-CN" altLang="en-US" sz="2520"/>
              <a:t>方法</a:t>
            </a:r>
            <a:br>
              <a:rPr lang="zh-CN" altLang="en-US" sz="2520"/>
            </a:br>
            <a:r>
              <a:rPr lang="zh-CN" altLang="en-US" sz="2940"/>
              <a:t>          	</a:t>
            </a:r>
            <a:endParaRPr lang="zh-CN" altLang="en-US" sz="294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Rectangle 2"/>
          <p:cNvSpPr>
            <a:spLocks noGrp="1" noChangeArrowheads="1"/>
          </p:cNvSpPr>
          <p:nvPr>
            <p:ph type="title"/>
          </p:nvPr>
        </p:nvSpPr>
        <p:spPr/>
        <p:txBody>
          <a:bodyPr/>
          <a:lstStyle/>
          <a:p>
            <a:r>
              <a:rPr lang="zh-CN" altLang="en-US"/>
              <a:t>其它功能（</a:t>
            </a:r>
            <a:r>
              <a:rPr lang="en-US" altLang="zh-CN"/>
              <a:t>1</a:t>
            </a:r>
            <a:r>
              <a:rPr lang="zh-CN" altLang="en-US"/>
              <a:t>）</a:t>
            </a:r>
            <a:endParaRPr lang="zh-CN" altLang="en-US"/>
          </a:p>
        </p:txBody>
      </p:sp>
      <p:sp>
        <p:nvSpPr>
          <p:cNvPr id="1160195" name="Rectangle 3"/>
          <p:cNvSpPr>
            <a:spLocks noGrp="1" noChangeArrowheads="1"/>
          </p:cNvSpPr>
          <p:nvPr>
            <p:ph idx="1"/>
          </p:nvPr>
        </p:nvSpPr>
        <p:spPr/>
        <p:txBody>
          <a:bodyPr/>
          <a:lstStyle/>
          <a:p>
            <a:pPr>
              <a:lnSpc>
                <a:spcPct val="80000"/>
              </a:lnSpc>
            </a:pPr>
            <a:r>
              <a:rPr lang="zh-CN" altLang="en-US" sz="2940"/>
              <a:t>实用方法</a:t>
            </a:r>
            <a:endParaRPr lang="zh-CN" altLang="en-US" sz="2940"/>
          </a:p>
          <a:p>
            <a:pPr lvl="1">
              <a:lnSpc>
                <a:spcPct val="80000"/>
              </a:lnSpc>
            </a:pPr>
            <a:endParaRPr lang="zh-CN" altLang="en-US" sz="2520"/>
          </a:p>
          <a:p>
            <a:pPr lvl="1">
              <a:lnSpc>
                <a:spcPct val="80000"/>
              </a:lnSpc>
            </a:pPr>
            <a:r>
              <a:rPr lang="en-US" altLang="zh-CN" sz="2520"/>
              <a:t>max(Collection)</a:t>
            </a:r>
            <a:r>
              <a:rPr lang="zh-CN" altLang="en-US" sz="2520"/>
              <a:t>，</a:t>
            </a:r>
            <a:r>
              <a:rPr lang="en-US" altLang="zh-CN" sz="2520"/>
              <a:t>min(Collection) </a:t>
            </a:r>
            <a:r>
              <a:rPr lang="zh-CN" altLang="en-US" sz="2520"/>
              <a:t>在自变量中用集合内对象的自然比较方法产生最大或最小元素</a:t>
            </a:r>
            <a:endParaRPr lang="zh-CN" altLang="en-US" sz="2520"/>
          </a:p>
          <a:p>
            <a:pPr lvl="1">
              <a:lnSpc>
                <a:spcPct val="80000"/>
              </a:lnSpc>
            </a:pPr>
            <a:r>
              <a:rPr lang="en-US" altLang="zh-CN" sz="2520"/>
              <a:t>max(Collection,Comparator)</a:t>
            </a:r>
            <a:r>
              <a:rPr lang="zh-CN" altLang="en-US" sz="2520"/>
              <a:t>，</a:t>
            </a:r>
            <a:r>
              <a:rPr lang="en-US" altLang="zh-CN" sz="2520"/>
              <a:t>min(Collection,Comparator) </a:t>
            </a:r>
            <a:r>
              <a:rPr lang="zh-CN" altLang="en-US" sz="2520"/>
              <a:t>在集合内用比较器产生最大或最小元素</a:t>
            </a:r>
            <a:endParaRPr lang="zh-CN" altLang="en-US" sz="2520"/>
          </a:p>
          <a:p>
            <a:pPr lvl="1">
              <a:lnSpc>
                <a:spcPct val="80000"/>
              </a:lnSpc>
            </a:pPr>
            <a:r>
              <a:rPr lang="en-US" altLang="zh-CN" sz="2520"/>
              <a:t>nCopies(int n, Object o) </a:t>
            </a:r>
            <a:r>
              <a:rPr lang="zh-CN" altLang="en-US" sz="2520"/>
              <a:t>返回长度为</a:t>
            </a:r>
            <a:r>
              <a:rPr lang="en-US" altLang="zh-CN" sz="2520"/>
              <a:t>n</a:t>
            </a:r>
            <a:r>
              <a:rPr lang="zh-CN" altLang="en-US" sz="2520"/>
              <a:t>的一个不可变列表，它的所有句柄均指向</a:t>
            </a:r>
            <a:r>
              <a:rPr lang="en-US" altLang="zh-CN" sz="2520"/>
              <a:t>o</a:t>
            </a:r>
            <a:endParaRPr lang="en-US" altLang="zh-CN" sz="2520"/>
          </a:p>
          <a:p>
            <a:pPr lvl="1">
              <a:lnSpc>
                <a:spcPct val="80000"/>
              </a:lnSpc>
            </a:pPr>
            <a:r>
              <a:rPr lang="en-US" altLang="zh-CN" sz="2520"/>
              <a:t>subList(List,int min,int max) </a:t>
            </a:r>
            <a:r>
              <a:rPr lang="zh-CN" altLang="en-US" sz="2520"/>
              <a:t>返回由指定参数列表后推得到的一个新列表。可将这个列表想象成一个“窗口”，它自索引为</a:t>
            </a:r>
            <a:r>
              <a:rPr lang="en-US" altLang="zh-CN" sz="2520"/>
              <a:t>min</a:t>
            </a:r>
            <a:r>
              <a:rPr lang="zh-CN" altLang="en-US" sz="2520"/>
              <a:t>的地方开始，正好结束于</a:t>
            </a:r>
            <a:r>
              <a:rPr lang="en-US" altLang="zh-CN" sz="2520"/>
              <a:t>max</a:t>
            </a:r>
            <a:r>
              <a:rPr lang="zh-CN" altLang="en-US" sz="2520"/>
              <a:t>的前面</a:t>
            </a:r>
            <a:endParaRPr lang="zh-CN" altLang="en-US" sz="252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8" name="Rectangle 2"/>
          <p:cNvSpPr>
            <a:spLocks noGrp="1" noChangeArrowheads="1"/>
          </p:cNvSpPr>
          <p:nvPr>
            <p:ph type="title"/>
          </p:nvPr>
        </p:nvSpPr>
        <p:spPr/>
        <p:txBody>
          <a:bodyPr/>
          <a:lstStyle/>
          <a:p>
            <a:r>
              <a:rPr lang="zh-CN" altLang="en-US"/>
              <a:t>其它功能（</a:t>
            </a:r>
            <a:r>
              <a:rPr lang="en-US" altLang="zh-CN"/>
              <a:t>2</a:t>
            </a:r>
            <a:r>
              <a:rPr lang="zh-CN" altLang="en-US"/>
              <a:t>）</a:t>
            </a:r>
            <a:endParaRPr lang="zh-CN" altLang="en-US"/>
          </a:p>
        </p:txBody>
      </p:sp>
      <p:sp>
        <p:nvSpPr>
          <p:cNvPr id="1161219" name="Rectangle 3"/>
          <p:cNvSpPr>
            <a:spLocks noGrp="1" noChangeArrowheads="1"/>
          </p:cNvSpPr>
          <p:nvPr>
            <p:ph idx="1"/>
          </p:nvPr>
        </p:nvSpPr>
        <p:spPr/>
        <p:txBody>
          <a:bodyPr/>
          <a:lstStyle/>
          <a:p>
            <a:r>
              <a:rPr lang="en-US" altLang="zh-CN"/>
              <a:t>unmodifiableXXX</a:t>
            </a:r>
            <a:r>
              <a:rPr lang="zh-CN" altLang="en-US"/>
              <a:t>（）</a:t>
            </a:r>
            <a:r>
              <a:rPr lang="en-US" altLang="zh-CN"/>
              <a:t>:</a:t>
            </a:r>
            <a:r>
              <a:rPr lang="zh-CN" altLang="en-US"/>
              <a:t>返回集合的只读版本</a:t>
            </a:r>
            <a:endParaRPr lang="zh-CN" altLang="en-US"/>
          </a:p>
          <a:p>
            <a:r>
              <a:rPr lang="en-US" altLang="zh-CN"/>
              <a:t>synchronizedXXX</a:t>
            </a:r>
            <a:r>
              <a:rPr lang="zh-CN" altLang="en-US"/>
              <a:t>（）：同步集合对象</a:t>
            </a:r>
            <a:endParaRPr lang="zh-CN" altLang="en-US"/>
          </a:p>
          <a:p>
            <a:r>
              <a:rPr lang="zh-CN" altLang="en-US"/>
              <a:t> </a:t>
            </a: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274" name="Rectangle 2"/>
          <p:cNvSpPr>
            <a:spLocks noGrp="1" noChangeArrowheads="1"/>
          </p:cNvSpPr>
          <p:nvPr>
            <p:ph type="title"/>
          </p:nvPr>
        </p:nvSpPr>
        <p:spPr/>
        <p:txBody>
          <a:bodyPr/>
          <a:lstStyle/>
          <a:p>
            <a:r>
              <a:rPr lang="zh-CN" altLang="en-US"/>
              <a:t>集合缺陷</a:t>
            </a:r>
            <a:endParaRPr lang="zh-CN" altLang="en-US"/>
          </a:p>
        </p:txBody>
      </p:sp>
      <p:sp>
        <p:nvSpPr>
          <p:cNvPr id="1334275" name="Rectangle 3"/>
          <p:cNvSpPr>
            <a:spLocks noGrp="1" noChangeArrowheads="1"/>
          </p:cNvSpPr>
          <p:nvPr>
            <p:ph idx="1"/>
          </p:nvPr>
        </p:nvSpPr>
        <p:spPr/>
        <p:txBody>
          <a:bodyPr/>
          <a:lstStyle/>
          <a:p>
            <a:pPr>
              <a:lnSpc>
                <a:spcPct val="90000"/>
              </a:lnSpc>
              <a:buFont typeface="Wingdings" panose="05000000000000000000" pitchFamily="2" charset="2"/>
              <a:buNone/>
            </a:pPr>
            <a:r>
              <a:rPr lang="en-US" altLang="zh-CN"/>
              <a:t>  (1) </a:t>
            </a:r>
            <a:r>
              <a:rPr lang="zh-CN" altLang="en-US"/>
              <a:t>将一个对象句柄置入集合时，由于类型信息会被抛弃，所以任何类型的对象都可进入我们的集合</a:t>
            </a:r>
            <a:r>
              <a:rPr lang="en-US" altLang="zh-CN"/>
              <a:t>——</a:t>
            </a:r>
            <a:r>
              <a:rPr lang="zh-CN" altLang="en-US"/>
              <a:t>即便特别指示它只能容纳特定类型的对象。</a:t>
            </a:r>
            <a:br>
              <a:rPr lang="zh-CN" altLang="en-US"/>
            </a:br>
            <a:r>
              <a:rPr lang="en-US" altLang="zh-CN"/>
              <a:t>(2) </a:t>
            </a:r>
            <a:r>
              <a:rPr lang="zh-CN" altLang="en-US"/>
              <a:t>由于类型信息不复存在，所以集合能肯定的唯一事情就是自己容纳的是指向一个对象的句柄。正式使用它之前，必须对其进行造型，使其具有正确的类型。</a:t>
            </a:r>
            <a:br>
              <a:rPr lang="zh-CN" altLang="en-US"/>
            </a:br>
            <a:br>
              <a:rPr lang="zh-CN" altLang="en-US"/>
            </a:b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370"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集合类中的数据类型</a:t>
            </a:r>
            <a:endParaRPr lang="zh-CN" altLang="en-US">
              <a:sym typeface="+mn-ea"/>
            </a:endParaRPr>
          </a:p>
        </p:txBody>
      </p:sp>
      <p:sp>
        <p:nvSpPr>
          <p:cNvPr id="1338371" name="Rectangle 3"/>
          <p:cNvSpPr>
            <a:spLocks noGrp="1" noChangeArrowheads="1"/>
          </p:cNvSpPr>
          <p:nvPr>
            <p:ph idx="1"/>
          </p:nvPr>
        </p:nvSpPr>
        <p:spPr/>
        <p:txBody>
          <a:bodyPr/>
          <a:lstStyle/>
          <a:p>
            <a:pPr>
              <a:lnSpc>
                <a:spcPct val="90000"/>
              </a:lnSpc>
            </a:pPr>
            <a:r>
              <a:rPr lang="zh-CN" altLang="en-US" sz="2940"/>
              <a:t>集合类中可以存储各种数据，数据一旦存入，其类型均会转化为</a:t>
            </a:r>
            <a:r>
              <a:rPr lang="en-US" altLang="zh-CN" sz="2940"/>
              <a:t>Object</a:t>
            </a:r>
            <a:r>
              <a:rPr lang="zh-CN" altLang="en-US" sz="2940"/>
              <a:t>类型。</a:t>
            </a:r>
            <a:endParaRPr lang="zh-CN" altLang="en-US" sz="2940"/>
          </a:p>
          <a:p>
            <a:pPr>
              <a:lnSpc>
                <a:spcPct val="90000"/>
              </a:lnSpc>
            </a:pPr>
            <a:r>
              <a:rPr lang="zh-CN" altLang="en-US" sz="2940"/>
              <a:t>从集合类中取出数据时，一般均需要将</a:t>
            </a:r>
            <a:r>
              <a:rPr lang="en-US" altLang="zh-CN" sz="2940"/>
              <a:t>Object</a:t>
            </a:r>
            <a:r>
              <a:rPr lang="zh-CN" altLang="en-US" sz="2940"/>
              <a:t>类型转换回存入之前的实际类型</a:t>
            </a:r>
            <a:endParaRPr lang="zh-CN" altLang="en-US" sz="2940"/>
          </a:p>
          <a:p>
            <a:pPr>
              <a:lnSpc>
                <a:spcPct val="90000"/>
              </a:lnSpc>
              <a:buFont typeface="Wingdings" panose="05000000000000000000" pitchFamily="2" charset="2"/>
              <a:buNone/>
            </a:pPr>
            <a:r>
              <a:rPr lang="zh-CN" altLang="en-US" sz="2520"/>
              <a:t> </a:t>
            </a:r>
            <a:r>
              <a:rPr lang="en-US" altLang="zh-CN" sz="1890"/>
              <a:t>Vector v=new Vector();</a:t>
            </a:r>
            <a:endParaRPr lang="en-US" altLang="zh-CN" sz="1890"/>
          </a:p>
          <a:p>
            <a:pPr>
              <a:lnSpc>
                <a:spcPct val="90000"/>
              </a:lnSpc>
              <a:buFont typeface="Wingdings" panose="05000000000000000000" pitchFamily="2" charset="2"/>
              <a:buNone/>
            </a:pPr>
            <a:r>
              <a:rPr lang="en-US" altLang="zh-CN" sz="1890"/>
              <a:t>  v.add("</a:t>
            </a:r>
            <a:r>
              <a:rPr lang="zh-CN" altLang="en-US" sz="1890"/>
              <a:t>张三</a:t>
            </a:r>
            <a:r>
              <a:rPr lang="en-US" altLang="zh-CN" sz="1890"/>
              <a:t>");   //</a:t>
            </a:r>
            <a:r>
              <a:rPr lang="zh-CN" altLang="en-US" sz="1890"/>
              <a:t>存入字符串</a:t>
            </a:r>
            <a:endParaRPr lang="zh-CN" altLang="en-US" sz="1890"/>
          </a:p>
          <a:p>
            <a:pPr>
              <a:lnSpc>
                <a:spcPct val="90000"/>
              </a:lnSpc>
              <a:buFont typeface="Wingdings" panose="05000000000000000000" pitchFamily="2" charset="2"/>
              <a:buNone/>
            </a:pPr>
            <a:r>
              <a:rPr lang="zh-CN" altLang="en-US" sz="1890"/>
              <a:t>  </a:t>
            </a:r>
            <a:r>
              <a:rPr lang="en-US" altLang="zh-CN" sz="1890"/>
              <a:t>String name=(String)v.get(0);  //</a:t>
            </a:r>
            <a:r>
              <a:rPr lang="zh-CN" altLang="en-US" sz="1890"/>
              <a:t>强制类型转换，</a:t>
            </a:r>
            <a:r>
              <a:rPr lang="en-US" altLang="zh-CN" sz="1890"/>
              <a:t>OK</a:t>
            </a:r>
            <a:endParaRPr lang="en-US" altLang="zh-CN" sz="1890"/>
          </a:p>
          <a:p>
            <a:pPr>
              <a:lnSpc>
                <a:spcPct val="90000"/>
              </a:lnSpc>
              <a:buFont typeface="Wingdings" panose="05000000000000000000" pitchFamily="2" charset="2"/>
              <a:buNone/>
            </a:pPr>
            <a:r>
              <a:rPr lang="en-US" altLang="zh-CN" sz="1890"/>
              <a:t>  v.add(new Date());  //</a:t>
            </a:r>
            <a:r>
              <a:rPr lang="zh-CN" altLang="en-US" sz="1890"/>
              <a:t>存入当前时间对象，</a:t>
            </a:r>
            <a:r>
              <a:rPr lang="en-US" altLang="zh-CN" sz="1890"/>
              <a:t>OK</a:t>
            </a:r>
            <a:endParaRPr lang="en-US" altLang="zh-CN" sz="1890"/>
          </a:p>
          <a:p>
            <a:pPr>
              <a:lnSpc>
                <a:spcPct val="90000"/>
              </a:lnSpc>
              <a:buFont typeface="Wingdings" panose="05000000000000000000" pitchFamily="2" charset="2"/>
              <a:buNone/>
            </a:pPr>
            <a:r>
              <a:rPr lang="en-US" altLang="zh-CN" sz="1890"/>
              <a:t>  /*</a:t>
            </a:r>
            <a:endParaRPr lang="en-US" altLang="zh-CN" sz="1890"/>
          </a:p>
          <a:p>
            <a:pPr>
              <a:lnSpc>
                <a:spcPct val="90000"/>
              </a:lnSpc>
              <a:buFont typeface="Wingdings" panose="05000000000000000000" pitchFamily="2" charset="2"/>
              <a:buNone/>
            </a:pPr>
            <a:r>
              <a:rPr lang="en-US" altLang="zh-CN" sz="1890"/>
              <a:t>    </a:t>
            </a:r>
            <a:r>
              <a:rPr lang="zh-CN" altLang="en-US" sz="1890"/>
              <a:t>由于</a:t>
            </a:r>
            <a:r>
              <a:rPr lang="en-US" altLang="zh-CN" sz="1890"/>
              <a:t>Date</a:t>
            </a:r>
            <a:r>
              <a:rPr lang="zh-CN" altLang="en-US" sz="1890"/>
              <a:t>类型不能转换为</a:t>
            </a:r>
            <a:r>
              <a:rPr lang="en-US" altLang="zh-CN" sz="1890"/>
              <a:t>String</a:t>
            </a:r>
            <a:r>
              <a:rPr lang="zh-CN" altLang="en-US" sz="1890"/>
              <a:t>，下面语句会在运行时发生错误，但这种错误在编译时不会被检查出来</a:t>
            </a:r>
            <a:endParaRPr lang="zh-CN" altLang="en-US" sz="1890"/>
          </a:p>
          <a:p>
            <a:pPr>
              <a:lnSpc>
                <a:spcPct val="90000"/>
              </a:lnSpc>
              <a:buFont typeface="Wingdings" panose="05000000000000000000" pitchFamily="2" charset="2"/>
              <a:buNone/>
            </a:pPr>
            <a:r>
              <a:rPr lang="zh-CN" altLang="en-US" sz="1890"/>
              <a:t>  *</a:t>
            </a:r>
            <a:r>
              <a:rPr lang="en-US" altLang="zh-CN" sz="1890"/>
              <a:t>/</a:t>
            </a:r>
            <a:endParaRPr lang="en-US" altLang="zh-CN" sz="1890"/>
          </a:p>
          <a:p>
            <a:pPr>
              <a:lnSpc>
                <a:spcPct val="90000"/>
              </a:lnSpc>
              <a:buFont typeface="Wingdings" panose="05000000000000000000" pitchFamily="2" charset="2"/>
              <a:buNone/>
            </a:pPr>
            <a:r>
              <a:rPr lang="en-US" altLang="zh-CN" sz="1890">
                <a:solidFill>
                  <a:srgbClr val="FF0000"/>
                </a:solidFill>
              </a:rPr>
              <a:t>  String date=(String)v.get(1); //</a:t>
            </a:r>
            <a:r>
              <a:rPr lang="zh-CN" altLang="en-US" sz="1890">
                <a:solidFill>
                  <a:srgbClr val="FF0000"/>
                </a:solidFill>
              </a:rPr>
              <a:t>编译器不会发现这里有问题</a:t>
            </a:r>
            <a:endParaRPr lang="zh-CN" altLang="en-US" sz="1890">
              <a:solidFill>
                <a:srgbClr val="FF0000"/>
              </a:solidFill>
            </a:endParaRPr>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418"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强类型集合</a:t>
            </a:r>
            <a:endParaRPr lang="zh-CN" altLang="en-US">
              <a:sym typeface="+mn-ea"/>
            </a:endParaRPr>
          </a:p>
        </p:txBody>
      </p:sp>
      <p:sp>
        <p:nvSpPr>
          <p:cNvPr id="1340419" name="Rectangle 3"/>
          <p:cNvSpPr>
            <a:spLocks noGrp="1" noChangeArrowheads="1"/>
          </p:cNvSpPr>
          <p:nvPr>
            <p:ph idx="1"/>
          </p:nvPr>
        </p:nvSpPr>
        <p:spPr/>
        <p:txBody>
          <a:bodyPr/>
          <a:lstStyle/>
          <a:p>
            <a:r>
              <a:rPr lang="zh-CN" altLang="en-US"/>
              <a:t>传统的集合类的实例中可以存储任意类型数据，这种集合类称为弱类型集合类。</a:t>
            </a:r>
            <a:endParaRPr lang="zh-CN" altLang="en-US"/>
          </a:p>
          <a:p>
            <a:r>
              <a:rPr lang="en-US" altLang="zh-CN"/>
              <a:t>JDK1.5</a:t>
            </a:r>
            <a:r>
              <a:rPr lang="zh-CN" altLang="en-US"/>
              <a:t>以后，引入了强类型集合类</a:t>
            </a:r>
            <a:endParaRPr lang="zh-CN" altLang="en-US"/>
          </a:p>
          <a:p>
            <a:pPr lvl="1"/>
            <a:r>
              <a:rPr lang="zh-CN" altLang="en-US"/>
              <a:t>强类型集合类中，只能存储指定类型的数据</a:t>
            </a:r>
            <a:endParaRPr lang="zh-CN" altLang="en-US"/>
          </a:p>
          <a:p>
            <a:pPr lvl="1"/>
            <a:r>
              <a:rPr lang="zh-CN" altLang="en-US"/>
              <a:t>在强类型集合类中取出数据时，无需进行类型转换处理，如果数据类型不配备，编译时会直接报错</a:t>
            </a:r>
            <a:endParaRPr lang="zh-CN" altLang="en-US"/>
          </a:p>
          <a:p>
            <a:pPr lvl="1"/>
            <a:r>
              <a:rPr lang="zh-CN" altLang="en-US"/>
              <a:t>强类型集合并没有引入新的类名，只需在定义原有集合对象时，用尖括号</a:t>
            </a:r>
            <a:r>
              <a:rPr lang="en-US" altLang="zh-CN"/>
              <a:t>(&lt;&gt;)</a:t>
            </a:r>
            <a:r>
              <a:rPr lang="zh-CN" altLang="en-US"/>
              <a:t>指明其存储的数据类型名称即可。</a:t>
            </a:r>
            <a:endParaRPr lang="zh-CN" altLang="en-US"/>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466"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强类型集合示例</a:t>
            </a:r>
            <a:endParaRPr lang="zh-CN" altLang="en-US">
              <a:sym typeface="+mn-ea"/>
            </a:endParaRPr>
          </a:p>
        </p:txBody>
      </p:sp>
      <p:sp>
        <p:nvSpPr>
          <p:cNvPr id="1342467" name="Rectangle 3"/>
          <p:cNvSpPr>
            <a:spLocks noGrp="1" noChangeArrowheads="1"/>
          </p:cNvSpPr>
          <p:nvPr>
            <p:ph idx="1"/>
          </p:nvPr>
        </p:nvSpPr>
        <p:spPr/>
        <p:txBody>
          <a:bodyPr/>
          <a:lstStyle/>
          <a:p>
            <a:pPr>
              <a:buFont typeface="Wingdings" panose="05000000000000000000" pitchFamily="2" charset="2"/>
              <a:buNone/>
            </a:pPr>
            <a:r>
              <a:rPr lang="en-US" altLang="zh-CN" sz="2520"/>
              <a:t>//</a:t>
            </a:r>
            <a:r>
              <a:rPr lang="zh-CN" altLang="en-US" sz="2520"/>
              <a:t>下面的向量类的实例中只能存储字符串类型数据</a:t>
            </a:r>
            <a:endParaRPr lang="zh-CN" altLang="en-US" sz="2520"/>
          </a:p>
          <a:p>
            <a:pPr>
              <a:buFont typeface="Wingdings" panose="05000000000000000000" pitchFamily="2" charset="2"/>
              <a:buNone/>
            </a:pPr>
            <a:r>
              <a:rPr lang="en-US" altLang="zh-CN" sz="2520"/>
              <a:t>Vector&lt;String&gt; v=new Vector&lt;String&gt;(); </a:t>
            </a:r>
            <a:endParaRPr lang="en-US" altLang="zh-CN" sz="2520"/>
          </a:p>
          <a:p>
            <a:pPr>
              <a:buFont typeface="Wingdings" panose="05000000000000000000" pitchFamily="2" charset="2"/>
              <a:buNone/>
            </a:pPr>
            <a:r>
              <a:rPr lang="en-US" altLang="zh-CN" sz="2520"/>
              <a:t>v.add("</a:t>
            </a:r>
            <a:r>
              <a:rPr lang="zh-CN" altLang="en-US" sz="2520"/>
              <a:t>张三</a:t>
            </a:r>
            <a:r>
              <a:rPr lang="en-US" altLang="zh-CN" sz="2520"/>
              <a:t>"); //</a:t>
            </a:r>
            <a:r>
              <a:rPr lang="zh-CN" altLang="en-US" sz="2520"/>
              <a:t>加入的是字符串，</a:t>
            </a:r>
            <a:r>
              <a:rPr lang="en-US" altLang="zh-CN" sz="2520"/>
              <a:t>OK</a:t>
            </a:r>
            <a:endParaRPr lang="en-US" altLang="zh-CN" sz="2520"/>
          </a:p>
          <a:p>
            <a:pPr>
              <a:buFont typeface="Wingdings" panose="05000000000000000000" pitchFamily="2" charset="2"/>
              <a:buNone/>
            </a:pPr>
            <a:r>
              <a:rPr lang="en-US" altLang="zh-CN" sz="2520"/>
              <a:t>String name=v.get(0); //</a:t>
            </a:r>
            <a:r>
              <a:rPr lang="zh-CN" altLang="en-US" sz="2520"/>
              <a:t>取出时，无需做类型转换</a:t>
            </a:r>
            <a:endParaRPr lang="zh-CN" altLang="en-US" sz="2520"/>
          </a:p>
          <a:p>
            <a:pPr>
              <a:buFont typeface="Wingdings" panose="05000000000000000000" pitchFamily="2" charset="2"/>
              <a:buNone/>
            </a:pPr>
            <a:r>
              <a:rPr lang="en-US" altLang="zh-CN" sz="2520"/>
              <a:t>/*</a:t>
            </a:r>
            <a:endParaRPr lang="en-US" altLang="zh-CN" sz="2520"/>
          </a:p>
          <a:p>
            <a:pPr>
              <a:buFont typeface="Wingdings" panose="05000000000000000000" pitchFamily="2" charset="2"/>
              <a:buNone/>
            </a:pPr>
            <a:r>
              <a:rPr lang="en-US" altLang="zh-CN" sz="2520"/>
              <a:t>    </a:t>
            </a:r>
            <a:r>
              <a:rPr lang="zh-CN" altLang="en-US" sz="2520"/>
              <a:t>如果想在这种强类型集合中加入日期数据，在编译时就会报告错误</a:t>
            </a:r>
            <a:endParaRPr lang="zh-CN" altLang="en-US" sz="2520"/>
          </a:p>
          <a:p>
            <a:pPr>
              <a:buFont typeface="Wingdings" panose="05000000000000000000" pitchFamily="2" charset="2"/>
              <a:buNone/>
            </a:pPr>
            <a:r>
              <a:rPr lang="zh-CN" altLang="en-US" sz="2520"/>
              <a:t>*</a:t>
            </a:r>
            <a:r>
              <a:rPr lang="en-US" altLang="zh-CN" sz="2520"/>
              <a:t>/</a:t>
            </a:r>
            <a:endParaRPr lang="en-US" altLang="zh-CN" sz="2520"/>
          </a:p>
          <a:p>
            <a:pPr>
              <a:buFont typeface="Wingdings" panose="05000000000000000000" pitchFamily="2" charset="2"/>
              <a:buNone/>
            </a:pPr>
            <a:r>
              <a:rPr lang="en-US" altLang="zh-CN" sz="2520">
                <a:solidFill>
                  <a:srgbClr val="FF0000"/>
                </a:solidFill>
              </a:rPr>
              <a:t>v.add(new Date()); </a:t>
            </a:r>
            <a:r>
              <a:rPr lang="en-US" altLang="zh-CN" sz="2520"/>
              <a:t>//</a:t>
            </a:r>
            <a:r>
              <a:rPr lang="zh-CN" altLang="en-US" sz="2520"/>
              <a:t>编译器会直接报告类型不匹配错误</a:t>
            </a:r>
            <a:endParaRPr lang="zh-CN" altLang="en-US" sz="2520"/>
          </a:p>
          <a:p>
            <a:pPr>
              <a:buFont typeface="Wingdings" panose="05000000000000000000" pitchFamily="2" charset="2"/>
              <a:buNone/>
            </a:pPr>
            <a:endParaRPr lang="zh-CN" altLang="en-US" sz="2520">
              <a:solidFill>
                <a:srgbClr val="FF0000"/>
              </a:solidFill>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p:cNvSpPr>
          <p:nvPr>
            <p:ph type="title" idx="4294967295"/>
          </p:nvPr>
        </p:nvSpPr>
        <p:spPr/>
        <p:txBody>
          <a:bodyPr>
            <a:normAutofit fontScale="90000"/>
          </a:bodyPr>
          <a:lstStyle/>
          <a:p>
            <a:r>
              <a:rPr lang="zh-CN" altLang="en-US"/>
              <a:t>一维数组在内存中的场景</a:t>
            </a:r>
            <a:endParaRPr lang="zh-CN" altLang="en-US"/>
          </a:p>
        </p:txBody>
      </p:sp>
      <p:sp>
        <p:nvSpPr>
          <p:cNvPr id="1195011" name="Rectangle 3"/>
          <p:cNvSpPr>
            <a:spLocks noChangeArrowheads="1"/>
          </p:cNvSpPr>
          <p:nvPr/>
        </p:nvSpPr>
        <p:spPr bwMode="auto">
          <a:xfrm>
            <a:off x="2325291" y="2226945"/>
            <a:ext cx="1588531" cy="756761"/>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520" b="1">
                <a:solidFill>
                  <a:schemeClr val="bg1"/>
                </a:solidFill>
                <a:latin typeface="Times New Roman" panose="02020603050405020304" pitchFamily="18" charset="0"/>
              </a:rPr>
              <a:t>a</a:t>
            </a:r>
            <a:endParaRPr kumimoji="1" lang="en-US" altLang="zh-CN" sz="2520" b="1">
              <a:solidFill>
                <a:schemeClr val="bg1"/>
              </a:solidFill>
              <a:latin typeface="Times New Roman" panose="02020603050405020304" pitchFamily="18" charset="0"/>
            </a:endParaRPr>
          </a:p>
        </p:txBody>
      </p:sp>
      <p:sp>
        <p:nvSpPr>
          <p:cNvPr id="1195012" name="Text Box 4"/>
          <p:cNvSpPr txBox="1">
            <a:spLocks noChangeArrowheads="1"/>
          </p:cNvSpPr>
          <p:nvPr/>
        </p:nvSpPr>
        <p:spPr bwMode="auto">
          <a:xfrm>
            <a:off x="2475310" y="1696879"/>
            <a:ext cx="1360170" cy="478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520" b="1">
                <a:latin typeface="Times New Roman" panose="02020603050405020304" pitchFamily="18" charset="0"/>
              </a:rPr>
              <a:t>int[]  a;</a:t>
            </a:r>
            <a:endParaRPr kumimoji="1" lang="en-US" altLang="zh-CN" sz="2520" b="1">
              <a:latin typeface="Times New Roman" panose="02020603050405020304" pitchFamily="18" charset="0"/>
            </a:endParaRPr>
          </a:p>
        </p:txBody>
      </p:sp>
      <p:sp>
        <p:nvSpPr>
          <p:cNvPr id="1195013" name="Text Box 5"/>
          <p:cNvSpPr txBox="1">
            <a:spLocks noChangeArrowheads="1"/>
          </p:cNvSpPr>
          <p:nvPr/>
        </p:nvSpPr>
        <p:spPr bwMode="auto">
          <a:xfrm>
            <a:off x="2305289" y="4050506"/>
            <a:ext cx="2645330" cy="478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520" b="1">
                <a:latin typeface="Times New Roman" panose="02020603050405020304" pitchFamily="18" charset="0"/>
              </a:rPr>
              <a:t>a = new int[3]; </a:t>
            </a:r>
            <a:endParaRPr kumimoji="1" lang="en-US" altLang="zh-CN" sz="2520" b="1">
              <a:latin typeface="Times New Roman" panose="02020603050405020304" pitchFamily="18" charset="0"/>
            </a:endParaRPr>
          </a:p>
        </p:txBody>
      </p:sp>
      <p:sp>
        <p:nvSpPr>
          <p:cNvPr id="1195014" name="Rectangle 6"/>
          <p:cNvSpPr>
            <a:spLocks noChangeArrowheads="1"/>
          </p:cNvSpPr>
          <p:nvPr/>
        </p:nvSpPr>
        <p:spPr bwMode="auto">
          <a:xfrm>
            <a:off x="2380298" y="4588907"/>
            <a:ext cx="1588532" cy="756761"/>
          </a:xfrm>
          <a:prstGeom prst="rect">
            <a:avLst/>
          </a:prstGeom>
          <a:solidFill>
            <a:schemeClr val="accent1"/>
          </a:solidFill>
          <a:ln w="9525">
            <a:solidFill>
              <a:schemeClr val="tx1"/>
            </a:solidFill>
            <a:miter lim="800000"/>
          </a:ln>
        </p:spPr>
        <p:txBody>
          <a:bodyPr wrap="none" anchor="ctr">
            <a:no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buClrTx/>
              <a:buSzTx/>
              <a:buFontTx/>
            </a:pPr>
            <a:r>
              <a:rPr kumimoji="1" lang="en-US" altLang="zh-CN" sz="2520" b="1">
                <a:solidFill>
                  <a:schemeClr val="bg1"/>
                </a:solidFill>
                <a:latin typeface="Times New Roman" panose="02020603050405020304" pitchFamily="18" charset="0"/>
                <a:sym typeface="+mn-ea"/>
              </a:rPr>
              <a:t>a</a:t>
            </a:r>
            <a:endParaRPr kumimoji="1" lang="en-US" altLang="zh-CN" sz="2520" b="1">
              <a:solidFill>
                <a:schemeClr val="bg1"/>
              </a:solidFill>
              <a:latin typeface="Times New Roman" panose="02020603050405020304" pitchFamily="18" charset="0"/>
              <a:sym typeface="+mn-ea"/>
            </a:endParaRPr>
          </a:p>
        </p:txBody>
      </p:sp>
      <p:sp>
        <p:nvSpPr>
          <p:cNvPr id="1195015" name="AutoShape 8"/>
          <p:cNvSpPr>
            <a:spLocks noChangeArrowheads="1"/>
          </p:cNvSpPr>
          <p:nvPr/>
        </p:nvSpPr>
        <p:spPr bwMode="auto">
          <a:xfrm>
            <a:off x="6675835" y="3740468"/>
            <a:ext cx="2646998" cy="2560320"/>
          </a:xfrm>
          <a:prstGeom prst="flowChartAlternateProcess">
            <a:avLst/>
          </a:prstGeom>
          <a:solidFill>
            <a:schemeClr val="accent2">
              <a:lumMod val="20000"/>
              <a:lumOff val="80000"/>
            </a:schemeClr>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520" b="1">
                <a:solidFill>
                  <a:schemeClr val="tx1"/>
                </a:solidFill>
                <a:latin typeface="Times New Roman" panose="02020603050405020304" pitchFamily="18" charset="0"/>
                <a:sym typeface="+mn-ea"/>
              </a:rPr>
              <a:t>堆中</a:t>
            </a:r>
            <a:r>
              <a:rPr kumimoji="1" lang="zh-CN" altLang="en-US" sz="2520" b="1">
                <a:solidFill>
                  <a:schemeClr val="bg1"/>
                </a:solidFill>
                <a:latin typeface="Times New Roman" panose="02020603050405020304" pitchFamily="18" charset="0"/>
                <a:sym typeface="+mn-ea"/>
              </a:rPr>
              <a:t> </a:t>
            </a:r>
            <a:endParaRPr kumimoji="1" lang="zh-CN" altLang="en-US" sz="2520" b="1">
              <a:solidFill>
                <a:schemeClr val="bg1"/>
              </a:solidFill>
              <a:latin typeface="Times New Roman" panose="02020603050405020304" pitchFamily="18" charset="0"/>
            </a:endParaRPr>
          </a:p>
        </p:txBody>
      </p:sp>
      <p:cxnSp>
        <p:nvCxnSpPr>
          <p:cNvPr id="1195016" name="直接箭头连接符 12"/>
          <p:cNvCxnSpPr>
            <a:cxnSpLocks noChangeShapeType="1"/>
            <a:stCxn id="1195014" idx="3"/>
            <a:endCxn id="1195015" idx="1"/>
          </p:cNvCxnSpPr>
          <p:nvPr/>
        </p:nvCxnSpPr>
        <p:spPr bwMode="auto">
          <a:xfrm>
            <a:off x="3968830" y="4967288"/>
            <a:ext cx="2707005" cy="5334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1195017" name="TextBox 9"/>
          <p:cNvSpPr txBox="1">
            <a:spLocks noChangeArrowheads="1"/>
          </p:cNvSpPr>
          <p:nvPr/>
        </p:nvSpPr>
        <p:spPr bwMode="auto">
          <a:xfrm>
            <a:off x="1062276" y="3000375"/>
            <a:ext cx="569595" cy="1835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520" b="1">
                <a:latin typeface="Times New Roman" panose="02020603050405020304" pitchFamily="18" charset="0"/>
              </a:rPr>
              <a:t>栈            中</a:t>
            </a:r>
            <a:endParaRPr kumimoji="1" lang="zh-CN" altLang="en-US" sz="2520" b="1">
              <a:latin typeface="Times New Roman" panose="02020603050405020304" pitchFamily="18" charset="0"/>
            </a:endParaRPr>
          </a:p>
        </p:txBody>
      </p:sp>
      <p:sp>
        <p:nvSpPr>
          <p:cNvPr id="1195018" name="Rectangle 6"/>
          <p:cNvSpPr>
            <a:spLocks noChangeArrowheads="1"/>
          </p:cNvSpPr>
          <p:nvPr/>
        </p:nvSpPr>
        <p:spPr bwMode="auto">
          <a:xfrm>
            <a:off x="7249240" y="4050506"/>
            <a:ext cx="463391" cy="756761"/>
          </a:xfrm>
          <a:prstGeom prst="rect">
            <a:avLst/>
          </a:prstGeom>
          <a:solidFill>
            <a:schemeClr val="accent1"/>
          </a:solidFill>
          <a:ln w="9525">
            <a:solidFill>
              <a:schemeClr val="tx1"/>
            </a:solidFill>
            <a:miter lim="800000"/>
          </a:ln>
        </p:spPr>
        <p:txBody>
          <a:bodyPr wrap="none" anchor="ctr">
            <a:no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buClrTx/>
              <a:buSzTx/>
              <a:buFontTx/>
            </a:pPr>
            <a:r>
              <a:rPr kumimoji="1" lang="en-US" altLang="zh-CN" sz="2520" b="1">
                <a:solidFill>
                  <a:schemeClr val="bg1"/>
                </a:solidFill>
                <a:latin typeface="Times New Roman" panose="02020603050405020304" pitchFamily="18" charset="0"/>
                <a:sym typeface="+mn-ea"/>
              </a:rPr>
              <a:t>0</a:t>
            </a:r>
            <a:endParaRPr kumimoji="1" lang="en-US" altLang="zh-CN" sz="2520" b="1">
              <a:solidFill>
                <a:schemeClr val="bg1"/>
              </a:solidFill>
              <a:latin typeface="Times New Roman" panose="02020603050405020304" pitchFamily="18" charset="0"/>
              <a:sym typeface="+mn-ea"/>
            </a:endParaRPr>
          </a:p>
        </p:txBody>
      </p:sp>
      <p:sp>
        <p:nvSpPr>
          <p:cNvPr id="1195019" name="Rectangle 6"/>
          <p:cNvSpPr>
            <a:spLocks noChangeArrowheads="1"/>
          </p:cNvSpPr>
          <p:nvPr/>
        </p:nvSpPr>
        <p:spPr bwMode="auto">
          <a:xfrm>
            <a:off x="7712631" y="4050506"/>
            <a:ext cx="463391" cy="756761"/>
          </a:xfrm>
          <a:prstGeom prst="rect">
            <a:avLst/>
          </a:prstGeom>
          <a:solidFill>
            <a:schemeClr val="accent1"/>
          </a:solidFill>
          <a:ln w="9525">
            <a:solidFill>
              <a:schemeClr val="tx1"/>
            </a:solidFill>
            <a:miter lim="800000"/>
          </a:ln>
        </p:spPr>
        <p:txBody>
          <a:bodyPr wrap="none" anchor="ctr">
            <a:no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buClrTx/>
              <a:buSzTx/>
              <a:buFontTx/>
            </a:pPr>
            <a:r>
              <a:rPr kumimoji="1" lang="en-US" altLang="zh-CN" sz="2520" b="1">
                <a:solidFill>
                  <a:schemeClr val="bg1"/>
                </a:solidFill>
                <a:latin typeface="Times New Roman" panose="02020603050405020304" pitchFamily="18" charset="0"/>
                <a:sym typeface="+mn-ea"/>
              </a:rPr>
              <a:t>0</a:t>
            </a:r>
            <a:endParaRPr kumimoji="1" lang="en-US" altLang="zh-CN" sz="2520" b="1">
              <a:solidFill>
                <a:schemeClr val="bg1"/>
              </a:solidFill>
              <a:latin typeface="Times New Roman" panose="02020603050405020304" pitchFamily="18" charset="0"/>
              <a:sym typeface="+mn-ea"/>
            </a:endParaRPr>
          </a:p>
        </p:txBody>
      </p:sp>
      <p:sp>
        <p:nvSpPr>
          <p:cNvPr id="1195020" name="Rectangle 6"/>
          <p:cNvSpPr>
            <a:spLocks noChangeArrowheads="1"/>
          </p:cNvSpPr>
          <p:nvPr/>
        </p:nvSpPr>
        <p:spPr bwMode="auto">
          <a:xfrm>
            <a:off x="8162687" y="4050506"/>
            <a:ext cx="463391" cy="756761"/>
          </a:xfrm>
          <a:prstGeom prst="rect">
            <a:avLst/>
          </a:prstGeom>
          <a:solidFill>
            <a:schemeClr val="accent1"/>
          </a:solidFill>
          <a:ln w="9525">
            <a:solidFill>
              <a:schemeClr val="tx1"/>
            </a:solidFill>
            <a:miter lim="800000"/>
          </a:ln>
        </p:spPr>
        <p:txBody>
          <a:bodyPr wrap="none" anchor="ctr">
            <a:no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buClrTx/>
              <a:buSzTx/>
              <a:buFontTx/>
            </a:pPr>
            <a:r>
              <a:rPr kumimoji="1" lang="en-US" altLang="zh-CN" sz="2520" b="1">
                <a:solidFill>
                  <a:schemeClr val="bg1"/>
                </a:solidFill>
                <a:latin typeface="Times New Roman" panose="02020603050405020304" pitchFamily="18" charset="0"/>
                <a:sym typeface="+mn-ea"/>
              </a:rPr>
              <a:t>0</a:t>
            </a:r>
            <a:endParaRPr kumimoji="1" lang="en-US" altLang="zh-CN" sz="2520" b="1">
              <a:solidFill>
                <a:schemeClr val="bg1"/>
              </a:solidFill>
              <a:latin typeface="Times New Roman" panose="02020603050405020304" pitchFamily="18" charset="0"/>
              <a:sym typeface="+mn-ea"/>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590804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en-US"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Stream</a:t>
            </a: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及函数式编程</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2</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函数式接口</a:t>
            </a:r>
            <a:endParaRPr lang="zh-CN" altLang="en-US"/>
          </a:p>
        </p:txBody>
      </p:sp>
      <p:sp>
        <p:nvSpPr>
          <p:cNvPr id="3" name="内容占位符 2"/>
          <p:cNvSpPr>
            <a:spLocks noGrp="1"/>
          </p:cNvSpPr>
          <p:nvPr>
            <p:ph idx="1"/>
          </p:nvPr>
        </p:nvSpPr>
        <p:spPr/>
        <p:txBody>
          <a:bodyPr/>
          <a:lstStyle/>
          <a:p>
            <a:r>
              <a:rPr lang="zh-CN" altLang="en-US" sz="2800"/>
              <a:t>函数式接口(Functional Interface)就是一个有且仅有一个抽象方法，但是可以有多个非抽象方法的接口。</a:t>
            </a:r>
            <a:endParaRPr lang="zh-CN" altLang="en-US" sz="2800"/>
          </a:p>
          <a:p>
            <a:r>
              <a:rPr lang="zh-CN" altLang="en-US" sz="2800"/>
              <a:t>函数式接口可以被隐式转换为 lambda 表达式。</a:t>
            </a:r>
            <a:endParaRPr lang="zh-CN" altLang="en-US" sz="2800"/>
          </a:p>
          <a:p>
            <a:r>
              <a:rPr lang="zh-CN" altLang="zh-CN" sz="2800"/>
              <a:t>可以使用</a:t>
            </a:r>
            <a:r>
              <a:rPr lang="en-US" altLang="zh-CN" sz="2800"/>
              <a:t>JDK</a:t>
            </a:r>
            <a:r>
              <a:rPr lang="zh-CN" altLang="en-US" sz="2800"/>
              <a:t>自带或者自定义</a:t>
            </a:r>
            <a:endParaRPr lang="zh-CN" altLang="en-US" sz="28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JDK 8 之前已有的函数式接口:</a:t>
            </a:r>
            <a:endParaRPr lang="zh-CN" altLang="en-US"/>
          </a:p>
        </p:txBody>
      </p:sp>
      <p:sp>
        <p:nvSpPr>
          <p:cNvPr id="3" name="内容占位符 2"/>
          <p:cNvSpPr>
            <a:spLocks noGrp="1"/>
          </p:cNvSpPr>
          <p:nvPr>
            <p:ph idx="1"/>
          </p:nvPr>
        </p:nvSpPr>
        <p:spPr/>
        <p:txBody>
          <a:bodyPr>
            <a:normAutofit fontScale="87500" lnSpcReduction="20000"/>
          </a:bodyPr>
          <a:lstStyle/>
          <a:p>
            <a:r>
              <a:rPr lang="zh-CN" altLang="en-US"/>
              <a:t>    java.lang.Runnable</a:t>
            </a:r>
            <a:endParaRPr lang="zh-CN" altLang="en-US"/>
          </a:p>
          <a:p>
            <a:r>
              <a:rPr lang="zh-CN" altLang="en-US"/>
              <a:t>    java.util.concurrent.Callable</a:t>
            </a:r>
            <a:endParaRPr lang="zh-CN" altLang="en-US"/>
          </a:p>
          <a:p>
            <a:r>
              <a:rPr lang="zh-CN" altLang="en-US"/>
              <a:t>    java.security.PrivilegedAction</a:t>
            </a:r>
            <a:endParaRPr lang="zh-CN" altLang="en-US"/>
          </a:p>
          <a:p>
            <a:r>
              <a:rPr lang="zh-CN" altLang="en-US"/>
              <a:t>    java.util.Comparator</a:t>
            </a:r>
            <a:endParaRPr lang="zh-CN" altLang="en-US"/>
          </a:p>
          <a:p>
            <a:r>
              <a:rPr lang="zh-CN" altLang="en-US"/>
              <a:t>    java.io.FileFilter</a:t>
            </a:r>
            <a:endParaRPr lang="zh-CN" altLang="en-US"/>
          </a:p>
          <a:p>
            <a:r>
              <a:rPr lang="zh-CN" altLang="en-US"/>
              <a:t>    java.nio.file.PathMatcher</a:t>
            </a:r>
            <a:endParaRPr lang="zh-CN" altLang="en-US"/>
          </a:p>
          <a:p>
            <a:r>
              <a:rPr lang="zh-CN" altLang="en-US"/>
              <a:t>    java.lang.reflect.InvocationHandler</a:t>
            </a:r>
            <a:endParaRPr lang="zh-CN" altLang="en-US"/>
          </a:p>
          <a:p>
            <a:r>
              <a:rPr lang="zh-CN" altLang="en-US"/>
              <a:t>    java.beans.PropertyChangeListener</a:t>
            </a:r>
            <a:endParaRPr lang="zh-CN" altLang="en-US"/>
          </a:p>
          <a:p>
            <a:r>
              <a:rPr lang="zh-CN" altLang="en-US"/>
              <a:t>    java.awt.event.ActionListener</a:t>
            </a:r>
            <a:endParaRPr lang="zh-CN" altLang="en-US"/>
          </a:p>
          <a:p>
            <a:r>
              <a:rPr lang="zh-CN" altLang="en-US"/>
              <a:t>    javax.swing.event.ChangeListener</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JDK 8 新增加的常用函数接口</a:t>
            </a:r>
            <a:endParaRPr lang="zh-CN" altLang="en-US"/>
          </a:p>
        </p:txBody>
      </p:sp>
      <p:sp>
        <p:nvSpPr>
          <p:cNvPr id="3" name="内容占位符 2"/>
          <p:cNvSpPr>
            <a:spLocks noGrp="1"/>
          </p:cNvSpPr>
          <p:nvPr>
            <p:ph idx="1"/>
          </p:nvPr>
        </p:nvSpPr>
        <p:spPr/>
        <p:txBody>
          <a:bodyPr>
            <a:normAutofit fontScale="90000"/>
          </a:bodyPr>
          <a:lstStyle/>
          <a:p>
            <a:r>
              <a:rPr lang="zh-CN" altLang="en-US" dirty="0" smtClean="0">
                <a:sym typeface="+mn-ea"/>
              </a:rPr>
              <a:t>添加</a:t>
            </a:r>
            <a:r>
              <a:rPr lang="zh-CN" altLang="en-US" dirty="0">
                <a:sym typeface="+mn-ea"/>
              </a:rPr>
              <a:t>了一个</a:t>
            </a:r>
            <a:r>
              <a:rPr lang="zh-CN" altLang="en-US" dirty="0" smtClean="0">
                <a:sym typeface="+mn-ea"/>
              </a:rPr>
              <a:t>包</a:t>
            </a:r>
            <a:r>
              <a:rPr lang="en-US" altLang="zh-CN" dirty="0" err="1" smtClean="0">
                <a:sym typeface="+mn-ea"/>
              </a:rPr>
              <a:t>java.util.function</a:t>
            </a:r>
            <a:r>
              <a:rPr lang="zh-CN" altLang="en-US" dirty="0">
                <a:sym typeface="+mn-ea"/>
              </a:rPr>
              <a:t>。它包含了很多类，用来支持</a:t>
            </a:r>
            <a:r>
              <a:rPr lang="en-US" altLang="zh-CN" dirty="0">
                <a:sym typeface="+mn-ea"/>
              </a:rPr>
              <a:t>Java</a:t>
            </a:r>
            <a:r>
              <a:rPr lang="zh-CN" altLang="en-US" dirty="0">
                <a:sym typeface="+mn-ea"/>
              </a:rPr>
              <a:t>的函数式编程</a:t>
            </a:r>
            <a:r>
              <a:rPr lang="zh-CN" altLang="en-US" dirty="0" smtClean="0">
                <a:sym typeface="+mn-ea"/>
              </a:rPr>
              <a:t>。例如：</a:t>
            </a:r>
            <a:r>
              <a:rPr lang="en-US" altLang="zh-CN" dirty="0" smtClean="0">
                <a:sym typeface="+mn-ea"/>
              </a:rPr>
              <a:t>Predicate</a:t>
            </a:r>
            <a:r>
              <a:rPr lang="zh-CN" altLang="en-US" dirty="0">
                <a:sym typeface="+mn-ea"/>
              </a:rPr>
              <a:t>，</a:t>
            </a:r>
            <a:r>
              <a:rPr lang="zh-CN" altLang="en-US" dirty="0" smtClean="0">
                <a:sym typeface="+mn-ea"/>
              </a:rPr>
              <a:t>使用其函数</a:t>
            </a:r>
            <a:r>
              <a:rPr lang="zh-CN" altLang="en-US" dirty="0">
                <a:sym typeface="+mn-ea"/>
              </a:rPr>
              <a:t>式接口以及</a:t>
            </a:r>
            <a:r>
              <a:rPr lang="en-US" altLang="zh-CN" dirty="0">
                <a:sym typeface="+mn-ea"/>
              </a:rPr>
              <a:t>lambda</a:t>
            </a:r>
            <a:r>
              <a:rPr lang="zh-CN" altLang="en-US" dirty="0">
                <a:sym typeface="+mn-ea"/>
              </a:rPr>
              <a:t>表达式，可以向</a:t>
            </a:r>
            <a:r>
              <a:rPr lang="en-US" altLang="zh-CN" dirty="0">
                <a:sym typeface="+mn-ea"/>
              </a:rPr>
              <a:t>API</a:t>
            </a:r>
            <a:r>
              <a:rPr lang="zh-CN" altLang="en-US" dirty="0">
                <a:sym typeface="+mn-ea"/>
              </a:rPr>
              <a:t>方法添加逻辑，用更少的代码支持更多的动态行为</a:t>
            </a:r>
            <a:r>
              <a:rPr lang="zh-CN" altLang="en-US" dirty="0" smtClean="0">
                <a:sym typeface="+mn-ea"/>
              </a:rPr>
              <a:t>。</a:t>
            </a:r>
            <a:endParaRPr lang="zh-CN" altLang="en-US"/>
          </a:p>
          <a:p>
            <a:pPr lvl="1"/>
            <a:r>
              <a:rPr lang="zh-CN" altLang="en-US"/>
              <a:t>Consumer&lt;T&gt;代表了接受一个输入参数并且无返回的操作</a:t>
            </a:r>
            <a:endParaRPr lang="zh-CN" altLang="en-US"/>
          </a:p>
          <a:p>
            <a:pPr lvl="1"/>
            <a:r>
              <a:rPr lang="zh-CN" altLang="en-US"/>
              <a:t>Predicate&lt;T&gt;接受一个输入参数，返回一个布尔值结果。</a:t>
            </a:r>
            <a:endParaRPr lang="zh-CN" altLang="en-US"/>
          </a:p>
          <a:p>
            <a:pPr lvl="1"/>
            <a:r>
              <a:rPr lang="zh-CN" altLang="en-US"/>
              <a:t>Supplier&lt;T&gt;无参数，返回一个结果。</a:t>
            </a:r>
            <a:endParaRPr lang="zh-CN" altLang="en-US"/>
          </a:p>
          <a:p>
            <a:pPr lvl="1"/>
            <a:r>
              <a:rPr lang="zh-CN" altLang="en-US"/>
              <a:t>Function&lt;T,R&gt;接受一个输入参数，返回一个结果。</a:t>
            </a:r>
            <a:endParaRPr lang="zh-CN" altLang="en-US"/>
          </a:p>
          <a:p>
            <a:pPr lvl="1"/>
            <a:r>
              <a:rPr lang="zh-CN" altLang="en-US">
                <a:sym typeface="+mn-ea"/>
              </a:rPr>
              <a:t>BinaryOperator&lt;T&gt;代表了一个作用于于两个同类型操作符的操作，并且返回了操作符同类型的结果</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双参数的函数接口</a:t>
            </a:r>
            <a:endParaRPr lang="zh-CN" altLang="en-US"/>
          </a:p>
        </p:txBody>
      </p:sp>
      <p:sp>
        <p:nvSpPr>
          <p:cNvPr id="3" name="内容占位符 2"/>
          <p:cNvSpPr>
            <a:spLocks noGrp="1"/>
          </p:cNvSpPr>
          <p:nvPr>
            <p:ph idx="1"/>
          </p:nvPr>
        </p:nvSpPr>
        <p:spPr/>
        <p:txBody>
          <a:bodyPr>
            <a:normAutofit/>
          </a:bodyPr>
          <a:lstStyle/>
          <a:p>
            <a:r>
              <a:rPr lang="zh-CN" altLang="en-US"/>
              <a:t>BiConsumer&lt;T,U&gt;代表了一个接受两个输入参数的操作，并且不返回任何结果</a:t>
            </a:r>
            <a:endParaRPr lang="zh-CN" altLang="en-US"/>
          </a:p>
          <a:p>
            <a:r>
              <a:rPr lang="zh-CN" altLang="en-US"/>
              <a:t>BiFunction&lt;T,U,R&gt;代表了一个接受两个输入参数的方法，并且返回一个结果</a:t>
            </a:r>
            <a:endParaRPr lang="zh-CN" altLang="en-US"/>
          </a:p>
          <a:p>
            <a:r>
              <a:rPr lang="zh-CN" altLang="en-US"/>
              <a:t>BiPredicate&lt;T,U&gt;代表了一个两个参数的boolean值方法</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8 lambda</a:t>
            </a:r>
            <a:r>
              <a:rPr lang="zh-CN" altLang="en-US" dirty="0"/>
              <a:t>表达式的语法</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a:t>
            </a:r>
            <a:r>
              <a:rPr lang="en-US" altLang="zh-CN" dirty="0" err="1"/>
              <a:t>params</a:t>
            </a:r>
            <a:r>
              <a:rPr lang="en-US" altLang="zh-CN" dirty="0"/>
              <a:t>) -&gt; expression</a:t>
            </a:r>
            <a:endParaRPr lang="en-US" altLang="zh-CN" dirty="0"/>
          </a:p>
          <a:p>
            <a:r>
              <a:rPr lang="en-US" altLang="zh-CN" dirty="0"/>
              <a:t>(</a:t>
            </a:r>
            <a:r>
              <a:rPr lang="en-US" altLang="zh-CN" dirty="0" err="1"/>
              <a:t>params</a:t>
            </a:r>
            <a:r>
              <a:rPr lang="en-US" altLang="zh-CN" dirty="0"/>
              <a:t>) -&gt; statement</a:t>
            </a:r>
            <a:endParaRPr lang="en-US" altLang="zh-CN" dirty="0"/>
          </a:p>
          <a:p>
            <a:r>
              <a:rPr lang="en-US" altLang="zh-CN" dirty="0"/>
              <a:t>(</a:t>
            </a:r>
            <a:r>
              <a:rPr lang="en-US" altLang="zh-CN" dirty="0" err="1"/>
              <a:t>params</a:t>
            </a:r>
            <a:r>
              <a:rPr lang="en-US" altLang="zh-CN" dirty="0"/>
              <a:t>) -&gt; { statements </a:t>
            </a:r>
            <a:r>
              <a:rPr lang="en-US" altLang="zh-CN" dirty="0" smtClean="0"/>
              <a:t>}</a:t>
            </a:r>
            <a:endParaRPr lang="en-US" altLang="zh-CN" dirty="0" smtClean="0"/>
          </a:p>
          <a:p>
            <a:pPr marL="0" indent="0">
              <a:buNone/>
            </a:pPr>
            <a:r>
              <a:rPr lang="zh-CN" altLang="en-US" dirty="0"/>
              <a:t>例如，</a:t>
            </a:r>
            <a:r>
              <a:rPr lang="zh-CN" altLang="en-US" dirty="0" smtClean="0"/>
              <a:t>如果方法</a:t>
            </a:r>
            <a:r>
              <a:rPr lang="zh-CN" altLang="en-US" dirty="0"/>
              <a:t>不对参数进行</a:t>
            </a:r>
            <a:r>
              <a:rPr lang="zh-CN" altLang="en-US" dirty="0" smtClean="0"/>
              <a:t>修改</a:t>
            </a:r>
            <a:endParaRPr lang="en-US" altLang="zh-CN" dirty="0"/>
          </a:p>
          <a:p>
            <a:pPr marL="457200" lvl="1" indent="0">
              <a:buNone/>
            </a:pPr>
            <a:r>
              <a:rPr lang="en-US" altLang="zh-CN" dirty="0"/>
              <a:t>() -&gt; </a:t>
            </a:r>
            <a:r>
              <a:rPr lang="en-US" altLang="zh-CN" dirty="0" err="1"/>
              <a:t>System.out.println</a:t>
            </a:r>
            <a:r>
              <a:rPr lang="en-US" altLang="zh-CN" dirty="0"/>
              <a:t>("Hello Lambda Expressions");</a:t>
            </a:r>
            <a:endParaRPr lang="en-US" altLang="zh-CN" dirty="0"/>
          </a:p>
          <a:p>
            <a:pPr marL="0" indent="0">
              <a:buNone/>
            </a:pPr>
            <a:r>
              <a:rPr lang="zh-CN" altLang="en-US" dirty="0" smtClean="0"/>
              <a:t>如果方法</a:t>
            </a:r>
            <a:r>
              <a:rPr lang="zh-CN" altLang="en-US" dirty="0"/>
              <a:t>接收两个</a:t>
            </a:r>
            <a:r>
              <a:rPr lang="zh-CN" altLang="en-US" dirty="0" smtClean="0"/>
              <a:t>参数</a:t>
            </a:r>
            <a:endParaRPr lang="zh-CN" altLang="en-US" dirty="0"/>
          </a:p>
          <a:p>
            <a:pPr marL="457200" lvl="1" indent="0">
              <a:buNone/>
            </a:pPr>
            <a:r>
              <a:rPr lang="en-US" altLang="zh-CN" dirty="0"/>
              <a:t>(</a:t>
            </a:r>
            <a:r>
              <a:rPr lang="en-US" altLang="zh-CN" dirty="0" err="1"/>
              <a:t>int</a:t>
            </a:r>
            <a:r>
              <a:rPr lang="en-US" altLang="zh-CN" dirty="0"/>
              <a:t> even, </a:t>
            </a:r>
            <a:r>
              <a:rPr lang="en-US" altLang="zh-CN" dirty="0" err="1"/>
              <a:t>int</a:t>
            </a:r>
            <a:r>
              <a:rPr lang="en-US" altLang="zh-CN" dirty="0"/>
              <a:t> odd) -&gt; even + </a:t>
            </a:r>
            <a:r>
              <a:rPr lang="en-US" altLang="zh-CN" dirty="0" smtClean="0"/>
              <a:t>odd</a:t>
            </a:r>
            <a:r>
              <a:rPr lang="en-US" altLang="zh-CN" dirty="0"/>
              <a:t>;</a:t>
            </a:r>
            <a:endParaRPr lang="en-US" altLang="zh-CN" dirty="0"/>
          </a:p>
          <a:p>
            <a:pPr marL="457200" lvl="1" indent="0">
              <a:buNone/>
            </a:pPr>
            <a:r>
              <a:rPr lang="zh-CN" altLang="en-US" dirty="0"/>
              <a:t>如果只有一个参数可以省略（），无参数或其他数量不可省略。</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lambda</a:t>
            </a:r>
            <a:r>
              <a:rPr lang="zh-CN" altLang="en-US" dirty="0"/>
              <a:t>表达式对列表进行迭代</a:t>
            </a:r>
            <a:endParaRPr lang="zh-CN" altLang="en-US" dirty="0"/>
          </a:p>
        </p:txBody>
      </p:sp>
      <p:sp>
        <p:nvSpPr>
          <p:cNvPr id="3" name="内容占位符 2"/>
          <p:cNvSpPr>
            <a:spLocks noGrp="1"/>
          </p:cNvSpPr>
          <p:nvPr>
            <p:ph idx="1"/>
          </p:nvPr>
        </p:nvSpPr>
        <p:spPr/>
        <p:txBody>
          <a:bodyPr>
            <a:normAutofit lnSpcReduction="20000"/>
          </a:bodyPr>
          <a:lstStyle/>
          <a:p>
            <a:pPr>
              <a:lnSpc>
                <a:spcPct val="120000"/>
              </a:lnSpc>
            </a:pPr>
            <a:r>
              <a:rPr lang="zh-CN" altLang="en-US" dirty="0"/>
              <a:t>列表现在有了一个 </a:t>
            </a:r>
            <a:r>
              <a:rPr lang="en-US" altLang="zh-CN" dirty="0" err="1"/>
              <a:t>forEach</a:t>
            </a:r>
            <a:r>
              <a:rPr lang="en-US" altLang="zh-CN" dirty="0"/>
              <a:t>()  </a:t>
            </a:r>
            <a:r>
              <a:rPr lang="zh-CN" altLang="en-US" dirty="0"/>
              <a:t>方法，它可以迭代所有对象，并将你的</a:t>
            </a:r>
            <a:r>
              <a:rPr lang="en-US" altLang="zh-CN" dirty="0"/>
              <a:t>lambda</a:t>
            </a:r>
            <a:r>
              <a:rPr lang="zh-CN" altLang="en-US" dirty="0"/>
              <a:t>代码应用在</a:t>
            </a:r>
            <a:r>
              <a:rPr lang="zh-CN" altLang="en-US" dirty="0" smtClean="0"/>
              <a:t>其中</a:t>
            </a:r>
            <a:endParaRPr lang="en-US" altLang="zh-CN" dirty="0" smtClean="0"/>
          </a:p>
          <a:p>
            <a:pPr marL="0" indent="0">
              <a:buNone/>
            </a:pPr>
            <a:r>
              <a:rPr lang="en-US" altLang="zh-CN" sz="1800" dirty="0">
                <a:solidFill>
                  <a:schemeClr val="accent4"/>
                </a:solidFill>
              </a:rPr>
              <a:t>// Java 8</a:t>
            </a:r>
            <a:r>
              <a:rPr lang="zh-CN" altLang="en-US" sz="1800" dirty="0">
                <a:solidFill>
                  <a:schemeClr val="accent4"/>
                </a:solidFill>
              </a:rPr>
              <a:t>之前：</a:t>
            </a:r>
            <a:endParaRPr lang="zh-CN" altLang="en-US" sz="1800" dirty="0">
              <a:solidFill>
                <a:schemeClr val="accent4"/>
              </a:solidFill>
            </a:endParaRPr>
          </a:p>
          <a:p>
            <a:pPr marL="0" indent="0">
              <a:buNone/>
            </a:pPr>
            <a:r>
              <a:rPr lang="en-US" altLang="zh-CN" sz="1800" dirty="0"/>
              <a:t>List features = </a:t>
            </a:r>
            <a:r>
              <a:rPr lang="en-US" altLang="zh-CN" sz="1800" dirty="0" err="1"/>
              <a:t>Arrays.asList</a:t>
            </a:r>
            <a:r>
              <a:rPr lang="en-US" altLang="zh-CN" sz="1800" dirty="0"/>
              <a:t>("Lambdas", "Default Method", "Stream API", "Date and Time API");</a:t>
            </a:r>
            <a:endParaRPr lang="en-US" altLang="zh-CN" sz="1800" dirty="0"/>
          </a:p>
          <a:p>
            <a:pPr marL="0" indent="0">
              <a:buNone/>
            </a:pPr>
            <a:r>
              <a:rPr lang="en-US" altLang="zh-CN" sz="1800" dirty="0"/>
              <a:t>for (String feature : features) {</a:t>
            </a:r>
            <a:endParaRPr lang="en-US" altLang="zh-CN" sz="1800" dirty="0"/>
          </a:p>
          <a:p>
            <a:pPr marL="0" indent="0">
              <a:buNone/>
            </a:pPr>
            <a:r>
              <a:rPr lang="en-US" altLang="zh-CN" sz="1800" dirty="0"/>
              <a:t>    </a:t>
            </a:r>
            <a:r>
              <a:rPr lang="en-US" altLang="zh-CN" sz="1800" dirty="0" err="1"/>
              <a:t>System.out.println</a:t>
            </a:r>
            <a:r>
              <a:rPr lang="en-US" altLang="zh-CN" sz="1800" dirty="0"/>
              <a:t>(feature);</a:t>
            </a:r>
            <a:endParaRPr lang="en-US" altLang="zh-CN" sz="1800" dirty="0"/>
          </a:p>
          <a:p>
            <a:pPr marL="0" indent="0">
              <a:buNone/>
            </a:pPr>
            <a:r>
              <a:rPr lang="en-US" altLang="zh-CN" sz="1800" dirty="0"/>
              <a:t>}</a:t>
            </a:r>
            <a:endParaRPr lang="en-US" altLang="zh-CN" sz="1800" dirty="0"/>
          </a:p>
          <a:p>
            <a:pPr marL="0" indent="0">
              <a:buNone/>
            </a:pPr>
            <a:r>
              <a:rPr lang="en-US" altLang="zh-CN" sz="1800" dirty="0">
                <a:solidFill>
                  <a:srgbClr val="FF0000"/>
                </a:solidFill>
              </a:rPr>
              <a:t>// Java 8</a:t>
            </a:r>
            <a:r>
              <a:rPr lang="zh-CN" altLang="en-US" sz="1800" dirty="0">
                <a:solidFill>
                  <a:srgbClr val="FF0000"/>
                </a:solidFill>
              </a:rPr>
              <a:t>之后：</a:t>
            </a:r>
            <a:endParaRPr lang="zh-CN" altLang="en-US" sz="1800" dirty="0">
              <a:solidFill>
                <a:srgbClr val="FF0000"/>
              </a:solidFill>
            </a:endParaRPr>
          </a:p>
          <a:p>
            <a:pPr marL="0" indent="0">
              <a:buNone/>
            </a:pPr>
            <a:r>
              <a:rPr lang="en-US" altLang="zh-CN" sz="1800" dirty="0"/>
              <a:t>List features = </a:t>
            </a:r>
            <a:r>
              <a:rPr lang="en-US" altLang="zh-CN" sz="1800" dirty="0" err="1"/>
              <a:t>Arrays.asList</a:t>
            </a:r>
            <a:r>
              <a:rPr lang="en-US" altLang="zh-CN" sz="1800" dirty="0"/>
              <a:t>("Lambdas", "Default Method", "Stream API", "Date and Time API");</a:t>
            </a:r>
            <a:endParaRPr lang="en-US" altLang="zh-CN" sz="1800" dirty="0"/>
          </a:p>
          <a:p>
            <a:pPr marL="0" indent="0">
              <a:buNone/>
            </a:pPr>
            <a:r>
              <a:rPr lang="en-US" altLang="zh-CN" sz="1800" dirty="0" err="1">
                <a:solidFill>
                  <a:srgbClr val="FF0000"/>
                </a:solidFill>
              </a:rPr>
              <a:t>features.forEach</a:t>
            </a:r>
            <a:r>
              <a:rPr lang="en-US" altLang="zh-CN" sz="1800" dirty="0">
                <a:solidFill>
                  <a:srgbClr val="FF0000"/>
                </a:solidFill>
              </a:rPr>
              <a:t>(n -&gt; </a:t>
            </a:r>
            <a:r>
              <a:rPr lang="en-US" altLang="zh-CN" sz="1800" dirty="0" err="1">
                <a:solidFill>
                  <a:srgbClr val="FF0000"/>
                </a:solidFill>
              </a:rPr>
              <a:t>System.out.println</a:t>
            </a:r>
            <a:r>
              <a:rPr lang="en-US" altLang="zh-CN" sz="1800" dirty="0">
                <a:solidFill>
                  <a:srgbClr val="FF0000"/>
                </a:solidFill>
              </a:rPr>
              <a:t>(n)); </a:t>
            </a:r>
            <a:endParaRPr lang="en-US" altLang="zh-CN" sz="1800" dirty="0">
              <a:solidFill>
                <a:srgbClr val="FF0000"/>
              </a:solidFill>
            </a:endParaRPr>
          </a:p>
          <a:p>
            <a:pPr marL="0" indent="0">
              <a:buNone/>
            </a:pPr>
            <a:r>
              <a:rPr lang="en-US" altLang="zh-CN" sz="1800" dirty="0"/>
              <a:t>// </a:t>
            </a:r>
            <a:r>
              <a:rPr lang="zh-CN" altLang="en-US" sz="1800" dirty="0"/>
              <a:t>使用</a:t>
            </a:r>
            <a:r>
              <a:rPr lang="en-US" altLang="zh-CN" sz="1800" dirty="0"/>
              <a:t>Java 8</a:t>
            </a:r>
            <a:r>
              <a:rPr lang="zh-CN" altLang="en-US" sz="1800" dirty="0"/>
              <a:t>的方法引用更方便，方法引用由</a:t>
            </a:r>
            <a:r>
              <a:rPr lang="en-US" altLang="zh-CN" sz="1800" dirty="0"/>
              <a:t>::</a:t>
            </a:r>
            <a:r>
              <a:rPr lang="zh-CN" altLang="en-US" sz="1800" dirty="0"/>
              <a:t>双冒号操作符标示，</a:t>
            </a:r>
            <a:endParaRPr lang="zh-CN" altLang="en-US" sz="1800" dirty="0"/>
          </a:p>
          <a:p>
            <a:pPr marL="0" indent="0">
              <a:buNone/>
            </a:pPr>
            <a:r>
              <a:rPr lang="en-US" altLang="zh-CN" sz="1800" dirty="0"/>
              <a:t>// </a:t>
            </a:r>
            <a:r>
              <a:rPr lang="zh-CN" altLang="en-US" sz="1800" dirty="0"/>
              <a:t>看起来像</a:t>
            </a:r>
            <a:r>
              <a:rPr lang="en-US" altLang="zh-CN" sz="1800" dirty="0"/>
              <a:t>C++</a:t>
            </a:r>
            <a:r>
              <a:rPr lang="zh-CN" altLang="en-US" sz="1800" dirty="0"/>
              <a:t>的作用域解析运算符</a:t>
            </a:r>
            <a:endParaRPr lang="zh-CN" altLang="en-US" sz="1800" dirty="0"/>
          </a:p>
          <a:p>
            <a:pPr marL="0" indent="0">
              <a:buNone/>
            </a:pPr>
            <a:r>
              <a:rPr lang="en-US" altLang="zh-CN" sz="1800" dirty="0" err="1">
                <a:solidFill>
                  <a:srgbClr val="FF0000"/>
                </a:solidFill>
              </a:rPr>
              <a:t>features.forEach</a:t>
            </a:r>
            <a:r>
              <a:rPr lang="en-US" altLang="zh-CN" sz="1800" dirty="0">
                <a:solidFill>
                  <a:srgbClr val="FF0000"/>
                </a:solidFill>
              </a:rPr>
              <a:t>(</a:t>
            </a:r>
            <a:r>
              <a:rPr lang="en-US" altLang="zh-CN" sz="1800" dirty="0" err="1">
                <a:solidFill>
                  <a:srgbClr val="FF0000"/>
                </a:solidFill>
              </a:rPr>
              <a:t>System.out</a:t>
            </a:r>
            <a:r>
              <a:rPr lang="en-US" altLang="zh-CN" sz="1800" dirty="0">
                <a:solidFill>
                  <a:srgbClr val="FF0000"/>
                </a:solidFill>
              </a:rPr>
              <a:t>::</a:t>
            </a:r>
            <a:r>
              <a:rPr lang="en-US" altLang="zh-CN" sz="1800" dirty="0" err="1">
                <a:solidFill>
                  <a:srgbClr val="FF0000"/>
                </a:solidFill>
              </a:rPr>
              <a:t>println</a:t>
            </a:r>
            <a:r>
              <a:rPr lang="en-US" altLang="zh-CN" sz="1800" dirty="0">
                <a:solidFill>
                  <a:srgbClr val="FF0000"/>
                </a:solidFill>
              </a:rPr>
              <a:t>);</a:t>
            </a:r>
            <a:endParaRPr lang="en-US" altLang="zh-CN" sz="1800" dirty="0">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Java 8 </a:t>
            </a:r>
            <a:r>
              <a:rPr lang="zh-CN" dirty="0">
                <a:sym typeface="+mn-ea"/>
              </a:rPr>
              <a:t>类型推断</a:t>
            </a:r>
            <a:endParaRPr lang="zh-CN"/>
          </a:p>
        </p:txBody>
      </p:sp>
      <p:sp>
        <p:nvSpPr>
          <p:cNvPr id="3" name="内容占位符 2"/>
          <p:cNvSpPr>
            <a:spLocks noGrp="1"/>
          </p:cNvSpPr>
          <p:nvPr>
            <p:ph idx="1"/>
          </p:nvPr>
        </p:nvSpPr>
        <p:spPr/>
        <p:txBody>
          <a:bodyPr/>
          <a:lstStyle/>
          <a:p>
            <a:r>
              <a:rPr lang="en-US" altLang="zh-CN" sz="2400"/>
              <a:t>JDK8.0</a:t>
            </a:r>
            <a:r>
              <a:rPr lang="zh-CN" altLang="en-US" sz="2400"/>
              <a:t>中编译器提供了更多的类型、上下文推断，减少代码量，</a:t>
            </a:r>
            <a:r>
              <a:rPr lang="en-US" altLang="zh-CN" sz="2400"/>
              <a:t>Lambda</a:t>
            </a:r>
            <a:r>
              <a:rPr lang="zh-CN" altLang="en-US" sz="2400"/>
              <a:t>表达式对此有充分体现。</a:t>
            </a:r>
            <a:endParaRPr lang="zh-CN" altLang="en-US" sz="2400"/>
          </a:p>
          <a:p>
            <a:pPr marL="0" indent="0">
              <a:buNone/>
            </a:pPr>
            <a:r>
              <a:rPr lang="en-US" altLang="zh-CN" sz="2400"/>
              <a:t>    List&lt;String&gt; ls=new List</a:t>
            </a:r>
            <a:r>
              <a:rPr lang="en-US" altLang="zh-CN" sz="2400">
                <a:solidFill>
                  <a:srgbClr val="FF0000"/>
                </a:solidFill>
              </a:rPr>
              <a:t>&lt;&gt;</a:t>
            </a:r>
            <a:r>
              <a:rPr lang="en-US" altLang="zh-CN" sz="2400"/>
              <a:t>();</a:t>
            </a:r>
            <a:endParaRPr lang="en-US" altLang="zh-CN" sz="2400"/>
          </a:p>
          <a:p>
            <a:pPr marL="457200" lvl="1" indent="0">
              <a:buNone/>
            </a:pPr>
            <a:r>
              <a:rPr lang="zh-CN" altLang="en-US" sz="2000"/>
              <a:t>此处有一个简单的类型推断，</a:t>
            </a:r>
            <a:r>
              <a:rPr lang="en-US" altLang="zh-CN" sz="2000"/>
              <a:t>&lt;&gt;</a:t>
            </a:r>
            <a:r>
              <a:rPr lang="zh-CN" altLang="en-US" sz="2000"/>
              <a:t>里推断类型是</a:t>
            </a:r>
            <a:r>
              <a:rPr lang="en-US" altLang="zh-CN" sz="2000"/>
              <a:t>String</a:t>
            </a:r>
            <a:r>
              <a:rPr lang="zh-CN" altLang="en-US" sz="2000"/>
              <a:t>。</a:t>
            </a:r>
            <a:endParaRPr lang="zh-CN" altLang="en-US" sz="2000"/>
          </a:p>
          <a:p>
            <a:pPr marL="0" lvl="0" indent="0">
              <a:buNone/>
            </a:pPr>
            <a:r>
              <a:rPr lang="zh-CN" altLang="en-US" sz="2400"/>
              <a:t>   </a:t>
            </a:r>
            <a:r>
              <a:rPr lang="en-US" altLang="zh-CN" sz="2400">
                <a:sym typeface="+mn-ea"/>
              </a:rPr>
              <a:t> </a:t>
            </a:r>
            <a:r>
              <a:rPr lang="en-US" altLang="zh-CN" sz="2400" b="1" u="sng">
                <a:sym typeface="+mn-ea"/>
              </a:rPr>
              <a:t>ls.forEach(</a:t>
            </a:r>
            <a:r>
              <a:rPr lang="en-US" altLang="zh-CN" sz="2400" b="1" u="sng">
                <a:solidFill>
                  <a:srgbClr val="FF0000"/>
                </a:solidFill>
                <a:sym typeface="+mn-ea"/>
              </a:rPr>
              <a:t>x</a:t>
            </a:r>
            <a:r>
              <a:rPr lang="en-US" altLang="zh-CN" sz="2400" b="1" u="sng">
                <a:sym typeface="+mn-ea"/>
              </a:rPr>
              <a:t>-&gt;System.out.println(x));</a:t>
            </a:r>
            <a:endParaRPr lang="en-US" altLang="zh-CN" sz="2400" b="1">
              <a:sym typeface="+mn-ea"/>
            </a:endParaRPr>
          </a:p>
          <a:p>
            <a:pPr marL="0" lvl="0" indent="0">
              <a:buNone/>
            </a:pPr>
            <a:r>
              <a:rPr lang="en-US" altLang="zh-CN" sz="2400">
                <a:sym typeface="+mn-ea"/>
              </a:rPr>
              <a:t>    </a:t>
            </a:r>
            <a:r>
              <a:rPr lang="zh-CN" altLang="en-US" sz="2400">
                <a:sym typeface="+mn-ea"/>
              </a:rPr>
              <a:t>void forEach​(Consumer&lt;? super T&gt; action)</a:t>
            </a:r>
            <a:r>
              <a:rPr lang="en-US" altLang="zh-CN" sz="2400">
                <a:sym typeface="+mn-ea"/>
              </a:rPr>
              <a:t>  </a:t>
            </a:r>
            <a:endParaRPr lang="en-US" altLang="zh-CN" sz="2400">
              <a:sym typeface="+mn-ea"/>
            </a:endParaRPr>
          </a:p>
          <a:p>
            <a:pPr marL="0" lvl="0" indent="0">
              <a:buNone/>
            </a:pPr>
            <a:r>
              <a:rPr lang="en-US" altLang="zh-CN" sz="2400">
                <a:sym typeface="+mn-ea"/>
              </a:rPr>
              <a:t>    Consumer </a:t>
            </a:r>
            <a:r>
              <a:rPr lang="zh-CN" altLang="en-US" sz="2400">
                <a:sym typeface="+mn-ea"/>
              </a:rPr>
              <a:t>的唯一抽象方法：</a:t>
            </a:r>
            <a:r>
              <a:rPr lang="en-US" altLang="zh-CN" sz="2400">
                <a:sym typeface="+mn-ea"/>
              </a:rPr>
              <a:t>void accept(T t)</a:t>
            </a:r>
            <a:r>
              <a:rPr lang="zh-CN" altLang="en-US" sz="2400">
                <a:sym typeface="+mn-ea"/>
              </a:rPr>
              <a:t>，把  </a:t>
            </a:r>
            <a:endParaRPr lang="zh-CN" altLang="en-US" sz="2400">
              <a:sym typeface="+mn-ea"/>
            </a:endParaRPr>
          </a:p>
          <a:p>
            <a:pPr marL="378460" lvl="0" indent="-378460">
              <a:buNone/>
            </a:pPr>
            <a:r>
              <a:rPr lang="zh-CN" altLang="en-US" sz="2400">
                <a:sym typeface="+mn-ea"/>
              </a:rPr>
              <a:t>    </a:t>
            </a:r>
            <a:r>
              <a:rPr lang="en-US" altLang="zh-CN" sz="2400">
                <a:sym typeface="+mn-ea"/>
              </a:rPr>
              <a:t>System.out.println(x) </a:t>
            </a:r>
            <a:r>
              <a:rPr lang="zh-CN" altLang="en-US" sz="2400">
                <a:sym typeface="+mn-ea"/>
              </a:rPr>
              <a:t>，推断为唯一抽象方法</a:t>
            </a:r>
            <a:r>
              <a:rPr lang="en-US" altLang="zh-CN" sz="2400">
                <a:sym typeface="+mn-ea"/>
              </a:rPr>
              <a:t>accept</a:t>
            </a:r>
            <a:r>
              <a:rPr lang="zh-CN" altLang="en-US" sz="2400">
                <a:sym typeface="+mn-ea"/>
              </a:rPr>
              <a:t>的实现，</a:t>
            </a:r>
            <a:r>
              <a:rPr lang="en-US" altLang="zh-CN" sz="2400">
                <a:sym typeface="+mn-ea"/>
              </a:rPr>
              <a:t>x</a:t>
            </a:r>
            <a:r>
              <a:rPr lang="zh-CN" altLang="en-US" sz="2400">
                <a:sym typeface="+mn-ea"/>
              </a:rPr>
              <a:t>为传入参数</a:t>
            </a:r>
            <a:r>
              <a:rPr lang="en-US" altLang="zh-CN" sz="2400">
                <a:sym typeface="+mn-ea"/>
              </a:rPr>
              <a:t>   </a:t>
            </a:r>
            <a:endParaRPr lang="en-US" altLang="zh-CN" sz="2400">
              <a:sym typeface="+mn-ea"/>
            </a:endParaRPr>
          </a:p>
          <a:p>
            <a:pPr marL="0" lvl="0" indent="0">
              <a:buNone/>
            </a:pPr>
            <a:r>
              <a:rPr lang="zh-CN" altLang="en-US" sz="1800">
                <a:sym typeface="+mn-ea"/>
              </a:rPr>
              <a:t>      x的是ls的元素，推断为String类型，使用匿名类的完整实现为：</a:t>
            </a:r>
            <a:endParaRPr lang="zh-CN" altLang="en-US" sz="1800">
              <a:sym typeface="+mn-ea"/>
            </a:endParaRPr>
          </a:p>
          <a:p>
            <a:pPr marL="0" lvl="0" indent="0">
              <a:buNone/>
            </a:pPr>
            <a:r>
              <a:rPr lang="zh-CN" altLang="en-US" sz="1800">
                <a:sym typeface="+mn-ea"/>
              </a:rPr>
              <a:t>     </a:t>
            </a:r>
            <a:r>
              <a:rPr lang="en-US" altLang="zh-CN" sz="1800">
                <a:sym typeface="+mn-ea"/>
              </a:rPr>
              <a:t>ls.forEach(new Consumer&lt;String&gt;(){</a:t>
            </a:r>
            <a:endParaRPr lang="en-US" altLang="zh-CN" sz="1800">
              <a:sym typeface="+mn-ea"/>
            </a:endParaRPr>
          </a:p>
          <a:p>
            <a:pPr marL="0" lvl="0" indent="0">
              <a:buNone/>
            </a:pPr>
            <a:r>
              <a:rPr lang="en-US" altLang="zh-CN" sz="1800">
                <a:sym typeface="+mn-ea"/>
              </a:rPr>
              <a:t>                 void accept(String </a:t>
            </a:r>
            <a:r>
              <a:rPr lang="en-US" altLang="zh-CN" sz="1800">
                <a:solidFill>
                  <a:srgbClr val="FF0000"/>
                </a:solidFill>
                <a:sym typeface="+mn-ea"/>
              </a:rPr>
              <a:t>x</a:t>
            </a:r>
            <a:r>
              <a:rPr lang="en-US" altLang="zh-CN" sz="1800">
                <a:sym typeface="+mn-ea"/>
              </a:rPr>
              <a:t>){</a:t>
            </a:r>
            <a:r>
              <a:rPr lang="en-US" altLang="zh-CN" sz="1800">
                <a:solidFill>
                  <a:srgbClr val="FF0000"/>
                </a:solidFill>
                <a:sym typeface="+mn-ea"/>
              </a:rPr>
              <a:t>System.out.println(x)</a:t>
            </a:r>
            <a:r>
              <a:rPr lang="en-US" altLang="zh-CN" sz="1800">
                <a:sym typeface="+mn-ea"/>
              </a:rPr>
              <a:t>;}</a:t>
            </a:r>
            <a:endParaRPr lang="en-US" altLang="zh-CN" sz="1800">
              <a:sym typeface="+mn-ea"/>
            </a:endParaRPr>
          </a:p>
          <a:p>
            <a:pPr marL="0" lvl="0" indent="0">
              <a:buNone/>
            </a:pPr>
            <a:r>
              <a:rPr lang="en-US" altLang="zh-CN" sz="1800">
                <a:sym typeface="+mn-ea"/>
              </a:rPr>
              <a:t>                 });</a:t>
            </a:r>
            <a:endParaRPr lang="zh-CN" altLang="en-US" sz="1800">
              <a:sym typeface="+mn-ea"/>
            </a:endParaRPr>
          </a:p>
          <a:p>
            <a:pPr marL="0" lvl="0" indent="0">
              <a:buNone/>
            </a:pPr>
            <a:r>
              <a:rPr lang="zh-CN" altLang="en-US" sz="1600">
                <a:sym typeface="+mn-ea"/>
              </a:rPr>
              <a:t>       </a:t>
            </a:r>
            <a:endParaRPr lang="zh-CN" altLang="en-US" sz="2400"/>
          </a:p>
          <a:p>
            <a:endParaRPr lang="zh-CN" altLang="en-US" sz="2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使用</a:t>
            </a:r>
            <a:r>
              <a:rPr lang="en-US" altLang="zh-CN" b="1" dirty="0"/>
              <a:t>lambda</a:t>
            </a:r>
            <a:r>
              <a:rPr lang="zh-CN" altLang="en-US" b="1" dirty="0"/>
              <a:t>表达式和函数式接口</a:t>
            </a:r>
            <a:r>
              <a:rPr lang="en-US" altLang="zh-CN" b="1" dirty="0" smtClean="0"/>
              <a:t>Predicate</a:t>
            </a:r>
            <a:endParaRPr lang="zh-CN" altLang="en-US" dirty="0"/>
          </a:p>
        </p:txBody>
      </p:sp>
      <p:sp>
        <p:nvSpPr>
          <p:cNvPr id="3" name="内容占位符 2"/>
          <p:cNvSpPr>
            <a:spLocks noGrp="1"/>
          </p:cNvSpPr>
          <p:nvPr>
            <p:ph sz="half" idx="1"/>
          </p:nvPr>
        </p:nvSpPr>
        <p:spPr>
          <a:xfrm>
            <a:off x="109855" y="1395730"/>
            <a:ext cx="6524625" cy="4751070"/>
          </a:xfrm>
        </p:spPr>
        <p:txBody>
          <a:bodyPr/>
          <a:lstStyle/>
          <a:p>
            <a:pPr marL="0" indent="0">
              <a:lnSpc>
                <a:spcPct val="120000"/>
              </a:lnSpc>
              <a:buNone/>
            </a:pPr>
            <a:r>
              <a:rPr lang="en-US" altLang="zh-CN" sz="1800"/>
              <a:t>public static void main(String args[]){</a:t>
            </a:r>
            <a:endParaRPr lang="en-US" altLang="zh-CN" sz="1800"/>
          </a:p>
          <a:p>
            <a:pPr marL="0" indent="0">
              <a:lnSpc>
                <a:spcPct val="120000"/>
              </a:lnSpc>
              <a:buNone/>
            </a:pPr>
            <a:r>
              <a:rPr lang="en-US" altLang="zh-CN" sz="1800"/>
              <a:t> List&lt;String&gt; languages =</a:t>
            </a:r>
            <a:br>
              <a:rPr lang="en-US" altLang="zh-CN" sz="1800"/>
            </a:br>
            <a:r>
              <a:rPr lang="en-US" altLang="zh-CN" sz="1800"/>
              <a:t> Arrays.asList(  "Java", "Scala", "C++", "Haskell", "Lisp");</a:t>
            </a:r>
            <a:endParaRPr lang="en-US" altLang="zh-CN" sz="1800"/>
          </a:p>
          <a:p>
            <a:pPr marL="0" indent="0">
              <a:lnSpc>
                <a:spcPct val="120000"/>
              </a:lnSpc>
              <a:buNone/>
            </a:pPr>
            <a:r>
              <a:rPr lang="en-US" altLang="zh-CN" sz="1800"/>
              <a:t>  System.out.println("Languages which starts with J :");</a:t>
            </a:r>
            <a:endParaRPr lang="en-US" altLang="zh-CN" sz="1800"/>
          </a:p>
          <a:p>
            <a:pPr marL="0" indent="0">
              <a:lnSpc>
                <a:spcPct val="120000"/>
              </a:lnSpc>
              <a:buNone/>
            </a:pPr>
            <a:r>
              <a:rPr lang="en-US" altLang="zh-CN" sz="1800"/>
              <a:t>  filter(languages, (str)-&gt;str.startsWith("J"));</a:t>
            </a:r>
            <a:endParaRPr lang="en-US" altLang="zh-CN" sz="1800"/>
          </a:p>
          <a:p>
            <a:pPr marL="0" indent="0">
              <a:lnSpc>
                <a:spcPct val="120000"/>
              </a:lnSpc>
              <a:buNone/>
            </a:pPr>
            <a:r>
              <a:rPr lang="en-US" altLang="zh-CN" sz="1800"/>
              <a:t>  System.out.println("Languages which ends with a ");</a:t>
            </a:r>
            <a:endParaRPr lang="en-US" altLang="zh-CN" sz="1800"/>
          </a:p>
          <a:p>
            <a:pPr marL="0" indent="0">
              <a:lnSpc>
                <a:spcPct val="120000"/>
              </a:lnSpc>
              <a:buNone/>
            </a:pPr>
            <a:r>
              <a:rPr lang="en-US" altLang="zh-CN" sz="1800"/>
              <a:t>  filter(languages, (str)-&gt;str.endsWith("a"));</a:t>
            </a:r>
            <a:endParaRPr lang="en-US" altLang="zh-CN" sz="1800"/>
          </a:p>
          <a:p>
            <a:pPr marL="0" indent="0">
              <a:lnSpc>
                <a:spcPct val="120000"/>
              </a:lnSpc>
              <a:buNone/>
            </a:pPr>
            <a:r>
              <a:rPr lang="en-US" altLang="zh-CN" sz="1800"/>
              <a:t>  System.out.println("Print all languages :");</a:t>
            </a:r>
            <a:endParaRPr lang="en-US" altLang="zh-CN" sz="1800"/>
          </a:p>
          <a:p>
            <a:pPr marL="0" indent="0">
              <a:lnSpc>
                <a:spcPct val="120000"/>
              </a:lnSpc>
              <a:buNone/>
            </a:pPr>
            <a:r>
              <a:rPr lang="en-US" altLang="zh-CN" sz="1800"/>
              <a:t>  filter(languages, (str)-&gt;true);</a:t>
            </a:r>
            <a:endParaRPr lang="en-US" altLang="zh-CN" sz="1800"/>
          </a:p>
          <a:p>
            <a:pPr marL="0" indent="0">
              <a:lnSpc>
                <a:spcPct val="120000"/>
              </a:lnSpc>
              <a:buNone/>
            </a:pPr>
            <a:r>
              <a:rPr lang="en-US" altLang="zh-CN" sz="1800"/>
              <a:t>  System.out.println("Print no language : ");</a:t>
            </a:r>
            <a:endParaRPr lang="en-US" altLang="zh-CN" sz="1800"/>
          </a:p>
          <a:p>
            <a:pPr marL="0" indent="0">
              <a:lnSpc>
                <a:spcPct val="120000"/>
              </a:lnSpc>
              <a:buNone/>
            </a:pPr>
            <a:r>
              <a:rPr lang="en-US" altLang="zh-CN" sz="1800"/>
              <a:t>  filter(languages, (str)-&gt;false);</a:t>
            </a:r>
            <a:endParaRPr lang="en-US" altLang="zh-CN" sz="1800"/>
          </a:p>
          <a:p>
            <a:pPr marL="0" indent="0">
              <a:lnSpc>
                <a:spcPct val="120000"/>
              </a:lnSpc>
              <a:buNone/>
            </a:pPr>
            <a:r>
              <a:rPr lang="en-US" altLang="zh-CN" sz="1800"/>
              <a:t>  }</a:t>
            </a:r>
            <a:endParaRPr lang="en-US" altLang="zh-CN" sz="1800"/>
          </a:p>
        </p:txBody>
      </p:sp>
      <p:sp>
        <p:nvSpPr>
          <p:cNvPr id="4" name="内容占位符 3"/>
          <p:cNvSpPr>
            <a:spLocks noGrp="1"/>
          </p:cNvSpPr>
          <p:nvPr>
            <p:ph sz="half" idx="2"/>
          </p:nvPr>
        </p:nvSpPr>
        <p:spPr>
          <a:xfrm>
            <a:off x="6379210" y="1395730"/>
            <a:ext cx="4313555" cy="4751070"/>
          </a:xfrm>
        </p:spPr>
        <p:txBody>
          <a:bodyPr/>
          <a:lstStyle/>
          <a:p>
            <a:pPr marL="0" indent="0">
              <a:buNone/>
            </a:pPr>
            <a:r>
              <a:rPr lang="en-US" altLang="zh-CN" sz="2000" dirty="0"/>
              <a:t>public static void filter (List&lt;String&gt; names, Predicate condition) {</a:t>
            </a:r>
            <a:endParaRPr lang="en-US" altLang="zh-CN" sz="2000" dirty="0"/>
          </a:p>
          <a:p>
            <a:pPr marL="0" indent="0">
              <a:buNone/>
            </a:pPr>
            <a:r>
              <a:rPr lang="en-US" altLang="zh-CN" sz="2000" dirty="0"/>
              <a:t>  for (String name : names) {</a:t>
            </a:r>
            <a:endParaRPr lang="en-US" altLang="zh-CN" sz="2000" dirty="0"/>
          </a:p>
          <a:p>
            <a:pPr marL="0" indent="0">
              <a:buNone/>
            </a:pPr>
            <a:r>
              <a:rPr lang="en-US" altLang="zh-CN" sz="2000" dirty="0"/>
              <a:t>    if (condition.test(name)) {</a:t>
            </a:r>
            <a:endParaRPr lang="en-US" altLang="zh-CN" sz="2000" dirty="0"/>
          </a:p>
          <a:p>
            <a:pPr marL="0" indent="0">
              <a:buNone/>
            </a:pPr>
            <a:r>
              <a:rPr lang="en-US" altLang="zh-CN" sz="2000" dirty="0"/>
              <a:t>      System.out.println(name);</a:t>
            </a:r>
            <a:endParaRPr lang="en-US" altLang="zh-CN" sz="2000" dirty="0"/>
          </a:p>
          <a:p>
            <a:pPr marL="0" indent="0">
              <a:buNone/>
            </a:pPr>
            <a:r>
              <a:rPr lang="en-US" altLang="zh-CN" sz="2000" dirty="0"/>
              <a:t>    }</a:t>
            </a:r>
            <a:endParaRPr lang="en-US" altLang="zh-CN" sz="2000" dirty="0"/>
          </a:p>
          <a:p>
            <a:pPr marL="0" indent="0">
              <a:buNone/>
            </a:pPr>
            <a:r>
              <a:rPr lang="en-US" altLang="zh-CN" sz="2000" dirty="0"/>
              <a:t>  }</a:t>
            </a:r>
            <a:endParaRPr lang="en-US" altLang="zh-CN" sz="2000" dirty="0"/>
          </a:p>
          <a:p>
            <a:pPr marL="0" indent="0">
              <a:buNone/>
            </a:pPr>
            <a:r>
              <a:rPr lang="en-US" altLang="zh-CN" sz="2000" dirty="0"/>
              <a:t>}</a:t>
            </a:r>
            <a:endParaRPr lang="en-US" altLang="zh-CN" sz="2000" dirty="0"/>
          </a:p>
        </p:txBody>
      </p:sp>
      <p:sp>
        <p:nvSpPr>
          <p:cNvPr id="5" name="文本框 4"/>
          <p:cNvSpPr txBox="1"/>
          <p:nvPr/>
        </p:nvSpPr>
        <p:spPr>
          <a:xfrm>
            <a:off x="4209415" y="5053330"/>
            <a:ext cx="6591935" cy="1322070"/>
          </a:xfrm>
          <a:prstGeom prst="rect">
            <a:avLst/>
          </a:prstGeom>
          <a:noFill/>
        </p:spPr>
        <p:txBody>
          <a:bodyPr wrap="square" rtlCol="0" anchor="t">
            <a:spAutoFit/>
          </a:bodyPr>
          <a:p>
            <a:pPr marL="0" indent="0">
              <a:buNone/>
            </a:pPr>
            <a:r>
              <a:rPr lang="en-US" altLang="zh-CN" dirty="0">
                <a:solidFill>
                  <a:srgbClr val="FF0000"/>
                </a:solidFill>
                <a:sym typeface="+mn-ea"/>
              </a:rPr>
              <a:t>public static void filter(List names, Predicate condition) {</a:t>
            </a:r>
            <a:endParaRPr lang="zh-CN" altLang="zh-CN" dirty="0">
              <a:solidFill>
                <a:srgbClr val="FF0000"/>
              </a:solidFill>
            </a:endParaRPr>
          </a:p>
          <a:p>
            <a:pPr marL="0" indent="0">
              <a:buNone/>
            </a:pPr>
            <a:r>
              <a:rPr lang="en-US" altLang="zh-CN" dirty="0">
                <a:solidFill>
                  <a:srgbClr val="FF0000"/>
                </a:solidFill>
                <a:sym typeface="+mn-ea"/>
              </a:rPr>
              <a:t>    </a:t>
            </a:r>
            <a:r>
              <a:rPr lang="en-US" altLang="zh-CN" dirty="0" err="1">
                <a:solidFill>
                  <a:srgbClr val="FF0000"/>
                </a:solidFill>
                <a:sym typeface="+mn-ea"/>
              </a:rPr>
              <a:t>names.stream</a:t>
            </a:r>
            <a:r>
              <a:rPr lang="en-US" altLang="zh-CN" dirty="0">
                <a:solidFill>
                  <a:srgbClr val="FF0000"/>
                </a:solidFill>
                <a:sym typeface="+mn-ea"/>
              </a:rPr>
              <a:t>().filter(condition)</a:t>
            </a:r>
            <a:br>
              <a:rPr lang="en-US" altLang="zh-CN" dirty="0">
                <a:solidFill>
                  <a:srgbClr val="FF0000"/>
                </a:solidFill>
                <a:sym typeface="+mn-ea"/>
              </a:rPr>
            </a:br>
            <a:r>
              <a:rPr lang="en-US" altLang="zh-CN" dirty="0">
                <a:solidFill>
                  <a:srgbClr val="FF0000"/>
                </a:solidFill>
                <a:sym typeface="+mn-ea"/>
              </a:rPr>
              <a:t>     .</a:t>
            </a:r>
            <a:r>
              <a:rPr lang="en-US" altLang="zh-CN" dirty="0" err="1">
                <a:solidFill>
                  <a:srgbClr val="FF0000"/>
                </a:solidFill>
                <a:sym typeface="+mn-ea"/>
              </a:rPr>
              <a:t>forEach</a:t>
            </a:r>
            <a:r>
              <a:rPr lang="en-US" altLang="zh-CN" dirty="0">
                <a:solidFill>
                  <a:srgbClr val="FF0000"/>
                </a:solidFill>
                <a:sym typeface="+mn-ea"/>
              </a:rPr>
              <a:t>(System.out::println);</a:t>
            </a:r>
            <a:endParaRPr lang="zh-CN" altLang="zh-CN" dirty="0">
              <a:solidFill>
                <a:srgbClr val="FF0000"/>
              </a:solidFill>
            </a:endParaRPr>
          </a:p>
          <a:p>
            <a:pPr marL="0" indent="0">
              <a:buNone/>
            </a:pPr>
            <a:r>
              <a:rPr lang="en-US" altLang="zh-CN" dirty="0">
                <a:solidFill>
                  <a:srgbClr val="FF0000"/>
                </a:solidFill>
                <a:sym typeface="+mn-ea"/>
              </a:rPr>
              <a:t>}// </a:t>
            </a:r>
            <a:r>
              <a:rPr lang="zh-CN" altLang="zh-CN" dirty="0" smtClean="0">
                <a:solidFill>
                  <a:srgbClr val="FF0000"/>
                </a:solidFill>
                <a:sym typeface="+mn-ea"/>
              </a:rPr>
              <a:t>更</a:t>
            </a:r>
            <a:r>
              <a:rPr lang="zh-CN" altLang="en-US" dirty="0" smtClean="0">
                <a:solidFill>
                  <a:srgbClr val="FF0000"/>
                </a:solidFill>
                <a:sym typeface="+mn-ea"/>
              </a:rPr>
              <a:t>多</a:t>
            </a:r>
            <a:r>
              <a:rPr lang="en-US" altLang="zh-CN" dirty="0" smtClean="0">
                <a:solidFill>
                  <a:srgbClr val="FF0000"/>
                </a:solidFill>
                <a:sym typeface="+mn-ea"/>
              </a:rPr>
              <a:t>lambda</a:t>
            </a:r>
            <a:r>
              <a:rPr lang="zh-CN" altLang="en-US" dirty="0" smtClean="0">
                <a:solidFill>
                  <a:srgbClr val="FF0000"/>
                </a:solidFill>
                <a:sym typeface="+mn-ea"/>
              </a:rPr>
              <a:t>表达式</a:t>
            </a:r>
            <a:r>
              <a:rPr lang="zh-CN" altLang="zh-CN" dirty="0" smtClean="0">
                <a:solidFill>
                  <a:srgbClr val="FF0000"/>
                </a:solidFill>
                <a:sym typeface="+mn-ea"/>
              </a:rPr>
              <a:t>的实现方法</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p:txBody>
          <a:bodyPr>
            <a:normAutofit fontScale="90000"/>
          </a:bodyPr>
          <a:lstStyle/>
          <a:p>
            <a:r>
              <a:rPr lang="zh-CN" altLang="en-US" b="1" dirty="0"/>
              <a:t>使用</a:t>
            </a:r>
            <a:r>
              <a:rPr lang="en-US" altLang="zh-CN" b="1" dirty="0"/>
              <a:t>lambda</a:t>
            </a:r>
            <a:r>
              <a:rPr lang="zh-CN" altLang="en-US" b="1" dirty="0"/>
              <a:t>表达式和函数式接口</a:t>
            </a:r>
            <a:r>
              <a:rPr lang="en-US" altLang="zh-CN" b="1" dirty="0" smtClean="0"/>
              <a:t>Predicate</a:t>
            </a:r>
            <a:endParaRPr lang="zh-CN" altLang="en-US" dirty="0"/>
          </a:p>
        </p:txBody>
      </p:sp>
      <p:sp>
        <p:nvSpPr>
          <p:cNvPr id="7" name="内容占位符 6"/>
          <p:cNvSpPr>
            <a:spLocks noGrp="1"/>
          </p:cNvSpPr>
          <p:nvPr>
            <p:ph idx="1"/>
          </p:nvPr>
        </p:nvSpPr>
        <p:spPr/>
        <p:txBody>
          <a:bodyPr>
            <a:normAutofit fontScale="62500" lnSpcReduction="20000"/>
          </a:bodyPr>
          <a:lstStyle/>
          <a:p>
            <a:pPr>
              <a:lnSpc>
                <a:spcPct val="120000"/>
              </a:lnSpc>
            </a:pPr>
            <a:r>
              <a:rPr lang="en-US" altLang="zh-CN" dirty="0"/>
              <a:t>Predicate </a:t>
            </a:r>
            <a:r>
              <a:rPr lang="zh-CN" altLang="zh-CN" dirty="0"/>
              <a:t>允许将两个或更多的</a:t>
            </a:r>
            <a:r>
              <a:rPr lang="en-US" altLang="zh-CN" dirty="0"/>
              <a:t> Predicate </a:t>
            </a:r>
            <a:r>
              <a:rPr lang="zh-CN" altLang="zh-CN" dirty="0"/>
              <a:t>合成一个。它提供类似于逻辑操作符</a:t>
            </a:r>
            <a:r>
              <a:rPr lang="en-US" altLang="zh-CN" dirty="0"/>
              <a:t>AND</a:t>
            </a:r>
            <a:r>
              <a:rPr lang="zh-CN" altLang="zh-CN" dirty="0"/>
              <a:t>和</a:t>
            </a:r>
            <a:r>
              <a:rPr lang="en-US" altLang="zh-CN" dirty="0"/>
              <a:t>OR</a:t>
            </a:r>
            <a:r>
              <a:rPr lang="zh-CN" altLang="zh-CN" dirty="0"/>
              <a:t>的方法，名字叫做</a:t>
            </a:r>
            <a:r>
              <a:rPr lang="en-US" altLang="zh-CN" dirty="0"/>
              <a:t>and()</a:t>
            </a:r>
            <a:r>
              <a:rPr lang="zh-CN" altLang="zh-CN" dirty="0"/>
              <a:t>、</a:t>
            </a:r>
            <a:r>
              <a:rPr lang="en-US" altLang="zh-CN" dirty="0"/>
              <a:t>or()</a:t>
            </a:r>
            <a:r>
              <a:rPr lang="zh-CN" altLang="zh-CN" dirty="0"/>
              <a:t>和</a:t>
            </a:r>
            <a:r>
              <a:rPr lang="en-US" altLang="zh-CN" dirty="0" err="1"/>
              <a:t>xor</a:t>
            </a:r>
            <a:r>
              <a:rPr lang="en-US" altLang="zh-CN" dirty="0"/>
              <a:t>()</a:t>
            </a:r>
            <a:r>
              <a:rPr lang="zh-CN" altLang="zh-CN" dirty="0"/>
              <a:t>，用于将传入</a:t>
            </a:r>
            <a:r>
              <a:rPr lang="en-US" altLang="zh-CN" dirty="0"/>
              <a:t> filter() </a:t>
            </a:r>
            <a:r>
              <a:rPr lang="zh-CN" altLang="zh-CN" dirty="0"/>
              <a:t>方法的条件合并起来</a:t>
            </a:r>
            <a:r>
              <a:rPr lang="zh-CN" altLang="zh-CN" dirty="0" smtClean="0"/>
              <a:t>。</a:t>
            </a:r>
            <a:endParaRPr lang="en-US" altLang="zh-CN" dirty="0" smtClean="0"/>
          </a:p>
          <a:p>
            <a:pPr>
              <a:lnSpc>
                <a:spcPct val="120000"/>
              </a:lnSpc>
            </a:pPr>
            <a:r>
              <a:rPr lang="zh-CN" altLang="zh-CN" dirty="0" smtClean="0"/>
              <a:t>例如</a:t>
            </a:r>
            <a:r>
              <a:rPr lang="zh-CN" altLang="zh-CN" dirty="0"/>
              <a:t>，要得到所有以</a:t>
            </a:r>
            <a:r>
              <a:rPr lang="en-US" altLang="zh-CN" dirty="0"/>
              <a:t>J</a:t>
            </a:r>
            <a:r>
              <a:rPr lang="zh-CN" altLang="zh-CN" dirty="0"/>
              <a:t>开始，长度为四个字母的语言，可以定义两个独立的</a:t>
            </a:r>
            <a:r>
              <a:rPr lang="en-US" altLang="zh-CN" dirty="0"/>
              <a:t> Predicate </a:t>
            </a:r>
            <a:r>
              <a:rPr lang="zh-CN" altLang="zh-CN" dirty="0"/>
              <a:t>示例分别表示每一个条件，然后用</a:t>
            </a:r>
            <a:r>
              <a:rPr lang="en-US" altLang="zh-CN" dirty="0"/>
              <a:t> </a:t>
            </a:r>
            <a:r>
              <a:rPr lang="en-US" altLang="zh-CN" dirty="0" err="1"/>
              <a:t>Predicate.and</a:t>
            </a:r>
            <a:r>
              <a:rPr lang="en-US" altLang="zh-CN" dirty="0"/>
              <a:t>() </a:t>
            </a:r>
            <a:r>
              <a:rPr lang="zh-CN" altLang="zh-CN" dirty="0"/>
              <a:t>方法将它们合并起来</a:t>
            </a:r>
            <a:endParaRPr lang="zh-CN" altLang="zh-CN" dirty="0"/>
          </a:p>
          <a:p>
            <a:pPr marL="0" indent="0">
              <a:buNone/>
            </a:pPr>
            <a:r>
              <a:rPr lang="en-US" altLang="zh-CN" dirty="0"/>
              <a:t>// </a:t>
            </a:r>
            <a:r>
              <a:rPr lang="zh-CN" altLang="zh-CN" dirty="0"/>
              <a:t>甚至可以用</a:t>
            </a:r>
            <a:r>
              <a:rPr lang="en-US" altLang="zh-CN" dirty="0"/>
              <a:t>and()</a:t>
            </a:r>
            <a:r>
              <a:rPr lang="zh-CN" altLang="zh-CN" dirty="0"/>
              <a:t>、</a:t>
            </a:r>
            <a:r>
              <a:rPr lang="en-US" altLang="zh-CN" dirty="0"/>
              <a:t>or()</a:t>
            </a:r>
            <a:r>
              <a:rPr lang="zh-CN" altLang="zh-CN" dirty="0"/>
              <a:t>和</a:t>
            </a:r>
            <a:r>
              <a:rPr lang="en-US" altLang="zh-CN" dirty="0" err="1"/>
              <a:t>xor</a:t>
            </a:r>
            <a:r>
              <a:rPr lang="en-US" altLang="zh-CN" dirty="0"/>
              <a:t>()</a:t>
            </a:r>
            <a:r>
              <a:rPr lang="zh-CN" altLang="zh-CN" dirty="0"/>
              <a:t>逻辑函数来合并</a:t>
            </a:r>
            <a:r>
              <a:rPr lang="en-US" altLang="zh-CN" dirty="0"/>
              <a:t>Predicate</a:t>
            </a:r>
            <a:r>
              <a:rPr lang="zh-CN" altLang="zh-CN" dirty="0"/>
              <a:t>，</a:t>
            </a:r>
            <a:endParaRPr lang="zh-CN" altLang="zh-CN" dirty="0"/>
          </a:p>
          <a:p>
            <a:pPr marL="0" indent="0">
              <a:buNone/>
            </a:pPr>
            <a:r>
              <a:rPr lang="en-US" altLang="zh-CN" dirty="0"/>
              <a:t>// </a:t>
            </a:r>
            <a:r>
              <a:rPr lang="zh-CN" altLang="zh-CN" dirty="0"/>
              <a:t>例如要找到所有以</a:t>
            </a:r>
            <a:r>
              <a:rPr lang="en-US" altLang="zh-CN" dirty="0"/>
              <a:t>J</a:t>
            </a:r>
            <a:r>
              <a:rPr lang="zh-CN" altLang="zh-CN" dirty="0"/>
              <a:t>开始，长度为四个字母的名字，你可以合并两</a:t>
            </a:r>
            <a:r>
              <a:rPr lang="zh-CN" altLang="zh-CN" dirty="0" smtClean="0"/>
              <a:t>个</a:t>
            </a:r>
            <a:endParaRPr lang="en-US" altLang="zh-CN" dirty="0" smtClean="0"/>
          </a:p>
          <a:p>
            <a:pPr marL="0" indent="0">
              <a:buNone/>
            </a:pPr>
            <a:r>
              <a:rPr lang="en-US" altLang="zh-CN" dirty="0" smtClean="0"/>
              <a:t>Predicate&lt;String</a:t>
            </a:r>
            <a:r>
              <a:rPr lang="en-US" altLang="zh-CN" dirty="0"/>
              <a:t>&gt; </a:t>
            </a:r>
            <a:r>
              <a:rPr lang="en-US" altLang="zh-CN" dirty="0" err="1"/>
              <a:t>startsWithJ</a:t>
            </a:r>
            <a:r>
              <a:rPr lang="en-US" altLang="zh-CN" dirty="0"/>
              <a:t> = (n) -&gt; </a:t>
            </a:r>
            <a:r>
              <a:rPr lang="en-US" altLang="zh-CN" dirty="0" err="1"/>
              <a:t>n.startsWith</a:t>
            </a:r>
            <a:r>
              <a:rPr lang="en-US" altLang="zh-CN" dirty="0"/>
              <a:t>("J");</a:t>
            </a:r>
            <a:endParaRPr lang="zh-CN" altLang="zh-CN" dirty="0"/>
          </a:p>
          <a:p>
            <a:pPr marL="0" indent="0">
              <a:buNone/>
            </a:pPr>
            <a:r>
              <a:rPr lang="en-US" altLang="zh-CN" dirty="0"/>
              <a:t>Predicate&lt;String&gt; </a:t>
            </a:r>
            <a:r>
              <a:rPr lang="en-US" altLang="zh-CN" dirty="0" err="1"/>
              <a:t>fourLetterLong</a:t>
            </a:r>
            <a:r>
              <a:rPr lang="en-US" altLang="zh-CN" dirty="0"/>
              <a:t> = (n) -&gt; </a:t>
            </a:r>
            <a:r>
              <a:rPr lang="en-US" altLang="zh-CN" dirty="0" err="1"/>
              <a:t>n.length</a:t>
            </a:r>
            <a:r>
              <a:rPr lang="en-US" altLang="zh-CN" dirty="0"/>
              <a:t>() == 4;</a:t>
            </a:r>
            <a:endParaRPr lang="zh-CN" altLang="zh-CN" dirty="0"/>
          </a:p>
          <a:p>
            <a:pPr marL="0" indent="0">
              <a:buNone/>
            </a:pPr>
            <a:r>
              <a:rPr lang="en-US" altLang="zh-CN" dirty="0" err="1"/>
              <a:t>names.stream</a:t>
            </a:r>
            <a:r>
              <a:rPr lang="en-US" altLang="zh-CN" dirty="0"/>
              <a:t>()</a:t>
            </a:r>
            <a:endParaRPr lang="zh-CN" altLang="zh-CN" dirty="0"/>
          </a:p>
          <a:p>
            <a:pPr marL="0" indent="0">
              <a:buNone/>
            </a:pPr>
            <a:r>
              <a:rPr lang="en-US" altLang="zh-CN" dirty="0"/>
              <a:t>    .filter(</a:t>
            </a:r>
            <a:r>
              <a:rPr lang="en-US" altLang="zh-CN" dirty="0" err="1"/>
              <a:t>startsWithJ</a:t>
            </a:r>
            <a:r>
              <a:rPr lang="en-US" altLang="zh-CN" dirty="0" err="1">
                <a:solidFill>
                  <a:srgbClr val="FF0000"/>
                </a:solidFill>
              </a:rPr>
              <a:t>.and</a:t>
            </a:r>
            <a:r>
              <a:rPr lang="en-US" altLang="zh-CN" dirty="0"/>
              <a:t>(</a:t>
            </a:r>
            <a:r>
              <a:rPr lang="en-US" altLang="zh-CN" dirty="0" err="1"/>
              <a:t>fourLetterLong</a:t>
            </a:r>
            <a:r>
              <a:rPr lang="en-US" altLang="zh-CN" dirty="0"/>
              <a:t>))</a:t>
            </a:r>
            <a:endParaRPr lang="zh-CN" altLang="zh-CN" dirty="0"/>
          </a:p>
          <a:p>
            <a:pPr marL="0" indent="0">
              <a:buNone/>
            </a:pPr>
            <a:r>
              <a:rPr lang="en-US" altLang="zh-CN" dirty="0"/>
              <a:t>    .</a:t>
            </a:r>
            <a:r>
              <a:rPr lang="en-US" altLang="zh-CN" dirty="0" err="1"/>
              <a:t>forEach</a:t>
            </a:r>
            <a:r>
              <a:rPr lang="en-US" altLang="zh-CN" dirty="0"/>
              <a:t>((n) -&gt; </a:t>
            </a:r>
            <a:r>
              <a:rPr lang="en-US" altLang="zh-CN" dirty="0" err="1"/>
              <a:t>System.out.print</a:t>
            </a:r>
            <a:r>
              <a:rPr lang="en-US" altLang="zh-CN" dirty="0"/>
              <a:t>("</a:t>
            </a:r>
            <a:r>
              <a:rPr lang="en-US" altLang="zh-CN" dirty="0" err="1"/>
              <a:t>nName</a:t>
            </a:r>
            <a:r>
              <a:rPr lang="en-US" altLang="zh-CN" dirty="0"/>
              <a:t>, which starts with 'J' and four letter long is : " + n));</a:t>
            </a:r>
            <a:endParaRPr lang="zh-CN" altLang="zh-CN" dirty="0"/>
          </a:p>
          <a:p>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p:cNvSpPr>
          <p:nvPr>
            <p:ph type="title" idx="4294967295"/>
          </p:nvPr>
        </p:nvSpPr>
        <p:spPr/>
        <p:txBody>
          <a:bodyPr>
            <a:normAutofit fontScale="90000"/>
          </a:bodyPr>
          <a:lstStyle/>
          <a:p>
            <a:r>
              <a:rPr lang="zh-CN" altLang="en-US"/>
              <a:t>数组在内存中的场景</a:t>
            </a:r>
            <a:endParaRPr lang="zh-CN" altLang="en-US"/>
          </a:p>
        </p:txBody>
      </p:sp>
      <p:sp>
        <p:nvSpPr>
          <p:cNvPr id="1199107" name="Rectangle 3"/>
          <p:cNvSpPr>
            <a:spLocks noChangeArrowheads="1"/>
          </p:cNvSpPr>
          <p:nvPr/>
        </p:nvSpPr>
        <p:spPr bwMode="auto">
          <a:xfrm>
            <a:off x="2325291" y="2226945"/>
            <a:ext cx="1588531" cy="756761"/>
          </a:xfrm>
          <a:prstGeom prst="rect">
            <a:avLst/>
          </a:prstGeom>
          <a:solidFill>
            <a:schemeClr val="accent1"/>
          </a:solidFill>
          <a:ln w="9525">
            <a:solidFill>
              <a:schemeClr val="tx1"/>
            </a:solidFill>
            <a:miter lim="800000"/>
          </a:ln>
        </p:spPr>
        <p:txBody>
          <a:bodyPr wrap="none" anchor="ctr">
            <a:no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buClrTx/>
              <a:buSzTx/>
              <a:buFontTx/>
            </a:pPr>
            <a:r>
              <a:rPr kumimoji="1" lang="en-US" altLang="zh-CN" sz="2520" b="1">
                <a:solidFill>
                  <a:schemeClr val="bg1"/>
                </a:solidFill>
                <a:latin typeface="Times New Roman" panose="02020603050405020304" pitchFamily="18" charset="0"/>
                <a:sym typeface="+mn-ea"/>
              </a:rPr>
              <a:t>pets</a:t>
            </a:r>
            <a:endParaRPr kumimoji="1" lang="en-US" altLang="zh-CN" sz="2520" b="1">
              <a:solidFill>
                <a:schemeClr val="bg1"/>
              </a:solidFill>
              <a:latin typeface="Times New Roman" panose="02020603050405020304" pitchFamily="18" charset="0"/>
              <a:sym typeface="+mn-ea"/>
            </a:endParaRPr>
          </a:p>
        </p:txBody>
      </p:sp>
      <p:sp>
        <p:nvSpPr>
          <p:cNvPr id="1199108" name="Text Box 4"/>
          <p:cNvSpPr txBox="1">
            <a:spLocks noChangeArrowheads="1"/>
          </p:cNvSpPr>
          <p:nvPr/>
        </p:nvSpPr>
        <p:spPr bwMode="auto">
          <a:xfrm>
            <a:off x="2100263" y="1696879"/>
            <a:ext cx="2250281" cy="478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520" b="1">
                <a:latin typeface="Times New Roman" panose="02020603050405020304" pitchFamily="18" charset="0"/>
              </a:rPr>
              <a:t>Animal[]  pets;</a:t>
            </a:r>
            <a:endParaRPr kumimoji="1" lang="en-US" altLang="zh-CN" sz="2520" b="1">
              <a:latin typeface="Times New Roman" panose="02020603050405020304" pitchFamily="18" charset="0"/>
            </a:endParaRPr>
          </a:p>
        </p:txBody>
      </p:sp>
      <p:sp>
        <p:nvSpPr>
          <p:cNvPr id="1199109" name="Text Box 5"/>
          <p:cNvSpPr txBox="1">
            <a:spLocks noChangeArrowheads="1"/>
          </p:cNvSpPr>
          <p:nvPr/>
        </p:nvSpPr>
        <p:spPr bwMode="auto">
          <a:xfrm>
            <a:off x="1950244" y="3340418"/>
            <a:ext cx="3395425" cy="164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520" b="1">
                <a:latin typeface="Times New Roman" panose="02020603050405020304" pitchFamily="18" charset="0"/>
              </a:rPr>
              <a:t>pets = new Animal[3];</a:t>
            </a:r>
            <a:endParaRPr kumimoji="1" lang="en-US" altLang="zh-CN" sz="2520" b="1">
              <a:latin typeface="Times New Roman" panose="02020603050405020304" pitchFamily="18" charset="0"/>
            </a:endParaRPr>
          </a:p>
          <a:p>
            <a:pPr algn="l" eaLnBrk="1" hangingPunct="1"/>
            <a:r>
              <a:rPr kumimoji="1" lang="en-US" altLang="zh-CN" sz="2520" b="1">
                <a:latin typeface="Times New Roman" panose="02020603050405020304" pitchFamily="18" charset="0"/>
              </a:rPr>
              <a:t>pets[0]= new Animal();</a:t>
            </a:r>
            <a:endParaRPr kumimoji="1" lang="en-US" altLang="zh-CN" sz="2520" b="1">
              <a:latin typeface="Times New Roman" panose="02020603050405020304" pitchFamily="18" charset="0"/>
            </a:endParaRPr>
          </a:p>
          <a:p>
            <a:pPr algn="l" eaLnBrk="1" hangingPunct="1"/>
            <a:r>
              <a:rPr kumimoji="1" lang="en-US" altLang="zh-CN" sz="2520" b="1">
                <a:latin typeface="Times New Roman" panose="02020603050405020304" pitchFamily="18" charset="0"/>
              </a:rPr>
              <a:t>pets[1]= new Animal();</a:t>
            </a:r>
            <a:endParaRPr kumimoji="1" lang="en-US" altLang="zh-CN" sz="2520" b="1">
              <a:latin typeface="Times New Roman" panose="02020603050405020304" pitchFamily="18" charset="0"/>
            </a:endParaRPr>
          </a:p>
          <a:p>
            <a:pPr algn="l" eaLnBrk="1" hangingPunct="1"/>
            <a:r>
              <a:rPr kumimoji="1" lang="en-US" altLang="zh-CN" sz="2520" b="1">
                <a:latin typeface="Times New Roman" panose="02020603050405020304" pitchFamily="18" charset="0"/>
              </a:rPr>
              <a:t>pets[2]= new Animal();   </a:t>
            </a:r>
            <a:endParaRPr kumimoji="1" lang="zh-CN" altLang="en-US" sz="2520" b="1">
              <a:latin typeface="Times New Roman" panose="02020603050405020304" pitchFamily="18" charset="0"/>
            </a:endParaRPr>
          </a:p>
        </p:txBody>
      </p:sp>
      <p:sp>
        <p:nvSpPr>
          <p:cNvPr id="1199110" name="Rectangle 6"/>
          <p:cNvSpPr>
            <a:spLocks noChangeArrowheads="1"/>
          </p:cNvSpPr>
          <p:nvPr/>
        </p:nvSpPr>
        <p:spPr bwMode="auto">
          <a:xfrm>
            <a:off x="2380298" y="5025629"/>
            <a:ext cx="1588532" cy="756761"/>
          </a:xfrm>
          <a:prstGeom prst="rect">
            <a:avLst/>
          </a:prstGeom>
          <a:solidFill>
            <a:schemeClr val="accent1"/>
          </a:solidFill>
          <a:ln w="9525">
            <a:solidFill>
              <a:schemeClr val="tx1"/>
            </a:solidFill>
            <a:miter lim="800000"/>
          </a:ln>
        </p:spPr>
        <p:txBody>
          <a:bodyPr wrap="none" anchor="ctr">
            <a:no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buClrTx/>
              <a:buSzTx/>
              <a:buFontTx/>
            </a:pPr>
            <a:r>
              <a:rPr kumimoji="1" lang="en-US" altLang="zh-CN" sz="2520" b="1">
                <a:solidFill>
                  <a:schemeClr val="bg1"/>
                </a:solidFill>
                <a:latin typeface="Times New Roman" panose="02020603050405020304" pitchFamily="18" charset="0"/>
                <a:sym typeface="+mn-ea"/>
              </a:rPr>
              <a:t>pets</a:t>
            </a:r>
            <a:endParaRPr kumimoji="1" lang="en-US" altLang="zh-CN" sz="2520" b="1">
              <a:solidFill>
                <a:schemeClr val="bg1"/>
              </a:solidFill>
              <a:latin typeface="Times New Roman" panose="02020603050405020304" pitchFamily="18" charset="0"/>
              <a:sym typeface="+mn-ea"/>
            </a:endParaRPr>
          </a:p>
        </p:txBody>
      </p:sp>
      <p:sp>
        <p:nvSpPr>
          <p:cNvPr id="1199111" name="AutoShape 8"/>
          <p:cNvSpPr>
            <a:spLocks noChangeArrowheads="1"/>
          </p:cNvSpPr>
          <p:nvPr/>
        </p:nvSpPr>
        <p:spPr bwMode="auto">
          <a:xfrm>
            <a:off x="5400675" y="2625329"/>
            <a:ext cx="4800600" cy="4200525"/>
          </a:xfrm>
          <a:prstGeom prst="flowChartAlternateProcess">
            <a:avLst/>
          </a:prstGeom>
          <a:solidFill>
            <a:schemeClr val="accent2">
              <a:lumMod val="20000"/>
              <a:lumOff val="80000"/>
            </a:schemeClr>
          </a:solidFill>
          <a:ln w="9525">
            <a:solidFill>
              <a:schemeClr val="tx1"/>
            </a:solidFill>
            <a:miter lim="800000"/>
          </a:ln>
        </p:spPr>
        <p:txBody>
          <a:bodyPr wrap="none" anchor="ctr">
            <a:no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buClrTx/>
              <a:buSzTx/>
              <a:buFontTx/>
            </a:pPr>
            <a:r>
              <a:rPr kumimoji="1" lang="zh-CN" altLang="en-US" sz="2520" b="1">
                <a:latin typeface="Times New Roman" panose="02020603050405020304" pitchFamily="18" charset="0"/>
                <a:sym typeface="+mn-ea"/>
              </a:rPr>
              <a:t>堆中 </a:t>
            </a:r>
            <a:endParaRPr kumimoji="1" lang="zh-CN" altLang="en-US" sz="2520" b="1">
              <a:latin typeface="Times New Roman" panose="02020603050405020304" pitchFamily="18" charset="0"/>
              <a:sym typeface="+mn-ea"/>
            </a:endParaRPr>
          </a:p>
        </p:txBody>
      </p:sp>
      <p:cxnSp>
        <p:nvCxnSpPr>
          <p:cNvPr id="1199112" name="直接箭头连接符 12"/>
          <p:cNvCxnSpPr>
            <a:cxnSpLocks noChangeShapeType="1"/>
            <a:stCxn id="1199110" idx="3"/>
          </p:cNvCxnSpPr>
          <p:nvPr/>
        </p:nvCxnSpPr>
        <p:spPr bwMode="auto">
          <a:xfrm flipV="1">
            <a:off x="3969385" y="3195320"/>
            <a:ext cx="2286635" cy="220853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1199113" name="TextBox 9"/>
          <p:cNvSpPr txBox="1">
            <a:spLocks noChangeArrowheads="1"/>
          </p:cNvSpPr>
          <p:nvPr/>
        </p:nvSpPr>
        <p:spPr bwMode="auto">
          <a:xfrm>
            <a:off x="1062276" y="3000375"/>
            <a:ext cx="569595" cy="1835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520" b="1">
                <a:latin typeface="Times New Roman" panose="02020603050405020304" pitchFamily="18" charset="0"/>
              </a:rPr>
              <a:t>栈            中</a:t>
            </a:r>
            <a:endParaRPr kumimoji="1" lang="zh-CN" altLang="en-US" sz="2520" b="1">
              <a:latin typeface="Times New Roman" panose="02020603050405020304" pitchFamily="18" charset="0"/>
            </a:endParaRPr>
          </a:p>
        </p:txBody>
      </p:sp>
      <p:sp>
        <p:nvSpPr>
          <p:cNvPr id="1199114" name="Rectangle 6"/>
          <p:cNvSpPr>
            <a:spLocks noChangeArrowheads="1"/>
          </p:cNvSpPr>
          <p:nvPr/>
        </p:nvSpPr>
        <p:spPr bwMode="auto">
          <a:xfrm>
            <a:off x="6300788" y="2925366"/>
            <a:ext cx="1050131" cy="756761"/>
          </a:xfrm>
          <a:prstGeom prst="rect">
            <a:avLst/>
          </a:prstGeom>
          <a:solidFill>
            <a:schemeClr val="accent1"/>
          </a:solidFill>
          <a:ln w="9525">
            <a:solidFill>
              <a:schemeClr val="tx1"/>
            </a:solidFill>
            <a:miter lim="800000"/>
          </a:ln>
        </p:spPr>
        <p:txBody>
          <a:bodyPr wrap="none" anchor="ctr">
            <a:no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buClrTx/>
              <a:buSzTx/>
              <a:buFontTx/>
            </a:pPr>
            <a:r>
              <a:rPr kumimoji="1" lang="en-US" altLang="zh-CN" sz="2520" b="1">
                <a:solidFill>
                  <a:schemeClr val="bg1"/>
                </a:solidFill>
                <a:latin typeface="Times New Roman" panose="02020603050405020304" pitchFamily="18" charset="0"/>
                <a:sym typeface="+mn-ea"/>
              </a:rPr>
              <a:t>pets[0]</a:t>
            </a:r>
            <a:endParaRPr kumimoji="1" lang="en-US" altLang="zh-CN" sz="2520" b="1">
              <a:solidFill>
                <a:schemeClr val="bg1"/>
              </a:solidFill>
              <a:latin typeface="Times New Roman" panose="02020603050405020304" pitchFamily="18" charset="0"/>
              <a:sym typeface="+mn-ea"/>
            </a:endParaRPr>
          </a:p>
        </p:txBody>
      </p:sp>
      <p:sp>
        <p:nvSpPr>
          <p:cNvPr id="1199115" name="Rectangle 6"/>
          <p:cNvSpPr>
            <a:spLocks noChangeArrowheads="1"/>
          </p:cNvSpPr>
          <p:nvPr/>
        </p:nvSpPr>
        <p:spPr bwMode="auto">
          <a:xfrm>
            <a:off x="7350919" y="2925366"/>
            <a:ext cx="1125141" cy="756761"/>
          </a:xfrm>
          <a:prstGeom prst="rect">
            <a:avLst/>
          </a:prstGeom>
          <a:solidFill>
            <a:schemeClr val="accent1"/>
          </a:solidFill>
          <a:ln w="9525">
            <a:solidFill>
              <a:schemeClr val="tx1"/>
            </a:solidFill>
            <a:miter lim="800000"/>
          </a:ln>
        </p:spPr>
        <p:txBody>
          <a:bodyPr wrap="none" anchor="ctr">
            <a:no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buClrTx/>
              <a:buSzTx/>
              <a:buFontTx/>
            </a:pPr>
            <a:r>
              <a:rPr kumimoji="1" lang="en-US" altLang="zh-CN" sz="2520" b="1">
                <a:solidFill>
                  <a:schemeClr val="bg1"/>
                </a:solidFill>
                <a:latin typeface="Times New Roman" panose="02020603050405020304" pitchFamily="18" charset="0"/>
                <a:sym typeface="+mn-ea"/>
              </a:rPr>
              <a:t>pets[1]</a:t>
            </a:r>
            <a:endParaRPr kumimoji="1" lang="en-US" altLang="zh-CN" sz="2520" b="1">
              <a:solidFill>
                <a:schemeClr val="bg1"/>
              </a:solidFill>
              <a:latin typeface="Times New Roman" panose="02020603050405020304" pitchFamily="18" charset="0"/>
              <a:sym typeface="+mn-ea"/>
            </a:endParaRPr>
          </a:p>
        </p:txBody>
      </p:sp>
      <p:sp>
        <p:nvSpPr>
          <p:cNvPr id="1199116" name="Rectangle 6"/>
          <p:cNvSpPr>
            <a:spLocks noChangeArrowheads="1"/>
          </p:cNvSpPr>
          <p:nvPr/>
        </p:nvSpPr>
        <p:spPr bwMode="auto">
          <a:xfrm>
            <a:off x="8462725" y="2925366"/>
            <a:ext cx="1138475" cy="756761"/>
          </a:xfrm>
          <a:prstGeom prst="rect">
            <a:avLst/>
          </a:prstGeom>
          <a:solidFill>
            <a:schemeClr val="accent1"/>
          </a:solidFill>
          <a:ln w="9525">
            <a:solidFill>
              <a:schemeClr val="tx1"/>
            </a:solidFill>
            <a:miter lim="800000"/>
          </a:ln>
        </p:spPr>
        <p:txBody>
          <a:bodyPr wrap="none" anchor="ctr">
            <a:no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buClrTx/>
              <a:buSzTx/>
              <a:buFontTx/>
            </a:pPr>
            <a:r>
              <a:rPr kumimoji="1" lang="en-US" altLang="zh-CN" sz="2520" b="1">
                <a:solidFill>
                  <a:schemeClr val="bg1"/>
                </a:solidFill>
                <a:latin typeface="Times New Roman" panose="02020603050405020304" pitchFamily="18" charset="0"/>
                <a:sym typeface="+mn-ea"/>
              </a:rPr>
              <a:t>pets[2]</a:t>
            </a:r>
            <a:endParaRPr kumimoji="1" lang="en-US" altLang="zh-CN" sz="2520" b="1">
              <a:solidFill>
                <a:schemeClr val="bg1"/>
              </a:solidFill>
              <a:latin typeface="Times New Roman" panose="02020603050405020304" pitchFamily="18" charset="0"/>
              <a:sym typeface="+mn-ea"/>
            </a:endParaRPr>
          </a:p>
        </p:txBody>
      </p:sp>
      <p:sp>
        <p:nvSpPr>
          <p:cNvPr id="1199117" name="Rectangle 6"/>
          <p:cNvSpPr>
            <a:spLocks noChangeArrowheads="1"/>
          </p:cNvSpPr>
          <p:nvPr/>
        </p:nvSpPr>
        <p:spPr bwMode="auto">
          <a:xfrm>
            <a:off x="5775722" y="5100638"/>
            <a:ext cx="1050131" cy="756761"/>
          </a:xfrm>
          <a:prstGeom prst="rect">
            <a:avLst/>
          </a:prstGeom>
          <a:solidFill>
            <a:schemeClr val="accent1"/>
          </a:solidFill>
          <a:ln w="9525">
            <a:solidFill>
              <a:schemeClr val="tx1"/>
            </a:solidFill>
            <a:miter lim="800000"/>
          </a:ln>
        </p:spPr>
        <p:txBody>
          <a:bodyPr wrap="none" anchor="ctr">
            <a:no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buClrTx/>
              <a:buSzTx/>
              <a:buFontTx/>
            </a:pPr>
            <a:r>
              <a:rPr kumimoji="1" lang="en-US" altLang="zh-CN" sz="2520" b="1">
                <a:solidFill>
                  <a:schemeClr val="bg1"/>
                </a:solidFill>
                <a:latin typeface="Times New Roman" panose="02020603050405020304" pitchFamily="18" charset="0"/>
                <a:sym typeface="+mn-ea"/>
              </a:rPr>
              <a:t>Animal</a:t>
            </a:r>
            <a:endParaRPr kumimoji="1" lang="en-US" altLang="zh-CN" sz="2520" b="1">
              <a:solidFill>
                <a:schemeClr val="bg1"/>
              </a:solidFill>
              <a:latin typeface="Times New Roman" panose="02020603050405020304" pitchFamily="18" charset="0"/>
              <a:sym typeface="+mn-ea"/>
            </a:endParaRPr>
          </a:p>
        </p:txBody>
      </p:sp>
      <p:sp>
        <p:nvSpPr>
          <p:cNvPr id="1199118" name="Rectangle 6"/>
          <p:cNvSpPr>
            <a:spLocks noChangeArrowheads="1"/>
          </p:cNvSpPr>
          <p:nvPr/>
        </p:nvSpPr>
        <p:spPr bwMode="auto">
          <a:xfrm>
            <a:off x="7425929" y="5400675"/>
            <a:ext cx="1050131" cy="756761"/>
          </a:xfrm>
          <a:prstGeom prst="rect">
            <a:avLst/>
          </a:prstGeom>
          <a:solidFill>
            <a:schemeClr val="accent1"/>
          </a:solidFill>
          <a:ln w="9525">
            <a:solidFill>
              <a:schemeClr val="tx1"/>
            </a:solidFill>
            <a:miter lim="800000"/>
          </a:ln>
        </p:spPr>
        <p:txBody>
          <a:bodyPr wrap="none" anchor="ctr">
            <a:no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buClrTx/>
              <a:buSzTx/>
              <a:buFontTx/>
            </a:pPr>
            <a:r>
              <a:rPr kumimoji="1" lang="en-US" altLang="zh-CN" sz="2520" b="1">
                <a:solidFill>
                  <a:schemeClr val="bg1"/>
                </a:solidFill>
                <a:latin typeface="Times New Roman" panose="02020603050405020304" pitchFamily="18" charset="0"/>
                <a:sym typeface="+mn-ea"/>
              </a:rPr>
              <a:t>Animal</a:t>
            </a:r>
            <a:endParaRPr kumimoji="1" lang="en-US" altLang="zh-CN" sz="2520" b="1">
              <a:solidFill>
                <a:schemeClr val="bg1"/>
              </a:solidFill>
              <a:latin typeface="Times New Roman" panose="02020603050405020304" pitchFamily="18" charset="0"/>
              <a:sym typeface="+mn-ea"/>
            </a:endParaRPr>
          </a:p>
        </p:txBody>
      </p:sp>
      <p:sp>
        <p:nvSpPr>
          <p:cNvPr id="1199119" name="Rectangle 6"/>
          <p:cNvSpPr>
            <a:spLocks noChangeArrowheads="1"/>
          </p:cNvSpPr>
          <p:nvPr/>
        </p:nvSpPr>
        <p:spPr bwMode="auto">
          <a:xfrm>
            <a:off x="8851106" y="5025629"/>
            <a:ext cx="1050131" cy="756761"/>
          </a:xfrm>
          <a:prstGeom prst="rect">
            <a:avLst/>
          </a:prstGeom>
          <a:solidFill>
            <a:schemeClr val="accent1"/>
          </a:solidFill>
          <a:ln w="9525">
            <a:solidFill>
              <a:schemeClr val="tx1"/>
            </a:solidFill>
            <a:miter lim="800000"/>
          </a:ln>
        </p:spPr>
        <p:txBody>
          <a:bodyPr wrap="none" anchor="ctr">
            <a:no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buClrTx/>
              <a:buSzTx/>
              <a:buFontTx/>
            </a:pPr>
            <a:r>
              <a:rPr kumimoji="1" lang="en-US" altLang="zh-CN" sz="2520" b="1">
                <a:solidFill>
                  <a:schemeClr val="bg1"/>
                </a:solidFill>
                <a:latin typeface="Times New Roman" panose="02020603050405020304" pitchFamily="18" charset="0"/>
                <a:sym typeface="+mn-ea"/>
              </a:rPr>
              <a:t>Animal</a:t>
            </a:r>
            <a:endParaRPr kumimoji="1" lang="en-US" altLang="zh-CN" sz="2520" b="1">
              <a:solidFill>
                <a:schemeClr val="bg1"/>
              </a:solidFill>
              <a:latin typeface="Times New Roman" panose="02020603050405020304" pitchFamily="18" charset="0"/>
              <a:sym typeface="+mn-ea"/>
            </a:endParaRPr>
          </a:p>
        </p:txBody>
      </p:sp>
      <p:cxnSp>
        <p:nvCxnSpPr>
          <p:cNvPr id="1199120" name="直接箭头连接符 12"/>
          <p:cNvCxnSpPr>
            <a:cxnSpLocks noChangeShapeType="1"/>
            <a:stCxn id="1199114" idx="2"/>
            <a:endCxn id="1199117" idx="0"/>
          </p:cNvCxnSpPr>
          <p:nvPr/>
        </p:nvCxnSpPr>
        <p:spPr bwMode="auto">
          <a:xfrm rot="5400000">
            <a:off x="5854066" y="4128849"/>
            <a:ext cx="1418510" cy="525066"/>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1199121" name="直接箭头连接符 12"/>
          <p:cNvCxnSpPr>
            <a:cxnSpLocks noChangeShapeType="1"/>
            <a:stCxn id="1199115" idx="2"/>
            <a:endCxn id="1199118" idx="0"/>
          </p:cNvCxnSpPr>
          <p:nvPr/>
        </p:nvCxnSpPr>
        <p:spPr bwMode="auto">
          <a:xfrm rot="16200000" flipH="1">
            <a:off x="7073385" y="4523065"/>
            <a:ext cx="1718548" cy="36671"/>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1199122" name="直接箭头连接符 12"/>
          <p:cNvCxnSpPr>
            <a:cxnSpLocks noChangeShapeType="1"/>
            <a:endCxn id="1199119" idx="0"/>
          </p:cNvCxnSpPr>
          <p:nvPr/>
        </p:nvCxnSpPr>
        <p:spPr bwMode="auto">
          <a:xfrm rot="16200000" flipH="1">
            <a:off x="8588574" y="4238030"/>
            <a:ext cx="1350169" cy="225029"/>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使用</a:t>
            </a:r>
            <a:r>
              <a:rPr lang="en-US" altLang="zh-CN" dirty="0"/>
              <a:t>lambda</a:t>
            </a:r>
            <a:r>
              <a:rPr lang="zh-CN" altLang="en-US" dirty="0"/>
              <a:t>表达式的</a:t>
            </a:r>
            <a:r>
              <a:rPr lang="en-US" altLang="zh-CN" dirty="0"/>
              <a:t>Map</a:t>
            </a:r>
            <a:r>
              <a:rPr lang="zh-CN" altLang="en-US" dirty="0"/>
              <a:t>和</a:t>
            </a:r>
            <a:r>
              <a:rPr lang="en-US" altLang="zh-CN" dirty="0" smtClean="0"/>
              <a:t>Reduce</a:t>
            </a:r>
            <a:endParaRPr lang="zh-CN" altLang="en-US" dirty="0"/>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zh-CN" sz="3800" dirty="0"/>
              <a:t>函数式编程概念</a:t>
            </a:r>
            <a:r>
              <a:rPr lang="en-US" altLang="zh-CN" sz="3800" dirty="0"/>
              <a:t>map</a:t>
            </a:r>
            <a:r>
              <a:rPr lang="zh-CN" altLang="zh-CN" sz="3800" dirty="0"/>
              <a:t>。它允许你将对象进行转换。例如在本例中，我们将</a:t>
            </a:r>
            <a:r>
              <a:rPr lang="en-US" altLang="zh-CN" sz="3800" dirty="0"/>
              <a:t> </a:t>
            </a:r>
            <a:r>
              <a:rPr lang="en-US" altLang="zh-CN" sz="3800" dirty="0" err="1"/>
              <a:t>costBeforeTax</a:t>
            </a:r>
            <a:r>
              <a:rPr lang="en-US" altLang="zh-CN" sz="3800" dirty="0"/>
              <a:t> </a:t>
            </a:r>
            <a:r>
              <a:rPr lang="zh-CN" altLang="zh-CN" sz="3800" dirty="0"/>
              <a:t>列表的每个元素转换成为税后的值。我们将</a:t>
            </a:r>
            <a:r>
              <a:rPr lang="en-US" altLang="zh-CN" sz="3800" dirty="0"/>
              <a:t> x -&gt; x*x lambda</a:t>
            </a:r>
            <a:r>
              <a:rPr lang="zh-CN" altLang="zh-CN" sz="3800" dirty="0"/>
              <a:t>表达式传到</a:t>
            </a:r>
            <a:r>
              <a:rPr lang="en-US" altLang="zh-CN" sz="3800" dirty="0"/>
              <a:t> map() </a:t>
            </a:r>
            <a:r>
              <a:rPr lang="zh-CN" altLang="zh-CN" sz="3800" dirty="0"/>
              <a:t>方法，后者将其应用到流中的每一个元素。然后用</a:t>
            </a:r>
            <a:r>
              <a:rPr lang="en-US" altLang="zh-CN" sz="3800" dirty="0"/>
              <a:t> </a:t>
            </a:r>
            <a:r>
              <a:rPr lang="en-US" altLang="zh-CN" sz="3800" dirty="0" err="1"/>
              <a:t>forEach</a:t>
            </a:r>
            <a:r>
              <a:rPr lang="en-US" altLang="zh-CN" sz="3800" dirty="0"/>
              <a:t>() </a:t>
            </a:r>
            <a:r>
              <a:rPr lang="zh-CN" altLang="zh-CN" sz="3800" dirty="0"/>
              <a:t>将列表元素打印出来。</a:t>
            </a:r>
            <a:endParaRPr lang="zh-CN" altLang="zh-CN" sz="3800" dirty="0"/>
          </a:p>
          <a:p>
            <a:pPr marL="0" indent="0">
              <a:lnSpc>
                <a:spcPct val="120000"/>
              </a:lnSpc>
              <a:buNone/>
            </a:pPr>
            <a:r>
              <a:rPr lang="en-US" altLang="zh-CN" sz="2900" dirty="0"/>
              <a:t>// </a:t>
            </a:r>
            <a:r>
              <a:rPr lang="zh-CN" altLang="zh-CN" sz="2900" dirty="0"/>
              <a:t>不使用</a:t>
            </a:r>
            <a:r>
              <a:rPr lang="en-US" altLang="zh-CN" sz="2900" dirty="0"/>
              <a:t>lambda</a:t>
            </a:r>
            <a:r>
              <a:rPr lang="zh-CN" altLang="zh-CN" sz="2900" dirty="0"/>
              <a:t>表达式为每个订单加上</a:t>
            </a:r>
            <a:r>
              <a:rPr lang="en-US" altLang="zh-CN" sz="2900" dirty="0"/>
              <a:t>12%</a:t>
            </a:r>
            <a:r>
              <a:rPr lang="zh-CN" altLang="zh-CN" sz="2900" dirty="0"/>
              <a:t>的税</a:t>
            </a:r>
            <a:endParaRPr lang="zh-CN" altLang="zh-CN" sz="2900" dirty="0"/>
          </a:p>
          <a:p>
            <a:pPr marL="0" indent="0">
              <a:lnSpc>
                <a:spcPct val="120000"/>
              </a:lnSpc>
              <a:buNone/>
            </a:pPr>
            <a:r>
              <a:rPr lang="en-US" altLang="zh-CN" sz="2900" dirty="0"/>
              <a:t>List </a:t>
            </a:r>
            <a:r>
              <a:rPr lang="en-US" altLang="zh-CN" sz="2900" dirty="0" err="1"/>
              <a:t>costBeforeTax</a:t>
            </a:r>
            <a:r>
              <a:rPr lang="en-US" altLang="zh-CN" sz="2900" dirty="0"/>
              <a:t> = </a:t>
            </a:r>
            <a:r>
              <a:rPr lang="en-US" altLang="zh-CN" sz="2900" dirty="0" err="1"/>
              <a:t>Arrays.asList</a:t>
            </a:r>
            <a:r>
              <a:rPr lang="en-US" altLang="zh-CN" sz="2900" dirty="0"/>
              <a:t>(100, 200, 300, 400, 500);</a:t>
            </a:r>
            <a:endParaRPr lang="zh-CN" altLang="zh-CN" sz="2900" dirty="0"/>
          </a:p>
          <a:p>
            <a:pPr marL="0" indent="0">
              <a:lnSpc>
                <a:spcPct val="120000"/>
              </a:lnSpc>
              <a:buNone/>
            </a:pPr>
            <a:r>
              <a:rPr lang="en-US" altLang="zh-CN" sz="2900" dirty="0"/>
              <a:t>for (Integer cost : </a:t>
            </a:r>
            <a:r>
              <a:rPr lang="en-US" altLang="zh-CN" sz="2900" dirty="0" err="1"/>
              <a:t>costBeforeTax</a:t>
            </a:r>
            <a:r>
              <a:rPr lang="en-US" altLang="zh-CN" sz="2900" dirty="0"/>
              <a:t>) {</a:t>
            </a:r>
            <a:endParaRPr lang="zh-CN" altLang="zh-CN" sz="2900" dirty="0"/>
          </a:p>
          <a:p>
            <a:pPr marL="0" indent="0">
              <a:lnSpc>
                <a:spcPct val="120000"/>
              </a:lnSpc>
              <a:buNone/>
            </a:pPr>
            <a:r>
              <a:rPr lang="en-US" altLang="zh-CN" sz="2900" dirty="0"/>
              <a:t>    double price = cost + .12*cost;</a:t>
            </a:r>
            <a:endParaRPr lang="zh-CN" altLang="zh-CN" sz="2900" dirty="0"/>
          </a:p>
          <a:p>
            <a:pPr marL="0" indent="0">
              <a:lnSpc>
                <a:spcPct val="120000"/>
              </a:lnSpc>
              <a:buNone/>
            </a:pPr>
            <a:r>
              <a:rPr lang="en-US" altLang="zh-CN" sz="2900" dirty="0"/>
              <a:t>    </a:t>
            </a:r>
            <a:r>
              <a:rPr lang="en-US" altLang="zh-CN" sz="2900" dirty="0" err="1"/>
              <a:t>System.out.println</a:t>
            </a:r>
            <a:r>
              <a:rPr lang="en-US" altLang="zh-CN" sz="2900" dirty="0"/>
              <a:t>(price);</a:t>
            </a:r>
            <a:endParaRPr lang="zh-CN" altLang="zh-CN" sz="2900" dirty="0"/>
          </a:p>
          <a:p>
            <a:pPr marL="0" indent="0">
              <a:lnSpc>
                <a:spcPct val="120000"/>
              </a:lnSpc>
              <a:buNone/>
            </a:pPr>
            <a:r>
              <a:rPr lang="en-US" altLang="zh-CN" sz="2900" dirty="0" smtClean="0"/>
              <a:t>}</a:t>
            </a:r>
            <a:r>
              <a:rPr lang="en-US" altLang="zh-CN" sz="2900" dirty="0"/>
              <a:t> </a:t>
            </a:r>
            <a:endParaRPr lang="zh-CN" altLang="zh-CN" sz="2900" dirty="0"/>
          </a:p>
          <a:p>
            <a:pPr marL="0" indent="0">
              <a:lnSpc>
                <a:spcPct val="120000"/>
              </a:lnSpc>
              <a:buNone/>
            </a:pPr>
            <a:r>
              <a:rPr lang="en-US" altLang="zh-CN" sz="2900" dirty="0"/>
              <a:t>// </a:t>
            </a:r>
            <a:r>
              <a:rPr lang="zh-CN" altLang="zh-CN" sz="2900" dirty="0"/>
              <a:t>使用</a:t>
            </a:r>
            <a:r>
              <a:rPr lang="en-US" altLang="zh-CN" sz="2900" dirty="0"/>
              <a:t>lambda</a:t>
            </a:r>
            <a:r>
              <a:rPr lang="zh-CN" altLang="zh-CN" sz="2900" dirty="0"/>
              <a:t>表达式</a:t>
            </a:r>
            <a:endParaRPr lang="zh-CN" altLang="zh-CN" sz="2900" dirty="0"/>
          </a:p>
          <a:p>
            <a:pPr marL="0" indent="0">
              <a:lnSpc>
                <a:spcPct val="120000"/>
              </a:lnSpc>
              <a:buNone/>
            </a:pPr>
            <a:r>
              <a:rPr lang="en-US" altLang="zh-CN" sz="2900" dirty="0"/>
              <a:t>List </a:t>
            </a:r>
            <a:r>
              <a:rPr lang="en-US" altLang="zh-CN" sz="2900" dirty="0" err="1"/>
              <a:t>costBeforeTax</a:t>
            </a:r>
            <a:r>
              <a:rPr lang="en-US" altLang="zh-CN" sz="2900" dirty="0"/>
              <a:t> = </a:t>
            </a:r>
            <a:r>
              <a:rPr lang="en-US" altLang="zh-CN" sz="2900" dirty="0" err="1"/>
              <a:t>Arrays.asList</a:t>
            </a:r>
            <a:r>
              <a:rPr lang="en-US" altLang="zh-CN" sz="2900" dirty="0"/>
              <a:t>(100, 200, 300, 400, 500);</a:t>
            </a:r>
            <a:endParaRPr lang="zh-CN" altLang="zh-CN" sz="2900" dirty="0"/>
          </a:p>
          <a:p>
            <a:pPr marL="0" indent="0">
              <a:lnSpc>
                <a:spcPct val="120000"/>
              </a:lnSpc>
              <a:buNone/>
            </a:pPr>
            <a:r>
              <a:rPr lang="en-US" altLang="zh-CN" sz="2900" dirty="0" err="1"/>
              <a:t>costBeforeTax.</a:t>
            </a:r>
            <a:r>
              <a:rPr lang="en-US" altLang="zh-CN" sz="2900" dirty="0" err="1">
                <a:solidFill>
                  <a:srgbClr val="FF0000"/>
                </a:solidFill>
              </a:rPr>
              <a:t>stream</a:t>
            </a:r>
            <a:r>
              <a:rPr lang="en-US" altLang="zh-CN" sz="2900" dirty="0">
                <a:solidFill>
                  <a:srgbClr val="FF0000"/>
                </a:solidFill>
              </a:rPr>
              <a:t>()</a:t>
            </a:r>
            <a:r>
              <a:rPr lang="en-US" altLang="zh-CN" sz="2900" dirty="0"/>
              <a:t>.map((cost) -&gt; cost + .12*cost).</a:t>
            </a:r>
            <a:r>
              <a:rPr lang="en-US" altLang="zh-CN" sz="2900" dirty="0" err="1"/>
              <a:t>forEach</a:t>
            </a:r>
            <a:r>
              <a:rPr lang="en-US" altLang="zh-CN" sz="2900" dirty="0"/>
              <a:t>(</a:t>
            </a:r>
            <a:r>
              <a:rPr lang="en-US" altLang="zh-CN" sz="2900" dirty="0" err="1"/>
              <a:t>System.out</a:t>
            </a:r>
            <a:r>
              <a:rPr lang="en-US" altLang="zh-CN" sz="2900" dirty="0"/>
              <a:t>::</a:t>
            </a:r>
            <a:r>
              <a:rPr lang="en-US" altLang="zh-CN" sz="2900" dirty="0" err="1"/>
              <a:t>println</a:t>
            </a:r>
            <a:r>
              <a:rPr lang="en-US" altLang="zh-CN" sz="2900" dirty="0"/>
              <a:t>);</a:t>
            </a:r>
            <a:endParaRPr lang="en-US" altLang="zh-CN" sz="29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内容占位符 4"/>
          <p:cNvSpPr>
            <a:spLocks noGrp="1" noChangeArrowheads="1"/>
          </p:cNvSpPr>
          <p:nvPr>
            <p:ph idx="1"/>
            <p:custDataLst>
              <p:tags r:id="rId1"/>
            </p:custDataLst>
          </p:nvPr>
        </p:nvSpPr>
        <p:spPr/>
        <p:txBody>
          <a:bodyPr/>
          <a:lstStyle/>
          <a:p>
            <a:pPr marL="342900" indent="-342900">
              <a:lnSpc>
                <a:spcPct val="150000"/>
              </a:lnSpc>
              <a:spcBef>
                <a:spcPct val="30000"/>
              </a:spcBef>
              <a:buClr>
                <a:srgbClr val="000000"/>
              </a:buClr>
              <a:buFont typeface="Wingdings" panose="05000000000000000000" pitchFamily="2" charset="2"/>
              <a:buChar char="l"/>
            </a:pPr>
            <a:r>
              <a:rPr sz="1800" smtClean="0"/>
              <a:t>A sequence of elements supporting sequential and parallel aggregate operations.</a:t>
            </a:r>
            <a:endParaRPr sz="1800" smtClean="0"/>
          </a:p>
          <a:p>
            <a:pPr marL="0" indent="0">
              <a:lnSpc>
                <a:spcPct val="150000"/>
              </a:lnSpc>
              <a:spcBef>
                <a:spcPct val="30000"/>
              </a:spcBef>
              <a:buClr>
                <a:schemeClr val="hlink"/>
              </a:buClr>
              <a:buFont typeface="Wingdings" panose="05000000000000000000" pitchFamily="2" charset="2"/>
              <a:buNone/>
            </a:pPr>
            <a:r>
              <a:rPr sz="1800" smtClean="0"/>
              <a:t>     </a:t>
            </a:r>
            <a:endParaRPr sz="1800" smtClean="0"/>
          </a:p>
          <a:p>
            <a:pPr marL="0" indent="0">
              <a:lnSpc>
                <a:spcPct val="150000"/>
              </a:lnSpc>
              <a:spcBef>
                <a:spcPct val="30000"/>
              </a:spcBef>
              <a:buClr>
                <a:schemeClr val="hlink"/>
              </a:buClr>
              <a:buFont typeface="Wingdings" panose="05000000000000000000" pitchFamily="2" charset="2"/>
              <a:buNone/>
            </a:pPr>
            <a:endParaRPr sz="1800" smtClean="0"/>
          </a:p>
          <a:p>
            <a:pPr marL="0" indent="0">
              <a:lnSpc>
                <a:spcPct val="150000"/>
              </a:lnSpc>
              <a:spcBef>
                <a:spcPct val="30000"/>
              </a:spcBef>
              <a:buClr>
                <a:schemeClr val="hlink"/>
              </a:buClr>
              <a:buFont typeface="Wingdings" panose="05000000000000000000" pitchFamily="2" charset="2"/>
              <a:buNone/>
            </a:pPr>
            <a:endParaRPr sz="1800" smtClean="0"/>
          </a:p>
          <a:p>
            <a:pPr marL="0" indent="0">
              <a:lnSpc>
                <a:spcPct val="150000"/>
              </a:lnSpc>
              <a:spcBef>
                <a:spcPct val="30000"/>
              </a:spcBef>
              <a:buClr>
                <a:schemeClr val="hlink"/>
              </a:buClr>
              <a:buFont typeface="Wingdings" panose="05000000000000000000" pitchFamily="2" charset="2"/>
              <a:buNone/>
            </a:pPr>
            <a:endParaRPr sz="1800" smtClean="0"/>
          </a:p>
          <a:p>
            <a:pPr marL="0" indent="0">
              <a:lnSpc>
                <a:spcPct val="150000"/>
              </a:lnSpc>
              <a:spcBef>
                <a:spcPct val="30000"/>
              </a:spcBef>
              <a:buClr>
                <a:schemeClr val="hlink"/>
              </a:buClr>
              <a:buFont typeface="Wingdings" panose="05000000000000000000" pitchFamily="2" charset="2"/>
              <a:buNone/>
            </a:pPr>
            <a:r>
              <a:rPr sz="1800" smtClean="0"/>
              <a:t>    创建Stream；</a:t>
            </a:r>
            <a:endParaRPr sz="1800" smtClean="0"/>
          </a:p>
          <a:p>
            <a:pPr marL="0" indent="0">
              <a:lnSpc>
                <a:spcPct val="150000"/>
              </a:lnSpc>
              <a:spcBef>
                <a:spcPct val="30000"/>
              </a:spcBef>
              <a:buClr>
                <a:schemeClr val="hlink"/>
              </a:buClr>
              <a:buFont typeface="Wingdings" panose="05000000000000000000" pitchFamily="2" charset="2"/>
              <a:buNone/>
            </a:pPr>
            <a:r>
              <a:rPr sz="1800" smtClean="0"/>
              <a:t>    转换Stream，每次转换原有Stream对象不改变，返回一个新的Stream对象</a:t>
            </a:r>
            <a:br>
              <a:rPr sz="1800" smtClean="0"/>
            </a:br>
            <a:r>
              <a:rPr sz="1800" smtClean="0"/>
              <a:t>   （**可以有多次转换**）；</a:t>
            </a:r>
            <a:endParaRPr sz="1800" smtClean="0"/>
          </a:p>
          <a:p>
            <a:pPr marL="0" indent="0">
              <a:lnSpc>
                <a:spcPct val="150000"/>
              </a:lnSpc>
              <a:spcBef>
                <a:spcPct val="30000"/>
              </a:spcBef>
              <a:buClr>
                <a:schemeClr val="hlink"/>
              </a:buClr>
              <a:buFont typeface="Wingdings" panose="05000000000000000000" pitchFamily="2" charset="2"/>
              <a:buNone/>
            </a:pPr>
            <a:r>
              <a:rPr sz="1800" smtClean="0"/>
              <a:t>    对Stream进行聚合（Reduce）操作，获取想要的结果；</a:t>
            </a:r>
            <a:endParaRPr sz="1800" smtClean="0"/>
          </a:p>
        </p:txBody>
      </p:sp>
      <p:sp>
        <p:nvSpPr>
          <p:cNvPr id="3" name="标题 2"/>
          <p:cNvSpPr>
            <a:spLocks noGrp="1"/>
          </p:cNvSpPr>
          <p:nvPr>
            <p:ph type="title"/>
            <p:custDataLst>
              <p:tags r:id="rId2"/>
            </p:custDataLst>
          </p:nvPr>
        </p:nvSpPr>
        <p:spPr>
          <a:noFill/>
          <a:ln w="9525">
            <a:noFill/>
          </a:ln>
        </p:spPr>
        <p:txBody>
          <a:bodyPr vert="horz" lIns="102870" tIns="51435" rIns="102870" bIns="51435" rtlCol="0" anchor="ctr">
            <a:normAutofit fontScale="90000"/>
          </a:bodyPr>
          <a:lstStyle/>
          <a:p>
            <a:pPr lvl="0" algn="l">
              <a:buClrTx/>
              <a:buSzTx/>
            </a:pPr>
            <a:r>
              <a:rPr lang="zh-CN" altLang="en-US" dirty="0">
                <a:sym typeface="+mn-lt"/>
              </a:rPr>
              <a:t>Stream</a:t>
            </a:r>
            <a:r>
              <a:rPr lang="zh-CN" altLang="en-US" dirty="0">
                <a:sym typeface="+mn-ea"/>
              </a:rPr>
              <a:t>			</a:t>
            </a:r>
            <a:endParaRPr lang="zh-CN" altLang="en-US" dirty="0">
              <a:sym typeface="+mn-ea"/>
            </a:endParaRPr>
          </a:p>
        </p:txBody>
      </p:sp>
      <p:pic>
        <p:nvPicPr>
          <p:cNvPr id="2" name="图片 1" descr="T2ycFgXQ8XXXXXXXXX_!!90219132"/>
          <p:cNvPicPr>
            <a:picLocks noChangeAspect="1"/>
          </p:cNvPicPr>
          <p:nvPr/>
        </p:nvPicPr>
        <p:blipFill>
          <a:blip r:embed="rId3"/>
          <a:stretch>
            <a:fillRect/>
          </a:stretch>
        </p:blipFill>
        <p:spPr>
          <a:xfrm>
            <a:off x="1169584" y="2249156"/>
            <a:ext cx="6185461" cy="1569571"/>
          </a:xfrm>
          <a:prstGeom prst="rect">
            <a:avLst/>
          </a:prstGeom>
        </p:spPr>
      </p:pic>
    </p:spTree>
    <p:custDataLst>
      <p:tags r:id="rId4"/>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内容占位符 4"/>
          <p:cNvSpPr>
            <a:spLocks noGrp="1" noChangeArrowheads="1"/>
          </p:cNvSpPr>
          <p:nvPr>
            <p:ph idx="1"/>
            <p:custDataLst>
              <p:tags r:id="rId1"/>
            </p:custDataLst>
          </p:nvPr>
        </p:nvSpPr>
        <p:spPr/>
        <p:txBody>
          <a:bodyPr/>
          <a:lstStyle/>
          <a:p>
            <a:pPr marL="342900" indent="-342900">
              <a:lnSpc>
                <a:spcPct val="100000"/>
              </a:lnSpc>
              <a:spcBef>
                <a:spcPct val="30000"/>
              </a:spcBef>
              <a:buClr>
                <a:srgbClr val="000000"/>
              </a:buClr>
              <a:buFont typeface="Wingdings" panose="05000000000000000000" pitchFamily="2" charset="2"/>
              <a:buChar char="l"/>
            </a:pPr>
            <a:r>
              <a:rPr sz="2400" smtClean="0"/>
              <a:t>of方法：一个接受变长参数，一个接口单一值</a:t>
            </a:r>
            <a:endParaRPr sz="2400" smtClean="0"/>
          </a:p>
          <a:p>
            <a:pPr marL="914400" lvl="3" indent="0" algn="l">
              <a:lnSpc>
                <a:spcPct val="100000"/>
              </a:lnSpc>
              <a:spcBef>
                <a:spcPct val="30000"/>
              </a:spcBef>
              <a:buClr>
                <a:schemeClr val="hlink"/>
              </a:buClr>
              <a:buSzTx/>
              <a:buNone/>
            </a:pPr>
            <a:r>
              <a:rPr lang="zh-CN" altLang="en-US" sz="1600" smtClean="0">
                <a:latin typeface="微软雅黑" panose="020B0503020204020204" pitchFamily="34" charset="-122"/>
                <a:ea typeface="微软雅黑" panose="020B0503020204020204" pitchFamily="34" charset="-122"/>
              </a:rPr>
              <a:t>Stream&lt;Integer&gt; integerStream = Stream.of(1, 2, 3, 5);</a:t>
            </a:r>
            <a:endParaRPr lang="zh-CN" altLang="en-US" sz="1600" smtClean="0">
              <a:latin typeface="微软雅黑" panose="020B0503020204020204" pitchFamily="34" charset="-122"/>
              <a:ea typeface="微软雅黑" panose="020B0503020204020204" pitchFamily="34" charset="-122"/>
            </a:endParaRPr>
          </a:p>
          <a:p>
            <a:pPr marL="914400" lvl="3" indent="0" algn="l">
              <a:lnSpc>
                <a:spcPct val="100000"/>
              </a:lnSpc>
              <a:spcBef>
                <a:spcPct val="30000"/>
              </a:spcBef>
              <a:buClr>
                <a:schemeClr val="hlink"/>
              </a:buClr>
              <a:buSzTx/>
              <a:buNone/>
            </a:pPr>
            <a:r>
              <a:rPr lang="zh-CN" altLang="en-US" sz="1600" smtClean="0">
                <a:latin typeface="微软雅黑" panose="020B0503020204020204" pitchFamily="34" charset="-122"/>
                <a:ea typeface="微软雅黑" panose="020B0503020204020204" pitchFamily="34" charset="-122"/>
              </a:rPr>
              <a:t>Stream&lt;String&gt; stringStream = Stream.of("taobao");</a:t>
            </a:r>
            <a:endParaRPr sz="1600" smtClean="0"/>
          </a:p>
          <a:p>
            <a:pPr marL="342900" indent="-342900" algn="l">
              <a:lnSpc>
                <a:spcPct val="100000"/>
              </a:lnSpc>
              <a:spcBef>
                <a:spcPct val="30000"/>
              </a:spcBef>
              <a:buClr>
                <a:srgbClr val="000000"/>
              </a:buClr>
              <a:buSzTx/>
              <a:buFont typeface="Wingdings" panose="05000000000000000000" pitchFamily="2" charset="2"/>
              <a:buChar char="l"/>
            </a:pPr>
            <a:r>
              <a:rPr sz="2400" smtClean="0"/>
              <a:t>通过Collection子类获取Stream</a:t>
            </a:r>
            <a:endParaRPr sz="2400" smtClean="0"/>
          </a:p>
          <a:p>
            <a:pPr marL="342900" indent="-342900" algn="l">
              <a:lnSpc>
                <a:spcPct val="100000"/>
              </a:lnSpc>
              <a:spcBef>
                <a:spcPct val="30000"/>
              </a:spcBef>
              <a:buClr>
                <a:srgbClr val="000000"/>
              </a:buClr>
              <a:buSzTx/>
              <a:buFont typeface="Wingdings" panose="05000000000000000000" pitchFamily="2" charset="2"/>
              <a:buChar char="l"/>
            </a:pPr>
            <a:r>
              <a:rPr sz="2400" smtClean="0"/>
              <a:t>generator方法：Stream通过给定的Supplier</a:t>
            </a:r>
            <a:r>
              <a:rPr sz="2400" smtClean="0">
                <a:sym typeface="+mn-ea"/>
              </a:rPr>
              <a:t>，生成元素</a:t>
            </a:r>
            <a:endParaRPr sz="2400" smtClean="0">
              <a:sym typeface="+mn-ea"/>
            </a:endParaRPr>
          </a:p>
          <a:p>
            <a:pPr marL="0" indent="0">
              <a:lnSpc>
                <a:spcPct val="100000"/>
              </a:lnSpc>
              <a:spcBef>
                <a:spcPct val="30000"/>
              </a:spcBef>
              <a:buClr>
                <a:schemeClr val="hlink"/>
              </a:buClr>
              <a:buNone/>
            </a:pPr>
            <a:r>
              <a:rPr lang="zh-CN" altLang="en-US" sz="1600" smtClean="0">
                <a:latin typeface="微软雅黑" panose="020B0503020204020204" pitchFamily="34" charset="-122"/>
                <a:ea typeface="微软雅黑" panose="020B0503020204020204" pitchFamily="34" charset="-122"/>
              </a:rPr>
              <a:t>	Stream.generate(new Supplier&lt;Double&gt;() {</a:t>
            </a:r>
            <a:endParaRPr lang="zh-CN" altLang="en-US" sz="1600" smtClean="0">
              <a:latin typeface="微软雅黑" panose="020B0503020204020204" pitchFamily="34" charset="-122"/>
              <a:ea typeface="微软雅黑" panose="020B0503020204020204" pitchFamily="34" charset="-122"/>
            </a:endParaRPr>
          </a:p>
          <a:p>
            <a:pPr marL="0" indent="0">
              <a:lnSpc>
                <a:spcPct val="100000"/>
              </a:lnSpc>
              <a:spcBef>
                <a:spcPct val="30000"/>
              </a:spcBef>
              <a:buClr>
                <a:schemeClr val="hlink"/>
              </a:buClr>
              <a:buNone/>
            </a:pPr>
            <a:r>
              <a:rPr lang="zh-CN" altLang="en-US" sz="1600" smtClean="0">
                <a:latin typeface="微软雅黑" panose="020B0503020204020204" pitchFamily="34" charset="-122"/>
                <a:ea typeface="微软雅黑" panose="020B0503020204020204" pitchFamily="34" charset="-122"/>
              </a:rPr>
              <a:t>	    @Override</a:t>
            </a:r>
            <a:endParaRPr lang="zh-CN" altLang="en-US" sz="1600" smtClean="0">
              <a:latin typeface="微软雅黑" panose="020B0503020204020204" pitchFamily="34" charset="-122"/>
              <a:ea typeface="微软雅黑" panose="020B0503020204020204" pitchFamily="34" charset="-122"/>
            </a:endParaRPr>
          </a:p>
          <a:p>
            <a:pPr marL="0" indent="0">
              <a:lnSpc>
                <a:spcPct val="100000"/>
              </a:lnSpc>
              <a:spcBef>
                <a:spcPct val="30000"/>
              </a:spcBef>
              <a:buClr>
                <a:schemeClr val="hlink"/>
              </a:buClr>
              <a:buNone/>
            </a:pPr>
            <a:r>
              <a:rPr lang="zh-CN" altLang="en-US" sz="1600" smtClean="0">
                <a:latin typeface="微软雅黑" panose="020B0503020204020204" pitchFamily="34" charset="-122"/>
                <a:ea typeface="微软雅黑" panose="020B0503020204020204" pitchFamily="34" charset="-122"/>
              </a:rPr>
              <a:t>	    public Double get() {</a:t>
            </a:r>
            <a:endParaRPr lang="zh-CN" altLang="en-US" sz="1600" smtClean="0">
              <a:latin typeface="微软雅黑" panose="020B0503020204020204" pitchFamily="34" charset="-122"/>
              <a:ea typeface="微软雅黑" panose="020B0503020204020204" pitchFamily="34" charset="-122"/>
            </a:endParaRPr>
          </a:p>
          <a:p>
            <a:pPr marL="0" indent="0">
              <a:lnSpc>
                <a:spcPct val="100000"/>
              </a:lnSpc>
              <a:spcBef>
                <a:spcPct val="30000"/>
              </a:spcBef>
              <a:buClr>
                <a:schemeClr val="hlink"/>
              </a:buClr>
              <a:buNone/>
            </a:pPr>
            <a:r>
              <a:rPr lang="zh-CN" altLang="en-US" sz="1600" smtClean="0">
                <a:latin typeface="微软雅黑" panose="020B0503020204020204" pitchFamily="34" charset="-122"/>
                <a:ea typeface="微软雅黑" panose="020B0503020204020204" pitchFamily="34" charset="-122"/>
              </a:rPr>
              <a:t>	        return Math.random();</a:t>
            </a:r>
            <a:endParaRPr lang="zh-CN" altLang="en-US" sz="1600" smtClean="0">
              <a:latin typeface="微软雅黑" panose="020B0503020204020204" pitchFamily="34" charset="-122"/>
              <a:ea typeface="微软雅黑" panose="020B0503020204020204" pitchFamily="34" charset="-122"/>
            </a:endParaRPr>
          </a:p>
          <a:p>
            <a:pPr marL="0" indent="0">
              <a:lnSpc>
                <a:spcPct val="100000"/>
              </a:lnSpc>
              <a:spcBef>
                <a:spcPct val="30000"/>
              </a:spcBef>
              <a:buClr>
                <a:schemeClr val="hlink"/>
              </a:buClr>
              <a:buNone/>
            </a:pPr>
            <a:r>
              <a:rPr lang="zh-CN" altLang="en-US" sz="1600" smtClean="0">
                <a:latin typeface="微软雅黑" panose="020B0503020204020204" pitchFamily="34" charset="-122"/>
                <a:ea typeface="微软雅黑" panose="020B0503020204020204" pitchFamily="34" charset="-122"/>
              </a:rPr>
              <a:t>	    }</a:t>
            </a:r>
            <a:endParaRPr lang="zh-CN" altLang="en-US" sz="1600" smtClean="0">
              <a:latin typeface="微软雅黑" panose="020B0503020204020204" pitchFamily="34" charset="-122"/>
              <a:ea typeface="微软雅黑" panose="020B0503020204020204" pitchFamily="34" charset="-122"/>
            </a:endParaRPr>
          </a:p>
          <a:p>
            <a:pPr marL="0" indent="0">
              <a:lnSpc>
                <a:spcPct val="100000"/>
              </a:lnSpc>
              <a:spcBef>
                <a:spcPct val="30000"/>
              </a:spcBef>
              <a:buClr>
                <a:schemeClr val="hlink"/>
              </a:buClr>
              <a:buNone/>
            </a:pPr>
            <a:r>
              <a:rPr lang="zh-CN" altLang="en-US" sz="1600" smtClean="0">
                <a:latin typeface="微软雅黑" panose="020B0503020204020204" pitchFamily="34" charset="-122"/>
                <a:ea typeface="微软雅黑" panose="020B0503020204020204" pitchFamily="34" charset="-122"/>
              </a:rPr>
              <a:t>	});</a:t>
            </a:r>
            <a:endParaRPr lang="zh-CN" altLang="en-US" sz="1600" smtClean="0">
              <a:latin typeface="微软雅黑" panose="020B0503020204020204" pitchFamily="34" charset="-122"/>
              <a:ea typeface="微软雅黑" panose="020B0503020204020204" pitchFamily="34" charset="-122"/>
            </a:endParaRPr>
          </a:p>
          <a:p>
            <a:pPr marL="0" indent="0">
              <a:lnSpc>
                <a:spcPct val="100000"/>
              </a:lnSpc>
              <a:spcBef>
                <a:spcPct val="30000"/>
              </a:spcBef>
              <a:buClr>
                <a:schemeClr val="hlink"/>
              </a:buClr>
              <a:buNone/>
            </a:pPr>
            <a:r>
              <a:rPr lang="zh-CN" altLang="en-US" sz="1600" smtClean="0">
                <a:latin typeface="微软雅黑" panose="020B0503020204020204" pitchFamily="34" charset="-122"/>
                <a:ea typeface="微软雅黑" panose="020B0503020204020204" pitchFamily="34" charset="-122"/>
              </a:rPr>
              <a:t>	Stream.generate(() -&gt; Math.random());</a:t>
            </a:r>
            <a:endParaRPr lang="zh-CN" altLang="en-US" sz="1600" smtClean="0">
              <a:latin typeface="微软雅黑" panose="020B0503020204020204" pitchFamily="34" charset="-122"/>
              <a:ea typeface="微软雅黑" panose="020B0503020204020204" pitchFamily="34" charset="-122"/>
            </a:endParaRPr>
          </a:p>
          <a:p>
            <a:pPr marL="0" indent="0">
              <a:lnSpc>
                <a:spcPct val="100000"/>
              </a:lnSpc>
              <a:spcBef>
                <a:spcPct val="30000"/>
              </a:spcBef>
              <a:buClr>
                <a:schemeClr val="hlink"/>
              </a:buClr>
              <a:buNone/>
            </a:pPr>
            <a:r>
              <a:rPr lang="zh-CN" altLang="en-US" sz="1600" smtClean="0">
                <a:latin typeface="微软雅黑" panose="020B0503020204020204" pitchFamily="34" charset="-122"/>
                <a:ea typeface="微软雅黑" panose="020B0503020204020204" pitchFamily="34" charset="-122"/>
              </a:rPr>
              <a:t>	Stream.generate(Math::random);</a:t>
            </a:r>
            <a:endParaRPr lang="zh-CN" altLang="en-US" sz="1600" smtClean="0">
              <a:latin typeface="微软雅黑" panose="020B0503020204020204" pitchFamily="34" charset="-122"/>
              <a:ea typeface="微软雅黑" panose="020B0503020204020204" pitchFamily="34" charset="-122"/>
            </a:endParaRPr>
          </a:p>
          <a:p>
            <a:pPr marL="0" indent="0">
              <a:lnSpc>
                <a:spcPct val="100000"/>
              </a:lnSpc>
              <a:spcBef>
                <a:spcPct val="30000"/>
              </a:spcBef>
              <a:buClr>
                <a:schemeClr val="hlink"/>
              </a:buClr>
              <a:buNone/>
            </a:pPr>
            <a:r>
              <a:rPr lang="zh-CN" altLang="en-US" sz="985" smtClean="0">
                <a:latin typeface="微软雅黑" panose="020B0503020204020204" pitchFamily="34" charset="-122"/>
                <a:ea typeface="微软雅黑" panose="020B0503020204020204" pitchFamily="34" charset="-122"/>
              </a:rPr>
              <a:t>     </a:t>
            </a:r>
            <a:r>
              <a:rPr lang="zh-CN" altLang="en-US" sz="1600" smtClean="0">
                <a:latin typeface="微软雅黑" panose="020B0503020204020204" pitchFamily="34" charset="-122"/>
                <a:ea typeface="微软雅黑" panose="020B0503020204020204" pitchFamily="34" charset="-122"/>
              </a:rPr>
              <a:t> 以上</a:t>
            </a:r>
            <a:r>
              <a:rPr lang="en-US" altLang="zh-CN" sz="1600" smtClean="0">
                <a:latin typeface="微软雅黑" panose="020B0503020204020204" pitchFamily="34" charset="-122"/>
                <a:ea typeface="微软雅黑" panose="020B0503020204020204" pitchFamily="34" charset="-122"/>
              </a:rPr>
              <a:t>3</a:t>
            </a:r>
            <a:r>
              <a:rPr lang="zh-CN" altLang="en-US" sz="1600" smtClean="0">
                <a:latin typeface="微软雅黑" panose="020B0503020204020204" pitchFamily="34" charset="-122"/>
                <a:ea typeface="微软雅黑" panose="020B0503020204020204" pitchFamily="34" charset="-122"/>
              </a:rPr>
              <a:t>种方法本质一样，生成无限的</a:t>
            </a:r>
            <a:r>
              <a:rPr lang="en-US" altLang="zh-CN" sz="1600" smtClean="0">
                <a:latin typeface="微软雅黑" panose="020B0503020204020204" pitchFamily="34" charset="-122"/>
                <a:ea typeface="微软雅黑" panose="020B0503020204020204" pitchFamily="34" charset="-122"/>
              </a:rPr>
              <a:t>double</a:t>
            </a:r>
            <a:r>
              <a:rPr lang="zh-CN" altLang="en-US" sz="1600" smtClean="0">
                <a:latin typeface="微软雅黑" panose="020B0503020204020204" pitchFamily="34" charset="-122"/>
                <a:ea typeface="微软雅黑" panose="020B0503020204020204" pitchFamily="34" charset="-122"/>
              </a:rPr>
              <a:t>值。可以使用</a:t>
            </a:r>
            <a:r>
              <a:rPr lang="en-US" altLang="zh-CN" sz="1600" smtClean="0">
                <a:latin typeface="微软雅黑" panose="020B0503020204020204" pitchFamily="34" charset="-122"/>
                <a:ea typeface="微软雅黑" panose="020B0503020204020204" pitchFamily="34" charset="-122"/>
              </a:rPr>
              <a:t>Stream</a:t>
            </a:r>
            <a:r>
              <a:rPr lang="zh-CN" altLang="en-US" sz="1600" smtClean="0">
                <a:latin typeface="微软雅黑" panose="020B0503020204020204" pitchFamily="34" charset="-122"/>
                <a:ea typeface="微软雅黑" panose="020B0503020204020204" pitchFamily="34" charset="-122"/>
              </a:rPr>
              <a:t>的</a:t>
            </a:r>
            <a:r>
              <a:rPr lang="en-US" altLang="zh-CN" sz="1600" smtClean="0">
                <a:latin typeface="微软雅黑" panose="020B0503020204020204" pitchFamily="34" charset="-122"/>
                <a:ea typeface="微软雅黑" panose="020B0503020204020204" pitchFamily="34" charset="-122"/>
              </a:rPr>
              <a:t>limit</a:t>
            </a:r>
            <a:r>
              <a:rPr lang="zh-CN" altLang="en-US" sz="1600" smtClean="0">
                <a:latin typeface="微软雅黑" panose="020B0503020204020204" pitchFamily="34" charset="-122"/>
                <a:ea typeface="微软雅黑" panose="020B0503020204020204" pitchFamily="34" charset="-122"/>
              </a:rPr>
              <a:t>限制元素个数。</a:t>
            </a:r>
            <a:endParaRPr lang="zh-CN" altLang="en-US" sz="1600" smtClean="0">
              <a:latin typeface="微软雅黑" panose="020B0503020204020204" pitchFamily="34" charset="-122"/>
              <a:ea typeface="微软雅黑" panose="020B0503020204020204" pitchFamily="34" charset="-122"/>
            </a:endParaRPr>
          </a:p>
        </p:txBody>
      </p:sp>
      <p:sp>
        <p:nvSpPr>
          <p:cNvPr id="3" name="标题 2"/>
          <p:cNvSpPr>
            <a:spLocks noGrp="1"/>
          </p:cNvSpPr>
          <p:nvPr>
            <p:ph type="title"/>
            <p:custDataLst>
              <p:tags r:id="rId2"/>
            </p:custDataLst>
          </p:nvPr>
        </p:nvSpPr>
        <p:spPr/>
        <p:txBody>
          <a:bodyPr>
            <a:normAutofit/>
          </a:bodyPr>
          <a:lstStyle/>
          <a:p>
            <a:pPr fontAlgn="auto">
              <a:lnSpc>
                <a:spcPct val="70000"/>
              </a:lnSpc>
            </a:pPr>
            <a:r>
              <a:rPr lang="zh-CN" altLang="en-US" noProof="1" smtClean="0"/>
              <a:t>创建</a:t>
            </a:r>
            <a:r>
              <a:rPr lang="en-US" altLang="zh-CN" noProof="1" smtClean="0"/>
              <a:t>Stream</a:t>
            </a:r>
            <a:r>
              <a:rPr lang="zh-CN" altLang="en-US" noProof="1" smtClean="0"/>
              <a:t>			</a:t>
            </a:r>
            <a:endParaRPr lang="zh-CN" altLang="en-US" noProof="1" smtClean="0"/>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Steam</a:t>
            </a:r>
            <a:r>
              <a:rPr lang="zh-CN" altLang="en-US"/>
              <a:t>支持的操作（</a:t>
            </a:r>
            <a:r>
              <a:rPr lang="en-US" altLang="zh-CN"/>
              <a:t>1</a:t>
            </a:r>
            <a:r>
              <a:rPr lang="zh-CN" altLang="en-US"/>
              <a:t>）</a:t>
            </a:r>
            <a:endParaRPr lang="zh-CN" altLang="en-US"/>
          </a:p>
        </p:txBody>
      </p:sp>
      <p:sp>
        <p:nvSpPr>
          <p:cNvPr id="3" name="内容占位符 2"/>
          <p:cNvSpPr>
            <a:spLocks noGrp="1"/>
          </p:cNvSpPr>
          <p:nvPr>
            <p:ph sz="half" idx="1"/>
          </p:nvPr>
        </p:nvSpPr>
        <p:spPr/>
        <p:txBody>
          <a:bodyPr/>
          <a:lstStyle/>
          <a:p>
            <a:r>
              <a:rPr lang="en-US" altLang="zh-CN"/>
              <a:t>distinct </a:t>
            </a:r>
            <a:r>
              <a:rPr lang="zh-CN" altLang="en-US"/>
              <a:t>依赖</a:t>
            </a:r>
            <a:r>
              <a:rPr lang="en-US" altLang="zh-CN"/>
              <a:t>equals</a:t>
            </a:r>
            <a:r>
              <a:rPr lang="zh-CN" altLang="en-US"/>
              <a:t>方法</a:t>
            </a:r>
            <a:endParaRPr lang="en-US" altLang="zh-CN"/>
          </a:p>
          <a:p>
            <a:endParaRPr lang="en-US" altLang="zh-CN"/>
          </a:p>
          <a:p>
            <a:endParaRPr lang="en-US" altLang="zh-CN"/>
          </a:p>
          <a:p>
            <a:r>
              <a:rPr lang="en-US" altLang="zh-CN"/>
              <a:t>filter Predicate</a:t>
            </a:r>
            <a:r>
              <a:rPr lang="zh-CN" altLang="en-US"/>
              <a:t>返回值为</a:t>
            </a:r>
            <a:r>
              <a:rPr lang="en-US" altLang="zh-CN"/>
              <a:t>boolean</a:t>
            </a:r>
            <a:r>
              <a:rPr lang="zh-CN" altLang="en-US"/>
              <a:t>的</a:t>
            </a:r>
            <a:r>
              <a:rPr lang="en-US" altLang="zh-CN"/>
              <a:t>test</a:t>
            </a:r>
            <a:r>
              <a:rPr lang="zh-CN" altLang="en-US"/>
              <a:t>方法。</a:t>
            </a:r>
            <a:endParaRPr lang="en-US" altLang="zh-CN"/>
          </a:p>
          <a:p>
            <a:endParaRPr lang="en-US" altLang="zh-CN"/>
          </a:p>
        </p:txBody>
      </p:sp>
      <p:sp>
        <p:nvSpPr>
          <p:cNvPr id="6" name="内容占位符 5"/>
          <p:cNvSpPr>
            <a:spLocks noGrp="1"/>
          </p:cNvSpPr>
          <p:nvPr>
            <p:ph sz="half" idx="2"/>
          </p:nvPr>
        </p:nvSpPr>
        <p:spPr/>
        <p:txBody>
          <a:bodyPr/>
          <a:lstStyle/>
          <a:p>
            <a:endParaRPr lang="zh-CN" altLang="en-US"/>
          </a:p>
        </p:txBody>
      </p:sp>
      <p:pic>
        <p:nvPicPr>
          <p:cNvPr id="4" name="图片 3" descr="T2K0lnXPRXXXXXXXXX_!!90219132"/>
          <p:cNvPicPr>
            <a:picLocks noChangeAspect="1"/>
          </p:cNvPicPr>
          <p:nvPr/>
        </p:nvPicPr>
        <p:blipFill>
          <a:blip r:embed="rId1"/>
          <a:stretch>
            <a:fillRect/>
          </a:stretch>
        </p:blipFill>
        <p:spPr>
          <a:xfrm>
            <a:off x="6658020" y="1751281"/>
            <a:ext cx="3400738" cy="1729904"/>
          </a:xfrm>
          <a:prstGeom prst="rect">
            <a:avLst/>
          </a:prstGeom>
        </p:spPr>
      </p:pic>
      <p:pic>
        <p:nvPicPr>
          <p:cNvPr id="5" name="图片 4" descr="T2OxXnXPlXXXXXXXXX_!!90219132"/>
          <p:cNvPicPr>
            <a:picLocks noChangeAspect="1"/>
          </p:cNvPicPr>
          <p:nvPr/>
        </p:nvPicPr>
        <p:blipFill>
          <a:blip r:embed="rId2"/>
          <a:stretch>
            <a:fillRect/>
          </a:stretch>
        </p:blipFill>
        <p:spPr>
          <a:xfrm>
            <a:off x="6658020" y="3689899"/>
            <a:ext cx="3400738" cy="1738342"/>
          </a:xfrm>
          <a:prstGeom prst="rect">
            <a:avLst/>
          </a:prstGeom>
        </p:spPr>
      </p:pic>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sym typeface="+mn-ea"/>
              </a:rPr>
              <a:t>Steam</a:t>
            </a:r>
            <a:r>
              <a:rPr lang="zh-CN" altLang="en-US">
                <a:sym typeface="+mn-ea"/>
              </a:rPr>
              <a:t>支持的操作（</a:t>
            </a:r>
            <a:r>
              <a:rPr lang="en-US" altLang="zh-CN">
                <a:sym typeface="+mn-ea"/>
              </a:rPr>
              <a:t>2</a:t>
            </a:r>
            <a:r>
              <a:rPr lang="zh-CN" altLang="en-US">
                <a:sym typeface="+mn-ea"/>
              </a:rPr>
              <a:t>）</a:t>
            </a:r>
            <a:endParaRPr lang="zh-CN" altLang="en-US"/>
          </a:p>
        </p:txBody>
      </p:sp>
      <p:sp>
        <p:nvSpPr>
          <p:cNvPr id="3" name="内容占位符 2"/>
          <p:cNvSpPr>
            <a:spLocks noGrp="1"/>
          </p:cNvSpPr>
          <p:nvPr>
            <p:ph sz="half" idx="1"/>
          </p:nvPr>
        </p:nvSpPr>
        <p:spPr/>
        <p:txBody>
          <a:bodyPr>
            <a:normAutofit fontScale="57500"/>
          </a:bodyPr>
          <a:lstStyle/>
          <a:p>
            <a:pPr>
              <a:lnSpc>
                <a:spcPct val="100000"/>
              </a:lnSpc>
            </a:pPr>
            <a:r>
              <a:rPr lang="en-US" altLang="zh-CN"/>
              <a:t>map map(Function&lt;? super T,? extends R&gt; mapper)</a:t>
            </a:r>
            <a:r>
              <a:rPr lang="zh-CN" altLang="en-US"/>
              <a:t>，映射到新的流。</a:t>
            </a:r>
            <a:endParaRPr lang="zh-CN" altLang="en-US"/>
          </a:p>
          <a:p>
            <a:pPr>
              <a:lnSpc>
                <a:spcPct val="100000"/>
              </a:lnSpc>
            </a:pPr>
            <a:endParaRPr lang="zh-CN" altLang="en-US"/>
          </a:p>
          <a:p>
            <a:pPr>
              <a:lnSpc>
                <a:spcPct val="100000"/>
              </a:lnSpc>
            </a:pPr>
            <a:endParaRPr lang="zh-CN" altLang="en-US"/>
          </a:p>
          <a:p>
            <a:pPr>
              <a:lnSpc>
                <a:spcPct val="100000"/>
              </a:lnSpc>
            </a:pPr>
            <a:endParaRPr lang="zh-CN" altLang="en-US"/>
          </a:p>
          <a:p>
            <a:pPr>
              <a:lnSpc>
                <a:spcPct val="100000"/>
              </a:lnSpc>
            </a:pPr>
            <a:r>
              <a:rPr lang="en-US" altLang="zh-CN"/>
              <a:t>flatMap(Function&lt;? super T,? extends Stream&lt;? extends R&gt;&gt; mapper) 返回由通过将提供的映射函数应用于每个元素而产生的映射流的内容来替换该流的每个元素的结果的流。 </a:t>
            </a:r>
            <a:endParaRPr lang="en-US" altLang="zh-CN"/>
          </a:p>
          <a:p>
            <a:pPr marL="0" indent="0">
              <a:buNone/>
            </a:pPr>
            <a:endParaRPr lang="en-US" altLang="zh-CN"/>
          </a:p>
        </p:txBody>
      </p:sp>
      <p:sp>
        <p:nvSpPr>
          <p:cNvPr id="7" name="内容占位符 6"/>
          <p:cNvSpPr>
            <a:spLocks noGrp="1"/>
          </p:cNvSpPr>
          <p:nvPr>
            <p:ph sz="half" idx="2"/>
          </p:nvPr>
        </p:nvSpPr>
        <p:spPr/>
        <p:txBody>
          <a:bodyPr>
            <a:normAutofit/>
          </a:bodyPr>
          <a:lstStyle/>
          <a:p>
            <a:endParaRPr lang="zh-CN" altLang="en-US"/>
          </a:p>
        </p:txBody>
      </p:sp>
      <p:pic>
        <p:nvPicPr>
          <p:cNvPr id="4" name="图片 3" descr="T2PQJnXOJXXXXXXXXX_!!90219132"/>
          <p:cNvPicPr>
            <a:picLocks noChangeAspect="1"/>
          </p:cNvPicPr>
          <p:nvPr/>
        </p:nvPicPr>
        <p:blipFill>
          <a:blip r:embed="rId1"/>
          <a:stretch>
            <a:fillRect/>
          </a:stretch>
        </p:blipFill>
        <p:spPr>
          <a:xfrm>
            <a:off x="6062820" y="2179960"/>
            <a:ext cx="3400738" cy="1704588"/>
          </a:xfrm>
          <a:prstGeom prst="rect">
            <a:avLst/>
          </a:prstGeom>
        </p:spPr>
      </p:pic>
      <p:pic>
        <p:nvPicPr>
          <p:cNvPr id="5" name="图片 4" descr="T2mBXnXQhXXXXXXXXX_!!90219132"/>
          <p:cNvPicPr>
            <a:picLocks noChangeAspect="1"/>
          </p:cNvPicPr>
          <p:nvPr/>
        </p:nvPicPr>
        <p:blipFill>
          <a:blip r:embed="rId2"/>
          <a:stretch>
            <a:fillRect/>
          </a:stretch>
        </p:blipFill>
        <p:spPr>
          <a:xfrm>
            <a:off x="6122453" y="4010001"/>
            <a:ext cx="3400738" cy="1729904"/>
          </a:xfrm>
          <a:prstGeom prst="rect">
            <a:avLst/>
          </a:prstGeom>
        </p:spPr>
      </p:pic>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Steam</a:t>
            </a:r>
            <a:r>
              <a:rPr lang="zh-CN" altLang="en-US">
                <a:sym typeface="+mn-ea"/>
              </a:rPr>
              <a:t>支持的操作（</a:t>
            </a:r>
            <a:r>
              <a:rPr lang="en-US" altLang="zh-CN">
                <a:sym typeface="+mn-ea"/>
              </a:rPr>
              <a:t>3</a:t>
            </a:r>
            <a:r>
              <a:rPr lang="zh-CN" altLang="en-US">
                <a:sym typeface="+mn-ea"/>
              </a:rPr>
              <a:t>）</a:t>
            </a:r>
            <a:endParaRPr lang="zh-CN" altLang="en-US"/>
          </a:p>
        </p:txBody>
      </p:sp>
      <p:sp>
        <p:nvSpPr>
          <p:cNvPr id="3" name="内容占位符 2"/>
          <p:cNvSpPr>
            <a:spLocks noGrp="1"/>
          </p:cNvSpPr>
          <p:nvPr>
            <p:ph sz="half" idx="1"/>
          </p:nvPr>
        </p:nvSpPr>
        <p:spPr/>
        <p:txBody>
          <a:bodyPr>
            <a:normAutofit fontScale="60000"/>
          </a:bodyPr>
          <a:lstStyle/>
          <a:p>
            <a:r>
              <a:rPr lang="zh-CN" altLang="en-US"/>
              <a:t>peek: 生成一个包含原Stream的所有元素的新Stream，同时会提供一个消费函数（Consumer实例），新Stream每个元素被消费的时候都会执行给定的消费函数；</a:t>
            </a:r>
            <a:endParaRPr lang="zh-CN" altLang="en-US"/>
          </a:p>
          <a:p>
            <a:r>
              <a:rPr lang="zh-CN" altLang="en-US"/>
              <a:t> limit: 对一个Stream进行截断操作，获取其前N个元素</a:t>
            </a:r>
            <a:endParaRPr lang="zh-CN" altLang="en-US"/>
          </a:p>
          <a:p>
            <a:r>
              <a:rPr lang="zh-CN" altLang="en-US"/>
              <a:t>skip: 返回一个丢弃原Stream的前N个元素后剩下元素组成的新Stream</a:t>
            </a:r>
            <a:endParaRPr lang="zh-CN" altLang="en-US"/>
          </a:p>
        </p:txBody>
      </p:sp>
      <p:sp>
        <p:nvSpPr>
          <p:cNvPr id="4" name="内容占位符 3"/>
          <p:cNvSpPr>
            <a:spLocks noGrp="1"/>
          </p:cNvSpPr>
          <p:nvPr>
            <p:ph sz="half" idx="2"/>
          </p:nvPr>
        </p:nvSpPr>
        <p:spPr/>
        <p:txBody>
          <a:bodyPr/>
          <a:lstStyle/>
          <a:p>
            <a:endParaRPr lang="zh-CN" altLang="en-US"/>
          </a:p>
        </p:txBody>
      </p:sp>
      <p:pic>
        <p:nvPicPr>
          <p:cNvPr id="5" name="图片 4" descr="T2DrFmXHtaXXXXXXXX_!!90219132"/>
          <p:cNvPicPr>
            <a:picLocks noChangeAspect="1"/>
          </p:cNvPicPr>
          <p:nvPr/>
        </p:nvPicPr>
        <p:blipFill>
          <a:blip r:embed="rId1"/>
          <a:stretch>
            <a:fillRect/>
          </a:stretch>
        </p:blipFill>
        <p:spPr>
          <a:xfrm>
            <a:off x="6225403" y="1032879"/>
            <a:ext cx="3400738" cy="1788974"/>
          </a:xfrm>
          <a:prstGeom prst="rect">
            <a:avLst/>
          </a:prstGeom>
        </p:spPr>
      </p:pic>
      <p:pic>
        <p:nvPicPr>
          <p:cNvPr id="6" name="图片 5" descr="T2QAXlXJBaXXXXXXXX_!!90219132"/>
          <p:cNvPicPr>
            <a:picLocks noChangeAspect="1"/>
          </p:cNvPicPr>
          <p:nvPr/>
        </p:nvPicPr>
        <p:blipFill>
          <a:blip r:embed="rId2"/>
          <a:stretch>
            <a:fillRect/>
          </a:stretch>
        </p:blipFill>
        <p:spPr>
          <a:xfrm>
            <a:off x="6225403" y="2821853"/>
            <a:ext cx="3400738" cy="1729904"/>
          </a:xfrm>
          <a:prstGeom prst="rect">
            <a:avLst/>
          </a:prstGeom>
        </p:spPr>
      </p:pic>
      <p:pic>
        <p:nvPicPr>
          <p:cNvPr id="7" name="图片 6" descr="T24A8mXUJXXXXXXXXX_!!90219132"/>
          <p:cNvPicPr>
            <a:picLocks noChangeAspect="1"/>
          </p:cNvPicPr>
          <p:nvPr/>
        </p:nvPicPr>
        <p:blipFill>
          <a:blip r:embed="rId3"/>
          <a:stretch>
            <a:fillRect/>
          </a:stretch>
        </p:blipFill>
        <p:spPr>
          <a:xfrm>
            <a:off x="6285036" y="4551756"/>
            <a:ext cx="3400738" cy="1729904"/>
          </a:xfrm>
          <a:prstGeom prst="rect">
            <a:avLst/>
          </a:prstGeom>
        </p:spPr>
      </p:pic>
    </p:spTree>
    <p:custDataLst>
      <p:tags r:id="rId4"/>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Stream</a:t>
            </a:r>
            <a:r>
              <a:rPr lang="zh-CN" altLang="en-US"/>
              <a:t>应用</a:t>
            </a:r>
            <a:endParaRPr lang="zh-CN" altLang="en-US"/>
          </a:p>
        </p:txBody>
      </p:sp>
      <p:sp>
        <p:nvSpPr>
          <p:cNvPr id="6" name="内容占位符 5"/>
          <p:cNvSpPr>
            <a:spLocks noGrp="1"/>
          </p:cNvSpPr>
          <p:nvPr>
            <p:ph idx="1"/>
          </p:nvPr>
        </p:nvSpPr>
        <p:spPr/>
        <p:txBody>
          <a:bodyPr>
            <a:normAutofit/>
          </a:bodyPr>
          <a:lstStyle/>
          <a:p>
            <a:pPr marL="0" indent="0">
              <a:buNone/>
            </a:pPr>
            <a:r>
              <a:rPr lang="zh-CN" altLang="en-US" sz="2800" dirty="0" smtClean="0"/>
              <a:t>List</a:t>
            </a:r>
            <a:r>
              <a:rPr lang="zh-CN" altLang="en-US" sz="2800" dirty="0"/>
              <a:t>&lt;Integer&gt; nums = Lists.newArrayList(1,1,null,2,3,4,null,5,6,7,8,9,10);</a:t>
            </a:r>
            <a:endParaRPr lang="zh-CN" altLang="en-US" sz="2800" dirty="0"/>
          </a:p>
          <a:p>
            <a:pPr marL="0" indent="0">
              <a:buNone/>
            </a:pPr>
            <a:r>
              <a:rPr lang="zh-CN" altLang="en-US" sz="2800" dirty="0"/>
              <a:t>	System.out.println(“sum is:”+</a:t>
            </a:r>
            <a:br>
              <a:rPr lang="zh-CN" altLang="en-US" sz="2800" dirty="0"/>
            </a:br>
            <a:r>
              <a:rPr lang="zh-CN" altLang="en-US" sz="2800" dirty="0" smtClean="0"/>
              <a:t>           nums</a:t>
            </a:r>
            <a:r>
              <a:rPr lang="zh-CN" altLang="en-US" sz="2800" dirty="0"/>
              <a:t>.stream().filter(num -&gt; num != null).</a:t>
            </a:r>
            <a:endParaRPr lang="zh-CN" altLang="en-US" sz="2800" dirty="0"/>
          </a:p>
          <a:p>
            <a:pPr marL="0" indent="0">
              <a:buNone/>
            </a:pPr>
            <a:r>
              <a:rPr lang="zh-CN" altLang="en-US" sz="2800" dirty="0"/>
              <a:t>	            distinct().mapToInt(num -&gt; num * 2</a:t>
            </a:r>
            <a:r>
              <a:rPr lang="zh-CN" altLang="en-US" sz="2800" dirty="0" smtClean="0"/>
              <a:t>). </a:t>
            </a:r>
            <a:endParaRPr lang="en-US" altLang="zh-CN" sz="2800" dirty="0" smtClean="0"/>
          </a:p>
          <a:p>
            <a:pPr marL="0" indent="0">
              <a:buNone/>
            </a:pPr>
            <a:r>
              <a:rPr lang="en-US" altLang="zh-CN" sz="2800" dirty="0"/>
              <a:t> </a:t>
            </a:r>
            <a:r>
              <a:rPr lang="en-US" altLang="zh-CN" sz="2800" dirty="0" smtClean="0"/>
              <a:t>       </a:t>
            </a:r>
            <a:r>
              <a:rPr lang="zh-CN" altLang="en-US" sz="2800" dirty="0" smtClean="0"/>
              <a:t>   peek</a:t>
            </a:r>
            <a:r>
              <a:rPr lang="zh-CN" altLang="en-US" sz="2800" dirty="0"/>
              <a:t>(System.out::println</a:t>
            </a:r>
            <a:r>
              <a:rPr lang="zh-CN" altLang="en-US" sz="2800" dirty="0" smtClean="0"/>
              <a:t>)</a:t>
            </a:r>
            <a:endParaRPr lang="en-US" altLang="zh-CN" sz="2800" dirty="0" smtClean="0"/>
          </a:p>
          <a:p>
            <a:pPr marL="0" indent="0">
              <a:buNone/>
            </a:pPr>
            <a:r>
              <a:rPr lang="en-US" altLang="zh-CN" sz="2800" dirty="0"/>
              <a:t> </a:t>
            </a:r>
            <a:r>
              <a:rPr lang="en-US" altLang="zh-CN" sz="2800" dirty="0" smtClean="0"/>
              <a:t>          </a:t>
            </a:r>
            <a:r>
              <a:rPr lang="zh-CN" altLang="en-US" sz="2800" dirty="0" smtClean="0"/>
              <a:t>.</a:t>
            </a:r>
            <a:r>
              <a:rPr lang="zh-CN" altLang="en-US" sz="2800" dirty="0"/>
              <a:t>skip(2).limit(4).sum());</a:t>
            </a:r>
            <a:endParaRPr lang="zh-CN" altLang="en-US" sz="2800" dirty="0"/>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 汇聚（Reduce）Stream</a:t>
            </a:r>
            <a:endParaRPr lang="zh-CN" altLang="en-US"/>
          </a:p>
        </p:txBody>
      </p:sp>
      <p:sp>
        <p:nvSpPr>
          <p:cNvPr id="3" name="内容占位符 2"/>
          <p:cNvSpPr>
            <a:spLocks noGrp="1"/>
          </p:cNvSpPr>
          <p:nvPr>
            <p:ph idx="1"/>
          </p:nvPr>
        </p:nvSpPr>
        <p:spPr/>
        <p:txBody>
          <a:bodyPr/>
          <a:lstStyle/>
          <a:p>
            <a:r>
              <a:rPr lang="zh-CN" altLang="en-US" sz="2400"/>
              <a:t>A reduction operation (also called a fold) takes a sequence of input elements and combines them into a single summary result by repeated application of a combining operation, such as finding the sum or maximum of a set of numbers, or accumulating elements into a list. The streams classes have multiple forms of general reduction operations, called reduce() and collect(), as well as multiple specialized reduction forms such as sum(), max(), or count().</a:t>
            </a:r>
            <a:endParaRPr lang="zh-CN" altLang="en-US" sz="2400"/>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可变汇聚</a:t>
            </a:r>
            <a:endParaRPr lang="zh-CN" altLang="en-US"/>
          </a:p>
        </p:txBody>
      </p:sp>
      <p:sp>
        <p:nvSpPr>
          <p:cNvPr id="3" name="内容占位符 2"/>
          <p:cNvSpPr>
            <a:spLocks noGrp="1"/>
          </p:cNvSpPr>
          <p:nvPr>
            <p:ph idx="1"/>
          </p:nvPr>
        </p:nvSpPr>
        <p:spPr/>
        <p:txBody>
          <a:bodyPr/>
          <a:lstStyle/>
          <a:p>
            <a:r>
              <a:rPr lang="zh-CN" altLang="en-US" dirty="0"/>
              <a:t>把输入的元素们累积到一个可变的容器中，比如Collection或者StringBuilder。</a:t>
            </a:r>
            <a:r>
              <a:rPr lang="en-US" altLang="zh-CN" dirty="0"/>
              <a:t>Stream</a:t>
            </a:r>
            <a:r>
              <a:rPr lang="zh-CN" altLang="en-US" dirty="0"/>
              <a:t>临时流，如果需要保存结果，需要放入到一个新的集合中。</a:t>
            </a:r>
            <a:endParaRPr lang="zh-CN" altLang="en-US" dirty="0"/>
          </a:p>
          <a:p>
            <a:r>
              <a:rPr lang="zh-CN" altLang="en-US" dirty="0"/>
              <a:t>collect，正如其名字显示的，它可以把Stream中的要有元素收集到一个结果容器中</a:t>
            </a:r>
            <a:endParaRPr lang="zh-CN" altLang="en-US" dirty="0"/>
          </a:p>
          <a:p>
            <a:r>
              <a:rPr lang="zh-CN" altLang="en-US" dirty="0"/>
              <a:t>List&lt;Integer&gt; numsWithoutNull = nums.stream().filter(num -&gt; num != null).</a:t>
            </a:r>
            <a:endParaRPr lang="zh-CN" altLang="en-US" dirty="0"/>
          </a:p>
          <a:p>
            <a:r>
              <a:rPr lang="zh-CN" altLang="en-US" dirty="0"/>
              <a:t>  collect(Collectors.toList());</a:t>
            </a:r>
            <a:endParaRPr lang="zh-CN" altLang="en-US" dirty="0"/>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其他汇聚</a:t>
            </a:r>
            <a:endParaRPr lang="zh-CN" altLang="en-US"/>
          </a:p>
        </p:txBody>
      </p:sp>
      <p:sp>
        <p:nvSpPr>
          <p:cNvPr id="3" name="内容占位符 2"/>
          <p:cNvSpPr>
            <a:spLocks noGrp="1"/>
          </p:cNvSpPr>
          <p:nvPr>
            <p:ph idx="1"/>
          </p:nvPr>
        </p:nvSpPr>
        <p:spPr/>
        <p:txBody>
          <a:bodyPr/>
          <a:lstStyle/>
          <a:p>
            <a:r>
              <a:rPr lang="zh-CN" altLang="en-US" sz="2800"/>
              <a:t>Optional&lt;T&gt; reduce(BinaryOperator&lt;T&gt; accumulator);</a:t>
            </a:r>
            <a:endParaRPr lang="zh-CN" altLang="en-US" sz="2800"/>
          </a:p>
          <a:p>
            <a:pPr lvl="1"/>
            <a:r>
              <a:rPr lang="zh-CN" altLang="en-US" sz="2400"/>
              <a:t>System.out.println("ints sum is:" + ints.stream().reduce((sum, item) -</a:t>
            </a:r>
            <a:r>
              <a:rPr lang="en-US" altLang="zh-CN" sz="2400"/>
              <a:t>&gt;</a:t>
            </a:r>
            <a:r>
              <a:rPr lang="zh-CN" altLang="en-US" sz="2400"/>
              <a:t>sum + item).get());</a:t>
            </a:r>
            <a:endParaRPr lang="zh-CN" altLang="en-US" sz="2400"/>
          </a:p>
          <a:p>
            <a:pPr lvl="1"/>
            <a:r>
              <a:rPr lang="zh-CN" altLang="en-US" sz="2400"/>
              <a:t>accumulator.apply(result, element); </a:t>
            </a:r>
            <a:endParaRPr lang="zh-CN" altLang="en-US" sz="2400"/>
          </a:p>
          <a:p>
            <a:pPr lvl="0"/>
            <a:r>
              <a:rPr lang="zh-CN" altLang="en-US" sz="2800"/>
              <a:t>T reduce(T identity, BinaryOperator&lt;T&gt; accumulator);</a:t>
            </a:r>
            <a:endParaRPr lang="zh-CN" altLang="en-US" sz="2800"/>
          </a:p>
          <a:p>
            <a:pPr lvl="1"/>
            <a:r>
              <a:rPr lang="zh-CN" altLang="en-US" sz="2400"/>
              <a:t>增加</a:t>
            </a:r>
            <a:r>
              <a:rPr lang="zh-CN" altLang="en-US" sz="2400">
                <a:sym typeface="+mn-ea"/>
              </a:rPr>
              <a:t>identity，也就是计算的初始值，防止</a:t>
            </a:r>
            <a:r>
              <a:rPr lang="en-US" altLang="zh-CN" sz="2400">
                <a:sym typeface="+mn-ea"/>
              </a:rPr>
              <a:t>NPE</a:t>
            </a:r>
            <a:endParaRPr lang="en-US" altLang="zh-CN" sz="2400">
              <a:sym typeface="+mn-ea"/>
            </a:endParaRPr>
          </a:p>
          <a:p>
            <a:pPr lvl="0"/>
            <a:r>
              <a:rPr lang="en-US" altLang="zh-CN" sz="2800">
                <a:sym typeface="+mn-ea"/>
              </a:rPr>
              <a:t>count方法：获取Stream中元素的个数。</a:t>
            </a:r>
            <a:endParaRPr lang="en-US" altLang="zh-CN" sz="2800">
              <a:sym typeface="+mn-ea"/>
            </a:endParaRPr>
          </a:p>
          <a:p>
            <a:pPr lvl="0"/>
            <a:endParaRPr lang="en-US" altLang="zh-CN" sz="2800">
              <a:sym typeface="+mn-ea"/>
            </a:endParaRP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p:cNvSpPr>
          <p:nvPr>
            <p:ph type="title" idx="4294967295"/>
          </p:nvPr>
        </p:nvSpPr>
        <p:spPr/>
        <p:txBody>
          <a:bodyPr>
            <a:normAutofit fontScale="90000"/>
          </a:bodyPr>
          <a:lstStyle/>
          <a:p>
            <a:r>
              <a:rPr lang="zh-CN" altLang="en-US"/>
              <a:t>二维数组</a:t>
            </a:r>
            <a:endParaRPr lang="zh-CN" altLang="en-US"/>
          </a:p>
        </p:txBody>
      </p:sp>
      <p:sp>
        <p:nvSpPr>
          <p:cNvPr id="1201155" name="Rectangle 3"/>
          <p:cNvSpPr>
            <a:spLocks noGrp="1"/>
          </p:cNvSpPr>
          <p:nvPr>
            <p:ph type="body" idx="4294967295"/>
          </p:nvPr>
        </p:nvSpPr>
        <p:spPr>
          <a:xfrm>
            <a:off x="975122" y="1558529"/>
            <a:ext cx="8626078" cy="1666875"/>
          </a:xfrm>
        </p:spPr>
        <p:txBody>
          <a:bodyPr/>
          <a:lstStyle/>
          <a:p>
            <a:pPr marL="365125" indent="-255905"/>
            <a:r>
              <a:rPr lang="zh-CN" altLang="en-US">
                <a:solidFill>
                  <a:schemeClr val="tx1"/>
                </a:solidFill>
              </a:rPr>
              <a:t>二维数组就是关于数组的数组</a:t>
            </a:r>
            <a:endParaRPr lang="zh-CN" altLang="en-US">
              <a:solidFill>
                <a:schemeClr val="tx1"/>
              </a:solidFill>
            </a:endParaRPr>
          </a:p>
          <a:p>
            <a:pPr marL="365125" indent="-255905"/>
            <a:r>
              <a:rPr lang="en-US" altLang="zh-CN">
                <a:solidFill>
                  <a:schemeClr val="tx1"/>
                </a:solidFill>
              </a:rPr>
              <a:t>int[ ][ ] a = new int[4][ ]; </a:t>
            </a:r>
            <a:r>
              <a:rPr lang="zh-CN" altLang="en-US">
                <a:solidFill>
                  <a:schemeClr val="tx1"/>
                </a:solidFill>
              </a:rPr>
              <a:t>的含义？</a:t>
            </a:r>
            <a:endParaRPr lang="zh-CN" altLang="en-US">
              <a:solidFill>
                <a:schemeClr val="tx1"/>
              </a:solidFill>
            </a:endParaRPr>
          </a:p>
        </p:txBody>
      </p:sp>
      <p:sp>
        <p:nvSpPr>
          <p:cNvPr id="1201156" name="Rectangle 3"/>
          <p:cNvSpPr>
            <a:spLocks noChangeArrowheads="1"/>
          </p:cNvSpPr>
          <p:nvPr/>
        </p:nvSpPr>
        <p:spPr bwMode="auto">
          <a:xfrm>
            <a:off x="1091804" y="3577114"/>
            <a:ext cx="1208484" cy="680085"/>
          </a:xfrm>
          <a:prstGeom prst="rect">
            <a:avLst/>
          </a:prstGeom>
          <a:solidFill>
            <a:schemeClr val="accent1"/>
          </a:solidFill>
          <a:ln w="9525">
            <a:solidFill>
              <a:schemeClr val="tx1"/>
            </a:solidFill>
            <a:miter lim="800000"/>
          </a:ln>
        </p:spPr>
        <p:txBody>
          <a:bodyPr wrap="none" anchor="ctr">
            <a:no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buClrTx/>
              <a:buSzTx/>
              <a:buFontTx/>
            </a:pPr>
            <a:r>
              <a:rPr kumimoji="1" lang="en-US" altLang="zh-CN" sz="2520" b="1">
                <a:solidFill>
                  <a:schemeClr val="bg1"/>
                </a:solidFill>
                <a:latin typeface="Times New Roman" panose="02020603050405020304" pitchFamily="18" charset="0"/>
                <a:sym typeface="+mn-ea"/>
              </a:rPr>
              <a:t>a</a:t>
            </a:r>
            <a:endParaRPr kumimoji="1" lang="en-US" altLang="zh-CN" sz="2520" b="1">
              <a:solidFill>
                <a:schemeClr val="bg1"/>
              </a:solidFill>
              <a:latin typeface="Times New Roman" panose="02020603050405020304" pitchFamily="18" charset="0"/>
              <a:sym typeface="+mn-ea"/>
            </a:endParaRPr>
          </a:p>
        </p:txBody>
      </p:sp>
      <p:sp>
        <p:nvSpPr>
          <p:cNvPr id="1201157" name="AutoShape 4"/>
          <p:cNvSpPr>
            <a:spLocks noChangeArrowheads="1"/>
          </p:cNvSpPr>
          <p:nvPr/>
        </p:nvSpPr>
        <p:spPr bwMode="auto">
          <a:xfrm>
            <a:off x="3208735" y="3803809"/>
            <a:ext cx="1208484" cy="2191941"/>
          </a:xfrm>
          <a:prstGeom prst="roundRect">
            <a:avLst>
              <a:gd name="adj" fmla="val 16667"/>
            </a:avLst>
          </a:prstGeom>
          <a:solidFill>
            <a:srgbClr val="FF0000"/>
          </a:solidFill>
          <a:ln w="9525">
            <a:solidFill>
              <a:schemeClr val="bg1"/>
            </a:solidFill>
            <a:round/>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01158" name="Rectangle 5"/>
          <p:cNvSpPr>
            <a:spLocks noChangeArrowheads="1"/>
          </p:cNvSpPr>
          <p:nvPr/>
        </p:nvSpPr>
        <p:spPr bwMode="auto">
          <a:xfrm>
            <a:off x="3208735" y="4257199"/>
            <a:ext cx="1210151" cy="378381"/>
          </a:xfrm>
          <a:prstGeom prst="rect">
            <a:avLst/>
          </a:prstGeom>
          <a:noFill/>
          <a:ln w="381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01159" name="Rectangle 6"/>
          <p:cNvSpPr>
            <a:spLocks noChangeArrowheads="1"/>
          </p:cNvSpPr>
          <p:nvPr/>
        </p:nvSpPr>
        <p:spPr bwMode="auto">
          <a:xfrm>
            <a:off x="3208735" y="4635580"/>
            <a:ext cx="1210151" cy="378380"/>
          </a:xfrm>
          <a:prstGeom prst="rect">
            <a:avLst/>
          </a:prstGeom>
          <a:noFill/>
          <a:ln w="381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01160" name="Rectangle 7"/>
          <p:cNvSpPr>
            <a:spLocks noChangeArrowheads="1"/>
          </p:cNvSpPr>
          <p:nvPr/>
        </p:nvSpPr>
        <p:spPr bwMode="auto">
          <a:xfrm>
            <a:off x="3208735" y="5013960"/>
            <a:ext cx="1210151" cy="378381"/>
          </a:xfrm>
          <a:prstGeom prst="rect">
            <a:avLst/>
          </a:prstGeom>
          <a:noFill/>
          <a:ln w="381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01161" name="Rectangle 8"/>
          <p:cNvSpPr>
            <a:spLocks noChangeArrowheads="1"/>
          </p:cNvSpPr>
          <p:nvPr/>
        </p:nvSpPr>
        <p:spPr bwMode="auto">
          <a:xfrm>
            <a:off x="3208735" y="5390674"/>
            <a:ext cx="1210151" cy="378381"/>
          </a:xfrm>
          <a:prstGeom prst="rect">
            <a:avLst/>
          </a:prstGeom>
          <a:noFill/>
          <a:ln w="381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01162" name="Line 9"/>
          <p:cNvSpPr>
            <a:spLocks noChangeShapeType="1"/>
          </p:cNvSpPr>
          <p:nvPr/>
        </p:nvSpPr>
        <p:spPr bwMode="auto">
          <a:xfrm>
            <a:off x="2301955" y="3878819"/>
            <a:ext cx="83177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100"/>
          </a:p>
        </p:txBody>
      </p:sp>
      <p:sp>
        <p:nvSpPr>
          <p:cNvPr id="1201163" name="Line 10"/>
          <p:cNvSpPr>
            <a:spLocks noChangeShapeType="1"/>
          </p:cNvSpPr>
          <p:nvPr/>
        </p:nvSpPr>
        <p:spPr bwMode="auto">
          <a:xfrm flipV="1">
            <a:off x="3813810" y="4408885"/>
            <a:ext cx="44605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100"/>
          </a:p>
        </p:txBody>
      </p:sp>
      <p:sp>
        <p:nvSpPr>
          <p:cNvPr id="1201164" name="Line 11"/>
          <p:cNvSpPr>
            <a:spLocks noChangeShapeType="1"/>
          </p:cNvSpPr>
          <p:nvPr/>
        </p:nvSpPr>
        <p:spPr bwMode="auto">
          <a:xfrm>
            <a:off x="3813810" y="4787265"/>
            <a:ext cx="3098721"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100"/>
          </a:p>
        </p:txBody>
      </p:sp>
      <p:sp>
        <p:nvSpPr>
          <p:cNvPr id="1201165" name="Line 12"/>
          <p:cNvSpPr>
            <a:spLocks noChangeShapeType="1"/>
          </p:cNvSpPr>
          <p:nvPr/>
        </p:nvSpPr>
        <p:spPr bwMode="auto">
          <a:xfrm>
            <a:off x="3813810" y="5163979"/>
            <a:ext cx="2266950" cy="166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100"/>
          </a:p>
        </p:txBody>
      </p:sp>
      <p:sp>
        <p:nvSpPr>
          <p:cNvPr id="1201166" name="Line 13"/>
          <p:cNvSpPr>
            <a:spLocks noChangeShapeType="1"/>
          </p:cNvSpPr>
          <p:nvPr/>
        </p:nvSpPr>
        <p:spPr bwMode="auto">
          <a:xfrm>
            <a:off x="3813810" y="5619036"/>
            <a:ext cx="90678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100"/>
          </a:p>
        </p:txBody>
      </p:sp>
      <p:grpSp>
        <p:nvGrpSpPr>
          <p:cNvPr id="1201167" name="Group 14"/>
          <p:cNvGrpSpPr/>
          <p:nvPr/>
        </p:nvGrpSpPr>
        <p:grpSpPr bwMode="auto">
          <a:xfrm>
            <a:off x="8501063" y="4408885"/>
            <a:ext cx="1133475" cy="831770"/>
            <a:chOff x="4740" y="1570"/>
            <a:chExt cx="680" cy="499"/>
          </a:xfrm>
        </p:grpSpPr>
        <p:sp>
          <p:nvSpPr>
            <p:cNvPr id="1201168" name="AutoShape 15"/>
            <p:cNvSpPr>
              <a:spLocks noChangeArrowheads="1"/>
            </p:cNvSpPr>
            <p:nvPr/>
          </p:nvSpPr>
          <p:spPr bwMode="auto">
            <a:xfrm>
              <a:off x="4740" y="1570"/>
              <a:ext cx="680" cy="499"/>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01169" name="Rectangle 16"/>
            <p:cNvSpPr>
              <a:spLocks noChangeArrowheads="1"/>
            </p:cNvSpPr>
            <p:nvPr/>
          </p:nvSpPr>
          <p:spPr bwMode="auto">
            <a:xfrm>
              <a:off x="4740" y="1706"/>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01170" name="Rectangle 17"/>
            <p:cNvSpPr>
              <a:spLocks noChangeArrowheads="1"/>
            </p:cNvSpPr>
            <p:nvPr/>
          </p:nvSpPr>
          <p:spPr bwMode="auto">
            <a:xfrm>
              <a:off x="4740" y="1797"/>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01171" name="Rectangle 18"/>
            <p:cNvSpPr>
              <a:spLocks noChangeArrowheads="1"/>
            </p:cNvSpPr>
            <p:nvPr/>
          </p:nvSpPr>
          <p:spPr bwMode="auto">
            <a:xfrm>
              <a:off x="4740" y="1888"/>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grpSp>
      <p:grpSp>
        <p:nvGrpSpPr>
          <p:cNvPr id="1201172" name="Group 19"/>
          <p:cNvGrpSpPr/>
          <p:nvPr/>
        </p:nvGrpSpPr>
        <p:grpSpPr bwMode="auto">
          <a:xfrm>
            <a:off x="7290911" y="4712256"/>
            <a:ext cx="1133475" cy="831770"/>
            <a:chOff x="4740" y="1570"/>
            <a:chExt cx="680" cy="499"/>
          </a:xfrm>
        </p:grpSpPr>
        <p:sp>
          <p:nvSpPr>
            <p:cNvPr id="1201173" name="AutoShape 20"/>
            <p:cNvSpPr>
              <a:spLocks noChangeArrowheads="1"/>
            </p:cNvSpPr>
            <p:nvPr/>
          </p:nvSpPr>
          <p:spPr bwMode="auto">
            <a:xfrm>
              <a:off x="4740" y="1570"/>
              <a:ext cx="680" cy="499"/>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01174" name="Rectangle 21"/>
            <p:cNvSpPr>
              <a:spLocks noChangeArrowheads="1"/>
            </p:cNvSpPr>
            <p:nvPr/>
          </p:nvSpPr>
          <p:spPr bwMode="auto">
            <a:xfrm>
              <a:off x="4740" y="1706"/>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01175" name="Rectangle 22"/>
            <p:cNvSpPr>
              <a:spLocks noChangeArrowheads="1"/>
            </p:cNvSpPr>
            <p:nvPr/>
          </p:nvSpPr>
          <p:spPr bwMode="auto">
            <a:xfrm>
              <a:off x="4740" y="1797"/>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01176" name="Rectangle 23"/>
            <p:cNvSpPr>
              <a:spLocks noChangeArrowheads="1"/>
            </p:cNvSpPr>
            <p:nvPr/>
          </p:nvSpPr>
          <p:spPr bwMode="auto">
            <a:xfrm>
              <a:off x="4740" y="1888"/>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grpSp>
      <p:grpSp>
        <p:nvGrpSpPr>
          <p:cNvPr id="1201177" name="Group 24"/>
          <p:cNvGrpSpPr/>
          <p:nvPr/>
        </p:nvGrpSpPr>
        <p:grpSpPr bwMode="auto">
          <a:xfrm>
            <a:off x="6080760" y="5165646"/>
            <a:ext cx="1133475" cy="831770"/>
            <a:chOff x="4740" y="1570"/>
            <a:chExt cx="680" cy="499"/>
          </a:xfrm>
        </p:grpSpPr>
        <p:sp>
          <p:nvSpPr>
            <p:cNvPr id="1201178" name="AutoShape 25"/>
            <p:cNvSpPr>
              <a:spLocks noChangeArrowheads="1"/>
            </p:cNvSpPr>
            <p:nvPr/>
          </p:nvSpPr>
          <p:spPr bwMode="auto">
            <a:xfrm>
              <a:off x="4740" y="1570"/>
              <a:ext cx="680" cy="499"/>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01179" name="Rectangle 26"/>
            <p:cNvSpPr>
              <a:spLocks noChangeArrowheads="1"/>
            </p:cNvSpPr>
            <p:nvPr/>
          </p:nvSpPr>
          <p:spPr bwMode="auto">
            <a:xfrm>
              <a:off x="4740" y="1706"/>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01180" name="Rectangle 27"/>
            <p:cNvSpPr>
              <a:spLocks noChangeArrowheads="1"/>
            </p:cNvSpPr>
            <p:nvPr/>
          </p:nvSpPr>
          <p:spPr bwMode="auto">
            <a:xfrm>
              <a:off x="4740" y="1797"/>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01181" name="Rectangle 28"/>
            <p:cNvSpPr>
              <a:spLocks noChangeArrowheads="1"/>
            </p:cNvSpPr>
            <p:nvPr/>
          </p:nvSpPr>
          <p:spPr bwMode="auto">
            <a:xfrm>
              <a:off x="4740" y="1888"/>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grpSp>
      <p:grpSp>
        <p:nvGrpSpPr>
          <p:cNvPr id="1201182" name="Group 29"/>
          <p:cNvGrpSpPr/>
          <p:nvPr/>
        </p:nvGrpSpPr>
        <p:grpSpPr bwMode="auto">
          <a:xfrm>
            <a:off x="4795600" y="5619036"/>
            <a:ext cx="1133475" cy="831770"/>
            <a:chOff x="4740" y="1570"/>
            <a:chExt cx="680" cy="499"/>
          </a:xfrm>
        </p:grpSpPr>
        <p:sp>
          <p:nvSpPr>
            <p:cNvPr id="1201183" name="AutoShape 30"/>
            <p:cNvSpPr>
              <a:spLocks noChangeArrowheads="1"/>
            </p:cNvSpPr>
            <p:nvPr/>
          </p:nvSpPr>
          <p:spPr bwMode="auto">
            <a:xfrm>
              <a:off x="4740" y="1570"/>
              <a:ext cx="680" cy="499"/>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01184" name="Rectangle 31"/>
            <p:cNvSpPr>
              <a:spLocks noChangeArrowheads="1"/>
            </p:cNvSpPr>
            <p:nvPr/>
          </p:nvSpPr>
          <p:spPr bwMode="auto">
            <a:xfrm>
              <a:off x="4740" y="1706"/>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01185" name="Rectangle 32"/>
            <p:cNvSpPr>
              <a:spLocks noChangeArrowheads="1"/>
            </p:cNvSpPr>
            <p:nvPr/>
          </p:nvSpPr>
          <p:spPr bwMode="auto">
            <a:xfrm>
              <a:off x="4740" y="1797"/>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sp>
          <p:nvSpPr>
            <p:cNvPr id="1201186" name="Rectangle 33"/>
            <p:cNvSpPr>
              <a:spLocks noChangeArrowheads="1"/>
            </p:cNvSpPr>
            <p:nvPr/>
          </p:nvSpPr>
          <p:spPr bwMode="auto">
            <a:xfrm>
              <a:off x="4740" y="1888"/>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520" b="1">
                <a:latin typeface="Times New Roman" panose="02020603050405020304" pitchFamily="18" charset="0"/>
              </a:endParaRPr>
            </a:p>
          </p:txBody>
        </p:sp>
      </p:gr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搜索相关</a:t>
            </a:r>
            <a:endParaRPr lang="zh-CN" altLang="en-US"/>
          </a:p>
        </p:txBody>
      </p:sp>
      <p:sp>
        <p:nvSpPr>
          <p:cNvPr id="3" name="内容占位符 2"/>
          <p:cNvSpPr>
            <a:spLocks noGrp="1"/>
          </p:cNvSpPr>
          <p:nvPr>
            <p:ph idx="1"/>
          </p:nvPr>
        </p:nvSpPr>
        <p:spPr/>
        <p:txBody>
          <a:bodyPr>
            <a:normAutofit fontScale="67500"/>
          </a:bodyPr>
          <a:lstStyle/>
          <a:p>
            <a:r>
              <a:rPr lang="zh-CN" altLang="en-US"/>
              <a:t>– allMatch：是不是Stream中的所有元素都满足给定的匹配条件</a:t>
            </a:r>
            <a:endParaRPr lang="zh-CN" altLang="en-US"/>
          </a:p>
          <a:p>
            <a:r>
              <a:rPr lang="zh-CN" altLang="en-US"/>
              <a:t>– anyMatch：Stream中是否存在任何一个元素满足匹配条件</a:t>
            </a:r>
            <a:endParaRPr lang="zh-CN" altLang="en-US"/>
          </a:p>
          <a:p>
            <a:r>
              <a:rPr lang="zh-CN" altLang="en-US"/>
              <a:t>– findFirst: 返回Stream中的第一个元素，如果Stream为空，返回空Optional</a:t>
            </a:r>
            <a:endParaRPr lang="zh-CN" altLang="en-US"/>
          </a:p>
          <a:p>
            <a:r>
              <a:rPr lang="zh-CN" altLang="en-US"/>
              <a:t>– noneMatch：是不是Stream中的所有元素都不满足给定的匹配条件</a:t>
            </a:r>
            <a:endParaRPr lang="zh-CN" altLang="en-US"/>
          </a:p>
          <a:p>
            <a:r>
              <a:rPr lang="zh-CN" altLang="en-US"/>
              <a:t>– max和min：使用给定的比较器（Operator），返回Stream中的最大|最小值</a:t>
            </a:r>
            <a:endParaRPr lang="zh-CN" altLang="en-US"/>
          </a:p>
          <a:p>
            <a:r>
              <a:rPr lang="zh-CN" altLang="en-US"/>
              <a:t>示例：</a:t>
            </a:r>
            <a:endParaRPr lang="zh-CN" altLang="en-US"/>
          </a:p>
          <a:p>
            <a:pPr marL="0" indent="0">
              <a:buNone/>
            </a:pPr>
            <a:r>
              <a:rPr lang="zh-CN" altLang="en-US"/>
              <a:t>List&lt;Integer</a:t>
            </a:r>
            <a:r>
              <a:rPr lang="en-US" altLang="zh-CN"/>
              <a:t>&gt;</a:t>
            </a:r>
            <a:r>
              <a:rPr lang="zh-CN" altLang="en-US"/>
              <a:t>ints = Lists.newArrayList(1,2,3,4,5,6,7,8,9,10);</a:t>
            </a:r>
            <a:endParaRPr lang="zh-CN" altLang="en-US"/>
          </a:p>
          <a:p>
            <a:pPr marL="0" indent="0">
              <a:buNone/>
            </a:pPr>
            <a:r>
              <a:rPr lang="zh-CN" altLang="en-US"/>
              <a:t>System.out.println(ints.stream().allMatch(item -&gt; item &lt; 100));</a:t>
            </a:r>
            <a:endParaRPr lang="zh-CN" altLang="en-US"/>
          </a:p>
          <a:p>
            <a:pPr marL="0" indent="0">
              <a:buNone/>
            </a:pPr>
            <a:r>
              <a:rPr lang="zh-CN" altLang="en-US"/>
              <a:t>ints.stream().max((o1, o2) -</a:t>
            </a:r>
            <a:r>
              <a:rPr lang="en-US" altLang="zh-CN"/>
              <a:t>&gt;</a:t>
            </a:r>
            <a:r>
              <a:rPr lang="zh-CN" altLang="en-US"/>
              <a:t>o1.compareTo(o2)).ifPresent(System.out::println);</a:t>
            </a:r>
            <a:endParaRPr lang="zh-CN" altLang="en-US"/>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143362" name="TextBox 3"/>
          <p:cNvSpPr/>
          <p:nvPr/>
        </p:nvSpPr>
        <p:spPr>
          <a:xfrm>
            <a:off x="3948113" y="2205038"/>
            <a:ext cx="2914650" cy="1106805"/>
          </a:xfrm>
          <a:prstGeom prst="rect">
            <a:avLst/>
          </a:prstGeom>
          <a:noFill/>
          <a:ln w="9525">
            <a:noFill/>
          </a:ln>
        </p:spPr>
        <p:txBody>
          <a:bodyPr wrap="none" anchor="t">
            <a:spAutoFit/>
          </a:bodyPr>
          <a:p>
            <a:pPr>
              <a:buFont typeface="Arial" panose="020B0604020202020204" pitchFamily="34" charset="0"/>
              <a:buNone/>
            </a:pPr>
            <a:r>
              <a:rPr lang="en-US" altLang="zh-CN" sz="6600" b="1" dirty="0">
                <a:solidFill>
                  <a:srgbClr val="00B0F0"/>
                </a:solidFill>
                <a:latin typeface="Calibri" panose="020F0502020204030204" pitchFamily="34" charset="0"/>
                <a:ea typeface="宋体" panose="02010600030101010101" pitchFamily="2" charset="-122"/>
                <a:sym typeface="Calibri" panose="020F0502020204030204" pitchFamily="34" charset="0"/>
              </a:rPr>
              <a:t>Thanks!</a:t>
            </a:r>
            <a:endParaRPr lang="zh-CN" altLang="en-US" sz="6600" b="1" dirty="0">
              <a:solidFill>
                <a:srgbClr val="00B0F0"/>
              </a:solidFill>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java.util.Arrays</a:t>
            </a:r>
            <a:endParaRPr lang="zh-CN" altLang="en-US">
              <a:sym typeface="+mn-ea"/>
            </a:endParaRPr>
          </a:p>
        </p:txBody>
      </p:sp>
      <p:sp>
        <p:nvSpPr>
          <p:cNvPr id="1166339" name="Rectangle 3"/>
          <p:cNvSpPr>
            <a:spLocks noGrp="1" noChangeArrowheads="1"/>
          </p:cNvSpPr>
          <p:nvPr>
            <p:ph idx="1"/>
          </p:nvPr>
        </p:nvSpPr>
        <p:spPr/>
        <p:txBody>
          <a:bodyPr/>
          <a:lstStyle/>
          <a:p>
            <a:r>
              <a:rPr lang="zh-CN" altLang="en-US" sz="2940"/>
              <a:t>为数组提供一系列静态方法。</a:t>
            </a:r>
            <a:endParaRPr lang="zh-CN" altLang="en-US" sz="2940"/>
          </a:p>
          <a:p>
            <a:pPr lvl="1"/>
            <a:r>
              <a:rPr lang="en-US" altLang="zh-CN" sz="2520"/>
              <a:t>equals(xx[],xx[]) </a:t>
            </a:r>
            <a:r>
              <a:rPr lang="zh-CN" altLang="en-US" sz="2520"/>
              <a:t>相同类型的两个数组，值是否相同。如果数组元素为对象，那么将调用对象的</a:t>
            </a:r>
            <a:r>
              <a:rPr lang="en-US" altLang="zh-CN" sz="2520"/>
              <a:t>equals()</a:t>
            </a:r>
            <a:r>
              <a:rPr lang="zh-CN" altLang="en-US" sz="2520"/>
              <a:t>方法来判断是否相同。</a:t>
            </a:r>
            <a:endParaRPr lang="en-US" altLang="zh-CN" sz="2520"/>
          </a:p>
          <a:p>
            <a:pPr lvl="1"/>
            <a:r>
              <a:rPr lang="en-US" altLang="zh-CN" sz="2520"/>
              <a:t>sort(xx []) </a:t>
            </a:r>
            <a:r>
              <a:rPr lang="zh-CN" altLang="en-US" sz="2520"/>
              <a:t>按照升序排列数组，如果数组元素为对象，那么将调用对象的</a:t>
            </a:r>
            <a:r>
              <a:rPr lang="en-US" altLang="zh-CN" sz="2520"/>
              <a:t>compareTo()</a:t>
            </a:r>
            <a:r>
              <a:rPr lang="zh-CN" altLang="en-US" sz="2520"/>
              <a:t>来得到结果。</a:t>
            </a:r>
            <a:endParaRPr lang="en-US" altLang="zh-CN" sz="2520"/>
          </a:p>
          <a:p>
            <a:pPr lvl="1"/>
            <a:r>
              <a:rPr lang="en-US" altLang="zh-CN" sz="2520"/>
              <a:t>fill(xx[],value) </a:t>
            </a:r>
            <a:r>
              <a:rPr lang="zh-CN" altLang="en-US" sz="2520"/>
              <a:t>为当前所有数组元素赋参数</a:t>
            </a:r>
            <a:r>
              <a:rPr lang="en-US" altLang="zh-CN" sz="2520"/>
              <a:t>2</a:t>
            </a:r>
            <a:r>
              <a:rPr lang="zh-CN" altLang="en-US" sz="2520"/>
              <a:t>的值。</a:t>
            </a:r>
            <a:endParaRPr lang="zh-CN" altLang="en-US" sz="2520"/>
          </a:p>
          <a:p>
            <a:pPr lvl="1"/>
            <a:r>
              <a:rPr lang="en-US" altLang="zh-CN" sz="2520"/>
              <a:t>binarySearch (xx[],value)</a:t>
            </a:r>
            <a:r>
              <a:rPr lang="zh-CN" altLang="en-US" sz="2520"/>
              <a:t>在数组</a:t>
            </a:r>
            <a:r>
              <a:rPr lang="en-US" altLang="zh-CN" sz="2520"/>
              <a:t>xx[]</a:t>
            </a:r>
            <a:r>
              <a:rPr lang="zh-CN" altLang="en-US" sz="2520"/>
              <a:t>找寻值为</a:t>
            </a:r>
            <a:r>
              <a:rPr lang="en-US" altLang="zh-CN" sz="2520"/>
              <a:t>value</a:t>
            </a:r>
            <a:r>
              <a:rPr lang="zh-CN" altLang="en-US" sz="2520"/>
              <a:t>的元素，并且返回元素索引值。</a:t>
            </a:r>
            <a:endParaRPr lang="zh-CN" altLang="en-US" sz="2520"/>
          </a:p>
          <a:p>
            <a:pPr lvl="1"/>
            <a:r>
              <a:rPr lang="en-US" altLang="zh-CN" sz="2520"/>
              <a:t>asList( </a:t>
            </a:r>
            <a:r>
              <a:rPr lang="en-US" altLang="zh-CN" sz="2520">
                <a:solidFill>
                  <a:srgbClr val="FF3300"/>
                </a:solidFill>
              </a:rPr>
              <a:t>Object </a:t>
            </a:r>
            <a:r>
              <a:rPr lang="en-US" altLang="zh-CN" sz="2520"/>
              <a:t>[] a ) </a:t>
            </a:r>
            <a:r>
              <a:rPr lang="zh-CN" altLang="en-US" sz="2520"/>
              <a:t>为数组生成一个</a:t>
            </a:r>
            <a:r>
              <a:rPr lang="en-US" altLang="zh-CN" sz="2520"/>
              <a:t>List</a:t>
            </a:r>
            <a:r>
              <a:rPr lang="zh-CN" altLang="en-US" sz="2520"/>
              <a:t>对象。</a:t>
            </a:r>
            <a:endParaRPr lang="zh-CN" altLang="en-US" sz="252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bb81e590-b2da-41d5-8a59-e57aafd47d96}"/>
</p:tagLst>
</file>

<file path=ppt/tags/tag1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1.xml><?xml version="1.0" encoding="utf-8"?>
<p:tagLst xmlns:p="http://schemas.openxmlformats.org/presentationml/2006/main">
  <p:tag name="KSO_WM_BEAUTIFY_FLAG" val="#wm#"/>
  <p:tag name="KSO_WM_TEMPLATE_CATEGORY" val="custom"/>
  <p:tag name="KSO_WM_TEMPLATE_INDEX" val="286"/>
</p:tagLst>
</file>

<file path=ppt/tags/tag12.xml><?xml version="1.0" encoding="utf-8"?>
<p:tagLst xmlns:p="http://schemas.openxmlformats.org/presentationml/2006/main">
  <p:tag name="KSO_WM_BEAUTIFY_FLAG" val="#wm#"/>
  <p:tag name="KSO_WM_TEMPLATE_CATEGORY" val="custom"/>
  <p:tag name="KSO_WM_TEMPLATE_INDEX" val="286"/>
</p:tagLst>
</file>

<file path=ppt/tags/tag13.xml><?xml version="1.0" encoding="utf-8"?>
<p:tagLst xmlns:p="http://schemas.openxmlformats.org/presentationml/2006/main">
  <p:tag name="KSO_WM_BEAUTIFY_FLAG" val="#wm#"/>
  <p:tag name="KSO_WM_TEMPLATE_CATEGORY" val="custom"/>
  <p:tag name="KSO_WM_TEMPLATE_INDEX" val="286"/>
</p:tagLst>
</file>

<file path=ppt/tags/tag14.xml><?xml version="1.0" encoding="utf-8"?>
<p:tagLst xmlns:p="http://schemas.openxmlformats.org/presentationml/2006/main">
  <p:tag name="KSO_WM_BEAUTIFY_FLAG" val="#wm#"/>
  <p:tag name="KSO_WM_TEMPLATE_CATEGORY" val="custom"/>
  <p:tag name="KSO_WM_TEMPLATE_INDEX" val="286"/>
</p:tagLst>
</file>

<file path=ppt/tags/tag15.xml><?xml version="1.0" encoding="utf-8"?>
<p:tagLst xmlns:p="http://schemas.openxmlformats.org/presentationml/2006/main">
  <p:tag name="KSO_WM_BEAUTIFY_FLAG" val="#wm#"/>
  <p:tag name="KSO_WM_TEMPLATE_CATEGORY" val="custom"/>
  <p:tag name="KSO_WM_TEMPLATE_INDEX" val="286"/>
</p:tagLst>
</file>

<file path=ppt/tags/tag16.xml><?xml version="1.0" encoding="utf-8"?>
<p:tagLst xmlns:p="http://schemas.openxmlformats.org/presentationml/2006/main">
  <p:tag name="KSO_WM_BEAUTIFY_FLAG" val="#wm#"/>
  <p:tag name="KSO_WM_TEMPLATE_CATEGORY" val="custom"/>
  <p:tag name="KSO_WM_TEMPLATE_INDEX" val="286"/>
</p:tagLst>
</file>

<file path=ppt/tags/tag17.xml><?xml version="1.0" encoding="utf-8"?>
<p:tagLst xmlns:p="http://schemas.openxmlformats.org/presentationml/2006/main">
  <p:tag name="KSO_WM_BEAUTIFY_FLAG" val="#wm#"/>
  <p:tag name="KSO_WM_TEMPLATE_CATEGORY" val="custom"/>
  <p:tag name="KSO_WM_TEMPLATE_INDEX" val="286"/>
</p:tagLst>
</file>

<file path=ppt/tags/tag18.xml><?xml version="1.0" encoding="utf-8"?>
<p:tagLst xmlns:p="http://schemas.openxmlformats.org/presentationml/2006/main">
  <p:tag name="KSO_WM_BEAUTIFY_FLAG" val="#wm#"/>
  <p:tag name="KSO_WM_TEMPLATE_CATEGORY" val="custom"/>
  <p:tag name="KSO_WM_TEMPLATE_INDEX" val="286"/>
</p:tagLst>
</file>

<file path=ppt/tags/tag19.xml><?xml version="1.0" encoding="utf-8"?>
<p:tagLst xmlns:p="http://schemas.openxmlformats.org/presentationml/2006/main">
  <p:tag name="KSO_WPP_MARK_KEY" val="57bb3644-3175-4a02-b031-278b96481682"/>
  <p:tag name="COMMONDATA" val="eyJoZGlkIjoiYjNiMjFmMjgzOWFkZmI5ZDgxZjNjYTg0ZWMyM2QyZGUifQ=="/>
</p:tagLst>
</file>

<file path=ppt/tags/tag2.xml><?xml version="1.0" encoding="utf-8"?>
<p:tagLst xmlns:p="http://schemas.openxmlformats.org/presentationml/2006/main">
  <p:tag name="REFSHAPE" val="1893580300"/>
</p:tagLst>
</file>

<file path=ppt/tags/tag3.xml><?xml version="1.0" encoding="utf-8"?>
<p:tagLst xmlns:p="http://schemas.openxmlformats.org/presentationml/2006/main">
  <p:tag name="KSO_WM_UNIT_TABLE_BEAUTIFY" val="smartTable{6adc45f2-d753-4eb3-815c-653e45d687ea}"/>
  <p:tag name="TABLE_RECT" val="83.525*37.8866*683.45*463.9"/>
  <p:tag name="TABLE_EMPHASIZE_COLOR" val="14850714"/>
  <p:tag name="TABLE_ONEKEY_SKIN_IDX" val="0"/>
  <p:tag name="TABLE_SKINIDX" val="1"/>
  <p:tag name="TABLE_COLORIDX" val="h"/>
</p:tagLst>
</file>

<file path=ppt/tags/tag4.xml><?xml version="1.0" encoding="utf-8"?>
<p:tagLst xmlns:p="http://schemas.openxmlformats.org/presentationml/2006/main">
  <p:tag name="KSO_WM_UNIT_TABLE_BEAUTIFY" val="smartTable{e373f264-044b-49b3-9d79-ebc8fcb2ab79}"/>
  <p:tag name="TABLE_RECT" val="63.6866*87.8759*496.3*457.45"/>
  <p:tag name="TABLE_EMPHASIZE_COLOR" val="14850714"/>
  <p:tag name="TABLE_ONEKEY_SKIN_IDX" val="0"/>
  <p:tag name="TABLE_SKINIDX" val="1"/>
  <p:tag name="TABLE_COLORIDX" val="h"/>
</p:tagLst>
</file>

<file path=ppt/tags/tag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8.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20857</Words>
  <Application>WPS 演示</Application>
  <PresentationFormat/>
  <Paragraphs>1258</Paragraphs>
  <Slides>81</Slides>
  <Notes>61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81</vt:i4>
      </vt:variant>
    </vt:vector>
  </HeadingPairs>
  <TitlesOfParts>
    <vt:vector size="101" baseType="lpstr">
      <vt:lpstr>Arial</vt:lpstr>
      <vt:lpstr>宋体</vt:lpstr>
      <vt:lpstr>Wingdings</vt:lpstr>
      <vt:lpstr>Calibri</vt:lpstr>
      <vt:lpstr>Impact</vt:lpstr>
      <vt:lpstr>方正姚体</vt:lpstr>
      <vt:lpstr>微软雅黑</vt:lpstr>
      <vt:lpstr>Felix Titling</vt:lpstr>
      <vt:lpstr>Latha</vt:lpstr>
      <vt:lpstr>FrankRuehl</vt:lpstr>
      <vt:lpstr>Times New Roman</vt:lpstr>
      <vt:lpstr>Arial Unicode MS</vt:lpstr>
      <vt:lpstr>Courier New</vt:lpstr>
      <vt:lpstr>华文楷体</vt:lpstr>
      <vt:lpstr>黑体</vt:lpstr>
      <vt:lpstr>Verdana</vt:lpstr>
      <vt:lpstr>PMingLiU</vt:lpstr>
      <vt:lpstr>Office 主题​​</vt:lpstr>
      <vt:lpstr>Paint.Picture</vt:lpstr>
      <vt:lpstr>Paint.Picture</vt:lpstr>
      <vt:lpstr>PowerPoint 演示文稿</vt:lpstr>
      <vt:lpstr>主要内容</vt:lpstr>
      <vt:lpstr>PowerPoint 演示文稿</vt:lpstr>
      <vt:lpstr>对象容纳的方式</vt:lpstr>
      <vt:lpstr>数     组</vt:lpstr>
      <vt:lpstr>一维数组在内存中的场景</vt:lpstr>
      <vt:lpstr>数组在内存中的场景</vt:lpstr>
      <vt:lpstr>二维数组</vt:lpstr>
      <vt:lpstr>java.util.Arrays</vt:lpstr>
      <vt:lpstr>数组的应用</vt:lpstr>
      <vt:lpstr>数组的特点</vt:lpstr>
      <vt:lpstr>java.util包中的集合框架</vt:lpstr>
      <vt:lpstr>集合架构</vt:lpstr>
      <vt:lpstr>Collection接口 </vt:lpstr>
      <vt:lpstr>单元素添加、删除操作 </vt:lpstr>
      <vt:lpstr>查询操作 </vt:lpstr>
      <vt:lpstr>作用于元素组或整个集合的组操作</vt:lpstr>
      <vt:lpstr>JDK8.0之后新特性</vt:lpstr>
      <vt:lpstr>集合架构（续）</vt:lpstr>
      <vt:lpstr>集合</vt:lpstr>
      <vt:lpstr>迭代器Iterator </vt:lpstr>
      <vt:lpstr>Iterator返回集合元素的引用</vt:lpstr>
      <vt:lpstr>遍历器无法修改集合中的对象引用</vt:lpstr>
      <vt:lpstr>集合的使用-List</vt:lpstr>
      <vt:lpstr>List</vt:lpstr>
      <vt:lpstr> List的定义和使用</vt:lpstr>
      <vt:lpstr>List的定义和使用（续）</vt:lpstr>
      <vt:lpstr>List的定义和使用（续）</vt:lpstr>
      <vt:lpstr>堆栈和队列</vt:lpstr>
      <vt:lpstr>主要实现类</vt:lpstr>
      <vt:lpstr>List应用</vt:lpstr>
      <vt:lpstr>Set接口 </vt:lpstr>
      <vt:lpstr>AbstractSet抽象类 </vt:lpstr>
      <vt:lpstr>集合的使用-HashSet</vt:lpstr>
      <vt:lpstr>重要的hashCode方法</vt:lpstr>
      <vt:lpstr>HashSet和LinkedHashSet类</vt:lpstr>
      <vt:lpstr>SortedSet接口</vt:lpstr>
      <vt:lpstr>集合的使用-TreeSet</vt:lpstr>
      <vt:lpstr>集合的使用-Map</vt:lpstr>
      <vt:lpstr>集合应用-Map</vt:lpstr>
      <vt:lpstr>选择适用的方式</vt:lpstr>
      <vt:lpstr>各个List的性能比较</vt:lpstr>
      <vt:lpstr>选择适用的方式</vt:lpstr>
      <vt:lpstr>PowerPoint 演示文稿</vt:lpstr>
      <vt:lpstr>选择适用的方式</vt:lpstr>
      <vt:lpstr>PowerPoint 演示文稿</vt:lpstr>
      <vt:lpstr>HashMap的实现机制</vt:lpstr>
      <vt:lpstr>HashMap的扩容方法</vt:lpstr>
      <vt:lpstr>PowerPoint 演示文稿</vt:lpstr>
      <vt:lpstr>Collections</vt:lpstr>
      <vt:lpstr>Collection转换为Object数组 </vt:lpstr>
      <vt:lpstr>集合元素比较与排序</vt:lpstr>
      <vt:lpstr>Comparator 与Comparable </vt:lpstr>
      <vt:lpstr>其它功能（1）</vt:lpstr>
      <vt:lpstr>其它功能（2）</vt:lpstr>
      <vt:lpstr>集合缺陷</vt:lpstr>
      <vt:lpstr>集合类中的数据类型</vt:lpstr>
      <vt:lpstr>强类型集合</vt:lpstr>
      <vt:lpstr>强类型集合示例</vt:lpstr>
      <vt:lpstr>PowerPoint 演示文稿</vt:lpstr>
      <vt:lpstr>函数式接口</vt:lpstr>
      <vt:lpstr>JDK 8 之前已有的函数式接口:</vt:lpstr>
      <vt:lpstr>JDK 8 新增加的常用函数接口</vt:lpstr>
      <vt:lpstr>双参数的函数接口</vt:lpstr>
      <vt:lpstr>Java 8 lambda表达式的语法</vt:lpstr>
      <vt:lpstr>使用lambda表达式对列表进行迭代</vt:lpstr>
      <vt:lpstr>Java 8 类型推断</vt:lpstr>
      <vt:lpstr>使用lambda表达式和函数式接口Predicate</vt:lpstr>
      <vt:lpstr>使用lambda表达式和函数式接口Predicate</vt:lpstr>
      <vt:lpstr>使用lambda表达式的Map和Reduce</vt:lpstr>
      <vt:lpstr>Stream			</vt:lpstr>
      <vt:lpstr>创建Stream			</vt:lpstr>
      <vt:lpstr>Steam支持的操作（1）</vt:lpstr>
      <vt:lpstr>Steam支持的操作（2）</vt:lpstr>
      <vt:lpstr>Steam支持的操作（3）</vt:lpstr>
      <vt:lpstr>Stream应用</vt:lpstr>
      <vt:lpstr> 汇聚（Reduce）Stream</vt:lpstr>
      <vt:lpstr>可变汇聚</vt:lpstr>
      <vt:lpstr>其他汇聚</vt:lpstr>
      <vt:lpstr>搜索相关</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李鹏</cp:lastModifiedBy>
  <cp:revision>346</cp:revision>
  <cp:lastPrinted>2016-11-07T04:06:00Z</cp:lastPrinted>
  <dcterms:created xsi:type="dcterms:W3CDTF">2012-10-26T07:13:00Z</dcterms:created>
  <dcterms:modified xsi:type="dcterms:W3CDTF">2023-03-23T01:34:43Z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C1FF3E3B1CCE458097D5DE96B4130B8F</vt:lpwstr>
  </property>
</Properties>
</file>