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65"/>
  </p:handoutMasterIdLst>
  <p:sldIdLst>
    <p:sldId id="2629" r:id="rId3"/>
    <p:sldId id="3014" r:id="rId4"/>
    <p:sldId id="3179" r:id="rId6"/>
    <p:sldId id="3015" r:id="rId7"/>
    <p:sldId id="3016" r:id="rId8"/>
    <p:sldId id="3017" r:id="rId9"/>
    <p:sldId id="3018" r:id="rId10"/>
    <p:sldId id="3019" r:id="rId11"/>
    <p:sldId id="3020" r:id="rId12"/>
    <p:sldId id="3021" r:id="rId13"/>
    <p:sldId id="3022" r:id="rId14"/>
    <p:sldId id="3023" r:id="rId15"/>
    <p:sldId id="3024" r:id="rId16"/>
    <p:sldId id="3028" r:id="rId17"/>
    <p:sldId id="3183" r:id="rId18"/>
    <p:sldId id="3029" r:id="rId19"/>
    <p:sldId id="3030" r:id="rId20"/>
    <p:sldId id="3031" r:id="rId21"/>
    <p:sldId id="3032" r:id="rId22"/>
    <p:sldId id="3033" r:id="rId23"/>
    <p:sldId id="3034" r:id="rId24"/>
    <p:sldId id="3236" r:id="rId25"/>
    <p:sldId id="3255" r:id="rId26"/>
    <p:sldId id="3256" r:id="rId27"/>
    <p:sldId id="3257" r:id="rId28"/>
    <p:sldId id="3035" r:id="rId29"/>
    <p:sldId id="3036" r:id="rId30"/>
    <p:sldId id="3238" r:id="rId31"/>
    <p:sldId id="3239" r:id="rId32"/>
    <p:sldId id="3240" r:id="rId33"/>
    <p:sldId id="3241" r:id="rId34"/>
    <p:sldId id="3242" r:id="rId35"/>
    <p:sldId id="3243" r:id="rId36"/>
    <p:sldId id="3244" r:id="rId37"/>
    <p:sldId id="3245" r:id="rId38"/>
    <p:sldId id="3246" r:id="rId39"/>
    <p:sldId id="3247" r:id="rId40"/>
    <p:sldId id="3249" r:id="rId41"/>
    <p:sldId id="3250" r:id="rId42"/>
    <p:sldId id="3251" r:id="rId43"/>
    <p:sldId id="3252" r:id="rId44"/>
    <p:sldId id="3253" r:id="rId45"/>
    <p:sldId id="3237" r:id="rId46"/>
    <p:sldId id="3037" r:id="rId47"/>
    <p:sldId id="3038" r:id="rId48"/>
    <p:sldId id="3039" r:id="rId49"/>
    <p:sldId id="3040" r:id="rId50"/>
    <p:sldId id="3041" r:id="rId51"/>
    <p:sldId id="3043" r:id="rId52"/>
    <p:sldId id="3044" r:id="rId53"/>
    <p:sldId id="3045" r:id="rId54"/>
    <p:sldId id="3184" r:id="rId55"/>
    <p:sldId id="3254" r:id="rId56"/>
    <p:sldId id="3060" r:id="rId57"/>
    <p:sldId id="3061" r:id="rId58"/>
    <p:sldId id="3062" r:id="rId59"/>
    <p:sldId id="3063" r:id="rId60"/>
    <p:sldId id="3064" r:id="rId61"/>
    <p:sldId id="3065" r:id="rId62"/>
    <p:sldId id="3066" r:id="rId63"/>
    <p:sldId id="309" r:id="rId64"/>
  </p:sldIdLst>
  <p:sldSz cx="10801350" cy="7200900"/>
  <p:notesSz cx="6858000" cy="9144000"/>
  <p:embeddedFontLst>
    <p:embeddedFont>
      <p:font typeface="Calibri" panose="020F0502020204030204" pitchFamily="34" charset="0"/>
      <p:regular r:id="rId69"/>
      <p:bold r:id="rId70"/>
      <p:italic r:id="rId71"/>
      <p:boldItalic r:id="rId72"/>
    </p:embeddedFont>
    <p:embeddedFont>
      <p:font typeface="Impact" panose="020B0806030902050204" pitchFamily="34" charset="0"/>
      <p:regular r:id="rId73"/>
    </p:embeddedFont>
    <p:embeddedFont>
      <p:font typeface="方正姚体" panose="02010601030101010101" charset="-122"/>
      <p:regular r:id="rId74"/>
    </p:embeddedFont>
    <p:embeddedFont>
      <p:font typeface="微软雅黑" panose="020B0503020204020204" pitchFamily="34" charset="-122"/>
      <p:regular r:id="rId75"/>
    </p:embeddedFont>
    <p:embeddedFont>
      <p:font typeface="Felix Titling" panose="04060505060202020A04" pitchFamily="82" charset="0"/>
      <p:regular r:id="rId76"/>
    </p:embeddedFont>
    <p:embeddedFont>
      <p:font typeface="Latha" panose="020B0604020202020204" pitchFamily="34" charset="0"/>
      <p:regular r:id="rId77"/>
      <p:bold r:id="rId78"/>
    </p:embeddedFont>
    <p:embeddedFont>
      <p:font typeface="FrankRuehl" panose="020E0503060101010101" pitchFamily="34" charset="-79"/>
      <p:regular r:id="rId79"/>
    </p:embeddedFont>
    <p:embeddedFont>
      <p:font typeface="黑体" panose="02010609060101010101" pitchFamily="49" charset="-122"/>
      <p:regular r:id="rId80"/>
    </p:embeddedFont>
    <p:embeddedFont>
      <p:font typeface="Consolas" panose="020B0609020204030204" charset="0"/>
      <p:regular r:id="rId81"/>
      <p:bold r:id="rId82"/>
      <p:italic r:id="rId83"/>
      <p:boldItalic r:id="rId84"/>
    </p:embeddedFont>
    <p:embeddedFont>
      <p:font typeface="PMingLiU" panose="02020500000000000000" pitchFamily="18" charset="-120"/>
      <p:regular r:id="rId85"/>
    </p:embeddedFont>
    <p:embeddedFont>
      <p:font typeface="隶书" panose="02010509060101010101" pitchFamily="49" charset="-122"/>
      <p:regular r:id="rId86"/>
    </p:embeddedFont>
  </p:embeddedFontLst>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32" y="78"/>
      </p:cViewPr>
      <p:guideLst>
        <p:guide orient="horz" pos="2279"/>
        <p:guide pos="3374"/>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font" Target="fonts/font18.fntdata"/><Relationship Id="rId85" Type="http://schemas.openxmlformats.org/officeDocument/2006/relationships/font" Target="fonts/font17.fntdata"/><Relationship Id="rId84" Type="http://schemas.openxmlformats.org/officeDocument/2006/relationships/font" Target="fonts/font16.fntdata"/><Relationship Id="rId83" Type="http://schemas.openxmlformats.org/officeDocument/2006/relationships/font" Target="fonts/font15.fntdata"/><Relationship Id="rId82" Type="http://schemas.openxmlformats.org/officeDocument/2006/relationships/font" Target="fonts/font14.fntdata"/><Relationship Id="rId81" Type="http://schemas.openxmlformats.org/officeDocument/2006/relationships/font" Target="fonts/font13.fntdata"/><Relationship Id="rId80" Type="http://schemas.openxmlformats.org/officeDocument/2006/relationships/font" Target="fonts/font12.fntdata"/><Relationship Id="rId8" Type="http://schemas.openxmlformats.org/officeDocument/2006/relationships/slide" Target="slides/slide5.xml"/><Relationship Id="rId79" Type="http://schemas.openxmlformats.org/officeDocument/2006/relationships/font" Target="fonts/font11.fntdata"/><Relationship Id="rId78" Type="http://schemas.openxmlformats.org/officeDocument/2006/relationships/font" Target="fonts/font10.fntdata"/><Relationship Id="rId77" Type="http://schemas.openxmlformats.org/officeDocument/2006/relationships/font" Target="fonts/font9.fntdata"/><Relationship Id="rId76" Type="http://schemas.openxmlformats.org/officeDocument/2006/relationships/font" Target="fonts/font8.fntdata"/><Relationship Id="rId75" Type="http://schemas.openxmlformats.org/officeDocument/2006/relationships/font" Target="fonts/font7.fntdata"/><Relationship Id="rId74" Type="http://schemas.openxmlformats.org/officeDocument/2006/relationships/font" Target="fonts/font6.fntdata"/><Relationship Id="rId73" Type="http://schemas.openxmlformats.org/officeDocument/2006/relationships/font" Target="fonts/font5.fntdata"/><Relationship Id="rId72" Type="http://schemas.openxmlformats.org/officeDocument/2006/relationships/font" Target="fonts/font4.fntdata"/><Relationship Id="rId71" Type="http://schemas.openxmlformats.org/officeDocument/2006/relationships/font" Target="fonts/font3.fntdata"/><Relationship Id="rId70" Type="http://schemas.openxmlformats.org/officeDocument/2006/relationships/font" Target="fonts/font2.fntdata"/><Relationship Id="rId7" Type="http://schemas.openxmlformats.org/officeDocument/2006/relationships/slide" Target="slides/slide4.xml"/><Relationship Id="rId69" Type="http://schemas.openxmlformats.org/officeDocument/2006/relationships/font" Target="fonts/font1.fntdata"/><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05E5354-236C-43A4-9505-265C5F84D836}"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DF28B4-3203-46B9-9E5A-9CF2DE0788FE}"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Rot="1" noChangeAspect="1" noChangeArrowheads="1" noTextEdit="1"/>
          </p:cNvSpPr>
          <p:nvPr>
            <p:ph type="sldImg"/>
          </p:nvPr>
        </p:nvSpPr>
        <p:spPr/>
      </p:sp>
      <p:sp>
        <p:nvSpPr>
          <p:cNvPr id="13957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p:cNvSpPr>
            <a:spLocks noGrp="1" noRot="1" noChangeAspect="1" noChangeArrowheads="1" noTextEdit="1"/>
          </p:cNvSpPr>
          <p:nvPr>
            <p:ph type="sldImg"/>
          </p:nvPr>
        </p:nvSpPr>
        <p:spPr/>
      </p:sp>
      <p:sp>
        <p:nvSpPr>
          <p:cNvPr id="14018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061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061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r>
              <a:rPr lang="zh-CN" altLang="en-US"/>
              <a:t>虽然数组中存放的是对象引用，但是</a:t>
            </a:r>
            <a:r>
              <a:rPr lang="en-US" altLang="zh-CN"/>
              <a:t>Java</a:t>
            </a:r>
            <a:r>
              <a:rPr lang="zh-CN" altLang="en-US"/>
              <a:t>中数组类型是确定类型，不能够存放与数组声明类型不兼容的对象。也就是数组在构造时必须要类型确定</a:t>
            </a:r>
            <a:r>
              <a:rPr lang="zh-CN" altLang="en-US"/>
              <a:t>的。</a:t>
            </a:r>
            <a:endParaRPr lang="zh-CN" altLang="en-US"/>
          </a:p>
          <a:p>
            <a:r>
              <a:rPr lang="zh-CN" altLang="en-US"/>
              <a:t>因此不能使用不确定的</a:t>
            </a:r>
            <a:r>
              <a:rPr lang="en-US" altLang="zh-CN"/>
              <a:t> new T[]</a:t>
            </a:r>
            <a:r>
              <a:rPr lang="zh-CN" altLang="en-US"/>
              <a:t>，</a:t>
            </a:r>
            <a:r>
              <a:rPr lang="zh-CN" altLang="en-US"/>
              <a:t>实例化</a:t>
            </a:r>
            <a:endParaRPr lang="zh-CN" altLang="en-US"/>
          </a:p>
          <a:p>
            <a:r>
              <a:rPr lang="en-US" altLang="zh-CN"/>
              <a:t>new T()</a:t>
            </a:r>
            <a:r>
              <a:rPr lang="zh-CN" altLang="en-US"/>
              <a:t>编译器不能确定调用地址，因此</a:t>
            </a:r>
            <a:r>
              <a:rPr lang="zh-CN" altLang="en-US"/>
              <a:t>也不可</a:t>
            </a:r>
            <a:endParaRPr lang="zh-CN" altLang="en-US"/>
          </a:p>
        </p:txBody>
      </p:sp>
      <p:sp>
        <p:nvSpPr>
          <p:cNvPr id="122061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39424CBF-B6FF-42B1-BAEC-F4B568D137C4}"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061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061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061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39424CBF-B6FF-42B1-BAEC-F4B568D137C4}"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265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2659"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266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A7A970EE-97D3-41FA-B92A-FCEE79F04D9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4706"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4707"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4708"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7D7BFCEF-76F0-43BF-B06E-31D71B90DE66}"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6754"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6755"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6756"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B8A2BEC5-93AE-4469-87B6-4B4ED176362D}"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0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880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2880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E62821C1-1FF3-4ED9-8315-B56D57A5C670}"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085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085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085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008A0935-C6D9-4DC3-93F4-33F80F10FF68}"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289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2899"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290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F7E9FDB5-5DBA-4A08-AD9A-5326F2E7FD32}"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344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344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344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58A047E4-166E-4D84-92C7-37F9E26B07F2}"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Rectangle 2"/>
          <p:cNvSpPr>
            <a:spLocks noGrp="1" noRot="1" noChangeAspect="1" noChangeArrowheads="1" noTextEdit="1"/>
          </p:cNvSpPr>
          <p:nvPr>
            <p:ph type="sldImg"/>
          </p:nvPr>
        </p:nvSpPr>
        <p:spPr/>
      </p:sp>
      <p:sp>
        <p:nvSpPr>
          <p:cNvPr id="1396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549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549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549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99040C54-759C-4EF5-AF40-51ACDB8996B9}"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6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856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856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FD17D409-60E0-4068-9097-4FCAEBDC53DD}"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4946"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4947"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4948"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ABFC9541-9F1F-4F7B-A2A5-C06E26EA917C}"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p:cNvSpPr>
            <a:spLocks noGrp="1" noRot="1" noChangeAspect="1" noChangeArrowheads="1" noTextEdit="1"/>
          </p:cNvSpPr>
          <p:nvPr>
            <p:ph type="sldImg"/>
          </p:nvPr>
        </p:nvSpPr>
        <p:spPr/>
      </p:sp>
      <p:sp>
        <p:nvSpPr>
          <p:cNvPr id="1403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801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8019"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3802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1B862791-3CD0-4669-95D0-B78157F2F221}"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Rot="1" noChangeAspect="1" noChangeArrowheads="1" noTextEdit="1"/>
          </p:cNvSpPr>
          <p:nvPr>
            <p:ph type="sldImg"/>
          </p:nvPr>
        </p:nvSpPr>
        <p:spPr/>
      </p:sp>
      <p:sp>
        <p:nvSpPr>
          <p:cNvPr id="14049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109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109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4109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FCEBDF75-387E-4447-9CD2-6FA5C32FD1AE}"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5186"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5187"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45188"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71A4E01F-68D4-46F8-A9CC-57AC8CBBF2A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313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3139" name="Text Box 3"/>
          <p:cNvSpPr txBox="1">
            <a:spLocks noGrp="1" noChangeArrowheads="1"/>
          </p:cNvSpPr>
          <p:nvPr>
            <p:ph type="body"/>
          </p:nvPr>
        </p:nvSpPr>
        <p:spPr>
          <a:noFill/>
          <a:extLst>
            <a:ext uri="{91240B29-F687-4F45-9708-019B960494DF}">
              <a14:hiddenLine xmlns:a14="http://schemas.microsoft.com/office/drawing/2010/main" w="9525">
                <a:solidFill>
                  <a:srgbClr val="000000"/>
                </a:solidFill>
                <a:round/>
              </a14:hiddenLine>
            </a:ext>
          </a:extLst>
        </p:spPr>
        <p:txBody>
          <a:bodyPr wrap="none" anchor="ctr"/>
          <a:lstStyle/>
          <a:p>
            <a:r>
              <a:rPr lang="en-US" altLang="zh-CN" b="1"/>
              <a:t>Java </a:t>
            </a:r>
            <a:r>
              <a:rPr lang="zh-CN" altLang="en-US" b="1"/>
              <a:t>泛型</a:t>
            </a:r>
            <a:endParaRPr lang="zh-CN" altLang="en-US" b="1"/>
          </a:p>
          <a:p>
            <a:r>
              <a:rPr lang="zh-CN" altLang="en-US" b="1"/>
              <a:t>关键字说明</a:t>
            </a:r>
            <a:endParaRPr lang="zh-CN" altLang="en-US" b="1"/>
          </a:p>
          <a:p>
            <a:r>
              <a:rPr lang="en-US" altLang="zh-CN"/>
              <a:t>? </a:t>
            </a:r>
            <a:r>
              <a:rPr lang="zh-CN" altLang="en-US"/>
              <a:t>通配符类型 </a:t>
            </a:r>
            <a:endParaRPr lang="zh-CN" altLang="en-US"/>
          </a:p>
          <a:p>
            <a:r>
              <a:rPr lang="en-US" altLang="zh-CN"/>
              <a:t>&lt;? extends T&gt; </a:t>
            </a:r>
            <a:r>
              <a:rPr lang="zh-CN" altLang="en-US"/>
              <a:t>表示类型的上界，表示参数化类型的可能是</a:t>
            </a:r>
            <a:r>
              <a:rPr lang="en-US" altLang="zh-CN"/>
              <a:t>T </a:t>
            </a:r>
            <a:r>
              <a:rPr lang="zh-CN" altLang="en-US"/>
              <a:t>或是 </a:t>
            </a:r>
            <a:r>
              <a:rPr lang="en-US" altLang="zh-CN"/>
              <a:t>T</a:t>
            </a:r>
            <a:r>
              <a:rPr lang="zh-CN" altLang="en-US"/>
              <a:t>的子类 </a:t>
            </a:r>
            <a:endParaRPr lang="zh-CN" altLang="en-US"/>
          </a:p>
          <a:p>
            <a:r>
              <a:rPr lang="en-US" altLang="zh-CN"/>
              <a:t>&lt;? super T&gt; </a:t>
            </a:r>
            <a:r>
              <a:rPr lang="zh-CN" altLang="en-US"/>
              <a:t>表示类型下界（</a:t>
            </a:r>
            <a:r>
              <a:rPr lang="en-US" altLang="zh-CN"/>
              <a:t>Java Core</a:t>
            </a:r>
            <a:r>
              <a:rPr lang="zh-CN" altLang="en-US"/>
              <a:t>中叫超类型限定），表示参数化类型是此类型的超类型（父类型），直至</a:t>
            </a:r>
            <a:r>
              <a:rPr lang="en-US" altLang="zh-CN"/>
              <a:t>Object </a:t>
            </a:r>
            <a:endParaRPr lang="en-US" altLang="zh-CN"/>
          </a:p>
          <a:p>
            <a:r>
              <a:rPr lang="en-US" altLang="zh-CN" b="1"/>
              <a:t>extends </a:t>
            </a:r>
            <a:r>
              <a:rPr lang="zh-CN" altLang="en-US" b="1"/>
              <a:t>示例</a:t>
            </a:r>
            <a:endParaRPr lang="zh-CN" altLang="en-US" b="1"/>
          </a:p>
          <a:p>
            <a:r>
              <a:rPr lang="en-US" altLang="zh-CN"/>
              <a:t>static class Food{} static class Fruit extends Food{} static class Apple extends Fruit{} static class RedApple extends Apple{} List&lt;? extends Fruit&gt; flist = new ArrayList&lt;Apple&gt;(); // complie error: // flist.add(new Apple()); // flist.add(new Fruit()); // flist.add(new Object()); flist.add(null); // only work for null List&lt;? extends Frut&gt; </a:t>
            </a:r>
            <a:r>
              <a:rPr lang="zh-CN" altLang="en-US"/>
              <a:t>表示 </a:t>
            </a:r>
            <a:r>
              <a:rPr lang="zh-CN" altLang="en-US">
                <a:latin typeface="Arial" panose="020B0604020202020204" pitchFamily="34" charset="0"/>
              </a:rPr>
              <a:t>“</a:t>
            </a:r>
            <a:r>
              <a:rPr lang="zh-CN" altLang="en-US"/>
              <a:t>具有任何从</a:t>
            </a:r>
            <a:r>
              <a:rPr lang="en-US" altLang="zh-CN"/>
              <a:t>Fruit</a:t>
            </a:r>
            <a:r>
              <a:rPr lang="zh-CN" altLang="en-US"/>
              <a:t>继承类型的列表</a:t>
            </a:r>
            <a:r>
              <a:rPr lang="zh-CN" altLang="en-US">
                <a:latin typeface="Arial" panose="020B0604020202020204" pitchFamily="34" charset="0"/>
              </a:rPr>
              <a:t>”</a:t>
            </a:r>
            <a:r>
              <a:rPr lang="zh-CN" altLang="en-US"/>
              <a:t>，编译器无法确定</a:t>
            </a:r>
            <a:r>
              <a:rPr lang="en-US" altLang="zh-CN"/>
              <a:t>List</a:t>
            </a:r>
            <a:r>
              <a:rPr lang="zh-CN" altLang="en-US"/>
              <a:t>所持有的类型，所以无法安全的向其中添加对象。可以添加</a:t>
            </a:r>
            <a:r>
              <a:rPr lang="en-US" altLang="zh-CN"/>
              <a:t>null,</a:t>
            </a:r>
            <a:r>
              <a:rPr lang="zh-CN" altLang="en-US"/>
              <a:t>因为</a:t>
            </a:r>
            <a:r>
              <a:rPr lang="en-US" altLang="zh-CN"/>
              <a:t>null </a:t>
            </a:r>
            <a:r>
              <a:rPr lang="zh-CN" altLang="en-US"/>
              <a:t>可以表示任何类型。所以</a:t>
            </a:r>
            <a:r>
              <a:rPr lang="en-US" altLang="zh-CN"/>
              <a:t>List </a:t>
            </a:r>
            <a:r>
              <a:rPr lang="zh-CN" altLang="en-US"/>
              <a:t>的</a:t>
            </a:r>
            <a:r>
              <a:rPr lang="en-US" altLang="zh-CN"/>
              <a:t>add </a:t>
            </a:r>
            <a:r>
              <a:rPr lang="zh-CN" altLang="en-US"/>
              <a:t>方法不能添加任何有意义的元素，但是可以接受现有的子类型</a:t>
            </a:r>
            <a:r>
              <a:rPr lang="en-US" altLang="zh-CN"/>
              <a:t>List&lt;Apple&gt; </a:t>
            </a:r>
            <a:r>
              <a:rPr lang="zh-CN" altLang="en-US"/>
              <a:t>赋值。</a:t>
            </a:r>
            <a:endParaRPr lang="zh-CN" altLang="en-US"/>
          </a:p>
          <a:p>
            <a:r>
              <a:rPr lang="en-US" altLang="zh-CN"/>
              <a:t>Fruit fruit = flist.get(0); Apple apple = (Apple)flist.get(0); </a:t>
            </a:r>
            <a:r>
              <a:rPr lang="zh-CN" altLang="en-US"/>
              <a:t>由于，其中放置是从</a:t>
            </a:r>
            <a:r>
              <a:rPr lang="en-US" altLang="zh-CN"/>
              <a:t>Fruit</a:t>
            </a:r>
            <a:r>
              <a:rPr lang="zh-CN" altLang="en-US"/>
              <a:t>中继承的类型，所以可以安全地取出</a:t>
            </a:r>
            <a:r>
              <a:rPr lang="en-US" altLang="zh-CN"/>
              <a:t>Fruit</a:t>
            </a:r>
            <a:r>
              <a:rPr lang="zh-CN" altLang="en-US"/>
              <a:t>类型。</a:t>
            </a:r>
            <a:endParaRPr lang="zh-CN" altLang="en-US"/>
          </a:p>
          <a:p>
            <a:r>
              <a:rPr lang="en-US" altLang="zh-CN"/>
              <a:t>flist.contains(new Fruit()); flist.contains(new Apple()); </a:t>
            </a:r>
            <a:r>
              <a:rPr lang="zh-CN" altLang="en-US"/>
              <a:t>在使用</a:t>
            </a:r>
            <a:r>
              <a:rPr lang="en-US" altLang="zh-CN"/>
              <a:t>Collection</a:t>
            </a:r>
            <a:r>
              <a:rPr lang="zh-CN" altLang="en-US"/>
              <a:t>中的</a:t>
            </a:r>
            <a:r>
              <a:rPr lang="en-US" altLang="zh-CN"/>
              <a:t>contains </a:t>
            </a:r>
            <a:r>
              <a:rPr lang="zh-CN" altLang="en-US"/>
              <a:t>方法时，接受</a:t>
            </a:r>
            <a:r>
              <a:rPr lang="en-US" altLang="zh-CN"/>
              <a:t>Object </a:t>
            </a:r>
            <a:r>
              <a:rPr lang="zh-CN" altLang="en-US"/>
              <a:t>参数类型，可以不涉及任何通配符，编译器也允许这么调用。</a:t>
            </a:r>
            <a:endParaRPr lang="zh-CN" altLang="en-US" b="1"/>
          </a:p>
          <a:p>
            <a:r>
              <a:rPr lang="en-US" altLang="zh-CN" b="1"/>
              <a:t>super </a:t>
            </a:r>
            <a:r>
              <a:rPr lang="zh-CN" altLang="en-US" b="1"/>
              <a:t>示例</a:t>
            </a:r>
            <a:endParaRPr lang="zh-CN" altLang="en-US" b="1"/>
          </a:p>
          <a:p>
            <a:r>
              <a:rPr lang="en-US" altLang="zh-CN"/>
              <a:t>List&lt;? super Fruit&gt; flist = new ArrayList&lt;Fruit&gt;(); flist.add(new Fruit()); flist.add(new Apple()); flist.add(new RedApple()); // compile error: List&lt;? super Fruit&gt; flist = new ArrayList&lt;Apple&gt;(); List&lt;? super Fruit&gt; </a:t>
            </a:r>
            <a:r>
              <a:rPr lang="zh-CN" altLang="en-US"/>
              <a:t>表示</a:t>
            </a:r>
            <a:r>
              <a:rPr lang="zh-CN" altLang="en-US">
                <a:latin typeface="Arial" panose="020B0604020202020204" pitchFamily="34" charset="0"/>
              </a:rPr>
              <a:t>“</a:t>
            </a:r>
            <a:r>
              <a:rPr lang="zh-CN" altLang="en-US"/>
              <a:t>具有任何</a:t>
            </a:r>
            <a:r>
              <a:rPr lang="en-US" altLang="zh-CN"/>
              <a:t>Fruit</a:t>
            </a:r>
            <a:r>
              <a:rPr lang="zh-CN" altLang="en-US"/>
              <a:t>超类型的列表</a:t>
            </a:r>
            <a:r>
              <a:rPr lang="zh-CN" altLang="en-US">
                <a:latin typeface="Arial" panose="020B0604020202020204" pitchFamily="34" charset="0"/>
              </a:rPr>
              <a:t>”</a:t>
            </a:r>
            <a:r>
              <a:rPr lang="zh-CN" altLang="en-US"/>
              <a:t>，列表的类型至少是一个 </a:t>
            </a:r>
            <a:r>
              <a:rPr lang="en-US" altLang="zh-CN"/>
              <a:t>Fruit </a:t>
            </a:r>
            <a:r>
              <a:rPr lang="zh-CN" altLang="en-US"/>
              <a:t>类型，因此可以安全的向其中添加</a:t>
            </a:r>
            <a:r>
              <a:rPr lang="en-US" altLang="zh-CN"/>
              <a:t>Fruit </a:t>
            </a:r>
            <a:r>
              <a:rPr lang="zh-CN" altLang="en-US"/>
              <a:t>及其子类型。由于</a:t>
            </a:r>
            <a:r>
              <a:rPr lang="en-US" altLang="zh-CN"/>
              <a:t>List&lt;? super Fruit&gt;</a:t>
            </a:r>
            <a:r>
              <a:rPr lang="zh-CN" altLang="en-US"/>
              <a:t>中的类型可能是任何</a:t>
            </a:r>
            <a:r>
              <a:rPr lang="en-US" altLang="zh-CN"/>
              <a:t>Fruit </a:t>
            </a:r>
            <a:r>
              <a:rPr lang="zh-CN" altLang="en-US"/>
              <a:t>的超类型，无法赋值为</a:t>
            </a:r>
            <a:r>
              <a:rPr lang="en-US" altLang="zh-CN"/>
              <a:t>Fruit</a:t>
            </a:r>
            <a:r>
              <a:rPr lang="zh-CN" altLang="en-US"/>
              <a:t>的子类型</a:t>
            </a:r>
            <a:r>
              <a:rPr lang="en-US" altLang="zh-CN"/>
              <a:t>Apple</a:t>
            </a:r>
            <a:r>
              <a:rPr lang="zh-CN" altLang="en-US"/>
              <a:t>的</a:t>
            </a:r>
            <a:r>
              <a:rPr lang="en-US" altLang="zh-CN"/>
              <a:t>List&lt;Apple&gt;.</a:t>
            </a:r>
            <a:endParaRPr lang="en-US" altLang="zh-CN"/>
          </a:p>
          <a:p>
            <a:r>
              <a:rPr lang="en-US" altLang="zh-CN"/>
              <a:t>// compile error: Fruit item = flist.get(0); </a:t>
            </a:r>
            <a:r>
              <a:rPr lang="zh-CN" altLang="en-US"/>
              <a:t>因为，</a:t>
            </a:r>
            <a:r>
              <a:rPr lang="en-US" altLang="zh-CN"/>
              <a:t>List&lt;? super Fruit&gt;</a:t>
            </a:r>
            <a:r>
              <a:rPr lang="zh-CN" altLang="en-US"/>
              <a:t>中的类型可能是任何</a:t>
            </a:r>
            <a:r>
              <a:rPr lang="en-US" altLang="zh-CN"/>
              <a:t>Fruit </a:t>
            </a:r>
            <a:r>
              <a:rPr lang="zh-CN" altLang="en-US"/>
              <a:t>的超类型，所以编译器无法确定</a:t>
            </a:r>
            <a:r>
              <a:rPr lang="en-US" altLang="zh-CN"/>
              <a:t>get</a:t>
            </a:r>
            <a:r>
              <a:rPr lang="zh-CN" altLang="en-US"/>
              <a:t>返回的对象类型是</a:t>
            </a:r>
            <a:r>
              <a:rPr lang="en-US" altLang="zh-CN"/>
              <a:t>Fruit,</a:t>
            </a:r>
            <a:r>
              <a:rPr lang="zh-CN" altLang="en-US"/>
              <a:t>还是</a:t>
            </a:r>
            <a:r>
              <a:rPr lang="en-US" altLang="zh-CN"/>
              <a:t>Fruit</a:t>
            </a:r>
            <a:r>
              <a:rPr lang="zh-CN" altLang="en-US"/>
              <a:t>的父类</a:t>
            </a:r>
            <a:r>
              <a:rPr lang="en-US" altLang="zh-CN"/>
              <a:t>Food </a:t>
            </a:r>
            <a:r>
              <a:rPr lang="zh-CN" altLang="en-US"/>
              <a:t>或 </a:t>
            </a:r>
            <a:r>
              <a:rPr lang="en-US" altLang="zh-CN"/>
              <a:t>Object.</a:t>
            </a:r>
            <a:endParaRPr lang="en-US" altLang="zh-CN" b="1"/>
          </a:p>
          <a:p>
            <a:r>
              <a:rPr lang="zh-CN" altLang="en-US" b="1"/>
              <a:t>小结</a:t>
            </a:r>
            <a:endParaRPr lang="zh-CN" altLang="en-US" b="1"/>
          </a:p>
          <a:p>
            <a:r>
              <a:rPr lang="en-US" altLang="zh-CN"/>
              <a:t>extends </a:t>
            </a:r>
            <a:r>
              <a:rPr lang="zh-CN" altLang="en-US"/>
              <a:t>可用于的返回类型限定，不能用于参数类型限定。 </a:t>
            </a:r>
            <a:r>
              <a:rPr lang="en-US" altLang="zh-CN"/>
              <a:t>super </a:t>
            </a:r>
            <a:r>
              <a:rPr lang="zh-CN" altLang="en-US"/>
              <a:t>可用于参数类型限定，不能用于返回类型限定。 </a:t>
            </a:r>
            <a:r>
              <a:rPr lang="en-US" altLang="zh-CN"/>
              <a:t>&gt;</a:t>
            </a:r>
            <a:r>
              <a:rPr lang="zh-CN" altLang="en-US"/>
              <a:t>带有</a:t>
            </a:r>
            <a:r>
              <a:rPr lang="en-US" altLang="zh-CN"/>
              <a:t>super</a:t>
            </a:r>
            <a:r>
              <a:rPr lang="zh-CN" altLang="en-US"/>
              <a:t>超类型限定的通配符可以向泛型对易用写入，带有</a:t>
            </a:r>
            <a:r>
              <a:rPr lang="en-US" altLang="zh-CN"/>
              <a:t>extends</a:t>
            </a:r>
            <a:r>
              <a:rPr lang="zh-CN" altLang="en-US"/>
              <a:t>子类型限定的通配符可以向泛型对象读取 </a:t>
            </a:r>
            <a:endParaRPr lang="zh-CN" altLang="en-US"/>
          </a:p>
        </p:txBody>
      </p:sp>
      <p:sp>
        <p:nvSpPr>
          <p:cNvPr id="124314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BFF58C80-47D8-41A2-80E6-7A63809797DC}"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Grp="1" noRot="1" noChangeAspect="1" noChangeArrowheads="1" noTextEdit="1"/>
          </p:cNvSpPr>
          <p:nvPr>
            <p:ph type="sldImg"/>
          </p:nvPr>
        </p:nvSpPr>
        <p:spPr/>
      </p:sp>
      <p:sp>
        <p:nvSpPr>
          <p:cNvPr id="1405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Grp="1" noRot="1" noChangeAspect="1" noChangeArrowheads="1" noTextEdit="1"/>
          </p:cNvSpPr>
          <p:nvPr>
            <p:ph type="sldImg"/>
          </p:nvPr>
        </p:nvSpPr>
        <p:spPr/>
      </p:sp>
      <p:sp>
        <p:nvSpPr>
          <p:cNvPr id="13977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Rectangle 2"/>
          <p:cNvSpPr>
            <a:spLocks noGrp="1" noRot="1" noChangeAspect="1" noChangeArrowheads="1" noTextEdit="1"/>
          </p:cNvSpPr>
          <p:nvPr>
            <p:ph type="sldImg"/>
          </p:nvPr>
        </p:nvSpPr>
        <p:spPr/>
      </p:sp>
      <p:sp>
        <p:nvSpPr>
          <p:cNvPr id="14069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8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928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4928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93097EA4-DE0A-4164-A0E7-DDB3523B1907}"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p:cNvSpPr>
            <a:spLocks noGrp="1" noRot="1" noChangeAspect="1" noChangeArrowheads="1" noTextEdit="1"/>
          </p:cNvSpPr>
          <p:nvPr>
            <p:ph type="sldImg"/>
          </p:nvPr>
        </p:nvSpPr>
        <p:spPr/>
      </p:sp>
      <p:sp>
        <p:nvSpPr>
          <p:cNvPr id="14080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2354"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2355"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2356"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61659917-6B3A-4227-A4C2-CE7EEC2081A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440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440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440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5406EEB2-0101-4FC8-8569-F761FC8D2B2F}"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Rot="1" noChangeAspect="1" noChangeArrowheads="1" noTextEdit="1"/>
          </p:cNvSpPr>
          <p:nvPr>
            <p:ph type="sldImg"/>
          </p:nvPr>
        </p:nvSpPr>
        <p:spPr/>
      </p:sp>
      <p:sp>
        <p:nvSpPr>
          <p:cNvPr id="1411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Rot="1" noChangeAspect="1" noChangeArrowheads="1" noTextEdit="1"/>
          </p:cNvSpPr>
          <p:nvPr>
            <p:ph type="sldImg"/>
          </p:nvPr>
        </p:nvSpPr>
        <p:spPr/>
      </p:sp>
      <p:sp>
        <p:nvSpPr>
          <p:cNvPr id="1412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p:cNvSpPr>
            <a:spLocks noGrp="1" noRot="1" noChangeAspect="1" noChangeArrowheads="1" noTextEdit="1"/>
          </p:cNvSpPr>
          <p:nvPr>
            <p:ph type="sldImg"/>
          </p:nvPr>
        </p:nvSpPr>
        <p:spPr/>
      </p:sp>
      <p:sp>
        <p:nvSpPr>
          <p:cNvPr id="141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Rot="1" noChangeAspect="1" noChangeArrowheads="1" noTextEdit="1"/>
          </p:cNvSpPr>
          <p:nvPr>
            <p:ph type="sldImg"/>
          </p:nvPr>
        </p:nvSpPr>
        <p:spPr/>
      </p:sp>
      <p:sp>
        <p:nvSpPr>
          <p:cNvPr id="1402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645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645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645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01DBE312-66F8-4C21-A074-9670507EF357}"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6" name="Rectangle 2"/>
          <p:cNvSpPr>
            <a:spLocks noGrp="1" noRot="1" noChangeAspect="1" noChangeArrowheads="1" noTextEdit="1"/>
          </p:cNvSpPr>
          <p:nvPr>
            <p:ph type="sldImg"/>
          </p:nvPr>
        </p:nvSpPr>
        <p:spPr/>
      </p:sp>
      <p:sp>
        <p:nvSpPr>
          <p:cNvPr id="13987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p:cNvSpPr>
            <a:spLocks noGrp="1" noRot="1" noChangeAspect="1" noChangeArrowheads="1" noTextEdit="1"/>
          </p:cNvSpPr>
          <p:nvPr>
            <p:ph type="sldImg"/>
          </p:nvPr>
        </p:nvSpPr>
        <p:spPr/>
      </p:sp>
      <p:sp>
        <p:nvSpPr>
          <p:cNvPr id="1409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22"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523"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5952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3C31501B-05E3-4203-9D85-F4B64980C144}"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157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6157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6157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F3A13A46-FD83-47BB-AB33-A1B7F3013999}"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3618"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63619"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6362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2506A85E-1A0D-44E0-9C23-C0BE517AACA5}"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Rot="1" noChangeAspect="1" noChangeArrowheads="1" noTextEdit="1"/>
          </p:cNvSpPr>
          <p:nvPr>
            <p:ph type="sldImg"/>
          </p:nvPr>
        </p:nvSpPr>
        <p:spPr/>
      </p:sp>
      <p:sp>
        <p:nvSpPr>
          <p:cNvPr id="14100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0" name="Rectangle 2"/>
          <p:cNvSpPr>
            <a:spLocks noGrp="1" noRot="1" noChangeAspect="1" noChangeArrowheads="1" noTextEdit="1"/>
          </p:cNvSpPr>
          <p:nvPr>
            <p:ph type="sldImg"/>
          </p:nvPr>
        </p:nvSpPr>
        <p:spPr/>
      </p:sp>
      <p:sp>
        <p:nvSpPr>
          <p:cNvPr id="13998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Rot="1" noChangeAspect="1" noChangeArrowheads="1" noTextEdit="1"/>
          </p:cNvSpPr>
          <p:nvPr>
            <p:ph type="sldImg"/>
          </p:nvPr>
        </p:nvSpPr>
        <p:spPr/>
      </p:sp>
      <p:sp>
        <p:nvSpPr>
          <p:cNvPr id="1400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幻灯片图像占位符 1"/>
          <p:cNvSpPr>
            <a:spLocks noGrp="1" noRot="1" noChangeAspect="1" noTextEdit="1"/>
          </p:cNvSpPr>
          <p:nvPr>
            <p:ph type="sldImg"/>
          </p:nvPr>
        </p:nvSpPr>
        <p:spPr/>
      </p:sp>
      <p:sp>
        <p:nvSpPr>
          <p:cNvPr id="1269763"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26976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1674C6A0-6CA9-422B-A09A-6090D029FBBF}"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幻灯片图像占位符 1"/>
          <p:cNvSpPr>
            <a:spLocks noGrp="1" noRot="1" noChangeAspect="1" noTextEdit="1"/>
          </p:cNvSpPr>
          <p:nvPr>
            <p:ph type="sldImg"/>
          </p:nvPr>
        </p:nvSpPr>
        <p:spPr/>
      </p:sp>
      <p:sp>
        <p:nvSpPr>
          <p:cNvPr id="1271811" name="备注占位符 2"/>
          <p:cNvSpPr>
            <a:spLocks noGrp="1"/>
          </p:cNvSpPr>
          <p:nvPr>
            <p:ph type="body" idx="1"/>
          </p:nvPr>
        </p:nvSpPr>
        <p:spPr/>
        <p:txBody>
          <a:bodyPr/>
          <a:lstStyle/>
          <a:p>
            <a:r>
              <a:rPr lang="zh-CN" altLang="en-US"/>
              <a:t>有界类型</a:t>
            </a:r>
            <a:r>
              <a:rPr lang="en-US" altLang="zh-CN"/>
              <a:t>,</a:t>
            </a:r>
            <a:r>
              <a:rPr lang="en-US" altLang="zh-CN" b="1"/>
              <a:t> try {</a:t>
            </a:r>
            <a:endParaRPr lang="en-US" altLang="zh-CN" b="1"/>
          </a:p>
          <a:p>
            <a:r>
              <a:rPr lang="en-US" altLang="zh-CN"/>
              <a:t>Class&lt;?&gt; </a:t>
            </a:r>
            <a:r>
              <a:rPr lang="en-US" altLang="zh-CN" u="sng"/>
              <a:t>classType= Class.</a:t>
            </a:r>
            <a:r>
              <a:rPr lang="en-US" altLang="zh-CN" i="1" u="sng"/>
              <a:t>forName("");</a:t>
            </a:r>
            <a:endParaRPr lang="en-US" altLang="zh-CN" i="1" u="sng"/>
          </a:p>
          <a:p>
            <a:r>
              <a:rPr lang="en-US" altLang="zh-CN"/>
              <a:t>} </a:t>
            </a:r>
            <a:r>
              <a:rPr lang="en-US" altLang="zh-CN" b="1"/>
              <a:t>catch (ClassNotFoundException e1) {</a:t>
            </a:r>
            <a:endParaRPr lang="en-US" altLang="zh-CN" b="1"/>
          </a:p>
          <a:p>
            <a:r>
              <a:rPr lang="en-US" altLang="zh-CN"/>
              <a:t>// </a:t>
            </a:r>
            <a:r>
              <a:rPr lang="en-US" altLang="zh-CN" b="1"/>
              <a:t>TODO Auto-generated catch block</a:t>
            </a:r>
            <a:endParaRPr lang="en-US" altLang="zh-CN" b="1"/>
          </a:p>
          <a:p>
            <a:r>
              <a:rPr lang="en-US" altLang="zh-CN"/>
              <a:t>e1.printStackTrace();</a:t>
            </a:r>
            <a:endParaRPr lang="en-US" altLang="zh-CN"/>
          </a:p>
          <a:p>
            <a:r>
              <a:rPr lang="en-US" altLang="zh-CN"/>
              <a:t>}</a:t>
            </a:r>
            <a:endParaRPr lang="zh-CN" altLang="en-US"/>
          </a:p>
        </p:txBody>
      </p:sp>
      <p:sp>
        <p:nvSpPr>
          <p:cNvPr id="127181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668F7E9F-A016-4C84-A10D-CA99EA2E1A1E}" type="slidenum">
              <a:rPr kumimoji="1" lang="zh-CN" altLang="en-US" sz="1200">
                <a:latin typeface="Times New Roman" panose="02020603050405020304" pitchFamily="18" charset="0"/>
              </a:rPr>
            </a:fld>
            <a:endParaRPr kumimoji="1" lang="en-US" altLang="zh-CN"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0370" name="Text Box 2"/>
          <p:cNvSpPr txBox="1">
            <a:spLocks noChangeArrowheads="1"/>
          </p:cNvSpPr>
          <p:nvPr/>
        </p:nvSpPr>
        <p:spPr bwMode="auto">
          <a:xfrm>
            <a:off x="958850" y="685800"/>
            <a:ext cx="4940300" cy="3429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0371" name="Rectangle 3"/>
          <p:cNvSpPr txBox="1">
            <a:spLocks noGrp="1" noChangeArrowheads="1"/>
          </p:cNvSpPr>
          <p:nvPr>
            <p:ph type="body"/>
          </p:nvPr>
        </p:nvSpPr>
        <p:spPr>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121037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79" tIns="43201" rIns="83079" bIns="43201" anchor="b"/>
          <a:lstStyle>
            <a:lvl1pPr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1pPr>
            <a:lvl2pPr marL="42227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2pPr>
            <a:lvl3pPr marL="84455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3pPr>
            <a:lvl4pPr marL="1266825"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4pPr>
            <a:lvl5pPr marL="1687830" algn="ctr" defTabSz="414020" eaLnBrk="0" hangingPunct="0">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5pPr>
            <a:lvl6pPr marL="21450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6pPr>
            <a:lvl7pPr marL="26022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7pPr>
            <a:lvl8pPr marL="30594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8pPr>
            <a:lvl9pPr marL="3516630" algn="ctr" defTabSz="414020" eaLnBrk="0" fontAlgn="base" hangingPunct="0">
              <a:spcBef>
                <a:spcPct val="0"/>
              </a:spcBef>
              <a:spcAft>
                <a:spcPct val="0"/>
              </a:spcAft>
              <a:tabLst>
                <a:tab pos="0" algn="l"/>
                <a:tab pos="844550" algn="l"/>
                <a:tab pos="1687195" algn="l"/>
                <a:tab pos="2531745" algn="l"/>
                <a:tab pos="3376295" algn="l"/>
                <a:tab pos="4220845" algn="l"/>
                <a:tab pos="5064125" algn="l"/>
                <a:tab pos="5908675" algn="l"/>
                <a:tab pos="6753225" algn="l"/>
                <a:tab pos="7595870" algn="l"/>
                <a:tab pos="8440420" algn="l"/>
                <a:tab pos="9284970" algn="l"/>
              </a:tabLst>
              <a:defRPr>
                <a:solidFill>
                  <a:schemeClr val="tx1"/>
                </a:solidFill>
                <a:latin typeface="Arial" panose="020B0604020202020204" pitchFamily="34" charset="0"/>
                <a:ea typeface="宋体" panose="02010600030101010101" pitchFamily="2" charset="-122"/>
              </a:defRPr>
            </a:lvl9pPr>
          </a:lstStyle>
          <a:p>
            <a:pPr algn="r" eaLnBrk="1" hangingPunct="1">
              <a:buClr>
                <a:srgbClr val="000000"/>
              </a:buClr>
              <a:buSzPct val="100000"/>
              <a:buFont typeface="Courier New" panose="02070309020205020404" pitchFamily="49" charset="0"/>
              <a:buNone/>
            </a:pPr>
            <a:fld id="{237202B3-D229-43C7-B426-244A1DC297D3}" type="slidenum">
              <a:rPr lang="en-GB" sz="1100">
                <a:solidFill>
                  <a:srgbClr val="000000"/>
                </a:solidFill>
                <a:latin typeface="Courier New" panose="02070309020205020404" pitchFamily="49" charset="0"/>
                <a:ea typeface="PMingLiU" panose="02020500000000000000" pitchFamily="18" charset="-120"/>
              </a:rPr>
            </a:fld>
            <a:endParaRPr lang="en-GB" sz="1100">
              <a:solidFill>
                <a:srgbClr val="000000"/>
              </a:solidFill>
              <a:latin typeface="Courier New" panose="02070309020205020404" pitchFamily="49" charset="0"/>
              <a:ea typeface="PMingLiU" panose="02020500000000000000" pitchFamily="18"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DEC44-81F5-402B-88E0-D0171ABF27A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AA3FC1-4343-4447-8791-CFAC0F972F3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F0989-DA08-4BD9-846C-C1F14FB8A3C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EA784135-762A-4035-8EE0-10B9542390D5}"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AB1899D-96FE-4D39-BDD1-90357FF6953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1FDD5721-E9EE-4D83-8C0D-0FC7C1A21609}"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0A02036-80E4-4490-812A-9D6B1EB1DF9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11902" y="191691"/>
            <a:ext cx="9468058" cy="96012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20090" y="1680210"/>
            <a:ext cx="9361170" cy="4640580"/>
          </a:xfrm>
        </p:spPr>
        <p:txBody>
          <a:bodyPr/>
          <a:lstStyle/>
          <a:p>
            <a:endParaRPr lang="zh-CN" altLang="en-US"/>
          </a:p>
        </p:txBody>
      </p:sp>
      <p:sp>
        <p:nvSpPr>
          <p:cNvPr id="4" name="日期占位符 3"/>
          <p:cNvSpPr>
            <a:spLocks noGrp="1"/>
          </p:cNvSpPr>
          <p:nvPr>
            <p:ph type="dt" sz="half" idx="10"/>
          </p:nvPr>
        </p:nvSpPr>
        <p:spPr>
          <a:xfrm>
            <a:off x="540068" y="6560820"/>
            <a:ext cx="2520315" cy="480060"/>
          </a:xfrm>
        </p:spPr>
        <p:txBody>
          <a:bodyPr/>
          <a:lstStyle>
            <a:lvl1pPr>
              <a:defRPr/>
            </a:lvl1pPr>
          </a:lstStyle>
          <a:p>
            <a:fld id="{E3C47FD1-053E-4DA7-97E3-53015FDE441D}" type="datetime1">
              <a:rPr lang="zh-CN" altLang="en-US" smtClean="0"/>
            </a:fld>
            <a:endParaRPr lang="en-US" altLang="zh-CN"/>
          </a:p>
        </p:txBody>
      </p:sp>
      <p:sp>
        <p:nvSpPr>
          <p:cNvPr id="5" name="页脚占位符 4"/>
          <p:cNvSpPr>
            <a:spLocks noGrp="1"/>
          </p:cNvSpPr>
          <p:nvPr>
            <p:ph type="ftr" sz="quarter" idx="11"/>
          </p:nvPr>
        </p:nvSpPr>
        <p:spPr>
          <a:xfrm>
            <a:off x="3690461" y="6560820"/>
            <a:ext cx="3420427" cy="48006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740967" y="6560820"/>
            <a:ext cx="2520315" cy="480060"/>
          </a:xfrm>
        </p:spPr>
        <p:txBody>
          <a:bodyPr/>
          <a:lstStyle>
            <a:lvl1pPr>
              <a:defRPr/>
            </a:lvl1pPr>
          </a:lstStyle>
          <a:p>
            <a:fld id="{0E50387A-4797-4655-834B-11EFAE69EA74}"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B31BCEE-65C9-4CF8-A90B-CFB905A3455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9EFCA8-4685-4D72-9793-08BF8EB4EF6F}" type="slidenum">
              <a:rPr lang="zh-CN" altLang="en-US" smtClean="0"/>
            </a:fld>
            <a:endParaRPr lang="zh-CN" altLang="en-US"/>
          </a:p>
        </p:txBody>
      </p:sp>
      <p:sp>
        <p:nvSpPr>
          <p:cNvPr id="6" name="Content Placeholder 2"/>
          <p:cNvSpPr>
            <a:spLocks noGrp="1"/>
          </p:cNvSpPr>
          <p:nvPr>
            <p:ph idx="1"/>
          </p:nvPr>
        </p:nvSpPr>
        <p:spPr>
          <a:xfrm>
            <a:off x="742593" y="1180981"/>
            <a:ext cx="9316164" cy="5368407"/>
          </a:xfrm>
        </p:spPr>
        <p:txBody>
          <a:bodyPr>
            <a:normAutofit/>
          </a:bodyPr>
          <a:lstStyle>
            <a:lvl1pPr>
              <a:buClr>
                <a:schemeClr val="tx1"/>
              </a:buClr>
              <a:defRPr sz="3360">
                <a:solidFill>
                  <a:schemeClr val="tx1"/>
                </a:solidFill>
              </a:defRPr>
            </a:lvl1pPr>
            <a:lvl2pPr>
              <a:defRPr sz="2940">
                <a:solidFill>
                  <a:schemeClr val="tx1"/>
                </a:solidFill>
              </a:defRPr>
            </a:lvl2pPr>
            <a:lvl3pPr>
              <a:lnSpc>
                <a:spcPct val="150000"/>
              </a:lnSpc>
              <a:defRPr sz="2520">
                <a:solidFill>
                  <a:schemeClr val="tx1"/>
                </a:solidFill>
              </a:defRPr>
            </a:lvl3pPr>
            <a:lvl4pPr>
              <a:defRPr sz="2520">
                <a:solidFill>
                  <a:schemeClr val="tx1"/>
                </a:solidFill>
              </a:defRPr>
            </a:lvl4pPr>
            <a:lvl5pPr>
              <a:defRPr sz="252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A2773A-039E-4D0B-9FB6-870239BEDA7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96AC177-BAFA-4737-87AF-3776919DE842}"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B509E3B-15AE-44C4-A5B2-D5FF4FCB0DA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A4918B3-A6F1-48BA-8184-BEE8D7C6884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44AEEF-2EA4-49FB-A4C6-AE4915F2818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indent="-38608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61D1BB-FC42-4936-A86B-3CA890E1C33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5" y="6301206"/>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6"/>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oleObject" Target="../embeddings/oleObject2.bin"/><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84629"/>
            <a:chOff x="0" y="2716812"/>
            <a:chExt cx="5991142" cy="1411486"/>
          </a:xfrm>
        </p:grpSpPr>
        <p:sp>
          <p:nvSpPr>
            <p:cNvPr id="30" name="矩形 29"/>
            <p:cNvSpPr/>
            <p:nvPr/>
          </p:nvSpPr>
          <p:spPr>
            <a:xfrm>
              <a:off x="0" y="3803897"/>
              <a:ext cx="5991142" cy="2732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20"/>
              <a:ext cx="2795197" cy="739552"/>
            </a:xfrm>
            <a:prstGeom prst="rect">
              <a:avLst/>
            </a:prstGeom>
            <a:noFill/>
            <a:ln w="9525">
              <a:noFill/>
              <a:miter/>
            </a:ln>
          </p:spPr>
          <p:txBody>
            <a:bodyPr>
              <a:spAutoFit/>
            </a:bodyPr>
            <a:lstStyle/>
            <a:p>
              <a:pPr marR="0" algn="ctr" defTabSz="1028700">
                <a:lnSpc>
                  <a:spcPct val="125000"/>
                </a:lnSpc>
                <a:buClrTx/>
                <a:buSzTx/>
                <a:buFont typeface="Arial" panose="020B0604020202020204" pitchFamily="34" charset="0"/>
                <a:buNone/>
                <a:defRPr/>
              </a:pPr>
              <a:r>
                <a:rPr kumimoji="0" 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泛型</a:t>
              </a:r>
              <a:endParaRPr kumimoji="0" 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046895" y="3749165"/>
              <a:ext cx="2944046" cy="379133"/>
            </a:xfrm>
            <a:prstGeom prst="rect">
              <a:avLst/>
            </a:prstGeom>
            <a:noFill/>
            <a:ln w="9525">
              <a:noFill/>
            </a:ln>
          </p:spPr>
          <p:txBody>
            <a:bodyPr wrap="square">
              <a:spAutoFit/>
            </a:bodyPr>
            <a:lstStyle/>
            <a:p>
              <a:pPr marR="0" algn="ctr" defTabSz="1028700">
                <a:lnSpc>
                  <a:spcPct val="125000"/>
                </a:lnSpc>
                <a:buClrTx/>
                <a:buSzTx/>
                <a:buFont typeface="Arial" panose="020B0604020202020204" pitchFamily="34" charset="0"/>
                <a:buNone/>
                <a:defRPr/>
              </a:pPr>
              <a:r>
                <a:rPr kumimoji="0" lang="en-US"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Ge</a:t>
              </a:r>
              <a:r>
                <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nerics</a:t>
              </a:r>
              <a:endPar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lang="en-US" altLang="zh-CN" sz="4400">
                <a:ln>
                  <a:noFill/>
                </a:ln>
                <a:effectLst/>
                <a:uLnTx/>
                <a:uFillTx/>
                <a:latin typeface="Felix Titling" panose="04060505060202020A04" pitchFamily="82" charset="0"/>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p:nvPr>
        </p:nvSpPr>
        <p:spPr/>
        <p:txBody>
          <a:bodyPr>
            <a:normAutofit fontScale="90000"/>
          </a:bodyPr>
          <a:lstStyle/>
          <a:p>
            <a:r>
              <a:rPr lang="zh-CN" altLang="en-US"/>
              <a:t>泛型的规则和限制</a:t>
            </a:r>
            <a:endParaRPr lang="zh-CN" altLang="en-US"/>
          </a:p>
        </p:txBody>
      </p:sp>
      <p:sp>
        <p:nvSpPr>
          <p:cNvPr id="1268739" name="Rectangle 3"/>
          <p:cNvSpPr>
            <a:spLocks noGrp="1"/>
          </p:cNvSpPr>
          <p:nvPr>
            <p:ph idx="1"/>
          </p:nvPr>
        </p:nvSpPr>
        <p:spPr/>
        <p:txBody>
          <a:bodyPr/>
          <a:lstStyle/>
          <a:p>
            <a:pPr marL="365125" indent="-255905">
              <a:spcBef>
                <a:spcPct val="50000"/>
              </a:spcBef>
            </a:pPr>
            <a:r>
              <a:rPr lang="zh-CN" altLang="en-US" sz="2400">
                <a:latin typeface="黑体" panose="02010609060101010101" pitchFamily="49" charset="-122"/>
              </a:rPr>
              <a:t>泛型的类型参数只能是</a:t>
            </a:r>
            <a:r>
              <a:rPr lang="zh-CN" altLang="en-US" sz="2400">
                <a:solidFill>
                  <a:srgbClr val="FF0000"/>
                </a:solidFill>
                <a:latin typeface="黑体" panose="02010609060101010101" pitchFamily="49" charset="-122"/>
              </a:rPr>
              <a:t>复合数据类型</a:t>
            </a:r>
            <a:r>
              <a:rPr lang="zh-CN" altLang="en-US" sz="2400">
                <a:latin typeface="黑体" panose="02010609060101010101" pitchFamily="49" charset="-122"/>
              </a:rPr>
              <a:t>，不能是原始类型。</a:t>
            </a:r>
            <a:r>
              <a:rPr lang="en-US" sz="2400">
                <a:latin typeface="黑体" panose="02010609060101010101" pitchFamily="49" charset="-122"/>
              </a:rPr>
              <a:t> </a:t>
            </a:r>
            <a:endParaRPr lang="zh-CN" altLang="en-US" sz="2400">
              <a:latin typeface="黑体" panose="02010609060101010101" pitchFamily="49" charset="-122"/>
            </a:endParaRPr>
          </a:p>
          <a:p>
            <a:pPr marL="365125" indent="-255905">
              <a:spcBef>
                <a:spcPct val="50000"/>
              </a:spcBef>
            </a:pPr>
            <a:r>
              <a:rPr lang="zh-CN" altLang="en-US" sz="2400">
                <a:latin typeface="黑体" panose="02010609060101010101" pitchFamily="49" charset="-122"/>
              </a:rPr>
              <a:t>同一个泛型类可以对应多个版本（因为参数类型是不确定的）对象，</a:t>
            </a:r>
            <a:r>
              <a:rPr lang="zh-CN" altLang="en-US" sz="2400">
                <a:solidFill>
                  <a:srgbClr val="FF0000"/>
                </a:solidFill>
                <a:latin typeface="黑体" panose="02010609060101010101" pitchFamily="49" charset="-122"/>
              </a:rPr>
              <a:t>不同版本的泛型类实例是不兼容的（</a:t>
            </a:r>
            <a:r>
              <a:rPr lang="en-US" altLang="zh-CN" sz="2400">
                <a:solidFill>
                  <a:srgbClr val="FF0000"/>
                </a:solidFill>
                <a:latin typeface="黑体" panose="02010609060101010101" pitchFamily="49" charset="-122"/>
              </a:rPr>
              <a:t>List&lt;String&gt;</a:t>
            </a:r>
            <a:r>
              <a:rPr lang="zh-CN" altLang="en-US" sz="2400">
                <a:solidFill>
                  <a:srgbClr val="FF0000"/>
                </a:solidFill>
                <a:latin typeface="黑体" panose="02010609060101010101" pitchFamily="49" charset="-122"/>
              </a:rPr>
              <a:t>与</a:t>
            </a:r>
            <a:r>
              <a:rPr lang="en-US" altLang="zh-CN" sz="2400">
                <a:solidFill>
                  <a:srgbClr val="FF0000"/>
                </a:solidFill>
                <a:latin typeface="黑体" panose="02010609060101010101" pitchFamily="49" charset="-122"/>
              </a:rPr>
              <a:t>List&lt;Object&gt;</a:t>
            </a:r>
            <a:r>
              <a:rPr lang="zh-CN" altLang="en-US" sz="2400">
                <a:solidFill>
                  <a:srgbClr val="FF0000"/>
                </a:solidFill>
                <a:latin typeface="黑体" panose="02010609060101010101" pitchFamily="49" charset="-122"/>
              </a:rPr>
              <a:t>不兼容）</a:t>
            </a:r>
            <a:r>
              <a:rPr lang="zh-CN" altLang="en-US" sz="2400">
                <a:latin typeface="黑体" panose="02010609060101010101" pitchFamily="49" charset="-122"/>
              </a:rPr>
              <a:t>。</a:t>
            </a:r>
            <a:endParaRPr lang="zh-CN" altLang="en-US" sz="2400">
              <a:latin typeface="黑体" panose="02010609060101010101" pitchFamily="49" charset="-122"/>
            </a:endParaRPr>
          </a:p>
          <a:p>
            <a:pPr marL="365125" indent="-255905">
              <a:spcBef>
                <a:spcPct val="50000"/>
              </a:spcBef>
            </a:pPr>
            <a:r>
              <a:rPr lang="zh-CN" altLang="en-US" sz="2400">
                <a:latin typeface="黑体" panose="02010609060101010101" pitchFamily="49" charset="-122"/>
              </a:rPr>
              <a:t>泛型的类型参数可以有多个。</a:t>
            </a:r>
            <a:r>
              <a:rPr lang="en-US" sz="2400">
                <a:latin typeface="黑体" panose="02010609060101010101" pitchFamily="49" charset="-122"/>
              </a:rPr>
              <a:t> </a:t>
            </a:r>
            <a:endParaRPr lang="zh-CN" altLang="en-US" sz="2400">
              <a:latin typeface="黑体" panose="02010609060101010101" pitchFamily="49" charset="-122"/>
            </a:endParaRPr>
          </a:p>
          <a:p>
            <a:pPr marL="365125" indent="-255905">
              <a:spcBef>
                <a:spcPct val="50000"/>
              </a:spcBef>
            </a:pPr>
            <a:r>
              <a:rPr lang="zh-CN" altLang="en-US" sz="2400">
                <a:latin typeface="黑体" panose="02010609060101010101" pitchFamily="49" charset="-122"/>
              </a:rPr>
              <a:t>泛型的参数类型可以使用</a:t>
            </a:r>
            <a:r>
              <a:rPr lang="en-US" altLang="zh-CN" sz="2400">
                <a:latin typeface="黑体" panose="02010609060101010101" pitchFamily="49" charset="-122"/>
              </a:rPr>
              <a:t>extends</a:t>
            </a:r>
            <a:r>
              <a:rPr lang="zh-CN" altLang="en-US" sz="2400">
                <a:latin typeface="黑体" panose="02010609060101010101" pitchFamily="49" charset="-122"/>
              </a:rPr>
              <a:t>语句，例如</a:t>
            </a:r>
            <a:r>
              <a:rPr lang="en-US" altLang="zh-CN" sz="2400">
                <a:latin typeface="黑体" panose="02010609060101010101" pitchFamily="49" charset="-122"/>
              </a:rPr>
              <a:t>&lt;T extends superclass&gt;</a:t>
            </a:r>
            <a:r>
              <a:rPr lang="zh-CN" altLang="en-US" sz="2400">
                <a:latin typeface="黑体" panose="02010609060101010101" pitchFamily="49" charset="-122"/>
              </a:rPr>
              <a:t>。习惯上称为</a:t>
            </a:r>
            <a:r>
              <a:rPr lang="en-US" sz="2400">
                <a:latin typeface="黑体" panose="02010609060101010101" pitchFamily="49" charset="-122"/>
              </a:rPr>
              <a:t>“</a:t>
            </a:r>
            <a:r>
              <a:rPr lang="zh-CN" altLang="en-US" sz="2400">
                <a:solidFill>
                  <a:srgbClr val="FF0000"/>
                </a:solidFill>
                <a:latin typeface="黑体" panose="02010609060101010101" pitchFamily="49" charset="-122"/>
              </a:rPr>
              <a:t>有界类型</a:t>
            </a:r>
            <a:r>
              <a:rPr lang="en-US" sz="2400">
                <a:latin typeface="黑体" panose="02010609060101010101" pitchFamily="49" charset="-122"/>
              </a:rPr>
              <a:t>”</a:t>
            </a:r>
            <a:r>
              <a:rPr lang="zh-CN" altLang="en-US" sz="2400">
                <a:latin typeface="黑体" panose="02010609060101010101" pitchFamily="49" charset="-122"/>
              </a:rPr>
              <a:t>。</a:t>
            </a:r>
            <a:endParaRPr lang="zh-CN" altLang="en-US" sz="2400">
              <a:latin typeface="黑体" panose="02010609060101010101" pitchFamily="49" charset="-122"/>
            </a:endParaRPr>
          </a:p>
          <a:p>
            <a:pPr marL="365125" indent="-255905">
              <a:spcBef>
                <a:spcPct val="50000"/>
              </a:spcBef>
            </a:pPr>
            <a:r>
              <a:rPr lang="zh-CN" altLang="en-US" sz="2400">
                <a:latin typeface="黑体" panose="02010609060101010101" pitchFamily="49" charset="-122"/>
              </a:rPr>
              <a:t>泛型的参数类型在定义泛型类型</a:t>
            </a:r>
            <a:r>
              <a:rPr lang="zh-CN" altLang="en-US" sz="2400">
                <a:ln w="22225">
                  <a:solidFill>
                    <a:schemeClr val="accent2"/>
                  </a:solidFill>
                  <a:prstDash val="solid"/>
                </a:ln>
                <a:solidFill>
                  <a:schemeClr val="accent2">
                    <a:lumMod val="40000"/>
                    <a:lumOff val="60000"/>
                  </a:schemeClr>
                </a:solidFill>
                <a:effectLst/>
                <a:latin typeface="黑体" panose="02010609060101010101" pitchFamily="49" charset="-122"/>
              </a:rPr>
              <a:t>实例</a:t>
            </a:r>
            <a:r>
              <a:rPr lang="en-US" altLang="zh-CN" sz="2400">
                <a:ln w="22225">
                  <a:solidFill>
                    <a:schemeClr val="accent2"/>
                  </a:solidFill>
                  <a:prstDash val="solid"/>
                </a:ln>
                <a:solidFill>
                  <a:schemeClr val="accent2">
                    <a:lumMod val="40000"/>
                    <a:lumOff val="60000"/>
                  </a:schemeClr>
                </a:solidFill>
                <a:effectLst/>
                <a:latin typeface="黑体" panose="02010609060101010101" pitchFamily="49" charset="-122"/>
              </a:rPr>
              <a:t>/</a:t>
            </a:r>
            <a:r>
              <a:rPr lang="zh-CN" altLang="en-US" sz="2400">
                <a:ln w="22225">
                  <a:solidFill>
                    <a:schemeClr val="accent2"/>
                  </a:solidFill>
                  <a:prstDash val="solid"/>
                </a:ln>
                <a:solidFill>
                  <a:schemeClr val="accent2">
                    <a:lumMod val="40000"/>
                    <a:lumOff val="60000"/>
                  </a:schemeClr>
                </a:solidFill>
                <a:effectLst/>
                <a:latin typeface="黑体" panose="02010609060101010101" pitchFamily="49" charset="-122"/>
              </a:rPr>
              <a:t>对象</a:t>
            </a:r>
            <a:r>
              <a:rPr lang="en-US" altLang="zh-CN" sz="2400">
                <a:ln w="22225">
                  <a:solidFill>
                    <a:schemeClr val="accent2"/>
                  </a:solidFill>
                  <a:prstDash val="solid"/>
                </a:ln>
                <a:solidFill>
                  <a:schemeClr val="accent2">
                    <a:lumMod val="40000"/>
                    <a:lumOff val="60000"/>
                  </a:schemeClr>
                </a:solidFill>
                <a:effectLst/>
                <a:latin typeface="黑体" panose="02010609060101010101" pitchFamily="49" charset="-122"/>
              </a:rPr>
              <a:t>/</a:t>
            </a:r>
            <a:r>
              <a:rPr lang="zh-CN" altLang="en-US" sz="2400">
                <a:ln w="22225">
                  <a:solidFill>
                    <a:schemeClr val="accent2"/>
                  </a:solidFill>
                  <a:prstDash val="solid"/>
                </a:ln>
                <a:solidFill>
                  <a:schemeClr val="accent2">
                    <a:lumMod val="40000"/>
                    <a:lumOff val="60000"/>
                  </a:schemeClr>
                </a:solidFill>
                <a:effectLst/>
                <a:latin typeface="黑体" panose="02010609060101010101" pitchFamily="49" charset="-122"/>
              </a:rPr>
              <a:t>变量</a:t>
            </a:r>
            <a:r>
              <a:rPr lang="zh-CN" altLang="en-US" sz="2400">
                <a:latin typeface="黑体" panose="02010609060101010101" pitchFamily="49" charset="-122"/>
              </a:rPr>
              <a:t>时还可以是</a:t>
            </a:r>
            <a:r>
              <a:rPr lang="zh-CN" altLang="en-US" sz="2400">
                <a:solidFill>
                  <a:srgbClr val="FF0000"/>
                </a:solidFill>
                <a:latin typeface="黑体" panose="02010609060101010101" pitchFamily="49" charset="-122"/>
              </a:rPr>
              <a:t>通配符类型</a:t>
            </a:r>
            <a:r>
              <a:rPr lang="zh-CN" altLang="en-US" sz="2400">
                <a:latin typeface="黑体" panose="02010609060101010101" pitchFamily="49" charset="-122"/>
              </a:rPr>
              <a:t>。例如</a:t>
            </a:r>
            <a:r>
              <a:rPr lang="en-US" altLang="zh-CN" sz="2400">
                <a:latin typeface="黑体" panose="02010609060101010101" pitchFamily="49" charset="-122"/>
              </a:rPr>
              <a:t>:</a:t>
            </a:r>
            <a:br>
              <a:rPr lang="en-US" altLang="zh-CN" sz="2400">
                <a:latin typeface="黑体" panose="02010609060101010101" pitchFamily="49" charset="-122"/>
              </a:rPr>
            </a:br>
            <a:r>
              <a:rPr lang="en-US" altLang="zh-CN" sz="2400">
                <a:latin typeface="黑体" panose="02010609060101010101" pitchFamily="49" charset="-122"/>
              </a:rPr>
              <a:t>Class&lt;?&gt; classType = Class.forName("java.lang.String");</a:t>
            </a:r>
            <a:br>
              <a:rPr lang="en-US" altLang="zh-CN" sz="2400">
                <a:latin typeface="黑体" panose="02010609060101010101" pitchFamily="49" charset="-122"/>
              </a:rPr>
            </a:br>
            <a:r>
              <a:rPr lang="en-US" altLang="zh-CN" sz="2400">
                <a:latin typeface="黑体" panose="02010609060101010101" pitchFamily="49" charset="-122"/>
              </a:rPr>
              <a:t>ArrayList&lt;? extends Date&gt; list1;</a:t>
            </a:r>
            <a:br>
              <a:rPr lang="en-US" altLang="zh-CN" sz="2400">
                <a:latin typeface="黑体" panose="02010609060101010101" pitchFamily="49" charset="-122"/>
              </a:rPr>
            </a:br>
            <a:r>
              <a:rPr lang="en-US" altLang="zh-CN" sz="2400">
                <a:latin typeface="黑体" panose="02010609060101010101" pitchFamily="49" charset="-122"/>
              </a:rPr>
              <a:t>ArrayList&lt;? super Date&gt; list2;</a:t>
            </a:r>
            <a:endParaRPr lang="en-US" altLang="zh-CN" sz="2400">
              <a:latin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p:nvPr>
        </p:nvSpPr>
        <p:spPr/>
        <p:txBody>
          <a:bodyPr>
            <a:normAutofit fontScale="90000"/>
          </a:bodyPr>
          <a:lstStyle/>
          <a:p>
            <a:r>
              <a:rPr lang="en-US" altLang="zh-CN"/>
              <a:t>Java</a:t>
            </a:r>
            <a:r>
              <a:rPr lang="zh-CN" altLang="en-US"/>
              <a:t>泛型与</a:t>
            </a:r>
            <a:r>
              <a:rPr lang="en-US" altLang="zh-CN"/>
              <a:t>C++</a:t>
            </a:r>
            <a:r>
              <a:rPr lang="zh-CN" altLang="en-US"/>
              <a:t>中模板的比较</a:t>
            </a:r>
            <a:endParaRPr lang="zh-CN" altLang="en-US"/>
          </a:p>
        </p:txBody>
      </p:sp>
      <p:sp>
        <p:nvSpPr>
          <p:cNvPr id="1270787" name="Rectangle 3"/>
          <p:cNvSpPr>
            <a:spLocks noGrp="1"/>
          </p:cNvSpPr>
          <p:nvPr>
            <p:ph idx="1"/>
          </p:nvPr>
        </p:nvSpPr>
        <p:spPr>
          <a:xfrm>
            <a:off x="495300" y="1395730"/>
            <a:ext cx="10050780" cy="4751070"/>
          </a:xfrm>
        </p:spPr>
        <p:txBody>
          <a:bodyPr/>
          <a:lstStyle/>
          <a:p>
            <a:pPr marL="365125" indent="-255905"/>
            <a:r>
              <a:rPr lang="zh-CN" altLang="en-US" sz="2800"/>
              <a:t>泛型的语法在表面上与</a:t>
            </a:r>
            <a:r>
              <a:rPr lang="en-US" altLang="zh-CN" sz="2800"/>
              <a:t>C++</a:t>
            </a:r>
            <a:r>
              <a:rPr lang="zh-CN" altLang="en-US" sz="2800"/>
              <a:t>中的模板非常类似，但是二者之间有着本质的区别</a:t>
            </a:r>
            <a:endParaRPr lang="en-US" altLang="zh-CN" sz="2800"/>
          </a:p>
          <a:p>
            <a:pPr marL="365125" indent="-255905"/>
            <a:r>
              <a:rPr lang="en-US" altLang="zh-CN" sz="2800"/>
              <a:t>Java </a:t>
            </a:r>
            <a:r>
              <a:rPr lang="zh-CN" altLang="en-US" sz="2800"/>
              <a:t>中的泛型只接受引用类型作为类型参数，即可以定义 </a:t>
            </a:r>
            <a:r>
              <a:rPr lang="en-US" altLang="zh-CN" sz="2800"/>
              <a:t>List&lt;Integer&gt;</a:t>
            </a:r>
            <a:r>
              <a:rPr lang="zh-CN" altLang="en-US" sz="2800"/>
              <a:t>，不可以定义 </a:t>
            </a:r>
            <a:r>
              <a:rPr lang="en-US" altLang="zh-CN" sz="2800"/>
              <a:t>List&lt;int&gt;</a:t>
            </a:r>
            <a:endParaRPr lang="en-US" altLang="zh-CN" sz="2800"/>
          </a:p>
          <a:p>
            <a:pPr marL="365125" indent="-255905"/>
            <a:r>
              <a:rPr lang="en-US" altLang="zh-CN" sz="2800"/>
              <a:t>C++</a:t>
            </a:r>
            <a:r>
              <a:rPr lang="zh-CN" altLang="en-US" sz="2800"/>
              <a:t>中</a:t>
            </a:r>
            <a:r>
              <a:rPr lang="en-US" altLang="zh-CN" sz="2800"/>
              <a:t>List&lt;A&gt;</a:t>
            </a:r>
            <a:r>
              <a:rPr lang="zh-CN" altLang="en-US" sz="2800"/>
              <a:t>和</a:t>
            </a:r>
            <a:r>
              <a:rPr lang="en-US" altLang="zh-CN" sz="2800"/>
              <a:t>List&lt;B&gt;</a:t>
            </a:r>
            <a:r>
              <a:rPr lang="zh-CN" altLang="en-US" sz="2800"/>
              <a:t>实际上是两个不同的类，而</a:t>
            </a:r>
            <a:r>
              <a:rPr lang="en-US" altLang="zh-CN" sz="2800"/>
              <a:t>java</a:t>
            </a:r>
            <a:r>
              <a:rPr lang="zh-CN" altLang="en-US" sz="2800"/>
              <a:t>中</a:t>
            </a:r>
            <a:r>
              <a:rPr lang="en-US" altLang="zh-CN" sz="2800"/>
              <a:t>ArrayList&lt;Integer&gt; </a:t>
            </a:r>
            <a:r>
              <a:rPr lang="zh-CN" altLang="en-US" sz="2800"/>
              <a:t>和 </a:t>
            </a:r>
            <a:r>
              <a:rPr lang="en-US" altLang="zh-CN" sz="2800"/>
              <a:t>ArrayList&lt;String&gt;</a:t>
            </a:r>
            <a:r>
              <a:rPr lang="zh-CN" altLang="en-US" sz="2800"/>
              <a:t>共享相同的类</a:t>
            </a:r>
            <a:endParaRPr lang="zh-CN" altLang="en-US" sz="2800"/>
          </a:p>
          <a:p>
            <a:pPr marL="365125" indent="-255905"/>
            <a:r>
              <a:rPr lang="en-US" altLang="zh-CN" sz="2800"/>
              <a:t>Java</a:t>
            </a:r>
            <a:r>
              <a:rPr lang="zh-CN" altLang="en-US" sz="2800"/>
              <a:t>中的泛型通过编译器强制限定类型，仍然有绕过编译器的</a:t>
            </a:r>
            <a:r>
              <a:rPr lang="zh-CN" altLang="en-US" sz="2800"/>
              <a:t>可能。</a:t>
            </a:r>
            <a:endParaRPr lang="zh-CN" altLang="en-US" sz="280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7" name="Rectangle 3"/>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定义泛型</a:t>
            </a:r>
            <a:r>
              <a:rPr lang="zh-CN" altLang="en-US">
                <a:sym typeface="+mn-ea"/>
              </a:rPr>
              <a:t>(</a:t>
            </a:r>
            <a:r>
              <a:rPr lang="zh-CN" altLang="en-US">
                <a:sym typeface="+mn-ea"/>
              </a:rPr>
              <a:t>Generics</a:t>
            </a:r>
            <a:r>
              <a:rPr lang="zh-CN" altLang="en-US">
                <a:sym typeface="+mn-ea"/>
              </a:rPr>
              <a:t>)</a:t>
            </a:r>
            <a:r>
              <a:rPr lang="zh-CN" altLang="en-US">
                <a:sym typeface="+mn-ea"/>
              </a:rPr>
              <a:t>类</a:t>
            </a:r>
            <a:endParaRPr lang="zh-CN" altLang="en-US">
              <a:sym typeface="+mn-ea"/>
            </a:endParaRPr>
          </a:p>
        </p:txBody>
      </p:sp>
      <p:sp>
        <p:nvSpPr>
          <p:cNvPr id="1209348" name="Rectangle 4"/>
          <p:cNvSpPr>
            <a:spLocks noGrp="1" noChangeArrowheads="1"/>
          </p:cNvSpPr>
          <p:nvPr>
            <p:ph idx="1"/>
          </p:nvPr>
        </p:nvSpPr>
        <p:spPr/>
        <p:txBody>
          <a:bodyPr/>
          <a:lstStyle/>
          <a:p>
            <a:pPr>
              <a:lnSpc>
                <a:spcPct val="90000"/>
              </a:lnSpc>
            </a:pPr>
            <a:r>
              <a:rPr lang="zh-CN" altLang="en-GB" sz="2520"/>
              <a:t>强类型集合采用了</a:t>
            </a:r>
            <a:r>
              <a:rPr lang="en-GB" altLang="zh-CN" sz="2520"/>
              <a:t>JDK1.5</a:t>
            </a:r>
            <a:r>
              <a:rPr lang="zh-CN" altLang="en-GB" sz="2520"/>
              <a:t>引入的泛型语法。</a:t>
            </a:r>
            <a:endParaRPr lang="zh-CN" altLang="en-GB" sz="2520"/>
          </a:p>
          <a:p>
            <a:pPr>
              <a:lnSpc>
                <a:spcPct val="90000"/>
              </a:lnSpc>
            </a:pPr>
            <a:r>
              <a:rPr lang="zh-CN" altLang="en-GB" sz="2520"/>
              <a:t>泛型相当于类中一种特殊的类型，这种类型的特点是在实例化该类时可指定为某个具体的实际类型。</a:t>
            </a:r>
            <a:endParaRPr lang="zh-CN" altLang="en-GB" sz="2520"/>
          </a:p>
          <a:p>
            <a:pPr>
              <a:lnSpc>
                <a:spcPct val="90000"/>
              </a:lnSpc>
            </a:pPr>
            <a:r>
              <a:rPr lang="zh-CN" altLang="en-GB" sz="2520"/>
              <a:t>声明包含泛型的类的格式如下：</a:t>
            </a:r>
            <a:endParaRPr lang="zh-CN" altLang="en-GB" sz="2520"/>
          </a:p>
          <a:p>
            <a:pPr>
              <a:lnSpc>
                <a:spcPct val="90000"/>
              </a:lnSpc>
              <a:buFont typeface="Wingdings" panose="05000000000000000000" pitchFamily="2" charset="2"/>
              <a:buNone/>
            </a:pPr>
            <a:r>
              <a:rPr lang="zh-CN" altLang="en-GB" sz="2520"/>
              <a:t>   </a:t>
            </a:r>
            <a:r>
              <a:rPr lang="en-GB" altLang="zh-CN" sz="2520"/>
              <a:t>[</a:t>
            </a:r>
            <a:r>
              <a:rPr lang="zh-CN" altLang="en-GB" sz="2520"/>
              <a:t>访问修饰符</a:t>
            </a:r>
            <a:r>
              <a:rPr lang="en-GB" altLang="zh-CN" sz="2520"/>
              <a:t>]  class </a:t>
            </a:r>
            <a:r>
              <a:rPr lang="zh-CN" altLang="en-GB" sz="2520"/>
              <a:t>类名</a:t>
            </a:r>
            <a:r>
              <a:rPr lang="en-GB" altLang="zh-CN" sz="2520"/>
              <a:t>&lt;</a:t>
            </a:r>
            <a:r>
              <a:rPr lang="zh-CN" altLang="en-GB" sz="2520"/>
              <a:t>泛型</a:t>
            </a:r>
            <a:r>
              <a:rPr lang="en-GB" altLang="zh-CN" sz="2520"/>
              <a:t>1,</a:t>
            </a:r>
            <a:r>
              <a:rPr lang="zh-CN" altLang="en-GB" sz="2520"/>
              <a:t>泛型</a:t>
            </a:r>
            <a:r>
              <a:rPr lang="en-GB" altLang="zh-CN" sz="2520"/>
              <a:t>2,…&gt;{</a:t>
            </a:r>
            <a:endParaRPr lang="en-GB" altLang="zh-CN" sz="2520"/>
          </a:p>
          <a:p>
            <a:pPr>
              <a:lnSpc>
                <a:spcPct val="90000"/>
              </a:lnSpc>
              <a:buFont typeface="Wingdings" panose="05000000000000000000" pitchFamily="2" charset="2"/>
              <a:buNone/>
            </a:pPr>
            <a:r>
              <a:rPr lang="en-GB" altLang="zh-CN" sz="2520"/>
              <a:t>       </a:t>
            </a:r>
            <a:r>
              <a:rPr lang="zh-CN" altLang="en-GB" sz="2520"/>
              <a:t>泛型</a:t>
            </a:r>
            <a:r>
              <a:rPr lang="en-GB" altLang="zh-CN" sz="2520"/>
              <a:t>1  </a:t>
            </a:r>
            <a:r>
              <a:rPr lang="zh-CN" altLang="en-GB" sz="2520"/>
              <a:t>泛型成员</a:t>
            </a:r>
            <a:r>
              <a:rPr lang="en-GB" altLang="zh-CN" sz="2520"/>
              <a:t>1;</a:t>
            </a:r>
            <a:endParaRPr lang="en-GB" altLang="zh-CN" sz="2520"/>
          </a:p>
          <a:p>
            <a:pPr>
              <a:lnSpc>
                <a:spcPct val="90000"/>
              </a:lnSpc>
              <a:buFont typeface="Wingdings" panose="05000000000000000000" pitchFamily="2" charset="2"/>
              <a:buNone/>
            </a:pPr>
            <a:r>
              <a:rPr lang="zh-CN" altLang="en-GB" sz="2520"/>
              <a:t>       泛型</a:t>
            </a:r>
            <a:r>
              <a:rPr lang="en-GB" altLang="zh-CN" sz="2520"/>
              <a:t>2  </a:t>
            </a:r>
            <a:r>
              <a:rPr lang="zh-CN" altLang="en-GB" sz="2520"/>
              <a:t>泛型成员</a:t>
            </a:r>
            <a:r>
              <a:rPr lang="en-GB" altLang="zh-CN" sz="2520"/>
              <a:t>2;</a:t>
            </a:r>
            <a:endParaRPr lang="en-GB" altLang="zh-CN" sz="2520"/>
          </a:p>
          <a:p>
            <a:pPr>
              <a:lnSpc>
                <a:spcPct val="90000"/>
              </a:lnSpc>
              <a:buFont typeface="Wingdings" panose="05000000000000000000" pitchFamily="2" charset="2"/>
              <a:buNone/>
            </a:pPr>
            <a:r>
              <a:rPr lang="en-GB" altLang="zh-CN" sz="2520"/>
              <a:t>       //....</a:t>
            </a:r>
            <a:endParaRPr lang="zh-CN" altLang="en-GB" sz="2520"/>
          </a:p>
          <a:p>
            <a:pPr>
              <a:lnSpc>
                <a:spcPct val="90000"/>
              </a:lnSpc>
              <a:buFont typeface="Wingdings" panose="05000000000000000000" pitchFamily="2" charset="2"/>
              <a:buNone/>
            </a:pPr>
            <a:r>
              <a:rPr lang="en-GB" altLang="zh-CN" sz="2520"/>
              <a:t>   }</a:t>
            </a:r>
            <a:endParaRPr lang="zh-CN" altLang="en-GB" sz="2520"/>
          </a:p>
          <a:p>
            <a:pPr>
              <a:lnSpc>
                <a:spcPct val="90000"/>
              </a:lnSpc>
            </a:pPr>
            <a:r>
              <a:rPr lang="zh-CN" altLang="en-GB" sz="2520"/>
              <a:t>声明中的泛型</a:t>
            </a:r>
            <a:r>
              <a:rPr lang="en-GB" altLang="zh-CN" sz="2520"/>
              <a:t>1</a:t>
            </a:r>
            <a:r>
              <a:rPr lang="zh-CN" altLang="en-GB" sz="2520"/>
              <a:t>、泛型</a:t>
            </a:r>
            <a:r>
              <a:rPr lang="en-GB" altLang="zh-CN" sz="2520"/>
              <a:t>2</a:t>
            </a:r>
            <a:r>
              <a:rPr lang="zh-CN" altLang="en-GB" sz="2520"/>
              <a:t>等等泛型符号可以是任意合法的</a:t>
            </a:r>
            <a:r>
              <a:rPr lang="en-GB" altLang="zh-CN" sz="2520"/>
              <a:t>Java</a:t>
            </a:r>
            <a:r>
              <a:rPr lang="zh-CN" altLang="en-GB" sz="2520"/>
              <a:t>标识符。</a:t>
            </a:r>
            <a:endParaRPr lang="zh-CN" altLang="en-US" sz="252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Grp="1" noChangeArrowheads="1"/>
          </p:cNvSpPr>
          <p:nvPr>
            <p:ph type="title"/>
          </p:nvPr>
        </p:nvSpPr>
        <p:spPr/>
        <p:txBody>
          <a:bodyPr/>
          <a:lstStyle/>
          <a:p>
            <a:r>
              <a:rPr lang="zh-CN" altLang="en-US" sz="3200"/>
              <a:t>泛型类的声明示例</a:t>
            </a:r>
            <a:endParaRPr lang="zh-CN" altLang="en-US" sz="3200"/>
          </a:p>
        </p:txBody>
      </p:sp>
      <p:sp>
        <p:nvSpPr>
          <p:cNvPr id="1211395" name="Rectangle 3"/>
          <p:cNvSpPr>
            <a:spLocks noChangeArrowheads="1"/>
          </p:cNvSpPr>
          <p:nvPr/>
        </p:nvSpPr>
        <p:spPr bwMode="auto">
          <a:xfrm>
            <a:off x="1393508" y="1272778"/>
            <a:ext cx="8317706" cy="494538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499" tIns="49139" rIns="94499" bIns="49139"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100" b="1">
                <a:solidFill>
                  <a:srgbClr val="00B050"/>
                </a:solidFill>
                <a:latin typeface="Courier New" panose="02070309020205020404" pitchFamily="49" charset="0"/>
              </a:rPr>
              <a:t>/*</a:t>
            </a:r>
            <a:endParaRPr lang="en-GB" altLang="zh-CN" sz="2100" b="1">
              <a:solidFill>
                <a:srgbClr val="00B05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100" b="1">
                <a:solidFill>
                  <a:srgbClr val="00B050"/>
                </a:solidFill>
                <a:latin typeface="Courier New" panose="02070309020205020404" pitchFamily="49" charset="0"/>
              </a:rPr>
              <a:t>  </a:t>
            </a:r>
            <a:r>
              <a:rPr lang="zh-CN" altLang="en-GB" sz="2100" b="1">
                <a:solidFill>
                  <a:srgbClr val="00B050"/>
                </a:solidFill>
                <a:latin typeface="宋体" panose="02010600030101010101" pitchFamily="2" charset="-122"/>
              </a:rPr>
              <a:t>此处声明了一个包含泛型</a:t>
            </a:r>
            <a:r>
              <a:rPr lang="en-GB" altLang="zh-CN" sz="2100" b="1">
                <a:solidFill>
                  <a:srgbClr val="00B050"/>
                </a:solidFill>
                <a:latin typeface="宋体" panose="02010600030101010101" pitchFamily="2" charset="-122"/>
              </a:rPr>
              <a:t>T</a:t>
            </a:r>
            <a:r>
              <a:rPr lang="zh-CN" altLang="en-GB" sz="2100" b="1">
                <a:solidFill>
                  <a:srgbClr val="00B050"/>
                </a:solidFill>
                <a:latin typeface="宋体" panose="02010600030101010101" pitchFamily="2" charset="-122"/>
              </a:rPr>
              <a:t>的泛型类</a:t>
            </a:r>
            <a:r>
              <a:rPr lang="en-GB" altLang="zh-CN" sz="2100" b="1">
                <a:solidFill>
                  <a:srgbClr val="00B050"/>
                </a:solidFill>
                <a:latin typeface="宋体" panose="02010600030101010101" pitchFamily="2" charset="-122"/>
              </a:rPr>
              <a:t>,T</a:t>
            </a:r>
            <a:r>
              <a:rPr lang="zh-CN" altLang="en-GB" sz="2100" b="1">
                <a:solidFill>
                  <a:srgbClr val="00B050"/>
                </a:solidFill>
                <a:latin typeface="宋体" panose="02010600030101010101" pitchFamily="2" charset="-122"/>
              </a:rPr>
              <a:t>代表所有可能的类型，而</a:t>
            </a:r>
            <a:r>
              <a:rPr lang="en-GB" altLang="zh-CN" sz="2100" b="1">
                <a:solidFill>
                  <a:srgbClr val="00B050"/>
                </a:solidFill>
                <a:latin typeface="宋体" panose="02010600030101010101" pitchFamily="2" charset="-122"/>
              </a:rPr>
              <a:t>T</a:t>
            </a:r>
            <a:endParaRPr lang="en-GB" altLang="zh-CN" sz="2100" b="1">
              <a:solidFill>
                <a:srgbClr val="00B05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zh-CN" altLang="en-GB" sz="2100" b="1">
                <a:solidFill>
                  <a:srgbClr val="00B050"/>
                </a:solidFill>
                <a:latin typeface="宋体" panose="02010600030101010101" pitchFamily="2" charset="-122"/>
              </a:rPr>
              <a:t>  的实际类型在</a:t>
            </a:r>
            <a:r>
              <a:rPr lang="en-GB" altLang="zh-CN" sz="2100" b="1">
                <a:solidFill>
                  <a:srgbClr val="00B050"/>
                </a:solidFill>
                <a:latin typeface="宋体" panose="02010600030101010101" pitchFamily="2" charset="-122"/>
              </a:rPr>
              <a:t>Generic</a:t>
            </a:r>
            <a:r>
              <a:rPr lang="zh-CN" altLang="en-GB" sz="2100" b="1">
                <a:solidFill>
                  <a:srgbClr val="00B050"/>
                </a:solidFill>
                <a:latin typeface="宋体" panose="02010600030101010101" pitchFamily="2" charset="-122"/>
              </a:rPr>
              <a:t>类实例化时指定。</a:t>
            </a:r>
            <a:endParaRPr lang="en-GB" altLang="zh-CN" sz="2100" b="1">
              <a:solidFill>
                <a:srgbClr val="00B05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zh-CN" altLang="en-GB" sz="2100" b="1">
                <a:solidFill>
                  <a:srgbClr val="00B050"/>
                </a:solidFill>
                <a:latin typeface="宋体" panose="02010600030101010101" pitchFamily="2" charset="-122"/>
              </a:rPr>
              <a:t>*</a:t>
            </a:r>
            <a:r>
              <a:rPr lang="en-GB" altLang="zh-CN" sz="2100" b="1">
                <a:solidFill>
                  <a:srgbClr val="00B050"/>
                </a:solidFill>
                <a:latin typeface="宋体" panose="02010600030101010101" pitchFamily="2" charset="-122"/>
              </a:rPr>
              <a:t>/</a:t>
            </a:r>
            <a:endParaRPr lang="en-GB" altLang="zh-CN" sz="2100" b="1">
              <a:solidFill>
                <a:srgbClr val="00B05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public class Generic&lt;T&gt; {</a:t>
            </a:r>
            <a:endParaRPr lang="en-GB" sz="21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   </a:t>
            </a:r>
            <a:endParaRPr lang="en-GB" altLang="zh-CN" sz="21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latin typeface="Courier New" panose="02070309020205020404" pitchFamily="49" charset="0"/>
              </a:rPr>
              <a:t>   </a:t>
            </a:r>
            <a:r>
              <a:rPr lang="en-GB" sz="2100" b="1">
                <a:latin typeface="Courier New" panose="02070309020205020404" pitchFamily="49" charset="0"/>
                <a:ea typeface="PMingLiU" panose="02020500000000000000" pitchFamily="18" charset="-120"/>
              </a:rPr>
              <a:t>private</a:t>
            </a:r>
            <a:r>
              <a:rPr lang="en-GB" altLang="zh-CN" sz="2100" b="1">
                <a:latin typeface="Courier New" panose="02070309020205020404" pitchFamily="49" charset="0"/>
              </a:rPr>
              <a:t> </a:t>
            </a:r>
            <a:r>
              <a:rPr lang="en-GB" sz="2100" b="1">
                <a:latin typeface="Courier New" panose="02070309020205020404" pitchFamily="49" charset="0"/>
                <a:ea typeface="PMingLiU" panose="02020500000000000000" pitchFamily="18" charset="-120"/>
              </a:rPr>
              <a:t>T f;</a:t>
            </a:r>
            <a:r>
              <a:rPr lang="en-GB" altLang="zh-CN" sz="2100" b="1">
                <a:latin typeface="Courier New" panose="02070309020205020404" pitchFamily="49" charset="0"/>
              </a:rPr>
              <a:t>  //f</a:t>
            </a:r>
            <a:r>
              <a:rPr lang="zh-CN" altLang="en-GB" sz="2100" b="1">
                <a:latin typeface="Courier New" panose="02070309020205020404" pitchFamily="49" charset="0"/>
              </a:rPr>
              <a:t>为泛型成员</a:t>
            </a:r>
            <a:endParaRPr lang="zh-CN" altLang="en-GB" sz="2100" b="1">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sz="21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   public void setF(T f) {</a:t>
            </a:r>
            <a:r>
              <a:rPr lang="en-GB" altLang="zh-CN" sz="2100" b="1">
                <a:latin typeface="Courier New" panose="02070309020205020404" pitchFamily="49" charset="0"/>
              </a:rPr>
              <a:t>//</a:t>
            </a:r>
            <a:r>
              <a:rPr lang="en-GB" altLang="zh-CN" sz="2100" b="1">
                <a:latin typeface="宋体" panose="02010600030101010101" pitchFamily="2" charset="-122"/>
              </a:rPr>
              <a:t>setF</a:t>
            </a:r>
            <a:r>
              <a:rPr lang="zh-CN" altLang="en-GB" sz="2100" b="1">
                <a:latin typeface="宋体" panose="02010600030101010101" pitchFamily="2" charset="-122"/>
              </a:rPr>
              <a:t>方法的参数类型为泛型</a:t>
            </a:r>
            <a:r>
              <a:rPr lang="en-GB" altLang="zh-CN" sz="2100" b="1">
                <a:latin typeface="宋体" panose="02010600030101010101" pitchFamily="2" charset="-122"/>
              </a:rPr>
              <a:t>T</a:t>
            </a:r>
            <a:endParaRPr lang="en-GB" altLang="zh-CN" sz="21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        this.f = f;</a:t>
            </a:r>
            <a:endParaRPr lang="en-GB" sz="21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   }</a:t>
            </a:r>
            <a:endParaRPr lang="en-GB" sz="21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   public</a:t>
            </a:r>
            <a:r>
              <a:rPr lang="en-GB" altLang="zh-CN" sz="2100" b="1">
                <a:latin typeface="Courier New" panose="02070309020205020404" pitchFamily="49" charset="0"/>
              </a:rPr>
              <a:t> </a:t>
            </a:r>
            <a:r>
              <a:rPr lang="en-GB" sz="2100" b="1">
                <a:latin typeface="Courier New" panose="02070309020205020404" pitchFamily="49" charset="0"/>
                <a:ea typeface="PMingLiU" panose="02020500000000000000" pitchFamily="18" charset="-120"/>
              </a:rPr>
              <a:t>T getF() </a:t>
            </a:r>
            <a:r>
              <a:rPr lang="en-GB" sz="2100" b="1">
                <a:latin typeface="宋体" panose="02010600030101010101" pitchFamily="2" charset="-122"/>
              </a:rPr>
              <a:t>{</a:t>
            </a:r>
            <a:r>
              <a:rPr lang="en-GB" altLang="zh-CN" sz="2100" b="1">
                <a:latin typeface="宋体" panose="02010600030101010101" pitchFamily="2" charset="-122"/>
              </a:rPr>
              <a:t>//getF</a:t>
            </a:r>
            <a:r>
              <a:rPr lang="zh-CN" altLang="en-GB" sz="2100" b="1">
                <a:latin typeface="宋体" panose="02010600030101010101" pitchFamily="2" charset="-122"/>
              </a:rPr>
              <a:t>方法的返回类型为泛型</a:t>
            </a:r>
            <a:r>
              <a:rPr lang="en-GB" altLang="zh-CN" sz="2100" b="1">
                <a:latin typeface="宋体" panose="02010600030101010101" pitchFamily="2" charset="-122"/>
              </a:rPr>
              <a:t>T</a:t>
            </a:r>
            <a:endParaRPr lang="en-GB" sz="21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        return f;</a:t>
            </a:r>
            <a:endParaRPr lang="en-GB" sz="21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   }</a:t>
            </a:r>
            <a:endParaRPr lang="en-GB" sz="21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a:t>
            </a:r>
            <a:endParaRPr lang="en-GB" sz="2100" b="1">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ChangeArrowheads="1"/>
          </p:cNvSpPr>
          <p:nvPr/>
        </p:nvSpPr>
        <p:spPr bwMode="auto">
          <a:xfrm>
            <a:off x="1308418" y="2459434"/>
            <a:ext cx="8184356" cy="3652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499" tIns="49139" rIns="94499" bIns="49139"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public class Generic3&lt;T&gt;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r>
              <a:rPr lang="en-GB" sz="2100" b="1">
                <a:solidFill>
                  <a:srgbClr val="000000"/>
                </a:solidFill>
                <a:latin typeface="Courier New" panose="02070309020205020404" pitchFamily="49" charset="0"/>
                <a:ea typeface="PMingLiU" panose="02020500000000000000" pitchFamily="18" charset="-120"/>
              </a:rPr>
              <a:t>private T[] </a:t>
            </a:r>
            <a:r>
              <a:rPr lang="en-GB" altLang="zh-CN" sz="2100" b="1">
                <a:solidFill>
                  <a:srgbClr val="000000"/>
                </a:solidFill>
                <a:latin typeface="Courier New" panose="02070309020205020404" pitchFamily="49" charset="0"/>
              </a:rPr>
              <a:t>a</a:t>
            </a:r>
            <a:r>
              <a:rPr lang="en-GB" sz="2100" b="1">
                <a:solidFill>
                  <a:srgbClr val="000000"/>
                </a:solidFill>
                <a:latin typeface="Courier New" panose="02070309020205020404" pitchFamily="49" charset="0"/>
                <a:ea typeface="PMingLiU" panose="02020500000000000000" pitchFamily="18" charset="-120"/>
              </a:rPr>
              <a:t>rray;</a:t>
            </a:r>
            <a:r>
              <a:rPr lang="en-GB" altLang="zh-CN" sz="2100" b="1">
                <a:solidFill>
                  <a:srgbClr val="000000"/>
                </a:solidFill>
                <a:latin typeface="Courier New" panose="02070309020205020404" pitchFamily="49" charset="0"/>
              </a:rPr>
              <a:t> //</a:t>
            </a:r>
            <a:r>
              <a:rPr lang="zh-CN" altLang="en-GB" sz="2100" b="1">
                <a:solidFill>
                  <a:srgbClr val="FF0000"/>
                </a:solidFill>
                <a:latin typeface="Courier New" panose="02070309020205020404" pitchFamily="49" charset="0"/>
              </a:rPr>
              <a:t>此处不能用</a:t>
            </a:r>
            <a:r>
              <a:rPr lang="en-GB" altLang="zh-CN" sz="2100" b="1">
                <a:solidFill>
                  <a:srgbClr val="FF0000"/>
                </a:solidFill>
                <a:latin typeface="Courier New" panose="02070309020205020404" pitchFamily="49" charset="0"/>
              </a:rPr>
              <a:t>new T[]</a:t>
            </a:r>
            <a:r>
              <a:rPr lang="zh-CN" altLang="en-GB" sz="2100" b="1">
                <a:solidFill>
                  <a:srgbClr val="FF0000"/>
                </a:solidFill>
                <a:latin typeface="Courier New" panose="02070309020205020404" pitchFamily="49" charset="0"/>
              </a:rPr>
              <a:t>实例化</a:t>
            </a:r>
            <a:r>
              <a:rPr lang="en-GB" altLang="zh-CN" sz="2100" b="1">
                <a:solidFill>
                  <a:srgbClr val="FF0000"/>
                </a:solidFill>
                <a:latin typeface="Courier New" panose="02070309020205020404" pitchFamily="49" charset="0"/>
              </a:rPr>
              <a:t>array</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r>
              <a:rPr lang="en-GB" sz="2100" b="1">
                <a:solidFill>
                  <a:srgbClr val="000000"/>
                </a:solidFill>
                <a:latin typeface="Courier New" panose="02070309020205020404" pitchFamily="49" charset="0"/>
                <a:ea typeface="PMingLiU" panose="02020500000000000000" pitchFamily="18" charset="-120"/>
                <a:sym typeface="+mn-ea"/>
              </a:rPr>
              <a:t>private T </a:t>
            </a:r>
            <a:r>
              <a:rPr lang="en-US" altLang="en-GB" sz="2100" b="1">
                <a:solidFill>
                  <a:srgbClr val="000000"/>
                </a:solidFill>
                <a:latin typeface="Courier New" panose="02070309020205020404" pitchFamily="49" charset="0"/>
                <a:sym typeface="+mn-ea"/>
              </a:rPr>
              <a:t>var</a:t>
            </a:r>
            <a:r>
              <a:rPr lang="en-GB" sz="2100" b="1">
                <a:solidFill>
                  <a:srgbClr val="000000"/>
                </a:solidFill>
                <a:latin typeface="Courier New" panose="02070309020205020404" pitchFamily="49" charset="0"/>
                <a:ea typeface="PMingLiU" panose="02020500000000000000" pitchFamily="18" charset="-120"/>
                <a:sym typeface="+mn-ea"/>
              </a:rPr>
              <a:t>;</a:t>
            </a:r>
            <a:r>
              <a:rPr lang="en-GB" altLang="zh-CN" sz="2100" b="1">
                <a:solidFill>
                  <a:srgbClr val="000000"/>
                </a:solidFill>
                <a:latin typeface="Courier New" panose="02070309020205020404" pitchFamily="49" charset="0"/>
                <a:sym typeface="+mn-ea"/>
              </a:rPr>
              <a:t> //</a:t>
            </a:r>
            <a:r>
              <a:rPr lang="zh-CN" altLang="en-GB" sz="2100" b="1">
                <a:solidFill>
                  <a:srgbClr val="FF0000"/>
                </a:solidFill>
                <a:latin typeface="Courier New" panose="02070309020205020404" pitchFamily="49" charset="0"/>
                <a:sym typeface="+mn-ea"/>
              </a:rPr>
              <a:t>此处不能用</a:t>
            </a:r>
            <a:r>
              <a:rPr lang="en-GB" altLang="zh-CN" sz="2100" b="1">
                <a:solidFill>
                  <a:srgbClr val="FF0000"/>
                </a:solidFill>
                <a:latin typeface="Courier New" panose="02070309020205020404" pitchFamily="49" charset="0"/>
                <a:sym typeface="+mn-ea"/>
              </a:rPr>
              <a:t>new T</a:t>
            </a:r>
            <a:r>
              <a:rPr lang="en-US" altLang="en-GB" sz="2100" b="1">
                <a:solidFill>
                  <a:srgbClr val="FF0000"/>
                </a:solidFill>
                <a:latin typeface="Courier New" panose="02070309020205020404" pitchFamily="49" charset="0"/>
                <a:sym typeface="+mn-ea"/>
              </a:rPr>
              <a:t>()</a:t>
            </a:r>
            <a:r>
              <a:rPr lang="zh-CN" altLang="en-GB" sz="2100" b="1">
                <a:solidFill>
                  <a:srgbClr val="FF0000"/>
                </a:solidFill>
                <a:latin typeface="Courier New" panose="02070309020205020404" pitchFamily="49" charset="0"/>
                <a:sym typeface="+mn-ea"/>
              </a:rPr>
              <a:t>实例化</a:t>
            </a:r>
            <a:r>
              <a:rPr lang="en-US" altLang="en-GB" sz="2100" b="1">
                <a:solidFill>
                  <a:srgbClr val="FF0000"/>
                </a:solidFill>
                <a:latin typeface="Courier New" panose="02070309020205020404" pitchFamily="49" charset="0"/>
                <a:sym typeface="+mn-ea"/>
              </a:rPr>
              <a:t>var</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r>
              <a:rPr lang="en-GB" sz="2100" b="1">
                <a:solidFill>
                  <a:srgbClr val="000000"/>
                </a:solidFill>
                <a:latin typeface="Courier New" panose="02070309020205020404" pitchFamily="49" charset="0"/>
                <a:ea typeface="PMingLiU" panose="02020500000000000000" pitchFamily="18" charset="-120"/>
              </a:rPr>
              <a:t>public void setArray(T[] </a:t>
            </a:r>
            <a:r>
              <a:rPr lang="en-GB" altLang="zh-CN" sz="2100" b="1">
                <a:solidFill>
                  <a:srgbClr val="000000"/>
                </a:solidFill>
                <a:latin typeface="Courier New" panose="02070309020205020404" pitchFamily="49" charset="0"/>
              </a:rPr>
              <a:t>a</a:t>
            </a:r>
            <a:r>
              <a:rPr lang="en-GB" sz="2100" b="1">
                <a:solidFill>
                  <a:srgbClr val="000000"/>
                </a:solidFill>
                <a:latin typeface="Courier New" panose="02070309020205020404" pitchFamily="49" charset="0"/>
                <a:ea typeface="PMingLiU" panose="02020500000000000000" pitchFamily="18" charset="-120"/>
              </a:rPr>
              <a:t>rray)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Courier New" panose="02070309020205020404" pitchFamily="49" charset="0"/>
              </a:rPr>
              <a:t>this.array</a:t>
            </a:r>
            <a:r>
              <a:rPr lang="en-GB" sz="2100" b="1">
                <a:solidFill>
                  <a:srgbClr val="000000"/>
                </a:solidFill>
                <a:latin typeface="Courier New" panose="02070309020205020404" pitchFamily="49" charset="0"/>
                <a:ea typeface="PMingLiU" panose="02020500000000000000" pitchFamily="18" charset="-120"/>
              </a:rPr>
              <a:t> = </a:t>
            </a:r>
            <a:r>
              <a:rPr lang="en-GB" altLang="zh-CN" sz="2100" b="1">
                <a:solidFill>
                  <a:srgbClr val="000000"/>
                </a:solidFill>
                <a:latin typeface="Courier New" panose="02070309020205020404" pitchFamily="49" charset="0"/>
              </a:rPr>
              <a:t>a</a:t>
            </a:r>
            <a:r>
              <a:rPr lang="en-GB" sz="2100" b="1">
                <a:solidFill>
                  <a:srgbClr val="000000"/>
                </a:solidFill>
                <a:latin typeface="Courier New" panose="02070309020205020404" pitchFamily="49" charset="0"/>
                <a:ea typeface="PMingLiU" panose="02020500000000000000" pitchFamily="18" charset="-120"/>
              </a:rPr>
              <a:t>rray;</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public T[] getArray()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return </a:t>
            </a:r>
            <a:r>
              <a:rPr lang="en-GB" altLang="zh-CN" sz="2100" b="1">
                <a:solidFill>
                  <a:srgbClr val="000000"/>
                </a:solidFill>
                <a:latin typeface="Courier New" panose="02070309020205020404" pitchFamily="49" charset="0"/>
              </a:rPr>
              <a:t>a</a:t>
            </a:r>
            <a:r>
              <a:rPr lang="en-GB" sz="2100" b="1">
                <a:solidFill>
                  <a:srgbClr val="000000"/>
                </a:solidFill>
                <a:latin typeface="Courier New" panose="02070309020205020404" pitchFamily="49" charset="0"/>
                <a:ea typeface="PMingLiU" panose="02020500000000000000" pitchFamily="18" charset="-120"/>
              </a:rPr>
              <a:t>rray;</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p:txBody>
      </p:sp>
      <p:sp>
        <p:nvSpPr>
          <p:cNvPr id="1219587" name="Rectangle 3"/>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泛型成员的限制</a:t>
            </a:r>
            <a:endParaRPr lang="zh-CN" altLang="en-US">
              <a:sym typeface="+mn-ea"/>
            </a:endParaRPr>
          </a:p>
        </p:txBody>
      </p:sp>
      <p:sp>
        <p:nvSpPr>
          <p:cNvPr id="1219588" name="Rectangle 4"/>
          <p:cNvSpPr>
            <a:spLocks noGrp="1" noChangeArrowheads="1"/>
          </p:cNvSpPr>
          <p:nvPr>
            <p:ph idx="1"/>
          </p:nvPr>
        </p:nvSpPr>
        <p:spPr>
          <a:xfrm>
            <a:off x="495300" y="1395730"/>
            <a:ext cx="9721850" cy="1219200"/>
          </a:xfrm>
        </p:spPr>
        <p:txBody>
          <a:bodyPr/>
          <a:lstStyle/>
          <a:p>
            <a:r>
              <a:rPr lang="zh-CN" altLang="en-US" sz="2800"/>
              <a:t>在泛型类中的泛型成员不能直接实例化，其实例必须要通过方法的参数传递给泛型成员：</a:t>
            </a:r>
            <a:endParaRPr lang="zh-CN" altLang="en-US" sz="280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ChangeArrowheads="1"/>
          </p:cNvSpPr>
          <p:nvPr/>
        </p:nvSpPr>
        <p:spPr bwMode="auto">
          <a:xfrm>
            <a:off x="1185228" y="2453402"/>
            <a:ext cx="8184356" cy="2036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499" tIns="49139" rIns="94499" bIns="49139"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public class Generic3&lt;T&gt;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r>
              <a:rPr lang="en-GB" sz="2100" b="1">
                <a:solidFill>
                  <a:srgbClr val="000000"/>
                </a:solidFill>
                <a:latin typeface="Courier New" panose="02070309020205020404" pitchFamily="49" charset="0"/>
                <a:ea typeface="PMingLiU" panose="02020500000000000000" pitchFamily="18" charset="-120"/>
              </a:rPr>
              <a:t>public void </a:t>
            </a:r>
            <a:r>
              <a:rPr lang="en-US" altLang="en-GB" sz="2100" b="1">
                <a:solidFill>
                  <a:srgbClr val="000000"/>
                </a:solidFill>
                <a:latin typeface="Courier New" panose="02070309020205020404" pitchFamily="49" charset="0"/>
                <a:ea typeface="PMingLiU" panose="02020500000000000000" pitchFamily="18" charset="-120"/>
              </a:rPr>
              <a:t>isT</a:t>
            </a:r>
            <a:r>
              <a:rPr lang="en-GB" sz="2100" b="1">
                <a:solidFill>
                  <a:srgbClr val="000000"/>
                </a:solidFill>
                <a:latin typeface="Courier New" panose="02070309020205020404" pitchFamily="49" charset="0"/>
                <a:ea typeface="PMingLiU" panose="02020500000000000000" pitchFamily="18" charset="-120"/>
              </a:rPr>
              <a:t>(</a:t>
            </a:r>
            <a:r>
              <a:rPr lang="en-US" altLang="en-GB" sz="2100" b="1">
                <a:solidFill>
                  <a:srgbClr val="000000"/>
                </a:solidFill>
                <a:latin typeface="Courier New" panose="02070309020205020404" pitchFamily="49" charset="0"/>
                <a:ea typeface="PMingLiU" panose="02020500000000000000" pitchFamily="18" charset="-120"/>
              </a:rPr>
              <a:t>Object o</a:t>
            </a: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r>
              <a:rPr lang="en-US" altLang="en-GB" sz="2100" b="1">
                <a:solidFill>
                  <a:srgbClr val="000000"/>
                </a:solidFill>
                <a:latin typeface="Courier New" panose="02070309020205020404" pitchFamily="49" charset="0"/>
                <a:sym typeface="+mn-ea"/>
              </a:rPr>
              <a:t>System.out.println(</a:t>
            </a:r>
            <a:r>
              <a:rPr lang="en-US" altLang="en-GB" sz="2100" b="1">
                <a:solidFill>
                  <a:srgbClr val="000000"/>
                </a:solidFill>
                <a:latin typeface="Courier New" panose="02070309020205020404" pitchFamily="49" charset="0"/>
                <a:sym typeface="+mn-ea"/>
              </a:rPr>
              <a:t>o </a:t>
            </a:r>
            <a:r>
              <a:rPr lang="en-US" altLang="en-GB" sz="2100" b="1">
                <a:solidFill>
                  <a:srgbClr val="FF0000"/>
                </a:solidFill>
                <a:latin typeface="Courier New" panose="02070309020205020404" pitchFamily="49" charset="0"/>
                <a:sym typeface="+mn-ea"/>
              </a:rPr>
              <a:t>instanceof T</a:t>
            </a:r>
            <a:r>
              <a:rPr lang="en-US" altLang="en-GB" sz="2100" b="1">
                <a:solidFill>
                  <a:srgbClr val="000000"/>
                </a:solidFill>
                <a:latin typeface="Courier New" panose="02070309020205020404" pitchFamily="49" charset="0"/>
                <a:sym typeface="+mn-ea"/>
              </a:rPr>
              <a:t>)</a:t>
            </a:r>
            <a:r>
              <a:rPr lang="en-US" altLang="en-GB" sz="2100" b="1">
                <a:solidFill>
                  <a:srgbClr val="000000"/>
                </a:solidFill>
                <a:latin typeface="Courier New" panose="02070309020205020404" pitchFamily="49" charset="0"/>
              </a:rPr>
              <a:t> //</a:t>
            </a:r>
            <a:r>
              <a:rPr lang="en-US" altLang="en-GB" sz="2100" b="1">
                <a:solidFill>
                  <a:srgbClr val="FF0000"/>
                </a:solidFill>
                <a:latin typeface="Courier New" panose="02070309020205020404" pitchFamily="49" charset="0"/>
              </a:rPr>
              <a:t>illegal</a:t>
            </a:r>
            <a:endParaRPr lang="en-US"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US" altLang="en-GB" sz="2100" b="1">
                <a:solidFill>
                  <a:srgbClr val="000000"/>
                </a:solidFill>
                <a:latin typeface="Courier New" panose="02070309020205020404" pitchFamily="49" charset="0"/>
              </a:rPr>
              <a:t>           </a:t>
            </a: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en-GB" sz="2100" b="1">
                <a:solidFill>
                  <a:srgbClr val="000000"/>
                </a:solidFill>
                <a:latin typeface="Courier New" panose="02070309020205020404" pitchFamily="49" charset="0"/>
                <a:ea typeface="PMingLiU" panose="02020500000000000000" pitchFamily="18" charset="-120"/>
              </a:rPr>
              <a:t>//</a:t>
            </a:r>
            <a:r>
              <a:rPr lang="zh-CN" altLang="en-US" sz="2100" b="1">
                <a:solidFill>
                  <a:srgbClr val="000000"/>
                </a:solidFill>
                <a:latin typeface="Courier New" panose="02070309020205020404" pitchFamily="49" charset="0"/>
                <a:ea typeface="PMingLiU" panose="02020500000000000000" pitchFamily="18" charset="-120"/>
              </a:rPr>
              <a:t>无法在编译期间获取执行</a:t>
            </a:r>
            <a:r>
              <a:rPr lang="zh-CN" altLang="en-US" sz="2100" b="1">
                <a:solidFill>
                  <a:srgbClr val="000000"/>
                </a:solidFill>
                <a:latin typeface="Courier New" panose="02070309020205020404" pitchFamily="49" charset="0"/>
                <a:ea typeface="PMingLiU" panose="02020500000000000000" pitchFamily="18" charset="-120"/>
              </a:rPr>
              <a:t>地址</a:t>
            </a:r>
            <a:endParaRPr lang="zh-CN" altLang="en-US" sz="2100" b="1">
              <a:solidFill>
                <a:srgbClr val="000000"/>
              </a:solidFill>
              <a:latin typeface="Courier New" panose="02070309020205020404" pitchFamily="49" charset="0"/>
              <a:ea typeface="PMingLiU" panose="02020500000000000000" pitchFamily="18" charset="-120"/>
            </a:endParaRPr>
          </a:p>
        </p:txBody>
      </p:sp>
      <p:sp>
        <p:nvSpPr>
          <p:cNvPr id="1219587" name="Rectangle 3"/>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泛型成员的限制</a:t>
            </a:r>
            <a:endParaRPr lang="zh-CN" altLang="en-US">
              <a:sym typeface="+mn-ea"/>
            </a:endParaRPr>
          </a:p>
        </p:txBody>
      </p:sp>
      <p:sp>
        <p:nvSpPr>
          <p:cNvPr id="1219588" name="Rectangle 4"/>
          <p:cNvSpPr>
            <a:spLocks noGrp="1" noChangeArrowheads="1"/>
          </p:cNvSpPr>
          <p:nvPr>
            <p:ph idx="1"/>
          </p:nvPr>
        </p:nvSpPr>
        <p:spPr>
          <a:xfrm>
            <a:off x="495300" y="1395730"/>
            <a:ext cx="9721850" cy="1219200"/>
          </a:xfrm>
        </p:spPr>
        <p:txBody>
          <a:bodyPr/>
          <a:lstStyle/>
          <a:p>
            <a:r>
              <a:rPr lang="zh-CN" altLang="en-US" sz="2800"/>
              <a:t>在泛型类中的泛型类型不可以使用</a:t>
            </a:r>
            <a:r>
              <a:rPr lang="en-US" altLang="zh-CN" sz="2800"/>
              <a:t>instanceof T</a:t>
            </a:r>
            <a:r>
              <a:rPr lang="zh-CN" altLang="en-US" sz="2800"/>
              <a:t>：</a:t>
            </a:r>
            <a:endParaRPr lang="zh-CN" altLang="en-US" sz="280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泛型成员实例化示例</a:t>
            </a:r>
            <a:endParaRPr lang="zh-CN" altLang="en-US">
              <a:sym typeface="+mn-ea"/>
            </a:endParaRPr>
          </a:p>
        </p:txBody>
      </p:sp>
      <p:sp>
        <p:nvSpPr>
          <p:cNvPr id="1221635" name="Rectangle 3"/>
          <p:cNvSpPr>
            <a:spLocks noGrp="1" noChangeArrowheads="1"/>
          </p:cNvSpPr>
          <p:nvPr>
            <p:ph idx="1"/>
          </p:nvPr>
        </p:nvSpPr>
        <p:spPr/>
        <p:txBody>
          <a:bodyPr/>
          <a:lstStyle/>
          <a:p>
            <a:r>
              <a:rPr lang="zh-CN" altLang="en-GB" sz="2800"/>
              <a:t>通过方法的泛型参数，将数组的实例传递给类中的泛型数组：</a:t>
            </a:r>
            <a:endParaRPr lang="zh-CN" altLang="en-GB" sz="2800"/>
          </a:p>
          <a:p>
            <a:endParaRPr lang="zh-CN" altLang="en-GB" sz="2800">
              <a:solidFill>
                <a:srgbClr val="000000"/>
              </a:solidFill>
            </a:endParaRPr>
          </a:p>
        </p:txBody>
      </p:sp>
      <p:sp>
        <p:nvSpPr>
          <p:cNvPr id="1221636" name="Rectangle 4"/>
          <p:cNvSpPr>
            <a:spLocks noChangeArrowheads="1"/>
          </p:cNvSpPr>
          <p:nvPr/>
        </p:nvSpPr>
        <p:spPr bwMode="auto">
          <a:xfrm>
            <a:off x="1545194" y="2454315"/>
            <a:ext cx="8392715" cy="2633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String[] strs = {"caterpillar", "momor", "bush"};</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Generic3&lt;String&gt; f = new Generic3&lt;String&gt;();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Times New Roman" panose="02020603050405020304" pitchFamily="18" charset="0"/>
              </a:rPr>
              <a:t>//</a:t>
            </a:r>
            <a:r>
              <a:rPr lang="zh-CN" altLang="en-GB" sz="2100" b="1">
                <a:solidFill>
                  <a:srgbClr val="000000"/>
                </a:solidFill>
                <a:latin typeface="Times New Roman" panose="02020603050405020304" pitchFamily="18" charset="0"/>
              </a:rPr>
              <a:t>向泛型成员</a:t>
            </a:r>
            <a:r>
              <a:rPr lang="en-GB" altLang="zh-CN" sz="2100" b="1">
                <a:solidFill>
                  <a:srgbClr val="000000"/>
                </a:solidFill>
                <a:latin typeface="Times New Roman" panose="02020603050405020304" pitchFamily="18" charset="0"/>
              </a:rPr>
              <a:t>array</a:t>
            </a:r>
            <a:r>
              <a:rPr lang="zh-CN" altLang="en-GB" sz="2100" b="1">
                <a:solidFill>
                  <a:srgbClr val="000000"/>
                </a:solidFill>
                <a:latin typeface="Times New Roman" panose="02020603050405020304" pitchFamily="18" charset="0"/>
              </a:rPr>
              <a:t>传递实际的字符串数组</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f.setArray(strs</a:t>
            </a:r>
            <a:r>
              <a:rPr lang="en-GB" sz="2100" b="1">
                <a:solidFill>
                  <a:srgbClr val="000000"/>
                </a:solidFill>
                <a:latin typeface="Courier New" panose="02070309020205020404" pitchFamily="49" charset="0"/>
                <a:ea typeface="PMingLiU" panose="02020500000000000000" pitchFamily="18" charset="-120"/>
              </a:rPr>
              <a: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zh-CN"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宋体" panose="02010600030101010101" pitchFamily="2" charset="-122"/>
              </a:rPr>
              <a:t>//</a:t>
            </a:r>
            <a:r>
              <a:rPr lang="zh-CN" altLang="en-GB" sz="2100" b="1">
                <a:solidFill>
                  <a:srgbClr val="000000"/>
                </a:solidFill>
                <a:latin typeface="宋体" panose="02010600030101010101" pitchFamily="2" charset="-122"/>
              </a:rPr>
              <a:t>读取泛型成员</a:t>
            </a:r>
            <a:r>
              <a:rPr lang="en-GB" altLang="zh-CN" sz="2100" b="1">
                <a:solidFill>
                  <a:srgbClr val="000000"/>
                </a:solidFill>
                <a:latin typeface="宋体" panose="02010600030101010101" pitchFamily="2" charset="-122"/>
              </a:rPr>
              <a:t>array</a:t>
            </a:r>
            <a:r>
              <a:rPr lang="zh-CN" altLang="en-GB" sz="2100" b="1">
                <a:solidFill>
                  <a:srgbClr val="000000"/>
                </a:solidFill>
                <a:latin typeface="宋体" panose="02010600030101010101" pitchFamily="2" charset="-122"/>
              </a:rPr>
              <a:t>的值，将其赋给字符串数组变量</a:t>
            </a:r>
            <a:r>
              <a:rPr lang="en-GB" altLang="zh-CN" sz="2100" b="1">
                <a:solidFill>
                  <a:srgbClr val="000000"/>
                </a:solidFill>
                <a:latin typeface="宋体" panose="02010600030101010101" pitchFamily="2" charset="-122"/>
              </a:rPr>
              <a:t>strs</a:t>
            </a:r>
            <a:endParaRPr lang="en-GB" altLang="zh-CN" sz="21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strs = </a:t>
            </a:r>
            <a:r>
              <a:rPr lang="en-GB" altLang="zh-CN" sz="2100" b="1">
                <a:solidFill>
                  <a:srgbClr val="000000"/>
                </a:solidFill>
                <a:latin typeface="Courier New" panose="02070309020205020404" pitchFamily="49" charset="0"/>
              </a:rPr>
              <a:t>f.getArray</a:t>
            </a:r>
            <a:r>
              <a:rPr lang="en-GB" sz="2100" b="1">
                <a:solidFill>
                  <a:srgbClr val="000000"/>
                </a:solidFill>
                <a:latin typeface="Courier New" panose="02070309020205020404" pitchFamily="49" charset="0"/>
                <a:ea typeface="PMingLiU" panose="02020500000000000000" pitchFamily="18" charset="-120"/>
              </a:rPr>
              <a:t>();</a:t>
            </a:r>
            <a:r>
              <a:rPr lang="en-GB" altLang="zh-CN" sz="2100" b="1">
                <a:solidFill>
                  <a:srgbClr val="000000"/>
                </a:solidFill>
                <a:latin typeface="Courier New" panose="02070309020205020404" pitchFamily="49" charset="0"/>
              </a:rPr>
              <a:t> //</a:t>
            </a:r>
            <a:r>
              <a:rPr lang="zh-CN" altLang="en-GB" sz="2100" b="1">
                <a:solidFill>
                  <a:srgbClr val="000000"/>
                </a:solidFill>
                <a:latin typeface="宋体" panose="02010600030101010101" pitchFamily="2" charset="-122"/>
              </a:rPr>
              <a:t>此时</a:t>
            </a:r>
            <a:r>
              <a:rPr lang="en-GB" altLang="zh-CN" sz="2100" b="1">
                <a:solidFill>
                  <a:srgbClr val="000000"/>
                </a:solidFill>
                <a:latin typeface="宋体" panose="02010600030101010101" pitchFamily="2" charset="-122"/>
              </a:rPr>
              <a:t>array</a:t>
            </a:r>
            <a:r>
              <a:rPr lang="zh-CN" altLang="en-GB" sz="2100" b="1">
                <a:solidFill>
                  <a:srgbClr val="000000"/>
                </a:solidFill>
                <a:latin typeface="宋体" panose="02010600030101010101" pitchFamily="2" charset="-122"/>
              </a:rPr>
              <a:t>的类型为字符串数组</a:t>
            </a:r>
            <a:endParaRPr lang="zh-CN" altLang="en-GB" sz="2100" b="1">
              <a:solidFill>
                <a:srgbClr val="000000"/>
              </a:solidFill>
              <a:latin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泛型成员的可用方法</a:t>
            </a:r>
            <a:endParaRPr lang="zh-CN" altLang="en-US">
              <a:sym typeface="+mn-ea"/>
            </a:endParaRPr>
          </a:p>
        </p:txBody>
      </p:sp>
      <p:sp>
        <p:nvSpPr>
          <p:cNvPr id="1223683" name="Rectangle 3"/>
          <p:cNvSpPr>
            <a:spLocks noGrp="1" noChangeArrowheads="1"/>
          </p:cNvSpPr>
          <p:nvPr>
            <p:ph idx="1"/>
          </p:nvPr>
        </p:nvSpPr>
        <p:spPr/>
        <p:txBody>
          <a:bodyPr/>
          <a:lstStyle/>
          <a:p>
            <a:r>
              <a:rPr lang="zh-CN" altLang="en-GB" sz="2800"/>
              <a:t>由于泛型类型只有在类实例化后才能确定，类中的泛型成员只能使用</a:t>
            </a:r>
            <a:r>
              <a:rPr lang="en-GB" altLang="zh-CN" sz="2800"/>
              <a:t>Object</a:t>
            </a:r>
            <a:r>
              <a:rPr lang="zh-CN" altLang="en-GB" sz="2800"/>
              <a:t>类型中的方法：</a:t>
            </a:r>
            <a:endParaRPr lang="zh-CN" altLang="en-GB" sz="2800"/>
          </a:p>
          <a:p>
            <a:endParaRPr lang="zh-CN" altLang="en-GB" sz="2800">
              <a:solidFill>
                <a:srgbClr val="000000"/>
              </a:solidFill>
            </a:endParaRPr>
          </a:p>
        </p:txBody>
      </p:sp>
      <p:sp>
        <p:nvSpPr>
          <p:cNvPr id="1223684" name="Rectangle 4"/>
          <p:cNvSpPr>
            <a:spLocks noChangeArrowheads="1"/>
          </p:cNvSpPr>
          <p:nvPr/>
        </p:nvSpPr>
        <p:spPr bwMode="auto">
          <a:xfrm>
            <a:off x="1468517" y="2824679"/>
            <a:ext cx="8392715" cy="3926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class Generic&lt;T&gt;{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T f;</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void setF(T f){ this.f=f;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100" b="1">
                <a:solidFill>
                  <a:srgbClr val="000000"/>
                </a:solidFill>
                <a:latin typeface="Courier New" panose="02070309020205020404" pitchFamily="49" charset="0"/>
              </a:rPr>
              <a:t>   </a:t>
            </a:r>
            <a:r>
              <a:rPr lang="en-GB" altLang="zh-CN" sz="2100" b="1">
                <a:solidFill>
                  <a:srgbClr val="000000"/>
                </a:solidFill>
                <a:latin typeface="Courier New" panose="02070309020205020404" pitchFamily="49" charset="0"/>
              </a:rPr>
              <a: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void doSome(){</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getClass</a:t>
            </a:r>
            <a:r>
              <a:rPr lang="zh-CN" altLang="en-GB" sz="2100" b="1">
                <a:solidFill>
                  <a:srgbClr val="000000"/>
                </a:solidFill>
                <a:latin typeface="Courier New" panose="02070309020205020404" pitchFamily="49" charset="0"/>
              </a:rPr>
              <a:t>和</a:t>
            </a:r>
            <a:r>
              <a:rPr lang="en-GB" altLang="zh-CN" sz="2100" b="1">
                <a:solidFill>
                  <a:srgbClr val="000000"/>
                </a:solidFill>
                <a:latin typeface="Courier New" panose="02070309020205020404" pitchFamily="49" charset="0"/>
              </a:rPr>
              <a:t>toString</a:t>
            </a:r>
            <a:r>
              <a:rPr lang="zh-CN" altLang="en-GB" sz="2100" b="1">
                <a:solidFill>
                  <a:srgbClr val="000000"/>
                </a:solidFill>
                <a:latin typeface="Courier New" panose="02070309020205020404" pitchFamily="49" charset="0"/>
              </a:rPr>
              <a:t>都是</a:t>
            </a:r>
            <a:r>
              <a:rPr lang="en-GB" altLang="zh-CN" sz="2100" b="1">
                <a:solidFill>
                  <a:srgbClr val="000000"/>
                </a:solidFill>
                <a:latin typeface="Courier New" panose="02070309020205020404" pitchFamily="49" charset="0"/>
              </a:rPr>
              <a:t>Object</a:t>
            </a:r>
            <a:r>
              <a:rPr lang="zh-CN" altLang="en-GB" sz="2100" b="1">
                <a:solidFill>
                  <a:srgbClr val="000000"/>
                </a:solidFill>
                <a:latin typeface="Courier New" panose="02070309020205020404" pitchFamily="49" charset="0"/>
              </a:rPr>
              <a:t>中的方法</a:t>
            </a:r>
            <a:endParaRPr lang="zh-CN"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100" b="1">
                <a:solidFill>
                  <a:srgbClr val="000000"/>
                </a:solidFill>
                <a:latin typeface="Courier New" panose="02070309020205020404" pitchFamily="49" charset="0"/>
              </a:rPr>
              <a:t>       *</a:t>
            </a:r>
            <a:r>
              <a:rPr lang="en-GB" altLang="zh-CN" sz="2100" b="1">
                <a:solidFill>
                  <a:srgbClr val="000000"/>
                </a:solidFill>
                <a:latin typeface="Courier New" panose="02070309020205020404" pitchFamily="49" charset="0"/>
              </a:rPr>
              <a: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System.out.println(f.getClass().getName());</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System.out.println(f.toString());</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a:t>
            </a:r>
            <a:endParaRPr lang="en-GB" altLang="zh-CN" sz="2100" b="1">
              <a:solidFill>
                <a:srgbClr val="000000"/>
              </a:solidFill>
              <a:latin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2" name="Rectangle 4"/>
          <p:cNvSpPr>
            <a:spLocks noGrp="1" noChangeArrowheads="1"/>
          </p:cNvSpPr>
          <p:nvPr>
            <p:ph type="title"/>
          </p:nvPr>
        </p:nvSpPr>
        <p:spPr>
          <a:noFill/>
          <a:ln w="9525">
            <a:noFill/>
          </a:ln>
        </p:spPr>
        <p:txBody>
          <a:bodyPr vert="horz" lIns="102870" tIns="51435" rIns="102870" bIns="51435" rtlCol="0" anchor="ctr"/>
          <a:lstStyle/>
          <a:p>
            <a:pPr lvl="0" algn="l">
              <a:buClrTx/>
              <a:buSzTx/>
            </a:pPr>
            <a:r>
              <a:rPr lang="zh-CN" altLang="en-US" sz="3200">
                <a:sym typeface="+mn-ea"/>
              </a:rPr>
              <a:t>限制泛型上限类型</a:t>
            </a:r>
            <a:endParaRPr lang="zh-CN" altLang="en-US" sz="3200">
              <a:sym typeface="+mn-ea"/>
            </a:endParaRPr>
          </a:p>
        </p:txBody>
      </p:sp>
      <p:sp>
        <p:nvSpPr>
          <p:cNvPr id="1225730" name="Rectangle 2"/>
          <p:cNvSpPr>
            <a:spLocks noGrp="1" noChangeArrowheads="1"/>
          </p:cNvSpPr>
          <p:nvPr>
            <p:ph idx="1"/>
          </p:nvPr>
        </p:nvSpPr>
        <p:spPr>
          <a:xfrm>
            <a:off x="495300" y="1395730"/>
            <a:ext cx="9721850" cy="5193665"/>
          </a:xfrm>
        </p:spPr>
        <p:txBody>
          <a:bodyPr>
            <a:normAutofit fontScale="62500"/>
          </a:bodyPr>
          <a:lstStyle/>
          <a:p>
            <a:pPr>
              <a:lnSpc>
                <a:spcPct val="120000"/>
              </a:lnSpc>
            </a:pPr>
            <a:r>
              <a:rPr lang="en-GB" sz="2940"/>
              <a:t>extends</a:t>
            </a:r>
            <a:r>
              <a:rPr lang="zh-CN" altLang="en-GB" sz="2940"/>
              <a:t>关键字用来指定泛型的父类或者实现的接口，如果有多个，不同的之间使用</a:t>
            </a:r>
            <a:r>
              <a:rPr lang="en-US" altLang="zh-CN" sz="2940"/>
              <a:t>&amp;</a:t>
            </a:r>
            <a:r>
              <a:rPr lang="zh-CN" altLang="en-US" sz="2940"/>
              <a:t>分割</a:t>
            </a:r>
            <a:r>
              <a:rPr lang="zh-CN" altLang="en-GB" sz="2940"/>
              <a:t>，在实例化泛型类时，为该泛型指定的实际类型必须是指定类的子类或指定接口的子接口</a:t>
            </a:r>
            <a:endParaRPr lang="zh-CN" altLang="en-GB" sz="2940"/>
          </a:p>
          <a:p>
            <a:pPr>
              <a:lnSpc>
                <a:spcPct val="90000"/>
              </a:lnSpc>
            </a:pPr>
            <a:endParaRPr lang="zh-CN" altLang="en-GB" sz="2940"/>
          </a:p>
          <a:p>
            <a:pPr>
              <a:lnSpc>
                <a:spcPct val="90000"/>
              </a:lnSpc>
            </a:pPr>
            <a:endParaRPr lang="zh-CN" altLang="en-GB" sz="2940"/>
          </a:p>
          <a:p>
            <a:pPr>
              <a:lnSpc>
                <a:spcPct val="90000"/>
              </a:lnSpc>
            </a:pPr>
            <a:endParaRPr lang="zh-CN" altLang="en-GB" sz="2940"/>
          </a:p>
          <a:p>
            <a:pPr>
              <a:lnSpc>
                <a:spcPct val="90000"/>
              </a:lnSpc>
            </a:pPr>
            <a:endParaRPr lang="zh-CN" altLang="en-GB" sz="2940"/>
          </a:p>
          <a:p>
            <a:pPr>
              <a:lnSpc>
                <a:spcPct val="90000"/>
              </a:lnSpc>
            </a:pPr>
            <a:endParaRPr lang="zh-CN" altLang="en-GB" sz="2940"/>
          </a:p>
          <a:p>
            <a:pPr>
              <a:lnSpc>
                <a:spcPct val="90000"/>
              </a:lnSpc>
            </a:pPr>
            <a:endParaRPr lang="zh-CN" altLang="en-GB" sz="2940"/>
          </a:p>
          <a:p>
            <a:pPr>
              <a:lnSpc>
                <a:spcPct val="90000"/>
              </a:lnSpc>
              <a:buFont typeface="Wingdings" panose="05000000000000000000" pitchFamily="2" charset="2"/>
              <a:buNone/>
            </a:pPr>
            <a:endParaRPr lang="zh-CN" altLang="en-GB" sz="2940"/>
          </a:p>
          <a:p>
            <a:pPr>
              <a:lnSpc>
                <a:spcPct val="90000"/>
              </a:lnSpc>
              <a:buFont typeface="Wingdings" panose="05000000000000000000" pitchFamily="2" charset="2"/>
              <a:buNone/>
            </a:pPr>
            <a:endParaRPr lang="zh-CN" altLang="en-GB" sz="2940"/>
          </a:p>
          <a:p>
            <a:pPr>
              <a:lnSpc>
                <a:spcPct val="90000"/>
              </a:lnSpc>
              <a:buFont typeface="Wingdings" panose="05000000000000000000" pitchFamily="2" charset="2"/>
              <a:buNone/>
            </a:pPr>
            <a:endParaRPr lang="zh-CN" altLang="en-GB" sz="2940"/>
          </a:p>
          <a:p>
            <a:pPr>
              <a:lnSpc>
                <a:spcPct val="90000"/>
              </a:lnSpc>
              <a:buFont typeface="Wingdings" panose="05000000000000000000" pitchFamily="2" charset="2"/>
              <a:buNone/>
            </a:pPr>
            <a:endParaRPr lang="zh-CN" altLang="en-GB" sz="2940"/>
          </a:p>
          <a:p>
            <a:pPr>
              <a:lnSpc>
                <a:spcPct val="90000"/>
              </a:lnSpc>
              <a:buFont typeface="Wingdings" panose="05000000000000000000" pitchFamily="2" charset="2"/>
              <a:buNone/>
            </a:pPr>
            <a:endParaRPr lang="zh-CN" altLang="en-GB" sz="2940"/>
          </a:p>
          <a:p>
            <a:pPr>
              <a:lnSpc>
                <a:spcPct val="90000"/>
              </a:lnSpc>
              <a:buFont typeface="Wingdings" panose="05000000000000000000" pitchFamily="2" charset="2"/>
              <a:buNone/>
            </a:pPr>
            <a:endParaRPr lang="zh-CN" altLang="en-GB" sz="2940"/>
          </a:p>
          <a:p>
            <a:pPr>
              <a:lnSpc>
                <a:spcPct val="110000"/>
              </a:lnSpc>
            </a:pPr>
            <a:r>
              <a:rPr lang="zh-CN" altLang="en-GB" sz="2940"/>
              <a:t>在限定泛型的类型时，无论要限定的是接口或是类，都要使用</a:t>
            </a:r>
            <a:r>
              <a:rPr lang="en-GB" sz="2940"/>
              <a:t>extends关键词</a:t>
            </a:r>
            <a:endParaRPr lang="zh-CN" altLang="en-US" sz="2940"/>
          </a:p>
        </p:txBody>
      </p:sp>
      <p:sp>
        <p:nvSpPr>
          <p:cNvPr id="1225731" name="Rectangle 3"/>
          <p:cNvSpPr>
            <a:spLocks noChangeArrowheads="1"/>
          </p:cNvSpPr>
          <p:nvPr/>
        </p:nvSpPr>
        <p:spPr bwMode="auto">
          <a:xfrm>
            <a:off x="1888570" y="2327989"/>
            <a:ext cx="7024211" cy="3329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499" tIns="49139" rIns="94499" bIns="49139"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import java.util.List;</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public class ListGeneric&lt;T extends List&gt;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private T </a:t>
            </a:r>
            <a:r>
              <a:rPr lang="en-GB" altLang="zh-CN" sz="2100" b="1">
                <a:solidFill>
                  <a:srgbClr val="000000"/>
                </a:solidFill>
                <a:latin typeface="Courier New" panose="02070309020205020404" pitchFamily="49" charset="0"/>
              </a:rPr>
              <a:t>list</a:t>
            </a: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public void set</a:t>
            </a:r>
            <a:r>
              <a:rPr lang="en-GB" altLang="zh-CN" sz="2100" b="1">
                <a:solidFill>
                  <a:srgbClr val="000000"/>
                </a:solidFill>
                <a:latin typeface="Courier New" panose="02070309020205020404" pitchFamily="49" charset="0"/>
              </a:rPr>
              <a:t>List</a:t>
            </a:r>
            <a:r>
              <a:rPr lang="en-GB" sz="2100" b="1">
                <a:solidFill>
                  <a:srgbClr val="000000"/>
                </a:solidFill>
                <a:latin typeface="Courier New" panose="02070309020205020404" pitchFamily="49" charset="0"/>
                <a:ea typeface="PMingLiU" panose="02020500000000000000" pitchFamily="18" charset="-120"/>
              </a:rPr>
              <a:t>(T </a:t>
            </a:r>
            <a:r>
              <a:rPr lang="en-GB" altLang="zh-CN" sz="2100" b="1">
                <a:solidFill>
                  <a:srgbClr val="000000"/>
                </a:solidFill>
                <a:latin typeface="Courier New" panose="02070309020205020404" pitchFamily="49" charset="0"/>
              </a:rPr>
              <a:t>list</a:t>
            </a: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Courier New" panose="02070309020205020404" pitchFamily="49" charset="0"/>
              </a:rPr>
              <a:t>this.list</a:t>
            </a:r>
            <a:r>
              <a:rPr lang="en-GB" sz="2100" b="1">
                <a:solidFill>
                  <a:srgbClr val="000000"/>
                </a:solidFill>
                <a:latin typeface="Courier New" panose="02070309020205020404" pitchFamily="49" charset="0"/>
                <a:ea typeface="PMingLiU" panose="02020500000000000000" pitchFamily="18" charset="-120"/>
              </a:rPr>
              <a:t> = </a:t>
            </a:r>
            <a:r>
              <a:rPr lang="en-GB" altLang="zh-CN" sz="2100" b="1">
                <a:solidFill>
                  <a:srgbClr val="000000"/>
                </a:solidFill>
                <a:latin typeface="Courier New" panose="02070309020205020404" pitchFamily="49" charset="0"/>
              </a:rPr>
              <a:t>list</a:t>
            </a: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public T get</a:t>
            </a:r>
            <a:r>
              <a:rPr lang="en-GB" altLang="zh-CN" sz="2100" b="1">
                <a:solidFill>
                  <a:srgbClr val="000000"/>
                </a:solidFill>
                <a:latin typeface="Courier New" panose="02070309020205020404" pitchFamily="49" charset="0"/>
              </a:rPr>
              <a:t>List</a:t>
            </a: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return </a:t>
            </a:r>
            <a:r>
              <a:rPr lang="en-GB" altLang="zh-CN" sz="2100" b="1">
                <a:solidFill>
                  <a:srgbClr val="000000"/>
                </a:solidFill>
                <a:latin typeface="Courier New" panose="02070309020205020404" pitchFamily="49" charset="0"/>
              </a:rPr>
              <a:t>list</a:t>
            </a: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Text Box 2"/>
          <p:cNvSpPr txBox="1">
            <a:spLocks noChangeArrowheads="1"/>
          </p:cNvSpPr>
          <p:nvPr/>
        </p:nvSpPr>
        <p:spPr bwMode="auto">
          <a:xfrm>
            <a:off x="1080135" y="288370"/>
            <a:ext cx="864108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eaLnBrk="1" hangingPunct="1">
              <a:buClr>
                <a:srgbClr val="000000"/>
              </a:buClr>
              <a:buSzPct val="100000"/>
              <a:buFont typeface="Arial" panose="020B0604020202020204" pitchFamily="34" charset="0"/>
              <a:buNone/>
            </a:pPr>
            <a:endParaRPr lang="en-GB" sz="4620">
              <a:solidFill>
                <a:srgbClr val="000000"/>
              </a:solidFill>
              <a:ea typeface="PMingLiU" panose="02020500000000000000" pitchFamily="18" charset="-120"/>
            </a:endParaRPr>
          </a:p>
        </p:txBody>
      </p:sp>
      <p:sp>
        <p:nvSpPr>
          <p:cNvPr id="1227779" name="Rectangle 3"/>
          <p:cNvSpPr>
            <a:spLocks noChangeArrowheads="1"/>
          </p:cNvSpPr>
          <p:nvPr/>
        </p:nvSpPr>
        <p:spPr bwMode="auto">
          <a:xfrm>
            <a:off x="1089343" y="1162328"/>
            <a:ext cx="7937500" cy="198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sym typeface="+mn-ea"/>
              </a:rPr>
              <a:t>public class ListGeneric&lt;</a:t>
            </a:r>
            <a:r>
              <a:rPr lang="en-GB" sz="2100" b="1">
                <a:solidFill>
                  <a:srgbClr val="FF0000"/>
                </a:solidFill>
                <a:latin typeface="Courier New" panose="02070309020205020404" pitchFamily="49" charset="0"/>
                <a:ea typeface="PMingLiU" panose="02020500000000000000" pitchFamily="18" charset="-120"/>
                <a:sym typeface="+mn-ea"/>
              </a:rPr>
              <a:t>T extends List</a:t>
            </a:r>
            <a:r>
              <a:rPr lang="en-GB" sz="2100" b="1">
                <a:solidFill>
                  <a:srgbClr val="000000"/>
                </a:solidFill>
                <a:latin typeface="Courier New" panose="02070309020205020404" pitchFamily="49" charset="0"/>
                <a:ea typeface="PMingLiU" panose="02020500000000000000" pitchFamily="18" charset="-120"/>
                <a:sym typeface="+mn-ea"/>
              </a:rPr>
              <a:t>&gt;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ListGeneric</a:t>
            </a:r>
            <a:r>
              <a:rPr lang="en-GB" altLang="zh-CN" sz="2100" b="1">
                <a:solidFill>
                  <a:srgbClr val="000000"/>
                </a:solidFill>
                <a:latin typeface="Courier New" panose="02070309020205020404" pitchFamily="49" charset="0"/>
              </a:rPr>
              <a:t>&lt;Vector&gt;</a:t>
            </a:r>
            <a:r>
              <a:rPr lang="en-GB" sz="2100" b="1">
                <a:solidFill>
                  <a:srgbClr val="000000"/>
                </a:solidFill>
                <a:latin typeface="Courier New" panose="02070309020205020404" pitchFamily="49" charset="0"/>
                <a:ea typeface="PMingLiU" panose="02020500000000000000" pitchFamily="18" charset="-120"/>
              </a:rPr>
              <a:t> f1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new ListGeneric</a:t>
            </a:r>
            <a:r>
              <a:rPr lang="en-GB" altLang="zh-CN" sz="2100" b="1">
                <a:solidFill>
                  <a:srgbClr val="000000"/>
                </a:solidFill>
                <a:latin typeface="Courier New" panose="02070309020205020404" pitchFamily="49" charset="0"/>
              </a:rPr>
              <a:t>&lt;Vector&gt;();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ListGeneric&lt;ArrayList&gt; f2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new ListGeneric&lt;ArrayList&gt;();</a:t>
            </a:r>
            <a:endParaRPr lang="en-GB" sz="2100" b="1">
              <a:solidFill>
                <a:srgbClr val="000000"/>
              </a:solidFill>
              <a:latin typeface="Courier New" panose="02070309020205020404" pitchFamily="49" charset="0"/>
              <a:ea typeface="PMingLiU" panose="02020500000000000000" pitchFamily="18" charset="-120"/>
            </a:endParaRPr>
          </a:p>
        </p:txBody>
      </p:sp>
      <p:sp>
        <p:nvSpPr>
          <p:cNvPr id="1227780" name="Rectangle 4"/>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限制泛型上限类型的示例</a:t>
            </a:r>
            <a:endParaRPr lang="zh-CN" altLang="en-US">
              <a:sym typeface="+mn-ea"/>
            </a:endParaRPr>
          </a:p>
        </p:txBody>
      </p:sp>
      <p:sp>
        <p:nvSpPr>
          <p:cNvPr id="1227781" name="Rectangle 5"/>
          <p:cNvSpPr>
            <a:spLocks noChangeArrowheads="1"/>
          </p:cNvSpPr>
          <p:nvPr/>
        </p:nvSpPr>
        <p:spPr bwMode="auto">
          <a:xfrm>
            <a:off x="1316038" y="3548221"/>
            <a:ext cx="7777480" cy="1017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a:t>
            </a:r>
            <a:r>
              <a:rPr lang="zh-CN" altLang="en-US" sz="2100" b="1">
                <a:solidFill>
                  <a:srgbClr val="000000"/>
                </a:solidFill>
                <a:latin typeface="Courier New" panose="02070309020205020404" pitchFamily="49" charset="0"/>
                <a:ea typeface="PMingLiU" panose="02020500000000000000" pitchFamily="18" charset="-120"/>
              </a:rPr>
              <a:t>如果不是</a:t>
            </a:r>
            <a:r>
              <a:rPr lang="en-US" altLang="zh-CN" sz="2100" b="1">
                <a:solidFill>
                  <a:srgbClr val="000000"/>
                </a:solidFill>
                <a:latin typeface="Courier New" panose="02070309020205020404" pitchFamily="49" charset="0"/>
                <a:ea typeface="PMingLiU" panose="02020500000000000000" pitchFamily="18" charset="-120"/>
              </a:rPr>
              <a:t>List</a:t>
            </a:r>
            <a:r>
              <a:rPr lang="zh-CN" altLang="en-US" sz="2100" b="1">
                <a:solidFill>
                  <a:srgbClr val="000000"/>
                </a:solidFill>
                <a:latin typeface="Courier New" panose="02070309020205020404" pitchFamily="49" charset="0"/>
                <a:ea typeface="PMingLiU" panose="02020500000000000000" pitchFamily="18" charset="-120"/>
              </a:rPr>
              <a:t>的类型，编译时就会发生错误</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ListGeneric&lt;HashMap&gt; f3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new ListGeneric&lt;HashMap&gt;();</a:t>
            </a:r>
            <a:endParaRPr lang="en-GB" sz="2100" b="1">
              <a:solidFill>
                <a:srgbClr val="000000"/>
              </a:solidFill>
              <a:latin typeface="Courier New" panose="02070309020205020404" pitchFamily="49" charset="0"/>
              <a:ea typeface="PMingLiU" panose="02020500000000000000" pitchFamily="18" charset="-120"/>
            </a:endParaRPr>
          </a:p>
        </p:txBody>
      </p:sp>
      <p:sp>
        <p:nvSpPr>
          <p:cNvPr id="1227782" name="Rectangle 6"/>
          <p:cNvSpPr>
            <a:spLocks noChangeArrowheads="1"/>
          </p:cNvSpPr>
          <p:nvPr/>
        </p:nvSpPr>
        <p:spPr bwMode="auto">
          <a:xfrm>
            <a:off x="884317" y="5077500"/>
            <a:ext cx="9377680" cy="694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FF3300"/>
              </a:buClr>
              <a:buSzPct val="100000"/>
              <a:buFont typeface="Courier New" panose="02070309020205020404" pitchFamily="49" charset="0"/>
              <a:buNone/>
            </a:pPr>
            <a:r>
              <a:rPr lang="en-GB" sz="2100" b="1">
                <a:solidFill>
                  <a:srgbClr val="FF3300"/>
                </a:solidFill>
                <a:latin typeface="Courier New" panose="02070309020205020404" pitchFamily="49" charset="0"/>
                <a:ea typeface="PMingLiU" panose="02020500000000000000" pitchFamily="18" charset="-120"/>
              </a:rPr>
              <a:t>type parameter java.util.HashMap is not within its bound</a:t>
            </a:r>
            <a:endParaRPr lang="en-GB" sz="2100" b="1">
              <a:solidFill>
                <a:srgbClr val="FF3300"/>
              </a:solidFill>
              <a:latin typeface="Courier New" panose="02070309020205020404" pitchFamily="49" charset="0"/>
              <a:ea typeface="PMingLiU" panose="02020500000000000000" pitchFamily="18" charset="-120"/>
            </a:endParaRPr>
          </a:p>
          <a:p>
            <a:pPr algn="l" eaLnBrk="1" hangingPunct="1">
              <a:buClr>
                <a:srgbClr val="FF3300"/>
              </a:buClr>
              <a:buSzPct val="100000"/>
              <a:buFont typeface="Courier New" panose="02070309020205020404" pitchFamily="49" charset="0"/>
              <a:buNone/>
            </a:pPr>
            <a:r>
              <a:rPr lang="en-GB" sz="2100" b="1">
                <a:solidFill>
                  <a:srgbClr val="FF3300"/>
                </a:solidFill>
                <a:latin typeface="Courier New" panose="02070309020205020404" pitchFamily="49" charset="0"/>
                <a:ea typeface="PMingLiU" panose="02020500000000000000" pitchFamily="18" charset="-120"/>
              </a:rPr>
              <a:t>ListGeneric&lt;HashMap&gt; f3 = new ListGeneric&lt;HashMap&gt;();</a:t>
            </a:r>
            <a:endParaRPr lang="en-GB" sz="2100" b="1">
              <a:solidFill>
                <a:srgbClr val="FF33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1" name="Rectangle 3"/>
          <p:cNvSpPr>
            <a:spLocks noGrp="1" noChangeArrowheads="1"/>
          </p:cNvSpPr>
          <p:nvPr>
            <p:ph type="title"/>
          </p:nvPr>
        </p:nvSpPr>
        <p:spPr/>
        <p:txBody>
          <a:bodyPr/>
          <a:lstStyle/>
          <a:p>
            <a:r>
              <a:rPr lang="zh-CN" altLang="en-US"/>
              <a:t>目标</a:t>
            </a:r>
            <a:endParaRPr lang="zh-CN" altLang="en-US"/>
          </a:p>
        </p:txBody>
      </p:sp>
      <p:sp>
        <p:nvSpPr>
          <p:cNvPr id="116743" name="Rectangle 7"/>
          <p:cNvSpPr>
            <a:spLocks noGrp="1" noChangeArrowheads="1"/>
          </p:cNvSpPr>
          <p:nvPr>
            <p:ph idx="1"/>
          </p:nvPr>
        </p:nvSpPr>
        <p:spPr/>
        <p:txBody>
          <a:bodyPr/>
          <a:lstStyle/>
          <a:p>
            <a:pPr marL="381000" indent="-381000"/>
            <a:r>
              <a:rPr lang="zh-CN" altLang="en-US" sz="2940"/>
              <a:t>掌握</a:t>
            </a:r>
            <a:r>
              <a:rPr lang="en-US" altLang="zh-CN" sz="2940"/>
              <a:t>Java SE</a:t>
            </a:r>
            <a:r>
              <a:rPr lang="zh-CN" altLang="en-US" sz="2940"/>
              <a:t>的泛型原理</a:t>
            </a:r>
            <a:endParaRPr lang="zh-CN" altLang="en-US" sz="2940"/>
          </a:p>
          <a:p>
            <a:pPr marL="381000" indent="-381000"/>
            <a:r>
              <a:rPr lang="zh-CN" altLang="en-US" sz="2940"/>
              <a:t>使用泛型集合</a:t>
            </a:r>
            <a:r>
              <a:rPr lang="en-US" altLang="zh-CN" sz="2940"/>
              <a:t>API</a:t>
            </a:r>
            <a:r>
              <a:rPr lang="zh-CN" altLang="en-US" sz="2940"/>
              <a:t>操纵对象数据</a:t>
            </a:r>
            <a:endParaRPr lang="zh-CN" altLang="en-US" sz="2940"/>
          </a:p>
          <a:p>
            <a:pPr marL="381000" indent="-381000"/>
            <a:r>
              <a:rPr lang="zh-CN" altLang="en-US" sz="2940"/>
              <a:t>定义自己的</a:t>
            </a:r>
            <a:r>
              <a:rPr lang="zh-CN" altLang="en-US" sz="2940"/>
              <a:t>泛型类</a:t>
            </a:r>
            <a:endParaRPr lang="zh-CN" altLang="en-US" sz="2940"/>
          </a:p>
          <a:p>
            <a:pPr marL="381000" indent="-381000">
              <a:lnSpc>
                <a:spcPct val="110000"/>
              </a:lnSpc>
            </a:pPr>
            <a:endParaRPr lang="zh-CN" altLang="en-GB" sz="294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6743">
                                            <p:txEl>
                                              <p:pRg st="0" end="0"/>
                                            </p:txEl>
                                          </p:spTgt>
                                        </p:tgtEl>
                                        <p:attrNameLst>
                                          <p:attrName>style.visibility</p:attrName>
                                        </p:attrNameLst>
                                      </p:cBhvr>
                                      <p:to>
                                        <p:strVal val="visible"/>
                                      </p:to>
                                    </p:set>
                                    <p:anim calcmode="lin" valueType="num">
                                      <p:cBhvr additive="base">
                                        <p:cTn id="7" dur="500" fill="hold"/>
                                        <p:tgtEl>
                                          <p:spTgt spid="1167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67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6743">
                                            <p:txEl>
                                              <p:pRg st="1" end="1"/>
                                            </p:txEl>
                                          </p:spTgt>
                                        </p:tgtEl>
                                        <p:attrNameLst>
                                          <p:attrName>style.visibility</p:attrName>
                                        </p:attrNameLst>
                                      </p:cBhvr>
                                      <p:to>
                                        <p:strVal val="visible"/>
                                      </p:to>
                                    </p:set>
                                    <p:anim calcmode="lin" valueType="num">
                                      <p:cBhvr additive="base">
                                        <p:cTn id="13" dur="500" fill="hold"/>
                                        <p:tgtEl>
                                          <p:spTgt spid="1167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67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6743">
                                            <p:txEl>
                                              <p:pRg st="2" end="2"/>
                                            </p:txEl>
                                          </p:spTgt>
                                        </p:tgtEl>
                                        <p:attrNameLst>
                                          <p:attrName>style.visibility</p:attrName>
                                        </p:attrNameLst>
                                      </p:cBhvr>
                                      <p:to>
                                        <p:strVal val="visible"/>
                                      </p:to>
                                    </p:set>
                                    <p:anim calcmode="lin" valueType="num">
                                      <p:cBhvr additive="base">
                                        <p:cTn id="19" dur="500" fill="hold"/>
                                        <p:tgtEl>
                                          <p:spTgt spid="1167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67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ChangeArrowheads="1"/>
          </p:cNvSpPr>
          <p:nvPr/>
        </p:nvSpPr>
        <p:spPr bwMode="auto">
          <a:xfrm>
            <a:off x="1620203" y="1960523"/>
            <a:ext cx="4417060" cy="1017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a:solidFill>
                  <a:srgbClr val="000000"/>
                </a:solidFill>
                <a:latin typeface="Courier New" panose="02070309020205020404" pitchFamily="49" charset="0"/>
                <a:ea typeface="PMingLiU" panose="02020500000000000000" pitchFamily="18" charset="-120"/>
              </a:rPr>
              <a:t>public class Generic&lt;T&gt; {</a:t>
            </a:r>
            <a:endParaRPr lang="en-GB" sz="2100">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a:solidFill>
                  <a:srgbClr val="000000"/>
                </a:solidFill>
                <a:latin typeface="Courier New" panose="02070309020205020404" pitchFamily="49" charset="0"/>
                <a:ea typeface="PMingLiU" panose="02020500000000000000" pitchFamily="18" charset="-120"/>
              </a:rPr>
              <a:t>    //....</a:t>
            </a:r>
            <a:endParaRPr lang="en-GB" sz="2100">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a:solidFill>
                  <a:srgbClr val="000000"/>
                </a:solidFill>
                <a:latin typeface="Courier New" panose="02070309020205020404" pitchFamily="49" charset="0"/>
                <a:ea typeface="PMingLiU" panose="02020500000000000000" pitchFamily="18" charset="-120"/>
              </a:rPr>
              <a:t>}</a:t>
            </a:r>
            <a:endParaRPr lang="en-GB" sz="2100">
              <a:solidFill>
                <a:srgbClr val="000000"/>
              </a:solidFill>
              <a:latin typeface="Courier New" panose="02070309020205020404" pitchFamily="49" charset="0"/>
              <a:ea typeface="PMingLiU" panose="02020500000000000000" pitchFamily="18" charset="-120"/>
            </a:endParaRPr>
          </a:p>
        </p:txBody>
      </p:sp>
      <p:sp>
        <p:nvSpPr>
          <p:cNvPr id="1229827" name="Rectangle 3"/>
          <p:cNvSpPr>
            <a:spLocks noChangeArrowheads="1"/>
          </p:cNvSpPr>
          <p:nvPr/>
        </p:nvSpPr>
        <p:spPr bwMode="auto">
          <a:xfrm>
            <a:off x="1695212" y="4325819"/>
            <a:ext cx="6817360" cy="1017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a:solidFill>
                  <a:srgbClr val="000000"/>
                </a:solidFill>
                <a:latin typeface="Courier New" panose="02070309020205020404" pitchFamily="49" charset="0"/>
                <a:ea typeface="PMingLiU" panose="02020500000000000000" pitchFamily="18" charset="-120"/>
              </a:rPr>
              <a:t>public class Generic&lt;T extends Object&gt; {</a:t>
            </a:r>
            <a:endParaRPr lang="en-GB" sz="2100">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a:solidFill>
                  <a:srgbClr val="000000"/>
                </a:solidFill>
                <a:latin typeface="Courier New" panose="02070309020205020404" pitchFamily="49" charset="0"/>
                <a:ea typeface="PMingLiU" panose="02020500000000000000" pitchFamily="18" charset="-120"/>
              </a:rPr>
              <a:t>    //....</a:t>
            </a:r>
            <a:endParaRPr lang="en-GB" sz="2100">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a:solidFill>
                  <a:srgbClr val="000000"/>
                </a:solidFill>
                <a:latin typeface="Courier New" panose="02070309020205020404" pitchFamily="49" charset="0"/>
                <a:ea typeface="PMingLiU" panose="02020500000000000000" pitchFamily="18" charset="-120"/>
              </a:rPr>
              <a:t>}</a:t>
            </a:r>
            <a:endParaRPr lang="en-GB" sz="2100">
              <a:solidFill>
                <a:srgbClr val="000000"/>
              </a:solidFill>
              <a:latin typeface="Courier New" panose="02070309020205020404" pitchFamily="49" charset="0"/>
              <a:ea typeface="PMingLiU" panose="02020500000000000000" pitchFamily="18" charset="-120"/>
            </a:endParaRPr>
          </a:p>
        </p:txBody>
      </p:sp>
      <p:sp>
        <p:nvSpPr>
          <p:cNvPr id="1229828" name="Rectangle 4"/>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默认的泛型限制类型</a:t>
            </a:r>
            <a:endParaRPr lang="zh-CN" altLang="en-US">
              <a:sym typeface="+mn-ea"/>
            </a:endParaRPr>
          </a:p>
        </p:txBody>
      </p:sp>
      <p:sp>
        <p:nvSpPr>
          <p:cNvPr id="1229829" name="Rectangle 5"/>
          <p:cNvSpPr>
            <a:spLocks noGrp="1" noChangeArrowheads="1"/>
          </p:cNvSpPr>
          <p:nvPr>
            <p:ph idx="1"/>
          </p:nvPr>
        </p:nvSpPr>
        <p:spPr/>
        <p:txBody>
          <a:bodyPr/>
          <a:lstStyle/>
          <a:p>
            <a:r>
              <a:rPr lang="zh-CN" altLang="en-GB" sz="2800"/>
              <a:t>定义泛型类别时，如果只写以下代码：</a:t>
            </a:r>
            <a:endParaRPr lang="zh-CN" altLang="en-GB" sz="2800"/>
          </a:p>
          <a:p>
            <a:endParaRPr lang="en-GB" sz="2800"/>
          </a:p>
          <a:p>
            <a:endParaRPr lang="en-GB" sz="2800"/>
          </a:p>
          <a:p>
            <a:endParaRPr lang="zh-CN" altLang="en-GB" sz="2800"/>
          </a:p>
          <a:p>
            <a:r>
              <a:rPr lang="zh-CN" altLang="en-GB" sz="2800"/>
              <a:t>相当于下面的定义方式</a:t>
            </a:r>
            <a:endParaRPr lang="zh-CN" altLang="en-GB" sz="280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限定泛型上限后的成员可用方法</a:t>
            </a:r>
            <a:endParaRPr lang="zh-CN" altLang="en-US">
              <a:sym typeface="+mn-ea"/>
            </a:endParaRPr>
          </a:p>
        </p:txBody>
      </p:sp>
      <p:sp>
        <p:nvSpPr>
          <p:cNvPr id="1231875" name="Rectangle 3"/>
          <p:cNvSpPr>
            <a:spLocks noGrp="1" noChangeArrowheads="1"/>
          </p:cNvSpPr>
          <p:nvPr>
            <p:ph idx="1"/>
          </p:nvPr>
        </p:nvSpPr>
        <p:spPr/>
        <p:txBody>
          <a:bodyPr/>
          <a:lstStyle/>
          <a:p>
            <a:r>
              <a:rPr lang="zh-CN" altLang="en-GB" sz="2800"/>
              <a:t>泛型类型的上限一经限定，类中的泛型成员就可使用上限类型中的方法和其他可用成员：</a:t>
            </a:r>
            <a:endParaRPr lang="zh-CN" altLang="en-GB" sz="2800"/>
          </a:p>
          <a:p>
            <a:endParaRPr lang="zh-CN" altLang="en-GB" sz="2800"/>
          </a:p>
        </p:txBody>
      </p:sp>
      <p:sp>
        <p:nvSpPr>
          <p:cNvPr id="1231876" name="Rectangle 4"/>
          <p:cNvSpPr>
            <a:spLocks noChangeArrowheads="1"/>
          </p:cNvSpPr>
          <p:nvPr/>
        </p:nvSpPr>
        <p:spPr bwMode="auto">
          <a:xfrm>
            <a:off x="1080135" y="2465070"/>
            <a:ext cx="8865870" cy="3975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4499" tIns="49139" rIns="94499" bIns="49139"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1800" b="1">
                <a:solidFill>
                  <a:srgbClr val="000000"/>
                </a:solidFill>
                <a:latin typeface="Courier New" panose="02070309020205020404" pitchFamily="49" charset="0"/>
                <a:ea typeface="PMingLiU" panose="02020500000000000000" pitchFamily="18" charset="-120"/>
              </a:rPr>
              <a:t>import java.util.List;</a:t>
            </a:r>
            <a:endParaRPr lang="en-GB" altLang="zh-CN" sz="18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1800" b="1">
                <a:solidFill>
                  <a:srgbClr val="000000"/>
                </a:solidFill>
                <a:latin typeface="Courier New" panose="02070309020205020404" pitchFamily="49" charset="0"/>
              </a:rPr>
              <a:t>import static java.lang.System.out;//</a:t>
            </a:r>
            <a:r>
              <a:rPr lang="zh-CN" altLang="en-GB" sz="1800" b="1">
                <a:solidFill>
                  <a:srgbClr val="000000"/>
                </a:solidFill>
                <a:latin typeface="Courier New" panose="02070309020205020404" pitchFamily="49" charset="0"/>
              </a:rPr>
              <a:t>静态导入</a:t>
            </a:r>
            <a:endParaRPr lang="zh-CN" altLang="en-GB" sz="18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1800" b="1">
                <a:solidFill>
                  <a:srgbClr val="000000"/>
                </a:solidFill>
                <a:latin typeface="Courier New" panose="02070309020205020404" pitchFamily="49" charset="0"/>
                <a:ea typeface="PMingLiU" panose="02020500000000000000" pitchFamily="18" charset="-120"/>
              </a:rPr>
              <a:t>public class ListGeneric&lt;T extends List</a:t>
            </a:r>
            <a:r>
              <a:rPr lang="en-US" altLang="en-GB" sz="1800" b="1">
                <a:solidFill>
                  <a:srgbClr val="000000"/>
                </a:solidFill>
                <a:latin typeface="Courier New" panose="02070309020205020404" pitchFamily="49" charset="0"/>
                <a:ea typeface="PMingLiU" panose="02020500000000000000" pitchFamily="18" charset="-120"/>
              </a:rPr>
              <a:t>&amp;Comparable</a:t>
            </a:r>
            <a:r>
              <a:rPr lang="en-GB" sz="1800" b="1">
                <a:solidFill>
                  <a:srgbClr val="000000"/>
                </a:solidFill>
                <a:latin typeface="Courier New" panose="02070309020205020404" pitchFamily="49" charset="0"/>
                <a:ea typeface="PMingLiU" panose="02020500000000000000" pitchFamily="18" charset="-120"/>
              </a:rPr>
              <a:t>&gt; {</a:t>
            </a:r>
            <a:endParaRPr lang="en-GB" sz="18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1800" b="1">
                <a:solidFill>
                  <a:srgbClr val="000000"/>
                </a:solidFill>
                <a:latin typeface="Courier New" panose="02070309020205020404" pitchFamily="49" charset="0"/>
                <a:ea typeface="PMingLiU" panose="02020500000000000000" pitchFamily="18" charset="-120"/>
              </a:rPr>
              <a:t>    private T </a:t>
            </a:r>
            <a:r>
              <a:rPr lang="en-GB" altLang="zh-CN" sz="1800" b="1">
                <a:solidFill>
                  <a:srgbClr val="000000"/>
                </a:solidFill>
                <a:latin typeface="Courier New" panose="02070309020205020404" pitchFamily="49" charset="0"/>
              </a:rPr>
              <a:t>list</a:t>
            </a:r>
            <a:r>
              <a:rPr lang="en-GB" sz="1800" b="1">
                <a:solidFill>
                  <a:srgbClr val="000000"/>
                </a:solidFill>
                <a:latin typeface="Courier New" panose="02070309020205020404" pitchFamily="49" charset="0"/>
                <a:ea typeface="PMingLiU" panose="02020500000000000000" pitchFamily="18" charset="-120"/>
              </a:rPr>
              <a:t>;</a:t>
            </a:r>
            <a:endParaRPr lang="en-GB" sz="18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1800" b="1">
                <a:solidFill>
                  <a:srgbClr val="000000"/>
                </a:solidFill>
                <a:latin typeface="Courier New" panose="02070309020205020404" pitchFamily="49" charset="0"/>
                <a:ea typeface="PMingLiU" panose="02020500000000000000" pitchFamily="18" charset="-120"/>
              </a:rPr>
              <a:t>    public void set</a:t>
            </a:r>
            <a:r>
              <a:rPr lang="en-GB" altLang="zh-CN" sz="1800" b="1">
                <a:solidFill>
                  <a:srgbClr val="000000"/>
                </a:solidFill>
                <a:latin typeface="Courier New" panose="02070309020205020404" pitchFamily="49" charset="0"/>
              </a:rPr>
              <a:t>List</a:t>
            </a:r>
            <a:r>
              <a:rPr lang="en-GB" sz="1800" b="1">
                <a:solidFill>
                  <a:srgbClr val="000000"/>
                </a:solidFill>
                <a:latin typeface="Courier New" panose="02070309020205020404" pitchFamily="49" charset="0"/>
                <a:ea typeface="PMingLiU" panose="02020500000000000000" pitchFamily="18" charset="-120"/>
              </a:rPr>
              <a:t>(T </a:t>
            </a:r>
            <a:r>
              <a:rPr lang="en-GB" altLang="zh-CN" sz="1800" b="1">
                <a:solidFill>
                  <a:srgbClr val="000000"/>
                </a:solidFill>
                <a:latin typeface="Courier New" panose="02070309020205020404" pitchFamily="49" charset="0"/>
              </a:rPr>
              <a:t>list</a:t>
            </a:r>
            <a:r>
              <a:rPr lang="en-GB" sz="1800" b="1">
                <a:solidFill>
                  <a:srgbClr val="000000"/>
                </a:solidFill>
                <a:latin typeface="Courier New" panose="02070309020205020404" pitchFamily="49" charset="0"/>
                <a:ea typeface="PMingLiU" panose="02020500000000000000" pitchFamily="18" charset="-120"/>
              </a:rPr>
              <a:t>) {</a:t>
            </a:r>
            <a:endParaRPr lang="en-GB" sz="18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1800" b="1">
                <a:solidFill>
                  <a:srgbClr val="000000"/>
                </a:solidFill>
                <a:latin typeface="Courier New" panose="02070309020205020404" pitchFamily="49" charset="0"/>
                <a:ea typeface="PMingLiU" panose="02020500000000000000" pitchFamily="18" charset="-120"/>
              </a:rPr>
              <a:t>        </a:t>
            </a:r>
            <a:r>
              <a:rPr lang="en-GB" altLang="zh-CN" sz="1800" b="1">
                <a:solidFill>
                  <a:srgbClr val="000000"/>
                </a:solidFill>
                <a:latin typeface="Courier New" panose="02070309020205020404" pitchFamily="49" charset="0"/>
              </a:rPr>
              <a:t>this.list</a:t>
            </a:r>
            <a:r>
              <a:rPr lang="en-GB" sz="1800" b="1">
                <a:solidFill>
                  <a:srgbClr val="000000"/>
                </a:solidFill>
                <a:latin typeface="Courier New" panose="02070309020205020404" pitchFamily="49" charset="0"/>
                <a:ea typeface="PMingLiU" panose="02020500000000000000" pitchFamily="18" charset="-120"/>
              </a:rPr>
              <a:t> = </a:t>
            </a:r>
            <a:r>
              <a:rPr lang="en-GB" altLang="zh-CN" sz="1800" b="1">
                <a:solidFill>
                  <a:srgbClr val="000000"/>
                </a:solidFill>
                <a:latin typeface="Courier New" panose="02070309020205020404" pitchFamily="49" charset="0"/>
              </a:rPr>
              <a:t>list</a:t>
            </a:r>
            <a:r>
              <a:rPr lang="en-GB" sz="1800" b="1">
                <a:solidFill>
                  <a:srgbClr val="000000"/>
                </a:solidFill>
                <a:latin typeface="Courier New" panose="02070309020205020404" pitchFamily="49" charset="0"/>
                <a:ea typeface="PMingLiU" panose="02020500000000000000" pitchFamily="18" charset="-120"/>
              </a:rPr>
              <a:t>;</a:t>
            </a:r>
            <a:endParaRPr lang="en-GB" sz="18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1800" b="1">
                <a:solidFill>
                  <a:srgbClr val="000000"/>
                </a:solidFill>
                <a:latin typeface="Courier New" panose="02070309020205020404" pitchFamily="49" charset="0"/>
                <a:ea typeface="PMingLiU" panose="02020500000000000000" pitchFamily="18" charset="-120"/>
              </a:rPr>
              <a:t>    }</a:t>
            </a:r>
            <a:endParaRPr lang="en-GB" sz="18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1800" b="1">
                <a:solidFill>
                  <a:srgbClr val="000000"/>
                </a:solidFill>
                <a:latin typeface="Courier New" panose="02070309020205020404" pitchFamily="49" charset="0"/>
                <a:ea typeface="PMingLiU" panose="02020500000000000000" pitchFamily="18" charset="-120"/>
              </a:rPr>
              <a:t>    </a:t>
            </a:r>
            <a:r>
              <a:rPr lang="en-GB" altLang="zh-CN" sz="1800" b="1">
                <a:solidFill>
                  <a:srgbClr val="000000"/>
                </a:solidFill>
                <a:latin typeface="Courier New" panose="02070309020205020404" pitchFamily="49" charset="0"/>
              </a:rPr>
              <a:t>public void doSome(){</a:t>
            </a:r>
            <a:endParaRPr lang="en-GB" altLang="zh-CN" sz="18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1800" b="1">
                <a:solidFill>
                  <a:srgbClr val="000000"/>
                </a:solidFill>
                <a:latin typeface="Courier New" panose="02070309020205020404" pitchFamily="49" charset="0"/>
              </a:rPr>
              <a:t>      </a:t>
            </a:r>
            <a:r>
              <a:rPr lang="en-GB" altLang="zh-CN" sz="1800" b="1">
                <a:solidFill>
                  <a:srgbClr val="000000"/>
                </a:solidFill>
                <a:latin typeface="Courier New" panose="02070309020205020404" pitchFamily="49" charset="0"/>
              </a:rPr>
              <a:t>//</a:t>
            </a:r>
            <a:r>
              <a:rPr lang="en-US" altLang="zh-CN" sz="1800" b="1">
                <a:solidFill>
                  <a:srgbClr val="000000"/>
                </a:solidFill>
                <a:latin typeface="Courier New" panose="02070309020205020404" pitchFamily="49" charset="0"/>
              </a:rPr>
              <a:t>add、get方法都是List接口中定义的方法</a:t>
            </a:r>
            <a:endParaRPr lang="en-US" altLang="zh-CN" sz="18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1800" b="1">
                <a:solidFill>
                  <a:srgbClr val="000000"/>
                </a:solidFill>
                <a:latin typeface="Courier New" panose="02070309020205020404" pitchFamily="49" charset="0"/>
              </a:rPr>
              <a:t>      list.add(new Integer(0));</a:t>
            </a:r>
            <a:endParaRPr lang="en-GB" altLang="zh-CN" sz="18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1800" b="1">
                <a:solidFill>
                  <a:srgbClr val="000000"/>
                </a:solidFill>
                <a:latin typeface="Courier New" panose="02070309020205020404" pitchFamily="49" charset="0"/>
              </a:rPr>
              <a:t>      out.println(list.get(0));//</a:t>
            </a:r>
            <a:r>
              <a:rPr lang="zh-CN" altLang="en-GB" sz="1800" b="1">
                <a:solidFill>
                  <a:srgbClr val="000000"/>
                </a:solidFill>
                <a:latin typeface="宋体" panose="02010600030101010101" pitchFamily="2" charset="-122"/>
              </a:rPr>
              <a:t>此处省略了</a:t>
            </a:r>
            <a:r>
              <a:rPr lang="en-GB" altLang="zh-CN" sz="1800" b="1">
                <a:solidFill>
                  <a:srgbClr val="000000"/>
                </a:solidFill>
                <a:latin typeface="宋体" panose="02010600030101010101" pitchFamily="2" charset="-122"/>
              </a:rPr>
              <a:t>System</a:t>
            </a:r>
            <a:endParaRPr lang="en-GB" altLang="zh-CN" sz="18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US" altLang="en-GB" sz="1800" b="1">
                <a:solidFill>
                  <a:srgbClr val="000000"/>
                </a:solidFill>
                <a:latin typeface="Courier New" panose="02070309020205020404" pitchFamily="49" charset="0"/>
                <a:sym typeface="+mn-ea"/>
              </a:rPr>
              <a:t>      list.comparaTo</a:t>
            </a:r>
            <a:r>
              <a:rPr lang="en-GB" altLang="zh-CN" sz="1800" b="1">
                <a:solidFill>
                  <a:srgbClr val="000000"/>
                </a:solidFill>
                <a:latin typeface="Courier New" panose="02070309020205020404" pitchFamily="49" charset="0"/>
                <a:sym typeface="+mn-ea"/>
              </a:rPr>
              <a:t>(</a:t>
            </a:r>
            <a:r>
              <a:rPr lang="en-US" altLang="en-GB" sz="1800" b="1">
                <a:solidFill>
                  <a:srgbClr val="000000"/>
                </a:solidFill>
                <a:latin typeface="Courier New" panose="02070309020205020404" pitchFamily="49" charset="0"/>
                <a:sym typeface="+mn-ea"/>
              </a:rPr>
              <a:t>...</a:t>
            </a:r>
            <a:r>
              <a:rPr lang="en-GB" altLang="zh-CN" sz="1800" b="1">
                <a:solidFill>
                  <a:srgbClr val="000000"/>
                </a:solidFill>
                <a:latin typeface="Courier New" panose="02070309020205020404" pitchFamily="49" charset="0"/>
                <a:sym typeface="+mn-ea"/>
              </a:rPr>
              <a:t>);</a:t>
            </a:r>
            <a:r>
              <a:rPr lang="en-US" altLang="en-GB" sz="1800" b="1">
                <a:solidFill>
                  <a:srgbClr val="000000"/>
                </a:solidFill>
                <a:latin typeface="Courier New" panose="02070309020205020404" pitchFamily="49" charset="0"/>
                <a:sym typeface="+mn-ea"/>
              </a:rPr>
              <a:t>//comparaTo</a:t>
            </a:r>
            <a:r>
              <a:rPr lang="zh-CN" altLang="en-US" sz="1800" b="1">
                <a:solidFill>
                  <a:srgbClr val="000000"/>
                </a:solidFill>
                <a:latin typeface="Courier New" panose="02070309020205020404" pitchFamily="49" charset="0"/>
                <a:sym typeface="+mn-ea"/>
              </a:rPr>
              <a:t>是</a:t>
            </a:r>
            <a:r>
              <a:rPr lang="en-US" altLang="zh-CN" sz="1800" b="1">
                <a:solidFill>
                  <a:srgbClr val="000000"/>
                </a:solidFill>
                <a:latin typeface="Courier New" panose="02070309020205020404" pitchFamily="49" charset="0"/>
                <a:sym typeface="+mn-ea"/>
              </a:rPr>
              <a:t>Comparable</a:t>
            </a:r>
            <a:r>
              <a:rPr lang="zh-CN" altLang="en-US" sz="1800" b="1">
                <a:solidFill>
                  <a:srgbClr val="000000"/>
                </a:solidFill>
                <a:latin typeface="Courier New" panose="02070309020205020404" pitchFamily="49" charset="0"/>
                <a:sym typeface="+mn-ea"/>
              </a:rPr>
              <a:t>方法</a:t>
            </a:r>
            <a:endParaRPr lang="en-GB" altLang="zh-CN" sz="18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1800" b="1">
                <a:solidFill>
                  <a:srgbClr val="000000"/>
                </a:solidFill>
                <a:latin typeface="Courier New" panose="02070309020205020404" pitchFamily="49" charset="0"/>
              </a:rPr>
              <a:t>    }</a:t>
            </a:r>
            <a:endParaRPr lang="en-GB" altLang="zh-CN" sz="18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1800" b="1">
                <a:solidFill>
                  <a:srgbClr val="000000"/>
                </a:solidFill>
                <a:latin typeface="Courier New" panose="02070309020205020404" pitchFamily="49" charset="0"/>
                <a:ea typeface="PMingLiU" panose="02020500000000000000" pitchFamily="18" charset="-120"/>
              </a:rPr>
              <a:t>}</a:t>
            </a:r>
            <a:endParaRPr lang="en-GB" sz="18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38404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泛型类的</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实例</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2</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ChangeArrowheads="1"/>
          </p:cNvSpPr>
          <p:nvPr/>
        </p:nvSpPr>
        <p:spPr bwMode="auto">
          <a:xfrm>
            <a:off x="1393508" y="2371011"/>
            <a:ext cx="7837646" cy="3975735"/>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499" tIns="49139" rIns="94499" bIns="49139"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100">
                <a:latin typeface="宋体" panose="02010600030101010101" pitchFamily="2" charset="-122"/>
              </a:rPr>
              <a:t>//f1</a:t>
            </a:r>
            <a:r>
              <a:rPr lang="zh-CN" altLang="en-GB" sz="2100">
                <a:latin typeface="Times New Roman" panose="02020603050405020304" pitchFamily="18" charset="0"/>
              </a:rPr>
              <a:t>中的泛型</a:t>
            </a:r>
            <a:r>
              <a:rPr lang="en-GB" altLang="zh-CN" sz="2100">
                <a:latin typeface="Times New Roman" panose="02020603050405020304" pitchFamily="18" charset="0"/>
              </a:rPr>
              <a:t>T</a:t>
            </a:r>
            <a:r>
              <a:rPr lang="zh-CN" altLang="en-GB" sz="2100">
                <a:latin typeface="Times New Roman" panose="02020603050405020304" pitchFamily="18" charset="0"/>
              </a:rPr>
              <a:t>在此指定为</a:t>
            </a:r>
            <a:r>
              <a:rPr lang="en-GB" altLang="zh-CN" sz="2100">
                <a:latin typeface="Times New Roman" panose="02020603050405020304" pitchFamily="18" charset="0"/>
              </a:rPr>
              <a:t>Boolean</a:t>
            </a:r>
            <a:r>
              <a:rPr lang="zh-CN" altLang="en-GB" sz="2100">
                <a:latin typeface="Times New Roman" panose="02020603050405020304" pitchFamily="18" charset="0"/>
              </a:rPr>
              <a:t>类型</a:t>
            </a:r>
            <a:endParaRPr lang="en-GB" altLang="zh-CN" sz="21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a:latin typeface="Courier New" panose="02070309020205020404" pitchFamily="49" charset="0"/>
                <a:ea typeface="PMingLiU" panose="02020500000000000000" pitchFamily="18" charset="-120"/>
              </a:rPr>
              <a:t>Generic</a:t>
            </a:r>
            <a:r>
              <a:rPr lang="en-GB" sz="2100" b="1">
                <a:latin typeface="Courier New" panose="02070309020205020404" pitchFamily="49" charset="0"/>
                <a:ea typeface="PMingLiU" panose="02020500000000000000" pitchFamily="18" charset="-120"/>
              </a:rPr>
              <a:t>&lt;Boolean&gt;</a:t>
            </a:r>
            <a:r>
              <a:rPr lang="en-GB" sz="2100">
                <a:latin typeface="Courier New" panose="02070309020205020404" pitchFamily="49" charset="0"/>
                <a:ea typeface="PMingLiU" panose="02020500000000000000" pitchFamily="18" charset="-120"/>
              </a:rPr>
              <a:t> f1 = new Generic</a:t>
            </a:r>
            <a:r>
              <a:rPr lang="en-GB" sz="2100" b="1">
                <a:latin typeface="Courier New" panose="02070309020205020404" pitchFamily="49" charset="0"/>
                <a:ea typeface="PMingLiU" panose="02020500000000000000" pitchFamily="18" charset="-120"/>
              </a:rPr>
              <a:t>&lt;Boolean&gt;</a:t>
            </a:r>
            <a:r>
              <a:rPr lang="en-GB" sz="2100">
                <a:latin typeface="Courier New" panose="02070309020205020404" pitchFamily="49" charset="0"/>
                <a:ea typeface="PMingLiU" panose="02020500000000000000" pitchFamily="18" charset="-120"/>
              </a:rPr>
              <a:t>();</a:t>
            </a:r>
            <a:endParaRPr lang="en-GB" sz="2100">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100">
                <a:latin typeface="宋体" panose="02010600030101010101" pitchFamily="2" charset="-122"/>
              </a:rPr>
              <a:t>//f2</a:t>
            </a:r>
            <a:r>
              <a:rPr lang="zh-CN" altLang="en-GB" sz="2100">
                <a:latin typeface="宋体" panose="02010600030101010101" pitchFamily="2" charset="-122"/>
              </a:rPr>
              <a:t>中的泛型</a:t>
            </a:r>
            <a:r>
              <a:rPr lang="en-GB" altLang="zh-CN" sz="2100">
                <a:latin typeface="宋体" panose="02010600030101010101" pitchFamily="2" charset="-122"/>
              </a:rPr>
              <a:t>T</a:t>
            </a:r>
            <a:r>
              <a:rPr lang="zh-CN" altLang="en-GB" sz="2100">
                <a:latin typeface="宋体" panose="02010600030101010101" pitchFamily="2" charset="-122"/>
              </a:rPr>
              <a:t>在此指定为</a:t>
            </a:r>
            <a:r>
              <a:rPr lang="en-GB" altLang="zh-CN" sz="2100">
                <a:latin typeface="宋体" panose="02010600030101010101" pitchFamily="2" charset="-122"/>
              </a:rPr>
              <a:t>Integer</a:t>
            </a:r>
            <a:r>
              <a:rPr lang="zh-CN" altLang="en-GB" sz="2100">
                <a:latin typeface="宋体" panose="02010600030101010101" pitchFamily="2" charset="-122"/>
              </a:rPr>
              <a:t>类型</a:t>
            </a:r>
            <a:endParaRPr lang="zh-CN" altLang="en-GB" sz="2100">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100">
                <a:latin typeface="Courier New" panose="02070309020205020404" pitchFamily="49" charset="0"/>
                <a:ea typeface="PMingLiU" panose="02020500000000000000" pitchFamily="18" charset="-120"/>
              </a:rPr>
              <a:t>Generic</a:t>
            </a:r>
            <a:r>
              <a:rPr lang="en-GB" sz="2100" b="1">
                <a:latin typeface="Courier New" panose="02070309020205020404" pitchFamily="49" charset="0"/>
                <a:ea typeface="PMingLiU" panose="02020500000000000000" pitchFamily="18" charset="-120"/>
              </a:rPr>
              <a:t>&lt;Integer&gt;</a:t>
            </a:r>
            <a:r>
              <a:rPr lang="en-GB" sz="2100">
                <a:latin typeface="Courier New" panose="02070309020205020404" pitchFamily="49" charset="0"/>
                <a:ea typeface="PMingLiU" panose="02020500000000000000" pitchFamily="18" charset="-120"/>
              </a:rPr>
              <a:t> f2 = new Generic</a:t>
            </a:r>
            <a:r>
              <a:rPr lang="en-GB" sz="2100" b="1">
                <a:latin typeface="Courier New" panose="02070309020205020404" pitchFamily="49" charset="0"/>
                <a:ea typeface="PMingLiU" panose="02020500000000000000" pitchFamily="18" charset="-120"/>
              </a:rPr>
              <a:t>&lt;Integer&gt;</a:t>
            </a:r>
            <a:r>
              <a:rPr lang="en-GB" sz="2100">
                <a:latin typeface="Courier New" panose="02070309020205020404" pitchFamily="49" charset="0"/>
                <a:ea typeface="PMingLiU" panose="02020500000000000000" pitchFamily="18" charset="-120"/>
              </a:rPr>
              <a:t>();</a:t>
            </a:r>
            <a:endParaRPr lang="en-GB" sz="2100">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100">
                <a:latin typeface="宋体" panose="02010600030101010101" pitchFamily="2" charset="-122"/>
              </a:rPr>
              <a:t>//f1</a:t>
            </a:r>
            <a:r>
              <a:rPr lang="zh-CN" altLang="en-GB" sz="2100">
                <a:latin typeface="宋体" panose="02010600030101010101" pitchFamily="2" charset="-122"/>
              </a:rPr>
              <a:t>的</a:t>
            </a:r>
            <a:r>
              <a:rPr lang="en-GB" altLang="zh-CN" sz="2100">
                <a:latin typeface="宋体" panose="02010600030101010101" pitchFamily="2" charset="-122"/>
              </a:rPr>
              <a:t>setF</a:t>
            </a:r>
            <a:r>
              <a:rPr lang="zh-CN" altLang="en-GB" sz="2100">
                <a:latin typeface="宋体" panose="02010600030101010101" pitchFamily="2" charset="-122"/>
              </a:rPr>
              <a:t>方法只能接受</a:t>
            </a:r>
            <a:r>
              <a:rPr lang="en-GB" altLang="zh-CN" sz="2100">
                <a:latin typeface="宋体" panose="02010600030101010101" pitchFamily="2" charset="-122"/>
              </a:rPr>
              <a:t>Boolean</a:t>
            </a:r>
            <a:r>
              <a:rPr lang="zh-CN" altLang="en-GB" sz="2100">
                <a:latin typeface="宋体" panose="02010600030101010101" pitchFamily="2" charset="-122"/>
              </a:rPr>
              <a:t>类型数据</a:t>
            </a:r>
            <a:endParaRPr lang="en-GB" sz="2100">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100">
                <a:latin typeface="Courier New" panose="02070309020205020404" pitchFamily="49" charset="0"/>
                <a:ea typeface="PMingLiU" panose="02020500000000000000" pitchFamily="18" charset="-120"/>
              </a:rPr>
              <a:t>f1.setF(new Boolean(true));</a:t>
            </a:r>
            <a:endParaRPr lang="zh-CN" altLang="en-GB" sz="21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a:latin typeface="Courier New" panose="02070309020205020404" pitchFamily="49" charset="0"/>
                <a:ea typeface="PMingLiU" panose="02020500000000000000" pitchFamily="18" charset="-120"/>
              </a:rPr>
              <a:t>Boolean b = f1.getF(); </a:t>
            </a:r>
            <a:endParaRPr lang="zh-CN" altLang="en-GB" sz="21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a:latin typeface="Courier New" panose="02070309020205020404" pitchFamily="49" charset="0"/>
                <a:ea typeface="PMingLiU" panose="02020500000000000000" pitchFamily="18" charset="-120"/>
              </a:rPr>
              <a:t>System.out.println(b);</a:t>
            </a:r>
            <a:endParaRPr lang="en-GB" altLang="zh-CN" sz="21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a:latin typeface="宋体" panose="02010600030101010101" pitchFamily="2" charset="-122"/>
              </a:rPr>
              <a:t>//f2</a:t>
            </a:r>
            <a:r>
              <a:rPr lang="zh-CN" altLang="en-GB" sz="2100">
                <a:latin typeface="宋体" panose="02010600030101010101" pitchFamily="2" charset="-122"/>
              </a:rPr>
              <a:t>的</a:t>
            </a:r>
            <a:r>
              <a:rPr lang="en-GB" altLang="zh-CN" sz="2100">
                <a:latin typeface="宋体" panose="02010600030101010101" pitchFamily="2" charset="-122"/>
              </a:rPr>
              <a:t>setF</a:t>
            </a:r>
            <a:r>
              <a:rPr lang="zh-CN" altLang="en-GB" sz="2100">
                <a:latin typeface="宋体" panose="02010600030101010101" pitchFamily="2" charset="-122"/>
              </a:rPr>
              <a:t>方法只能接受</a:t>
            </a:r>
            <a:r>
              <a:rPr lang="en-GB" altLang="zh-CN" sz="2100">
                <a:latin typeface="宋体" panose="02010600030101010101" pitchFamily="2" charset="-122"/>
              </a:rPr>
              <a:t>Integer</a:t>
            </a:r>
            <a:r>
              <a:rPr lang="zh-CN" altLang="en-GB" sz="2100">
                <a:latin typeface="宋体" panose="02010600030101010101" pitchFamily="2" charset="-122"/>
              </a:rPr>
              <a:t>类型的数据</a:t>
            </a:r>
            <a:r>
              <a:rPr lang="zh-CN" altLang="en-GB" sz="2100">
                <a:latin typeface="Courier New" panose="02070309020205020404" pitchFamily="49" charset="0"/>
              </a:rPr>
              <a:t>    </a:t>
            </a:r>
            <a:endParaRPr lang="zh-CN" altLang="en-GB" sz="21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a:latin typeface="Courier New" panose="02070309020205020404" pitchFamily="49" charset="0"/>
                <a:ea typeface="PMingLiU" panose="02020500000000000000" pitchFamily="18" charset="-120"/>
              </a:rPr>
              <a:t>f2.setF(new Integer(10));</a:t>
            </a:r>
            <a:r>
              <a:rPr lang="en-GB" altLang="zh-CN" sz="2100">
                <a:latin typeface="Courier New" panose="02070309020205020404" pitchFamily="49" charset="0"/>
              </a:rPr>
              <a:t> </a:t>
            </a:r>
            <a:endParaRPr lang="zh-CN" altLang="en-GB" sz="21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a:latin typeface="Courier New" panose="02070309020205020404" pitchFamily="49" charset="0"/>
                <a:ea typeface="PMingLiU" panose="02020500000000000000" pitchFamily="18" charset="-120"/>
              </a:rPr>
              <a:t>Integer i = f2.getF(); </a:t>
            </a:r>
            <a:endParaRPr lang="zh-CN" altLang="en-GB" sz="21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a:latin typeface="Courier New" panose="02070309020205020404" pitchFamily="49" charset="0"/>
                <a:ea typeface="PMingLiU" panose="02020500000000000000" pitchFamily="18" charset="-120"/>
              </a:rPr>
              <a:t>System.out.println(i);</a:t>
            </a:r>
            <a:endParaRPr lang="en-GB" sz="2100">
              <a:latin typeface="Courier New" panose="02070309020205020404" pitchFamily="49" charset="0"/>
              <a:ea typeface="PMingLiU" panose="02020500000000000000" pitchFamily="18" charset="-120"/>
            </a:endParaRPr>
          </a:p>
        </p:txBody>
      </p:sp>
      <p:sp>
        <p:nvSpPr>
          <p:cNvPr id="1212419" name="Rectangle 3"/>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泛型类</a:t>
            </a:r>
            <a:r>
              <a:rPr lang="zh-CN" altLang="en-US">
                <a:sym typeface="+mn-ea"/>
              </a:rPr>
              <a:t>的实例化</a:t>
            </a:r>
            <a:endParaRPr lang="zh-CN" altLang="en-US">
              <a:sym typeface="+mn-ea"/>
            </a:endParaRPr>
          </a:p>
        </p:txBody>
      </p:sp>
      <p:sp>
        <p:nvSpPr>
          <p:cNvPr id="1212420" name="Rectangle 4"/>
          <p:cNvSpPr>
            <a:spLocks noGrp="1" noChangeArrowheads="1"/>
          </p:cNvSpPr>
          <p:nvPr>
            <p:ph idx="1"/>
          </p:nvPr>
        </p:nvSpPr>
        <p:spPr/>
        <p:txBody>
          <a:bodyPr/>
          <a:lstStyle/>
          <a:p>
            <a:r>
              <a:rPr lang="zh-CN" altLang="en-GB" sz="2800"/>
              <a:t>创建泛型类的实例时，可以使用一对尖括号指定泛型的真正类型</a:t>
            </a:r>
            <a:endParaRPr lang="zh-CN" altLang="en-GB" sz="280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ChangeArrowheads="1"/>
          </p:cNvSpPr>
          <p:nvPr>
            <p:ph idx="1"/>
          </p:nvPr>
        </p:nvSpPr>
        <p:spPr/>
        <p:txBody>
          <a:bodyPr/>
          <a:lstStyle/>
          <a:p>
            <a:r>
              <a:rPr lang="zh-CN" altLang="en-GB" sz="2800"/>
              <a:t>泛型类实例化时，并不一定要指明泛型对应的实际类型，此时会使用</a:t>
            </a:r>
            <a:r>
              <a:rPr lang="en-GB" sz="2800"/>
              <a:t>Object</a:t>
            </a:r>
            <a:r>
              <a:rPr lang="zh-CN" altLang="en-GB" sz="2800"/>
              <a:t>作为泛型的默认类型</a:t>
            </a:r>
            <a:endParaRPr lang="zh-CN" altLang="en-GB" sz="2800"/>
          </a:p>
          <a:p>
            <a:endParaRPr lang="en-GB" sz="2800"/>
          </a:p>
          <a:p>
            <a:endParaRPr lang="en-GB" sz="2800">
              <a:solidFill>
                <a:srgbClr val="000000"/>
              </a:solidFill>
            </a:endParaRPr>
          </a:p>
          <a:p>
            <a:r>
              <a:rPr lang="zh-CN" altLang="en-GB" sz="2800"/>
              <a:t>编译时编译器会发出警告：</a:t>
            </a:r>
            <a:endParaRPr lang="zh-CN" altLang="en-GB" sz="2800"/>
          </a:p>
        </p:txBody>
      </p:sp>
      <p:sp>
        <p:nvSpPr>
          <p:cNvPr id="1214467" name="Rectangle 3"/>
          <p:cNvSpPr>
            <a:spLocks noChangeArrowheads="1"/>
          </p:cNvSpPr>
          <p:nvPr/>
        </p:nvSpPr>
        <p:spPr bwMode="auto">
          <a:xfrm>
            <a:off x="1800543" y="2385179"/>
            <a:ext cx="5367338" cy="694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Generic f3 = new Generic();</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f3.setF(new Boolean(false));</a:t>
            </a:r>
            <a:endParaRPr lang="en-GB" sz="2100" b="1">
              <a:solidFill>
                <a:srgbClr val="000000"/>
              </a:solidFill>
              <a:latin typeface="Courier New" panose="02070309020205020404" pitchFamily="49" charset="0"/>
              <a:ea typeface="PMingLiU" panose="02020500000000000000" pitchFamily="18" charset="-120"/>
            </a:endParaRPr>
          </a:p>
        </p:txBody>
      </p:sp>
      <p:sp>
        <p:nvSpPr>
          <p:cNvPr id="1214468" name="Rectangle 4"/>
          <p:cNvSpPr>
            <a:spLocks noChangeArrowheads="1"/>
          </p:cNvSpPr>
          <p:nvPr/>
        </p:nvSpPr>
        <p:spPr bwMode="auto">
          <a:xfrm>
            <a:off x="1124982" y="4095076"/>
            <a:ext cx="9217660" cy="694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FF0000"/>
                </a:solidFill>
                <a:latin typeface="Courier New" panose="02070309020205020404" pitchFamily="49" charset="0"/>
                <a:ea typeface="PMingLiU" panose="02020500000000000000" pitchFamily="18" charset="-120"/>
              </a:rPr>
              <a:t>Note: Generic.java uses unchecked or unsafe operations.</a:t>
            </a:r>
            <a:endParaRPr lang="en-GB" sz="21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FF0000"/>
                </a:solidFill>
                <a:latin typeface="Courier New" panose="02070309020205020404" pitchFamily="49" charset="0"/>
                <a:ea typeface="PMingLiU" panose="02020500000000000000" pitchFamily="18" charset="-120"/>
              </a:rPr>
              <a:t>Note: Recompile with -Xlint:unchecked for details.</a:t>
            </a:r>
            <a:endParaRPr lang="en-GB" sz="2100" b="1">
              <a:solidFill>
                <a:srgbClr val="FF0000"/>
              </a:solidFill>
              <a:latin typeface="Courier New" panose="02070309020205020404" pitchFamily="49" charset="0"/>
              <a:ea typeface="PMingLiU" panose="02020500000000000000" pitchFamily="18" charset="-120"/>
            </a:endParaRPr>
          </a:p>
        </p:txBody>
      </p:sp>
      <p:sp>
        <p:nvSpPr>
          <p:cNvPr id="1214469" name="Rectangle 5"/>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实例化时的泛型的默认类型</a:t>
            </a:r>
            <a:endParaRPr lang="zh-CN" altLang="en-US">
              <a:sym typeface="+mn-ea"/>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ChangeArrowheads="1"/>
          </p:cNvSpPr>
          <p:nvPr/>
        </p:nvSpPr>
        <p:spPr bwMode="auto">
          <a:xfrm>
            <a:off x="1911906" y="1928733"/>
            <a:ext cx="5148580" cy="1713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499" tIns="49139" rIns="94499" bIns="49139"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public class Generic2&lt;T1, T2&gt;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private T1 f1;</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private T2 f2;</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Courier New" panose="02070309020205020404" pitchFamily="49" charset="0"/>
              </a:rPr>
              <a:t> //....</a:t>
            </a:r>
            <a:endParaRPr lang="zh-CN"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p:txBody>
      </p:sp>
      <p:sp>
        <p:nvSpPr>
          <p:cNvPr id="1217539" name="Rectangle 3"/>
          <p:cNvSpPr>
            <a:spLocks noChangeArrowheads="1"/>
          </p:cNvSpPr>
          <p:nvPr/>
        </p:nvSpPr>
        <p:spPr bwMode="auto">
          <a:xfrm>
            <a:off x="1545194" y="4211042"/>
            <a:ext cx="8361680" cy="198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a:t>
            </a:r>
            <a:r>
              <a:rPr lang="zh-CN" altLang="en-GB" sz="2100" b="1">
                <a:solidFill>
                  <a:srgbClr val="000000"/>
                </a:solidFill>
                <a:latin typeface="宋体" panose="02010600030101010101" pitchFamily="2" charset="-122"/>
              </a:rPr>
              <a:t>给出泛型</a:t>
            </a:r>
            <a:r>
              <a:rPr lang="en-GB" altLang="zh-CN" sz="2100" b="1">
                <a:solidFill>
                  <a:srgbClr val="000000"/>
                </a:solidFill>
                <a:latin typeface="宋体" panose="02010600030101010101" pitchFamily="2" charset="-122"/>
              </a:rPr>
              <a:t>T1,T2</a:t>
            </a:r>
            <a:r>
              <a:rPr lang="zh-CN" altLang="en-GB" sz="2100" b="1">
                <a:solidFill>
                  <a:srgbClr val="000000"/>
                </a:solidFill>
                <a:latin typeface="宋体" panose="02010600030101010101" pitchFamily="2" charset="-122"/>
              </a:rPr>
              <a:t>的实际类型</a:t>
            </a:r>
            <a:endParaRPr lang="zh-CN" altLang="en-GB" sz="21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Generic&lt;Integer, Boolean&gt; f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new Generic&lt;Integer, Boolean&gt;();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a:t>
            </a:r>
            <a:r>
              <a:rPr lang="zh-CN" altLang="en-GB" sz="2100" b="1">
                <a:solidFill>
                  <a:srgbClr val="000000"/>
                </a:solidFill>
                <a:latin typeface="宋体" panose="02010600030101010101" pitchFamily="2" charset="-122"/>
              </a:rPr>
              <a:t>没有给出</a:t>
            </a:r>
            <a:r>
              <a:rPr lang="en-GB" altLang="zh-CN" sz="2100" b="1">
                <a:solidFill>
                  <a:srgbClr val="000000"/>
                </a:solidFill>
                <a:latin typeface="宋体" panose="02010600030101010101" pitchFamily="2" charset="-122"/>
              </a:rPr>
              <a:t>T1,T2</a:t>
            </a:r>
            <a:r>
              <a:rPr lang="zh-CN" altLang="en-GB" sz="2100" b="1">
                <a:solidFill>
                  <a:srgbClr val="000000"/>
                </a:solidFill>
                <a:latin typeface="宋体" panose="02010600030101010101" pitchFamily="2" charset="-122"/>
              </a:rPr>
              <a:t>的实际类型</a:t>
            </a:r>
            <a:endParaRPr lang="zh-CN" altLang="en-GB" sz="21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Generic f1=new Generic();//</a:t>
            </a:r>
            <a:r>
              <a:rPr lang="en-GB" altLang="zh-CN" sz="2100" b="1">
                <a:solidFill>
                  <a:srgbClr val="000000"/>
                </a:solidFill>
                <a:latin typeface="宋体" panose="02010600030101010101" pitchFamily="2" charset="-122"/>
              </a:rPr>
              <a:t>T1,T2</a:t>
            </a:r>
            <a:r>
              <a:rPr lang="zh-CN" altLang="en-GB" sz="2100" b="1">
                <a:solidFill>
                  <a:srgbClr val="000000"/>
                </a:solidFill>
                <a:latin typeface="宋体" panose="02010600030101010101" pitchFamily="2" charset="-122"/>
              </a:rPr>
              <a:t>将被默认为是</a:t>
            </a:r>
            <a:r>
              <a:rPr lang="en-GB" altLang="zh-CN" sz="2100" b="1">
                <a:solidFill>
                  <a:srgbClr val="000000"/>
                </a:solidFill>
                <a:latin typeface="宋体" panose="02010600030101010101" pitchFamily="2" charset="-122"/>
              </a:rPr>
              <a:t>Object</a:t>
            </a:r>
            <a:r>
              <a:rPr lang="zh-CN" altLang="en-GB" sz="2100" b="1">
                <a:solidFill>
                  <a:srgbClr val="000000"/>
                </a:solidFill>
                <a:latin typeface="宋体" panose="02010600030101010101" pitchFamily="2" charset="-122"/>
              </a:rPr>
              <a:t>类型</a:t>
            </a:r>
            <a:endParaRPr lang="zh-CN" altLang="en-GB" sz="2100" b="1">
              <a:solidFill>
                <a:srgbClr val="000000"/>
              </a:solidFill>
              <a:latin typeface="宋体" panose="02010600030101010101" pitchFamily="2" charset="-122"/>
            </a:endParaRPr>
          </a:p>
        </p:txBody>
      </p:sp>
      <p:sp>
        <p:nvSpPr>
          <p:cNvPr id="1217540" name="Rectangle 4"/>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包含多个泛型的类定义示例</a:t>
            </a:r>
            <a:endParaRPr lang="zh-CN" altLang="en-US">
              <a:sym typeface="+mn-ea"/>
            </a:endParaRPr>
          </a:p>
        </p:txBody>
      </p:sp>
      <p:sp>
        <p:nvSpPr>
          <p:cNvPr id="1217541" name="Rectangle 5"/>
          <p:cNvSpPr>
            <a:spLocks noGrp="1" noChangeArrowheads="1"/>
          </p:cNvSpPr>
          <p:nvPr>
            <p:ph idx="1"/>
          </p:nvPr>
        </p:nvSpPr>
        <p:spPr/>
        <p:txBody>
          <a:bodyPr/>
          <a:lstStyle/>
          <a:p>
            <a:r>
              <a:rPr lang="zh-CN" altLang="en-GB" sz="2800"/>
              <a:t>包含有两个泛型定义的类声明和实例化：</a:t>
            </a:r>
            <a:endParaRPr lang="zh-CN" altLang="en-GB" sz="2800"/>
          </a:p>
        </p:txBody>
      </p:sp>
      <p:sp>
        <p:nvSpPr>
          <p:cNvPr id="1217542" name="Line 6"/>
          <p:cNvSpPr>
            <a:spLocks noChangeShapeType="1"/>
          </p:cNvSpPr>
          <p:nvPr/>
        </p:nvSpPr>
        <p:spPr bwMode="auto">
          <a:xfrm>
            <a:off x="1318499" y="3902155"/>
            <a:ext cx="8882776" cy="0"/>
          </a:xfrm>
          <a:prstGeom prst="line">
            <a:avLst/>
          </a:prstGeom>
          <a:noFill/>
          <a:ln w="38100">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ChangeArrowheads="1"/>
          </p:cNvSpPr>
          <p:nvPr/>
        </p:nvSpPr>
        <p:spPr bwMode="auto">
          <a:xfrm>
            <a:off x="1545194" y="2609096"/>
            <a:ext cx="8392715" cy="1664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Generic&lt;Boolean&gt; f1 = new Generic&lt;Boolean&gt;();</a:t>
            </a:r>
            <a:endParaRPr lang="en-GB"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Generic&lt;Integer&gt; f2 = new Generic&lt;Integer&gt;();</a:t>
            </a:r>
            <a:endParaRPr lang="en-GB"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100" b="1">
                <a:latin typeface="Courier New" panose="02070309020205020404" pitchFamily="49" charset="0"/>
              </a:rPr>
              <a:t>f1=f2;</a:t>
            </a:r>
            <a:r>
              <a:rPr lang="en-GB" altLang="zh-CN" sz="2100" b="1">
                <a:solidFill>
                  <a:srgbClr val="000000"/>
                </a:solidFill>
                <a:latin typeface="Courier New" panose="02070309020205020404" pitchFamily="49" charset="0"/>
              </a:rPr>
              <a:t>  //</a:t>
            </a:r>
            <a:r>
              <a:rPr lang="zh-CN" altLang="en-GB" sz="2100" b="1">
                <a:solidFill>
                  <a:srgbClr val="000000"/>
                </a:solidFill>
                <a:latin typeface="Courier New" panose="02070309020205020404" pitchFamily="49" charset="0"/>
              </a:rPr>
              <a:t>发生编译错误</a:t>
            </a:r>
            <a:r>
              <a:rPr lang="en-GB" altLang="zh-CN" sz="2100" b="1">
                <a:solidFill>
                  <a:srgbClr val="000000"/>
                </a:solidFill>
                <a:latin typeface="Courier New" panose="02070309020205020404" pitchFamily="49" charset="0"/>
              </a:rPr>
              <a:t> </a:t>
            </a:r>
            <a:endParaRPr lang="en-GB" altLang="zh-CN" sz="2100" b="1">
              <a:solidFill>
                <a:srgbClr val="000000"/>
              </a:solidFill>
              <a:latin typeface="Courier New" panose="02070309020205020404" pitchFamily="49" charset="0"/>
            </a:endParaRPr>
          </a:p>
        </p:txBody>
      </p:sp>
      <p:sp>
        <p:nvSpPr>
          <p:cNvPr id="1233923" name="Rectangle 3"/>
          <p:cNvSpPr>
            <a:spLocks noChangeArrowheads="1"/>
          </p:cNvSpPr>
          <p:nvPr/>
        </p:nvSpPr>
        <p:spPr bwMode="auto">
          <a:xfrm>
            <a:off x="1545194" y="4879301"/>
            <a:ext cx="6275784" cy="1341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FF0000"/>
                </a:solidFill>
                <a:latin typeface="Courier New" panose="02070309020205020404" pitchFamily="49" charset="0"/>
                <a:ea typeface="PMingLiU" panose="02020500000000000000" pitchFamily="18" charset="-120"/>
              </a:rPr>
              <a:t>incompatible types</a:t>
            </a:r>
            <a:endParaRPr lang="en-GB" sz="21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FF0000"/>
                </a:solidFill>
                <a:latin typeface="Courier New" panose="02070309020205020404" pitchFamily="49" charset="0"/>
                <a:ea typeface="PMingLiU" panose="02020500000000000000" pitchFamily="18" charset="-120"/>
              </a:rPr>
              <a:t>found : Generic&lt;java.lang.Integer&gt;</a:t>
            </a:r>
            <a:endParaRPr lang="en-GB" sz="21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FF0000"/>
                </a:solidFill>
                <a:latin typeface="Courier New" panose="02070309020205020404" pitchFamily="49" charset="0"/>
                <a:ea typeface="PMingLiU" panose="02020500000000000000" pitchFamily="18" charset="-120"/>
              </a:rPr>
              <a:t>required: Generic&lt;java.lang.Boolean&gt;</a:t>
            </a:r>
            <a:endParaRPr lang="en-GB" sz="21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FF0000"/>
                </a:solidFill>
                <a:latin typeface="Courier New" panose="02070309020205020404" pitchFamily="49" charset="0"/>
                <a:ea typeface="PMingLiU" panose="02020500000000000000" pitchFamily="18" charset="-120"/>
              </a:rPr>
              <a:t>f1 = f2;</a:t>
            </a:r>
            <a:endParaRPr lang="en-GB" sz="2100" b="1">
              <a:solidFill>
                <a:srgbClr val="FF0000"/>
              </a:solidFill>
              <a:latin typeface="Courier New" panose="02070309020205020404" pitchFamily="49" charset="0"/>
              <a:ea typeface="PMingLiU" panose="02020500000000000000" pitchFamily="18" charset="-120"/>
            </a:endParaRPr>
          </a:p>
        </p:txBody>
      </p:sp>
      <p:sp>
        <p:nvSpPr>
          <p:cNvPr id="1233924" name="Rectangle 4"/>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泛型类实例之间的赋值</a:t>
            </a:r>
            <a:endParaRPr lang="zh-CN" altLang="en-US">
              <a:sym typeface="+mn-ea"/>
            </a:endParaRPr>
          </a:p>
        </p:txBody>
      </p:sp>
      <p:sp>
        <p:nvSpPr>
          <p:cNvPr id="1233925" name="Rectangle 5"/>
          <p:cNvSpPr>
            <a:spLocks noGrp="1" noChangeArrowheads="1"/>
          </p:cNvSpPr>
          <p:nvPr>
            <p:ph idx="1"/>
          </p:nvPr>
        </p:nvSpPr>
        <p:spPr/>
        <p:txBody>
          <a:bodyPr/>
          <a:lstStyle/>
          <a:p>
            <a:r>
              <a:rPr lang="zh-CN" altLang="en-GB" sz="2800"/>
              <a:t>同一泛型类，如果实例化时给定的实际类型不同，则这些实例的类型是不兼容的，不能相互赋值。</a:t>
            </a:r>
            <a:endParaRPr lang="zh-CN" altLang="en-GB" sz="280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泛型中的</a:t>
            </a:r>
            <a:r>
              <a:rPr lang="zh-CN" altLang="en-US">
                <a:sym typeface="+mn-ea"/>
              </a:rPr>
              <a:t>Object</a:t>
            </a:r>
            <a:r>
              <a:rPr lang="zh-CN" altLang="en-US">
                <a:sym typeface="+mn-ea"/>
              </a:rPr>
              <a:t>类型兼容性</a:t>
            </a:r>
            <a:endParaRPr lang="zh-CN" altLang="en-US">
              <a:sym typeface="+mn-ea"/>
            </a:endParaRPr>
          </a:p>
        </p:txBody>
      </p:sp>
      <p:sp>
        <p:nvSpPr>
          <p:cNvPr id="1235971" name="Rectangle 3"/>
          <p:cNvSpPr>
            <a:spLocks noGrp="1" noChangeArrowheads="1"/>
          </p:cNvSpPr>
          <p:nvPr>
            <p:ph idx="1"/>
          </p:nvPr>
        </p:nvSpPr>
        <p:spPr/>
        <p:txBody>
          <a:bodyPr/>
          <a:lstStyle/>
          <a:p>
            <a:r>
              <a:rPr lang="en-US" altLang="zh-CN" sz="2800"/>
              <a:t>Object</a:t>
            </a:r>
            <a:r>
              <a:rPr lang="zh-CN" altLang="en-US" sz="2800"/>
              <a:t>是所有类的父类，因此，所有的类型的实例都可赋值给声明为</a:t>
            </a:r>
            <a:r>
              <a:rPr lang="en-US" altLang="zh-CN" sz="2800"/>
              <a:t>Object</a:t>
            </a:r>
            <a:r>
              <a:rPr lang="zh-CN" altLang="en-US" sz="2800"/>
              <a:t>类型的变量</a:t>
            </a:r>
            <a:endParaRPr lang="zh-CN" altLang="en-US" sz="2800"/>
          </a:p>
          <a:p>
            <a:endParaRPr lang="zh-CN" altLang="en-US" sz="2800"/>
          </a:p>
          <a:p>
            <a:endParaRPr lang="zh-CN" altLang="en-US" sz="2800"/>
          </a:p>
          <a:p>
            <a:endParaRPr lang="zh-CN" altLang="en-US" sz="2800"/>
          </a:p>
          <a:p>
            <a:r>
              <a:rPr lang="zh-CN" altLang="en-US" sz="2800"/>
              <a:t>在实例化泛型类时，将泛型指定为</a:t>
            </a:r>
            <a:r>
              <a:rPr lang="en-US" altLang="zh-CN" sz="2800"/>
              <a:t>Object</a:t>
            </a:r>
            <a:r>
              <a:rPr lang="zh-CN" altLang="en-US" sz="2800"/>
              <a:t>类型却不存在着和其他类型之间的兼容性：</a:t>
            </a:r>
            <a:endParaRPr lang="zh-CN" altLang="en-US" sz="2800"/>
          </a:p>
        </p:txBody>
      </p:sp>
      <p:sp>
        <p:nvSpPr>
          <p:cNvPr id="1235972" name="Rectangle 4"/>
          <p:cNvSpPr>
            <a:spLocks noChangeArrowheads="1"/>
          </p:cNvSpPr>
          <p:nvPr/>
        </p:nvSpPr>
        <p:spPr bwMode="auto">
          <a:xfrm>
            <a:off x="1620203" y="5030986"/>
            <a:ext cx="8392716" cy="1341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Generic&lt;Boolean&gt; f1 = new Generic&lt;Boolean&gt;();</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Generic&lt;Integer&gt; f2 = new Generic&lt;Integer&gt;();</a:t>
            </a:r>
            <a:endParaRPr lang="en-GB"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100" b="1">
                <a:solidFill>
                  <a:srgbClr val="FF0000"/>
                </a:solidFill>
                <a:latin typeface="Courier New" panose="02070309020205020404" pitchFamily="49" charset="0"/>
                <a:ea typeface="PMingLiU" panose="02020500000000000000" pitchFamily="18" charset="-120"/>
              </a:rPr>
              <a:t>Generic&lt;Object&gt; f=f1;</a:t>
            </a:r>
            <a:r>
              <a:rPr lang="en-GB" altLang="zh-CN" sz="2100" b="1">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宋体" panose="02010600030101010101" pitchFamily="2" charset="-122"/>
              </a:rPr>
              <a:t>f1</a:t>
            </a:r>
            <a:r>
              <a:rPr lang="zh-CN" altLang="en-GB" sz="2100" b="1">
                <a:solidFill>
                  <a:srgbClr val="000000"/>
                </a:solidFill>
                <a:latin typeface="宋体" panose="02010600030101010101" pitchFamily="2" charset="-122"/>
              </a:rPr>
              <a:t>和</a:t>
            </a:r>
            <a:r>
              <a:rPr lang="en-GB" altLang="zh-CN" sz="2100" b="1">
                <a:solidFill>
                  <a:srgbClr val="000000"/>
                </a:solidFill>
                <a:latin typeface="宋体" panose="02010600030101010101" pitchFamily="2" charset="-122"/>
              </a:rPr>
              <a:t>f</a:t>
            </a:r>
            <a:r>
              <a:rPr lang="zh-CN" altLang="en-GB" sz="2100" b="1">
                <a:solidFill>
                  <a:srgbClr val="000000"/>
                </a:solidFill>
                <a:latin typeface="宋体" panose="02010600030101010101" pitchFamily="2" charset="-122"/>
              </a:rPr>
              <a:t>类型并不兼容</a:t>
            </a:r>
            <a:r>
              <a:rPr lang="en-GB" altLang="zh-CN" sz="2100" b="1">
                <a:solidFill>
                  <a:srgbClr val="000000"/>
                </a:solidFill>
                <a:latin typeface="Courier New" panose="02070309020205020404" pitchFamily="49" charset="0"/>
                <a:ea typeface="PMingLiU" panose="02020500000000000000" pitchFamily="18" charset="-120"/>
              </a:rPr>
              <a:t>,</a:t>
            </a:r>
            <a:r>
              <a:rPr lang="zh-CN" altLang="en-GB" sz="2100" b="1">
                <a:solidFill>
                  <a:srgbClr val="000000"/>
                </a:solidFill>
                <a:latin typeface="Courier New" panose="02070309020205020404" pitchFamily="49" charset="0"/>
              </a:rPr>
              <a:t>发生编译错误</a:t>
            </a:r>
            <a:endParaRPr lang="zh-CN"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FF0000"/>
                </a:solidFill>
                <a:latin typeface="Courier New" panose="02070309020205020404" pitchFamily="49" charset="0"/>
              </a:rPr>
              <a:t>f=f2;</a:t>
            </a:r>
            <a:r>
              <a:rPr lang="en-GB" altLang="zh-CN" sz="2100" b="1">
                <a:solidFill>
                  <a:srgbClr val="000000"/>
                </a:solidFill>
                <a:latin typeface="Courier New" panose="02070309020205020404" pitchFamily="49" charset="0"/>
              </a:rPr>
              <a:t>  //f2</a:t>
            </a:r>
            <a:r>
              <a:rPr lang="zh-CN" altLang="en-GB" sz="2100" b="1">
                <a:solidFill>
                  <a:srgbClr val="000000"/>
                </a:solidFill>
                <a:latin typeface="Courier New" panose="02070309020205020404" pitchFamily="49" charset="0"/>
              </a:rPr>
              <a:t>和</a:t>
            </a:r>
            <a:r>
              <a:rPr lang="en-GB" altLang="zh-CN" sz="2100" b="1">
                <a:solidFill>
                  <a:srgbClr val="000000"/>
                </a:solidFill>
                <a:latin typeface="Courier New" panose="02070309020205020404" pitchFamily="49" charset="0"/>
              </a:rPr>
              <a:t>f</a:t>
            </a:r>
            <a:r>
              <a:rPr lang="zh-CN" altLang="en-GB" sz="2100" b="1">
                <a:solidFill>
                  <a:srgbClr val="000000"/>
                </a:solidFill>
                <a:latin typeface="Courier New" panose="02070309020205020404" pitchFamily="49" charset="0"/>
              </a:rPr>
              <a:t>类型同样不兼容，也会发生编译错误</a:t>
            </a:r>
            <a:r>
              <a:rPr lang="en-GB" altLang="zh-CN" sz="2100" b="1">
                <a:solidFill>
                  <a:srgbClr val="000000"/>
                </a:solidFill>
                <a:latin typeface="Courier New" panose="02070309020205020404" pitchFamily="49" charset="0"/>
              </a:rPr>
              <a:t> </a:t>
            </a:r>
            <a:endParaRPr lang="en-GB" altLang="zh-CN" sz="2100" b="1">
              <a:solidFill>
                <a:srgbClr val="000000"/>
              </a:solidFill>
              <a:latin typeface="Courier New" panose="02070309020205020404" pitchFamily="49" charset="0"/>
            </a:endParaRPr>
          </a:p>
        </p:txBody>
      </p:sp>
      <p:sp>
        <p:nvSpPr>
          <p:cNvPr id="1235973" name="Rectangle 5"/>
          <p:cNvSpPr>
            <a:spLocks noChangeArrowheads="1"/>
          </p:cNvSpPr>
          <p:nvPr/>
        </p:nvSpPr>
        <p:spPr bwMode="auto">
          <a:xfrm>
            <a:off x="1771889" y="2383989"/>
            <a:ext cx="7599283" cy="1341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Boolean</a:t>
            </a:r>
            <a:r>
              <a:rPr lang="en-GB" altLang="zh-CN" sz="2100" b="1">
                <a:solidFill>
                  <a:srgbClr val="000000"/>
                </a:solidFill>
                <a:latin typeface="Courier New" panose="02070309020205020404" pitchFamily="49" charset="0"/>
                <a:ea typeface="PMingLiU" panose="02020500000000000000" pitchFamily="18" charset="-120"/>
              </a:rPr>
              <a:t> </a:t>
            </a:r>
            <a:r>
              <a:rPr lang="en-GB" sz="2100" b="1">
                <a:solidFill>
                  <a:srgbClr val="000000"/>
                </a:solidFill>
                <a:latin typeface="Courier New" panose="02070309020205020404" pitchFamily="49" charset="0"/>
                <a:ea typeface="PMingLiU" panose="02020500000000000000" pitchFamily="18" charset="-120"/>
              </a:rPr>
              <a:t>f</a:t>
            </a:r>
            <a:r>
              <a:rPr lang="en-GB" altLang="zh-CN" sz="2100" b="1">
                <a:solidFill>
                  <a:srgbClr val="000000"/>
                </a:solidFill>
                <a:latin typeface="Courier New" panose="02070309020205020404" pitchFamily="49" charset="0"/>
                <a:ea typeface="PMingLiU" panose="02020500000000000000" pitchFamily="18" charset="-120"/>
              </a:rPr>
              <a:t>1</a:t>
            </a:r>
            <a:r>
              <a:rPr lang="en-GB" sz="2100" b="1">
                <a:solidFill>
                  <a:srgbClr val="000000"/>
                </a:solidFill>
                <a:latin typeface="Courier New" panose="02070309020205020404" pitchFamily="49" charset="0"/>
                <a:ea typeface="PMingLiU" panose="02020500000000000000" pitchFamily="18" charset="-120"/>
              </a:rPr>
              <a:t> = new Boolean</a:t>
            </a:r>
            <a:r>
              <a:rPr lang="en-GB" altLang="zh-CN" sz="2100" b="1">
                <a:solidFill>
                  <a:srgbClr val="000000"/>
                </a:solidFill>
                <a:latin typeface="Courier New" panose="02070309020205020404" pitchFamily="49" charset="0"/>
                <a:ea typeface="PMingLiU" panose="02020500000000000000" pitchFamily="18" charset="-120"/>
              </a:rPr>
              <a:t>(true);</a:t>
            </a:r>
            <a:endParaRPr lang="en-GB"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Integer f2 = new Integer</a:t>
            </a:r>
            <a:r>
              <a:rPr lang="en-GB" altLang="zh-CN" sz="2100" b="1">
                <a:solidFill>
                  <a:srgbClr val="000000"/>
                </a:solidFill>
                <a:latin typeface="Courier New" panose="02070309020205020404" pitchFamily="49" charset="0"/>
                <a:ea typeface="PMingLiU" panose="02020500000000000000" pitchFamily="18" charset="-120"/>
              </a:rPr>
              <a:t>(1);</a:t>
            </a:r>
            <a:endParaRPr lang="en-GB"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ea typeface="PMingLiU" panose="02020500000000000000" pitchFamily="18" charset="-120"/>
              </a:rPr>
              <a:t>Object  f=f1;  //</a:t>
            </a:r>
            <a:r>
              <a:rPr lang="en-GB" altLang="zh-CN" sz="2100" b="1">
                <a:solidFill>
                  <a:srgbClr val="000000"/>
                </a:solidFill>
                <a:latin typeface="Courier New" panose="02070309020205020404" pitchFamily="49" charset="0"/>
              </a:rPr>
              <a:t>OK</a:t>
            </a:r>
            <a:endParaRPr lang="zh-CN"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f=f2;  //OK </a:t>
            </a:r>
            <a:endParaRPr lang="en-GB" altLang="zh-CN" sz="2100" b="1">
              <a:solidFill>
                <a:srgbClr val="000000"/>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Grp="1" noChangeArrowheads="1"/>
          </p:cNvSpPr>
          <p:nvPr>
            <p:ph type="title"/>
          </p:nvPr>
        </p:nvSpPr>
        <p:spPr>
          <a:xfrm>
            <a:off x="495300" y="555466"/>
            <a:ext cx="9720263" cy="360680"/>
          </a:xfrm>
          <a:noFill/>
          <a:ln w="9525">
            <a:noFill/>
          </a:ln>
        </p:spPr>
        <p:txBody>
          <a:bodyPr vert="horz" wrap="square" lIns="102870" tIns="51435" rIns="102870" bIns="51435" rtlCol="0" anchor="ctr">
            <a:normAutofit fontScale="90000"/>
          </a:bodyPr>
          <a:lstStyle/>
          <a:p>
            <a:pPr lvl="0" algn="l">
              <a:buClrTx/>
              <a:buSzTx/>
            </a:pPr>
            <a:r>
              <a:rPr lang="zh-CN" altLang="en-US">
                <a:sym typeface="+mn-ea"/>
              </a:rPr>
              <a:t>泛型通配字符（</a:t>
            </a:r>
            <a:r>
              <a:rPr lang="zh-CN" altLang="en-US">
                <a:sym typeface="+mn-ea"/>
              </a:rPr>
              <a:t>Wildcard）</a:t>
            </a:r>
            <a:endParaRPr lang="zh-CN" altLang="en-US">
              <a:sym typeface="+mn-ea"/>
            </a:endParaRPr>
          </a:p>
        </p:txBody>
      </p:sp>
      <p:sp>
        <p:nvSpPr>
          <p:cNvPr id="1236995" name="Rectangle 3"/>
          <p:cNvSpPr>
            <a:spLocks noGrp="1" noChangeArrowheads="1"/>
          </p:cNvSpPr>
          <p:nvPr>
            <p:ph idx="1"/>
          </p:nvPr>
        </p:nvSpPr>
        <p:spPr/>
        <p:txBody>
          <a:bodyPr/>
          <a:lstStyle/>
          <a:p>
            <a:r>
              <a:rPr lang="zh-CN" altLang="en-US" sz="2800"/>
              <a:t>泛型类</a:t>
            </a:r>
            <a:r>
              <a:rPr lang="zh-CN" altLang="en-US" sz="2800">
                <a:solidFill>
                  <a:srgbClr val="FF0000"/>
                </a:solidFill>
              </a:rPr>
              <a:t>实例</a:t>
            </a:r>
            <a:r>
              <a:rPr lang="zh-CN" altLang="en-US" sz="2800"/>
              <a:t>之间的不兼容性会带来使用的不便。</a:t>
            </a:r>
            <a:endParaRPr lang="zh-CN" altLang="en-US" sz="2800"/>
          </a:p>
          <a:p>
            <a:r>
              <a:rPr lang="zh-CN" altLang="en-US" sz="2800"/>
              <a:t>使用泛型通配符</a:t>
            </a:r>
            <a:r>
              <a:rPr lang="en-US" altLang="zh-CN" sz="2800"/>
              <a:t>(?)</a:t>
            </a:r>
            <a:r>
              <a:rPr lang="zh-CN" altLang="en-US" sz="2800"/>
              <a:t>声明泛型类的变量可以解决这个问题</a:t>
            </a:r>
            <a:endParaRPr lang="zh-CN" altLang="en-US" sz="2800"/>
          </a:p>
        </p:txBody>
      </p:sp>
      <p:sp>
        <p:nvSpPr>
          <p:cNvPr id="1236996" name="Rectangle 4"/>
          <p:cNvSpPr>
            <a:spLocks noChangeArrowheads="1"/>
          </p:cNvSpPr>
          <p:nvPr/>
        </p:nvSpPr>
        <p:spPr bwMode="auto">
          <a:xfrm>
            <a:off x="1316990" y="2609533"/>
            <a:ext cx="8168005" cy="360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Generic&lt;Boolean&gt; f1 = new Generic&lt;Boolean&gt;();</a:t>
            </a:r>
            <a:endParaRPr lang="en-GB"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Generic&lt;Integer&gt; f2 = new Generic&lt;Integer&gt;();</a:t>
            </a:r>
            <a:endParaRPr lang="en-GB"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ea typeface="PMingLiU" panose="02020500000000000000" pitchFamily="18" charset="-120"/>
              </a:rPr>
              <a:t>Generic&lt;Object&gt;  f3 = new Generic&lt;Object&gt;();</a:t>
            </a:r>
            <a:endParaRPr lang="en-GB"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//f</a:t>
            </a:r>
            <a:r>
              <a:rPr lang="zh-CN" altLang="en-GB" sz="2100" b="1">
                <a:solidFill>
                  <a:srgbClr val="000000"/>
                </a:solidFill>
                <a:latin typeface="Courier New" panose="02070309020205020404" pitchFamily="49" charset="0"/>
              </a:rPr>
              <a:t>可代表</a:t>
            </a:r>
            <a:r>
              <a:rPr lang="en-GB" altLang="zh-CN" sz="2100" b="1">
                <a:solidFill>
                  <a:srgbClr val="000000"/>
                </a:solidFill>
                <a:latin typeface="Courier New" panose="02070309020205020404" pitchFamily="49" charset="0"/>
              </a:rPr>
              <a:t>Generic</a:t>
            </a:r>
            <a:r>
              <a:rPr lang="zh-CN" altLang="en-GB" sz="2100" b="1">
                <a:solidFill>
                  <a:srgbClr val="000000"/>
                </a:solidFill>
                <a:latin typeface="Courier New" panose="02070309020205020404" pitchFamily="49" charset="0"/>
              </a:rPr>
              <a:t>所有可能的实例</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Generic&lt;?&gt;   f;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f=f1;  //OK</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f=f2;  //OK</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f=f3;  //OK</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US" altLang="en-GB" sz="2100" b="1">
                <a:solidFill>
                  <a:srgbClr val="000000"/>
                </a:solidFill>
                <a:latin typeface="Courier New" panose="02070309020205020404" pitchFamily="49" charset="0"/>
                <a:sym typeface="+mn-ea"/>
              </a:rPr>
              <a:t>//</a:t>
            </a:r>
            <a:r>
              <a:rPr lang="en-GB" altLang="zh-CN" sz="2100" b="1">
                <a:solidFill>
                  <a:srgbClr val="FF0000"/>
                </a:solidFill>
                <a:latin typeface="Courier New" panose="02070309020205020404" pitchFamily="49" charset="0"/>
                <a:sym typeface="+mn-ea"/>
              </a:rPr>
              <a:t>Generic    f;</a:t>
            </a:r>
            <a:r>
              <a:rPr lang="zh-CN" altLang="en-GB" sz="2100" b="1">
                <a:solidFill>
                  <a:srgbClr val="FF0000"/>
                </a:solidFill>
                <a:latin typeface="Courier New" panose="02070309020205020404" pitchFamily="49" charset="0"/>
                <a:sym typeface="+mn-ea"/>
              </a:rPr>
              <a:t>的声明方式以上也可以操作，但是有警告。</a:t>
            </a:r>
            <a:endParaRPr lang="zh-CN" altLang="en-GB" sz="2100" b="1">
              <a:solidFill>
                <a:srgbClr val="FF0000"/>
              </a:solidFill>
              <a:latin typeface="Courier New" panose="02070309020205020404" pitchFamily="49" charset="0"/>
              <a:sym typeface="+mn-ea"/>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Grp="1" noChangeArrowheads="1"/>
          </p:cNvSpPr>
          <p:nvPr>
            <p:ph type="title"/>
          </p:nvPr>
        </p:nvSpPr>
        <p:spPr/>
        <p:txBody>
          <a:bodyPr/>
          <a:lstStyle/>
          <a:p>
            <a:r>
              <a:rPr lang="zh-CN" altLang="en-US" sz="2800"/>
              <a:t>通配符用作方法的参数</a:t>
            </a:r>
            <a:endParaRPr lang="zh-CN" altLang="en-US" sz="2800"/>
          </a:p>
        </p:txBody>
      </p:sp>
      <p:sp>
        <p:nvSpPr>
          <p:cNvPr id="1239044" name="Rectangle 4"/>
          <p:cNvSpPr>
            <a:spLocks noGrp="1" noChangeArrowheads="1"/>
          </p:cNvSpPr>
          <p:nvPr>
            <p:ph idx="1"/>
          </p:nvPr>
        </p:nvSpPr>
        <p:spPr/>
        <p:txBody>
          <a:bodyPr/>
          <a:lstStyle/>
          <a:p>
            <a:r>
              <a:rPr lang="zh-CN" altLang="en-GB" sz="2800"/>
              <a:t>通配符也可以用于方法的参数类型的声明，表示该参数可接受对应泛型类型的任意实例。</a:t>
            </a:r>
            <a:endParaRPr lang="zh-CN" altLang="en-GB" sz="2800"/>
          </a:p>
          <a:p>
            <a:r>
              <a:rPr lang="zh-CN" altLang="en-GB" sz="2800"/>
              <a:t>以下类定义中的</a:t>
            </a:r>
            <a:r>
              <a:rPr lang="en-GB" altLang="zh-CN" sz="2800"/>
              <a:t>printCollection</a:t>
            </a:r>
            <a:r>
              <a:rPr lang="zh-CN" altLang="en-GB" sz="2800"/>
              <a:t>方法可以打印任意强类型集合中的内容</a:t>
            </a:r>
            <a:endParaRPr lang="zh-CN" altLang="en-GB" sz="2800"/>
          </a:p>
        </p:txBody>
      </p:sp>
      <p:sp>
        <p:nvSpPr>
          <p:cNvPr id="1239043" name="Rectangle 3"/>
          <p:cNvSpPr>
            <a:spLocks noChangeArrowheads="1"/>
          </p:cNvSpPr>
          <p:nvPr/>
        </p:nvSpPr>
        <p:spPr bwMode="auto">
          <a:xfrm>
            <a:off x="1318499" y="3737888"/>
            <a:ext cx="8241030" cy="2957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class Util{</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宋体" panose="02010600030101010101" pitchFamily="2" charset="-122"/>
              </a:rPr>
              <a:t>  //Collection&lt;?&gt;</a:t>
            </a:r>
            <a:r>
              <a:rPr lang="zh-CN" altLang="en-GB" sz="2100" b="1">
                <a:solidFill>
                  <a:srgbClr val="000000"/>
                </a:solidFill>
                <a:latin typeface="宋体" panose="02010600030101010101" pitchFamily="2" charset="-122"/>
              </a:rPr>
              <a:t>可以匹配任何强类型集合</a:t>
            </a:r>
            <a:endParaRPr lang="zh-CN" altLang="en-GB" sz="21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static void printCollection(Collection&lt;?&gt; c){</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for(Object o : c)</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System.out.println(o);</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a:t>
            </a:r>
            <a:endParaRPr lang="en-GB" sz="21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580644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Java</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中的泛型类定义</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1</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ChangeArrowheads="1"/>
          </p:cNvSpPr>
          <p:nvPr/>
        </p:nvSpPr>
        <p:spPr bwMode="auto">
          <a:xfrm>
            <a:off x="1695212" y="2410897"/>
            <a:ext cx="7864316" cy="2310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Generic&lt;? extends List&gt; f = null;</a:t>
            </a:r>
            <a:endParaRPr lang="en-GB" sz="21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f = new Generic&lt;ArrayList&gt;();</a:t>
            </a:r>
            <a:r>
              <a:rPr lang="en-GB" altLang="zh-CN" sz="2100" b="1">
                <a:latin typeface="Courier New" panose="02070309020205020404" pitchFamily="49" charset="0"/>
              </a:rPr>
              <a:t> //Ok</a:t>
            </a:r>
            <a:endParaRPr lang="en-GB" sz="21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a:t>
            </a:r>
            <a:r>
              <a:rPr lang="en-GB" altLang="zh-CN" sz="2100" b="1">
                <a:latin typeface="Courier New" panose="02070309020205020404" pitchFamily="49" charset="0"/>
              </a:rPr>
              <a:t> </a:t>
            </a:r>
            <a:endParaRPr lang="en-GB" sz="21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f = new Generic</a:t>
            </a:r>
            <a:r>
              <a:rPr lang="en-GB" altLang="zh-CN" sz="2100" b="1">
                <a:latin typeface="Courier New" panose="02070309020205020404" pitchFamily="49" charset="0"/>
              </a:rPr>
              <a:t>&lt;Vector&gt;();  //OK</a:t>
            </a:r>
            <a:endParaRPr lang="zh-CN" altLang="en-GB" sz="21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b="1">
                <a:latin typeface="Courier New" panose="02070309020205020404" pitchFamily="49" charset="0"/>
                <a:ea typeface="PMingLiU" panose="02020500000000000000" pitchFamily="18" charset="-120"/>
              </a:rPr>
              <a:t>....</a:t>
            </a:r>
            <a:endParaRPr lang="en-GB" altLang="zh-CN" sz="21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latin typeface="隶书" panose="02010509060101010101" pitchFamily="49" charset="-122"/>
                <a:ea typeface="隶书" panose="02010509060101010101" pitchFamily="49" charset="-122"/>
              </a:rPr>
              <a:t>//</a:t>
            </a:r>
            <a:r>
              <a:rPr lang="zh-CN" altLang="en-GB" sz="2100" b="1">
                <a:latin typeface="宋体" panose="02010600030101010101" pitchFamily="2" charset="-122"/>
              </a:rPr>
              <a:t>以下语句会发生编译错误，因为</a:t>
            </a:r>
            <a:r>
              <a:rPr lang="en-GB" altLang="zh-CN" sz="2100" b="1">
                <a:latin typeface="宋体" panose="02010600030101010101" pitchFamily="2" charset="-122"/>
              </a:rPr>
              <a:t>HashMap</a:t>
            </a:r>
            <a:r>
              <a:rPr lang="zh-CN" altLang="en-GB" sz="2100" b="1">
                <a:latin typeface="宋体" panose="02010600030101010101" pitchFamily="2" charset="-122"/>
              </a:rPr>
              <a:t>没有实现</a:t>
            </a:r>
            <a:r>
              <a:rPr lang="en-GB" altLang="zh-CN" sz="2100" b="1">
                <a:latin typeface="宋体" panose="02010600030101010101" pitchFamily="2" charset="-122"/>
              </a:rPr>
              <a:t>List</a:t>
            </a:r>
            <a:r>
              <a:rPr lang="zh-CN" altLang="en-GB" sz="2100" b="1">
                <a:latin typeface="宋体" panose="02010600030101010101" pitchFamily="2" charset="-122"/>
              </a:rPr>
              <a:t>接口</a:t>
            </a:r>
            <a:endParaRPr lang="zh-CN" altLang="en-GB" sz="21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100" b="1">
                <a:latin typeface="Courier New" panose="02070309020205020404" pitchFamily="49" charset="0"/>
              </a:rPr>
              <a:t>f = new Genric&lt;HashMap&gt;();</a:t>
            </a:r>
            <a:endParaRPr lang="en-GB" altLang="zh-CN" sz="2100" b="1">
              <a:latin typeface="Courier New" panose="02070309020205020404" pitchFamily="49" charset="0"/>
            </a:endParaRPr>
          </a:p>
        </p:txBody>
      </p:sp>
      <p:sp>
        <p:nvSpPr>
          <p:cNvPr id="1240067" name="Rectangle 3"/>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为通配符指定匹配上限</a:t>
            </a:r>
            <a:endParaRPr lang="zh-CN" altLang="en-US">
              <a:sym typeface="+mn-ea"/>
            </a:endParaRPr>
          </a:p>
        </p:txBody>
      </p:sp>
      <p:sp>
        <p:nvSpPr>
          <p:cNvPr id="1240068" name="Rectangle 4"/>
          <p:cNvSpPr>
            <a:spLocks noGrp="1" noChangeArrowheads="1"/>
          </p:cNvSpPr>
          <p:nvPr>
            <p:ph idx="1"/>
          </p:nvPr>
        </p:nvSpPr>
        <p:spPr/>
        <p:txBody>
          <a:bodyPr/>
          <a:lstStyle/>
          <a:p>
            <a:r>
              <a:rPr lang="zh-CN" altLang="en-GB" sz="2800"/>
              <a:t>和限制泛型的上限相似，同样可以使用</a:t>
            </a:r>
            <a:r>
              <a:rPr lang="en-GB" sz="2800"/>
              <a:t>extends</a:t>
            </a:r>
            <a:r>
              <a:rPr lang="zh-CN" altLang="en-GB" sz="2800"/>
              <a:t>关键字限定通配符匹配类型的上限：</a:t>
            </a:r>
            <a:endParaRPr lang="zh-CN" altLang="en-GB" sz="2800"/>
          </a:p>
        </p:txBody>
      </p:sp>
      <p:sp>
        <p:nvSpPr>
          <p:cNvPr id="1240069" name="Rectangle 5"/>
          <p:cNvSpPr>
            <a:spLocks noChangeArrowheads="1"/>
          </p:cNvSpPr>
          <p:nvPr/>
        </p:nvSpPr>
        <p:spPr bwMode="auto">
          <a:xfrm>
            <a:off x="1620203" y="4967645"/>
            <a:ext cx="7297420" cy="1341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FF0000"/>
                </a:solidFill>
                <a:latin typeface="Courier New" panose="02070309020205020404" pitchFamily="49" charset="0"/>
                <a:ea typeface="PMingLiU" panose="02020500000000000000" pitchFamily="18" charset="-120"/>
              </a:rPr>
              <a:t>incompatible types</a:t>
            </a:r>
            <a:endParaRPr lang="en-GB" sz="21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FF0000"/>
                </a:solidFill>
                <a:latin typeface="Courier New" panose="02070309020205020404" pitchFamily="49" charset="0"/>
                <a:ea typeface="PMingLiU" panose="02020500000000000000" pitchFamily="18" charset="-120"/>
              </a:rPr>
              <a:t>found : Generic&lt;java.util.HashMap&gt;</a:t>
            </a:r>
            <a:endParaRPr lang="en-GB" sz="21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FF0000"/>
                </a:solidFill>
                <a:latin typeface="Courier New" panose="02070309020205020404" pitchFamily="49" charset="0"/>
                <a:ea typeface="PMingLiU" panose="02020500000000000000" pitchFamily="18" charset="-120"/>
              </a:rPr>
              <a:t>required: Generic&lt;? extends java.util.List&gt;</a:t>
            </a:r>
            <a:endParaRPr lang="en-GB" sz="2100" b="1">
              <a:solidFill>
                <a:srgbClr val="FF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FF0000"/>
                </a:solidFill>
                <a:latin typeface="Courier New" panose="02070309020205020404" pitchFamily="49" charset="0"/>
                <a:ea typeface="PMingLiU" panose="02020500000000000000" pitchFamily="18" charset="-120"/>
              </a:rPr>
              <a:t>f = new Generic&lt;HashMap&gt;();</a:t>
            </a:r>
            <a:endParaRPr lang="en-GB" sz="2100" b="1">
              <a:solidFill>
                <a:srgbClr val="FF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泛型变量上限通配符限制</a:t>
            </a:r>
            <a:endParaRPr lang="zh-CN" altLang="en-US">
              <a:sym typeface="+mn-ea"/>
            </a:endParaRPr>
          </a:p>
        </p:txBody>
      </p:sp>
      <p:sp>
        <p:nvSpPr>
          <p:cNvPr id="3" name="内容占位符 2"/>
          <p:cNvSpPr>
            <a:spLocks noGrp="1"/>
          </p:cNvSpPr>
          <p:nvPr>
            <p:ph idx="1"/>
          </p:nvPr>
        </p:nvSpPr>
        <p:spPr/>
        <p:txBody>
          <a:bodyPr>
            <a:normAutofit fontScale="80000"/>
          </a:bodyPr>
          <a:p>
            <a:pPr marL="11430" indent="-11430" algn="l" eaLnBrk="1" hangingPunct="1">
              <a:lnSpc>
                <a:spcPct val="110000"/>
              </a:lnSpc>
              <a:buClr>
                <a:srgbClr val="000000"/>
              </a:buClr>
              <a:buSzPct val="100000"/>
              <a:buFont typeface="Courier New" panose="02070309020205020404" pitchFamily="49" charset="0"/>
              <a:buNone/>
            </a:pPr>
            <a:r>
              <a:rPr lang="zh-CN" altLang="en-GB" sz="3000">
                <a:latin typeface="微软雅黑" panose="020B0503020204020204" pitchFamily="34" charset="-122"/>
                <a:ea typeface="微软雅黑" panose="020B0503020204020204" pitchFamily="34" charset="-122"/>
                <a:sym typeface="+mn-ea"/>
              </a:rPr>
              <a:t>定义上限通配符的时候，如果变量的成员方法的传入参数包含泛型类型变量，则编译器无法判断传入的对象是否符合要求，</a:t>
            </a:r>
            <a:r>
              <a:rPr lang="zh-CN" altLang="en-GB" sz="3000">
                <a:solidFill>
                  <a:srgbClr val="FF0000"/>
                </a:solidFill>
                <a:latin typeface="微软雅黑" panose="020B0503020204020204" pitchFamily="34" charset="-122"/>
                <a:ea typeface="微软雅黑" panose="020B0503020204020204" pitchFamily="34" charset="-122"/>
                <a:sym typeface="+mn-ea"/>
              </a:rPr>
              <a:t>所以不允许调用传入泛型类型参数的成员函数。</a:t>
            </a:r>
            <a:r>
              <a:rPr lang="zh-CN" altLang="en-GB" sz="3000">
                <a:latin typeface="微软雅黑" panose="020B0503020204020204" pitchFamily="34" charset="-122"/>
                <a:ea typeface="微软雅黑" panose="020B0503020204020204" pitchFamily="34" charset="-122"/>
                <a:sym typeface="+mn-ea"/>
              </a:rPr>
              <a:t>例如：</a:t>
            </a:r>
            <a:endParaRPr lang="en-GB" sz="3000" b="1">
              <a:latin typeface="Courier New" panose="02070309020205020404" pitchFamily="49" charset="0"/>
              <a:ea typeface="PMingLiU" panose="02020500000000000000" pitchFamily="18" charset="-120"/>
              <a:sym typeface="+mn-ea"/>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sym typeface="+mn-ea"/>
              </a:rPr>
              <a:t>Generic&lt;? extends List&gt; f = null;</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sym typeface="+mn-ea"/>
              </a:rPr>
              <a:t>f = new Generic&lt;ArrayList&gt;();</a:t>
            </a:r>
            <a:r>
              <a:rPr lang="en-GB" altLang="zh-CN" sz="2000" b="1">
                <a:latin typeface="Courier New" panose="02070309020205020404" pitchFamily="49" charset="0"/>
                <a:sym typeface="+mn-ea"/>
              </a:rPr>
              <a:t> //Ok</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sym typeface="+mn-ea"/>
              </a:rPr>
              <a:t>.....</a:t>
            </a:r>
            <a:r>
              <a:rPr lang="en-GB" altLang="zh-CN" sz="2000" b="1">
                <a:latin typeface="Courier New" panose="02070309020205020404" pitchFamily="49" charset="0"/>
                <a:sym typeface="+mn-ea"/>
              </a:rPr>
              <a:t> </a:t>
            </a:r>
            <a:endParaRPr lang="en-GB" sz="2000" b="1">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000" b="1">
                <a:latin typeface="Courier New" panose="02070309020205020404" pitchFamily="49" charset="0"/>
                <a:ea typeface="PMingLiU" panose="02020500000000000000" pitchFamily="18" charset="-120"/>
                <a:sym typeface="+mn-ea"/>
              </a:rPr>
              <a:t>f = new Generic</a:t>
            </a:r>
            <a:r>
              <a:rPr lang="en-GB" altLang="zh-CN" sz="2000" b="1">
                <a:latin typeface="Courier New" panose="02070309020205020404" pitchFamily="49" charset="0"/>
                <a:sym typeface="+mn-ea"/>
              </a:rPr>
              <a:t>&lt;Vector&gt;();  //OK</a:t>
            </a:r>
            <a:endParaRPr lang="en-GB" altLang="zh-CN" sz="2000" b="1">
              <a:latin typeface="Courier New" panose="02070309020205020404" pitchFamily="49" charset="0"/>
              <a:sym typeface="+mn-ea"/>
            </a:endParaRPr>
          </a:p>
          <a:p>
            <a:pPr marL="0" indent="0" algn="l" eaLnBrk="1" hangingPunct="1">
              <a:buClr>
                <a:srgbClr val="000000"/>
              </a:buClr>
              <a:buSzPct val="100000"/>
              <a:buFont typeface="Courier New" panose="02070309020205020404" pitchFamily="49" charset="0"/>
              <a:buNone/>
            </a:pPr>
            <a:r>
              <a:rPr lang="en-US" altLang="en-GB" sz="2855" b="1">
                <a:solidFill>
                  <a:srgbClr val="FF0000"/>
                </a:solidFill>
                <a:latin typeface="Courier New" panose="02070309020205020404" pitchFamily="49" charset="0"/>
                <a:sym typeface="+mn-ea"/>
              </a:rPr>
              <a:t>f</a:t>
            </a:r>
            <a:r>
              <a:rPr lang="zh-CN" altLang="en-US" sz="2855" b="1">
                <a:solidFill>
                  <a:srgbClr val="FF0000"/>
                </a:solidFill>
                <a:latin typeface="Courier New" panose="02070309020205020404" pitchFamily="49" charset="0"/>
                <a:sym typeface="+mn-ea"/>
              </a:rPr>
              <a:t>中可能保存</a:t>
            </a:r>
            <a:r>
              <a:rPr lang="en-US" altLang="zh-CN" sz="2855" b="1">
                <a:solidFill>
                  <a:srgbClr val="FF0000"/>
                </a:solidFill>
                <a:latin typeface="Courier New" panose="02070309020205020404" pitchFamily="49" charset="0"/>
                <a:sym typeface="+mn-ea"/>
              </a:rPr>
              <a:t>ArrayList</a:t>
            </a:r>
            <a:r>
              <a:rPr lang="zh-CN" altLang="en-US" sz="2855" b="1">
                <a:solidFill>
                  <a:srgbClr val="FF0000"/>
                </a:solidFill>
                <a:latin typeface="Courier New" panose="02070309020205020404" pitchFamily="49" charset="0"/>
                <a:sym typeface="+mn-ea"/>
              </a:rPr>
              <a:t>或者</a:t>
            </a:r>
            <a:r>
              <a:rPr lang="en-US" altLang="zh-CN" sz="2855" b="1">
                <a:solidFill>
                  <a:srgbClr val="FF0000"/>
                </a:solidFill>
                <a:latin typeface="Courier New" panose="02070309020205020404" pitchFamily="49" charset="0"/>
                <a:sym typeface="+mn-ea"/>
              </a:rPr>
              <a:t>Vector</a:t>
            </a:r>
            <a:r>
              <a:rPr lang="zh-CN" altLang="en-US" sz="2855" b="1">
                <a:solidFill>
                  <a:srgbClr val="FF0000"/>
                </a:solidFill>
                <a:latin typeface="Courier New" panose="02070309020205020404" pitchFamily="49" charset="0"/>
                <a:sym typeface="+mn-ea"/>
              </a:rPr>
              <a:t>对象。不能保证传入的对象一定和泛型类型一致。</a:t>
            </a:r>
            <a:r>
              <a:rPr lang="zh-CN" altLang="en-US" sz="2855" b="1">
                <a:solidFill>
                  <a:srgbClr val="FF0000"/>
                </a:solidFill>
                <a:latin typeface="Courier New" panose="02070309020205020404" pitchFamily="49" charset="0"/>
              </a:rPr>
              <a:t>所以set方法一般不可以，但是可以传递null引用</a:t>
            </a:r>
            <a:endParaRPr lang="zh-CN" altLang="en-US" sz="2855" b="1">
              <a:solidFill>
                <a:srgbClr val="FF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855" b="1">
                <a:solidFill>
                  <a:srgbClr val="FF0000"/>
                </a:solidFill>
                <a:latin typeface="Courier New" panose="02070309020205020404" pitchFamily="49" charset="0"/>
              </a:rPr>
              <a:t>get方法可以返回List对象</a:t>
            </a:r>
            <a:endParaRPr lang="zh-CN" altLang="en-US" sz="2855" b="1">
              <a:solidFill>
                <a:srgbClr val="FF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300">
                <a:latin typeface="Courier New" panose="02070309020205020404" pitchFamily="49" charset="0"/>
              </a:rPr>
              <a:t>ArrayList&lt;? extends B&gt; var= </a:t>
            </a:r>
            <a:r>
              <a:rPr lang="en-US" altLang="zh-CN" sz="2300">
                <a:latin typeface="Courier New" panose="02070309020205020404" pitchFamily="49" charset="0"/>
              </a:rPr>
              <a:t>new ArrayList()</a:t>
            </a:r>
            <a:r>
              <a:rPr lang="zh-CN" altLang="en-GB" sz="2300">
                <a:latin typeface="Courier New" panose="02070309020205020404" pitchFamily="49" charset="0"/>
              </a:rPr>
              <a:t>;</a:t>
            </a:r>
            <a:endParaRPr lang="zh-CN" altLang="en-GB" sz="23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300">
                <a:latin typeface="Courier New" panose="02070309020205020404" pitchFamily="49" charset="0"/>
              </a:rPr>
              <a:t>		var.add(null);</a:t>
            </a:r>
            <a:endParaRPr lang="zh-CN" altLang="en-GB" sz="23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300">
                <a:latin typeface="Courier New" panose="02070309020205020404" pitchFamily="49" charset="0"/>
              </a:rPr>
              <a:t>		</a:t>
            </a:r>
            <a:r>
              <a:rPr lang="zh-CN" altLang="en-GB" sz="2300">
                <a:solidFill>
                  <a:srgbClr val="FF0000"/>
                </a:solidFill>
                <a:latin typeface="Courier New" panose="02070309020205020404" pitchFamily="49" charset="0"/>
              </a:rPr>
              <a:t>var.add(new B());</a:t>
            </a:r>
            <a:r>
              <a:rPr lang="en-US" altLang="zh-CN" sz="2300">
                <a:solidFill>
                  <a:srgbClr val="FF0000"/>
                </a:solidFill>
                <a:latin typeface="Courier New" panose="02070309020205020404" pitchFamily="49" charset="0"/>
              </a:rPr>
              <a:t>//illegal</a:t>
            </a:r>
            <a:endParaRPr lang="zh-CN" altLang="en-GB" sz="2300">
              <a:latin typeface="Courier New" panose="02070309020205020404" pitchFamily="49" charset="0"/>
            </a:endParaRPr>
          </a:p>
          <a:p>
            <a:endParaRPr lang="zh-CN" altLang="en-GB" sz="2300">
              <a:latin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ChangeArrowheads="1"/>
          </p:cNvSpPr>
          <p:nvPr/>
        </p:nvSpPr>
        <p:spPr bwMode="auto">
          <a:xfrm>
            <a:off x="1771889" y="2996050"/>
            <a:ext cx="8089344" cy="3434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Generic&lt;String&gt; f = new Generic&lt;String&gt;();</a:t>
            </a:r>
            <a:endParaRPr lang="en-GB"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foo.setF("caterpillar");</a:t>
            </a:r>
            <a:endParaRPr lang="en-GB"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Generic&lt;?&gt; immutable</a:t>
            </a:r>
            <a:r>
              <a:rPr lang="en-GB" altLang="zh-CN" b="1">
                <a:solidFill>
                  <a:srgbClr val="000000"/>
                </a:solidFill>
                <a:latin typeface="Courier New" panose="02070309020205020404" pitchFamily="49" charset="0"/>
              </a:rPr>
              <a:t>F</a:t>
            </a:r>
            <a:r>
              <a:rPr lang="en-GB" b="1">
                <a:solidFill>
                  <a:srgbClr val="000000"/>
                </a:solidFill>
                <a:latin typeface="Courier New" panose="02070309020205020404" pitchFamily="49" charset="0"/>
                <a:ea typeface="PMingLiU" panose="02020500000000000000" pitchFamily="18" charset="-120"/>
              </a:rPr>
              <a:t> = f;</a:t>
            </a:r>
            <a:endParaRPr lang="en-GB"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000000"/>
                </a:solidFill>
                <a:latin typeface="宋体" panose="02010600030101010101" pitchFamily="2" charset="-122"/>
              </a:rPr>
              <a:t>//</a:t>
            </a:r>
            <a:r>
              <a:rPr lang="zh-CN" altLang="en-GB" b="1">
                <a:solidFill>
                  <a:srgbClr val="000000"/>
                </a:solidFill>
                <a:latin typeface="宋体" panose="02010600030101010101" pitchFamily="2" charset="-122"/>
              </a:rPr>
              <a:t>可读取泛型成员</a:t>
            </a:r>
            <a:r>
              <a:rPr lang="en-GB" altLang="zh-CN" b="1">
                <a:solidFill>
                  <a:srgbClr val="000000"/>
                </a:solidFill>
                <a:latin typeface="宋体" panose="02010600030101010101" pitchFamily="2" charset="-122"/>
              </a:rPr>
              <a:t>f</a:t>
            </a:r>
            <a:r>
              <a:rPr lang="zh-CN" altLang="en-GB" b="1">
                <a:solidFill>
                  <a:srgbClr val="000000"/>
                </a:solidFill>
                <a:latin typeface="宋体" panose="02010600030101010101" pitchFamily="2" charset="-122"/>
              </a:rPr>
              <a:t>中保存的字符串实例</a:t>
            </a:r>
            <a:endParaRPr lang="zh-CN" altLang="en-GB"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System.out.println(immutableF.getF());</a:t>
            </a:r>
            <a:endParaRPr lang="en-GB" altLang="zh-CN"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b="1">
                <a:solidFill>
                  <a:srgbClr val="000000"/>
                </a:solidFill>
                <a:latin typeface="宋体" panose="02010600030101010101" pitchFamily="2" charset="-122"/>
              </a:rPr>
              <a:t>//可</a:t>
            </a:r>
            <a:r>
              <a:rPr lang="zh-CN" altLang="en-GB" b="1">
                <a:solidFill>
                  <a:srgbClr val="000000"/>
                </a:solidFill>
                <a:latin typeface="宋体" panose="02010600030101010101" pitchFamily="2" charset="-122"/>
              </a:rPr>
              <a:t>通过传递</a:t>
            </a:r>
            <a:r>
              <a:rPr lang="en-GB" altLang="zh-CN" b="1">
                <a:solidFill>
                  <a:srgbClr val="000000"/>
                </a:solidFill>
                <a:latin typeface="宋体" panose="02010600030101010101" pitchFamily="2" charset="-122"/>
              </a:rPr>
              <a:t>null</a:t>
            </a:r>
            <a:r>
              <a:rPr lang="zh-CN" altLang="en-GB" b="1">
                <a:solidFill>
                  <a:srgbClr val="000000"/>
                </a:solidFill>
                <a:latin typeface="宋体" panose="02010600030101010101" pitchFamily="2" charset="-122"/>
              </a:rPr>
              <a:t>参数来移除泛型成员</a:t>
            </a:r>
            <a:r>
              <a:rPr lang="en-GB" b="1">
                <a:solidFill>
                  <a:srgbClr val="000000"/>
                </a:solidFill>
                <a:latin typeface="宋体" panose="02010600030101010101" pitchFamily="2" charset="-122"/>
              </a:rPr>
              <a:t>f</a:t>
            </a:r>
            <a:r>
              <a:rPr lang="zh-CN" altLang="en-GB" b="1">
                <a:solidFill>
                  <a:srgbClr val="000000"/>
                </a:solidFill>
                <a:latin typeface="宋体" panose="02010600030101010101" pitchFamily="2" charset="-122"/>
              </a:rPr>
              <a:t>中保存的字符串实例</a:t>
            </a:r>
            <a:endParaRPr lang="zh-CN" altLang="en-GB"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immutableF.setF(null);</a:t>
            </a:r>
            <a:endParaRPr lang="en-GB" altLang="zh-CN"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b="1">
                <a:solidFill>
                  <a:srgbClr val="000000"/>
                </a:solidFill>
                <a:latin typeface="宋体" panose="02010600030101010101" pitchFamily="2" charset="-122"/>
              </a:rPr>
              <a:t>//</a:t>
            </a:r>
            <a:r>
              <a:rPr lang="zh-CN" altLang="en-GB" b="1">
                <a:solidFill>
                  <a:srgbClr val="000000"/>
                </a:solidFill>
                <a:latin typeface="宋体" panose="02010600030101010101" pitchFamily="2" charset="-122"/>
              </a:rPr>
              <a:t>不能通过</a:t>
            </a:r>
            <a:r>
              <a:rPr lang="en-GB" b="1">
                <a:solidFill>
                  <a:srgbClr val="000000"/>
                </a:solidFill>
                <a:latin typeface="宋体" panose="02010600030101010101" pitchFamily="2" charset="-122"/>
              </a:rPr>
              <a:t>immutableF</a:t>
            </a:r>
            <a:r>
              <a:rPr lang="zh-CN" altLang="en-GB" b="1">
                <a:solidFill>
                  <a:srgbClr val="000000"/>
                </a:solidFill>
                <a:latin typeface="宋体" panose="02010600030101010101" pitchFamily="2" charset="-122"/>
              </a:rPr>
              <a:t>的</a:t>
            </a:r>
            <a:r>
              <a:rPr lang="en-GB" altLang="zh-CN" b="1">
                <a:solidFill>
                  <a:srgbClr val="000000"/>
                </a:solidFill>
                <a:latin typeface="宋体" panose="02010600030101010101" pitchFamily="2" charset="-122"/>
              </a:rPr>
              <a:t>setF</a:t>
            </a:r>
            <a:r>
              <a:rPr lang="zh-CN" altLang="en-GB" b="1">
                <a:solidFill>
                  <a:srgbClr val="000000"/>
                </a:solidFill>
                <a:latin typeface="宋体" panose="02010600030101010101" pitchFamily="2" charset="-122"/>
              </a:rPr>
              <a:t>方法再次传递新的实例给类中</a:t>
            </a:r>
            <a:endParaRPr lang="zh-CN" altLang="en-GB"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b="1">
                <a:solidFill>
                  <a:srgbClr val="000000"/>
                </a:solidFill>
                <a:latin typeface="宋体" panose="02010600030101010101" pitchFamily="2" charset="-122"/>
              </a:rPr>
              <a:t>//</a:t>
            </a:r>
            <a:r>
              <a:rPr lang="zh-CN" altLang="en-GB" b="1">
                <a:solidFill>
                  <a:srgbClr val="000000"/>
                </a:solidFill>
                <a:latin typeface="宋体" panose="02010600030101010101" pitchFamily="2" charset="-122"/>
              </a:rPr>
              <a:t>泛型成员</a:t>
            </a:r>
            <a:r>
              <a:rPr lang="en-GB" b="1">
                <a:solidFill>
                  <a:srgbClr val="000000"/>
                </a:solidFill>
                <a:latin typeface="宋体" panose="02010600030101010101" pitchFamily="2" charset="-122"/>
              </a:rPr>
              <a:t>f</a:t>
            </a:r>
            <a:r>
              <a:rPr lang="en-GB" altLang="zh-CN" b="1">
                <a:solidFill>
                  <a:srgbClr val="000000"/>
                </a:solidFill>
                <a:latin typeface="宋体" panose="02010600030101010101" pitchFamily="2" charset="-122"/>
              </a:rPr>
              <a:t>,</a:t>
            </a:r>
            <a:r>
              <a:rPr lang="en-GB" b="1">
                <a:solidFill>
                  <a:srgbClr val="000000"/>
                </a:solidFill>
                <a:latin typeface="宋体" panose="02010600030101010101" pitchFamily="2" charset="-122"/>
              </a:rPr>
              <a:t>所以下面这行无法通过编译</a:t>
            </a:r>
            <a:endParaRPr lang="en-GB"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rPr>
              <a:t>immutableF.setF</a:t>
            </a:r>
            <a:r>
              <a:rPr lang="en-GB" altLang="zh-CN" b="1">
                <a:solidFill>
                  <a:srgbClr val="FF0000"/>
                </a:solidFill>
                <a:latin typeface="Courier New" panose="02070309020205020404" pitchFamily="49" charset="0"/>
              </a:rPr>
              <a:t>("wang");</a:t>
            </a:r>
            <a:endParaRPr lang="en-GB" altLang="zh-CN" b="1">
              <a:solidFill>
                <a:srgbClr val="FF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b="1">
                <a:solidFill>
                  <a:srgbClr val="FF0000"/>
                </a:solidFill>
                <a:latin typeface="Courier New" panose="02070309020205020404" pitchFamily="49" charset="0"/>
                <a:ea typeface="PMingLiU" panose="02020500000000000000" pitchFamily="18" charset="-120"/>
                <a:sym typeface="+mn-ea"/>
              </a:rPr>
              <a:t>immutableF.setF</a:t>
            </a:r>
            <a:r>
              <a:rPr lang="en-US" altLang="en-GB" b="1">
                <a:solidFill>
                  <a:srgbClr val="FF0000"/>
                </a:solidFill>
                <a:latin typeface="Courier New" panose="02070309020205020404" pitchFamily="49" charset="0"/>
                <a:ea typeface="PMingLiU" panose="02020500000000000000" pitchFamily="18" charset="-120"/>
                <a:sym typeface="+mn-ea"/>
              </a:rPr>
              <a:t>( new Object()</a:t>
            </a:r>
            <a:r>
              <a:rPr lang="en-GB" altLang="zh-CN" b="1">
                <a:solidFill>
                  <a:srgbClr val="FF0000"/>
                </a:solidFill>
                <a:latin typeface="Courier New" panose="02070309020205020404" pitchFamily="49" charset="0"/>
                <a:sym typeface="+mn-ea"/>
              </a:rPr>
              <a:t>);</a:t>
            </a:r>
            <a:endParaRPr lang="en-GB" altLang="zh-CN" b="1">
              <a:solidFill>
                <a:srgbClr val="FF0000"/>
              </a:solidFill>
              <a:latin typeface="Courier New" panose="02070309020205020404" pitchFamily="49" charset="0"/>
            </a:endParaRPr>
          </a:p>
        </p:txBody>
      </p:sp>
      <p:sp>
        <p:nvSpPr>
          <p:cNvPr id="1244163" name="Rectangle 3"/>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通配符对泛型成员的影响</a:t>
            </a:r>
            <a:endParaRPr lang="zh-CN" altLang="en-US">
              <a:sym typeface="+mn-ea"/>
            </a:endParaRPr>
          </a:p>
        </p:txBody>
      </p:sp>
      <p:sp>
        <p:nvSpPr>
          <p:cNvPr id="1244164" name="Rectangle 4"/>
          <p:cNvSpPr>
            <a:spLocks noGrp="1" noChangeArrowheads="1"/>
          </p:cNvSpPr>
          <p:nvPr>
            <p:ph idx="1"/>
          </p:nvPr>
        </p:nvSpPr>
        <p:spPr/>
        <p:txBody>
          <a:bodyPr/>
          <a:lstStyle/>
          <a:p>
            <a:r>
              <a:rPr lang="zh-CN" altLang="en-US" sz="2940"/>
              <a:t>一旦对象使用通配字符声明，就无法利用它为类中的泛型成员传入新的实例，这时只能读取其中的泛型成员或者移除泛型成员存储的原有实例。</a:t>
            </a:r>
            <a:endParaRPr lang="zh-CN" altLang="en-US" sz="294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ChangeArrowheads="1"/>
          </p:cNvSpPr>
          <p:nvPr/>
        </p:nvSpPr>
        <p:spPr bwMode="auto">
          <a:xfrm>
            <a:off x="1073785" y="2989263"/>
            <a:ext cx="8561070" cy="2957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a:t>
            </a:r>
            <a:r>
              <a:rPr lang="zh-CN" altLang="en-GB" sz="2100" b="1">
                <a:solidFill>
                  <a:srgbClr val="000000"/>
                </a:solidFill>
                <a:latin typeface="宋体" panose="02010600030101010101" pitchFamily="2" charset="-122"/>
              </a:rPr>
              <a:t>将</a:t>
            </a:r>
            <a:r>
              <a:rPr lang="en-GB" altLang="zh-CN" sz="2100" b="1">
                <a:solidFill>
                  <a:srgbClr val="000000"/>
                </a:solidFill>
                <a:latin typeface="宋体" panose="02010600030101010101" pitchFamily="2" charset="-122"/>
              </a:rPr>
              <a:t>f</a:t>
            </a:r>
            <a:r>
              <a:rPr lang="zh-CN" altLang="en-GB" sz="2100" b="1">
                <a:solidFill>
                  <a:srgbClr val="000000"/>
                </a:solidFill>
                <a:latin typeface="宋体" panose="02010600030101010101" pitchFamily="2" charset="-122"/>
              </a:rPr>
              <a:t>限定为只能代表采用</a:t>
            </a:r>
            <a:r>
              <a:rPr lang="en-GB" altLang="zh-CN" sz="2100" b="1">
                <a:solidFill>
                  <a:srgbClr val="000000"/>
                </a:solidFill>
                <a:latin typeface="宋体" panose="02010600030101010101" pitchFamily="2" charset="-122"/>
              </a:rPr>
              <a:t>java.sql.Date</a:t>
            </a:r>
            <a:r>
              <a:rPr lang="zh-CN" altLang="en-GB" sz="2100" b="1">
                <a:solidFill>
                  <a:srgbClr val="000000"/>
                </a:solidFill>
                <a:latin typeface="宋体" panose="02010600030101010101" pitchFamily="2" charset="-122"/>
              </a:rPr>
              <a:t>的父类实例化的实例</a:t>
            </a:r>
            <a:endParaRPr lang="zh-CN" altLang="en-GB" sz="21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Generic&lt;? super </a:t>
            </a:r>
            <a:r>
              <a:rPr lang="en-GB" altLang="zh-CN" sz="2100" b="1">
                <a:solidFill>
                  <a:srgbClr val="000000"/>
                </a:solidFill>
                <a:latin typeface="Courier New" panose="02070309020205020404" pitchFamily="49" charset="0"/>
              </a:rPr>
              <a:t>java.sql.Date</a:t>
            </a:r>
            <a:r>
              <a:rPr lang="en-GB" sz="2100" b="1">
                <a:solidFill>
                  <a:srgbClr val="000000"/>
                </a:solidFill>
                <a:latin typeface="Courier New" panose="02070309020205020404" pitchFamily="49" charset="0"/>
                <a:ea typeface="PMingLiU" panose="02020500000000000000" pitchFamily="18" charset="-120"/>
              </a:rPr>
              <a:t>&gt; f = null;</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f=new Generic&lt;java.sql.Date&gt;(); //Ok</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ea typeface="PMingLiU" panose="02020500000000000000" pitchFamily="18" charset="-120"/>
              </a:rPr>
              <a:t>//Ok,java.util.Date</a:t>
            </a:r>
            <a:r>
              <a:rPr lang="zh-CN" altLang="en-GB" sz="2100" b="1">
                <a:solidFill>
                  <a:srgbClr val="000000"/>
                </a:solidFill>
                <a:latin typeface="Courier New" panose="02070309020205020404" pitchFamily="49" charset="0"/>
                <a:ea typeface="PMingLiU" panose="02020500000000000000" pitchFamily="18" charset="-120"/>
              </a:rPr>
              <a:t>是</a:t>
            </a:r>
            <a:r>
              <a:rPr lang="en-GB" altLang="zh-CN" sz="2100" b="1">
                <a:solidFill>
                  <a:srgbClr val="000000"/>
                </a:solidFill>
                <a:latin typeface="Courier New" panose="02070309020205020404" pitchFamily="49" charset="0"/>
                <a:ea typeface="PMingLiU" panose="02020500000000000000" pitchFamily="18" charset="-120"/>
              </a:rPr>
              <a:t>java.sql.Date</a:t>
            </a:r>
            <a:r>
              <a:rPr lang="zh-CN" altLang="en-GB" sz="2100" b="1">
                <a:solidFill>
                  <a:srgbClr val="000000"/>
                </a:solidFill>
                <a:latin typeface="Courier New" panose="02070309020205020404" pitchFamily="49" charset="0"/>
              </a:rPr>
              <a:t>的父类</a:t>
            </a:r>
            <a:endParaRPr lang="zh-CN"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f=new Generic&lt;java.util.Date&gt;();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宋体" panose="02010600030101010101" pitchFamily="2" charset="-122"/>
              </a:rPr>
              <a:t>//</a:t>
            </a:r>
            <a:r>
              <a:rPr lang="zh-CN" altLang="en-GB" sz="2100" b="1">
                <a:solidFill>
                  <a:srgbClr val="000000"/>
                </a:solidFill>
                <a:latin typeface="宋体" panose="02010600030101010101" pitchFamily="2" charset="-122"/>
              </a:rPr>
              <a:t>错误，因为</a:t>
            </a:r>
            <a:r>
              <a:rPr lang="en-GB" altLang="zh-CN" sz="2100" b="1">
                <a:solidFill>
                  <a:srgbClr val="000000"/>
                </a:solidFill>
                <a:latin typeface="宋体" panose="02010600030101010101" pitchFamily="2" charset="-122"/>
              </a:rPr>
              <a:t>String</a:t>
            </a:r>
            <a:r>
              <a:rPr lang="zh-CN" altLang="en-GB" sz="2100" b="1">
                <a:solidFill>
                  <a:srgbClr val="000000"/>
                </a:solidFill>
                <a:latin typeface="宋体" panose="02010600030101010101" pitchFamily="2" charset="-122"/>
              </a:rPr>
              <a:t>不是</a:t>
            </a:r>
            <a:r>
              <a:rPr lang="en-GB" altLang="zh-CN" sz="2100" b="1">
                <a:solidFill>
                  <a:srgbClr val="000000"/>
                </a:solidFill>
                <a:latin typeface="宋体" panose="02010600030101010101" pitchFamily="2" charset="-122"/>
              </a:rPr>
              <a:t>java.sql.Date</a:t>
            </a:r>
            <a:r>
              <a:rPr lang="zh-CN" altLang="en-GB" sz="2100" b="1">
                <a:solidFill>
                  <a:srgbClr val="000000"/>
                </a:solidFill>
                <a:latin typeface="宋体" panose="02010600030101010101" pitchFamily="2" charset="-122"/>
              </a:rPr>
              <a:t>的父类</a:t>
            </a:r>
            <a:endParaRPr lang="zh-CN" altLang="en-GB" sz="21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100" b="1">
                <a:solidFill>
                  <a:srgbClr val="FF0000"/>
                </a:solidFill>
                <a:latin typeface="Courier New" panose="02070309020205020404" pitchFamily="49" charset="0"/>
              </a:rPr>
              <a:t>f=new Generic&lt;String&gt;();</a:t>
            </a:r>
            <a:r>
              <a:rPr lang="en-US" altLang="zh-CN" sz="2100">
                <a:solidFill>
                  <a:srgbClr val="FF0000"/>
                </a:solidFill>
                <a:latin typeface="Courier New" panose="02070309020205020404" pitchFamily="49" charset="0"/>
                <a:sym typeface="+mn-ea"/>
              </a:rPr>
              <a:t>//illegal</a:t>
            </a:r>
            <a:endParaRPr lang="zh-CN" altLang="en-GB" sz="2100" b="1">
              <a:solidFill>
                <a:srgbClr val="FF0000"/>
              </a:solidFill>
              <a:latin typeface="Courier New" panose="02070309020205020404" pitchFamily="49" charset="0"/>
            </a:endParaRPr>
          </a:p>
        </p:txBody>
      </p:sp>
      <p:sp>
        <p:nvSpPr>
          <p:cNvPr id="1242115" name="Rectangle 3"/>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限定通配符匹配类型的下限</a:t>
            </a:r>
            <a:endParaRPr lang="zh-CN" altLang="en-US">
              <a:sym typeface="+mn-ea"/>
            </a:endParaRPr>
          </a:p>
        </p:txBody>
      </p:sp>
      <p:sp>
        <p:nvSpPr>
          <p:cNvPr id="1242116" name="Rectangle 4"/>
          <p:cNvSpPr>
            <a:spLocks noGrp="1" noChangeArrowheads="1"/>
          </p:cNvSpPr>
          <p:nvPr>
            <p:ph idx="1"/>
          </p:nvPr>
        </p:nvSpPr>
        <p:spPr>
          <a:xfrm>
            <a:off x="495300" y="1395730"/>
            <a:ext cx="9721850" cy="1266190"/>
          </a:xfrm>
        </p:spPr>
        <p:txBody>
          <a:bodyPr/>
          <a:lstStyle/>
          <a:p>
            <a:r>
              <a:rPr lang="zh-CN" altLang="en-US" sz="2800"/>
              <a:t>还可以使用</a:t>
            </a:r>
            <a:r>
              <a:rPr lang="en-US" altLang="zh-CN" sz="2800"/>
              <a:t>super</a:t>
            </a:r>
            <a:r>
              <a:rPr lang="zh-CN" altLang="en-US" sz="2800"/>
              <a:t>关键词将通配符匹配类型限定为某个类型及其父类型</a:t>
            </a:r>
            <a:endParaRPr lang="zh-CN" altLang="en-US" sz="280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泛型变量下限通配符限制</a:t>
            </a:r>
            <a:endParaRPr lang="zh-CN" altLang="en-US">
              <a:sym typeface="+mn-ea"/>
            </a:endParaRPr>
          </a:p>
        </p:txBody>
      </p:sp>
      <p:sp>
        <p:nvSpPr>
          <p:cNvPr id="3" name="内容占位符 2"/>
          <p:cNvSpPr>
            <a:spLocks noGrp="1"/>
          </p:cNvSpPr>
          <p:nvPr>
            <p:ph idx="1"/>
          </p:nvPr>
        </p:nvSpPr>
        <p:spPr>
          <a:xfrm>
            <a:off x="495300" y="1395730"/>
            <a:ext cx="9721850" cy="5085715"/>
          </a:xfrm>
        </p:spPr>
        <p:txBody>
          <a:bodyPr/>
          <a:p>
            <a:pPr marL="11430" indent="-11430" algn="l" eaLnBrk="1" hangingPunct="1">
              <a:lnSpc>
                <a:spcPct val="110000"/>
              </a:lnSpc>
              <a:buClr>
                <a:srgbClr val="000000"/>
              </a:buClr>
              <a:buSzPct val="100000"/>
              <a:buFont typeface="Courier New" panose="02070309020205020404" pitchFamily="49" charset="0"/>
              <a:buNone/>
            </a:pPr>
            <a:r>
              <a:rPr lang="zh-CN" altLang="en-GB" sz="2400">
                <a:latin typeface="微软雅黑" panose="020B0503020204020204" pitchFamily="34" charset="-122"/>
                <a:ea typeface="微软雅黑" panose="020B0503020204020204" pitchFamily="34" charset="-122"/>
                <a:sym typeface="+mn-ea"/>
              </a:rPr>
              <a:t>定义下限通配符的时候，泛型类型定义了下限，所以泛型类型可能是继承关系在</a:t>
            </a:r>
            <a:r>
              <a:rPr lang="en-US" altLang="zh-CN" sz="2400">
                <a:latin typeface="微软雅黑" panose="020B0503020204020204" pitchFamily="34" charset="-122"/>
                <a:ea typeface="微软雅黑" panose="020B0503020204020204" pitchFamily="34" charset="-122"/>
                <a:sym typeface="+mn-ea"/>
              </a:rPr>
              <a:t>[Object</a:t>
            </a:r>
            <a:r>
              <a:rPr lang="zh-CN" altLang="en-US" sz="2400">
                <a:latin typeface="微软雅黑" panose="020B0503020204020204" pitchFamily="34" charset="-122"/>
                <a:ea typeface="微软雅黑" panose="020B0503020204020204" pitchFamily="34" charset="-122"/>
                <a:sym typeface="+mn-ea"/>
              </a:rPr>
              <a:t>和下限类型</a:t>
            </a:r>
            <a:r>
              <a:rPr lang="en-US" altLang="zh-CN" sz="2400">
                <a:latin typeface="微软雅黑" panose="020B0503020204020204" pitchFamily="34" charset="-122"/>
                <a:ea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sym typeface="+mn-ea"/>
              </a:rPr>
              <a:t>中的某一个类型。所以，对此类泛型变量，如果返回值返回的是泛型类型那么只能返回</a:t>
            </a:r>
            <a:r>
              <a:rPr lang="en-US" altLang="zh-CN" sz="2400">
                <a:latin typeface="微软雅黑" panose="020B0503020204020204" pitchFamily="34" charset="-122"/>
                <a:ea typeface="微软雅黑" panose="020B0503020204020204" pitchFamily="34" charset="-122"/>
                <a:sym typeface="+mn-ea"/>
              </a:rPr>
              <a:t>Object </a:t>
            </a:r>
            <a:r>
              <a:rPr lang="zh-CN" altLang="en-US" sz="2400">
                <a:latin typeface="微软雅黑" panose="020B0503020204020204" pitchFamily="34" charset="-122"/>
                <a:ea typeface="微软雅黑" panose="020B0503020204020204" pitchFamily="34" charset="-122"/>
                <a:sym typeface="+mn-ea"/>
              </a:rPr>
              <a:t>类型。</a:t>
            </a:r>
            <a:endParaRPr lang="zh-CN" altLang="en-US" sz="2400">
              <a:latin typeface="微软雅黑" panose="020B0503020204020204" pitchFamily="34" charset="-122"/>
              <a:ea typeface="微软雅黑" panose="020B0503020204020204" pitchFamily="34" charset="-122"/>
              <a:sym typeface="+mn-ea"/>
            </a:endParaRPr>
          </a:p>
          <a:p>
            <a:pPr algn="l" eaLnBrk="1" hangingPunct="1">
              <a:buClr>
                <a:srgbClr val="000000"/>
              </a:buClr>
              <a:buSzPct val="100000"/>
              <a:buFont typeface="Courier New" panose="02070309020205020404" pitchFamily="49" charset="0"/>
              <a:buNone/>
            </a:pPr>
            <a:r>
              <a:rPr lang="en-GB" sz="1600" b="1">
                <a:solidFill>
                  <a:srgbClr val="000000"/>
                </a:solidFill>
                <a:latin typeface="Courier New" panose="02070309020205020404" pitchFamily="49" charset="0"/>
                <a:ea typeface="PMingLiU" panose="02020500000000000000" pitchFamily="18" charset="-120"/>
                <a:sym typeface="+mn-ea"/>
              </a:rPr>
              <a:t>Generic&lt;? super </a:t>
            </a:r>
            <a:r>
              <a:rPr lang="en-GB" altLang="zh-CN" sz="1600" b="1">
                <a:solidFill>
                  <a:srgbClr val="000000"/>
                </a:solidFill>
                <a:latin typeface="Courier New" panose="02070309020205020404" pitchFamily="49" charset="0"/>
                <a:sym typeface="+mn-ea"/>
              </a:rPr>
              <a:t>java.sql.Date</a:t>
            </a:r>
            <a:r>
              <a:rPr lang="en-GB" sz="1600" b="1">
                <a:solidFill>
                  <a:srgbClr val="000000"/>
                </a:solidFill>
                <a:latin typeface="Courier New" panose="02070309020205020404" pitchFamily="49" charset="0"/>
                <a:ea typeface="PMingLiU" panose="02020500000000000000" pitchFamily="18" charset="-120"/>
                <a:sym typeface="+mn-ea"/>
              </a:rPr>
              <a:t>&gt; f = null;</a:t>
            </a:r>
            <a:endParaRPr lang="en-GB" altLang="zh-CN" sz="16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1600" b="1">
                <a:solidFill>
                  <a:srgbClr val="000000"/>
                </a:solidFill>
                <a:latin typeface="Courier New" panose="02070309020205020404" pitchFamily="49" charset="0"/>
                <a:sym typeface="+mn-ea"/>
              </a:rPr>
              <a:t>f=new Generic&lt;java.sql.Date&gt;(); //Ok</a:t>
            </a:r>
            <a:endParaRPr lang="en-GB" altLang="zh-CN" sz="16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1600" b="1">
                <a:solidFill>
                  <a:srgbClr val="000000"/>
                </a:solidFill>
                <a:latin typeface="Courier New" panose="02070309020205020404" pitchFamily="49" charset="0"/>
                <a:ea typeface="PMingLiU" panose="02020500000000000000" pitchFamily="18" charset="-120"/>
                <a:sym typeface="+mn-ea"/>
              </a:rPr>
              <a:t>//Ok,java.util.Date</a:t>
            </a:r>
            <a:r>
              <a:rPr lang="zh-CN" altLang="en-GB" sz="1600" b="1">
                <a:solidFill>
                  <a:srgbClr val="000000"/>
                </a:solidFill>
                <a:latin typeface="Courier New" panose="02070309020205020404" pitchFamily="49" charset="0"/>
                <a:ea typeface="PMingLiU" panose="02020500000000000000" pitchFamily="18" charset="-120"/>
                <a:sym typeface="+mn-ea"/>
              </a:rPr>
              <a:t>是</a:t>
            </a:r>
            <a:r>
              <a:rPr lang="en-GB" altLang="zh-CN" sz="1600" b="1">
                <a:solidFill>
                  <a:srgbClr val="000000"/>
                </a:solidFill>
                <a:latin typeface="Courier New" panose="02070309020205020404" pitchFamily="49" charset="0"/>
                <a:ea typeface="PMingLiU" panose="02020500000000000000" pitchFamily="18" charset="-120"/>
                <a:sym typeface="+mn-ea"/>
              </a:rPr>
              <a:t>java.sql.Date</a:t>
            </a:r>
            <a:r>
              <a:rPr lang="zh-CN" altLang="en-GB" sz="1600" b="1">
                <a:solidFill>
                  <a:srgbClr val="000000"/>
                </a:solidFill>
                <a:latin typeface="Courier New" panose="02070309020205020404" pitchFamily="49" charset="0"/>
                <a:sym typeface="+mn-ea"/>
              </a:rPr>
              <a:t>的父类</a:t>
            </a:r>
            <a:endParaRPr lang="zh-CN" altLang="en-GB" sz="16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1600" b="1">
                <a:solidFill>
                  <a:srgbClr val="000000"/>
                </a:solidFill>
                <a:latin typeface="Courier New" panose="02070309020205020404" pitchFamily="49" charset="0"/>
                <a:sym typeface="+mn-ea"/>
              </a:rPr>
              <a:t>f=new Generic&lt;java.util.Date&gt;(); </a:t>
            </a:r>
            <a:endParaRPr lang="en-GB" altLang="zh-CN" sz="1600" b="1">
              <a:solidFill>
                <a:srgbClr val="000000"/>
              </a:solidFill>
              <a:latin typeface="Courier New" panose="02070309020205020404" pitchFamily="49" charset="0"/>
            </a:endParaRPr>
          </a:p>
          <a:p>
            <a:r>
              <a:rPr lang="en-US" altLang="zh-CN" sz="2400"/>
              <a:t>T f.getT()</a:t>
            </a:r>
            <a:r>
              <a:rPr lang="zh-CN" altLang="en-US" sz="2400"/>
              <a:t>，返回类型只能是</a:t>
            </a:r>
            <a:r>
              <a:rPr lang="en-US" altLang="zh-CN" sz="2400"/>
              <a:t>Object.</a:t>
            </a:r>
            <a:endParaRPr lang="en-US" altLang="zh-CN" sz="2400"/>
          </a:p>
          <a:p>
            <a:r>
              <a:rPr lang="zh-CN" altLang="en-US" sz="2400"/>
              <a:t>成员参数类型如果为泛型类型，那么只能传递</a:t>
            </a:r>
            <a:r>
              <a:rPr lang="en-GB" altLang="zh-CN" sz="2400" b="1">
                <a:solidFill>
                  <a:srgbClr val="000000"/>
                </a:solidFill>
                <a:latin typeface="Courier New" panose="02070309020205020404" pitchFamily="49" charset="0"/>
                <a:sym typeface="+mn-ea"/>
              </a:rPr>
              <a:t>java.sql.Date</a:t>
            </a:r>
            <a:r>
              <a:rPr lang="zh-CN" altLang="en-GB" sz="2400">
                <a:solidFill>
                  <a:srgbClr val="000000"/>
                </a:solidFill>
                <a:latin typeface="Courier New" panose="02070309020205020404" pitchFamily="49" charset="0"/>
                <a:sym typeface="+mn-ea"/>
              </a:rPr>
              <a:t>类型及其子类的对象，保证对任意接收的变量都能正常运行。</a:t>
            </a:r>
            <a:endParaRPr lang="zh-CN" altLang="en-GB" sz="2400">
              <a:solidFill>
                <a:srgbClr val="000000"/>
              </a:solidFill>
              <a:latin typeface="Courier New" panose="02070309020205020404" pitchFamily="49" charset="0"/>
              <a:sym typeface="+mn-ea"/>
            </a:endParaRPr>
          </a:p>
          <a:p>
            <a:pPr algn="l" eaLnBrk="1" hangingPunct="1">
              <a:buClr>
                <a:srgbClr val="000000"/>
              </a:buClr>
              <a:buSzPct val="100000"/>
              <a:buFont typeface="Courier New" panose="02070309020205020404" pitchFamily="49" charset="0"/>
              <a:buNone/>
            </a:pPr>
            <a:endParaRPr lang="zh-CN" altLang="en-GB" sz="1200">
              <a:latin typeface="Courier New" panose="02070309020205020404" pitchFamily="49" charset="0"/>
              <a:sym typeface="+mn-ea"/>
            </a:endParaRPr>
          </a:p>
          <a:p>
            <a:pPr algn="l" eaLnBrk="1" hangingPunct="1">
              <a:buClr>
                <a:srgbClr val="000000"/>
              </a:buClr>
              <a:buSzPct val="100000"/>
              <a:buFont typeface="Courier New" panose="02070309020205020404" pitchFamily="49" charset="0"/>
              <a:buNone/>
            </a:pPr>
            <a:r>
              <a:rPr lang="zh-CN" altLang="en-GB" sz="1600">
                <a:latin typeface="Courier New" panose="02070309020205020404" pitchFamily="49" charset="0"/>
                <a:sym typeface="+mn-ea"/>
              </a:rPr>
              <a:t>ArrayList&lt;? </a:t>
            </a:r>
            <a:r>
              <a:rPr lang="en-US" altLang="zh-CN" sz="1600">
                <a:latin typeface="Courier New" panose="02070309020205020404" pitchFamily="49" charset="0"/>
                <a:sym typeface="+mn-ea"/>
              </a:rPr>
              <a:t>super </a:t>
            </a:r>
            <a:r>
              <a:rPr lang="zh-CN" altLang="en-GB" sz="1600">
                <a:latin typeface="Courier New" panose="02070309020205020404" pitchFamily="49" charset="0"/>
                <a:sym typeface="+mn-ea"/>
              </a:rPr>
              <a:t>B&gt; var= </a:t>
            </a:r>
            <a:r>
              <a:rPr lang="en-US" altLang="zh-CN" sz="1600">
                <a:latin typeface="Courier New" panose="02070309020205020404" pitchFamily="49" charset="0"/>
                <a:sym typeface="+mn-ea"/>
              </a:rPr>
              <a:t>new ArrayList()</a:t>
            </a:r>
            <a:r>
              <a:rPr lang="zh-CN" altLang="en-GB" sz="1600">
                <a:latin typeface="Courier New" panose="02070309020205020404" pitchFamily="49" charset="0"/>
                <a:sym typeface="+mn-ea"/>
              </a:rPr>
              <a:t>;</a:t>
            </a:r>
            <a:endParaRPr lang="zh-CN" altLang="en-GB" sz="16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1600">
                <a:latin typeface="Courier New" panose="02070309020205020404" pitchFamily="49" charset="0"/>
                <a:sym typeface="+mn-ea"/>
              </a:rPr>
              <a:t>		var.add(null);</a:t>
            </a:r>
            <a:endParaRPr lang="zh-CN" altLang="en-GB" sz="1600">
              <a:latin typeface="Courier New" panose="02070309020205020404" pitchFamily="49" charset="0"/>
              <a:sym typeface="+mn-ea"/>
            </a:endParaRPr>
          </a:p>
          <a:p>
            <a:pPr algn="l" eaLnBrk="1" hangingPunct="1">
              <a:buClr>
                <a:srgbClr val="000000"/>
              </a:buClr>
              <a:buSzPct val="100000"/>
              <a:buFont typeface="Courier New" panose="02070309020205020404" pitchFamily="49" charset="0"/>
              <a:buNone/>
            </a:pPr>
            <a:r>
              <a:rPr lang="zh-CN" altLang="en-GB" sz="1600">
                <a:latin typeface="Courier New" panose="02070309020205020404" pitchFamily="49" charset="0"/>
                <a:sym typeface="+mn-ea"/>
              </a:rPr>
              <a:t>		</a:t>
            </a:r>
            <a:r>
              <a:rPr lang="zh-CN" altLang="en-GB" sz="1600">
                <a:latin typeface="Courier New" panose="02070309020205020404" pitchFamily="49" charset="0"/>
                <a:sym typeface="+mn-ea"/>
              </a:rPr>
              <a:t>var.add(</a:t>
            </a:r>
            <a:r>
              <a:rPr lang="en-US" altLang="zh-CN" sz="1600">
                <a:latin typeface="Courier New" panose="02070309020205020404" pitchFamily="49" charset="0"/>
                <a:sym typeface="+mn-ea"/>
              </a:rPr>
              <a:t>new B()</a:t>
            </a:r>
            <a:r>
              <a:rPr lang="zh-CN" altLang="en-GB" sz="1600">
                <a:latin typeface="Courier New" panose="02070309020205020404" pitchFamily="49" charset="0"/>
                <a:sym typeface="+mn-ea"/>
              </a:rPr>
              <a:t>);</a:t>
            </a:r>
            <a:endParaRPr lang="zh-CN" altLang="en-GB" sz="1600">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1600">
                <a:latin typeface="Courier New" panose="02070309020205020404" pitchFamily="49" charset="0"/>
                <a:sym typeface="+mn-ea"/>
              </a:rPr>
              <a:t>		</a:t>
            </a:r>
            <a:r>
              <a:rPr lang="zh-CN" altLang="en-GB" sz="1600">
                <a:solidFill>
                  <a:srgbClr val="FF0000"/>
                </a:solidFill>
                <a:latin typeface="Courier New" panose="02070309020205020404" pitchFamily="49" charset="0"/>
                <a:sym typeface="+mn-ea"/>
              </a:rPr>
              <a:t>var.add(new </a:t>
            </a:r>
            <a:r>
              <a:rPr lang="en-US" altLang="zh-CN" sz="1600">
                <a:solidFill>
                  <a:srgbClr val="FF0000"/>
                </a:solidFill>
                <a:latin typeface="Courier New" panose="02070309020205020404" pitchFamily="49" charset="0"/>
                <a:sym typeface="+mn-ea"/>
              </a:rPr>
              <a:t>Object</a:t>
            </a:r>
            <a:r>
              <a:rPr lang="zh-CN" altLang="en-GB" sz="1600">
                <a:solidFill>
                  <a:srgbClr val="FF0000"/>
                </a:solidFill>
                <a:latin typeface="Courier New" panose="02070309020205020404" pitchFamily="49" charset="0"/>
                <a:sym typeface="+mn-ea"/>
              </a:rPr>
              <a:t>());</a:t>
            </a:r>
            <a:r>
              <a:rPr lang="en-US" altLang="zh-CN" sz="1600">
                <a:solidFill>
                  <a:srgbClr val="FF0000"/>
                </a:solidFill>
                <a:latin typeface="Courier New" panose="02070309020205020404" pitchFamily="49" charset="0"/>
                <a:sym typeface="+mn-ea"/>
              </a:rPr>
              <a:t>//illegal</a:t>
            </a:r>
            <a:endParaRPr lang="zh-CN" altLang="en-GB" sz="1600">
              <a:latin typeface="Courier New" panose="02070309020205020404" pitchFamily="49" charset="0"/>
            </a:endParaRPr>
          </a:p>
          <a:p>
            <a:endParaRPr lang="zh-CN" altLang="en-GB" sz="1600">
              <a:solidFill>
                <a:srgbClr val="000000"/>
              </a:solidFill>
              <a:latin typeface="Courier New" panose="02070309020205020404" pitchFamily="49" charset="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Grp="1" noChangeArrowheads="1"/>
          </p:cNvSpPr>
          <p:nvPr>
            <p:ph type="title"/>
          </p:nvPr>
        </p:nvSpPr>
        <p:spPr/>
        <p:txBody>
          <a:bodyPr/>
          <a:lstStyle/>
          <a:p>
            <a:r>
              <a:rPr lang="zh-CN" altLang="en-US" sz="3200"/>
              <a:t>泛型默认类型的实例类型兼容性</a:t>
            </a:r>
            <a:endParaRPr lang="zh-CN" altLang="en-US" sz="3200"/>
          </a:p>
        </p:txBody>
      </p:sp>
      <p:sp>
        <p:nvSpPr>
          <p:cNvPr id="1246211" name="Rectangle 3"/>
          <p:cNvSpPr>
            <a:spLocks noGrp="1" noChangeArrowheads="1"/>
          </p:cNvSpPr>
          <p:nvPr>
            <p:ph idx="1"/>
          </p:nvPr>
        </p:nvSpPr>
        <p:spPr/>
        <p:txBody>
          <a:bodyPr>
            <a:normAutofit/>
          </a:bodyPr>
          <a:lstStyle/>
          <a:p>
            <a:r>
              <a:rPr lang="zh-CN" altLang="en-US" sz="2400"/>
              <a:t>实例化泛型类时采用默认泛型类型，此时泛型类的实例和其他给定类型的泛型类实例之间存在着类型兼容性，可以直接相互赋值。</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使用泛型默认类型虽然可以做到类型的兼容性，但会失去泛型带来的编译时刻类型检查的优点。</a:t>
            </a:r>
            <a:endParaRPr lang="zh-CN" altLang="en-US" sz="2400"/>
          </a:p>
        </p:txBody>
      </p:sp>
      <p:sp>
        <p:nvSpPr>
          <p:cNvPr id="1246212" name="Rectangle 4"/>
          <p:cNvSpPr>
            <a:spLocks noChangeArrowheads="1"/>
          </p:cNvSpPr>
          <p:nvPr/>
        </p:nvSpPr>
        <p:spPr bwMode="auto">
          <a:xfrm>
            <a:off x="1545194" y="2191187"/>
            <a:ext cx="8392715" cy="2818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Generic&lt;Boolean&gt; f1 = new Generic&lt;Boolean&gt;();</a:t>
            </a:r>
            <a:endParaRPr lang="en-GB"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Generic&lt;Integer&gt; f2 = new Generic&lt;Integer&gt;();</a:t>
            </a:r>
            <a:endParaRPr lang="en-GB" altLang="zh-CN"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GB" altLang="zh-CN"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b="1">
                <a:solidFill>
                  <a:srgbClr val="000000"/>
                </a:solidFill>
                <a:latin typeface="Courier New" panose="02070309020205020404" pitchFamily="49" charset="0"/>
                <a:ea typeface="PMingLiU" panose="02020500000000000000" pitchFamily="18" charset="-120"/>
              </a:rPr>
              <a:t>Generic f = new Generic();//</a:t>
            </a:r>
            <a:r>
              <a:rPr lang="zh-CN" altLang="en-GB" b="1">
                <a:solidFill>
                  <a:srgbClr val="000000"/>
                </a:solidFill>
                <a:latin typeface="Courier New" panose="02070309020205020404" pitchFamily="49" charset="0"/>
              </a:rPr>
              <a:t>默认泛型类型</a:t>
            </a:r>
            <a:endParaRPr lang="zh-CN" altLang="en-GB"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altLang="zh-CN" b="1">
                <a:latin typeface="Courier New" panose="02070309020205020404" pitchFamily="49" charset="0"/>
              </a:rPr>
              <a:t>f  = f1;</a:t>
            </a:r>
            <a:r>
              <a:rPr lang="en-GB" altLang="zh-CN" b="1">
                <a:solidFill>
                  <a:srgbClr val="000000"/>
                </a:solidFill>
                <a:latin typeface="Courier New" panose="02070309020205020404" pitchFamily="49" charset="0"/>
              </a:rPr>
              <a:t>  //OK</a:t>
            </a:r>
            <a:endParaRPr lang="en-GB" altLang="zh-CN"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b="1">
                <a:solidFill>
                  <a:srgbClr val="000000"/>
                </a:solidFill>
                <a:latin typeface="Courier New" panose="02070309020205020404" pitchFamily="49" charset="0"/>
              </a:rPr>
              <a:t>f  = f2;  //OK</a:t>
            </a:r>
            <a:endParaRPr lang="en-GB" altLang="zh-CN"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b="1">
                <a:solidFill>
                  <a:srgbClr val="000000"/>
                </a:solidFill>
                <a:latin typeface="Courier New" panose="02070309020205020404" pitchFamily="49" charset="0"/>
              </a:rPr>
              <a:t>f1 = f;  //OK</a:t>
            </a:r>
            <a:endParaRPr lang="en-GB" altLang="zh-CN"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b="1">
                <a:solidFill>
                  <a:srgbClr val="000000"/>
                </a:solidFill>
                <a:latin typeface="Courier New" panose="02070309020205020404" pitchFamily="49" charset="0"/>
              </a:rPr>
              <a:t>f2 = f;  //OK</a:t>
            </a:r>
            <a:r>
              <a:rPr lang="en-GB" altLang="zh-CN">
                <a:solidFill>
                  <a:srgbClr val="000000"/>
                </a:solidFill>
                <a:latin typeface="Courier New" panose="02070309020205020404" pitchFamily="49" charset="0"/>
              </a:rPr>
              <a:t> </a:t>
            </a:r>
            <a:endParaRPr lang="en-GB" altLang="zh-CN">
              <a:solidFill>
                <a:srgbClr val="000000"/>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p:txBody>
          <a:bodyPr/>
          <a:lstStyle/>
          <a:p>
            <a:r>
              <a:rPr lang="zh-CN" altLang="en-US" sz="3200"/>
              <a:t>通配符用作方法参数的局限性</a:t>
            </a:r>
            <a:endParaRPr lang="zh-CN" altLang="en-US" sz="3200"/>
          </a:p>
        </p:txBody>
      </p:sp>
      <p:sp>
        <p:nvSpPr>
          <p:cNvPr id="1247235" name="Rectangle 3"/>
          <p:cNvSpPr>
            <a:spLocks noGrp="1" noChangeArrowheads="1"/>
          </p:cNvSpPr>
          <p:nvPr>
            <p:ph idx="1"/>
          </p:nvPr>
        </p:nvSpPr>
        <p:spPr/>
        <p:txBody>
          <a:bodyPr/>
          <a:lstStyle/>
          <a:p>
            <a:r>
              <a:rPr lang="zh-CN" altLang="en-US" sz="2520"/>
              <a:t>考虑如下任务：</a:t>
            </a:r>
            <a:endParaRPr lang="zh-CN" altLang="en-US" sz="2520"/>
          </a:p>
          <a:p>
            <a:pPr lvl="1"/>
            <a:r>
              <a:rPr lang="zh-CN" altLang="en-US" sz="2100"/>
              <a:t>编写一个方法，该方法含有两个参数，一个参数类型为</a:t>
            </a:r>
            <a:r>
              <a:rPr lang="en-US" altLang="zh-CN" sz="2100"/>
              <a:t>Object</a:t>
            </a:r>
            <a:r>
              <a:rPr lang="zh-CN" altLang="en-US" sz="2100"/>
              <a:t>类型的数组，另一个参数类型为对应的强类型集合，需要将数组中的元素复制到集合中。考虑到通配符的作用，在类</a:t>
            </a:r>
            <a:r>
              <a:rPr lang="en-US" altLang="zh-CN" sz="2100"/>
              <a:t>M</a:t>
            </a:r>
            <a:r>
              <a:rPr lang="zh-CN" altLang="en-US" sz="2100"/>
              <a:t>中有如下的方法定义：</a:t>
            </a:r>
            <a:endParaRPr lang="zh-CN" altLang="en-US" sz="2100"/>
          </a:p>
        </p:txBody>
      </p:sp>
      <p:sp>
        <p:nvSpPr>
          <p:cNvPr id="1247236" name="Rectangle 4"/>
          <p:cNvSpPr>
            <a:spLocks noChangeArrowheads="1"/>
          </p:cNvSpPr>
          <p:nvPr/>
        </p:nvSpPr>
        <p:spPr bwMode="auto">
          <a:xfrm>
            <a:off x="1259602" y="2880638"/>
            <a:ext cx="9186148" cy="2818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US" altLang="zh-CN" b="1">
                <a:solidFill>
                  <a:srgbClr val="000000"/>
                </a:solidFill>
                <a:latin typeface="Courier New" panose="02070309020205020404" pitchFamily="49" charset="0"/>
                <a:ea typeface="PMingLiU" panose="02020500000000000000" pitchFamily="18" charset="-120"/>
              </a:rPr>
              <a:t>class M{</a:t>
            </a:r>
            <a:endParaRPr lang="en-US" altLang="zh-CN"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b="1">
                <a:solidFill>
                  <a:srgbClr val="000000"/>
                </a:solidFill>
                <a:latin typeface="Courier New" panose="02070309020205020404" pitchFamily="49" charset="0"/>
                <a:ea typeface="PMingLiU" panose="02020500000000000000" pitchFamily="18" charset="-120"/>
              </a:rPr>
              <a:t> /*  </a:t>
            </a:r>
            <a:r>
              <a:rPr lang="en-US" altLang="zh-CN" b="1">
                <a:solidFill>
                  <a:srgbClr val="000000"/>
                </a:solidFill>
                <a:latin typeface="宋体" panose="02010600030101010101" pitchFamily="2" charset="-122"/>
              </a:rPr>
              <a:t>aToC</a:t>
            </a:r>
            <a:r>
              <a:rPr lang="zh-CN" altLang="en-US" b="1">
                <a:solidFill>
                  <a:srgbClr val="000000"/>
                </a:solidFill>
                <a:latin typeface="宋体" panose="02010600030101010101" pitchFamily="2" charset="-122"/>
              </a:rPr>
              <a:t>方法的参数</a:t>
            </a:r>
            <a:r>
              <a:rPr lang="en-US" altLang="zh-CN" b="1">
                <a:solidFill>
                  <a:srgbClr val="000000"/>
                </a:solidFill>
                <a:latin typeface="宋体" panose="02010600030101010101" pitchFamily="2" charset="-122"/>
              </a:rPr>
              <a:t>c</a:t>
            </a:r>
            <a:r>
              <a:rPr lang="zh-CN" altLang="en-US" b="1">
                <a:solidFill>
                  <a:srgbClr val="000000"/>
                </a:solidFill>
                <a:latin typeface="宋体" panose="02010600030101010101" pitchFamily="2" charset="-122"/>
              </a:rPr>
              <a:t>因为是用通配符表示的任意强类型的集合，而</a:t>
            </a:r>
            <a:r>
              <a:rPr lang="en-US" altLang="zh-CN" b="1">
                <a:solidFill>
                  <a:srgbClr val="000000"/>
                </a:solidFill>
                <a:latin typeface="宋体" panose="02010600030101010101" pitchFamily="2" charset="-122"/>
              </a:rPr>
              <a:t>?</a:t>
            </a:r>
            <a:endParaRPr lang="en-US" altLang="zh-CN"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US" altLang="zh-CN" b="1">
                <a:solidFill>
                  <a:srgbClr val="000000"/>
                </a:solidFill>
                <a:latin typeface="宋体" panose="02010600030101010101" pitchFamily="2" charset="-122"/>
              </a:rPr>
              <a:t>  </a:t>
            </a:r>
            <a:r>
              <a:rPr lang="zh-CN" altLang="en-US" b="1">
                <a:solidFill>
                  <a:srgbClr val="000000"/>
                </a:solidFill>
                <a:latin typeface="宋体" panose="02010600030101010101" pitchFamily="2" charset="-122"/>
              </a:rPr>
              <a:t>代表未知类型，编译器无法确定其具体的类型，所以会导致错误</a:t>
            </a:r>
            <a:endParaRPr lang="zh-CN" altLang="en-US"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zh-CN" altLang="en-US" b="1">
                <a:solidFill>
                  <a:srgbClr val="000000"/>
                </a:solidFill>
                <a:latin typeface="Courier New" panose="02070309020205020404" pitchFamily="49" charset="0"/>
                <a:ea typeface="PMingLiU" panose="02020500000000000000" pitchFamily="18" charset="-120"/>
              </a:rPr>
              <a:t> *</a:t>
            </a:r>
            <a:r>
              <a:rPr lang="en-US" altLang="zh-CN" b="1">
                <a:solidFill>
                  <a:srgbClr val="000000"/>
                </a:solidFill>
                <a:latin typeface="Courier New" panose="02070309020205020404" pitchFamily="49" charset="0"/>
                <a:ea typeface="PMingLiU" panose="02020500000000000000" pitchFamily="18" charset="-120"/>
              </a:rPr>
              <a:t>/</a:t>
            </a:r>
            <a:endParaRPr lang="en-US" altLang="zh-CN"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b="1">
                <a:solidFill>
                  <a:srgbClr val="000000"/>
                </a:solidFill>
                <a:latin typeface="Courier New" panose="02070309020205020404" pitchFamily="49" charset="0"/>
                <a:ea typeface="PMingLiU" panose="02020500000000000000" pitchFamily="18" charset="-120"/>
              </a:rPr>
              <a:t> public static void aToC(Object[] a,Collection&lt;?&gt; c){</a:t>
            </a:r>
            <a:endParaRPr lang="en-US" altLang="zh-CN"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b="1">
                <a:solidFill>
                  <a:srgbClr val="000000"/>
                </a:solidFill>
                <a:latin typeface="Courier New" panose="02070309020205020404" pitchFamily="49" charset="0"/>
                <a:ea typeface="PMingLiU" panose="02020500000000000000" pitchFamily="18" charset="-120"/>
              </a:rPr>
              <a:t>        for(Object o : a)</a:t>
            </a:r>
            <a:endParaRPr lang="en-US" altLang="zh-CN"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b="1">
                <a:solidFill>
                  <a:srgbClr val="000000"/>
                </a:solidFill>
                <a:latin typeface="Courier New" panose="02070309020205020404" pitchFamily="49" charset="0"/>
                <a:ea typeface="PMingLiU" panose="02020500000000000000" pitchFamily="18" charset="-120"/>
              </a:rPr>
              <a:t>          </a:t>
            </a:r>
            <a:r>
              <a:rPr lang="en-US" altLang="zh-CN" b="1">
                <a:solidFill>
                  <a:srgbClr val="FF0000"/>
                </a:solidFill>
                <a:latin typeface="Courier New" panose="02070309020205020404" pitchFamily="49" charset="0"/>
                <a:ea typeface="PMingLiU" panose="02020500000000000000" pitchFamily="18" charset="-120"/>
              </a:rPr>
              <a:t>c.add(o);</a:t>
            </a:r>
            <a:r>
              <a:rPr lang="en-US" altLang="zh-CN" b="1">
                <a:solidFill>
                  <a:srgbClr val="000000"/>
                </a:solidFill>
                <a:latin typeface="Courier New" panose="02070309020205020404" pitchFamily="49" charset="0"/>
                <a:ea typeface="PMingLiU" panose="02020500000000000000" pitchFamily="18" charset="-120"/>
              </a:rPr>
              <a:t>//</a:t>
            </a:r>
            <a:r>
              <a:rPr lang="zh-CN" altLang="en-US" b="1">
                <a:solidFill>
                  <a:srgbClr val="000000"/>
                </a:solidFill>
                <a:latin typeface="Courier New" panose="02070309020205020404" pitchFamily="49" charset="0"/>
              </a:rPr>
              <a:t>编译出错，此处可以用泛型方法解决</a:t>
            </a:r>
            <a:r>
              <a:rPr lang="zh-CN" altLang="en-US" b="1">
                <a:solidFill>
                  <a:srgbClr val="000000"/>
                </a:solidFill>
                <a:latin typeface="Courier New" panose="02070309020205020404" pitchFamily="49" charset="0"/>
                <a:ea typeface="PMingLiU" panose="02020500000000000000" pitchFamily="18" charset="-120"/>
              </a:rPr>
              <a:t>    </a:t>
            </a:r>
            <a:endParaRPr lang="zh-CN" altLang="en-US"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zh-CN" altLang="en-US" b="1">
                <a:solidFill>
                  <a:srgbClr val="000000"/>
                </a:solidFill>
                <a:latin typeface="Courier New" panose="02070309020205020404" pitchFamily="49" charset="0"/>
                <a:ea typeface="PMingLiU" panose="02020500000000000000" pitchFamily="18" charset="-120"/>
              </a:rPr>
              <a:t> </a:t>
            </a:r>
            <a:r>
              <a:rPr lang="en-US" altLang="zh-CN" b="1">
                <a:solidFill>
                  <a:srgbClr val="000000"/>
                </a:solidFill>
                <a:latin typeface="Courier New" panose="02070309020205020404" pitchFamily="49" charset="0"/>
                <a:ea typeface="PMingLiU" panose="02020500000000000000" pitchFamily="18" charset="-120"/>
              </a:rPr>
              <a:t>}</a:t>
            </a:r>
            <a:endParaRPr lang="en-US" altLang="zh-CN"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b="1">
                <a:solidFill>
                  <a:srgbClr val="000000"/>
                </a:solidFill>
                <a:latin typeface="Courier New" panose="02070309020205020404" pitchFamily="49" charset="0"/>
                <a:ea typeface="PMingLiU" panose="02020500000000000000" pitchFamily="18" charset="-120"/>
              </a:rPr>
              <a:t>}</a:t>
            </a:r>
            <a:endParaRPr lang="en-US" altLang="zh-CN"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sz="3200"/>
              <a:t>泛型通配符总结</a:t>
            </a:r>
            <a:endParaRPr lang="zh-CN" altLang="zh-CN" sz="3200"/>
          </a:p>
        </p:txBody>
      </p:sp>
      <p:sp>
        <p:nvSpPr>
          <p:cNvPr id="3" name="内容占位符 2"/>
          <p:cNvSpPr>
            <a:spLocks noGrp="1"/>
          </p:cNvSpPr>
          <p:nvPr>
            <p:ph idx="1"/>
          </p:nvPr>
        </p:nvSpPr>
        <p:spPr/>
        <p:txBody>
          <a:bodyPr>
            <a:normAutofit fontScale="90000"/>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限定通配符总是包括自身</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上界类型通配符：传入泛型类型</a:t>
            </a:r>
            <a:r>
              <a:rPr lang="en-US" altLang="zh-CN">
                <a:latin typeface="微软雅黑" panose="020B0503020204020204" pitchFamily="34" charset="-122"/>
                <a:ea typeface="微软雅黑" panose="020B0503020204020204" pitchFamily="34" charset="-122"/>
                <a:cs typeface="微软雅黑" panose="020B0503020204020204" pitchFamily="34" charset="-122"/>
              </a:rPr>
              <a:t>(set)</a:t>
            </a:r>
            <a:r>
              <a:rPr lang="zh-CN" altLang="en-US">
                <a:latin typeface="微软雅黑" panose="020B0503020204020204" pitchFamily="34" charset="-122"/>
                <a:ea typeface="微软雅黑" panose="020B0503020204020204" pitchFamily="34" charset="-122"/>
                <a:cs typeface="微软雅黑" panose="020B0503020204020204" pitchFamily="34" charset="-122"/>
              </a:rPr>
              <a:t>方法受限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下界类型通配符：</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返回泛型类型</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get</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方法受限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如果从一个数据类型里获取数据，使用 ? extends 通配符</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如果把对象写入一个数据结构里，使用 ? super 通配符</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如果既要存，又要取，通配符会使</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泛型</a:t>
            </a:r>
            <a:r>
              <a:rPr lang="zh-CN" altLang="en-US">
                <a:latin typeface="微软雅黑" panose="020B0503020204020204" pitchFamily="34" charset="-122"/>
                <a:ea typeface="微软雅黑" panose="020B0503020204020204" pitchFamily="34" charset="-122"/>
                <a:cs typeface="微软雅黑" panose="020B0503020204020204" pitchFamily="34" charset="-122"/>
              </a:rPr>
              <a:t>失去意义。</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不能同时声明泛型通配符上界和下界</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26212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泛型方法</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3</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9" name="Rectangle 3"/>
          <p:cNvSpPr>
            <a:spLocks noGrp="1" noChangeArrowheads="1"/>
          </p:cNvSpPr>
          <p:nvPr>
            <p:ph type="title"/>
          </p:nvPr>
        </p:nvSpPr>
        <p:spPr>
          <a:noFill/>
          <a:ln w="9525">
            <a:noFill/>
          </a:ln>
        </p:spPr>
        <p:txBody>
          <a:bodyPr vert="horz" lIns="102870" tIns="51435" rIns="102870" bIns="51435" rtlCol="0" anchor="ctr"/>
          <a:lstStyle/>
          <a:p>
            <a:pPr lvl="0" algn="l">
              <a:buClrTx/>
              <a:buSzTx/>
            </a:pPr>
            <a:r>
              <a:rPr lang="zh-CN" altLang="en-US" sz="3200">
                <a:sym typeface="+mn-ea"/>
              </a:rPr>
              <a:t>泛型方法</a:t>
            </a:r>
            <a:endParaRPr lang="zh-CN" altLang="en-US" sz="3200">
              <a:sym typeface="+mn-ea"/>
            </a:endParaRPr>
          </a:p>
        </p:txBody>
      </p:sp>
      <p:sp>
        <p:nvSpPr>
          <p:cNvPr id="1248260" name="Rectangle 4"/>
          <p:cNvSpPr>
            <a:spLocks noGrp="1" noChangeArrowheads="1"/>
          </p:cNvSpPr>
          <p:nvPr>
            <p:ph idx="1"/>
          </p:nvPr>
        </p:nvSpPr>
        <p:spPr/>
        <p:txBody>
          <a:bodyPr/>
          <a:lstStyle/>
          <a:p>
            <a:r>
              <a:rPr lang="zh-CN" altLang="en-US" sz="2800"/>
              <a:t>不仅类可以声明泛型，类中的方法也可以声明仅用于自身的泛型，这种方法叫做泛型方法。其定义格式为：</a:t>
            </a:r>
            <a:endParaRPr lang="zh-CN" altLang="en-US" sz="2800"/>
          </a:p>
          <a:p>
            <a:pPr lvl="1"/>
            <a:r>
              <a:rPr lang="zh-CN" altLang="en-US" sz="2400"/>
              <a:t>访问修饰符 </a:t>
            </a:r>
            <a:r>
              <a:rPr lang="en-US" altLang="zh-CN" sz="2400"/>
              <a:t>&lt;</a:t>
            </a:r>
            <a:r>
              <a:rPr lang="zh-CN" altLang="en-US" sz="2400"/>
              <a:t>泛型列表</a:t>
            </a:r>
            <a:r>
              <a:rPr lang="en-US" altLang="zh-CN" sz="2400"/>
              <a:t>&gt; </a:t>
            </a:r>
            <a:r>
              <a:rPr lang="zh-CN" altLang="en-US" sz="2400"/>
              <a:t>返回类型 方法名</a:t>
            </a:r>
            <a:r>
              <a:rPr lang="en-US" altLang="zh-CN" sz="2400"/>
              <a:t>(</a:t>
            </a:r>
            <a:r>
              <a:rPr lang="zh-CN" altLang="en-US" sz="2400"/>
              <a:t>参数列表</a:t>
            </a:r>
            <a:r>
              <a:rPr lang="en-US" altLang="zh-CN" sz="2400"/>
              <a:t>){</a:t>
            </a:r>
            <a:endParaRPr lang="en-US" altLang="zh-CN" sz="2400"/>
          </a:p>
          <a:p>
            <a:pPr lvl="1">
              <a:buFont typeface="Wingdings" panose="05000000000000000000" pitchFamily="2" charset="2"/>
              <a:buNone/>
            </a:pPr>
            <a:r>
              <a:rPr lang="en-US" altLang="zh-CN" sz="2400"/>
              <a:t>    </a:t>
            </a:r>
            <a:r>
              <a:rPr lang="zh-CN" altLang="en-US" sz="2400"/>
              <a:t>实现代码   </a:t>
            </a:r>
            <a:r>
              <a:rPr lang="en-US" altLang="zh-CN" sz="2400"/>
              <a:t>}</a:t>
            </a:r>
            <a:endParaRPr lang="en-US" altLang="zh-CN" sz="2400"/>
          </a:p>
          <a:p>
            <a:pPr lvl="1">
              <a:buFont typeface="Wingdings" panose="05000000000000000000" pitchFamily="2" charset="2"/>
              <a:buNone/>
            </a:pPr>
            <a:r>
              <a:rPr lang="en-US" altLang="zh-CN" sz="2400"/>
              <a:t>  </a:t>
            </a:r>
            <a:r>
              <a:rPr lang="zh-CN" altLang="en-US" sz="2400"/>
              <a:t>其中泛型列表为用逗号分隔的合法</a:t>
            </a:r>
            <a:r>
              <a:rPr lang="en-US" altLang="zh-CN" sz="2400"/>
              <a:t>Java</a:t>
            </a:r>
            <a:r>
              <a:rPr lang="zh-CN" altLang="en-US" sz="2400"/>
              <a:t>标识符。</a:t>
            </a:r>
            <a:endParaRPr lang="zh-CN" altLang="en-US" sz="2400"/>
          </a:p>
          <a:p>
            <a:r>
              <a:rPr lang="zh-CN" altLang="en-US" sz="2800"/>
              <a:t>在泛型列表中声明的泛型，可用于该方法的返回类型声明、参数类型声明和方法代码中的局部变量的类型声明。</a:t>
            </a:r>
            <a:endParaRPr lang="zh-CN" altLang="en-US" sz="2800"/>
          </a:p>
          <a:p>
            <a:r>
              <a:rPr lang="zh-CN" altLang="en-US" sz="2800"/>
              <a:t>类中其他方法不能使用当前方法声明的泛型。</a:t>
            </a:r>
            <a:endParaRPr lang="zh-CN" altLang="en-US" sz="280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标题 1"/>
          <p:cNvSpPr>
            <a:spLocks noGrp="1"/>
          </p:cNvSpPr>
          <p:nvPr>
            <p:ph type="title"/>
          </p:nvPr>
        </p:nvSpPr>
        <p:spPr/>
        <p:txBody>
          <a:bodyPr/>
          <a:lstStyle/>
          <a:p>
            <a:r>
              <a:rPr lang="zh-CN" altLang="en-US" sz="3200"/>
              <a:t>为什么需要泛型</a:t>
            </a:r>
            <a:endParaRPr lang="zh-CN" altLang="en-US" sz="3200"/>
          </a:p>
        </p:txBody>
      </p:sp>
      <p:sp>
        <p:nvSpPr>
          <p:cNvPr id="5" name="Rectangle 7"/>
          <p:cNvSpPr txBox="1">
            <a:spLocks noChangeArrowheads="1"/>
          </p:cNvSpPr>
          <p:nvPr/>
        </p:nvSpPr>
        <p:spPr bwMode="auto">
          <a:xfrm>
            <a:off x="495539" y="1422559"/>
            <a:ext cx="8357711" cy="4892279"/>
          </a:xfrm>
          <a:prstGeom prst="rect">
            <a:avLst/>
          </a:prstGeom>
          <a:noFill/>
          <a:ln w="9525">
            <a:noFill/>
            <a:miter lim="800000"/>
          </a:ln>
          <a:effectLst/>
        </p:spPr>
        <p:txBody>
          <a:bodyPr/>
          <a:lstStyle>
            <a:lvl1pPr marL="381000" indent="-381000" algn="ctr" eaLnBrk="0" hangingPunct="0">
              <a:defRPr>
                <a:solidFill>
                  <a:schemeClr val="tx1"/>
                </a:solidFill>
                <a:latin typeface="Arial" panose="020B0604020202020204" pitchFamily="34" charset="0"/>
                <a:ea typeface="宋体" panose="02010600030101010101" pitchFamily="2" charset="-122"/>
              </a:defRPr>
            </a:lvl1pPr>
            <a:lvl2pPr marL="762000" indent="-30480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Font typeface="Wingdings" panose="05000000000000000000" pitchFamily="2" charset="2"/>
              <a:buNone/>
            </a:pPr>
            <a:r>
              <a:rPr lang="zh-CN" altLang="en-US" sz="2940">
                <a:ea typeface="黑体" panose="02010609060101010101" pitchFamily="49" charset="-122"/>
              </a:rPr>
              <a:t>在</a:t>
            </a:r>
            <a:r>
              <a:rPr lang="en-US" altLang="zh-CN" sz="2940">
                <a:ea typeface="黑体" panose="02010609060101010101" pitchFamily="49" charset="-122"/>
              </a:rPr>
              <a:t>Java SE 5.0</a:t>
            </a:r>
            <a:r>
              <a:rPr lang="zh-CN" altLang="en-US" sz="2940">
                <a:ea typeface="黑体" panose="02010609060101010101" pitchFamily="49" charset="-122"/>
              </a:rPr>
              <a:t>以前操作集合的缺点：</a:t>
            </a:r>
            <a:endParaRPr lang="zh-CN" altLang="en-US" sz="2940">
              <a:ea typeface="黑体" panose="02010609060101010101" pitchFamily="49" charset="-122"/>
            </a:endParaRPr>
          </a:p>
          <a:p>
            <a:pPr lvl="1" algn="l" eaLnBrk="1" hangingPunct="1">
              <a:spcBef>
                <a:spcPct val="20000"/>
              </a:spcBef>
              <a:buFontTx/>
              <a:buAutoNum type="arabicPeriod"/>
            </a:pPr>
            <a:r>
              <a:rPr lang="zh-CN" altLang="en-US" sz="2100">
                <a:ea typeface="黑体" panose="02010609060101010101" pitchFamily="49" charset="-122"/>
              </a:rPr>
              <a:t>从集合中取出对象，需要执行类型转换操作：</a:t>
            </a:r>
            <a:endParaRPr lang="zh-CN" altLang="en-US" sz="2100">
              <a:ea typeface="黑体" panose="02010609060101010101" pitchFamily="49" charset="-122"/>
            </a:endParaRPr>
          </a:p>
          <a:p>
            <a:pPr lvl="1" algn="l" eaLnBrk="1" hangingPunct="1">
              <a:spcBef>
                <a:spcPct val="20000"/>
              </a:spcBef>
              <a:buFontTx/>
              <a:buAutoNum type="arabicPeriod"/>
            </a:pPr>
            <a:endParaRPr lang="zh-CN" altLang="en-US" sz="2100">
              <a:ea typeface="黑体" panose="02010609060101010101" pitchFamily="49" charset="-122"/>
            </a:endParaRPr>
          </a:p>
          <a:p>
            <a:pPr lvl="1" algn="l" eaLnBrk="1" hangingPunct="1">
              <a:spcBef>
                <a:spcPct val="20000"/>
              </a:spcBef>
              <a:buFontTx/>
              <a:buAutoNum type="arabicPeriod"/>
            </a:pPr>
            <a:endParaRPr lang="zh-CN" altLang="en-US" sz="2100">
              <a:ea typeface="黑体" panose="02010609060101010101" pitchFamily="49" charset="-122"/>
            </a:endParaRPr>
          </a:p>
          <a:p>
            <a:pPr lvl="1" algn="l" eaLnBrk="1" hangingPunct="1">
              <a:spcBef>
                <a:spcPct val="20000"/>
              </a:spcBef>
              <a:buFontTx/>
              <a:buAutoNum type="arabicPeriod"/>
            </a:pPr>
            <a:endParaRPr lang="zh-CN" altLang="en-US" sz="2100">
              <a:ea typeface="黑体" panose="02010609060101010101" pitchFamily="49" charset="-122"/>
            </a:endParaRPr>
          </a:p>
          <a:p>
            <a:pPr lvl="1" algn="l" eaLnBrk="1" hangingPunct="1">
              <a:spcBef>
                <a:spcPct val="20000"/>
              </a:spcBef>
              <a:buFontTx/>
              <a:buAutoNum type="arabicPeriod"/>
            </a:pPr>
            <a:endParaRPr lang="zh-CN" altLang="en-US" sz="2100">
              <a:ea typeface="黑体" panose="02010609060101010101" pitchFamily="49" charset="-122"/>
            </a:endParaRPr>
          </a:p>
          <a:p>
            <a:pPr lvl="1" algn="l" eaLnBrk="1" hangingPunct="1">
              <a:spcBef>
                <a:spcPct val="20000"/>
              </a:spcBef>
              <a:buFontTx/>
              <a:buAutoNum type="arabicPeriod"/>
            </a:pPr>
            <a:r>
              <a:rPr lang="zh-CN" altLang="en-US" sz="2100">
                <a:ea typeface="黑体" panose="02010609060101010101" pitchFamily="49" charset="-122"/>
              </a:rPr>
              <a:t>由于没有类型检查，可以向集合添加任意对象，例如添加一个文件对象，但</a:t>
            </a:r>
            <a:r>
              <a:rPr lang="en-US" altLang="zh-CN" sz="2100">
                <a:ea typeface="黑体" panose="02010609060101010101" pitchFamily="49" charset="-122"/>
              </a:rPr>
              <a:t>get</a:t>
            </a:r>
            <a:r>
              <a:rPr lang="zh-CN" altLang="en-US" sz="2100">
                <a:ea typeface="黑体" panose="02010609060101010101" pitchFamily="49" charset="-122"/>
              </a:rPr>
              <a:t>方法取出的</a:t>
            </a:r>
            <a:r>
              <a:rPr lang="en-US" altLang="zh-CN" sz="2100">
                <a:ea typeface="黑体" panose="02010609060101010101" pitchFamily="49" charset="-122"/>
              </a:rPr>
              <a:t>File</a:t>
            </a:r>
            <a:r>
              <a:rPr lang="zh-CN" altLang="en-US" sz="2100">
                <a:ea typeface="黑体" panose="02010609060101010101" pitchFamily="49" charset="-122"/>
              </a:rPr>
              <a:t>对象转换为</a:t>
            </a:r>
            <a:r>
              <a:rPr lang="en-US" altLang="zh-CN" sz="2100">
                <a:ea typeface="黑体" panose="02010609060101010101" pitchFamily="49" charset="-122"/>
              </a:rPr>
              <a:t>String</a:t>
            </a:r>
            <a:r>
              <a:rPr lang="zh-CN" altLang="en-US" sz="2100">
                <a:ea typeface="黑体" panose="02010609060101010101" pitchFamily="49" charset="-122"/>
              </a:rPr>
              <a:t>会产生运行错误：</a:t>
            </a:r>
            <a:endParaRPr lang="zh-CN" altLang="en-US" sz="2100">
              <a:ea typeface="黑体" panose="02010609060101010101" pitchFamily="49" charset="-122"/>
            </a:endParaRPr>
          </a:p>
          <a:p>
            <a:pPr lvl="1" algn="l" eaLnBrk="1" hangingPunct="1">
              <a:spcBef>
                <a:spcPct val="20000"/>
              </a:spcBef>
            </a:pPr>
            <a:endParaRPr lang="zh-CN" altLang="en-US" sz="2100">
              <a:ea typeface="黑体" panose="02010609060101010101" pitchFamily="49" charset="-122"/>
            </a:endParaRPr>
          </a:p>
          <a:p>
            <a:pPr algn="l" eaLnBrk="1" hangingPunct="1">
              <a:spcBef>
                <a:spcPct val="20000"/>
              </a:spcBef>
            </a:pPr>
            <a:endParaRPr lang="en-US" altLang="zh-CN" sz="2940">
              <a:ea typeface="黑体" panose="02010609060101010101" pitchFamily="49" charset="-122"/>
            </a:endParaRPr>
          </a:p>
        </p:txBody>
      </p:sp>
      <p:sp>
        <p:nvSpPr>
          <p:cNvPr id="6" name="AutoShape 37"/>
          <p:cNvSpPr>
            <a:spLocks noChangeArrowheads="1"/>
          </p:cNvSpPr>
          <p:nvPr/>
        </p:nvSpPr>
        <p:spPr bwMode="auto">
          <a:xfrm>
            <a:off x="2173605" y="2490311"/>
            <a:ext cx="5170646" cy="1217824"/>
          </a:xfrm>
          <a:prstGeom prst="roundRect">
            <a:avLst>
              <a:gd name="adj" fmla="val 4463"/>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cs typeface="Times New Roman" panose="02020603050405020304" pitchFamily="18" charset="0"/>
              </a:rPr>
              <a:t>ArrayList files = new ArrayList();</a:t>
            </a:r>
            <a:endParaRPr lang="en-US" altLang="zh-CN" sz="2100">
              <a:ea typeface="黑体" panose="02010609060101010101" pitchFamily="49"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cs typeface="Times New Roman" panose="02020603050405020304" pitchFamily="18" charset="0"/>
              </a:rPr>
              <a:t> . . . </a:t>
            </a:r>
            <a:endParaRPr lang="en-US" altLang="zh-CN" sz="2100">
              <a:ea typeface="黑体" panose="02010609060101010101" pitchFamily="49"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cs typeface="Times New Roman" panose="02020603050405020304" pitchFamily="18" charset="0"/>
              </a:rPr>
              <a:t>String filename = (String) files.get(0); </a:t>
            </a:r>
            <a:endParaRPr lang="en-US" altLang="zh-CN" sz="2100">
              <a:ea typeface="黑体" panose="02010609060101010101" pitchFamily="49" charset="-122"/>
              <a:cs typeface="Times New Roman" panose="02020603050405020304" pitchFamily="18" charset="0"/>
            </a:endParaRPr>
          </a:p>
        </p:txBody>
      </p:sp>
      <p:sp>
        <p:nvSpPr>
          <p:cNvPr id="7" name="AutoShape 38"/>
          <p:cNvSpPr>
            <a:spLocks noChangeArrowheads="1"/>
          </p:cNvSpPr>
          <p:nvPr/>
        </p:nvSpPr>
        <p:spPr bwMode="auto">
          <a:xfrm>
            <a:off x="2225279" y="5112306"/>
            <a:ext cx="4038838" cy="455842"/>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cs typeface="Times New Roman" panose="02020603050405020304" pitchFamily="18" charset="0"/>
              </a:rPr>
              <a:t>files.add(new File(". . .")); </a:t>
            </a:r>
            <a:endParaRPr lang="en-US" altLang="zh-CN" sz="210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泛型方法声明示例</a:t>
            </a:r>
            <a:endParaRPr lang="zh-CN" altLang="en-US">
              <a:sym typeface="+mn-ea"/>
            </a:endParaRPr>
          </a:p>
        </p:txBody>
      </p:sp>
      <p:sp>
        <p:nvSpPr>
          <p:cNvPr id="1250307" name="Rectangle 3"/>
          <p:cNvSpPr>
            <a:spLocks noGrp="1" noChangeArrowheads="1"/>
          </p:cNvSpPr>
          <p:nvPr>
            <p:ph idx="1"/>
          </p:nvPr>
        </p:nvSpPr>
        <p:spPr/>
        <p:txBody>
          <a:bodyPr/>
          <a:lstStyle/>
          <a:p>
            <a:r>
              <a:rPr lang="zh-CN" altLang="en-US" sz="2940"/>
              <a:t>使用泛型方法可以解决上述的泛型通配符造成的问题：</a:t>
            </a:r>
            <a:endParaRPr lang="zh-CN" altLang="en-US" sz="2940"/>
          </a:p>
        </p:txBody>
      </p:sp>
      <p:sp>
        <p:nvSpPr>
          <p:cNvPr id="1250308" name="Rectangle 4"/>
          <p:cNvSpPr>
            <a:spLocks noChangeArrowheads="1"/>
          </p:cNvSpPr>
          <p:nvPr/>
        </p:nvSpPr>
        <p:spPr bwMode="auto">
          <a:xfrm>
            <a:off x="1130697" y="2220079"/>
            <a:ext cx="8959453" cy="3926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class M{</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 /*</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 </a:t>
            </a:r>
            <a:r>
              <a:rPr lang="zh-CN" altLang="en-US" sz="2100" b="1">
                <a:solidFill>
                  <a:srgbClr val="000000"/>
                </a:solidFill>
                <a:latin typeface="Courier New" panose="02070309020205020404" pitchFamily="49" charset="0"/>
              </a:rPr>
              <a:t>方法</a:t>
            </a:r>
            <a:r>
              <a:rPr lang="en-US" altLang="zh-CN" sz="2100" b="1">
                <a:solidFill>
                  <a:srgbClr val="000000"/>
                </a:solidFill>
                <a:latin typeface="Courier New" panose="02070309020205020404" pitchFamily="49" charset="0"/>
                <a:ea typeface="PMingLiU" panose="02020500000000000000" pitchFamily="18" charset="-120"/>
              </a:rPr>
              <a:t>aToC</a:t>
            </a:r>
            <a:r>
              <a:rPr lang="zh-CN" altLang="en-US" sz="2100" b="1">
                <a:solidFill>
                  <a:srgbClr val="000000"/>
                </a:solidFill>
                <a:latin typeface="Courier New" panose="02070309020205020404" pitchFamily="49" charset="0"/>
              </a:rPr>
              <a:t>声明了一个泛型</a:t>
            </a:r>
            <a:r>
              <a:rPr lang="en-US" altLang="zh-CN" sz="2100" b="1">
                <a:solidFill>
                  <a:srgbClr val="000000"/>
                </a:solidFill>
                <a:latin typeface="Courier New" panose="02070309020205020404" pitchFamily="49" charset="0"/>
              </a:rPr>
              <a:t>T</a:t>
            </a:r>
            <a:r>
              <a:rPr lang="zh-CN" altLang="en-US" sz="2100" b="1">
                <a:solidFill>
                  <a:srgbClr val="000000"/>
                </a:solidFill>
                <a:latin typeface="Courier New" panose="02070309020205020404" pitchFamily="49" charset="0"/>
              </a:rPr>
              <a:t>，该方法将任意类型的数组</a:t>
            </a:r>
            <a:r>
              <a:rPr lang="en-US" altLang="zh-CN" sz="2100" b="1">
                <a:solidFill>
                  <a:srgbClr val="000000"/>
                </a:solidFill>
                <a:latin typeface="Courier New" panose="02070309020205020404" pitchFamily="49" charset="0"/>
              </a:rPr>
              <a:t>a</a:t>
            </a:r>
            <a:r>
              <a:rPr lang="zh-CN" altLang="en-US" sz="2100" b="1">
                <a:solidFill>
                  <a:srgbClr val="000000"/>
                </a:solidFill>
                <a:latin typeface="Courier New" panose="02070309020205020404" pitchFamily="49" charset="0"/>
              </a:rPr>
              <a:t>中的所有</a:t>
            </a:r>
            <a:endParaRPr lang="zh-CN" altLang="en-US"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100" b="1">
                <a:solidFill>
                  <a:srgbClr val="000000"/>
                </a:solidFill>
                <a:latin typeface="Courier New" panose="02070309020205020404" pitchFamily="49" charset="0"/>
              </a:rPr>
              <a:t> 元素复制到相应的强类型集合</a:t>
            </a:r>
            <a:r>
              <a:rPr lang="en-US" altLang="zh-CN" sz="2100" b="1">
                <a:solidFill>
                  <a:srgbClr val="000000"/>
                </a:solidFill>
                <a:latin typeface="Courier New" panose="02070309020205020404" pitchFamily="49" charset="0"/>
              </a:rPr>
              <a:t>c</a:t>
            </a:r>
            <a:r>
              <a:rPr lang="zh-CN" altLang="en-US" sz="2100" b="1">
                <a:solidFill>
                  <a:srgbClr val="000000"/>
                </a:solidFill>
                <a:latin typeface="Courier New" panose="02070309020205020404" pitchFamily="49" charset="0"/>
              </a:rPr>
              <a:t>当中而不会导致编译错误。</a:t>
            </a:r>
            <a:endParaRPr lang="zh-CN" altLang="en-US"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100" b="1">
                <a:solidFill>
                  <a:srgbClr val="000000"/>
                </a:solidFill>
                <a:latin typeface="Courier New" panose="02070309020205020404" pitchFamily="49" charset="0"/>
                <a:ea typeface="PMingLiU" panose="02020500000000000000" pitchFamily="18" charset="-120"/>
              </a:rPr>
              <a:t> </a:t>
            </a:r>
            <a:r>
              <a:rPr lang="zh-CN" altLang="en-US" sz="2100" b="1">
                <a:solidFill>
                  <a:srgbClr val="000000"/>
                </a:solidFill>
                <a:latin typeface="Courier New" panose="02070309020205020404" pitchFamily="49" charset="0"/>
              </a:rPr>
              <a:t>此处的泛型声明</a:t>
            </a:r>
            <a:r>
              <a:rPr lang="en-US" altLang="zh-CN" sz="2100" b="1">
                <a:solidFill>
                  <a:srgbClr val="000000"/>
                </a:solidFill>
                <a:latin typeface="Courier New" panose="02070309020205020404" pitchFamily="49" charset="0"/>
              </a:rPr>
              <a:t>T</a:t>
            </a:r>
            <a:r>
              <a:rPr lang="zh-CN" altLang="en-US" sz="2100" b="1">
                <a:solidFill>
                  <a:srgbClr val="000000"/>
                </a:solidFill>
                <a:latin typeface="Courier New" panose="02070309020205020404" pitchFamily="49" charset="0"/>
              </a:rPr>
              <a:t>仅作用于</a:t>
            </a:r>
            <a:r>
              <a:rPr lang="en-US" altLang="zh-CN" sz="2100" b="1">
                <a:solidFill>
                  <a:srgbClr val="000000"/>
                </a:solidFill>
                <a:latin typeface="Courier New" panose="02070309020205020404" pitchFamily="49" charset="0"/>
              </a:rPr>
              <a:t>aToC</a:t>
            </a:r>
            <a:r>
              <a:rPr lang="zh-CN" altLang="en-US" sz="2100" b="1">
                <a:solidFill>
                  <a:srgbClr val="000000"/>
                </a:solidFill>
                <a:latin typeface="Courier New" panose="02070309020205020404" pitchFamily="49" charset="0"/>
              </a:rPr>
              <a:t>方法的声明部分和实现代码部分。</a:t>
            </a:r>
            <a:endParaRPr lang="zh-CN" altLang="en-US"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100" b="1">
                <a:solidFill>
                  <a:srgbClr val="000000"/>
                </a:solidFill>
                <a:latin typeface="Courier New" panose="02070309020205020404" pitchFamily="49" charset="0"/>
                <a:ea typeface="PMingLiU" panose="02020500000000000000" pitchFamily="18" charset="-120"/>
              </a:rPr>
              <a:t> *</a:t>
            </a:r>
            <a:r>
              <a:rPr lang="en-US" altLang="zh-CN" sz="2100" b="1">
                <a:solidFill>
                  <a:srgbClr val="000000"/>
                </a:solidFill>
                <a:latin typeface="Courier New" panose="02070309020205020404" pitchFamily="49" charset="0"/>
                <a:ea typeface="PMingLiU" panose="02020500000000000000" pitchFamily="18" charset="-120"/>
              </a:rPr>
              <a:t>/</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 public sta</a:t>
            </a:r>
            <a:r>
              <a:rPr lang="en-US" altLang="zh-CN" sz="2100" b="1">
                <a:solidFill>
                  <a:srgbClr val="000000"/>
                </a:solidFill>
                <a:latin typeface="Courier New" panose="02070309020205020404" pitchFamily="49" charset="0"/>
              </a:rPr>
              <a:t>t</a:t>
            </a:r>
            <a:r>
              <a:rPr lang="en-US" altLang="zh-CN" sz="2100" b="1">
                <a:solidFill>
                  <a:srgbClr val="000000"/>
                </a:solidFill>
                <a:latin typeface="Courier New" panose="02070309020205020404" pitchFamily="49" charset="0"/>
                <a:ea typeface="PMingLiU" panose="02020500000000000000" pitchFamily="18" charset="-120"/>
              </a:rPr>
              <a:t>ic &lt;T&gt; void aToC(T[] a,Collection&lt;T&gt; c){</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        for(T o : a)</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          c.add(o);//</a:t>
            </a:r>
            <a:r>
              <a:rPr lang="zh-CN" altLang="en-US" sz="2100" b="1">
                <a:solidFill>
                  <a:srgbClr val="000000"/>
                </a:solidFill>
                <a:latin typeface="Courier New" panose="02070309020205020404" pitchFamily="49" charset="0"/>
              </a:rPr>
              <a:t>不会出现类似通配符的编译错误</a:t>
            </a:r>
            <a:endParaRPr lang="zh-CN" altLang="en-US"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US" sz="2100" b="1">
                <a:solidFill>
                  <a:srgbClr val="000000"/>
                </a:solidFill>
                <a:latin typeface="Courier New" panose="02070309020205020404" pitchFamily="49" charset="0"/>
                <a:ea typeface="PMingLiU" panose="02020500000000000000" pitchFamily="18" charset="-120"/>
              </a:rPr>
              <a:t>    </a:t>
            </a:r>
            <a:endParaRPr lang="zh-CN" altLang="en-US"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zh-CN" altLang="en-US" sz="2100" b="1">
                <a:solidFill>
                  <a:srgbClr val="000000"/>
                </a:solidFill>
                <a:latin typeface="Courier New" panose="02070309020205020404" pitchFamily="49" charset="0"/>
                <a:ea typeface="PMingLiU" panose="02020500000000000000" pitchFamily="18" charset="-120"/>
              </a:rPr>
              <a:t> </a:t>
            </a:r>
            <a:r>
              <a:rPr lang="en-US" altLang="zh-CN" sz="2100" b="1">
                <a:solidFill>
                  <a:srgbClr val="000000"/>
                </a:solidFill>
                <a:latin typeface="Courier New" panose="02070309020205020404" pitchFamily="49" charset="0"/>
                <a:ea typeface="PMingLiU" panose="02020500000000000000" pitchFamily="18" charset="-120"/>
              </a:rPr>
              <a:t>}</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a:t>
            </a:r>
            <a:endParaRPr lang="en-US" altLang="zh-CN" sz="21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ChangeArrowheads="1"/>
          </p:cNvSpPr>
          <p:nvPr/>
        </p:nvSpPr>
        <p:spPr bwMode="auto">
          <a:xfrm>
            <a:off x="1468517" y="2453045"/>
            <a:ext cx="8317706" cy="42500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a:t>
            </a:r>
            <a:r>
              <a:rPr lang="zh-CN" altLang="en-GB" sz="2100" b="1">
                <a:solidFill>
                  <a:srgbClr val="000000"/>
                </a:solidFill>
                <a:latin typeface="Courier New" panose="02070309020205020404" pitchFamily="49" charset="0"/>
              </a:rPr>
              <a:t>对</a:t>
            </a:r>
            <a:r>
              <a:rPr lang="en-GB" altLang="zh-CN" sz="2100" b="1">
                <a:solidFill>
                  <a:srgbClr val="000000"/>
                </a:solidFill>
                <a:latin typeface="Courier New" panose="02070309020205020404" pitchFamily="49" charset="0"/>
              </a:rPr>
              <a:t>M</a:t>
            </a:r>
            <a:r>
              <a:rPr lang="zh-CN" altLang="en-GB" sz="2100" b="1">
                <a:solidFill>
                  <a:srgbClr val="000000"/>
                </a:solidFill>
                <a:latin typeface="Courier New" panose="02070309020205020404" pitchFamily="49" charset="0"/>
              </a:rPr>
              <a:t>中定义的泛型方法</a:t>
            </a:r>
            <a:r>
              <a:rPr lang="en-GB" altLang="zh-CN" sz="2100" b="1">
                <a:solidFill>
                  <a:srgbClr val="000000"/>
                </a:solidFill>
                <a:latin typeface="Courier New" panose="02070309020205020404" pitchFamily="49" charset="0"/>
              </a:rPr>
              <a:t>aToC</a:t>
            </a:r>
            <a:r>
              <a:rPr lang="zh-CN" altLang="en-GB" sz="2100" b="1">
                <a:solidFill>
                  <a:srgbClr val="000000"/>
                </a:solidFill>
                <a:latin typeface="Courier New" panose="02070309020205020404" pitchFamily="49" charset="0"/>
              </a:rPr>
              <a:t>进行调用测试</a:t>
            </a:r>
            <a:endParaRPr lang="zh-CN"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class TestM{</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public static void main(String[] args){</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r>
              <a:rPr lang="en-GB" sz="2100" b="1">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Courier New" panose="02070309020205020404" pitchFamily="49" charset="0"/>
              </a:rPr>
              <a:t>String[] sa</a:t>
            </a:r>
            <a:r>
              <a:rPr lang="en-GB" sz="2100" b="1">
                <a:solidFill>
                  <a:srgbClr val="000000"/>
                </a:solidFill>
                <a:latin typeface="Courier New" panose="02070309020205020404" pitchFamily="49" charset="0"/>
                <a:ea typeface="PMingLiU" panose="02020500000000000000" pitchFamily="18" charset="-120"/>
              </a:rPr>
              <a:t>= new </a:t>
            </a:r>
            <a:r>
              <a:rPr lang="en-GB" altLang="zh-CN" sz="2100" b="1">
                <a:solidFill>
                  <a:srgbClr val="000000"/>
                </a:solidFill>
                <a:latin typeface="Courier New" panose="02070309020205020404" pitchFamily="49" charset="0"/>
              </a:rPr>
              <a:t>String[100]</a:t>
            </a:r>
            <a:r>
              <a:rPr lang="en-GB" sz="2100" b="1">
                <a:solidFill>
                  <a:srgbClr val="000000"/>
                </a:solidFill>
                <a:latin typeface="Courier New" panose="02070309020205020404" pitchFamily="49" charset="0"/>
                <a:ea typeface="PMingLiU" panose="02020500000000000000" pitchFamily="18" charset="-120"/>
              </a:rPr>
              <a: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Collection&lt;String&gt; cs=</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new Vector&lt;String&gt;();</a:t>
            </a:r>
            <a:endParaRPr lang="en-GB" altLang="zh-CN" sz="2100" b="1">
              <a:solidFill>
                <a:srgbClr val="000000"/>
              </a:solidFill>
              <a:latin typeface="Courier New" panose="02070309020205020404" pitchFamily="49" charset="0"/>
            </a:endParaRPr>
          </a:p>
          <a:p>
            <a:pPr algn="l"/>
            <a:r>
              <a:rPr lang="en-GB" altLang="zh-CN" sz="2100" b="1">
                <a:solidFill>
                  <a:srgbClr val="000000"/>
                </a:solidFill>
                <a:latin typeface="Courier New" panose="02070309020205020404" pitchFamily="49" charset="0"/>
              </a:rPr>
              <a:t>    </a:t>
            </a:r>
            <a:r>
              <a:rPr lang="en-GB" altLang="zh-CN" sz="2100" b="1">
                <a:latin typeface="Times New Roman" panose="02020603050405020304" pitchFamily="18" charset="0"/>
              </a:rPr>
              <a:t> </a:t>
            </a:r>
            <a:r>
              <a:rPr lang="en-GB" altLang="zh-CN" sz="2100" b="1">
                <a:solidFill>
                  <a:srgbClr val="000000"/>
                </a:solidFill>
                <a:latin typeface="Courier New" panose="02070309020205020404" pitchFamily="49" charset="0"/>
                <a:ea typeface="PMingLiU" panose="02020500000000000000" pitchFamily="18" charset="-120"/>
              </a:rPr>
              <a:t>Collection&lt;Object&gt; co=</a:t>
            </a:r>
            <a:endParaRPr lang="en-GB" altLang="zh-CN" sz="2100" b="1">
              <a:solidFill>
                <a:srgbClr val="000000"/>
              </a:solidFill>
              <a:latin typeface="Courier New" panose="02070309020205020404" pitchFamily="49" charset="0"/>
              <a:ea typeface="PMingLiU" panose="02020500000000000000" pitchFamily="18" charset="-120"/>
            </a:endParaRPr>
          </a:p>
          <a:p>
            <a:pPr algn="l"/>
            <a:r>
              <a:rPr lang="en-GB" altLang="zh-CN" sz="2100" b="1">
                <a:solidFill>
                  <a:srgbClr val="000000"/>
                </a:solidFill>
                <a:latin typeface="Courier New" panose="02070309020205020404" pitchFamily="49" charset="0"/>
                <a:ea typeface="PMingLiU" panose="02020500000000000000" pitchFamily="18" charset="-120"/>
              </a:rPr>
              <a:t>                       new Vector&lt;Object&gt;();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M.aToC(sa,cs); //aToC</a:t>
            </a:r>
            <a:r>
              <a:rPr lang="zh-CN" altLang="en-GB" sz="2100" b="1">
                <a:solidFill>
                  <a:srgbClr val="000000"/>
                </a:solidFill>
                <a:latin typeface="Courier New" panose="02070309020205020404" pitchFamily="49" charset="0"/>
              </a:rPr>
              <a:t>中的泛型</a:t>
            </a:r>
            <a:r>
              <a:rPr lang="en-GB" altLang="zh-CN" sz="2100" b="1">
                <a:solidFill>
                  <a:srgbClr val="000000"/>
                </a:solidFill>
                <a:latin typeface="Courier New" panose="02070309020205020404" pitchFamily="49" charset="0"/>
              </a:rPr>
              <a:t>T</a:t>
            </a:r>
            <a:r>
              <a:rPr lang="zh-CN" altLang="en-GB" sz="2100" b="1">
                <a:solidFill>
                  <a:srgbClr val="000000"/>
                </a:solidFill>
                <a:latin typeface="Courier New" panose="02070309020205020404" pitchFamily="49" charset="0"/>
              </a:rPr>
              <a:t>此时匹配类型</a:t>
            </a:r>
            <a:r>
              <a:rPr lang="en-GB" altLang="zh-CN" sz="2100" b="1">
                <a:solidFill>
                  <a:srgbClr val="000000"/>
                </a:solidFill>
                <a:latin typeface="Courier New" panose="02070309020205020404" pitchFamily="49" charset="0"/>
              </a:rPr>
              <a:t>String</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M.aToC(sa,co); //</a:t>
            </a:r>
            <a:r>
              <a:rPr lang="en-GB" altLang="zh-CN" sz="2100" b="1">
                <a:solidFill>
                  <a:srgbClr val="000000"/>
                </a:solidFill>
                <a:latin typeface="Courier New" panose="02070309020205020404" pitchFamily="49" charset="0"/>
                <a:ea typeface="PMingLiU" panose="02020500000000000000" pitchFamily="18" charset="-120"/>
              </a:rPr>
              <a:t>aToC</a:t>
            </a:r>
            <a:r>
              <a:rPr lang="zh-CN" altLang="en-GB" sz="2100" b="1">
                <a:solidFill>
                  <a:srgbClr val="000000"/>
                </a:solidFill>
                <a:latin typeface="Courier New" panose="02070309020205020404" pitchFamily="49" charset="0"/>
              </a:rPr>
              <a:t>中的泛型</a:t>
            </a:r>
            <a:r>
              <a:rPr lang="en-GB" altLang="zh-CN" sz="2100" b="1">
                <a:solidFill>
                  <a:srgbClr val="000000"/>
                </a:solidFill>
                <a:latin typeface="Courier New" panose="02070309020205020404" pitchFamily="49" charset="0"/>
              </a:rPr>
              <a:t>T</a:t>
            </a:r>
            <a:r>
              <a:rPr lang="zh-CN" altLang="en-GB" sz="2100" b="1">
                <a:solidFill>
                  <a:srgbClr val="000000"/>
                </a:solidFill>
                <a:latin typeface="Courier New" panose="02070309020205020404" pitchFamily="49" charset="0"/>
              </a:rPr>
              <a:t>此时匹配类型</a:t>
            </a:r>
            <a:r>
              <a:rPr lang="en-GB" altLang="zh-CN" sz="2100" b="1">
                <a:solidFill>
                  <a:srgbClr val="000000"/>
                </a:solidFill>
                <a:latin typeface="Courier New" panose="02070309020205020404" pitchFamily="49" charset="0"/>
              </a:rPr>
              <a:t>Object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a:t>
            </a:r>
            <a:endParaRPr lang="en-GB" altLang="zh-CN" sz="2100" b="1">
              <a:solidFill>
                <a:srgbClr val="000000"/>
              </a:solidFill>
              <a:latin typeface="Courier New" panose="02070309020205020404" pitchFamily="49" charset="0"/>
            </a:endParaRPr>
          </a:p>
        </p:txBody>
      </p:sp>
      <p:sp>
        <p:nvSpPr>
          <p:cNvPr id="1251331" name="Rectangle 3"/>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泛型方法的调用</a:t>
            </a:r>
            <a:endParaRPr lang="zh-CN" altLang="en-US">
              <a:sym typeface="+mn-ea"/>
            </a:endParaRPr>
          </a:p>
        </p:txBody>
      </p:sp>
      <p:sp>
        <p:nvSpPr>
          <p:cNvPr id="1251332" name="Rectangle 4"/>
          <p:cNvSpPr>
            <a:spLocks noGrp="1" noChangeArrowheads="1"/>
          </p:cNvSpPr>
          <p:nvPr>
            <p:ph idx="1"/>
          </p:nvPr>
        </p:nvSpPr>
        <p:spPr/>
        <p:txBody>
          <a:bodyPr/>
          <a:lstStyle/>
          <a:p>
            <a:r>
              <a:rPr lang="zh-CN" altLang="en-GB" sz="2800"/>
              <a:t>调用泛型方法和调用普通方法没有任何不同，只需要传递含有具体类型的实参即可：</a:t>
            </a:r>
            <a:endParaRPr lang="zh-CN" altLang="en-GB" sz="2800"/>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限定泛型方法中泛型类型</a:t>
            </a:r>
            <a:endParaRPr lang="zh-CN" altLang="en-US">
              <a:sym typeface="+mn-ea"/>
            </a:endParaRPr>
          </a:p>
        </p:txBody>
      </p:sp>
      <p:sp>
        <p:nvSpPr>
          <p:cNvPr id="1253379" name="Rectangle 3"/>
          <p:cNvSpPr>
            <a:spLocks noGrp="1" noChangeArrowheads="1"/>
          </p:cNvSpPr>
          <p:nvPr>
            <p:ph idx="1"/>
          </p:nvPr>
        </p:nvSpPr>
        <p:spPr/>
        <p:txBody>
          <a:bodyPr/>
          <a:lstStyle/>
          <a:p>
            <a:r>
              <a:rPr lang="zh-CN" altLang="en-GB" sz="2800"/>
              <a:t>泛型方法中的声明的泛型，同样可以使用</a:t>
            </a:r>
            <a:r>
              <a:rPr lang="en-GB" altLang="zh-CN" sz="2800"/>
              <a:t>extends</a:t>
            </a:r>
            <a:r>
              <a:rPr lang="zh-CN" altLang="en-GB" sz="2800"/>
              <a:t>关键字限定其类型的下限：</a:t>
            </a:r>
            <a:endParaRPr lang="zh-CN" altLang="en-GB" sz="2800"/>
          </a:p>
        </p:txBody>
      </p:sp>
      <p:sp>
        <p:nvSpPr>
          <p:cNvPr id="1253380" name="Rectangle 4"/>
          <p:cNvSpPr>
            <a:spLocks noChangeArrowheads="1"/>
          </p:cNvSpPr>
          <p:nvPr/>
        </p:nvSpPr>
        <p:spPr bwMode="auto">
          <a:xfrm>
            <a:off x="1545194" y="2677835"/>
            <a:ext cx="8091011" cy="3280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class M{</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  //</a:t>
            </a:r>
            <a:r>
              <a:rPr lang="zh-CN" altLang="en-US" sz="2100" b="1">
                <a:solidFill>
                  <a:srgbClr val="000000"/>
                </a:solidFill>
                <a:latin typeface="宋体" panose="02010600030101010101" pitchFamily="2" charset="-122"/>
              </a:rPr>
              <a:t>限定</a:t>
            </a:r>
            <a:r>
              <a:rPr lang="en-US" altLang="zh-CN" sz="2100" b="1">
                <a:solidFill>
                  <a:srgbClr val="000000"/>
                </a:solidFill>
                <a:latin typeface="宋体" panose="02010600030101010101" pitchFamily="2" charset="-122"/>
              </a:rPr>
              <a:t>aToC</a:t>
            </a:r>
            <a:r>
              <a:rPr lang="zh-CN" altLang="en-US" sz="2100" b="1">
                <a:solidFill>
                  <a:srgbClr val="000000"/>
                </a:solidFill>
                <a:latin typeface="宋体" panose="02010600030101010101" pitchFamily="2" charset="-122"/>
              </a:rPr>
              <a:t>方法中的泛型</a:t>
            </a:r>
            <a:r>
              <a:rPr lang="en-US" altLang="zh-CN" sz="2100" b="1">
                <a:solidFill>
                  <a:srgbClr val="000000"/>
                </a:solidFill>
                <a:latin typeface="宋体" panose="02010600030101010101" pitchFamily="2" charset="-122"/>
              </a:rPr>
              <a:t>T</a:t>
            </a:r>
            <a:r>
              <a:rPr lang="zh-CN" altLang="en-US" sz="2100" b="1">
                <a:solidFill>
                  <a:srgbClr val="000000"/>
                </a:solidFill>
                <a:latin typeface="宋体" panose="02010600030101010101" pitchFamily="2" charset="-122"/>
              </a:rPr>
              <a:t>必须是实现了序列化接口的类型</a:t>
            </a:r>
            <a:endParaRPr lang="zh-CN" altLang="en-US" sz="21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zh-CN" altLang="en-US" sz="2100" b="1">
                <a:solidFill>
                  <a:srgbClr val="000000"/>
                </a:solidFill>
                <a:latin typeface="Courier New" panose="02070309020205020404" pitchFamily="49" charset="0"/>
                <a:ea typeface="PMingLiU" panose="02020500000000000000" pitchFamily="18" charset="-120"/>
              </a:rPr>
              <a:t> </a:t>
            </a:r>
            <a:r>
              <a:rPr lang="en-US" altLang="zh-CN" sz="2100" b="1">
                <a:solidFill>
                  <a:srgbClr val="000000"/>
                </a:solidFill>
                <a:latin typeface="Courier New" panose="02070309020205020404" pitchFamily="49" charset="0"/>
                <a:ea typeface="PMingLiU" panose="02020500000000000000" pitchFamily="18" charset="-120"/>
              </a:rPr>
              <a:t>public static &lt;T extends java.io.Serializable&gt; </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        void   aToC(T[] a,Collection&lt;T&gt; c){</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           for(T o : a)</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              c.add(o);</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    </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 }</a:t>
            </a:r>
            <a:endParaRPr lang="en-US" altLang="zh-CN"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US" altLang="zh-CN" sz="2100" b="1">
                <a:solidFill>
                  <a:srgbClr val="000000"/>
                </a:solidFill>
                <a:latin typeface="Courier New" panose="02070309020205020404" pitchFamily="49" charset="0"/>
                <a:ea typeface="PMingLiU" panose="02020500000000000000" pitchFamily="18" charset="-120"/>
              </a:rPr>
              <a:t>}</a:t>
            </a:r>
            <a:endParaRPr lang="en-US" altLang="zh-CN" sz="21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519684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Java</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泛型实现机制</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4</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类型去除</a:t>
            </a:r>
            <a:r>
              <a:rPr lang="zh-CN" altLang="en-US">
                <a:sym typeface="+mn-ea"/>
              </a:rPr>
              <a:t>(Type Erasure)</a:t>
            </a:r>
            <a:endParaRPr lang="zh-CN" altLang="en-US">
              <a:sym typeface="+mn-ea"/>
            </a:endParaRPr>
          </a:p>
        </p:txBody>
      </p:sp>
      <p:sp>
        <p:nvSpPr>
          <p:cNvPr id="1265667" name="Rectangle 3"/>
          <p:cNvSpPr>
            <a:spLocks noGrp="1" noChangeArrowheads="1"/>
          </p:cNvSpPr>
          <p:nvPr>
            <p:ph idx="1"/>
          </p:nvPr>
        </p:nvSpPr>
        <p:spPr/>
        <p:txBody>
          <a:bodyPr/>
          <a:lstStyle/>
          <a:p>
            <a:r>
              <a:rPr lang="en-US" altLang="zh-CN" sz="2800"/>
              <a:t>JDK1.5</a:t>
            </a:r>
            <a:r>
              <a:rPr lang="zh-CN" altLang="en-US" sz="2800"/>
              <a:t>引入的泛型实际上是一种编译器层次上的</a:t>
            </a:r>
            <a:r>
              <a:rPr lang="en-US" altLang="zh-CN" sz="2800"/>
              <a:t>"</a:t>
            </a:r>
            <a:r>
              <a:rPr lang="zh-CN" altLang="en-US" sz="2800"/>
              <a:t>语法糖</a:t>
            </a:r>
            <a:r>
              <a:rPr lang="en-US" altLang="zh-CN" sz="2800"/>
              <a:t>",</a:t>
            </a:r>
            <a:r>
              <a:rPr lang="zh-CN" altLang="en-US" sz="2800"/>
              <a:t>在虚拟机层次上并不直接支持泛型。编译器在编译时会自动</a:t>
            </a:r>
            <a:r>
              <a:rPr lang="en-US" altLang="zh-CN" sz="2800"/>
              <a:t>"</a:t>
            </a:r>
            <a:r>
              <a:rPr lang="zh-CN" altLang="en-US" sz="2800"/>
              <a:t>去除</a:t>
            </a:r>
            <a:r>
              <a:rPr lang="en-US" altLang="zh-CN" sz="2800"/>
              <a:t>"</a:t>
            </a:r>
            <a:r>
              <a:rPr lang="zh-CN" altLang="en-US" sz="2800"/>
              <a:t>有关泛型的定义，这样的处理方式有以下特点：</a:t>
            </a:r>
            <a:endParaRPr lang="zh-CN" altLang="en-US" sz="2800"/>
          </a:p>
          <a:p>
            <a:pPr lvl="1"/>
            <a:r>
              <a:rPr lang="zh-CN" altLang="en-US" sz="2400"/>
              <a:t>字节码与</a:t>
            </a:r>
            <a:r>
              <a:rPr lang="en-US" altLang="zh-CN" sz="2400"/>
              <a:t>1.5</a:t>
            </a:r>
            <a:r>
              <a:rPr lang="zh-CN" altLang="en-US" sz="2400"/>
              <a:t>以前的版本相同，保持了字节码的兼容性</a:t>
            </a:r>
            <a:endParaRPr lang="zh-CN" altLang="en-US" sz="2400"/>
          </a:p>
          <a:p>
            <a:pPr lvl="1"/>
            <a:r>
              <a:rPr lang="zh-CN" altLang="en-US" sz="2400"/>
              <a:t>安全性不受影响</a:t>
            </a:r>
            <a:endParaRPr lang="zh-CN" altLang="en-US" sz="2400"/>
          </a:p>
          <a:p>
            <a:pPr lvl="1"/>
            <a:r>
              <a:rPr lang="zh-CN" altLang="en-US" sz="2400"/>
              <a:t>性能不受影响</a:t>
            </a:r>
            <a:r>
              <a:rPr lang="en-US" altLang="zh-CN" sz="2400"/>
              <a:t>-</a:t>
            </a:r>
            <a:r>
              <a:rPr lang="zh-CN" altLang="en-US" sz="2400"/>
              <a:t>没增加也没减少</a:t>
            </a:r>
            <a:endParaRPr lang="zh-CN" altLang="en-US" sz="2400"/>
          </a:p>
          <a:p>
            <a:pPr lvl="1"/>
            <a:r>
              <a:rPr lang="zh-CN" altLang="en-US" sz="2400"/>
              <a:t>泛型的实际类型信息保存在类源</a:t>
            </a:r>
            <a:r>
              <a:rPr lang="zh-CN" altLang="en-US" sz="2400"/>
              <a:t>文件里</a:t>
            </a:r>
            <a:endParaRPr lang="zh-CN" altLang="en-US" sz="24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向前</a:t>
            </a:r>
            <a:r>
              <a:rPr lang="zh-CN" altLang="en-US">
                <a:sym typeface="+mn-ea"/>
              </a:rPr>
              <a:t>兼容</a:t>
            </a:r>
            <a:endParaRPr lang="zh-CN" altLang="en-US">
              <a:sym typeface="+mn-ea"/>
            </a:endParaRPr>
          </a:p>
        </p:txBody>
      </p:sp>
      <p:sp>
        <p:nvSpPr>
          <p:cNvPr id="977923" name="Rectangle 3"/>
          <p:cNvSpPr>
            <a:spLocks noGrp="1" noChangeArrowheads="1"/>
          </p:cNvSpPr>
          <p:nvPr>
            <p:ph idx="1"/>
          </p:nvPr>
        </p:nvSpPr>
        <p:spPr/>
        <p:txBody>
          <a:bodyPr/>
          <a:lstStyle/>
          <a:p>
            <a:r>
              <a:rPr lang="zh-CN" altLang="en-US" sz="2800">
                <a:latin typeface="宋体" panose="02010600030101010101" pitchFamily="2" charset="-122"/>
              </a:rPr>
              <a:t>不用指定具体类型可以使用一个泛型类</a:t>
            </a:r>
            <a:endParaRPr lang="zh-CN" altLang="en-US" sz="2800">
              <a:latin typeface="宋体" panose="02010600030101010101" pitchFamily="2" charset="-122"/>
            </a:endParaRPr>
          </a:p>
          <a:p>
            <a:r>
              <a:rPr lang="en-US" altLang="zh-CN" sz="2800">
                <a:latin typeface="宋体" panose="02010600030101010101" pitchFamily="2" charset="-122"/>
              </a:rPr>
              <a:t>GenericStack stack = new GenericStack()</a:t>
            </a:r>
            <a:endParaRPr lang="en-US" altLang="zh-CN" sz="2800">
              <a:latin typeface="宋体" panose="02010600030101010101" pitchFamily="2" charset="-122"/>
            </a:endParaRPr>
          </a:p>
          <a:p>
            <a:pPr>
              <a:buFont typeface="Wingdings" panose="05000000000000000000" pitchFamily="2" charset="2"/>
              <a:buNone/>
            </a:pPr>
            <a:r>
              <a:rPr lang="zh-CN" altLang="en-US" sz="2800">
                <a:latin typeface="宋体" panose="02010600030101010101" pitchFamily="2" charset="-122"/>
              </a:rPr>
              <a:t>存储对象的</a:t>
            </a:r>
            <a:r>
              <a:rPr lang="zh-CN" altLang="en-US" sz="2800">
                <a:latin typeface="宋体" panose="02010600030101010101" pitchFamily="2" charset="-122"/>
              </a:rPr>
              <a:t>功能相当于</a:t>
            </a:r>
            <a:endParaRPr lang="zh-CN" altLang="en-US" sz="2800">
              <a:latin typeface="宋体" panose="02010600030101010101" pitchFamily="2" charset="-122"/>
            </a:endParaRPr>
          </a:p>
          <a:p>
            <a:pPr>
              <a:buFont typeface="Wingdings" panose="05000000000000000000" pitchFamily="2" charset="2"/>
              <a:buNone/>
            </a:pPr>
            <a:r>
              <a:rPr lang="en-US" altLang="zh-CN" sz="2800">
                <a:latin typeface="宋体" panose="02010600030101010101" pitchFamily="2" charset="-122"/>
              </a:rPr>
              <a:t>GenericStack&lt;Object&gt; stack</a:t>
            </a:r>
            <a:r>
              <a:rPr lang="en-US" altLang="zh-CN" sz="2800">
                <a:latin typeface="宋体" panose="02010600030101010101" pitchFamily="2" charset="-122"/>
              </a:rPr>
              <a:t>g = new GenericStack&lt;Object&gt;();</a:t>
            </a:r>
            <a:endParaRPr lang="en-US" altLang="zh-CN" sz="2800">
              <a:latin typeface="宋体" panose="02010600030101010101" pitchFamily="2" charset="-122"/>
            </a:endParaRPr>
          </a:p>
          <a:p>
            <a:pPr marL="11430" indent="-11430">
              <a:buFont typeface="Wingdings" panose="05000000000000000000" pitchFamily="2" charset="2"/>
              <a:buNone/>
            </a:pPr>
            <a:r>
              <a:rPr lang="zh-CN" altLang="en-US" sz="2800">
                <a:latin typeface="宋体" panose="02010600030101010101" pitchFamily="2" charset="-122"/>
              </a:rPr>
              <a:t>主要是为了能够向前</a:t>
            </a:r>
            <a:r>
              <a:rPr lang="zh-CN" altLang="en-US" sz="2800">
                <a:latin typeface="宋体" panose="02010600030101010101" pitchFamily="2" charset="-122"/>
              </a:rPr>
              <a:t>兼容：让基于非泛型</a:t>
            </a:r>
            <a:r>
              <a:rPr lang="en-US" altLang="zh-CN" sz="2800">
                <a:latin typeface="宋体" panose="02010600030101010101" pitchFamily="2" charset="-122"/>
              </a:rPr>
              <a:t>JDK</a:t>
            </a:r>
            <a:r>
              <a:rPr lang="zh-CN" altLang="en-US" sz="2800">
                <a:latin typeface="宋体" panose="02010600030101010101" pitchFamily="2" charset="-122"/>
              </a:rPr>
              <a:t>版本开发的程序可以在新的泛型版本中使用；</a:t>
            </a:r>
            <a:endParaRPr lang="zh-CN" altLang="en-US" sz="2800">
              <a:latin typeface="宋体" panose="02010600030101010101" pitchFamily="2" charset="-122"/>
            </a:endParaRPr>
          </a:p>
          <a:p>
            <a:pPr marL="11430" indent="-11430">
              <a:buFont typeface="Wingdings" panose="05000000000000000000" pitchFamily="2" charset="2"/>
              <a:buNone/>
            </a:pPr>
            <a:r>
              <a:rPr lang="zh-CN" altLang="en-US" sz="2000">
                <a:solidFill>
                  <a:srgbClr val="FF0000"/>
                </a:solidFill>
                <a:latin typeface="宋体" panose="02010600030101010101" pitchFamily="2" charset="-122"/>
              </a:rPr>
              <a:t>注意：</a:t>
            </a:r>
            <a:r>
              <a:rPr lang="en-US" altLang="zh-CN" sz="2000">
                <a:solidFill>
                  <a:srgbClr val="FF0000"/>
                </a:solidFill>
                <a:latin typeface="宋体" panose="02010600030101010101" pitchFamily="2" charset="-122"/>
              </a:rPr>
              <a:t>stack</a:t>
            </a:r>
            <a:r>
              <a:rPr lang="zh-CN" altLang="en-US" sz="2000">
                <a:solidFill>
                  <a:srgbClr val="FF0000"/>
                </a:solidFill>
                <a:latin typeface="宋体" panose="02010600030101010101" pitchFamily="2" charset="-122"/>
              </a:rPr>
              <a:t>变量可以被赋值为任意的</a:t>
            </a:r>
            <a:r>
              <a:rPr lang="en-US" altLang="zh-CN" sz="2000">
                <a:solidFill>
                  <a:srgbClr val="FF0000"/>
                </a:solidFill>
                <a:latin typeface="宋体" panose="02010600030101010101" pitchFamily="2" charset="-122"/>
                <a:sym typeface="+mn-ea"/>
              </a:rPr>
              <a:t>GenericStack</a:t>
            </a:r>
            <a:r>
              <a:rPr lang="zh-CN" altLang="en-US" sz="2000">
                <a:solidFill>
                  <a:srgbClr val="FF0000"/>
                </a:solidFill>
                <a:latin typeface="宋体" panose="02010600030101010101" pitchFamily="2" charset="-122"/>
                <a:sym typeface="+mn-ea"/>
              </a:rPr>
              <a:t>变量，但是</a:t>
            </a:r>
            <a:r>
              <a:rPr lang="en-US" altLang="zh-CN" sz="2000">
                <a:solidFill>
                  <a:srgbClr val="FF0000"/>
                </a:solidFill>
                <a:latin typeface="宋体" panose="02010600030101010101" pitchFamily="2" charset="-122"/>
                <a:sym typeface="+mn-ea"/>
              </a:rPr>
              <a:t>stackg</a:t>
            </a:r>
            <a:r>
              <a:rPr lang="zh-CN" altLang="en-US" sz="2000">
                <a:solidFill>
                  <a:srgbClr val="FF0000"/>
                </a:solidFill>
                <a:latin typeface="宋体" panose="02010600030101010101" pitchFamily="2" charset="-122"/>
                <a:sym typeface="+mn-ea"/>
              </a:rPr>
              <a:t>不可以。</a:t>
            </a:r>
            <a:endParaRPr lang="zh-CN" altLang="en-US" sz="2000">
              <a:solidFill>
                <a:srgbClr val="FF0000"/>
              </a:solidFill>
              <a:latin typeface="宋体" panose="02010600030101010101" pitchFamily="2" charset="-122"/>
              <a:sym typeface="+mn-ea"/>
            </a:endParaRPr>
          </a:p>
          <a:p>
            <a:pPr marL="11430" indent="-11430">
              <a:buFont typeface="Wingdings" panose="05000000000000000000" pitchFamily="2" charset="2"/>
              <a:buNone/>
            </a:pPr>
            <a:r>
              <a:rPr lang="en-US" altLang="zh-CN" sz="2000">
                <a:solidFill>
                  <a:srgbClr val="FF0000"/>
                </a:solidFill>
                <a:latin typeface="宋体" panose="02010600030101010101" pitchFamily="2" charset="-122"/>
                <a:sym typeface="+mn-ea"/>
              </a:rPr>
              <a:t>GenericStack&lt;String&gt; stacks=new GenericStack&lt;String&gt;();</a:t>
            </a:r>
            <a:endParaRPr lang="en-US" altLang="zh-CN" sz="2000">
              <a:solidFill>
                <a:srgbClr val="FF0000"/>
              </a:solidFill>
              <a:latin typeface="宋体" panose="02010600030101010101" pitchFamily="2" charset="-122"/>
              <a:sym typeface="+mn-ea"/>
            </a:endParaRPr>
          </a:p>
          <a:p>
            <a:pPr marL="11430" indent="-11430">
              <a:buFont typeface="Wingdings" panose="05000000000000000000" pitchFamily="2" charset="2"/>
              <a:buNone/>
            </a:pPr>
            <a:r>
              <a:rPr lang="en-US" altLang="zh-CN" sz="2000">
                <a:solidFill>
                  <a:srgbClr val="FF0000"/>
                </a:solidFill>
                <a:latin typeface="宋体" panose="02010600030101010101" pitchFamily="2" charset="-122"/>
                <a:sym typeface="+mn-ea"/>
              </a:rPr>
              <a:t>stack=stacks;//</a:t>
            </a:r>
            <a:r>
              <a:rPr lang="zh-CN" altLang="en-US" sz="2000">
                <a:solidFill>
                  <a:srgbClr val="FF0000"/>
                </a:solidFill>
                <a:latin typeface="宋体" panose="02010600030101010101" pitchFamily="2" charset="-122"/>
                <a:sym typeface="+mn-ea"/>
              </a:rPr>
              <a:t>合法</a:t>
            </a:r>
            <a:endParaRPr lang="zh-CN" altLang="en-US" sz="2000">
              <a:solidFill>
                <a:srgbClr val="FF0000"/>
              </a:solidFill>
              <a:latin typeface="宋体" panose="02010600030101010101" pitchFamily="2" charset="-122"/>
              <a:sym typeface="+mn-ea"/>
            </a:endParaRPr>
          </a:p>
          <a:p>
            <a:pPr marL="11430" indent="-11430">
              <a:buFont typeface="Wingdings" panose="05000000000000000000" pitchFamily="2" charset="2"/>
              <a:buNone/>
            </a:pPr>
            <a:r>
              <a:rPr lang="en-US" altLang="zh-CN" sz="2000">
                <a:solidFill>
                  <a:srgbClr val="FF0000"/>
                </a:solidFill>
                <a:latin typeface="宋体" panose="02010600030101010101" pitchFamily="2" charset="-122"/>
                <a:sym typeface="+mn-ea"/>
              </a:rPr>
              <a:t>stackg=stacks;//</a:t>
            </a:r>
            <a:r>
              <a:rPr lang="zh-CN" altLang="en-US" sz="2000">
                <a:solidFill>
                  <a:srgbClr val="FF0000"/>
                </a:solidFill>
                <a:latin typeface="宋体" panose="02010600030101010101" pitchFamily="2" charset="-122"/>
                <a:sym typeface="+mn-ea"/>
              </a:rPr>
              <a:t>不合法</a:t>
            </a:r>
            <a:endParaRPr lang="en-US" altLang="zh-CN" sz="2000">
              <a:solidFill>
                <a:srgbClr val="FF0000"/>
              </a:solidFill>
              <a:latin typeface="宋体" panose="02010600030101010101" pitchFamily="2" charset="-122"/>
              <a:sym typeface="+mn-ea"/>
            </a:endParaRPr>
          </a:p>
          <a:p>
            <a:pPr marL="11430" indent="-11430">
              <a:buFont typeface="Wingdings" panose="05000000000000000000" pitchFamily="2" charset="2"/>
              <a:buNone/>
            </a:pPr>
            <a:endParaRPr lang="en-US" altLang="zh-CN" sz="2000">
              <a:solidFill>
                <a:srgbClr val="FF0000"/>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泛型的</a:t>
            </a:r>
            <a:r>
              <a:rPr lang="zh-CN" altLang="en-US">
                <a:sym typeface="+mn-ea"/>
              </a:rPr>
              <a:t>class</a:t>
            </a:r>
            <a:r>
              <a:rPr lang="zh-CN" altLang="en-US">
                <a:sym typeface="+mn-ea"/>
              </a:rPr>
              <a:t>是共享的</a:t>
            </a:r>
            <a:r>
              <a:rPr lang="zh-CN" altLang="en-US">
                <a:sym typeface="+mn-ea"/>
              </a:rPr>
              <a:t> </a:t>
            </a:r>
            <a:endParaRPr lang="zh-CN" altLang="en-US">
              <a:sym typeface="+mn-ea"/>
            </a:endParaRPr>
          </a:p>
        </p:txBody>
      </p:sp>
      <p:sp>
        <p:nvSpPr>
          <p:cNvPr id="978947" name="Rectangle 3"/>
          <p:cNvSpPr>
            <a:spLocks noGrp="1" noChangeArrowheads="1"/>
          </p:cNvSpPr>
          <p:nvPr>
            <p:ph idx="1"/>
          </p:nvPr>
        </p:nvSpPr>
        <p:spPr/>
        <p:txBody>
          <a:bodyPr/>
          <a:lstStyle/>
          <a:p>
            <a:r>
              <a:rPr lang="zh-CN" altLang="en-US" sz="2800"/>
              <a:t>一个泛型类由其所有的实例共享</a:t>
            </a:r>
            <a:endParaRPr lang="zh-CN" altLang="en-US" sz="2800"/>
          </a:p>
          <a:p>
            <a:r>
              <a:rPr lang="zh-CN" altLang="en-US" sz="2800"/>
              <a:t>由于一个泛型类所有的实例都具有相同的运行类，所以一个泛型的静态变量和静态方法是所有实例共享的。因此，不能在泛型类的静态方法或者初始化器中引用一个类的泛型类型参数。也就是静态成员不可以使用</a:t>
            </a:r>
            <a:r>
              <a:rPr lang="zh-CN" altLang="en-US" sz="2800"/>
              <a:t>泛型类型</a:t>
            </a:r>
            <a:endParaRPr lang="zh-CN" altLang="en-US" sz="28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泛型中的类型擦除</a:t>
            </a:r>
            <a:endParaRPr lang="zh-CN" altLang="en-US">
              <a:sym typeface="+mn-ea"/>
            </a:endParaRPr>
          </a:p>
        </p:txBody>
      </p:sp>
      <p:sp>
        <p:nvSpPr>
          <p:cNvPr id="3" name="内容占位符 2"/>
          <p:cNvSpPr>
            <a:spLocks noGrp="1"/>
          </p:cNvSpPr>
          <p:nvPr>
            <p:ph idx="1"/>
          </p:nvPr>
        </p:nvSpPr>
        <p:spPr>
          <a:xfrm>
            <a:off x="495300" y="1355090"/>
            <a:ext cx="9841230" cy="4791710"/>
          </a:xfrm>
        </p:spPr>
        <p:txBody>
          <a:bodyPr/>
          <a:p>
            <a:r>
              <a:rPr lang="zh-CN" altLang="en-US" sz="2800"/>
              <a:t>类型擦除的设计方式是为了向前兼容。保证有一个类型为</a:t>
            </a:r>
            <a:r>
              <a:rPr lang="en-US" altLang="zh-CN" sz="2800"/>
              <a:t>Object</a:t>
            </a:r>
            <a:r>
              <a:rPr lang="zh-CN" altLang="en-US" sz="2800"/>
              <a:t>的默认实现。不影响旧代码使用。</a:t>
            </a:r>
            <a:endParaRPr lang="zh-CN" altLang="en-US" sz="2800"/>
          </a:p>
          <a:p>
            <a:r>
              <a:rPr lang="zh-CN" altLang="en-US" sz="2800"/>
              <a:t>全部的泛型对象使用相同的类定义。</a:t>
            </a:r>
            <a:endParaRPr lang="zh-CN" altLang="en-US" sz="2800"/>
          </a:p>
          <a:p>
            <a:r>
              <a:rPr lang="zh-CN" altLang="en-US" sz="2800"/>
              <a:t>实现机制：</a:t>
            </a:r>
            <a:r>
              <a:rPr lang="en-US" altLang="zh-CN" sz="2800"/>
              <a:t>	</a:t>
            </a:r>
            <a:endParaRPr lang="en-US" altLang="zh-CN" sz="2800"/>
          </a:p>
          <a:p>
            <a:pPr lvl="1"/>
            <a:r>
              <a:rPr lang="zh-CN" altLang="en-US" sz="2400"/>
              <a:t>不同的泛型类型使用相同的类，在保存时泛型类型实际都为</a:t>
            </a:r>
            <a:r>
              <a:rPr lang="en-US" altLang="zh-CN" sz="2400"/>
              <a:t>rawtype</a:t>
            </a:r>
            <a:r>
              <a:rPr lang="zh-CN" altLang="en-US" sz="2400"/>
              <a:t>，即为</a:t>
            </a:r>
            <a:r>
              <a:rPr lang="en-US" altLang="zh-CN" sz="2400"/>
              <a:t>Object</a:t>
            </a:r>
            <a:r>
              <a:rPr lang="zh-CN" altLang="en-US" sz="2400"/>
              <a:t>类型。</a:t>
            </a:r>
            <a:endParaRPr lang="zh-CN" altLang="en-US" sz="2400"/>
          </a:p>
          <a:p>
            <a:pPr lvl="1"/>
            <a:r>
              <a:rPr lang="zh-CN" altLang="en-US" sz="2400"/>
              <a:t>编译器负责尽量确保插入正确的类型。</a:t>
            </a:r>
            <a:endParaRPr lang="zh-CN" altLang="en-US" sz="2400"/>
          </a:p>
          <a:p>
            <a:pPr lvl="1"/>
            <a:r>
              <a:rPr lang="zh-CN" altLang="en-US" sz="2400"/>
              <a:t>在返回泛型类型对象时，插入</a:t>
            </a:r>
            <a:r>
              <a:rPr lang="en-US" altLang="zh-CN" sz="2400"/>
              <a:t>castcheck</a:t>
            </a:r>
            <a:r>
              <a:rPr lang="zh-CN" altLang="en-US" sz="2400"/>
              <a:t>，来进行强制类型转换。</a:t>
            </a:r>
            <a:endParaRPr lang="zh-CN"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类型擦除表现</a:t>
            </a:r>
            <a:endParaRPr lang="zh-CN" altLang="en-US">
              <a:sym typeface="+mn-ea"/>
            </a:endParaRPr>
          </a:p>
        </p:txBody>
      </p:sp>
      <p:sp>
        <p:nvSpPr>
          <p:cNvPr id="3" name="内容占位符 2"/>
          <p:cNvSpPr>
            <a:spLocks noGrp="1"/>
          </p:cNvSpPr>
          <p:nvPr>
            <p:ph idx="1"/>
          </p:nvPr>
        </p:nvSpPr>
        <p:spPr>
          <a:xfrm>
            <a:off x="495300" y="1395730"/>
            <a:ext cx="9721850" cy="5070475"/>
          </a:xfrm>
        </p:spPr>
        <p:txBody>
          <a:bodyPr>
            <a:normAutofit fontScale="80000"/>
          </a:bodyPr>
          <a:p>
            <a:pPr marL="0" indent="0">
              <a:buNone/>
            </a:pPr>
            <a:r>
              <a:rPr lang="zh-CN" altLang="en-US" sz="2800"/>
              <a:t>虚拟机中没有泛型，只有普通类和方法。</a:t>
            </a:r>
            <a:endParaRPr lang="zh-CN" altLang="en-US" sz="2800"/>
          </a:p>
          <a:p>
            <a:pPr marL="0" indent="0">
              <a:buNone/>
            </a:pPr>
            <a:r>
              <a:rPr lang="zh-CN" altLang="en-US" sz="2800"/>
              <a:t>例如以下代码可以正常执行。</a:t>
            </a:r>
            <a:endParaRPr lang="zh-CN" altLang="en-US" sz="2800"/>
          </a:p>
          <a:p>
            <a:pPr marL="0" indent="0" algn="l">
              <a:buNone/>
            </a:pPr>
            <a:r>
              <a:rPr sz="2100"/>
              <a:t>	GenericTest gt=new GenericTest</a:t>
            </a:r>
            <a:r>
              <a:rPr sz="2100">
                <a:solidFill>
                  <a:srgbClr val="FF0000"/>
                </a:solidFill>
              </a:rPr>
              <a:t>&lt;String&gt;</a:t>
            </a:r>
            <a:r>
              <a:rPr sz="2100"/>
              <a:t>();</a:t>
            </a:r>
            <a:r>
              <a:rPr lang="en-US" sz="2100"/>
              <a:t>//String</a:t>
            </a:r>
            <a:r>
              <a:rPr lang="zh-CN" altLang="en-US" sz="2100"/>
              <a:t>没有作用</a:t>
            </a:r>
            <a:endParaRPr sz="2100"/>
          </a:p>
          <a:p>
            <a:pPr marL="0" indent="0" algn="l">
              <a:buNone/>
            </a:pPr>
            <a:r>
              <a:rPr sz="2100"/>
              <a:t>	gt.setT("String");</a:t>
            </a:r>
            <a:endParaRPr sz="2100"/>
          </a:p>
          <a:p>
            <a:pPr marL="0" indent="0" algn="l">
              <a:buNone/>
            </a:pPr>
            <a:r>
              <a:rPr sz="2100"/>
              <a:t>	gt.setT(new Date());</a:t>
            </a:r>
            <a:endParaRPr sz="2100"/>
          </a:p>
          <a:p>
            <a:pPr marL="0" indent="0" algn="l">
              <a:buNone/>
            </a:pPr>
            <a:r>
              <a:rPr lang="zh-CN" altLang="en-US" sz="2800"/>
              <a:t>下面代码的反编译结果</a:t>
            </a:r>
            <a:endParaRPr sz="2400"/>
          </a:p>
          <a:p>
            <a:pPr marL="0" indent="0" algn="l">
              <a:buNone/>
            </a:pPr>
            <a:r>
              <a:rPr sz="2520"/>
              <a:t>GenericTest&lt;String&gt; gts=new GenericTest&lt;String&gt;();</a:t>
            </a:r>
            <a:endParaRPr sz="2520"/>
          </a:p>
          <a:p>
            <a:pPr marL="0" indent="0" algn="l">
              <a:buNone/>
            </a:pPr>
            <a:r>
              <a:rPr sz="2520">
                <a:solidFill>
                  <a:srgbClr val="FF0000"/>
                </a:solidFill>
              </a:rPr>
              <a:t>gts.getT();</a:t>
            </a:r>
            <a:endParaRPr sz="2940"/>
          </a:p>
          <a:p>
            <a:pPr marL="0" indent="0" algn="l">
              <a:buNone/>
            </a:pPr>
            <a:r>
              <a:rPr lang="en-US" sz="2100"/>
              <a:t>109</a:t>
            </a:r>
            <a:r>
              <a:rPr sz="2100"/>
              <a:t>: invokevirtual #25                 // Method getT:()Ljava/lang/Object;</a:t>
            </a:r>
            <a:endParaRPr sz="2100"/>
          </a:p>
          <a:p>
            <a:pPr marL="0" indent="0" algn="l">
              <a:buNone/>
            </a:pPr>
            <a:r>
              <a:rPr sz="2520">
                <a:solidFill>
                  <a:srgbClr val="FF0000"/>
                </a:solidFill>
              </a:rPr>
              <a:t>String s=gts.getT();</a:t>
            </a:r>
            <a:endParaRPr sz="2100"/>
          </a:p>
          <a:p>
            <a:pPr marL="0" indent="0" algn="l">
              <a:buNone/>
            </a:pPr>
            <a:r>
              <a:rPr sz="2100"/>
              <a:t>109: invokevirtual #25                 // Method getT:()Ljava/lang/Object;</a:t>
            </a:r>
            <a:endParaRPr sz="2100"/>
          </a:p>
          <a:p>
            <a:pPr marL="0" indent="0" algn="l">
              <a:buNone/>
            </a:pPr>
            <a:r>
              <a:rPr sz="2100"/>
              <a:t>112: checkcast     #108                // class java/lang/String</a:t>
            </a:r>
            <a:endParaRPr sz="2100"/>
          </a:p>
          <a:p>
            <a:pPr marL="0" indent="0" algn="l">
              <a:buNone/>
            </a:pPr>
            <a:r>
              <a:rPr lang="zh-CN" altLang="en-US" sz="2500">
                <a:sym typeface="+mn-ea"/>
              </a:rPr>
              <a:t>声明了泛型类型的对象，在使用泛型类型引用时会自动增加</a:t>
            </a:r>
            <a:r>
              <a:rPr lang="en-US" altLang="zh-CN" sz="2500">
                <a:sym typeface="+mn-ea"/>
              </a:rPr>
              <a:t>castcheck</a:t>
            </a:r>
            <a:r>
              <a:rPr lang="zh-CN" altLang="en-US" sz="2500">
                <a:sym typeface="+mn-ea"/>
              </a:rPr>
              <a:t>。</a:t>
            </a:r>
            <a:endParaRPr lang="zh-CN" altLang="en-US" sz="250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4"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建立类型为泛型类的数组</a:t>
            </a:r>
            <a:endParaRPr lang="zh-CN" altLang="en-US">
              <a:sym typeface="+mn-ea"/>
            </a:endParaRPr>
          </a:p>
        </p:txBody>
      </p:sp>
      <p:sp>
        <p:nvSpPr>
          <p:cNvPr id="1216515" name="Rectangle 3"/>
          <p:cNvSpPr>
            <a:spLocks noGrp="1" noChangeArrowheads="1"/>
          </p:cNvSpPr>
          <p:nvPr>
            <p:ph idx="1"/>
          </p:nvPr>
        </p:nvSpPr>
        <p:spPr>
          <a:xfrm>
            <a:off x="495300" y="1398905"/>
            <a:ext cx="9874885" cy="4747895"/>
          </a:xfrm>
        </p:spPr>
        <p:txBody>
          <a:bodyPr>
            <a:normAutofit fontScale="90000" lnSpcReduction="10000"/>
          </a:bodyPr>
          <a:lstStyle/>
          <a:p>
            <a:pPr>
              <a:lnSpc>
                <a:spcPct val="110000"/>
              </a:lnSpc>
            </a:pPr>
            <a:r>
              <a:rPr lang="zh-CN" altLang="en-US" sz="2940"/>
              <a:t>如果要建立泛型类的数组，需要注意</a:t>
            </a:r>
            <a:r>
              <a:rPr lang="en-US" altLang="zh-CN" sz="2940"/>
              <a:t>new</a:t>
            </a:r>
            <a:r>
              <a:rPr lang="zh-CN" altLang="en-US" sz="2940"/>
              <a:t>关键字后面不要加入泛型的实际类型名，如下所示：</a:t>
            </a:r>
            <a:endParaRPr lang="zh-CN" altLang="en-US" sz="2940"/>
          </a:p>
          <a:p>
            <a:pPr>
              <a:lnSpc>
                <a:spcPct val="110000"/>
              </a:lnSpc>
            </a:pPr>
            <a:endParaRPr lang="zh-CN" altLang="en-US" sz="2940"/>
          </a:p>
          <a:p>
            <a:pPr>
              <a:lnSpc>
                <a:spcPct val="110000"/>
              </a:lnSpc>
            </a:pPr>
            <a:endParaRPr lang="zh-CN" altLang="en-US" sz="2940"/>
          </a:p>
          <a:p>
            <a:pPr>
              <a:lnSpc>
                <a:spcPct val="110000"/>
              </a:lnSpc>
            </a:pPr>
            <a:endParaRPr lang="zh-CN" altLang="en-US" sz="2940"/>
          </a:p>
          <a:p>
            <a:pPr>
              <a:lnSpc>
                <a:spcPct val="110000"/>
              </a:lnSpc>
            </a:pPr>
            <a:endParaRPr lang="zh-CN" altLang="en-US" sz="2940"/>
          </a:p>
          <a:p>
            <a:pPr>
              <a:lnSpc>
                <a:spcPct val="110000"/>
              </a:lnSpc>
            </a:pPr>
            <a:endParaRPr lang="zh-CN" altLang="en-US" sz="2940"/>
          </a:p>
          <a:p>
            <a:pPr>
              <a:lnSpc>
                <a:spcPct val="110000"/>
              </a:lnSpc>
            </a:pPr>
            <a:r>
              <a:rPr lang="en-US" altLang="zh-CN" sz="2940"/>
              <a:t>Java</a:t>
            </a:r>
            <a:r>
              <a:rPr lang="zh-CN" altLang="en-US" sz="2940"/>
              <a:t>泛型的属于同一个类，编译器实际运行中会进行类型擦除，使用的时候进行强制类型转换。</a:t>
            </a:r>
            <a:endParaRPr lang="zh-CN" altLang="en-US" sz="2940"/>
          </a:p>
          <a:p>
            <a:pPr marL="0" indent="0">
              <a:lnSpc>
                <a:spcPct val="110000"/>
              </a:lnSpc>
              <a:buNone/>
            </a:pPr>
            <a:r>
              <a:rPr lang="zh-CN" altLang="en-US"/>
              <a:t>   </a:t>
            </a:r>
            <a:r>
              <a:rPr lang="en-US" altLang="zh-CN" sz="2940"/>
              <a:t>a instanceof List&lt;String&gt; //</a:t>
            </a:r>
            <a:r>
              <a:rPr lang="zh-CN" altLang="en-US" sz="2940">
                <a:solidFill>
                  <a:srgbClr val="FF0000"/>
                </a:solidFill>
              </a:rPr>
              <a:t>错误</a:t>
            </a:r>
            <a:r>
              <a:rPr lang="zh-CN" altLang="en-US" sz="2940"/>
              <a:t>！</a:t>
            </a:r>
            <a:r>
              <a:rPr lang="zh-CN" altLang="en-US"/>
              <a:t> </a:t>
            </a:r>
            <a:endParaRPr lang="zh-CN" altLang="en-US"/>
          </a:p>
        </p:txBody>
      </p:sp>
      <p:sp>
        <p:nvSpPr>
          <p:cNvPr id="1216516" name="Rectangle 4"/>
          <p:cNvSpPr>
            <a:spLocks noChangeArrowheads="1"/>
          </p:cNvSpPr>
          <p:nvPr/>
        </p:nvSpPr>
        <p:spPr bwMode="auto">
          <a:xfrm>
            <a:off x="1451182" y="2296137"/>
            <a:ext cx="7896860" cy="198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23189" tIns="49139" rIns="94499" bIns="0" anchor="ctr">
            <a:spAutoFit/>
          </a:bodyPr>
          <a:lstStyle>
            <a:lvl1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altLang="zh-CN" sz="2100" b="1">
                <a:latin typeface="Courier New" panose="02070309020205020404" pitchFamily="49" charset="0"/>
              </a:rPr>
              <a:t>Generic&lt;String&gt;[]  gs;  //</a:t>
            </a:r>
            <a:r>
              <a:rPr lang="zh-CN" altLang="en-GB" sz="2100" b="1">
                <a:latin typeface="Courier New" panose="02070309020205020404" pitchFamily="49" charset="0"/>
              </a:rPr>
              <a:t>声明泛型类的数组</a:t>
            </a:r>
            <a:endParaRPr lang="zh-CN" altLang="en-GB" sz="21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latin typeface="宋体" panose="02010600030101010101" pitchFamily="2" charset="-122"/>
              </a:rPr>
              <a:t>//</a:t>
            </a:r>
            <a:r>
              <a:rPr lang="zh-CN" altLang="en-GB" sz="2100" b="1">
                <a:latin typeface="宋体" panose="02010600030101010101" pitchFamily="2" charset="-122"/>
              </a:rPr>
              <a:t>先对泛型数组进行初始化</a:t>
            </a:r>
            <a:endParaRPr lang="zh-CN" altLang="en-GB" sz="2100" b="1">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100" b="1">
                <a:latin typeface="Courier New" panose="02070309020205020404" pitchFamily="49" charset="0"/>
              </a:rPr>
              <a:t>gs=new Generic[5]; </a:t>
            </a:r>
            <a:r>
              <a:rPr lang="en-GB" altLang="zh-CN" sz="2100" b="1">
                <a:latin typeface="Courier New" panose="02070309020205020404" pitchFamily="49" charset="0"/>
                <a:ea typeface="PMingLiU" panose="02020500000000000000" pitchFamily="18" charset="-120"/>
              </a:rPr>
              <a:t>//</a:t>
            </a:r>
            <a:r>
              <a:rPr lang="zh-CN" altLang="en-GB" sz="2100" b="1">
                <a:latin typeface="Times New Roman" panose="02020603050405020304" pitchFamily="18" charset="0"/>
              </a:rPr>
              <a:t>不可写成</a:t>
            </a:r>
            <a:r>
              <a:rPr lang="en-GB" altLang="zh-CN" sz="2100" b="1">
                <a:solidFill>
                  <a:srgbClr val="FF0000"/>
                </a:solidFill>
                <a:latin typeface="Times New Roman" panose="02020603050405020304" pitchFamily="18" charset="0"/>
              </a:rPr>
              <a:t>new Generic&lt;String&gt;[5]</a:t>
            </a:r>
            <a:endParaRPr lang="en-GB" altLang="zh-CN" sz="2100" b="1">
              <a:latin typeface="Times New Roman" panose="02020603050405020304" pitchFamily="18" charset="0"/>
            </a:endParaRPr>
          </a:p>
          <a:p>
            <a:pPr algn="l" eaLnBrk="1" hangingPunct="1">
              <a:buClr>
                <a:srgbClr val="000000"/>
              </a:buClr>
              <a:buSzPct val="100000"/>
              <a:buFont typeface="Courier New" panose="02070309020205020404" pitchFamily="49" charset="0"/>
              <a:buNone/>
            </a:pPr>
            <a:r>
              <a:rPr lang="en-GB" altLang="zh-CN" sz="2100" b="1">
                <a:latin typeface="Courier New" panose="02070309020205020404" pitchFamily="49" charset="0"/>
              </a:rPr>
              <a:t>//</a:t>
            </a:r>
            <a:r>
              <a:rPr lang="zh-CN" altLang="en-GB" sz="2100" b="1">
                <a:latin typeface="Courier New" panose="02070309020205020404" pitchFamily="49" charset="0"/>
              </a:rPr>
              <a:t>再分别为每一个数组元素进行初始化</a:t>
            </a:r>
            <a:endParaRPr lang="zh-CN" altLang="en-GB" sz="21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latin typeface="Courier New" panose="02070309020205020404" pitchFamily="49" charset="0"/>
              </a:rPr>
              <a:t>gs[0]=new Generic&lt;String&gt;();</a:t>
            </a:r>
            <a:r>
              <a:rPr lang="en-GB" altLang="zh-CN" sz="2100" b="1">
                <a:latin typeface="Courier New" panose="02070309020205020404" pitchFamily="49" charset="0"/>
                <a:ea typeface="PMingLiU" panose="02020500000000000000" pitchFamily="18" charset="-120"/>
              </a:rPr>
              <a:t>//</a:t>
            </a:r>
            <a:r>
              <a:rPr lang="zh-CN" altLang="en-GB" sz="2100" b="1">
                <a:latin typeface="Courier New" panose="02070309020205020404" pitchFamily="49" charset="0"/>
              </a:rPr>
              <a:t>为第一个数组元素赋值</a:t>
            </a:r>
            <a:endParaRPr lang="zh-CN" altLang="en-GB" sz="2100" b="1">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latin typeface="Courier New" panose="02070309020205020404" pitchFamily="49" charset="0"/>
              </a:rPr>
              <a:t>//</a:t>
            </a:r>
            <a:r>
              <a:rPr lang="zh-CN" altLang="en-GB" sz="2100" b="1">
                <a:latin typeface="Courier New" panose="02070309020205020404" pitchFamily="49" charset="0"/>
              </a:rPr>
              <a:t>此处的</a:t>
            </a:r>
            <a:r>
              <a:rPr lang="en-US" altLang="zh-CN" sz="2100" b="1">
                <a:latin typeface="Courier New" panose="02070309020205020404" pitchFamily="49" charset="0"/>
              </a:rPr>
              <a:t>String</a:t>
            </a:r>
            <a:r>
              <a:rPr lang="zh-CN" altLang="en-US" sz="2100" b="1">
                <a:latin typeface="Courier New" panose="02070309020205020404" pitchFamily="49" charset="0"/>
              </a:rPr>
              <a:t>是为了保持和声明一致。</a:t>
            </a:r>
            <a:endParaRPr lang="zh-CN" altLang="en-US" sz="2100" b="1">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67" name="Rectangle 11"/>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基于泛型的解决方案</a:t>
            </a:r>
            <a:endParaRPr lang="zh-CN" altLang="en-US">
              <a:sym typeface="+mn-ea"/>
            </a:endParaRPr>
          </a:p>
        </p:txBody>
      </p:sp>
      <p:sp>
        <p:nvSpPr>
          <p:cNvPr id="6" name="Rectangle 3"/>
          <p:cNvSpPr txBox="1">
            <a:spLocks noChangeArrowheads="1"/>
          </p:cNvSpPr>
          <p:nvPr/>
        </p:nvSpPr>
        <p:spPr bwMode="auto">
          <a:xfrm>
            <a:off x="512684" y="1440656"/>
            <a:ext cx="8641080" cy="4752261"/>
          </a:xfrm>
          <a:prstGeom prst="rect">
            <a:avLst/>
          </a:prstGeom>
          <a:noFill/>
          <a:ln w="9525">
            <a:noFill/>
            <a:miter lim="800000"/>
          </a:ln>
          <a:effectLst/>
        </p:spPr>
        <p:txBody>
          <a:bodyPr/>
          <a:lstStyle>
            <a:lvl1pPr marL="381000" indent="-381000" algn="ctr" eaLnBrk="0" hangingPunct="0">
              <a:defRPr>
                <a:solidFill>
                  <a:schemeClr val="tx1"/>
                </a:solidFill>
                <a:latin typeface="Arial" panose="020B0604020202020204" pitchFamily="34" charset="0"/>
                <a:ea typeface="宋体" panose="02010600030101010101" pitchFamily="2" charset="-122"/>
              </a:defRPr>
            </a:lvl1pPr>
            <a:lvl2pPr marL="800100" indent="-342900" algn="ctr" eaLnBrk="0" hangingPunct="0">
              <a:defRPr>
                <a:solidFill>
                  <a:schemeClr val="tx1"/>
                </a:solidFill>
                <a:latin typeface="Arial" panose="020B0604020202020204" pitchFamily="34" charset="0"/>
                <a:ea typeface="宋体" panose="02010600030101010101" pitchFamily="2" charset="-122"/>
              </a:defRPr>
            </a:lvl2pPr>
            <a:lvl3pPr marL="1257300" indent="-342900" algn="ctr" eaLnBrk="0" hangingPunct="0">
              <a:defRPr>
                <a:solidFill>
                  <a:schemeClr val="tx1"/>
                </a:solidFill>
                <a:latin typeface="Arial" panose="020B0604020202020204" pitchFamily="34" charset="0"/>
                <a:ea typeface="宋体" panose="02010600030101010101" pitchFamily="2" charset="-122"/>
              </a:defRPr>
            </a:lvl3pPr>
            <a:lvl4pPr marL="1714500" indent="-342900" algn="ctr" eaLnBrk="0" hangingPunct="0">
              <a:defRPr>
                <a:solidFill>
                  <a:schemeClr val="tx1"/>
                </a:solidFill>
                <a:latin typeface="Arial" panose="020B0604020202020204" pitchFamily="34" charset="0"/>
                <a:ea typeface="宋体" panose="02010600030101010101" pitchFamily="2" charset="-122"/>
              </a:defRPr>
            </a:lvl4pPr>
            <a:lvl5pPr marL="2171700" indent="-342900" algn="ctr" eaLnBrk="0" hangingPunct="0">
              <a:defRPr>
                <a:solidFill>
                  <a:schemeClr val="tx1"/>
                </a:solidFill>
                <a:latin typeface="Arial" panose="020B0604020202020204" pitchFamily="34" charset="0"/>
                <a:ea typeface="宋体" panose="02010600030101010101" pitchFamily="2" charset="-122"/>
              </a:defRPr>
            </a:lvl5pPr>
            <a:lvl6pPr marL="2628900" indent="-3429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Font typeface="Wingdings" panose="05000000000000000000" pitchFamily="2" charset="2"/>
              <a:buNone/>
            </a:pPr>
            <a:r>
              <a:rPr lang="zh-CN" altLang="en-US" sz="2940" dirty="0">
                <a:ea typeface="黑体" panose="02010609060101010101" pitchFamily="49" charset="-122"/>
              </a:rPr>
              <a:t>泛型提供了</a:t>
            </a:r>
            <a:r>
              <a:rPr lang="zh-CN" altLang="en-US" sz="2940" dirty="0">
                <a:solidFill>
                  <a:srgbClr val="FF3300"/>
                </a:solidFill>
                <a:ea typeface="黑体" panose="02010609060101010101" pitchFamily="49" charset="-122"/>
              </a:rPr>
              <a:t>类型参数</a:t>
            </a:r>
            <a:endParaRPr lang="zh-CN" altLang="en-US" sz="2940" dirty="0">
              <a:solidFill>
                <a:srgbClr val="FF3300"/>
              </a:solidFill>
              <a:ea typeface="黑体" panose="02010609060101010101" pitchFamily="49" charset="-122"/>
            </a:endParaRPr>
          </a:p>
          <a:p>
            <a:pPr lvl="1" algn="l" eaLnBrk="1" hangingPunct="1">
              <a:spcBef>
                <a:spcPct val="20000"/>
              </a:spcBef>
              <a:buFontTx/>
              <a:buAutoNum type="arabicPeriod"/>
            </a:pPr>
            <a:r>
              <a:rPr lang="zh-CN" altLang="en-US" sz="2100" dirty="0">
                <a:ea typeface="黑体" panose="02010609060101010101" pitchFamily="49" charset="-122"/>
              </a:rPr>
              <a:t>只能将</a:t>
            </a:r>
            <a:r>
              <a:rPr lang="en-US" altLang="zh-CN" sz="2100" dirty="0">
                <a:ea typeface="黑体" panose="02010609060101010101" pitchFamily="49" charset="-122"/>
              </a:rPr>
              <a:t>String</a:t>
            </a:r>
            <a:r>
              <a:rPr lang="zh-CN" altLang="en-US" sz="2100" dirty="0">
                <a:ea typeface="黑体" panose="02010609060101010101" pitchFamily="49" charset="-122"/>
              </a:rPr>
              <a:t>类型对象存入集合，不能存储“</a:t>
            </a:r>
            <a:r>
              <a:rPr lang="en-US" altLang="zh-CN" sz="2100" dirty="0">
                <a:ea typeface="黑体" panose="02010609060101010101" pitchFamily="49" charset="-122"/>
              </a:rPr>
              <a:t>Object</a:t>
            </a:r>
            <a:r>
              <a:rPr lang="zh-CN" altLang="en-US" sz="2100" dirty="0">
                <a:ea typeface="黑体" panose="02010609060101010101" pitchFamily="49" charset="-122"/>
              </a:rPr>
              <a:t>”，“</a:t>
            </a:r>
            <a:r>
              <a:rPr lang="en-US" altLang="zh-CN" sz="2100" dirty="0">
                <a:ea typeface="黑体" panose="02010609060101010101" pitchFamily="49" charset="-122"/>
              </a:rPr>
              <a:t>File”</a:t>
            </a:r>
            <a:r>
              <a:rPr lang="zh-CN" altLang="en-US" sz="2100" dirty="0">
                <a:ea typeface="黑体" panose="02010609060101010101" pitchFamily="49" charset="-122"/>
              </a:rPr>
              <a:t>等</a:t>
            </a:r>
            <a:endParaRPr lang="zh-CN" altLang="en-US" sz="2100" dirty="0">
              <a:ea typeface="黑体" panose="02010609060101010101" pitchFamily="49" charset="-122"/>
            </a:endParaRPr>
          </a:p>
          <a:p>
            <a:pPr lvl="1" algn="l" eaLnBrk="1" hangingPunct="1">
              <a:spcBef>
                <a:spcPct val="20000"/>
              </a:spcBef>
              <a:buFontTx/>
              <a:buAutoNum type="arabicPeriod"/>
            </a:pPr>
            <a:endParaRPr lang="zh-CN" altLang="en-US" sz="2100" dirty="0">
              <a:ea typeface="黑体" panose="02010609060101010101" pitchFamily="49" charset="-122"/>
            </a:endParaRPr>
          </a:p>
          <a:p>
            <a:pPr lvl="1" algn="l" eaLnBrk="1" hangingPunct="1">
              <a:spcBef>
                <a:spcPct val="20000"/>
              </a:spcBef>
              <a:buFontTx/>
              <a:buAutoNum type="arabicPeriod"/>
            </a:pPr>
            <a:endParaRPr lang="zh-CN" altLang="en-US" sz="2100" dirty="0">
              <a:ea typeface="黑体" panose="02010609060101010101" pitchFamily="49" charset="-122"/>
            </a:endParaRPr>
          </a:p>
          <a:p>
            <a:pPr lvl="1" algn="l" eaLnBrk="1" hangingPunct="1">
              <a:spcBef>
                <a:spcPct val="20000"/>
              </a:spcBef>
              <a:buFontTx/>
              <a:buAutoNum type="arabicPeriod"/>
            </a:pPr>
            <a:r>
              <a:rPr lang="zh-CN" altLang="en-US" sz="2100" dirty="0">
                <a:ea typeface="黑体" panose="02010609060101010101" pitchFamily="49" charset="-122"/>
              </a:rPr>
              <a:t>编译器可以发现如下错误</a:t>
            </a:r>
            <a:endParaRPr lang="zh-CN" altLang="en-US" sz="2100" dirty="0">
              <a:ea typeface="黑体" panose="02010609060101010101" pitchFamily="49" charset="-122"/>
            </a:endParaRPr>
          </a:p>
          <a:p>
            <a:pPr lvl="1" algn="l" eaLnBrk="1" hangingPunct="1">
              <a:spcBef>
                <a:spcPct val="20000"/>
              </a:spcBef>
            </a:pPr>
            <a:endParaRPr lang="zh-CN" altLang="en-US" sz="2100" dirty="0">
              <a:ea typeface="黑体" panose="02010609060101010101" pitchFamily="49" charset="-122"/>
            </a:endParaRPr>
          </a:p>
          <a:p>
            <a:pPr lvl="1" algn="l" eaLnBrk="1" hangingPunct="1">
              <a:spcBef>
                <a:spcPct val="20000"/>
              </a:spcBef>
            </a:pPr>
            <a:endParaRPr lang="zh-CN" altLang="en-US" sz="2100" dirty="0">
              <a:ea typeface="黑体" panose="02010609060101010101" pitchFamily="49" charset="-122"/>
            </a:endParaRPr>
          </a:p>
          <a:p>
            <a:pPr lvl="1" algn="l" eaLnBrk="1" hangingPunct="1">
              <a:spcBef>
                <a:spcPct val="20000"/>
              </a:spcBef>
              <a:buFontTx/>
              <a:buAutoNum type="arabicPeriod" startAt="3"/>
            </a:pPr>
            <a:r>
              <a:rPr lang="zh-CN" altLang="en-US" sz="2100" dirty="0">
                <a:ea typeface="黑体" panose="02010609060101010101" pitchFamily="49" charset="-122"/>
              </a:rPr>
              <a:t>取出对象的类型为</a:t>
            </a:r>
            <a:r>
              <a:rPr lang="en-US" altLang="zh-CN" sz="2100" dirty="0">
                <a:ea typeface="黑体" panose="02010609060101010101" pitchFamily="49" charset="-122"/>
              </a:rPr>
              <a:t>String,</a:t>
            </a:r>
            <a:r>
              <a:rPr lang="zh-CN" altLang="en-US" sz="2100" dirty="0">
                <a:ea typeface="黑体" panose="02010609060101010101" pitchFamily="49" charset="-122"/>
              </a:rPr>
              <a:t>无需执行类型转换</a:t>
            </a:r>
            <a:endParaRPr lang="zh-CN" altLang="en-US" sz="2100" dirty="0">
              <a:ea typeface="黑体" panose="02010609060101010101" pitchFamily="49" charset="-122"/>
            </a:endParaRPr>
          </a:p>
        </p:txBody>
      </p:sp>
      <p:sp>
        <p:nvSpPr>
          <p:cNvPr id="7" name="AutoShape 4"/>
          <p:cNvSpPr>
            <a:spLocks noChangeArrowheads="1"/>
          </p:cNvSpPr>
          <p:nvPr/>
        </p:nvSpPr>
        <p:spPr bwMode="auto">
          <a:xfrm>
            <a:off x="1998584" y="2620328"/>
            <a:ext cx="6080760" cy="458508"/>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cs typeface="Times New Roman" panose="02020603050405020304" pitchFamily="18" charset="0"/>
              </a:rPr>
              <a:t>ArrayList&lt;String&gt; files = new ArrayList&lt;String&gt;(); </a:t>
            </a:r>
            <a:endParaRPr lang="en-US" altLang="zh-CN" sz="2100">
              <a:ea typeface="黑体" panose="02010609060101010101" pitchFamily="49" charset="-122"/>
              <a:cs typeface="Times New Roman" panose="02020603050405020304" pitchFamily="18" charset="0"/>
            </a:endParaRPr>
          </a:p>
        </p:txBody>
      </p:sp>
      <p:sp>
        <p:nvSpPr>
          <p:cNvPr id="8" name="AutoShape 5"/>
          <p:cNvSpPr>
            <a:spLocks noChangeArrowheads="1"/>
          </p:cNvSpPr>
          <p:nvPr/>
        </p:nvSpPr>
        <p:spPr bwMode="auto">
          <a:xfrm>
            <a:off x="1981915" y="4947285"/>
            <a:ext cx="4038838" cy="458508"/>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cs typeface="Times New Roman" panose="02020603050405020304" pitchFamily="18" charset="0"/>
              </a:rPr>
              <a:t>String filename = files.get(0); </a:t>
            </a:r>
            <a:endParaRPr lang="en-US" altLang="zh-CN" sz="2100">
              <a:ea typeface="黑体" panose="02010609060101010101" pitchFamily="49" charset="-122"/>
              <a:cs typeface="Times New Roman" panose="02020603050405020304" pitchFamily="18" charset="0"/>
            </a:endParaRPr>
          </a:p>
        </p:txBody>
      </p:sp>
      <p:sp>
        <p:nvSpPr>
          <p:cNvPr id="9" name="AutoShape 6"/>
          <p:cNvSpPr>
            <a:spLocks noChangeArrowheads="1"/>
          </p:cNvSpPr>
          <p:nvPr/>
        </p:nvSpPr>
        <p:spPr bwMode="auto">
          <a:xfrm>
            <a:off x="1998584" y="3753803"/>
            <a:ext cx="4038838" cy="458508"/>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marL="342900" indent="-342900" algn="ctr" eaLnBrk="0" hangingPunct="0">
              <a:defRPr>
                <a:solidFill>
                  <a:schemeClr val="tx1"/>
                </a:solidFill>
                <a:latin typeface="Arial" panose="020B0604020202020204" pitchFamily="34" charset="0"/>
                <a:ea typeface="宋体" panose="02010600030101010101" pitchFamily="2" charset="-122"/>
              </a:defRPr>
            </a:lvl1pPr>
            <a:lvl2pPr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cs typeface="Times New Roman" panose="02020603050405020304" pitchFamily="18" charset="0"/>
              </a:rPr>
              <a:t>files.add(new File(". . ."));</a:t>
            </a:r>
            <a:endParaRPr lang="en-US" altLang="zh-CN" sz="2100">
              <a:ea typeface="黑体" panose="02010609060101010101" pitchFamily="49" charset="-122"/>
              <a:cs typeface="Times New Roman" panose="02020603050405020304" pitchFamily="18" charset="0"/>
            </a:endParaRPr>
          </a:p>
        </p:txBody>
      </p:sp>
      <p:sp>
        <p:nvSpPr>
          <p:cNvPr id="10" name="AutoShape 8"/>
          <p:cNvSpPr>
            <a:spLocks noChangeArrowheads="1"/>
          </p:cNvSpPr>
          <p:nvPr/>
        </p:nvSpPr>
        <p:spPr bwMode="auto">
          <a:xfrm>
            <a:off x="5248990" y="5870734"/>
            <a:ext cx="1921906" cy="458508"/>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ln>
          <a:effectLst>
            <a:outerShdw dist="53882" dir="2700000" algn="ctr" rotWithShape="0">
              <a:schemeClr val="bg2">
                <a:alpha val="50000"/>
              </a:schemeClr>
            </a:outerShdw>
          </a:effectLst>
        </p:spPr>
        <p:txBody>
          <a:bodyPr anchorCtr="1">
            <a:spAutoFit/>
          </a:bodyPr>
          <a:lstStyle/>
          <a:p>
            <a:pPr fontAlgn="auto">
              <a:spcBef>
                <a:spcPts val="0"/>
              </a:spcBef>
              <a:spcAft>
                <a:spcPts val="0"/>
              </a:spcAft>
              <a:defRPr/>
            </a:pPr>
            <a:r>
              <a:rPr lang="zh-CN" altLang="en-US" sz="2100">
                <a:latin typeface="+mn-lt"/>
                <a:ea typeface="黑体" panose="02010609060101010101" pitchFamily="49" charset="-122"/>
              </a:rPr>
              <a:t>精简代码</a:t>
            </a:r>
            <a:endParaRPr lang="zh-CN" altLang="en-US" sz="2100">
              <a:latin typeface="+mn-lt"/>
              <a:ea typeface="黑体" panose="02010609060101010101" pitchFamily="49" charset="-122"/>
            </a:endParaRPr>
          </a:p>
        </p:txBody>
      </p:sp>
      <p:sp>
        <p:nvSpPr>
          <p:cNvPr id="11" name="AutoShape 10"/>
          <p:cNvSpPr>
            <a:spLocks noChangeArrowheads="1"/>
          </p:cNvSpPr>
          <p:nvPr/>
        </p:nvSpPr>
        <p:spPr bwMode="auto">
          <a:xfrm>
            <a:off x="6232446" y="3753803"/>
            <a:ext cx="1090136" cy="458508"/>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ln>
          <a:effectLst>
            <a:outerShdw dist="53882" dir="2700000" algn="ctr" rotWithShape="0">
              <a:schemeClr val="bg2">
                <a:alpha val="50000"/>
              </a:schemeClr>
            </a:outerShdw>
          </a:effectLst>
        </p:spPr>
        <p:txBody>
          <a:bodyPr anchorCtr="1">
            <a:spAutoFit/>
          </a:bodyPr>
          <a:lstStyle/>
          <a:p>
            <a:pPr fontAlgn="auto">
              <a:spcBef>
                <a:spcPts val="0"/>
              </a:spcBef>
              <a:spcAft>
                <a:spcPts val="0"/>
              </a:spcAft>
              <a:defRPr/>
            </a:pPr>
            <a:r>
              <a:rPr lang="zh-CN" altLang="en-US" sz="2100">
                <a:latin typeface="+mn-lt"/>
                <a:ea typeface="黑体" panose="02010609060101010101" pitchFamily="49" charset="-122"/>
              </a:rPr>
              <a:t>错误！</a:t>
            </a:r>
            <a:endParaRPr lang="zh-CN" altLang="en-US" sz="2100">
              <a:latin typeface="+mn-lt"/>
              <a:ea typeface="黑体" panose="02010609060101010101" pitchFamily="49" charset="-122"/>
            </a:endParaRPr>
          </a:p>
        </p:txBody>
      </p:sp>
      <p:sp>
        <p:nvSpPr>
          <p:cNvPr id="12" name="Freeform 11"/>
          <p:cNvSpPr/>
          <p:nvPr/>
        </p:nvSpPr>
        <p:spPr bwMode="auto">
          <a:xfrm rot="1847999">
            <a:off x="4417219" y="5492354"/>
            <a:ext cx="831771" cy="680085"/>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CC99FF">
                  <a:gamma/>
                  <a:tint val="0"/>
                  <a:invGamma/>
                </a:srgbClr>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pPr fontAlgn="auto">
              <a:spcBef>
                <a:spcPts val="0"/>
              </a:spcBef>
              <a:spcAft>
                <a:spcPts val="0"/>
              </a:spcAft>
              <a:defRPr/>
            </a:pPr>
            <a:endParaRPr lang="zh-CN" altLang="en-US" sz="2100">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为了支持泛型继承编译器自动生成桥代码</a:t>
            </a:r>
            <a:endParaRPr lang="zh-CN" altLang="en-US">
              <a:sym typeface="+mn-ea"/>
            </a:endParaRPr>
          </a:p>
        </p:txBody>
      </p:sp>
      <p:sp>
        <p:nvSpPr>
          <p:cNvPr id="100" name="文本框 99"/>
          <p:cNvSpPr txBox="1"/>
          <p:nvPr/>
        </p:nvSpPr>
        <p:spPr>
          <a:xfrm>
            <a:off x="1458182" y="1062800"/>
            <a:ext cx="8267033" cy="381635"/>
          </a:xfrm>
          <a:prstGeom prst="rect">
            <a:avLst/>
          </a:prstGeom>
          <a:solidFill>
            <a:schemeClr val="bg1"/>
          </a:solidFill>
          <a:ln w="9525">
            <a:noFill/>
          </a:ln>
        </p:spPr>
        <p:txBody>
          <a:bodyPr wrap="square">
            <a:spAutoFit/>
          </a:bodyPr>
          <a:p>
            <a:r>
              <a:rPr lang="en-US" sz="1890" b="1">
                <a:solidFill>
                  <a:srgbClr val="7F0055"/>
                </a:solidFill>
                <a:latin typeface="Consolas" panose="020B0609020204030204" charset="0"/>
                <a:ea typeface="宋体" panose="02010600030101010101" pitchFamily="2" charset="-122"/>
              </a:rPr>
              <a:t>class</a:t>
            </a:r>
            <a:r>
              <a:rPr lang="en-US" sz="1890">
                <a:solidFill>
                  <a:srgbClr val="000000"/>
                </a:solidFill>
                <a:latin typeface="Consolas" panose="020B0609020204030204" charset="0"/>
                <a:ea typeface="宋体" panose="02010600030101010101" pitchFamily="2" charset="-122"/>
              </a:rPr>
              <a:t> GenericTest&lt;T&gt; </a:t>
            </a:r>
            <a:r>
              <a:rPr lang="en-US" sz="1890" b="1">
                <a:solidFill>
                  <a:srgbClr val="7F0055"/>
                </a:solidFill>
                <a:latin typeface="Consolas" panose="020B0609020204030204" charset="0"/>
                <a:ea typeface="宋体" panose="02010600030101010101" pitchFamily="2" charset="-122"/>
              </a:rPr>
              <a:t>implements</a:t>
            </a:r>
            <a:r>
              <a:rPr lang="en-US" sz="1890">
                <a:solidFill>
                  <a:srgbClr val="000000"/>
                </a:solidFill>
                <a:latin typeface="Consolas" panose="020B0609020204030204" charset="0"/>
                <a:ea typeface="宋体" panose="02010600030101010101" pitchFamily="2" charset="-122"/>
              </a:rPr>
              <a:t> Comparable&lt;GenericTest&lt;T&gt;&gt;</a:t>
            </a:r>
            <a:endParaRPr lang="en-US" altLang="en-US" sz="1890">
              <a:solidFill>
                <a:srgbClr val="000000"/>
              </a:solidFill>
              <a:latin typeface="Consolas" panose="020B0609020204030204" charset="0"/>
              <a:ea typeface="宋体" panose="02010600030101010101" pitchFamily="2" charset="-122"/>
            </a:endParaRPr>
          </a:p>
        </p:txBody>
      </p:sp>
      <p:sp>
        <p:nvSpPr>
          <p:cNvPr id="5" name="文本框 4"/>
          <p:cNvSpPr txBox="1"/>
          <p:nvPr/>
        </p:nvSpPr>
        <p:spPr>
          <a:xfrm>
            <a:off x="-32" y="2440337"/>
            <a:ext cx="8935117" cy="3784600"/>
          </a:xfrm>
          <a:prstGeom prst="rect">
            <a:avLst/>
          </a:prstGeom>
          <a:solidFill>
            <a:schemeClr val="bg1"/>
          </a:solidFill>
        </p:spPr>
        <p:txBody>
          <a:bodyPr wrap="square" rtlCol="0" anchor="t">
            <a:spAutoFit/>
          </a:bodyPr>
          <a:p>
            <a:r>
              <a:rPr lang="zh-CN" altLang="en-US"/>
              <a:t>  public int compareTo(lab.GenericTest&lt;T&gt;);</a:t>
            </a:r>
            <a:endParaRPr lang="zh-CN" altLang="en-US"/>
          </a:p>
          <a:p>
            <a:r>
              <a:rPr lang="zh-CN" altLang="en-US"/>
              <a:t>    Code:</a:t>
            </a:r>
            <a:endParaRPr lang="zh-CN" altLang="en-US"/>
          </a:p>
          <a:p>
            <a:r>
              <a:rPr lang="zh-CN" altLang="en-US"/>
              <a:t>       0: iconst_0</a:t>
            </a:r>
            <a:endParaRPr lang="zh-CN" altLang="en-US"/>
          </a:p>
          <a:p>
            <a:r>
              <a:rPr lang="zh-CN" altLang="en-US"/>
              <a:t>       1: ireturn</a:t>
            </a:r>
            <a:endParaRPr lang="zh-CN" altLang="en-US"/>
          </a:p>
          <a:p>
            <a:endParaRPr lang="zh-CN" altLang="en-US"/>
          </a:p>
          <a:p>
            <a:r>
              <a:rPr lang="zh-CN" altLang="en-US"/>
              <a:t> </a:t>
            </a:r>
            <a:r>
              <a:rPr lang="zh-CN" altLang="en-US">
                <a:solidFill>
                  <a:srgbClr val="FF0000"/>
                </a:solidFill>
              </a:rPr>
              <a:t> public int compareTo(java.lang.Object); </a:t>
            </a:r>
            <a:endParaRPr lang="zh-CN" altLang="en-US"/>
          </a:p>
          <a:p>
            <a:r>
              <a:rPr lang="zh-CN" altLang="en-US"/>
              <a:t>    Code:</a:t>
            </a:r>
            <a:endParaRPr lang="zh-CN" altLang="en-US"/>
          </a:p>
          <a:p>
            <a:r>
              <a:rPr lang="zh-CN" altLang="en-US"/>
              <a:t>       0: aload_0</a:t>
            </a:r>
            <a:endParaRPr lang="zh-CN" altLang="en-US"/>
          </a:p>
          <a:p>
            <a:r>
              <a:rPr lang="zh-CN" altLang="en-US"/>
              <a:t>       1: aload_1</a:t>
            </a:r>
            <a:endParaRPr lang="zh-CN" altLang="en-US"/>
          </a:p>
          <a:p>
            <a:r>
              <a:rPr lang="zh-CN" altLang="en-US"/>
              <a:t>       2: checkcast     #1                  // class lab/GenericTest</a:t>
            </a:r>
            <a:endParaRPr lang="zh-CN" altLang="en-US"/>
          </a:p>
          <a:p>
            <a:r>
              <a:rPr lang="zh-CN" altLang="en-US"/>
              <a:t>       5: invokevirtual #133                // Method compareTo:(Llab/GenericTest;)I</a:t>
            </a:r>
            <a:endParaRPr lang="zh-CN" altLang="en-US"/>
          </a:p>
          <a:p>
            <a:r>
              <a:rPr lang="zh-CN" altLang="en-US"/>
              <a:t>       8: ireturn</a:t>
            </a:r>
            <a:endParaRPr lang="zh-CN" altLang="en-US"/>
          </a:p>
        </p:txBody>
      </p:sp>
      <p:sp>
        <p:nvSpPr>
          <p:cNvPr id="6" name="文本框 5"/>
          <p:cNvSpPr txBox="1"/>
          <p:nvPr/>
        </p:nvSpPr>
        <p:spPr>
          <a:xfrm>
            <a:off x="1560195" y="1389190"/>
            <a:ext cx="6564154" cy="1124585"/>
          </a:xfrm>
          <a:prstGeom prst="rect">
            <a:avLst/>
          </a:prstGeom>
          <a:solidFill>
            <a:schemeClr val="bg1"/>
          </a:solidFill>
          <a:ln w="9525">
            <a:noFill/>
          </a:ln>
        </p:spPr>
        <p:txBody>
          <a:bodyPr wrap="square">
            <a:spAutoFit/>
          </a:bodyPr>
          <a:p>
            <a:r>
              <a:rPr lang="en-US" sz="1680">
                <a:solidFill>
                  <a:srgbClr val="000000"/>
                </a:solidFill>
                <a:latin typeface="Consolas" panose="020B0609020204030204" charset="0"/>
                <a:ea typeface="宋体" panose="02010600030101010101" pitchFamily="2" charset="-122"/>
              </a:rPr>
              <a:t>	</a:t>
            </a:r>
            <a:r>
              <a:rPr lang="en-US" sz="1680" b="1">
                <a:solidFill>
                  <a:srgbClr val="7F0055"/>
                </a:solidFill>
                <a:latin typeface="Consolas" panose="020B0609020204030204" charset="0"/>
                <a:ea typeface="宋体" panose="02010600030101010101" pitchFamily="2" charset="-122"/>
              </a:rPr>
              <a:t>public</a:t>
            </a:r>
            <a:r>
              <a:rPr lang="en-US" sz="1680">
                <a:solidFill>
                  <a:srgbClr val="000000"/>
                </a:solidFill>
                <a:latin typeface="Consolas" panose="020B0609020204030204" charset="0"/>
                <a:ea typeface="宋体" panose="02010600030101010101" pitchFamily="2" charset="-122"/>
              </a:rPr>
              <a:t> </a:t>
            </a:r>
            <a:r>
              <a:rPr lang="en-US" sz="1680" b="1">
                <a:solidFill>
                  <a:srgbClr val="7F0055"/>
                </a:solidFill>
                <a:latin typeface="Consolas" panose="020B0609020204030204" charset="0"/>
                <a:ea typeface="宋体" panose="02010600030101010101" pitchFamily="2" charset="-122"/>
              </a:rPr>
              <a:t>int</a:t>
            </a:r>
            <a:r>
              <a:rPr lang="en-US" sz="1680">
                <a:solidFill>
                  <a:srgbClr val="000000"/>
                </a:solidFill>
                <a:latin typeface="Consolas" panose="020B0609020204030204" charset="0"/>
                <a:ea typeface="宋体" panose="02010600030101010101" pitchFamily="2" charset="-122"/>
              </a:rPr>
              <a:t> compareTo(GenericTest&lt;T&gt; </a:t>
            </a:r>
            <a:r>
              <a:rPr lang="en-US" sz="1680">
                <a:solidFill>
                  <a:srgbClr val="6A3E3E"/>
                </a:solidFill>
                <a:latin typeface="Consolas" panose="020B0609020204030204" charset="0"/>
                <a:ea typeface="宋体" panose="02010600030101010101" pitchFamily="2" charset="-122"/>
              </a:rPr>
              <a:t>o</a:t>
            </a:r>
            <a:r>
              <a:rPr lang="en-US" sz="1680">
                <a:solidFill>
                  <a:srgbClr val="000000"/>
                </a:solidFill>
                <a:latin typeface="Consolas" panose="020B0609020204030204" charset="0"/>
                <a:ea typeface="宋体" panose="02010600030101010101" pitchFamily="2" charset="-122"/>
              </a:rPr>
              <a:t>) {		</a:t>
            </a:r>
            <a:r>
              <a:rPr lang="en-US" sz="1680">
                <a:solidFill>
                  <a:srgbClr val="3F7F5F"/>
                </a:solidFill>
                <a:latin typeface="Consolas" panose="020B0609020204030204" charset="0"/>
                <a:ea typeface="宋体" panose="02010600030101010101" pitchFamily="2" charset="-122"/>
              </a:rPr>
              <a:t>// </a:t>
            </a:r>
            <a:r>
              <a:rPr lang="en-US" sz="1680" b="1">
                <a:solidFill>
                  <a:srgbClr val="7F9FBF"/>
                </a:solidFill>
                <a:latin typeface="Consolas" panose="020B0609020204030204" charset="0"/>
                <a:ea typeface="宋体" panose="02010600030101010101" pitchFamily="2" charset="-122"/>
              </a:rPr>
              <a:t>TODO</a:t>
            </a:r>
            <a:r>
              <a:rPr lang="en-US" sz="1680">
                <a:solidFill>
                  <a:srgbClr val="3F7F5F"/>
                </a:solidFill>
                <a:latin typeface="Consolas" panose="020B0609020204030204" charset="0"/>
                <a:ea typeface="宋体" panose="02010600030101010101" pitchFamily="2" charset="-122"/>
              </a:rPr>
              <a:t> Auto-generated method stub</a:t>
            </a:r>
            <a:r>
              <a:rPr lang="en-US" sz="1680">
                <a:solidFill>
                  <a:srgbClr val="000000"/>
                </a:solidFill>
                <a:latin typeface="Consolas" panose="020B0609020204030204" charset="0"/>
                <a:ea typeface="宋体" panose="02010600030101010101" pitchFamily="2" charset="-122"/>
              </a:rPr>
              <a:t>		</a:t>
            </a:r>
            <a:r>
              <a:rPr lang="en-US" sz="1680" b="1">
                <a:solidFill>
                  <a:srgbClr val="7F0055"/>
                </a:solidFill>
                <a:latin typeface="Consolas" panose="020B0609020204030204" charset="0"/>
                <a:ea typeface="宋体" panose="02010600030101010101" pitchFamily="2" charset="-122"/>
              </a:rPr>
              <a:t>return</a:t>
            </a:r>
            <a:r>
              <a:rPr lang="en-US" sz="1680">
                <a:solidFill>
                  <a:srgbClr val="000000"/>
                </a:solidFill>
                <a:latin typeface="Consolas" panose="020B0609020204030204" charset="0"/>
                <a:ea typeface="宋体" panose="02010600030101010101" pitchFamily="2" charset="-122"/>
              </a:rPr>
              <a:t> 0;	}</a:t>
            </a:r>
            <a:endParaRPr lang="en-US" altLang="en-US" sz="1680">
              <a:solidFill>
                <a:srgbClr val="000000"/>
              </a:solidFill>
              <a:latin typeface="Consolas" panose="020B0609020204030204" charset="0"/>
              <a:ea typeface="宋体" panose="02010600030101010101" pitchFamily="2" charset="-122"/>
            </a:endParaRPr>
          </a:p>
        </p:txBody>
      </p:sp>
      <p:sp>
        <p:nvSpPr>
          <p:cNvPr id="7" name="文本框 6"/>
          <p:cNvSpPr txBox="1"/>
          <p:nvPr/>
        </p:nvSpPr>
        <p:spPr>
          <a:xfrm>
            <a:off x="5237480" y="3082925"/>
            <a:ext cx="4631055" cy="414020"/>
          </a:xfrm>
          <a:prstGeom prst="rect">
            <a:avLst/>
          </a:prstGeom>
          <a:noFill/>
        </p:spPr>
        <p:txBody>
          <a:bodyPr wrap="square" rtlCol="0">
            <a:spAutoFit/>
          </a:bodyPr>
          <a:p>
            <a:r>
              <a:rPr lang="zh-CN" altLang="en-US" sz="2100"/>
              <a:t>此方法自动生成，效果类似如下代码。</a:t>
            </a:r>
            <a:endParaRPr lang="zh-CN" altLang="en-US" sz="2100"/>
          </a:p>
        </p:txBody>
      </p:sp>
      <p:sp>
        <p:nvSpPr>
          <p:cNvPr id="8" name="文本框 7"/>
          <p:cNvSpPr txBox="1"/>
          <p:nvPr/>
        </p:nvSpPr>
        <p:spPr>
          <a:xfrm>
            <a:off x="4446334" y="3902488"/>
            <a:ext cx="6213443" cy="1124585"/>
          </a:xfrm>
          <a:prstGeom prst="rect">
            <a:avLst/>
          </a:prstGeom>
          <a:noFill/>
          <a:ln w="9525">
            <a:noFill/>
          </a:ln>
        </p:spPr>
        <p:txBody>
          <a:bodyPr wrap="square">
            <a:spAutoFit/>
          </a:bodyPr>
          <a:p>
            <a:r>
              <a:rPr lang="en-US" sz="1680">
                <a:solidFill>
                  <a:srgbClr val="000000"/>
                </a:solidFill>
                <a:latin typeface="Consolas" panose="020B0609020204030204" charset="0"/>
                <a:ea typeface="宋体" panose="02010600030101010101" pitchFamily="2" charset="-122"/>
              </a:rPr>
              <a:t>	</a:t>
            </a:r>
            <a:r>
              <a:rPr lang="en-US" sz="1680" b="1">
                <a:solidFill>
                  <a:srgbClr val="7F0055"/>
                </a:solidFill>
                <a:latin typeface="Consolas" panose="020B0609020204030204" charset="0"/>
                <a:ea typeface="宋体" panose="02010600030101010101" pitchFamily="2" charset="-122"/>
              </a:rPr>
              <a:t>public</a:t>
            </a:r>
            <a:r>
              <a:rPr lang="en-US" sz="1680">
                <a:solidFill>
                  <a:srgbClr val="000000"/>
                </a:solidFill>
                <a:latin typeface="Consolas" panose="020B0609020204030204" charset="0"/>
                <a:ea typeface="宋体" panose="02010600030101010101" pitchFamily="2" charset="-122"/>
              </a:rPr>
              <a:t> </a:t>
            </a:r>
            <a:r>
              <a:rPr lang="en-US" sz="1680" b="1">
                <a:solidFill>
                  <a:srgbClr val="7F0055"/>
                </a:solidFill>
                <a:latin typeface="Consolas" panose="020B0609020204030204" charset="0"/>
                <a:ea typeface="宋体" panose="02010600030101010101" pitchFamily="2" charset="-122"/>
              </a:rPr>
              <a:t>int</a:t>
            </a:r>
            <a:r>
              <a:rPr lang="en-US" sz="1680">
                <a:solidFill>
                  <a:srgbClr val="000000"/>
                </a:solidFill>
                <a:latin typeface="Consolas" panose="020B0609020204030204" charset="0"/>
                <a:ea typeface="宋体" panose="02010600030101010101" pitchFamily="2" charset="-122"/>
              </a:rPr>
              <a:t> compareTo(Object </a:t>
            </a:r>
            <a:r>
              <a:rPr lang="en-US" sz="1680">
                <a:solidFill>
                  <a:srgbClr val="6A3E3E"/>
                </a:solidFill>
                <a:latin typeface="Consolas" panose="020B0609020204030204" charset="0"/>
                <a:ea typeface="宋体" panose="02010600030101010101" pitchFamily="2" charset="-122"/>
              </a:rPr>
              <a:t>o</a:t>
            </a:r>
            <a:r>
              <a:rPr lang="en-US" sz="1680">
                <a:solidFill>
                  <a:srgbClr val="000000"/>
                </a:solidFill>
                <a:latin typeface="Consolas" panose="020B0609020204030204" charset="0"/>
                <a:ea typeface="宋体" panose="02010600030101010101" pitchFamily="2" charset="-122"/>
              </a:rPr>
              <a:t>) {			</a:t>
            </a:r>
            <a:r>
              <a:rPr lang="en-US" sz="1680" b="1">
                <a:solidFill>
                  <a:srgbClr val="7F0055"/>
                </a:solidFill>
                <a:latin typeface="Consolas" panose="020B0609020204030204" charset="0"/>
                <a:ea typeface="宋体" panose="02010600030101010101" pitchFamily="2" charset="-122"/>
              </a:rPr>
              <a:t>return</a:t>
            </a:r>
            <a:r>
              <a:rPr lang="en-US" sz="1680">
                <a:solidFill>
                  <a:srgbClr val="000000"/>
                </a:solidFill>
                <a:latin typeface="Consolas" panose="020B0609020204030204" charset="0"/>
                <a:ea typeface="宋体" panose="02010600030101010101" pitchFamily="2" charset="-122"/>
              </a:rPr>
              <a:t> this.compareTo((</a:t>
            </a:r>
            <a:r>
              <a:rPr lang="en-US" sz="1680">
                <a:solidFill>
                  <a:srgbClr val="000000"/>
                </a:solidFill>
                <a:latin typeface="Consolas" panose="020B0609020204030204" charset="0"/>
                <a:sym typeface="+mn-ea"/>
              </a:rPr>
              <a:t>GenericTest&lt;T&gt;) o)</a:t>
            </a:r>
            <a:r>
              <a:rPr lang="en-US" sz="1680">
                <a:solidFill>
                  <a:srgbClr val="000000"/>
                </a:solidFill>
                <a:latin typeface="Consolas" panose="020B0609020204030204" charset="0"/>
                <a:ea typeface="宋体" panose="02010600030101010101" pitchFamily="2" charset="-122"/>
              </a:rPr>
              <a:t>;	}</a:t>
            </a:r>
            <a:endParaRPr lang="en-US" altLang="en-US" sz="1680">
              <a:solidFill>
                <a:srgbClr val="000000"/>
              </a:solidFill>
              <a:latin typeface="Consolas" panose="020B0609020204030204" charset="0"/>
              <a:ea typeface="宋体" panose="02010600030101010101" pitchFamily="2" charset="-122"/>
            </a:endParaRPr>
          </a:p>
        </p:txBody>
      </p:sp>
      <p:sp>
        <p:nvSpPr>
          <p:cNvPr id="9" name="文本框 8"/>
          <p:cNvSpPr txBox="1"/>
          <p:nvPr/>
        </p:nvSpPr>
        <p:spPr>
          <a:xfrm>
            <a:off x="3311843" y="5919597"/>
            <a:ext cx="6903720" cy="478155"/>
          </a:xfrm>
          <a:prstGeom prst="rect">
            <a:avLst/>
          </a:prstGeom>
          <a:noFill/>
        </p:spPr>
        <p:txBody>
          <a:bodyPr wrap="none" rtlCol="0" anchor="t">
            <a:spAutoFit/>
          </a:bodyPr>
          <a:p>
            <a:r>
              <a:rPr lang="zh-CN" altLang="en-US" sz="2520">
                <a:solidFill>
                  <a:srgbClr val="FF0000"/>
                </a:solidFill>
                <a:latin typeface="微软雅黑" panose="020B0503020204020204" pitchFamily="34" charset="-122"/>
                <a:ea typeface="微软雅黑" panose="020B0503020204020204" pitchFamily="34" charset="-122"/>
                <a:sym typeface="+mn-ea"/>
              </a:rPr>
              <a:t>所以：子类不能同时实现和父类相同的泛型接口</a:t>
            </a:r>
            <a:endParaRPr lang="zh-CN" altLang="en-US" sz="2520">
              <a:solidFill>
                <a:srgbClr val="FF0000"/>
              </a:solidFill>
              <a:latin typeface="微软雅黑" panose="020B0503020204020204" pitchFamily="34" charset="-122"/>
              <a:ea typeface="微软雅黑" panose="020B0503020204020204" pitchFamily="34" charset="-122"/>
              <a:sym typeface="+mn-ea"/>
            </a:endParaRPr>
          </a:p>
        </p:txBody>
      </p:sp>
      <p:cxnSp>
        <p:nvCxnSpPr>
          <p:cNvPr id="10" name="直接箭头连接符 9"/>
          <p:cNvCxnSpPr/>
          <p:nvPr/>
        </p:nvCxnSpPr>
        <p:spPr>
          <a:xfrm flipH="1">
            <a:off x="4603528" y="3561398"/>
            <a:ext cx="476060" cy="340709"/>
          </a:xfrm>
          <a:prstGeom prst="straightConnector1">
            <a:avLst/>
          </a:prstGeom>
          <a:ln w="2222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6011" tIns="48005" rIns="96011" bIns="48005" rtlCol="0" anchor="ctr">
            <a:normAutofit fontScale="90000"/>
          </a:bodyPr>
          <a:p>
            <a:pPr lvl="0" algn="l"/>
            <a:r>
              <a:rPr lang="zh-CN" altLang="en-US">
                <a:sym typeface="+mn-ea"/>
              </a:rPr>
              <a:t>子类不能同时实现和父类相同的泛型接口</a:t>
            </a:r>
            <a:endParaRPr lang="zh-CN" altLang="en-US">
              <a:sym typeface="+mn-ea"/>
            </a:endParaRPr>
          </a:p>
        </p:txBody>
      </p:sp>
      <p:sp>
        <p:nvSpPr>
          <p:cNvPr id="3" name="内容占位符 2"/>
          <p:cNvSpPr>
            <a:spLocks noGrp="1"/>
          </p:cNvSpPr>
          <p:nvPr>
            <p:ph idx="1"/>
          </p:nvPr>
        </p:nvSpPr>
        <p:spPr/>
        <p:txBody>
          <a:bodyPr/>
          <a:p>
            <a:r>
              <a:rPr lang="zh-CN" altLang="en-US"/>
              <a:t>以下代码编译错误</a:t>
            </a:r>
            <a:endParaRPr lang="zh-CN" altLang="en-US"/>
          </a:p>
          <a:p>
            <a:endParaRPr lang="zh-CN" altLang="en-US"/>
          </a:p>
          <a:p>
            <a:endParaRPr lang="zh-CN" altLang="en-US"/>
          </a:p>
          <a:p>
            <a:pPr marL="0" indent="0">
              <a:buNone/>
            </a:pPr>
            <a:r>
              <a:rPr lang="zh-CN" altLang="en-US" sz="2100"/>
              <a:t>The interface Comparable cannot be implemented more than once with different arguments: Comparable&lt;A&gt; and Comparable&lt;B&gt;</a:t>
            </a:r>
            <a:r>
              <a:rPr lang="en-US" altLang="zh-CN" sz="2100"/>
              <a:t>/</a:t>
            </a:r>
            <a:r>
              <a:rPr lang="zh-CN" altLang="en-US" sz="2100">
                <a:sym typeface="+mn-ea"/>
              </a:rPr>
              <a:t>Comparable</a:t>
            </a:r>
            <a:endParaRPr lang="zh-CN" altLang="en-US" sz="2100">
              <a:sym typeface="+mn-ea"/>
            </a:endParaRPr>
          </a:p>
          <a:p>
            <a:pPr algn="l">
              <a:buClrTx/>
              <a:buSzTx/>
            </a:pPr>
            <a:r>
              <a:rPr lang="zh-CN" altLang="en-US" sz="3200">
                <a:sym typeface="+mn-ea"/>
              </a:rPr>
              <a:t>以下代码编译通过</a:t>
            </a:r>
            <a:endParaRPr lang="zh-CN" altLang="en-US" sz="3200">
              <a:sym typeface="+mn-ea"/>
            </a:endParaRPr>
          </a:p>
          <a:p>
            <a:pPr lvl="1" algn="l">
              <a:buClrTx/>
              <a:buSzTx/>
            </a:pPr>
            <a:r>
              <a:rPr lang="zh-CN" altLang="en-US" sz="2000"/>
              <a:t>如果父类实现的为泛型接口</a:t>
            </a:r>
            <a:br>
              <a:rPr lang="zh-CN" altLang="en-US" sz="2000"/>
            </a:br>
            <a:r>
              <a:rPr lang="zh-CN" altLang="en-US" sz="2000"/>
              <a:t>那么子类只能重写，不能再</a:t>
            </a:r>
            <a:br>
              <a:rPr lang="zh-CN" altLang="en-US" sz="2000"/>
            </a:br>
            <a:r>
              <a:rPr lang="zh-CN" altLang="en-US" sz="2000"/>
              <a:t>声明实现其他类型的该接口</a:t>
            </a:r>
            <a:endParaRPr lang="zh-CN" altLang="en-US" sz="2000"/>
          </a:p>
          <a:p>
            <a:pPr lvl="1" algn="l">
              <a:buClrTx/>
              <a:buSzTx/>
            </a:pPr>
            <a:r>
              <a:rPr lang="zh-CN" altLang="en-US" sz="2000"/>
              <a:t>实现泛型接口会自动生成桥</a:t>
            </a:r>
            <a:br>
              <a:rPr lang="zh-CN" altLang="en-US" sz="2000"/>
            </a:br>
            <a:r>
              <a:rPr lang="zh-CN" altLang="en-US" sz="2000"/>
              <a:t>代码</a:t>
            </a:r>
            <a:endParaRPr lang="zh-CN" altLang="en-US" sz="2800"/>
          </a:p>
          <a:p>
            <a:pPr marL="0" indent="0">
              <a:buNone/>
            </a:pPr>
            <a:endParaRPr lang="en-US" altLang="zh-CN" sz="2100"/>
          </a:p>
        </p:txBody>
      </p:sp>
      <p:sp>
        <p:nvSpPr>
          <p:cNvPr id="100" name="文本框 99"/>
          <p:cNvSpPr txBox="1"/>
          <p:nvPr/>
        </p:nvSpPr>
        <p:spPr>
          <a:xfrm>
            <a:off x="1148144" y="2037588"/>
            <a:ext cx="8864441" cy="1014730"/>
          </a:xfrm>
          <a:prstGeom prst="rect">
            <a:avLst/>
          </a:prstGeom>
          <a:noFill/>
          <a:ln w="9525">
            <a:noFill/>
          </a:ln>
        </p:spPr>
        <p:txBody>
          <a:bodyPr wrap="square">
            <a:spAutoFit/>
          </a:bodyPr>
          <a:p>
            <a:r>
              <a:rPr lang="en-US" b="1">
                <a:solidFill>
                  <a:srgbClr val="7F0055"/>
                </a:solidFill>
                <a:latin typeface="Consolas" panose="020B0609020204030204" charset="0"/>
                <a:ea typeface="宋体" panose="02010600030101010101" pitchFamily="2" charset="-122"/>
              </a:rPr>
              <a:t>class</a:t>
            </a:r>
            <a:r>
              <a:rPr lang="en-US">
                <a:solidFill>
                  <a:srgbClr val="000000"/>
                </a:solidFill>
                <a:latin typeface="Consolas" panose="020B0609020204030204" charset="0"/>
                <a:ea typeface="宋体" panose="02010600030101010101" pitchFamily="2" charset="-122"/>
              </a:rPr>
              <a:t> A </a:t>
            </a:r>
            <a:r>
              <a:rPr lang="en-US" b="1">
                <a:solidFill>
                  <a:srgbClr val="7F0055"/>
                </a:solidFill>
                <a:latin typeface="Consolas" panose="020B0609020204030204" charset="0"/>
                <a:ea typeface="宋体" panose="02010600030101010101" pitchFamily="2" charset="-122"/>
              </a:rPr>
              <a:t>implements</a:t>
            </a:r>
            <a:r>
              <a:rPr lang="en-US">
                <a:solidFill>
                  <a:srgbClr val="000000"/>
                </a:solidFill>
                <a:latin typeface="Consolas" panose="020B0609020204030204" charset="0"/>
                <a:ea typeface="宋体" panose="02010600030101010101" pitchFamily="2" charset="-122"/>
              </a:rPr>
              <a:t> Comparable&lt;A&gt;</a:t>
            </a:r>
            <a:r>
              <a:rPr lang="en-US" b="1">
                <a:solidFill>
                  <a:srgbClr val="7F0055"/>
                </a:solidFill>
                <a:latin typeface="Consolas" panose="020B0609020204030204" charset="0"/>
                <a:ea typeface="宋体" panose="02010600030101010101" pitchFamily="2" charset="-122"/>
              </a:rPr>
              <a:t>class</a:t>
            </a:r>
            <a:r>
              <a:rPr lang="en-US">
                <a:solidFill>
                  <a:srgbClr val="000000"/>
                </a:solidFill>
                <a:latin typeface="Consolas" panose="020B0609020204030204" charset="0"/>
                <a:ea typeface="宋体" panose="02010600030101010101" pitchFamily="2" charset="-122"/>
              </a:rPr>
              <a:t> </a:t>
            </a:r>
            <a:r>
              <a:rPr lang="en-US" u="sng">
                <a:solidFill>
                  <a:srgbClr val="000000"/>
                </a:solidFill>
                <a:latin typeface="Consolas" panose="020B0609020204030204" charset="0"/>
                <a:ea typeface="宋体" panose="02010600030101010101" pitchFamily="2" charset="-122"/>
              </a:rPr>
              <a:t>B</a:t>
            </a:r>
            <a:r>
              <a:rPr lang="en-US">
                <a:solidFill>
                  <a:srgbClr val="000000"/>
                </a:solidFill>
                <a:latin typeface="Consolas" panose="020B0609020204030204" charset="0"/>
                <a:ea typeface="宋体" panose="02010600030101010101" pitchFamily="2" charset="-122"/>
              </a:rPr>
              <a:t> </a:t>
            </a:r>
            <a:r>
              <a:rPr lang="en-US" b="1">
                <a:solidFill>
                  <a:srgbClr val="7F0055"/>
                </a:solidFill>
                <a:latin typeface="Consolas" panose="020B0609020204030204" charset="0"/>
                <a:ea typeface="宋体" panose="02010600030101010101" pitchFamily="2" charset="-122"/>
              </a:rPr>
              <a:t>extends</a:t>
            </a:r>
            <a:r>
              <a:rPr lang="en-US">
                <a:solidFill>
                  <a:srgbClr val="000000"/>
                </a:solidFill>
                <a:latin typeface="Consolas" panose="020B0609020204030204" charset="0"/>
                <a:ea typeface="宋体" panose="02010600030101010101" pitchFamily="2" charset="-122"/>
              </a:rPr>
              <a:t> A </a:t>
            </a:r>
            <a:r>
              <a:rPr lang="en-US" b="1">
                <a:solidFill>
                  <a:srgbClr val="7F0055"/>
                </a:solidFill>
                <a:latin typeface="Consolas" panose="020B0609020204030204" charset="0"/>
                <a:ea typeface="宋体" panose="02010600030101010101" pitchFamily="2" charset="-122"/>
              </a:rPr>
              <a:t>implements</a:t>
            </a:r>
            <a:r>
              <a:rPr lang="en-US">
                <a:solidFill>
                  <a:srgbClr val="000000"/>
                </a:solidFill>
                <a:latin typeface="Consolas" panose="020B0609020204030204" charset="0"/>
                <a:ea typeface="宋体" panose="02010600030101010101" pitchFamily="2" charset="-122"/>
              </a:rPr>
              <a:t> Comparable&lt;B&gt;</a:t>
            </a:r>
            <a:endParaRPr lang="en-US">
              <a:solidFill>
                <a:srgbClr val="000000"/>
              </a:solidFill>
              <a:latin typeface="Consolas" panose="020B0609020204030204" charset="0"/>
              <a:ea typeface="宋体" panose="02010600030101010101" pitchFamily="2" charset="-122"/>
            </a:endParaRPr>
          </a:p>
          <a:p>
            <a:r>
              <a:rPr lang="en-US" b="1">
                <a:solidFill>
                  <a:srgbClr val="7F0055"/>
                </a:solidFill>
                <a:latin typeface="Consolas" panose="020B0609020204030204" charset="0"/>
                <a:sym typeface="+mn-ea"/>
              </a:rPr>
              <a:t>class</a:t>
            </a:r>
            <a:r>
              <a:rPr lang="en-US">
                <a:solidFill>
                  <a:srgbClr val="000000"/>
                </a:solidFill>
                <a:latin typeface="Consolas" panose="020B0609020204030204" charset="0"/>
                <a:sym typeface="+mn-ea"/>
              </a:rPr>
              <a:t> </a:t>
            </a:r>
            <a:r>
              <a:rPr lang="en-US" u="sng">
                <a:solidFill>
                  <a:srgbClr val="000000"/>
                </a:solidFill>
                <a:latin typeface="Consolas" panose="020B0609020204030204" charset="0"/>
                <a:sym typeface="+mn-ea"/>
              </a:rPr>
              <a:t>B</a:t>
            </a:r>
            <a:r>
              <a:rPr lang="en-US">
                <a:solidFill>
                  <a:srgbClr val="000000"/>
                </a:solidFill>
                <a:latin typeface="Consolas" panose="020B0609020204030204" charset="0"/>
                <a:sym typeface="+mn-ea"/>
              </a:rPr>
              <a:t> </a:t>
            </a:r>
            <a:r>
              <a:rPr lang="en-US" b="1">
                <a:solidFill>
                  <a:srgbClr val="7F0055"/>
                </a:solidFill>
                <a:latin typeface="Consolas" panose="020B0609020204030204" charset="0"/>
                <a:sym typeface="+mn-ea"/>
              </a:rPr>
              <a:t>extends</a:t>
            </a:r>
            <a:r>
              <a:rPr lang="en-US">
                <a:solidFill>
                  <a:srgbClr val="000000"/>
                </a:solidFill>
                <a:latin typeface="Consolas" panose="020B0609020204030204" charset="0"/>
                <a:sym typeface="+mn-ea"/>
              </a:rPr>
              <a:t> A </a:t>
            </a:r>
            <a:r>
              <a:rPr lang="en-US" b="1">
                <a:solidFill>
                  <a:srgbClr val="7F0055"/>
                </a:solidFill>
                <a:latin typeface="Consolas" panose="020B0609020204030204" charset="0"/>
                <a:sym typeface="+mn-ea"/>
              </a:rPr>
              <a:t>implements</a:t>
            </a:r>
            <a:r>
              <a:rPr lang="en-US">
                <a:solidFill>
                  <a:srgbClr val="000000"/>
                </a:solidFill>
                <a:latin typeface="Consolas" panose="020B0609020204030204" charset="0"/>
                <a:sym typeface="+mn-ea"/>
              </a:rPr>
              <a:t> Comparable</a:t>
            </a:r>
            <a:endParaRPr lang="en-US" altLang="en-US">
              <a:solidFill>
                <a:srgbClr val="000000"/>
              </a:solidFill>
              <a:latin typeface="Consolas" panose="020B0609020204030204" charset="0"/>
              <a:sym typeface="+mn-ea"/>
            </a:endParaRPr>
          </a:p>
        </p:txBody>
      </p:sp>
      <p:sp>
        <p:nvSpPr>
          <p:cNvPr id="5" name="文本框 4"/>
          <p:cNvSpPr txBox="1"/>
          <p:nvPr/>
        </p:nvSpPr>
        <p:spPr>
          <a:xfrm>
            <a:off x="5177790" y="3917315"/>
            <a:ext cx="5520055" cy="2553335"/>
          </a:xfrm>
          <a:prstGeom prst="rect">
            <a:avLst/>
          </a:prstGeom>
          <a:noFill/>
        </p:spPr>
        <p:txBody>
          <a:bodyPr wrap="square" rtlCol="0" anchor="t">
            <a:spAutoFit/>
          </a:bodyPr>
          <a:p>
            <a:r>
              <a:rPr lang="zh-CN" altLang="en-US"/>
              <a:t>class A implements Comparable&lt;A&gt;{</a:t>
            </a:r>
            <a:endParaRPr lang="zh-CN" altLang="en-US"/>
          </a:p>
          <a:p>
            <a:r>
              <a:rPr lang="zh-CN" altLang="en-US"/>
              <a:t>	@Override</a:t>
            </a:r>
            <a:endParaRPr lang="zh-CN" altLang="en-US"/>
          </a:p>
          <a:p>
            <a:r>
              <a:rPr lang="zh-CN" altLang="en-US"/>
              <a:t>	public int compareTo(A o) {	return 0;	}</a:t>
            </a:r>
            <a:endParaRPr lang="zh-CN" altLang="en-US"/>
          </a:p>
          <a:p>
            <a:r>
              <a:rPr lang="zh-CN" altLang="en-US"/>
              <a:t>}</a:t>
            </a:r>
            <a:endParaRPr lang="zh-CN" altLang="en-US"/>
          </a:p>
          <a:p>
            <a:r>
              <a:rPr lang="zh-CN" altLang="en-US"/>
              <a:t>class B extends A {</a:t>
            </a:r>
            <a:endParaRPr lang="zh-CN" altLang="en-US"/>
          </a:p>
          <a:p>
            <a:r>
              <a:rPr lang="zh-CN" altLang="en-US"/>
              <a:t>	@Override</a:t>
            </a:r>
            <a:endParaRPr lang="zh-CN" altLang="en-US"/>
          </a:p>
          <a:p>
            <a:r>
              <a:rPr lang="zh-CN" altLang="en-US"/>
              <a:t>	public int compareTo(A o) {	return </a:t>
            </a:r>
            <a:r>
              <a:rPr lang="en-US" altLang="zh-CN"/>
              <a:t>1</a:t>
            </a:r>
            <a:r>
              <a:rPr lang="zh-CN" altLang="en-US"/>
              <a:t>;	}</a:t>
            </a:r>
            <a:endParaRPr lang="zh-CN" altLang="en-US"/>
          </a:p>
          <a:p>
            <a:r>
              <a:rPr lang="zh-CN" altLang="en-US"/>
              <a:t>}</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6011" tIns="48005" rIns="96011" bIns="48005" rtlCol="0" anchor="ctr">
            <a:normAutofit fontScale="90000"/>
          </a:bodyPr>
          <a:p>
            <a:pPr lvl="0" algn="l"/>
            <a:r>
              <a:rPr lang="zh-CN" altLang="en-US">
                <a:sym typeface="+mn-ea"/>
              </a:rPr>
              <a:t>继承中的桥代码</a:t>
            </a:r>
            <a:endParaRPr lang="zh-CN" altLang="en-US">
              <a:sym typeface="+mn-ea"/>
            </a:endParaRPr>
          </a:p>
        </p:txBody>
      </p:sp>
      <p:sp>
        <p:nvSpPr>
          <p:cNvPr id="6" name="内容占位符 5"/>
          <p:cNvSpPr>
            <a:spLocks noGrp="1"/>
          </p:cNvSpPr>
          <p:nvPr>
            <p:ph sz="half" idx="1"/>
          </p:nvPr>
        </p:nvSpPr>
        <p:spPr>
          <a:xfrm>
            <a:off x="249555" y="1383030"/>
            <a:ext cx="4358005" cy="4751070"/>
          </a:xfrm>
        </p:spPr>
        <p:txBody>
          <a:bodyPr/>
          <a:p>
            <a:r>
              <a:rPr lang="zh-CN" altLang="en-US" sz="2400"/>
              <a:t>红色代码编译错误，因为编译器会为子类重写的</a:t>
            </a:r>
            <a:r>
              <a:rPr lang="zh-CN" altLang="en-US" sz="2400">
                <a:sym typeface="+mn-ea"/>
              </a:rPr>
              <a:t>setInfo</a:t>
            </a:r>
            <a:r>
              <a:rPr lang="en-US" altLang="zh-CN" sz="2400">
                <a:sym typeface="+mn-ea"/>
              </a:rPr>
              <a:t>(String)</a:t>
            </a:r>
            <a:r>
              <a:rPr lang="zh-CN" altLang="en-US" sz="2400">
                <a:sym typeface="+mn-ea"/>
              </a:rPr>
              <a:t>方法自动生成桥方法</a:t>
            </a:r>
            <a:r>
              <a:rPr lang="en-US" altLang="zh-CN" sz="2400">
                <a:sym typeface="+mn-ea"/>
              </a:rPr>
              <a:t>setInfo(Object)</a:t>
            </a:r>
            <a:r>
              <a:rPr lang="zh-CN" altLang="en-US" sz="2400">
                <a:sym typeface="+mn-ea"/>
              </a:rPr>
              <a:t>与红色代码重复。桥代码</a:t>
            </a:r>
            <a:r>
              <a:rPr lang="zh-CN" altLang="en-US" sz="2400">
                <a:sym typeface="+mn-ea"/>
              </a:rPr>
              <a:t>保证父类引用但是为子类对象时能够调用子类方法。</a:t>
            </a:r>
            <a:r>
              <a:rPr lang="zh-CN" altLang="en-US" sz="2400">
                <a:sym typeface="+mn-ea"/>
              </a:rPr>
              <a:t>编译器生成的桥代码如下：</a:t>
            </a:r>
            <a:endParaRPr lang="zh-CN" altLang="en-US" sz="2400">
              <a:sym typeface="+mn-ea"/>
            </a:endParaRPr>
          </a:p>
        </p:txBody>
      </p:sp>
      <p:sp>
        <p:nvSpPr>
          <p:cNvPr id="4" name="文本框 3"/>
          <p:cNvSpPr txBox="1"/>
          <p:nvPr/>
        </p:nvSpPr>
        <p:spPr>
          <a:xfrm>
            <a:off x="4824095" y="0"/>
            <a:ext cx="6022975" cy="5631180"/>
          </a:xfrm>
          <a:prstGeom prst="rect">
            <a:avLst/>
          </a:prstGeom>
          <a:solidFill>
            <a:schemeClr val="bg2"/>
          </a:solidFill>
        </p:spPr>
        <p:txBody>
          <a:bodyPr wrap="square" rtlCol="0" anchor="t">
            <a:spAutoFit/>
          </a:bodyPr>
          <a:p>
            <a:r>
              <a:rPr lang="zh-CN" altLang="en-US"/>
              <a:t>class SuperBridge&lt;T&gt;{</a:t>
            </a:r>
            <a:endParaRPr lang="zh-CN" altLang="en-US"/>
          </a:p>
          <a:p>
            <a:r>
              <a:rPr lang="zh-CN" altLang="en-US"/>
              <a:t>	T info;</a:t>
            </a:r>
            <a:endParaRPr lang="zh-CN" altLang="en-US"/>
          </a:p>
          <a:p>
            <a:r>
              <a:rPr lang="zh-CN" altLang="en-US"/>
              <a:t>	public T getInfo() {</a:t>
            </a:r>
            <a:endParaRPr lang="zh-CN" altLang="en-US"/>
          </a:p>
          <a:p>
            <a:r>
              <a:rPr lang="zh-CN" altLang="en-US"/>
              <a:t>		return info;</a:t>
            </a:r>
            <a:endParaRPr lang="zh-CN" altLang="en-US"/>
          </a:p>
          <a:p>
            <a:r>
              <a:rPr lang="zh-CN" altLang="en-US"/>
              <a:t>	}</a:t>
            </a:r>
            <a:endParaRPr lang="zh-CN" altLang="en-US"/>
          </a:p>
          <a:p>
            <a:r>
              <a:rPr lang="zh-CN" altLang="en-US"/>
              <a:t>	public void setInfo(T info) {</a:t>
            </a:r>
            <a:endParaRPr lang="zh-CN" altLang="en-US"/>
          </a:p>
          <a:p>
            <a:r>
              <a:rPr lang="zh-CN" altLang="en-US"/>
              <a:t>		this.info = info;</a:t>
            </a:r>
            <a:endParaRPr lang="zh-CN" altLang="en-US"/>
          </a:p>
          <a:p>
            <a:r>
              <a:rPr lang="zh-CN" altLang="en-US"/>
              <a:t>	}	</a:t>
            </a:r>
            <a:endParaRPr lang="zh-CN" altLang="en-US"/>
          </a:p>
          <a:p>
            <a:r>
              <a:rPr lang="zh-CN" altLang="en-US"/>
              <a:t>}</a:t>
            </a:r>
            <a:endParaRPr lang="zh-CN" altLang="en-US"/>
          </a:p>
          <a:p>
            <a:r>
              <a:rPr lang="zh-CN" altLang="en-US"/>
              <a:t>public class Bridge extends SuperBridge&lt;String&gt; {</a:t>
            </a:r>
            <a:endParaRPr lang="zh-CN" altLang="en-US"/>
          </a:p>
          <a:p>
            <a:r>
              <a:rPr lang="zh-CN" altLang="en-US"/>
              <a:t>	@Override</a:t>
            </a:r>
            <a:endParaRPr lang="zh-CN" altLang="en-US"/>
          </a:p>
          <a:p>
            <a:r>
              <a:rPr lang="zh-CN" altLang="en-US"/>
              <a:t>	public void setInfo(String info) {</a:t>
            </a:r>
            <a:endParaRPr lang="zh-CN" altLang="en-US"/>
          </a:p>
          <a:p>
            <a:r>
              <a:rPr lang="zh-CN" altLang="en-US"/>
              <a:t>		this.info = info;</a:t>
            </a:r>
            <a:endParaRPr lang="zh-CN" altLang="en-US"/>
          </a:p>
          <a:p>
            <a:r>
              <a:rPr lang="zh-CN" altLang="en-US"/>
              <a:t>	}	</a:t>
            </a:r>
            <a:endParaRPr lang="zh-CN" altLang="en-US"/>
          </a:p>
          <a:p>
            <a:r>
              <a:rPr lang="zh-CN" altLang="en-US"/>
              <a:t>	</a:t>
            </a:r>
            <a:r>
              <a:rPr lang="zh-CN" altLang="en-US">
                <a:solidFill>
                  <a:srgbClr val="FF0000"/>
                </a:solidFill>
              </a:rPr>
              <a:t>public void setInfo(Object info) {</a:t>
            </a:r>
            <a:endParaRPr lang="zh-CN" altLang="en-US">
              <a:solidFill>
                <a:srgbClr val="FF0000"/>
              </a:solidFill>
            </a:endParaRPr>
          </a:p>
          <a:p>
            <a:r>
              <a:rPr lang="zh-CN" altLang="en-US">
                <a:solidFill>
                  <a:srgbClr val="FF0000"/>
                </a:solidFill>
              </a:rPr>
              <a:t>		this.info = (String) info;</a:t>
            </a:r>
            <a:endParaRPr lang="zh-CN" altLang="en-US">
              <a:solidFill>
                <a:srgbClr val="FF0000"/>
              </a:solidFill>
            </a:endParaRPr>
          </a:p>
          <a:p>
            <a:r>
              <a:rPr lang="zh-CN" altLang="en-US">
                <a:solidFill>
                  <a:srgbClr val="FF0000"/>
                </a:solidFill>
              </a:rPr>
              <a:t>	}	</a:t>
            </a:r>
            <a:endParaRPr lang="zh-CN" altLang="en-US"/>
          </a:p>
          <a:p>
            <a:r>
              <a:rPr lang="zh-CN" altLang="en-US"/>
              <a:t>}</a:t>
            </a:r>
            <a:endParaRPr lang="zh-CN" altLang="en-US"/>
          </a:p>
        </p:txBody>
      </p:sp>
      <p:sp>
        <p:nvSpPr>
          <p:cNvPr id="8" name="文本框 7"/>
          <p:cNvSpPr txBox="1"/>
          <p:nvPr/>
        </p:nvSpPr>
        <p:spPr>
          <a:xfrm>
            <a:off x="0" y="4366260"/>
            <a:ext cx="8079105" cy="2245360"/>
          </a:xfrm>
          <a:prstGeom prst="rect">
            <a:avLst/>
          </a:prstGeom>
          <a:noFill/>
        </p:spPr>
        <p:txBody>
          <a:bodyPr wrap="square" rtlCol="0" anchor="t">
            <a:spAutoFit/>
          </a:bodyPr>
          <a:p>
            <a:r>
              <a:rPr lang="zh-CN" altLang="en-US"/>
              <a:t>  public void setInfo(java.lang.Object);</a:t>
            </a:r>
            <a:endParaRPr lang="zh-CN" altLang="en-US"/>
          </a:p>
          <a:p>
            <a:r>
              <a:rPr lang="zh-CN" altLang="en-US"/>
              <a:t>    Code:</a:t>
            </a:r>
            <a:endParaRPr lang="zh-CN" altLang="en-US"/>
          </a:p>
          <a:p>
            <a:r>
              <a:rPr lang="zh-CN" altLang="en-US"/>
              <a:t>       0: aload_0</a:t>
            </a:r>
            <a:endParaRPr lang="zh-CN" altLang="en-US"/>
          </a:p>
          <a:p>
            <a:r>
              <a:rPr lang="zh-CN" altLang="en-US"/>
              <a:t>       1: aload_1</a:t>
            </a:r>
            <a:endParaRPr lang="zh-CN" altLang="en-US"/>
          </a:p>
          <a:p>
            <a:r>
              <a:rPr lang="zh-CN" altLang="en-US"/>
              <a:t>       2: checkcast     #34     // class java/lang/String</a:t>
            </a:r>
            <a:endParaRPr lang="zh-CN" altLang="en-US"/>
          </a:p>
          <a:p>
            <a:r>
              <a:rPr lang="zh-CN" altLang="en-US"/>
              <a:t>       5: invokevirtual #36     // Method setInfo:(Ljava/lang/String;)V</a:t>
            </a:r>
            <a:endParaRPr lang="zh-CN" altLang="en-US"/>
          </a:p>
          <a:p>
            <a:r>
              <a:rPr lang="zh-CN" altLang="en-US"/>
              <a:t>       8: return</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397764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en-US" altLang="zh-CN"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Java</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泛型其他</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5</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14705" cy="518160"/>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7" name="Rectangle 3"/>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继承中的泛型</a:t>
            </a:r>
            <a:endParaRPr lang="zh-CN" altLang="en-US">
              <a:sym typeface="+mn-ea"/>
            </a:endParaRPr>
          </a:p>
        </p:txBody>
      </p:sp>
      <p:sp>
        <p:nvSpPr>
          <p:cNvPr id="1255428" name="Rectangle 4"/>
          <p:cNvSpPr>
            <a:spLocks noGrp="1" noChangeArrowheads="1"/>
          </p:cNvSpPr>
          <p:nvPr>
            <p:ph idx="1"/>
          </p:nvPr>
        </p:nvSpPr>
        <p:spPr/>
        <p:txBody>
          <a:bodyPr>
            <a:normAutofit fontScale="82500"/>
          </a:bodyPr>
          <a:lstStyle/>
          <a:p>
            <a:r>
              <a:rPr lang="zh-CN" altLang="en-US" sz="2520"/>
              <a:t>继承时如需保留父类泛型，需要在声明时加入父类泛型</a:t>
            </a:r>
            <a:endParaRPr lang="zh-CN" altLang="en-US" sz="2520"/>
          </a:p>
          <a:p>
            <a:endParaRPr lang="zh-CN" altLang="en-US" sz="2520"/>
          </a:p>
          <a:p>
            <a:endParaRPr lang="zh-CN" altLang="en-US" sz="2520"/>
          </a:p>
          <a:p>
            <a:endParaRPr lang="zh-CN" altLang="en-US" sz="2520"/>
          </a:p>
          <a:p>
            <a:endParaRPr lang="zh-CN" altLang="en-US" sz="2520"/>
          </a:p>
          <a:p>
            <a:endParaRPr lang="zh-CN" altLang="en-US" sz="2520"/>
          </a:p>
          <a:p>
            <a:endParaRPr lang="zh-CN" altLang="en-US" sz="2520"/>
          </a:p>
          <a:p>
            <a:endParaRPr lang="zh-CN" altLang="en-US" sz="2520"/>
          </a:p>
          <a:p>
            <a:endParaRPr lang="zh-CN" altLang="en-US" sz="2520"/>
          </a:p>
          <a:p>
            <a:endParaRPr lang="zh-CN" altLang="en-US" sz="2520"/>
          </a:p>
          <a:p>
            <a:r>
              <a:rPr lang="zh-CN" altLang="en-US" sz="2520"/>
              <a:t>如果不保留父类中的泛型声明，则继承下来的</a:t>
            </a:r>
            <a:r>
              <a:rPr lang="en-US" altLang="zh-CN" sz="2520"/>
              <a:t>T1</a:t>
            </a:r>
            <a:r>
              <a:rPr lang="zh-CN" altLang="en-US" sz="2520"/>
              <a:t>与</a:t>
            </a:r>
            <a:r>
              <a:rPr lang="en-US" altLang="zh-CN" sz="2520"/>
              <a:t>T2</a:t>
            </a:r>
            <a:r>
              <a:rPr lang="zh-CN" altLang="en-US" sz="2520"/>
              <a:t>自动变为</a:t>
            </a:r>
            <a:r>
              <a:rPr lang="en-US" altLang="zh-CN" sz="2520"/>
              <a:t>Object</a:t>
            </a:r>
            <a:r>
              <a:rPr lang="zh-CN" altLang="en-US" sz="2520"/>
              <a:t>类型</a:t>
            </a:r>
            <a:endParaRPr lang="zh-CN" altLang="en-US" sz="2520"/>
          </a:p>
          <a:p>
            <a:pPr lvl="1"/>
            <a:r>
              <a:rPr lang="zh-CN" altLang="en-US" sz="2100"/>
              <a:t>建议父类中的泛型声明在子类中都要保留</a:t>
            </a:r>
            <a:endParaRPr lang="zh-CN" altLang="en-US" sz="2100"/>
          </a:p>
        </p:txBody>
      </p:sp>
      <p:sp>
        <p:nvSpPr>
          <p:cNvPr id="1255426" name="Rectangle 2"/>
          <p:cNvSpPr>
            <a:spLocks noChangeArrowheads="1"/>
          </p:cNvSpPr>
          <p:nvPr/>
        </p:nvSpPr>
        <p:spPr bwMode="auto">
          <a:xfrm>
            <a:off x="1770888" y="1847231"/>
            <a:ext cx="7259241" cy="3329305"/>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499" tIns="49139" rIns="94499" bIns="49139"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public class SubGeneric&lt;T1, T2, T3&gt;</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extends Generic&lt;T1, T2&gt;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r>
              <a:rPr lang="en-GB" sz="2100" b="1">
                <a:solidFill>
                  <a:srgbClr val="000000"/>
                </a:solidFill>
                <a:latin typeface="Courier New" panose="02070309020205020404" pitchFamily="49" charset="0"/>
                <a:ea typeface="PMingLiU" panose="02020500000000000000" pitchFamily="18" charset="-120"/>
              </a:rPr>
              <a:t>private T3 f3;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public void setF3(T3 f3)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this.f3 = f3;</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public T3 getF3()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return f3;</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继承时指定父类的泛型类型</a:t>
            </a:r>
            <a:endParaRPr lang="zh-CN" altLang="en-US">
              <a:sym typeface="+mn-ea"/>
            </a:endParaRPr>
          </a:p>
        </p:txBody>
      </p:sp>
      <p:sp>
        <p:nvSpPr>
          <p:cNvPr id="1257475" name="Rectangle 3"/>
          <p:cNvSpPr>
            <a:spLocks noGrp="1" noChangeArrowheads="1"/>
          </p:cNvSpPr>
          <p:nvPr>
            <p:ph idx="1"/>
          </p:nvPr>
        </p:nvSpPr>
        <p:spPr/>
        <p:txBody>
          <a:bodyPr/>
          <a:lstStyle/>
          <a:p>
            <a:r>
              <a:rPr lang="zh-CN" altLang="en-US" sz="2800"/>
              <a:t>如果在继承时，不想保留父类中的泛型，但也不想使用默认的</a:t>
            </a:r>
            <a:r>
              <a:rPr lang="en-US" altLang="zh-CN" sz="2800"/>
              <a:t>Object</a:t>
            </a:r>
            <a:r>
              <a:rPr lang="zh-CN" altLang="en-US" sz="2800"/>
              <a:t>类型，此时可以直接指定父类中的泛型。</a:t>
            </a:r>
            <a:endParaRPr lang="zh-CN" altLang="en-US" sz="2800"/>
          </a:p>
        </p:txBody>
      </p:sp>
      <p:sp>
        <p:nvSpPr>
          <p:cNvPr id="1257476" name="Rectangle 4"/>
          <p:cNvSpPr>
            <a:spLocks noChangeArrowheads="1"/>
          </p:cNvSpPr>
          <p:nvPr/>
        </p:nvSpPr>
        <p:spPr bwMode="auto">
          <a:xfrm>
            <a:off x="1771889" y="2674382"/>
            <a:ext cx="7259240" cy="3975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499" tIns="49139" rIns="94499" bIns="49139"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public class SubGeneric&lt;T3&gt;</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extends Generic&lt;</a:t>
            </a:r>
            <a:r>
              <a:rPr lang="en-GB" altLang="zh-CN" sz="2100" b="1">
                <a:solidFill>
                  <a:srgbClr val="000000"/>
                </a:solidFill>
                <a:latin typeface="Courier New" panose="02070309020205020404" pitchFamily="49" charset="0"/>
              </a:rPr>
              <a:t>String</a:t>
            </a:r>
            <a:r>
              <a:rPr lang="en-GB" sz="2100" b="1">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Courier New" panose="02070309020205020404" pitchFamily="49" charset="0"/>
              </a:rPr>
              <a:t>Object</a:t>
            </a:r>
            <a:r>
              <a:rPr lang="en-GB" sz="2100" b="1">
                <a:solidFill>
                  <a:srgbClr val="000000"/>
                </a:solidFill>
                <a:latin typeface="Courier New" panose="02070309020205020404" pitchFamily="49" charset="0"/>
                <a:ea typeface="PMingLiU" panose="02020500000000000000" pitchFamily="18" charset="-120"/>
              </a:rPr>
              <a:t>&gt;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r>
              <a:rPr lang="en-GB" sz="2100" b="1">
                <a:solidFill>
                  <a:srgbClr val="000000"/>
                </a:solidFill>
                <a:latin typeface="Courier New" panose="02070309020205020404" pitchFamily="49" charset="0"/>
                <a:ea typeface="PMingLiU" panose="02020500000000000000" pitchFamily="18" charset="-120"/>
              </a:rPr>
              <a:t>private T3 f3;</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public void setF3(T3 f3)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this.f3 = f3;</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public T3 getF3()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return f3;</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ChangeArrowheads="1"/>
          </p:cNvSpPr>
          <p:nvPr/>
        </p:nvSpPr>
        <p:spPr bwMode="auto">
          <a:xfrm>
            <a:off x="1484948" y="4546284"/>
            <a:ext cx="8094345" cy="1944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499" tIns="49139" rIns="94499" bIns="49139"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public class </a:t>
            </a:r>
            <a:r>
              <a:rPr lang="en-GB" altLang="zh-CN" b="1">
                <a:solidFill>
                  <a:srgbClr val="000000"/>
                </a:solidFill>
                <a:latin typeface="Courier New" panose="02070309020205020404" pitchFamily="49" charset="0"/>
              </a:rPr>
              <a:t>IC implements</a:t>
            </a:r>
            <a:r>
              <a:rPr lang="en-GB" b="1">
                <a:solidFill>
                  <a:srgbClr val="000000"/>
                </a:solidFill>
                <a:latin typeface="Courier New" panose="02070309020205020404" pitchFamily="49" charset="0"/>
                <a:ea typeface="PMingLiU" panose="02020500000000000000" pitchFamily="18" charset="-120"/>
              </a:rPr>
              <a:t> I{</a:t>
            </a:r>
            <a:endParaRPr lang="en-GB" altLang="zh-CN"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  p</a:t>
            </a:r>
            <a:r>
              <a:rPr lang="en-GB" altLang="zh-CN" b="1">
                <a:solidFill>
                  <a:srgbClr val="000000"/>
                </a:solidFill>
                <a:latin typeface="Courier New" panose="02070309020205020404" pitchFamily="49" charset="0"/>
              </a:rPr>
              <a:t>ublic Object getT1(){  } //</a:t>
            </a:r>
            <a:r>
              <a:rPr lang="zh-CN" altLang="en-GB" b="1">
                <a:solidFill>
                  <a:srgbClr val="000000"/>
                </a:solidFill>
                <a:latin typeface="宋体" panose="02010600030101010101" pitchFamily="2" charset="-122"/>
              </a:rPr>
              <a:t>对接口方法</a:t>
            </a:r>
            <a:r>
              <a:rPr lang="en-GB" altLang="zh-CN" b="1">
                <a:solidFill>
                  <a:srgbClr val="000000"/>
                </a:solidFill>
                <a:latin typeface="宋体" panose="02010600030101010101" pitchFamily="2" charset="-122"/>
              </a:rPr>
              <a:t>getT1</a:t>
            </a:r>
            <a:r>
              <a:rPr lang="zh-CN" altLang="en-GB" b="1">
                <a:solidFill>
                  <a:srgbClr val="000000"/>
                </a:solidFill>
                <a:latin typeface="宋体" panose="02010600030101010101" pitchFamily="2" charset="-122"/>
              </a:rPr>
              <a:t>的实现</a:t>
            </a:r>
            <a:endParaRPr lang="zh-CN" altLang="en-GB"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  p</a:t>
            </a:r>
            <a:r>
              <a:rPr lang="en-GB" altLang="zh-CN" b="1">
                <a:solidFill>
                  <a:srgbClr val="000000"/>
                </a:solidFill>
                <a:latin typeface="Courier New" panose="02070309020205020404" pitchFamily="49" charset="0"/>
              </a:rPr>
              <a:t>ublic Object getT2(){  } //</a:t>
            </a:r>
            <a:r>
              <a:rPr lang="zh-CN" altLang="en-GB" b="1">
                <a:solidFill>
                  <a:srgbClr val="000000"/>
                </a:solidFill>
                <a:latin typeface="宋体" panose="02010600030101010101" pitchFamily="2" charset="-122"/>
              </a:rPr>
              <a:t>对接口方法</a:t>
            </a:r>
            <a:r>
              <a:rPr lang="en-GB" altLang="zh-CN" b="1">
                <a:solidFill>
                  <a:srgbClr val="000000"/>
                </a:solidFill>
                <a:latin typeface="宋体" panose="02010600030101010101" pitchFamily="2" charset="-122"/>
              </a:rPr>
              <a:t>getT2</a:t>
            </a:r>
            <a:r>
              <a:rPr lang="zh-CN" altLang="en-GB" b="1">
                <a:solidFill>
                  <a:srgbClr val="000000"/>
                </a:solidFill>
                <a:latin typeface="宋体" panose="02010600030101010101" pitchFamily="2" charset="-122"/>
              </a:rPr>
              <a:t>的实现</a:t>
            </a:r>
            <a:endParaRPr lang="en-GB"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  </a:t>
            </a:r>
            <a:r>
              <a:rPr lang="en-GB" altLang="zh-CN" b="1">
                <a:solidFill>
                  <a:srgbClr val="000000"/>
                </a:solidFill>
                <a:latin typeface="Courier New" panose="02070309020205020404" pitchFamily="49" charset="0"/>
              </a:rPr>
              <a:t>//....</a:t>
            </a:r>
            <a:endParaRPr lang="zh-CN" altLang="en-GB"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b="1">
                <a:solidFill>
                  <a:srgbClr val="000000"/>
                </a:solidFill>
                <a:latin typeface="Courier New" panose="02070309020205020404" pitchFamily="49" charset="0"/>
                <a:ea typeface="PMingLiU" panose="02020500000000000000" pitchFamily="18" charset="-120"/>
              </a:rPr>
              <a:t>}</a:t>
            </a:r>
            <a:endParaRPr lang="en-GB" b="1">
              <a:solidFill>
                <a:srgbClr val="000000"/>
              </a:solidFill>
              <a:latin typeface="Courier New" panose="02070309020205020404" pitchFamily="49" charset="0"/>
              <a:ea typeface="PMingLiU" panose="02020500000000000000" pitchFamily="18" charset="-120"/>
            </a:endParaRPr>
          </a:p>
        </p:txBody>
      </p:sp>
      <p:sp>
        <p:nvSpPr>
          <p:cNvPr id="1258499" name="Rectangle 3"/>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泛型接口</a:t>
            </a:r>
            <a:endParaRPr lang="zh-CN" altLang="en-US">
              <a:sym typeface="+mn-ea"/>
            </a:endParaRPr>
          </a:p>
        </p:txBody>
      </p:sp>
      <p:sp>
        <p:nvSpPr>
          <p:cNvPr id="1258500" name="Rectangle 4"/>
          <p:cNvSpPr>
            <a:spLocks noGrp="1" noChangeArrowheads="1"/>
          </p:cNvSpPr>
          <p:nvPr>
            <p:ph idx="1"/>
          </p:nvPr>
        </p:nvSpPr>
        <p:spPr/>
        <p:txBody>
          <a:bodyPr/>
          <a:lstStyle/>
          <a:p>
            <a:r>
              <a:rPr lang="zh-CN" altLang="en-US" sz="2800"/>
              <a:t>接口也可包含泛型的声明</a:t>
            </a:r>
            <a:r>
              <a:rPr lang="en-US" altLang="zh-CN" sz="2800"/>
              <a:t>:</a:t>
            </a:r>
            <a:endParaRPr lang="en-US" altLang="zh-CN" sz="2800"/>
          </a:p>
          <a:p>
            <a:endParaRPr lang="en-US" altLang="zh-CN" sz="2800"/>
          </a:p>
          <a:p>
            <a:endParaRPr lang="en-US" altLang="zh-CN" sz="2800"/>
          </a:p>
          <a:p>
            <a:endParaRPr lang="en-US" altLang="zh-CN" sz="2800"/>
          </a:p>
          <a:p>
            <a:r>
              <a:rPr lang="zh-CN" altLang="en-US" sz="2800"/>
              <a:t>实现泛型接口时，类在定义时可以不声明泛型接口中的泛型，此时接口中的泛型也会自动变为</a:t>
            </a:r>
            <a:r>
              <a:rPr lang="en-US" altLang="zh-CN" sz="2800"/>
              <a:t>Object</a:t>
            </a:r>
            <a:r>
              <a:rPr lang="zh-CN" altLang="en-US" sz="2800"/>
              <a:t>类型：</a:t>
            </a:r>
            <a:endParaRPr lang="zh-CN" altLang="en-US" sz="2800"/>
          </a:p>
        </p:txBody>
      </p:sp>
      <p:sp>
        <p:nvSpPr>
          <p:cNvPr id="1258501" name="Rectangle 5"/>
          <p:cNvSpPr>
            <a:spLocks noChangeArrowheads="1"/>
          </p:cNvSpPr>
          <p:nvPr/>
        </p:nvSpPr>
        <p:spPr bwMode="auto">
          <a:xfrm>
            <a:off x="1998584" y="1870234"/>
            <a:ext cx="4616450" cy="1713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4499" tIns="49139" rIns="94499" bIns="49139"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public </a:t>
            </a:r>
            <a:r>
              <a:rPr lang="en-GB" altLang="zh-CN" sz="2100" b="1">
                <a:solidFill>
                  <a:srgbClr val="000000"/>
                </a:solidFill>
                <a:latin typeface="Courier New" panose="02070309020205020404" pitchFamily="49" charset="0"/>
              </a:rPr>
              <a:t>interface</a:t>
            </a:r>
            <a:r>
              <a:rPr lang="en-GB" sz="2100" b="1">
                <a:solidFill>
                  <a:srgbClr val="000000"/>
                </a:solidFill>
                <a:latin typeface="Courier New" panose="02070309020205020404" pitchFamily="49" charset="0"/>
                <a:ea typeface="PMingLiU" panose="02020500000000000000" pitchFamily="18" charset="-120"/>
              </a:rPr>
              <a:t> I&lt;T1, T2&gt;{</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T1</a:t>
            </a:r>
            <a:r>
              <a:rPr lang="en-GB" altLang="zh-CN" sz="2100" b="1">
                <a:solidFill>
                  <a:srgbClr val="000000"/>
                </a:solidFill>
                <a:latin typeface="Courier New" panose="02070309020205020404" pitchFamily="49" charset="0"/>
              </a:rPr>
              <a:t> getT1()</a:t>
            </a: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T2 </a:t>
            </a:r>
            <a:r>
              <a:rPr lang="en-GB" altLang="zh-CN" sz="2100" b="1">
                <a:solidFill>
                  <a:srgbClr val="000000"/>
                </a:solidFill>
                <a:latin typeface="Courier New" panose="02070309020205020404" pitchFamily="49" charset="0"/>
              </a:rPr>
              <a:t>getT2()</a:t>
            </a: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Courier New" panose="02070309020205020404" pitchFamily="49" charset="0"/>
              </a:rPr>
              <a:t>//....</a:t>
            </a:r>
            <a:endParaRPr lang="zh-CN"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6" name="Rectangle 2"/>
          <p:cNvSpPr>
            <a:spLocks noChangeArrowheads="1"/>
          </p:cNvSpPr>
          <p:nvPr/>
        </p:nvSpPr>
        <p:spPr bwMode="auto">
          <a:xfrm>
            <a:off x="1620203" y="2329181"/>
            <a:ext cx="8094345" cy="3329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499" tIns="49139" rIns="94499" bIns="49139"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public class </a:t>
            </a:r>
            <a:r>
              <a:rPr lang="en-GB" altLang="zh-CN" sz="2100" b="1">
                <a:solidFill>
                  <a:srgbClr val="000000"/>
                </a:solidFill>
                <a:latin typeface="Courier New" panose="02070309020205020404" pitchFamily="49" charset="0"/>
              </a:rPr>
              <a:t>IC&lt;T1,T2&gt; implements</a:t>
            </a:r>
            <a:r>
              <a:rPr lang="en-GB" sz="2100" b="1">
                <a:solidFill>
                  <a:srgbClr val="000000"/>
                </a:solidFill>
                <a:latin typeface="Courier New" panose="02070309020205020404" pitchFamily="49" charset="0"/>
                <a:ea typeface="PMingLiU" panose="02020500000000000000" pitchFamily="18" charset="-120"/>
              </a:rPr>
              <a:t> I</a:t>
            </a:r>
            <a:r>
              <a:rPr lang="en-GB" altLang="zh-CN" sz="2100" b="1">
                <a:solidFill>
                  <a:srgbClr val="000000"/>
                </a:solidFill>
                <a:latin typeface="Courier New" panose="02070309020205020404" pitchFamily="49" charset="0"/>
              </a:rPr>
              <a:t>&lt;T1,T2&gt;</a:t>
            </a:r>
            <a:r>
              <a:rPr lang="en-GB" sz="2100" b="1">
                <a:solidFill>
                  <a:srgbClr val="000000"/>
                </a:solidFill>
                <a:latin typeface="Courier New" panose="02070309020205020404" pitchFamily="49" charset="0"/>
                <a:ea typeface="PMingLiU" panose="02020500000000000000" pitchFamily="18" charset="-120"/>
              </a:rPr>
              <a: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a:t>
            </a:r>
            <a:r>
              <a:rPr lang="en-GB" altLang="zh-CN" sz="2100" b="1">
                <a:solidFill>
                  <a:srgbClr val="000000"/>
                </a:solidFill>
                <a:latin typeface="Courier New" panose="02070309020205020404" pitchFamily="49" charset="0"/>
              </a:rPr>
              <a:t>ublic T1 getT1(){  } //</a:t>
            </a:r>
            <a:r>
              <a:rPr lang="zh-CN" altLang="en-GB" sz="2100" b="1">
                <a:solidFill>
                  <a:srgbClr val="000000"/>
                </a:solidFill>
                <a:latin typeface="宋体" panose="02010600030101010101" pitchFamily="2" charset="-122"/>
              </a:rPr>
              <a:t>对接口方法</a:t>
            </a:r>
            <a:r>
              <a:rPr lang="en-GB" altLang="zh-CN" sz="2100" b="1">
                <a:solidFill>
                  <a:srgbClr val="000000"/>
                </a:solidFill>
                <a:latin typeface="宋体" panose="02010600030101010101" pitchFamily="2" charset="-122"/>
              </a:rPr>
              <a:t>getT1</a:t>
            </a:r>
            <a:r>
              <a:rPr lang="zh-CN" altLang="en-GB" sz="2100" b="1">
                <a:solidFill>
                  <a:srgbClr val="000000"/>
                </a:solidFill>
                <a:latin typeface="宋体" panose="02010600030101010101" pitchFamily="2" charset="-122"/>
              </a:rPr>
              <a:t>的实现</a:t>
            </a:r>
            <a:endParaRPr lang="zh-CN" altLang="en-GB" sz="21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a:t>
            </a:r>
            <a:r>
              <a:rPr lang="en-GB" altLang="zh-CN" sz="2100" b="1">
                <a:solidFill>
                  <a:srgbClr val="000000"/>
                </a:solidFill>
                <a:latin typeface="Courier New" panose="02070309020205020404" pitchFamily="49" charset="0"/>
              </a:rPr>
              <a:t>ublic T2 getT2(){  } //</a:t>
            </a:r>
            <a:r>
              <a:rPr lang="zh-CN" altLang="en-GB" sz="2100" b="1">
                <a:solidFill>
                  <a:srgbClr val="000000"/>
                </a:solidFill>
                <a:latin typeface="宋体" panose="02010600030101010101" pitchFamily="2" charset="-122"/>
              </a:rPr>
              <a:t>对接口方法</a:t>
            </a:r>
            <a:r>
              <a:rPr lang="en-GB" altLang="zh-CN" sz="2100" b="1">
                <a:solidFill>
                  <a:srgbClr val="000000"/>
                </a:solidFill>
                <a:latin typeface="宋体" panose="02010600030101010101" pitchFamily="2" charset="-122"/>
              </a:rPr>
              <a:t>getT2</a:t>
            </a:r>
            <a:r>
              <a:rPr lang="zh-CN" altLang="en-GB" sz="2100" b="1">
                <a:solidFill>
                  <a:srgbClr val="000000"/>
                </a:solidFill>
                <a:latin typeface="宋体" panose="02010600030101010101" pitchFamily="2" charset="-122"/>
              </a:rPr>
              <a:t>的实现</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Courier New" panose="02070309020205020404" pitchFamily="49" charset="0"/>
              </a:rPr>
              <a:t>//....</a:t>
            </a:r>
            <a:endParaRPr lang="zh-CN"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a:t>
            </a:r>
            <a:r>
              <a:rPr lang="zh-CN" altLang="en-GB" sz="2100" b="1">
                <a:solidFill>
                  <a:srgbClr val="000000"/>
                </a:solidFill>
                <a:latin typeface="Courier New" panose="02070309020205020404" pitchFamily="49" charset="0"/>
              </a:rPr>
              <a:t>声明泛型接口的变量，并利用泛型实现类进行实例化</a:t>
            </a:r>
            <a:endParaRPr lang="zh-CN"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I&lt;String,Integer&gt; i=new IC&lt;String,Integer&gt;();</a:t>
            </a:r>
            <a:endParaRPr lang="en-GB" sz="2100" b="1">
              <a:solidFill>
                <a:srgbClr val="000000"/>
              </a:solidFill>
              <a:latin typeface="Courier New" panose="02070309020205020404" pitchFamily="49" charset="0"/>
              <a:ea typeface="PMingLiU" panose="02020500000000000000" pitchFamily="18" charset="-120"/>
            </a:endParaRPr>
          </a:p>
        </p:txBody>
      </p:sp>
      <p:sp>
        <p:nvSpPr>
          <p:cNvPr id="1260547" name="Rectangle 3"/>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泛型接口的实现</a:t>
            </a:r>
            <a:endParaRPr lang="zh-CN" altLang="en-US">
              <a:sym typeface="+mn-ea"/>
            </a:endParaRPr>
          </a:p>
        </p:txBody>
      </p:sp>
      <p:sp>
        <p:nvSpPr>
          <p:cNvPr id="1260548" name="Rectangle 4"/>
          <p:cNvSpPr>
            <a:spLocks noGrp="1" noChangeArrowheads="1"/>
          </p:cNvSpPr>
          <p:nvPr>
            <p:ph idx="1"/>
          </p:nvPr>
        </p:nvSpPr>
        <p:spPr/>
        <p:txBody>
          <a:bodyPr/>
          <a:lstStyle/>
          <a:p>
            <a:r>
              <a:rPr lang="zh-CN" altLang="en-US" sz="2800"/>
              <a:t>如果需要在实现泛型接口时，保留接口中的泛型，类在定义时就必须要保留泛型接口中的泛型声明：</a:t>
            </a:r>
            <a:endParaRPr lang="zh-CN" altLang="en-US" sz="2800"/>
          </a:p>
        </p:txBody>
      </p:sp>
      <p:sp>
        <p:nvSpPr>
          <p:cNvPr id="1260549" name="Line 5"/>
          <p:cNvSpPr>
            <a:spLocks noChangeShapeType="1"/>
          </p:cNvSpPr>
          <p:nvPr/>
        </p:nvSpPr>
        <p:spPr bwMode="auto">
          <a:xfrm>
            <a:off x="1318499" y="4583906"/>
            <a:ext cx="8882776" cy="0"/>
          </a:xfrm>
          <a:prstGeom prst="line">
            <a:avLst/>
          </a:prstGeom>
          <a:noFill/>
          <a:ln w="38100">
            <a:solidFill>
              <a:srgbClr val="FF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ChangeArrowheads="1"/>
          </p:cNvSpPr>
          <p:nvPr/>
        </p:nvSpPr>
        <p:spPr bwMode="auto">
          <a:xfrm>
            <a:off x="1393508" y="2222579"/>
            <a:ext cx="8807768" cy="3652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499" tIns="49139" rIns="94499" bIns="49139"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a:endParaRPr lang="en-GB" altLang="zh-CN" sz="2100">
              <a:solidFill>
                <a:srgbClr val="000000"/>
              </a:solidFill>
              <a:latin typeface="Courier New" panose="02070309020205020404" pitchFamily="49" charset="0"/>
              <a:ea typeface="PMingLiU" panose="02020500000000000000" pitchFamily="18" charset="-120"/>
            </a:endParaRPr>
          </a:p>
          <a:p>
            <a:pPr algn="l"/>
            <a:r>
              <a:rPr lang="en-GB" altLang="zh-CN" sz="2100">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Courier New" panose="02070309020205020404" pitchFamily="49" charset="0"/>
                <a:ea typeface="PMingLiU" panose="02020500000000000000" pitchFamily="18" charset="-120"/>
              </a:rPr>
              <a:t>//</a:t>
            </a:r>
            <a:r>
              <a:rPr lang="zh-CN" altLang="en-GB" sz="2100" b="1">
                <a:solidFill>
                  <a:srgbClr val="000000"/>
                </a:solidFill>
                <a:latin typeface="宋体" panose="02010600030101010101" pitchFamily="2" charset="-122"/>
              </a:rPr>
              <a:t>实现接口</a:t>
            </a:r>
            <a:r>
              <a:rPr lang="en-GB" altLang="zh-CN" sz="2100" b="1">
                <a:solidFill>
                  <a:srgbClr val="000000"/>
                </a:solidFill>
                <a:latin typeface="宋体" panose="02010600030101010101" pitchFamily="2" charset="-122"/>
              </a:rPr>
              <a:t>I</a:t>
            </a:r>
            <a:r>
              <a:rPr lang="zh-CN" altLang="en-GB" sz="2100" b="1">
                <a:solidFill>
                  <a:srgbClr val="000000"/>
                </a:solidFill>
                <a:latin typeface="宋体" panose="02010600030101010101" pitchFamily="2" charset="-122"/>
              </a:rPr>
              <a:t>时，直接指定泛型</a:t>
            </a:r>
            <a:r>
              <a:rPr lang="en-GB" altLang="zh-CN" sz="2100" b="1">
                <a:solidFill>
                  <a:srgbClr val="000000"/>
                </a:solidFill>
                <a:latin typeface="宋体" panose="02010600030101010101" pitchFamily="2" charset="-122"/>
              </a:rPr>
              <a:t>T1</a:t>
            </a:r>
            <a:r>
              <a:rPr lang="zh-CN" altLang="en-GB" sz="2100" b="1">
                <a:solidFill>
                  <a:srgbClr val="000000"/>
                </a:solidFill>
                <a:latin typeface="宋体" panose="02010600030101010101" pitchFamily="2" charset="-122"/>
              </a:rPr>
              <a:t>、</a:t>
            </a:r>
            <a:r>
              <a:rPr lang="en-GB" altLang="zh-CN" sz="2100" b="1">
                <a:solidFill>
                  <a:srgbClr val="000000"/>
                </a:solidFill>
                <a:latin typeface="宋体" panose="02010600030101010101" pitchFamily="2" charset="-122"/>
              </a:rPr>
              <a:t>T2</a:t>
            </a:r>
            <a:r>
              <a:rPr lang="zh-CN" altLang="en-GB" sz="2100" b="1">
                <a:solidFill>
                  <a:srgbClr val="000000"/>
                </a:solidFill>
                <a:latin typeface="宋体" panose="02010600030101010101" pitchFamily="2" charset="-122"/>
              </a:rPr>
              <a:t>的类型</a:t>
            </a:r>
            <a:endParaRPr lang="zh-CN" altLang="en-GB" sz="21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r>
              <a:rPr lang="en-GB" sz="2100" b="1">
                <a:solidFill>
                  <a:srgbClr val="000000"/>
                </a:solidFill>
                <a:latin typeface="Courier New" panose="02070309020205020404" pitchFamily="49" charset="0"/>
                <a:ea typeface="PMingLiU" panose="02020500000000000000" pitchFamily="18" charset="-120"/>
              </a:rPr>
              <a:t>class </a:t>
            </a:r>
            <a:r>
              <a:rPr lang="en-GB" altLang="zh-CN" sz="2100" b="1">
                <a:solidFill>
                  <a:srgbClr val="000000"/>
                </a:solidFill>
                <a:latin typeface="Courier New" panose="02070309020205020404" pitchFamily="49" charset="0"/>
              </a:rPr>
              <a:t>IC implements</a:t>
            </a:r>
            <a:r>
              <a:rPr lang="en-GB" sz="2100" b="1">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Courier New" panose="02070309020205020404" pitchFamily="49" charset="0"/>
              </a:rPr>
              <a:t>I&lt;String,Integer&gt;</a:t>
            </a:r>
            <a:r>
              <a:rPr lang="en-GB" sz="2100" b="1">
                <a:solidFill>
                  <a:srgbClr val="000000"/>
                </a:solidFill>
                <a:latin typeface="Courier New" panose="02070309020205020404" pitchFamily="49" charset="0"/>
                <a:ea typeface="PMingLiU" panose="02020500000000000000" pitchFamily="18" charset="-120"/>
              </a:rPr>
              <a: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r>
              <a:rPr lang="zh-CN" altLang="en-GB" sz="2100" b="1">
                <a:solidFill>
                  <a:srgbClr val="000000"/>
                </a:solidFill>
                <a:latin typeface="Courier New" panose="02070309020205020404" pitchFamily="49" charset="0"/>
              </a:rPr>
              <a:t>由于指定接口</a:t>
            </a:r>
            <a:r>
              <a:rPr lang="en-GB" altLang="zh-CN" sz="2100" b="1">
                <a:solidFill>
                  <a:srgbClr val="000000"/>
                </a:solidFill>
                <a:latin typeface="Courier New" panose="02070309020205020404" pitchFamily="49" charset="0"/>
              </a:rPr>
              <a:t>I</a:t>
            </a:r>
            <a:r>
              <a:rPr lang="zh-CN" altLang="en-GB" sz="2100" b="1">
                <a:solidFill>
                  <a:srgbClr val="000000"/>
                </a:solidFill>
                <a:latin typeface="Courier New" panose="02070309020205020404" pitchFamily="49" charset="0"/>
              </a:rPr>
              <a:t>中</a:t>
            </a:r>
            <a:r>
              <a:rPr lang="en-GB" altLang="zh-CN" sz="2100" b="1">
                <a:solidFill>
                  <a:srgbClr val="000000"/>
                </a:solidFill>
                <a:latin typeface="Courier New" panose="02070309020205020404" pitchFamily="49" charset="0"/>
              </a:rPr>
              <a:t>T1</a:t>
            </a:r>
            <a:r>
              <a:rPr lang="zh-CN" altLang="en-GB" sz="2100" b="1">
                <a:solidFill>
                  <a:srgbClr val="000000"/>
                </a:solidFill>
                <a:latin typeface="Courier New" panose="02070309020205020404" pitchFamily="49" charset="0"/>
              </a:rPr>
              <a:t>类型为</a:t>
            </a:r>
            <a:r>
              <a:rPr lang="en-GB" altLang="zh-CN" sz="2100" b="1">
                <a:solidFill>
                  <a:srgbClr val="000000"/>
                </a:solidFill>
                <a:latin typeface="Courier New" panose="02070309020205020404" pitchFamily="49" charset="0"/>
              </a:rPr>
              <a:t>String,</a:t>
            </a:r>
            <a:r>
              <a:rPr lang="en-GB" altLang="zh-CN" sz="2100" b="1">
                <a:solidFill>
                  <a:srgbClr val="000000"/>
                </a:solidFill>
                <a:latin typeface="宋体" panose="02010600030101010101" pitchFamily="2" charset="-122"/>
              </a:rPr>
              <a:t>getT1</a:t>
            </a:r>
            <a:r>
              <a:rPr lang="zh-CN" altLang="en-GB" sz="2100" b="1">
                <a:solidFill>
                  <a:srgbClr val="000000"/>
                </a:solidFill>
                <a:latin typeface="宋体" panose="02010600030101010101" pitchFamily="2" charset="-122"/>
              </a:rPr>
              <a:t>返回类型必须为</a:t>
            </a:r>
            <a:r>
              <a:rPr lang="en-GB" altLang="zh-CN" sz="2100" b="1">
                <a:solidFill>
                  <a:srgbClr val="000000"/>
                </a:solidFill>
                <a:latin typeface="宋体" panose="02010600030101010101" pitchFamily="2" charset="-122"/>
              </a:rPr>
              <a:t>String</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a:t>
            </a:r>
            <a:r>
              <a:rPr lang="en-GB" altLang="zh-CN" sz="2100" b="1">
                <a:solidFill>
                  <a:srgbClr val="000000"/>
                </a:solidFill>
                <a:latin typeface="Courier New" panose="02070309020205020404" pitchFamily="49" charset="0"/>
              </a:rPr>
              <a:t>ublic String getT1(){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r>
              <a:rPr lang="zh-CN" altLang="en-GB" sz="2100" b="1">
                <a:solidFill>
                  <a:srgbClr val="000000"/>
                </a:solidFill>
                <a:latin typeface="Courier New" panose="02070309020205020404" pitchFamily="49" charset="0"/>
              </a:rPr>
              <a:t>由于指定接口</a:t>
            </a:r>
            <a:r>
              <a:rPr lang="en-GB" altLang="zh-CN" sz="2100" b="1">
                <a:solidFill>
                  <a:srgbClr val="000000"/>
                </a:solidFill>
                <a:latin typeface="Courier New" panose="02070309020205020404" pitchFamily="49" charset="0"/>
              </a:rPr>
              <a:t>I</a:t>
            </a:r>
            <a:r>
              <a:rPr lang="zh-CN" altLang="en-GB" sz="2100" b="1">
                <a:solidFill>
                  <a:srgbClr val="000000"/>
                </a:solidFill>
                <a:latin typeface="Courier New" panose="02070309020205020404" pitchFamily="49" charset="0"/>
              </a:rPr>
              <a:t>中</a:t>
            </a:r>
            <a:r>
              <a:rPr lang="en-GB" altLang="zh-CN" sz="2100" b="1">
                <a:solidFill>
                  <a:srgbClr val="000000"/>
                </a:solidFill>
                <a:latin typeface="Courier New" panose="02070309020205020404" pitchFamily="49" charset="0"/>
              </a:rPr>
              <a:t>T2</a:t>
            </a:r>
            <a:r>
              <a:rPr lang="zh-CN" altLang="en-GB" sz="2100" b="1">
                <a:solidFill>
                  <a:srgbClr val="000000"/>
                </a:solidFill>
                <a:latin typeface="Courier New" panose="02070309020205020404" pitchFamily="49" charset="0"/>
              </a:rPr>
              <a:t>类型为</a:t>
            </a:r>
            <a:r>
              <a:rPr lang="en-GB" altLang="zh-CN" sz="2100" b="1">
                <a:solidFill>
                  <a:srgbClr val="000000"/>
                </a:solidFill>
                <a:latin typeface="Courier New" panose="02070309020205020404" pitchFamily="49" charset="0"/>
              </a:rPr>
              <a:t>Integer,</a:t>
            </a:r>
            <a:r>
              <a:rPr lang="en-GB" altLang="zh-CN" sz="2100" b="1">
                <a:solidFill>
                  <a:srgbClr val="000000"/>
                </a:solidFill>
                <a:latin typeface="宋体" panose="02010600030101010101" pitchFamily="2" charset="-122"/>
              </a:rPr>
              <a:t>getT2</a:t>
            </a:r>
            <a:r>
              <a:rPr lang="zh-CN" altLang="en-GB" sz="2100" b="1">
                <a:solidFill>
                  <a:srgbClr val="000000"/>
                </a:solidFill>
                <a:latin typeface="宋体" panose="02010600030101010101" pitchFamily="2" charset="-122"/>
              </a:rPr>
              <a:t>返回类型必须为</a:t>
            </a:r>
            <a:r>
              <a:rPr lang="en-GB" altLang="zh-CN" sz="2100" b="1">
                <a:solidFill>
                  <a:srgbClr val="000000"/>
                </a:solidFill>
                <a:latin typeface="宋体" panose="02010600030101010101" pitchFamily="2" charset="-122"/>
              </a:rPr>
              <a:t>Integer</a:t>
            </a:r>
            <a:endParaRPr lang="en-GB" altLang="zh-CN" sz="21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a:t>
            </a:r>
            <a:r>
              <a:rPr lang="en-GB" altLang="zh-CN" sz="2100" b="1">
                <a:solidFill>
                  <a:srgbClr val="000000"/>
                </a:solidFill>
                <a:latin typeface="Courier New" panose="02070309020205020404" pitchFamily="49" charset="0"/>
              </a:rPr>
              <a:t>ublic Integer getT2(){  }</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Courier New" panose="02070309020205020404" pitchFamily="49" charset="0"/>
              </a:rPr>
              <a:t>//....</a:t>
            </a:r>
            <a:endParaRPr lang="zh-CN"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a:t>
            </a:r>
            <a:endParaRPr lang="en-GB" altLang="zh-CN" sz="2100" b="1">
              <a:solidFill>
                <a:srgbClr val="000000"/>
              </a:solidFill>
              <a:latin typeface="Courier New" panose="02070309020205020404" pitchFamily="49" charset="0"/>
            </a:endParaRPr>
          </a:p>
        </p:txBody>
      </p:sp>
      <p:sp>
        <p:nvSpPr>
          <p:cNvPr id="1262595" name="Rectangle 3"/>
          <p:cNvSpPr>
            <a:spLocks noGrp="1" noChangeArrowheads="1"/>
          </p:cNvSpPr>
          <p:nvPr>
            <p:ph type="title"/>
          </p:nvPr>
        </p:nvSpPr>
        <p:spPr>
          <a:noFill/>
          <a:ln w="9525">
            <a:noFill/>
          </a:ln>
        </p:spPr>
        <p:txBody>
          <a:bodyPr vert="horz" lIns="102870" tIns="51435" rIns="102870" bIns="51435" rtlCol="0" anchor="ctr"/>
          <a:lstStyle/>
          <a:p>
            <a:pPr lvl="0" algn="l">
              <a:buClrTx/>
              <a:buSzTx/>
            </a:pPr>
            <a:r>
              <a:rPr lang="zh-CN" altLang="en-US" sz="3200">
                <a:sym typeface="+mn-ea"/>
              </a:rPr>
              <a:t>实现泛型接口时指定泛型类型</a:t>
            </a:r>
            <a:endParaRPr lang="zh-CN" altLang="en-US" sz="3200">
              <a:sym typeface="+mn-ea"/>
            </a:endParaRPr>
          </a:p>
        </p:txBody>
      </p:sp>
      <p:sp>
        <p:nvSpPr>
          <p:cNvPr id="1262596" name="Rectangle 4"/>
          <p:cNvSpPr>
            <a:spLocks noGrp="1" noChangeArrowheads="1"/>
          </p:cNvSpPr>
          <p:nvPr>
            <p:ph idx="1"/>
          </p:nvPr>
        </p:nvSpPr>
        <p:spPr/>
        <p:txBody>
          <a:bodyPr/>
          <a:lstStyle/>
          <a:p>
            <a:r>
              <a:rPr lang="zh-CN" altLang="en-US" sz="2800"/>
              <a:t>在实现泛型接口时，也可直接指定接口中的泛型的实际类型：</a:t>
            </a:r>
            <a:endParaRPr lang="zh-CN" altLang="en-US" sz="2800"/>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642" name="Rectangle 2"/>
          <p:cNvSpPr>
            <a:spLocks noGrp="1" noChangeArrowheads="1"/>
          </p:cNvSpPr>
          <p:nvPr>
            <p:ph type="title"/>
          </p:nvPr>
        </p:nvSpPr>
        <p:spPr>
          <a:noFill/>
          <a:ln w="9525">
            <a:noFill/>
          </a:ln>
        </p:spPr>
        <p:txBody>
          <a:bodyPr vert="horz" lIns="102870" tIns="51435" rIns="102870" bIns="51435" rtlCol="0" anchor="ctr"/>
          <a:lstStyle/>
          <a:p>
            <a:pPr lvl="0" algn="l">
              <a:buClrTx/>
              <a:buSzTx/>
            </a:pPr>
            <a:r>
              <a:rPr lang="zh-CN" altLang="en-US" sz="3200">
                <a:sym typeface="+mn-ea"/>
              </a:rPr>
              <a:t>泛型和枚举</a:t>
            </a:r>
            <a:endParaRPr lang="zh-CN" altLang="en-US" sz="3200">
              <a:sym typeface="+mn-ea"/>
            </a:endParaRPr>
          </a:p>
        </p:txBody>
      </p:sp>
      <p:sp>
        <p:nvSpPr>
          <p:cNvPr id="1264643" name="Rectangle 3"/>
          <p:cNvSpPr>
            <a:spLocks noGrp="1" noChangeArrowheads="1"/>
          </p:cNvSpPr>
          <p:nvPr>
            <p:ph idx="1"/>
          </p:nvPr>
        </p:nvSpPr>
        <p:spPr/>
        <p:txBody>
          <a:bodyPr/>
          <a:lstStyle/>
          <a:p>
            <a:r>
              <a:rPr lang="zh-CN" altLang="en-US" sz="2940"/>
              <a:t>由于枚举类型不能直接实例化，所以枚举的定义中不能含有泛型的声明，但枚举中可包含泛型方法的定义。</a:t>
            </a:r>
            <a:endParaRPr lang="zh-CN" altLang="en-US" sz="2940"/>
          </a:p>
        </p:txBody>
      </p:sp>
      <p:sp>
        <p:nvSpPr>
          <p:cNvPr id="1264644" name="Rectangle 4"/>
          <p:cNvSpPr>
            <a:spLocks noChangeArrowheads="1"/>
          </p:cNvSpPr>
          <p:nvPr/>
        </p:nvSpPr>
        <p:spPr bwMode="auto">
          <a:xfrm>
            <a:off x="1439942" y="2655173"/>
            <a:ext cx="8317706" cy="30060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499" tIns="49139" rIns="94499" bIns="49139" anchor="ctr">
            <a:spAutoFit/>
          </a:bodyPr>
          <a:lstStyle>
            <a:lvl1pPr indent="107950"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algn="ctr" defTabSz="44894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algn="ctr" defTabSz="448945"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public </a:t>
            </a:r>
            <a:r>
              <a:rPr lang="en-GB" altLang="zh-CN" sz="2100" b="1">
                <a:solidFill>
                  <a:srgbClr val="000000"/>
                </a:solidFill>
                <a:latin typeface="Courier New" panose="02070309020205020404" pitchFamily="49" charset="0"/>
              </a:rPr>
              <a:t>enum</a:t>
            </a:r>
            <a:r>
              <a:rPr lang="en-GB" sz="2100" b="1">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Courier New" panose="02070309020205020404" pitchFamily="49" charset="0"/>
              </a:rPr>
              <a:t>TrafficLight</a:t>
            </a:r>
            <a:r>
              <a:rPr lang="en-GB" sz="2100" b="1">
                <a:solidFill>
                  <a:srgbClr val="000000"/>
                </a:solidFill>
                <a:latin typeface="Courier New" panose="02070309020205020404" pitchFamily="49" charset="0"/>
                <a:ea typeface="PMingLiU" panose="02020500000000000000" pitchFamily="18" charset="-120"/>
              </a:rPr>
              <a: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Red,Amber,Green;</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private int duration;</a:t>
            </a:r>
            <a:endParaRPr lang="en-GB" sz="2100" b="1">
              <a:solidFill>
                <a:srgbClr val="000000"/>
              </a:solidFill>
              <a:latin typeface="Courier New" panose="02070309020205020404" pitchFamily="49" charset="0"/>
              <a:ea typeface="PMingLiU" panose="02020500000000000000" pitchFamily="18" charset="-12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p</a:t>
            </a:r>
            <a:r>
              <a:rPr lang="en-GB" altLang="zh-CN" sz="2100" b="1">
                <a:solidFill>
                  <a:srgbClr val="000000"/>
                </a:solidFill>
                <a:latin typeface="Courier New" panose="02070309020205020404" pitchFamily="49" charset="0"/>
              </a:rPr>
              <a:t>ublic static &lt;T&gt; </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void avgDuration(Collection&lt;T&gt; carType){</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zh-CN" altLang="en-GB" sz="2100" b="1">
                <a:solidFill>
                  <a:srgbClr val="000000"/>
                </a:solidFill>
                <a:latin typeface="Courier New" panose="02070309020205020404" pitchFamily="49" charset="0"/>
              </a:rPr>
              <a:t>     </a:t>
            </a:r>
            <a:r>
              <a:rPr lang="en-GB" altLang="zh-CN" sz="2100" b="1">
                <a:solidFill>
                  <a:srgbClr val="000000"/>
                </a:solidFill>
                <a:latin typeface="Courier New" panose="02070309020205020404" pitchFamily="49" charset="0"/>
              </a:rPr>
              <a:t>//....</a:t>
            </a:r>
            <a:endParaRPr lang="en-GB" altLang="zh-CN"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altLang="zh-CN" sz="2100" b="1">
                <a:solidFill>
                  <a:srgbClr val="000000"/>
                </a:solidFill>
                <a:latin typeface="Courier New" panose="02070309020205020404" pitchFamily="49" charset="0"/>
              </a:rPr>
              <a:t>  }</a:t>
            </a:r>
            <a:endParaRPr lang="en-GB" altLang="zh-CN" sz="2100" b="1">
              <a:solidFill>
                <a:srgbClr val="000000"/>
              </a:solidFill>
              <a:latin typeface="宋体" panose="02010600030101010101" pitchFamily="2" charset="-122"/>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  </a:t>
            </a:r>
            <a:r>
              <a:rPr lang="en-GB" altLang="zh-CN" sz="2100" b="1">
                <a:solidFill>
                  <a:srgbClr val="000000"/>
                </a:solidFill>
                <a:latin typeface="Courier New" panose="02070309020205020404" pitchFamily="49" charset="0"/>
              </a:rPr>
              <a:t>//....</a:t>
            </a:r>
            <a:endParaRPr lang="zh-CN" altLang="en-GB" sz="2100" b="1">
              <a:solidFill>
                <a:srgbClr val="000000"/>
              </a:solidFill>
              <a:latin typeface="Courier New" panose="02070309020205020404" pitchFamily="49" charset="0"/>
            </a:endParaRPr>
          </a:p>
          <a:p>
            <a:pPr algn="l" eaLnBrk="1" hangingPunct="1">
              <a:buClr>
                <a:srgbClr val="000000"/>
              </a:buClr>
              <a:buSzPct val="100000"/>
              <a:buFont typeface="Courier New" panose="02070309020205020404" pitchFamily="49" charset="0"/>
              <a:buNone/>
            </a:pPr>
            <a:r>
              <a:rPr lang="en-GB" sz="2100" b="1">
                <a:solidFill>
                  <a:srgbClr val="000000"/>
                </a:solidFill>
                <a:latin typeface="Courier New" panose="02070309020205020404" pitchFamily="49" charset="0"/>
                <a:ea typeface="PMingLiU" panose="02020500000000000000" pitchFamily="18" charset="-120"/>
              </a:rPr>
              <a:t>}</a:t>
            </a:r>
            <a:endParaRPr lang="en-GB" sz="2100" b="1">
              <a:solidFill>
                <a:srgbClr val="000000"/>
              </a:solidFill>
              <a:latin typeface="Courier New" panose="02070309020205020404" pitchFamily="49" charset="0"/>
              <a:ea typeface="PMingLiU" panose="02020500000000000000" pitchFamily="18"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标题 1"/>
          <p:cNvSpPr>
            <a:spLocks noGrp="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定义一个泛型类</a:t>
            </a:r>
            <a:endParaRPr lang="zh-CN" altLang="en-US">
              <a:sym typeface="+mn-ea"/>
            </a:endParaRPr>
          </a:p>
        </p:txBody>
      </p:sp>
      <p:sp>
        <p:nvSpPr>
          <p:cNvPr id="6" name="Rectangle 3"/>
          <p:cNvSpPr txBox="1">
            <a:spLocks noChangeArrowheads="1"/>
          </p:cNvSpPr>
          <p:nvPr/>
        </p:nvSpPr>
        <p:spPr bwMode="auto">
          <a:xfrm>
            <a:off x="540068" y="1395969"/>
            <a:ext cx="8641080" cy="908446"/>
          </a:xfrm>
          <a:prstGeom prst="rect">
            <a:avLst/>
          </a:prstGeom>
          <a:noFill/>
          <a:ln w="9525">
            <a:noFill/>
            <a:miter lim="800000"/>
          </a:ln>
          <a:effectLst/>
        </p:spPr>
        <p:txBody>
          <a:bodyPr/>
          <a:lstStyle>
            <a:lvl1pPr marL="381000" indent="-381000" algn="ctr" eaLnBrk="0" hangingPunct="0">
              <a:defRPr>
                <a:solidFill>
                  <a:schemeClr val="tx1"/>
                </a:solidFill>
                <a:latin typeface="Arial" panose="020B0604020202020204" pitchFamily="34" charset="0"/>
                <a:ea typeface="宋体" panose="02010600030101010101" pitchFamily="2" charset="-122"/>
              </a:defRPr>
            </a:lvl1pPr>
            <a:lvl2pPr marL="762000" indent="-30480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Font typeface="Wingdings" panose="05000000000000000000" pitchFamily="2" charset="2"/>
              <a:buNone/>
            </a:pPr>
            <a:r>
              <a:rPr lang="en-US" altLang="zh-CN" sz="2940" dirty="0">
                <a:solidFill>
                  <a:schemeClr val="tx1"/>
                </a:solidFill>
                <a:ea typeface="黑体" panose="02010609060101010101" pitchFamily="49" charset="-122"/>
              </a:rPr>
              <a:t>Pair</a:t>
            </a:r>
            <a:r>
              <a:rPr lang="zh-CN" altLang="en-US" sz="2940" dirty="0">
                <a:solidFill>
                  <a:schemeClr val="tx1"/>
                </a:solidFill>
                <a:ea typeface="黑体" panose="02010609060101010101" pitchFamily="49" charset="-122"/>
              </a:rPr>
              <a:t>类具有两个成员，类型待定</a:t>
            </a:r>
            <a:endParaRPr lang="zh-CN" altLang="en-US" sz="2940" dirty="0">
              <a:solidFill>
                <a:schemeClr val="tx1"/>
              </a:solidFill>
              <a:ea typeface="黑体" panose="02010609060101010101" pitchFamily="49" charset="-122"/>
            </a:endParaRPr>
          </a:p>
          <a:p>
            <a:pPr lvl="1" algn="l" eaLnBrk="1" hangingPunct="1">
              <a:spcBef>
                <a:spcPct val="20000"/>
              </a:spcBef>
              <a:buFontTx/>
              <a:buAutoNum type="arabicPeriod"/>
            </a:pPr>
            <a:r>
              <a:rPr lang="zh-CN" altLang="en-US" sz="2100" dirty="0">
                <a:solidFill>
                  <a:schemeClr val="tx1"/>
                </a:solidFill>
                <a:ea typeface="黑体" panose="02010609060101010101" pitchFamily="49" charset="-122"/>
              </a:rPr>
              <a:t>使用</a:t>
            </a:r>
            <a:r>
              <a:rPr lang="en-US" altLang="zh-CN" sz="2100" dirty="0">
                <a:solidFill>
                  <a:schemeClr val="tx1"/>
                </a:solidFill>
                <a:ea typeface="黑体" panose="02010609060101010101" pitchFamily="49" charset="-122"/>
              </a:rPr>
              <a:t>private </a:t>
            </a:r>
            <a:r>
              <a:rPr lang="en-US" altLang="zh-CN" sz="2100" dirty="0">
                <a:solidFill>
                  <a:srgbClr val="FF0000"/>
                </a:solidFill>
                <a:cs typeface="Courier New" panose="02070309020205020404" pitchFamily="49" charset="0"/>
              </a:rPr>
              <a:t>T</a:t>
            </a:r>
            <a:r>
              <a:rPr lang="en-US" altLang="zh-CN" sz="2100" dirty="0">
                <a:solidFill>
                  <a:schemeClr val="tx1"/>
                </a:solidFill>
                <a:ea typeface="黑体" panose="02010609060101010101" pitchFamily="49" charset="-122"/>
              </a:rPr>
              <a:t> first</a:t>
            </a:r>
            <a:r>
              <a:rPr lang="zh-CN" altLang="en-US" sz="2100" dirty="0">
                <a:solidFill>
                  <a:schemeClr val="tx1"/>
                </a:solidFill>
                <a:ea typeface="黑体" panose="02010609060101010101" pitchFamily="49" charset="-122"/>
              </a:rPr>
              <a:t>表示</a:t>
            </a:r>
            <a:r>
              <a:rPr lang="en-US" altLang="zh-CN" sz="2100" dirty="0">
                <a:solidFill>
                  <a:schemeClr val="tx1"/>
                </a:solidFill>
                <a:ea typeface="黑体" panose="02010609060101010101" pitchFamily="49" charset="-122"/>
              </a:rPr>
              <a:t>first</a:t>
            </a:r>
            <a:r>
              <a:rPr lang="zh-CN" altLang="en-US" sz="2100" dirty="0">
                <a:solidFill>
                  <a:schemeClr val="tx1"/>
                </a:solidFill>
                <a:ea typeface="黑体" panose="02010609060101010101" pitchFamily="49" charset="-122"/>
              </a:rPr>
              <a:t>的类型为参数</a:t>
            </a:r>
            <a:r>
              <a:rPr lang="en-US" altLang="zh-CN" sz="2100" dirty="0">
                <a:solidFill>
                  <a:srgbClr val="FF0000"/>
                </a:solidFill>
              </a:rPr>
              <a:t>T</a:t>
            </a:r>
            <a:endParaRPr lang="en-US" altLang="zh-CN" sz="2100" dirty="0">
              <a:solidFill>
                <a:srgbClr val="FF0000"/>
              </a:solidFill>
            </a:endParaRPr>
          </a:p>
        </p:txBody>
      </p:sp>
      <p:sp>
        <p:nvSpPr>
          <p:cNvPr id="7" name="AutoShape 4"/>
          <p:cNvSpPr>
            <a:spLocks noChangeArrowheads="1"/>
          </p:cNvSpPr>
          <p:nvPr/>
        </p:nvSpPr>
        <p:spPr bwMode="auto">
          <a:xfrm>
            <a:off x="947103" y="2240360"/>
            <a:ext cx="8816102" cy="4816675"/>
          </a:xfrm>
          <a:prstGeom prst="roundRect">
            <a:avLst>
              <a:gd name="adj" fmla="val 7301"/>
            </a:avLst>
          </a:prstGeom>
          <a:gradFill rotWithShape="1">
            <a:gsLst>
              <a:gs pos="0">
                <a:srgbClr val="CCFFFF"/>
              </a:gs>
              <a:gs pos="100000">
                <a:srgbClr val="FFFFFF"/>
              </a:gs>
            </a:gsLst>
            <a:lin ang="5400000" scaled="1"/>
          </a:gradFill>
          <a:ln w="9525" algn="ctr">
            <a:solidFill>
              <a:srgbClr val="008080"/>
            </a:solidFill>
            <a:round/>
          </a:ln>
        </p:spPr>
        <p:txBody>
          <a:bodyPr>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cs typeface="Times New Roman" panose="02020603050405020304" pitchFamily="18" charset="0"/>
              </a:rPr>
              <a:t>public class Pair&lt;</a:t>
            </a:r>
            <a:r>
              <a:rPr lang="en-US" altLang="zh-CN" sz="2100">
                <a:solidFill>
                  <a:srgbClr val="0000FF"/>
                </a:solidFill>
                <a:ea typeface="黑体" panose="02010609060101010101" pitchFamily="49" charset="-122"/>
                <a:cs typeface="Courier New" panose="02070309020205020404" pitchFamily="49" charset="0"/>
              </a:rPr>
              <a:t>T</a:t>
            </a:r>
            <a:r>
              <a:rPr lang="en-US" altLang="zh-CN" sz="2100">
                <a:ea typeface="黑体" panose="02010609060101010101" pitchFamily="49" charset="-122"/>
                <a:cs typeface="Times New Roman" panose="02020603050405020304" pitchFamily="18" charset="0"/>
              </a:rPr>
              <a:t>&gt;</a:t>
            </a:r>
            <a:endParaRPr lang="en-US" altLang="zh-CN" sz="2100">
              <a:ea typeface="黑体" panose="02010609060101010101" pitchFamily="49"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cs typeface="Times New Roman" panose="02020603050405020304" pitchFamily="18" charset="0"/>
              </a:rPr>
              <a:t>{  </a:t>
            </a:r>
            <a:endParaRPr lang="en-US" altLang="zh-CN" sz="2100">
              <a:ea typeface="黑体" panose="02010609060101010101" pitchFamily="49"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cs typeface="Times New Roman" panose="02020603050405020304" pitchFamily="18" charset="0"/>
              </a:rPr>
              <a:t>    </a:t>
            </a:r>
            <a:r>
              <a:rPr lang="en-US" altLang="zh-CN" sz="2100">
                <a:ea typeface="黑体" panose="02010609060101010101" pitchFamily="49" charset="-122"/>
              </a:rPr>
              <a:t>private </a:t>
            </a:r>
            <a:r>
              <a:rPr lang="en-US" altLang="zh-CN" sz="2100">
                <a:solidFill>
                  <a:srgbClr val="0000FF"/>
                </a:solidFill>
                <a:ea typeface="黑体" panose="02010609060101010101" pitchFamily="49" charset="-122"/>
              </a:rPr>
              <a:t>T</a:t>
            </a:r>
            <a:r>
              <a:rPr lang="en-US" altLang="zh-CN" sz="2100">
                <a:ea typeface="黑体" panose="02010609060101010101" pitchFamily="49" charset="-122"/>
              </a:rPr>
              <a:t> first;</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private </a:t>
            </a:r>
            <a:r>
              <a:rPr lang="en-US" altLang="zh-CN" sz="2100">
                <a:solidFill>
                  <a:srgbClr val="0000FF"/>
                </a:solidFill>
                <a:ea typeface="黑体" panose="02010609060101010101" pitchFamily="49" charset="-122"/>
              </a:rPr>
              <a:t>T</a:t>
            </a:r>
            <a:r>
              <a:rPr lang="en-US" altLang="zh-CN" sz="2100">
                <a:ea typeface="黑体" panose="02010609060101010101" pitchFamily="49" charset="-122"/>
              </a:rPr>
              <a:t> second;</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public Pair() {  first = null; second = null;  }</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public Pair(</a:t>
            </a:r>
            <a:r>
              <a:rPr lang="en-US" altLang="zh-CN" sz="2100">
                <a:solidFill>
                  <a:srgbClr val="0000FF"/>
                </a:solidFill>
                <a:ea typeface="黑体" panose="02010609060101010101" pitchFamily="49" charset="-122"/>
              </a:rPr>
              <a:t>T</a:t>
            </a:r>
            <a:r>
              <a:rPr lang="en-US" altLang="zh-CN" sz="2100">
                <a:ea typeface="黑体" panose="02010609060101010101" pitchFamily="49" charset="-122"/>
              </a:rPr>
              <a:t> first, </a:t>
            </a:r>
            <a:r>
              <a:rPr lang="en-US" altLang="zh-CN" sz="2100">
                <a:solidFill>
                  <a:srgbClr val="0000FF"/>
                </a:solidFill>
                <a:ea typeface="黑体" panose="02010609060101010101" pitchFamily="49" charset="-122"/>
              </a:rPr>
              <a:t>T</a:t>
            </a:r>
            <a:r>
              <a:rPr lang="en-US" altLang="zh-CN" sz="2100">
                <a:ea typeface="黑体" panose="02010609060101010101" pitchFamily="49" charset="-122"/>
              </a:rPr>
              <a:t> second) {  this.first = first;  this.second = second;  } </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public</a:t>
            </a:r>
            <a:r>
              <a:rPr lang="en-US" altLang="zh-CN" sz="2100">
                <a:solidFill>
                  <a:srgbClr val="0000FF"/>
                </a:solidFill>
                <a:ea typeface="黑体" panose="02010609060101010101" pitchFamily="49" charset="-122"/>
              </a:rPr>
              <a:t> T</a:t>
            </a:r>
            <a:r>
              <a:rPr lang="en-US" altLang="zh-CN" sz="2100">
                <a:ea typeface="黑体" panose="02010609060101010101" pitchFamily="49" charset="-122"/>
              </a:rPr>
              <a:t> getFirst() {  return first;  }</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public </a:t>
            </a:r>
            <a:r>
              <a:rPr lang="en-US" altLang="zh-CN" sz="2100">
                <a:solidFill>
                  <a:srgbClr val="0000FF"/>
                </a:solidFill>
                <a:ea typeface="黑体" panose="02010609060101010101" pitchFamily="49" charset="-122"/>
              </a:rPr>
              <a:t>T</a:t>
            </a:r>
            <a:r>
              <a:rPr lang="en-US" altLang="zh-CN" sz="2100">
                <a:ea typeface="黑体" panose="02010609060101010101" pitchFamily="49" charset="-122"/>
              </a:rPr>
              <a:t> getSecond() {  return second;  }    </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public void setFirst(</a:t>
            </a:r>
            <a:r>
              <a:rPr lang="en-US" altLang="zh-CN" sz="2100">
                <a:solidFill>
                  <a:srgbClr val="0000FF"/>
                </a:solidFill>
                <a:ea typeface="黑体" panose="02010609060101010101" pitchFamily="49" charset="-122"/>
              </a:rPr>
              <a:t>T</a:t>
            </a:r>
            <a:r>
              <a:rPr lang="en-US" altLang="zh-CN" sz="2100">
                <a:ea typeface="黑体" panose="02010609060101010101" pitchFamily="49" charset="-122"/>
              </a:rPr>
              <a:t> newValue) {  first = newValue;  }</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public void setSecond(</a:t>
            </a:r>
            <a:r>
              <a:rPr lang="en-US" altLang="zh-CN" sz="2100">
                <a:solidFill>
                  <a:srgbClr val="0000FF"/>
                </a:solidFill>
                <a:ea typeface="黑体" panose="02010609060101010101" pitchFamily="49" charset="-122"/>
              </a:rPr>
              <a:t>T</a:t>
            </a:r>
            <a:r>
              <a:rPr lang="en-US" altLang="zh-CN" sz="2100">
                <a:ea typeface="黑体" panose="02010609060101010101" pitchFamily="49" charset="-122"/>
              </a:rPr>
              <a:t> newValue) {  second = newValue;  }    </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a:t>
            </a:r>
            <a:endParaRPr lang="en-US" altLang="zh-CN" sz="210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xEl>
                                              <p:pRg st="4294967295" end="4294967295"/>
                                            </p:txEl>
                                          </p:spTgt>
                                        </p:tgtEl>
                                        <p:attrNameLst>
                                          <p:attrName>style.visibility</p:attrName>
                                        </p:attrNameLst>
                                      </p:cBhvr>
                                      <p:to>
                                        <p:strVal val="visible"/>
                                      </p:to>
                                    </p:set>
                                    <p:animEffect transition="in" filter="wipe(left)">
                                      <p:cBhvr>
                                        <p:cTn id="7" dur="500"/>
                                        <p:tgtEl>
                                          <p:spTgt spid="6">
                                            <p:txEl>
                                              <p:pRg st="4294967295" end="4294967295"/>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4294967295" end="4294967295"/>
                                            </p:txEl>
                                          </p:spTgt>
                                        </p:tgtEl>
                                        <p:attrNameLst>
                                          <p:attrName>style.visibility</p:attrName>
                                        </p:attrNameLst>
                                      </p:cBhvr>
                                      <p:to>
                                        <p:strVal val="visible"/>
                                      </p:to>
                                    </p:set>
                                    <p:animEffect transition="in" filter="wipe(left)">
                                      <p:cBhvr>
                                        <p:cTn id="10" dur="500"/>
                                        <p:tgtEl>
                                          <p:spTgt spid="6">
                                            <p:txEl>
                                              <p:pRg st="4294967295" end="4294967295"/>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xEl>
                                              <p:pRg st="4294967295" end="4294967295"/>
                                            </p:txEl>
                                          </p:spTgt>
                                        </p:tgtEl>
                                        <p:attrNameLst>
                                          <p:attrName>style.visibility</p:attrName>
                                        </p:attrNameLst>
                                      </p:cBhvr>
                                      <p:to>
                                        <p:strVal val="visible"/>
                                      </p:to>
                                    </p:set>
                                    <p:animEffect transition="in" filter="wipe(left)">
                                      <p:cBhvr>
                                        <p:cTn id="13" dur="500"/>
                                        <p:tgtEl>
                                          <p:spTgt spid="6">
                                            <p:txEl>
                                              <p:pRg st="4294967295" end="4294967295"/>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xEl>
                                              <p:pRg st="4294967295" end="4294967295"/>
                                            </p:txEl>
                                          </p:spTgt>
                                        </p:tgtEl>
                                        <p:attrNameLst>
                                          <p:attrName>style.visibility</p:attrName>
                                        </p:attrNameLst>
                                      </p:cBhvr>
                                      <p:to>
                                        <p:strVal val="visible"/>
                                      </p:to>
                                    </p:set>
                                    <p:animEffect transition="in" filter="wipe(left)">
                                      <p:cBhvr>
                                        <p:cTn id="16" dur="500"/>
                                        <p:tgtEl>
                                          <p:spTgt spid="6">
                                            <p:txEl>
                                              <p:pRg st="4294967295" end="4294967295"/>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泛型限制总结</a:t>
            </a:r>
            <a:endParaRPr lang="zh-CN" altLang="en-US" sz="3200"/>
          </a:p>
        </p:txBody>
      </p:sp>
      <p:sp>
        <p:nvSpPr>
          <p:cNvPr id="3" name="内容占位符 2"/>
          <p:cNvSpPr>
            <a:spLocks noGrp="1"/>
          </p:cNvSpPr>
          <p:nvPr>
            <p:ph idx="1"/>
          </p:nvPr>
        </p:nvSpPr>
        <p:spPr/>
        <p:txBody>
          <a:bodyPr/>
          <a:p>
            <a:r>
              <a:rPr lang="zh-CN" altLang="en-US" sz="2800"/>
              <a:t>不能声明静态泛型变量</a:t>
            </a:r>
            <a:endParaRPr lang="zh-CN" altLang="en-US" sz="2800"/>
          </a:p>
          <a:p>
            <a:r>
              <a:rPr lang="zh-CN" altLang="en-US" sz="2800"/>
              <a:t>不能直接实例化泛型数组</a:t>
            </a:r>
            <a:endParaRPr lang="zh-CN" altLang="en-US" sz="2800"/>
          </a:p>
          <a:p>
            <a:r>
              <a:rPr lang="zh-CN" altLang="en-US" sz="2800">
                <a:solidFill>
                  <a:srgbClr val="FF0000"/>
                </a:solidFill>
              </a:rPr>
              <a:t>不能抛出或者捕获泛型类对象</a:t>
            </a:r>
            <a:endParaRPr lang="zh-CN" altLang="en-US" sz="2800">
              <a:solidFill>
                <a:srgbClr val="FF0000"/>
              </a:solidFill>
            </a:endParaRPr>
          </a:p>
          <a:p>
            <a:r>
              <a:rPr lang="en-US" altLang="zh-CN" sz="2800">
                <a:solidFill>
                  <a:srgbClr val="FF0000"/>
                </a:solidFill>
              </a:rPr>
              <a:t>Throwable</a:t>
            </a:r>
            <a:r>
              <a:rPr lang="zh-CN" altLang="en-US" sz="2800">
                <a:solidFill>
                  <a:srgbClr val="FF0000"/>
                </a:solidFill>
              </a:rPr>
              <a:t>不能被泛型类继承</a:t>
            </a:r>
            <a:endParaRPr lang="zh-CN" altLang="en-US" sz="2800">
              <a:solidFill>
                <a:srgbClr val="FF0000"/>
              </a:solidFill>
            </a:endParaRPr>
          </a:p>
          <a:p>
            <a:r>
              <a:rPr lang="zh-CN" altLang="en-US" sz="2800"/>
              <a:t>子类不能同时实现和父类相同的泛型接口</a:t>
            </a:r>
            <a:endParaRPr lang="zh-CN" altLang="en-US" sz="2800"/>
          </a:p>
          <a:p>
            <a:r>
              <a:rPr lang="zh-CN" altLang="en-US" sz="2800"/>
              <a:t>使用通配符的优势和限制</a:t>
            </a:r>
            <a:endParaRPr lang="zh-CN" altLang="en-US" sz="2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43362" name="TextBox 3"/>
          <p:cNvSpPr/>
          <p:nvPr/>
        </p:nvSpPr>
        <p:spPr>
          <a:xfrm>
            <a:off x="3948113" y="2205038"/>
            <a:ext cx="2914650" cy="1106805"/>
          </a:xfrm>
          <a:prstGeom prst="rect">
            <a:avLst/>
          </a:prstGeom>
          <a:noFill/>
          <a:ln w="9525">
            <a:noFill/>
          </a:ln>
        </p:spPr>
        <p:txBody>
          <a:bodyPr wrap="none" anchor="t">
            <a:spAutoFit/>
          </a:bodyPr>
          <a:p>
            <a:pPr>
              <a:buFont typeface="Arial" panose="020B0604020202020204" pitchFamily="34" charset="0"/>
              <a:buNone/>
            </a:pPr>
            <a:r>
              <a:rPr lang="en-US" altLang="zh-CN" sz="6600" b="1" dirty="0">
                <a:solidFill>
                  <a:srgbClr val="00B0F0"/>
                </a:solidFill>
                <a:latin typeface="Calibri" panose="020F0502020204030204" pitchFamily="34" charset="0"/>
                <a:ea typeface="宋体" panose="02010600030101010101" pitchFamily="2" charset="-122"/>
                <a:sym typeface="Calibri" panose="020F0502020204030204" pitchFamily="34" charset="0"/>
              </a:rPr>
              <a:t>Thanks!</a:t>
            </a:r>
            <a:endParaRPr lang="zh-CN" altLang="en-US" sz="6600" b="1" dirty="0">
              <a:solidFill>
                <a:srgbClr val="00B0F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22" name="Rectangle 18"/>
          <p:cNvSpPr>
            <a:spLocks noGrp="1" noChangeArrowheads="1"/>
          </p:cNvSpPr>
          <p:nvPr>
            <p:ph type="title"/>
          </p:nvPr>
        </p:nvSpPr>
        <p:spPr>
          <a:noFill/>
          <a:ln w="9525">
            <a:noFill/>
          </a:ln>
        </p:spPr>
        <p:txBody>
          <a:bodyPr vert="horz" lIns="102870" tIns="51435" rIns="102870" bIns="51435" rtlCol="0" anchor="ctr">
            <a:normAutofit fontScale="90000"/>
          </a:bodyPr>
          <a:lstStyle/>
          <a:p>
            <a:pPr lvl="0" algn="l">
              <a:buClrTx/>
              <a:buSzTx/>
            </a:pPr>
            <a:r>
              <a:rPr lang="zh-CN" altLang="en-US">
                <a:sym typeface="+mn-ea"/>
              </a:rPr>
              <a:t>实现通用的求极值算法</a:t>
            </a:r>
            <a:endParaRPr lang="zh-CN" altLang="en-US">
              <a:sym typeface="+mn-ea"/>
            </a:endParaRPr>
          </a:p>
        </p:txBody>
      </p:sp>
      <p:sp>
        <p:nvSpPr>
          <p:cNvPr id="6" name="Rectangle 3"/>
          <p:cNvSpPr txBox="1">
            <a:spLocks noChangeArrowheads="1"/>
          </p:cNvSpPr>
          <p:nvPr/>
        </p:nvSpPr>
        <p:spPr bwMode="auto">
          <a:xfrm>
            <a:off x="1091804" y="1256824"/>
            <a:ext cx="8641080" cy="906780"/>
          </a:xfrm>
          <a:prstGeom prst="rect">
            <a:avLst/>
          </a:prstGeom>
          <a:noFill/>
          <a:ln w="9525">
            <a:noFill/>
            <a:miter lim="800000"/>
          </a:ln>
          <a:effectLst/>
        </p:spPr>
        <p:txBody>
          <a:bodyPr/>
          <a:lstStyle>
            <a:lvl1pPr marL="381000" indent="-381000"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Font typeface="Wingdings" panose="05000000000000000000" pitchFamily="2" charset="2"/>
              <a:buNone/>
            </a:pPr>
            <a:r>
              <a:rPr lang="zh-CN" altLang="en-US" sz="2940">
                <a:ea typeface="黑体" panose="02010609060101010101" pitchFamily="49" charset="-122"/>
              </a:rPr>
              <a:t>编写一个泛型方法，能够对数组求最大值和最小值</a:t>
            </a:r>
            <a:endParaRPr lang="zh-CN" altLang="en-US" sz="2940">
              <a:ea typeface="黑体" panose="02010609060101010101" pitchFamily="49" charset="-122"/>
            </a:endParaRPr>
          </a:p>
        </p:txBody>
      </p:sp>
      <p:sp>
        <p:nvSpPr>
          <p:cNvPr id="7" name="AutoShape 4"/>
          <p:cNvSpPr>
            <a:spLocks noChangeArrowheads="1"/>
          </p:cNvSpPr>
          <p:nvPr/>
        </p:nvSpPr>
        <p:spPr bwMode="auto">
          <a:xfrm>
            <a:off x="1091565" y="1804670"/>
            <a:ext cx="8695055" cy="5211635"/>
          </a:xfrm>
          <a:prstGeom prst="roundRect">
            <a:avLst>
              <a:gd name="adj" fmla="val 4907"/>
            </a:avLst>
          </a:prstGeom>
          <a:gradFill rotWithShape="1">
            <a:gsLst>
              <a:gs pos="0">
                <a:srgbClr val="CCFFFF"/>
              </a:gs>
              <a:gs pos="100000">
                <a:srgbClr val="FFFFFF"/>
              </a:gs>
            </a:gsLst>
            <a:lin ang="5400000" scaled="1"/>
          </a:gradFill>
          <a:ln w="9525" algn="ctr">
            <a:solidFill>
              <a:srgbClr val="008080"/>
            </a:solidFill>
            <a:round/>
          </a:ln>
        </p:spPr>
        <p:txBody>
          <a:bodyPr wrap="squar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cs typeface="Times New Roman" panose="02020603050405020304" pitchFamily="18" charset="0"/>
              </a:rPr>
              <a:t>class ArrayAlg {</a:t>
            </a:r>
            <a:endParaRPr lang="en-US" altLang="zh-CN" sz="2100">
              <a:ea typeface="黑体" panose="02010609060101010101" pitchFamily="49" charset="-122"/>
              <a:cs typeface="Times New Roman" panose="02020603050405020304" pitchFamily="18" charset="0"/>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cs typeface="Times New Roman" panose="02020603050405020304" pitchFamily="18" charset="0"/>
              </a:rPr>
              <a:t>   public static &lt;</a:t>
            </a:r>
            <a:r>
              <a:rPr lang="en-US" altLang="zh-CN" sz="2100">
                <a:solidFill>
                  <a:srgbClr val="0000FF"/>
                </a:solidFill>
                <a:ea typeface="黑体" panose="02010609060101010101" pitchFamily="49" charset="-122"/>
                <a:cs typeface="Courier New" panose="02070309020205020404" pitchFamily="49" charset="0"/>
              </a:rPr>
              <a:t>T</a:t>
            </a:r>
            <a:r>
              <a:rPr lang="en-US" altLang="zh-CN" sz="2100">
                <a:ea typeface="黑体" panose="02010609060101010101" pitchFamily="49" charset="-122"/>
                <a:cs typeface="Times New Roman" panose="02020603050405020304" pitchFamily="18" charset="0"/>
              </a:rPr>
              <a:t> extends Comparable&gt; Pair&lt;</a:t>
            </a:r>
            <a:r>
              <a:rPr lang="en-US" altLang="zh-CN" sz="2100">
                <a:solidFill>
                  <a:srgbClr val="0000FF"/>
                </a:solidFill>
                <a:ea typeface="黑体" panose="02010609060101010101" pitchFamily="49" charset="-122"/>
                <a:cs typeface="Courier New" panose="02070309020205020404" pitchFamily="49" charset="0"/>
              </a:rPr>
              <a:t>T</a:t>
            </a:r>
            <a:r>
              <a:rPr lang="en-US" altLang="zh-CN" sz="2100">
                <a:ea typeface="黑体" panose="02010609060101010101" pitchFamily="49" charset="-122"/>
              </a:rPr>
              <a:t>&gt; minmax(</a:t>
            </a:r>
            <a:r>
              <a:rPr lang="en-US" altLang="zh-CN" sz="2100">
                <a:solidFill>
                  <a:srgbClr val="0000FF"/>
                </a:solidFill>
                <a:ea typeface="黑体" panose="02010609060101010101" pitchFamily="49" charset="-122"/>
              </a:rPr>
              <a:t>T</a:t>
            </a:r>
            <a:r>
              <a:rPr lang="en-US" altLang="zh-CN" sz="2100">
                <a:ea typeface="黑体" panose="02010609060101010101" pitchFamily="49" charset="-122"/>
              </a:rPr>
              <a:t>[ ] a) {</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if (a == null || a.length == 0) {</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return null;</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a:t>
            </a:r>
            <a:r>
              <a:rPr lang="en-US" altLang="zh-CN" sz="2100">
                <a:solidFill>
                  <a:srgbClr val="0000FF"/>
                </a:solidFill>
                <a:ea typeface="黑体" panose="02010609060101010101" pitchFamily="49" charset="-122"/>
              </a:rPr>
              <a:t> T</a:t>
            </a:r>
            <a:r>
              <a:rPr lang="en-US" altLang="zh-CN" sz="2100">
                <a:ea typeface="黑体" panose="02010609060101010101" pitchFamily="49" charset="-122"/>
              </a:rPr>
              <a:t> min = a[0];</a:t>
            </a:r>
            <a:r>
              <a:rPr lang="en-US" altLang="zh-CN" sz="2100">
                <a:solidFill>
                  <a:srgbClr val="0000FF"/>
                </a:solidFill>
                <a:ea typeface="黑体" panose="02010609060101010101" pitchFamily="49" charset="-122"/>
              </a:rPr>
              <a:t>T</a:t>
            </a:r>
            <a:r>
              <a:rPr lang="en-US" altLang="zh-CN" sz="2100">
                <a:ea typeface="黑体" panose="02010609060101010101" pitchFamily="49" charset="-122"/>
              </a:rPr>
              <a:t> max = a[0];</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for (int i = 1; i &lt; a.length; i++) {</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if (min.compareTo(a[i]) &gt; 0) {min = a[i];}</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if (max.compareTo(a[i]) &lt; 0) { max = a[i];}</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return new Pair&lt;</a:t>
            </a:r>
            <a:r>
              <a:rPr lang="en-US" altLang="zh-CN" sz="2100">
                <a:solidFill>
                  <a:srgbClr val="0000FF"/>
                </a:solidFill>
                <a:ea typeface="黑体" panose="02010609060101010101" pitchFamily="49" charset="-122"/>
              </a:rPr>
              <a:t>T</a:t>
            </a:r>
            <a:r>
              <a:rPr lang="en-US" altLang="zh-CN" sz="2100">
                <a:ea typeface="黑体" panose="02010609060101010101" pitchFamily="49" charset="-122"/>
              </a:rPr>
              <a:t>&gt;(min, max);</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    }</a:t>
            </a:r>
            <a:endParaRPr lang="en-US" altLang="zh-CN" sz="2100">
              <a:ea typeface="黑体" panose="02010609060101010101" pitchFamily="49" charset="-122"/>
            </a:endParaRPr>
          </a:p>
          <a:p>
            <a:pPr algn="l" eaLnBrk="1" fontAlgn="b" hangingPunct="1">
              <a:spcBef>
                <a:spcPct val="20000"/>
              </a:spcBef>
              <a:buClr>
                <a:schemeClr val="folHlink"/>
              </a:buClr>
              <a:buSzPct val="60000"/>
              <a:buFont typeface="Wingdings" panose="05000000000000000000" pitchFamily="2" charset="2"/>
              <a:buNone/>
            </a:pPr>
            <a:r>
              <a:rPr lang="en-US" altLang="zh-CN" sz="2100">
                <a:ea typeface="黑体" panose="02010609060101010101" pitchFamily="49" charset="-122"/>
              </a:rPr>
              <a:t>}</a:t>
            </a:r>
            <a:endParaRPr lang="en-US" altLang="zh-CN" sz="2100">
              <a:ea typeface="黑体" panose="02010609060101010101" pitchFamily="49" charset="-122"/>
            </a:endParaRPr>
          </a:p>
        </p:txBody>
      </p:sp>
      <p:grpSp>
        <p:nvGrpSpPr>
          <p:cNvPr id="2" name="Group 30"/>
          <p:cNvGrpSpPr/>
          <p:nvPr/>
        </p:nvGrpSpPr>
        <p:grpSpPr bwMode="auto">
          <a:xfrm>
            <a:off x="7592616" y="3827145"/>
            <a:ext cx="1343056" cy="1058466"/>
            <a:chOff x="3676" y="1979"/>
            <a:chExt cx="930" cy="635"/>
          </a:xfrm>
        </p:grpSpPr>
        <p:grpSp>
          <p:nvGrpSpPr>
            <p:cNvPr id="1173511" name="Group 16"/>
            <p:cNvGrpSpPr/>
            <p:nvPr/>
          </p:nvGrpSpPr>
          <p:grpSpPr bwMode="auto">
            <a:xfrm>
              <a:off x="3697" y="1979"/>
              <a:ext cx="909" cy="635"/>
              <a:chOff x="703" y="3203"/>
              <a:chExt cx="678" cy="506"/>
            </a:xfrm>
          </p:grpSpPr>
          <p:pic>
            <p:nvPicPr>
              <p:cNvPr id="1173512" name="Picture 17"/>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 y="3294"/>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73513" name="Object 2"/>
              <p:cNvGraphicFramePr>
                <a:graphicFrameLocks noChangeAspect="1"/>
              </p:cNvGraphicFramePr>
              <p:nvPr/>
            </p:nvGraphicFramePr>
            <p:xfrm>
              <a:off x="793" y="3203"/>
              <a:ext cx="588" cy="506"/>
            </p:xfrm>
            <a:graphic>
              <a:graphicData uri="http://schemas.openxmlformats.org/presentationml/2006/ole">
                <mc:AlternateContent xmlns:mc="http://schemas.openxmlformats.org/markup-compatibility/2006">
                  <mc:Choice xmlns:v="urn:schemas-microsoft-com:vml" Requires="v">
                    <p:oleObj spid="_x0000_s4125" name="Image" r:id="rId2" imgW="3467100" imgH="2984500" progId="Photoshop.Image.7">
                      <p:embed/>
                    </p:oleObj>
                  </mc:Choice>
                  <mc:Fallback>
                    <p:oleObj name="Image" r:id="rId2" imgW="3467100" imgH="2984500" progId="Photoshop.Image.7">
                      <p:embed/>
                      <p:pic>
                        <p:nvPicPr>
                          <p:cNvPr id="0" name="图片 412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 y="3203"/>
                            <a:ext cx="588"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73514" name="Text Box 19"/>
            <p:cNvSpPr txBox="1">
              <a:spLocks noChangeArrowheads="1"/>
            </p:cNvSpPr>
            <p:nvPr/>
          </p:nvSpPr>
          <p:spPr bwMode="auto">
            <a:xfrm>
              <a:off x="4137" y="2254"/>
              <a:ext cx="31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00">
                  <a:solidFill>
                    <a:schemeClr val="bg1"/>
                  </a:solidFill>
                  <a:ea typeface="黑体" panose="02010609060101010101" pitchFamily="49" charset="-122"/>
                </a:rPr>
                <a:t>大</a:t>
              </a:r>
              <a:endParaRPr lang="zh-CN" altLang="en-US" sz="2100">
                <a:solidFill>
                  <a:schemeClr val="bg1"/>
                </a:solidFill>
                <a:ea typeface="黑体" panose="02010609060101010101" pitchFamily="49" charset="-122"/>
              </a:endParaRPr>
            </a:p>
          </p:txBody>
        </p:sp>
        <p:sp>
          <p:nvSpPr>
            <p:cNvPr id="1173515" name="Text Box 20"/>
            <p:cNvSpPr txBox="1">
              <a:spLocks noChangeArrowheads="1"/>
            </p:cNvSpPr>
            <p:nvPr/>
          </p:nvSpPr>
          <p:spPr bwMode="auto">
            <a:xfrm>
              <a:off x="3676" y="2205"/>
              <a:ext cx="31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00">
                  <a:solidFill>
                    <a:schemeClr val="bg1"/>
                  </a:solidFill>
                  <a:ea typeface="黑体" panose="02010609060101010101" pitchFamily="49" charset="-122"/>
                </a:rPr>
                <a:t>小</a:t>
              </a:r>
              <a:endParaRPr lang="zh-CN" altLang="en-US" sz="2100">
                <a:solidFill>
                  <a:schemeClr val="bg1"/>
                </a:solidFill>
                <a:ea typeface="黑体" panose="02010609060101010101" pitchFamily="49" charset="-122"/>
              </a:endParaRPr>
            </a:p>
          </p:txBody>
        </p:sp>
      </p:grpSp>
      <p:grpSp>
        <p:nvGrpSpPr>
          <p:cNvPr id="8" name="Group 31"/>
          <p:cNvGrpSpPr/>
          <p:nvPr/>
        </p:nvGrpSpPr>
        <p:grpSpPr bwMode="auto">
          <a:xfrm>
            <a:off x="6989207" y="5415677"/>
            <a:ext cx="2041921" cy="966788"/>
            <a:chOff x="3560" y="2614"/>
            <a:chExt cx="1225" cy="580"/>
          </a:xfrm>
        </p:grpSpPr>
        <p:grpSp>
          <p:nvGrpSpPr>
            <p:cNvPr id="1173517" name="Group 27"/>
            <p:cNvGrpSpPr/>
            <p:nvPr/>
          </p:nvGrpSpPr>
          <p:grpSpPr bwMode="auto">
            <a:xfrm>
              <a:off x="3560" y="2614"/>
              <a:ext cx="1225" cy="580"/>
              <a:chOff x="3288" y="2886"/>
              <a:chExt cx="1225" cy="580"/>
            </a:xfrm>
          </p:grpSpPr>
          <p:graphicFrame>
            <p:nvGraphicFramePr>
              <p:cNvPr id="1173518" name="Object 3"/>
              <p:cNvGraphicFramePr>
                <a:graphicFrameLocks noChangeAspect="1"/>
              </p:cNvGraphicFramePr>
              <p:nvPr/>
            </p:nvGraphicFramePr>
            <p:xfrm>
              <a:off x="3288" y="2976"/>
              <a:ext cx="467" cy="373"/>
            </p:xfrm>
            <a:graphic>
              <a:graphicData uri="http://schemas.openxmlformats.org/presentationml/2006/ole">
                <mc:AlternateContent xmlns:mc="http://schemas.openxmlformats.org/markup-compatibility/2006">
                  <mc:Choice xmlns:v="urn:schemas-microsoft-com:vml" Requires="v">
                    <p:oleObj spid="_x0000_s4126" name="Image" r:id="rId4" imgW="1193800" imgH="952500" progId="Photoshop.Image.7">
                      <p:embed/>
                    </p:oleObj>
                  </mc:Choice>
                  <mc:Fallback>
                    <p:oleObj name="Image" r:id="rId4" imgW="1193800" imgH="952500" progId="Photoshop.Image.7">
                      <p:embed/>
                      <p:pic>
                        <p:nvPicPr>
                          <p:cNvPr id="0" name="图片 4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 y="2976"/>
                            <a:ext cx="467"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3519" name="Object 4"/>
              <p:cNvGraphicFramePr>
                <a:graphicFrameLocks noChangeAspect="1"/>
              </p:cNvGraphicFramePr>
              <p:nvPr/>
            </p:nvGraphicFramePr>
            <p:xfrm>
              <a:off x="3787" y="2886"/>
              <a:ext cx="726" cy="580"/>
            </p:xfrm>
            <a:graphic>
              <a:graphicData uri="http://schemas.openxmlformats.org/presentationml/2006/ole">
                <mc:AlternateContent xmlns:mc="http://schemas.openxmlformats.org/markup-compatibility/2006">
                  <mc:Choice xmlns:v="urn:schemas-microsoft-com:vml" Requires="v">
                    <p:oleObj spid="_x0000_s4127" name="Image" r:id="rId6" imgW="1193800" imgH="952500" progId="Photoshop.Image.7">
                      <p:embed/>
                    </p:oleObj>
                  </mc:Choice>
                  <mc:Fallback>
                    <p:oleObj name="Image" r:id="rId6" imgW="1193800" imgH="952500" progId="Photoshop.Image.7">
                      <p:embed/>
                      <p:pic>
                        <p:nvPicPr>
                          <p:cNvPr id="0" name="图片 4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 y="2886"/>
                            <a:ext cx="726"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73520" name="Text Box 28"/>
            <p:cNvSpPr txBox="1">
              <a:spLocks noChangeArrowheads="1"/>
            </p:cNvSpPr>
            <p:nvPr/>
          </p:nvSpPr>
          <p:spPr bwMode="auto">
            <a:xfrm>
              <a:off x="4422" y="2795"/>
              <a:ext cx="2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00">
                  <a:solidFill>
                    <a:schemeClr val="bg1"/>
                  </a:solidFill>
                  <a:ea typeface="黑体" panose="02010609060101010101" pitchFamily="49" charset="-122"/>
                </a:rPr>
                <a:t>大</a:t>
              </a:r>
              <a:endParaRPr lang="zh-CN" altLang="en-US" sz="2100">
                <a:solidFill>
                  <a:schemeClr val="bg1"/>
                </a:solidFill>
                <a:ea typeface="黑体" panose="02010609060101010101" pitchFamily="49" charset="-122"/>
              </a:endParaRPr>
            </a:p>
          </p:txBody>
        </p:sp>
        <p:sp>
          <p:nvSpPr>
            <p:cNvPr id="1173521" name="Text Box 29"/>
            <p:cNvSpPr txBox="1">
              <a:spLocks noChangeArrowheads="1"/>
            </p:cNvSpPr>
            <p:nvPr/>
          </p:nvSpPr>
          <p:spPr bwMode="auto">
            <a:xfrm>
              <a:off x="3696" y="2750"/>
              <a:ext cx="2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a:solidFill>
                    <a:schemeClr val="tx1"/>
                  </a:solidFill>
                  <a:latin typeface="Arial" panose="020B0604020202020204" pitchFamily="34" charset="0"/>
                  <a:ea typeface="宋体" panose="02010600030101010101" pitchFamily="2" charset="-122"/>
                </a:defRPr>
              </a:lvl1pPr>
              <a:lvl2pPr marL="742950" indent="-285750" algn="ctr" eaLnBrk="0" hangingPunct="0">
                <a:defRPr>
                  <a:solidFill>
                    <a:schemeClr val="tx1"/>
                  </a:solidFill>
                  <a:latin typeface="Arial" panose="020B0604020202020204" pitchFamily="34" charset="0"/>
                  <a:ea typeface="宋体" panose="02010600030101010101" pitchFamily="2" charset="-122"/>
                </a:defRPr>
              </a:lvl2pPr>
              <a:lvl3pPr marL="1143000" indent="-228600" algn="ctr" eaLnBrk="0" hangingPunct="0">
                <a:defRPr>
                  <a:solidFill>
                    <a:schemeClr val="tx1"/>
                  </a:solidFill>
                  <a:latin typeface="Arial" panose="020B0604020202020204" pitchFamily="34" charset="0"/>
                  <a:ea typeface="宋体" panose="02010600030101010101" pitchFamily="2" charset="-122"/>
                </a:defRPr>
              </a:lvl3pPr>
              <a:lvl4pPr marL="1600200" indent="-228600" algn="ctr" eaLnBrk="0" hangingPunct="0">
                <a:defRPr>
                  <a:solidFill>
                    <a:schemeClr val="tx1"/>
                  </a:solidFill>
                  <a:latin typeface="Arial" panose="020B0604020202020204" pitchFamily="34" charset="0"/>
                  <a:ea typeface="宋体" panose="02010600030101010101" pitchFamily="2" charset="-122"/>
                </a:defRPr>
              </a:lvl4pPr>
              <a:lvl5pPr marL="2057400" indent="-228600" algn="ctr"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00">
                  <a:solidFill>
                    <a:schemeClr val="bg1"/>
                  </a:solidFill>
                  <a:ea typeface="黑体" panose="02010609060101010101" pitchFamily="49" charset="-122"/>
                </a:rPr>
                <a:t>小</a:t>
              </a:r>
              <a:endParaRPr lang="zh-CN" altLang="en-US" sz="2100">
                <a:solidFill>
                  <a:schemeClr val="bg1"/>
                </a:solidFill>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xEl>
                                              <p:pRg st="4294967295" end="4294967295"/>
                                            </p:txEl>
                                          </p:spTgt>
                                        </p:tgtEl>
                                        <p:attrNameLst>
                                          <p:attrName>style.visibility</p:attrName>
                                        </p:attrNameLst>
                                      </p:cBhvr>
                                      <p:to>
                                        <p:strVal val="visible"/>
                                      </p:to>
                                    </p:set>
                                    <p:animEffect transition="in" filter="wipe(left)">
                                      <p:cBhvr>
                                        <p:cTn id="7" dur="500"/>
                                        <p:tgtEl>
                                          <p:spTgt spid="6">
                                            <p:txEl>
                                              <p:pRg st="4294967295" end="4294967295"/>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sz="3200"/>
              <a:t>泛型：类型参数化</a:t>
            </a:r>
            <a:endParaRPr lang="zh-CN" altLang="en-US" sz="3200"/>
          </a:p>
        </p:txBody>
      </p:sp>
      <p:sp>
        <p:nvSpPr>
          <p:cNvPr id="100" name="文本框 99"/>
          <p:cNvSpPr txBox="1"/>
          <p:nvPr/>
        </p:nvSpPr>
        <p:spPr>
          <a:xfrm>
            <a:off x="1468850" y="1180814"/>
            <a:ext cx="7863650" cy="5262245"/>
          </a:xfrm>
          <a:prstGeom prst="rect">
            <a:avLst/>
          </a:prstGeom>
          <a:noFill/>
          <a:ln w="9525">
            <a:noFill/>
          </a:ln>
        </p:spPr>
        <p:txBody>
          <a:bodyPr wrap="square">
            <a:spAutoFit/>
          </a:bodyPr>
          <a:p>
            <a:r>
              <a:rPr lang="zh-CN" sz="2100">
                <a:solidFill>
                  <a:srgbClr val="3F7F5F"/>
                </a:solidFill>
                <a:ea typeface="宋体" panose="02010600030101010101" pitchFamily="2" charset="-122"/>
              </a:rPr>
              <a:t>//类中的类型参数化</a:t>
            </a:r>
            <a:r>
              <a:rPr lang="en-US" sz="2100" b="1">
                <a:solidFill>
                  <a:srgbClr val="7F0055"/>
                </a:solidFill>
                <a:latin typeface="Consolas" panose="020B0609020204030204" charset="0"/>
                <a:ea typeface="宋体" panose="02010600030101010101" pitchFamily="2" charset="-122"/>
              </a:rPr>
              <a:t>public</a:t>
            </a:r>
            <a:r>
              <a:rPr lang="en-US" sz="2100">
                <a:solidFill>
                  <a:srgbClr val="000000"/>
                </a:solidFill>
                <a:latin typeface="Consolas" panose="020B0609020204030204" charset="0"/>
                <a:ea typeface="宋体" panose="02010600030101010101" pitchFamily="2" charset="-122"/>
              </a:rPr>
              <a:t> </a:t>
            </a:r>
            <a:r>
              <a:rPr lang="en-US" sz="2100" b="1">
                <a:solidFill>
                  <a:srgbClr val="7F0055"/>
                </a:solidFill>
                <a:latin typeface="Consolas" panose="020B0609020204030204" charset="0"/>
                <a:ea typeface="宋体" panose="02010600030101010101" pitchFamily="2" charset="-122"/>
              </a:rPr>
              <a:t>class</a:t>
            </a:r>
            <a:r>
              <a:rPr lang="en-US" sz="2100">
                <a:solidFill>
                  <a:srgbClr val="000000"/>
                </a:solidFill>
                <a:latin typeface="Consolas" panose="020B0609020204030204" charset="0"/>
                <a:ea typeface="宋体" panose="02010600030101010101" pitchFamily="2" charset="-122"/>
              </a:rPr>
              <a:t> GenericTest&lt;T&gt; {	T </a:t>
            </a:r>
            <a:r>
              <a:rPr lang="en-US" sz="2100">
                <a:solidFill>
                  <a:srgbClr val="0000C0"/>
                </a:solidFill>
                <a:latin typeface="Consolas" panose="020B0609020204030204" charset="0"/>
                <a:ea typeface="宋体" panose="02010600030101010101" pitchFamily="2" charset="-122"/>
              </a:rPr>
              <a:t>fieldT</a:t>
            </a:r>
            <a:r>
              <a:rPr lang="en-US" sz="2100">
                <a:solidFill>
                  <a:srgbClr val="000000"/>
                </a:solidFill>
                <a:latin typeface="Consolas" panose="020B0609020204030204" charset="0"/>
                <a:ea typeface="宋体" panose="02010600030101010101" pitchFamily="2" charset="-122"/>
              </a:rPr>
              <a:t>;	</a:t>
            </a:r>
            <a:r>
              <a:rPr lang="en-US" sz="2100" b="1">
                <a:solidFill>
                  <a:srgbClr val="7F0055"/>
                </a:solidFill>
                <a:latin typeface="Consolas" panose="020B0609020204030204" charset="0"/>
                <a:ea typeface="宋体" panose="02010600030101010101" pitchFamily="2" charset="-122"/>
              </a:rPr>
              <a:t>public</a:t>
            </a:r>
            <a:r>
              <a:rPr lang="en-US" sz="2100">
                <a:solidFill>
                  <a:srgbClr val="000000"/>
                </a:solidFill>
                <a:latin typeface="Consolas" panose="020B0609020204030204" charset="0"/>
                <a:ea typeface="宋体" panose="02010600030101010101" pitchFamily="2" charset="-122"/>
              </a:rPr>
              <a:t> </a:t>
            </a:r>
            <a:r>
              <a:rPr lang="en-US" sz="2100" b="1">
                <a:solidFill>
                  <a:srgbClr val="7F0055"/>
                </a:solidFill>
                <a:latin typeface="Consolas" panose="020B0609020204030204" charset="0"/>
                <a:ea typeface="宋体" panose="02010600030101010101" pitchFamily="2" charset="-122"/>
              </a:rPr>
              <a:t>void</a:t>
            </a:r>
            <a:r>
              <a:rPr lang="en-US" sz="2100">
                <a:solidFill>
                  <a:srgbClr val="000000"/>
                </a:solidFill>
                <a:latin typeface="Consolas" panose="020B0609020204030204" charset="0"/>
                <a:ea typeface="宋体" panose="02010600030101010101" pitchFamily="2" charset="-122"/>
              </a:rPr>
              <a:t> set</a:t>
            </a:r>
            <a:r>
              <a:rPr lang="en-US" sz="2100">
                <a:solidFill>
                  <a:srgbClr val="000000"/>
                </a:solidFill>
                <a:latin typeface="Consolas" panose="020B0609020204030204" charset="0"/>
                <a:sym typeface="+mn-ea"/>
              </a:rPr>
              <a:t>Field</a:t>
            </a:r>
            <a:r>
              <a:rPr lang="en-US" sz="2100">
                <a:solidFill>
                  <a:srgbClr val="000000"/>
                </a:solidFill>
                <a:latin typeface="Consolas" panose="020B0609020204030204" charset="0"/>
                <a:ea typeface="宋体" panose="02010600030101010101" pitchFamily="2" charset="-122"/>
              </a:rPr>
              <a:t>T(T </a:t>
            </a:r>
            <a:r>
              <a:rPr lang="en-US" sz="2100">
                <a:solidFill>
                  <a:srgbClr val="6A3E3E"/>
                </a:solidFill>
                <a:latin typeface="Consolas" panose="020B0609020204030204" charset="0"/>
                <a:ea typeface="宋体" panose="02010600030101010101" pitchFamily="2" charset="-122"/>
              </a:rPr>
              <a:t>fieldT</a:t>
            </a:r>
            <a:r>
              <a:rPr lang="en-US" sz="2100">
                <a:solidFill>
                  <a:srgbClr val="000000"/>
                </a:solidFill>
                <a:latin typeface="Consolas" panose="020B0609020204030204" charset="0"/>
                <a:ea typeface="宋体" panose="02010600030101010101" pitchFamily="2" charset="-122"/>
              </a:rPr>
              <a:t>) {		</a:t>
            </a:r>
            <a:r>
              <a:rPr lang="en-US" sz="2100" b="1">
                <a:solidFill>
                  <a:srgbClr val="7F0055"/>
                </a:solidFill>
                <a:latin typeface="Consolas" panose="020B0609020204030204" charset="0"/>
                <a:ea typeface="宋体" panose="02010600030101010101" pitchFamily="2" charset="-122"/>
              </a:rPr>
              <a:t>this</a:t>
            </a:r>
            <a:r>
              <a:rPr lang="en-US" sz="2100">
                <a:solidFill>
                  <a:srgbClr val="000000"/>
                </a:solidFill>
                <a:latin typeface="Consolas" panose="020B0609020204030204" charset="0"/>
                <a:ea typeface="宋体" panose="02010600030101010101" pitchFamily="2" charset="-122"/>
              </a:rPr>
              <a:t>.</a:t>
            </a:r>
            <a:r>
              <a:rPr lang="en-US" sz="2100">
                <a:solidFill>
                  <a:srgbClr val="0000C0"/>
                </a:solidFill>
                <a:latin typeface="Consolas" panose="020B0609020204030204" charset="0"/>
                <a:ea typeface="宋体" panose="02010600030101010101" pitchFamily="2" charset="-122"/>
              </a:rPr>
              <a:t>fieldT</a:t>
            </a:r>
            <a:r>
              <a:rPr lang="en-US" sz="2100">
                <a:solidFill>
                  <a:srgbClr val="000000"/>
                </a:solidFill>
                <a:latin typeface="Consolas" panose="020B0609020204030204" charset="0"/>
                <a:ea typeface="宋体" panose="02010600030101010101" pitchFamily="2" charset="-122"/>
              </a:rPr>
              <a:t> = </a:t>
            </a:r>
            <a:r>
              <a:rPr lang="en-US" sz="2100">
                <a:solidFill>
                  <a:srgbClr val="6A3E3E"/>
                </a:solidFill>
                <a:latin typeface="Consolas" panose="020B0609020204030204" charset="0"/>
                <a:ea typeface="宋体" panose="02010600030101010101" pitchFamily="2" charset="-122"/>
              </a:rPr>
              <a:t>fieldT</a:t>
            </a:r>
            <a:r>
              <a:rPr lang="en-US" sz="2100">
                <a:solidFill>
                  <a:srgbClr val="000000"/>
                </a:solidFill>
                <a:latin typeface="Consolas" panose="020B0609020204030204" charset="0"/>
                <a:ea typeface="宋体" panose="02010600030101010101" pitchFamily="2" charset="-122"/>
              </a:rPr>
              <a:t>;	}	</a:t>
            </a:r>
            <a:r>
              <a:rPr lang="en-US" sz="2100" b="1">
                <a:solidFill>
                  <a:srgbClr val="7F0055"/>
                </a:solidFill>
                <a:latin typeface="Consolas" panose="020B0609020204030204" charset="0"/>
                <a:ea typeface="宋体" panose="02010600030101010101" pitchFamily="2" charset="-122"/>
              </a:rPr>
              <a:t>public</a:t>
            </a:r>
            <a:r>
              <a:rPr lang="en-US" sz="2100">
                <a:solidFill>
                  <a:srgbClr val="000000"/>
                </a:solidFill>
                <a:latin typeface="Consolas" panose="020B0609020204030204" charset="0"/>
                <a:ea typeface="宋体" panose="02010600030101010101" pitchFamily="2" charset="-122"/>
              </a:rPr>
              <a:t> T get</a:t>
            </a:r>
            <a:r>
              <a:rPr lang="en-US" sz="2100">
                <a:solidFill>
                  <a:srgbClr val="000000"/>
                </a:solidFill>
                <a:latin typeface="Consolas" panose="020B0609020204030204" charset="0"/>
                <a:sym typeface="+mn-ea"/>
              </a:rPr>
              <a:t>FieldT</a:t>
            </a:r>
            <a:r>
              <a:rPr lang="en-US" sz="2100">
                <a:solidFill>
                  <a:srgbClr val="000000"/>
                </a:solidFill>
                <a:latin typeface="Consolas" panose="020B0609020204030204" charset="0"/>
                <a:ea typeface="宋体" panose="02010600030101010101" pitchFamily="2" charset="-122"/>
              </a:rPr>
              <a:t>() {		</a:t>
            </a:r>
            <a:r>
              <a:rPr lang="en-US" sz="2100" b="1">
                <a:solidFill>
                  <a:srgbClr val="7F0055"/>
                </a:solidFill>
                <a:latin typeface="Consolas" panose="020B0609020204030204" charset="0"/>
                <a:ea typeface="宋体" panose="02010600030101010101" pitchFamily="2" charset="-122"/>
              </a:rPr>
              <a:t>return</a:t>
            </a:r>
            <a:r>
              <a:rPr lang="en-US" sz="2100">
                <a:solidFill>
                  <a:srgbClr val="000000"/>
                </a:solidFill>
                <a:latin typeface="Consolas" panose="020B0609020204030204" charset="0"/>
                <a:ea typeface="宋体" panose="02010600030101010101" pitchFamily="2" charset="-122"/>
              </a:rPr>
              <a:t> </a:t>
            </a:r>
            <a:r>
              <a:rPr lang="en-US" sz="2100">
                <a:solidFill>
                  <a:srgbClr val="0000C0"/>
                </a:solidFill>
                <a:latin typeface="Consolas" panose="020B0609020204030204" charset="0"/>
                <a:ea typeface="宋体" panose="02010600030101010101" pitchFamily="2" charset="-122"/>
              </a:rPr>
              <a:t>fieldT</a:t>
            </a:r>
            <a:r>
              <a:rPr lang="en-US" sz="2100">
                <a:solidFill>
                  <a:srgbClr val="000000"/>
                </a:solidFill>
                <a:latin typeface="Consolas" panose="020B0609020204030204" charset="0"/>
                <a:ea typeface="宋体" panose="02010600030101010101" pitchFamily="2" charset="-122"/>
              </a:rPr>
              <a:t>;	}	</a:t>
            </a:r>
            <a:r>
              <a:rPr lang="zh-CN" sz="2100">
                <a:solidFill>
                  <a:srgbClr val="3F7F5F"/>
                </a:solidFill>
                <a:ea typeface="宋体" panose="02010600030101010101" pitchFamily="2" charset="-122"/>
              </a:rPr>
              <a:t>// 函数中类型参数化</a:t>
            </a:r>
            <a:r>
              <a:rPr lang="en-US" sz="2100">
                <a:solidFill>
                  <a:srgbClr val="000000"/>
                </a:solidFill>
                <a:latin typeface="Consolas" panose="020B0609020204030204" charset="0"/>
                <a:ea typeface="宋体" panose="02010600030101010101" pitchFamily="2" charset="-122"/>
              </a:rPr>
              <a:t>	</a:t>
            </a:r>
            <a:r>
              <a:rPr lang="en-US" sz="2100" b="1">
                <a:solidFill>
                  <a:srgbClr val="7F0055"/>
                </a:solidFill>
                <a:latin typeface="Consolas" panose="020B0609020204030204" charset="0"/>
                <a:ea typeface="宋体" panose="02010600030101010101" pitchFamily="2" charset="-122"/>
              </a:rPr>
              <a:t>public</a:t>
            </a:r>
            <a:r>
              <a:rPr lang="en-US" sz="2100">
                <a:solidFill>
                  <a:srgbClr val="000000"/>
                </a:solidFill>
                <a:latin typeface="Consolas" panose="020B0609020204030204" charset="0"/>
                <a:ea typeface="宋体" panose="02010600030101010101" pitchFamily="2" charset="-122"/>
              </a:rPr>
              <a:t> </a:t>
            </a:r>
            <a:r>
              <a:rPr lang="en-US" sz="2100" b="1">
                <a:solidFill>
                  <a:srgbClr val="7F0055"/>
                </a:solidFill>
                <a:latin typeface="Consolas" panose="020B0609020204030204" charset="0"/>
                <a:ea typeface="宋体" panose="02010600030101010101" pitchFamily="2" charset="-122"/>
              </a:rPr>
              <a:t>static</a:t>
            </a:r>
            <a:r>
              <a:rPr lang="en-US" sz="2100">
                <a:solidFill>
                  <a:srgbClr val="000000"/>
                </a:solidFill>
                <a:latin typeface="Consolas" panose="020B0609020204030204" charset="0"/>
                <a:ea typeface="宋体" panose="02010600030101010101" pitchFamily="2" charset="-122"/>
              </a:rPr>
              <a:t> &lt;T&gt; T getmax(T[] </a:t>
            </a:r>
            <a:r>
              <a:rPr lang="en-US" sz="2100">
                <a:solidFill>
                  <a:srgbClr val="6A3E3E"/>
                </a:solidFill>
                <a:latin typeface="Consolas" panose="020B0609020204030204" charset="0"/>
                <a:ea typeface="宋体" panose="02010600030101010101" pitchFamily="2" charset="-122"/>
              </a:rPr>
              <a:t>arg</a:t>
            </a:r>
            <a:r>
              <a:rPr lang="en-US" sz="2100">
                <a:solidFill>
                  <a:srgbClr val="000000"/>
                </a:solidFill>
                <a:latin typeface="Consolas" panose="020B0609020204030204" charset="0"/>
                <a:ea typeface="宋体" panose="02010600030101010101" pitchFamily="2" charset="-122"/>
              </a:rPr>
              <a:t>) {		T </a:t>
            </a:r>
            <a:r>
              <a:rPr lang="en-US" sz="2100">
                <a:solidFill>
                  <a:srgbClr val="6A3E3E"/>
                </a:solidFill>
                <a:latin typeface="Consolas" panose="020B0609020204030204" charset="0"/>
                <a:ea typeface="宋体" panose="02010600030101010101" pitchFamily="2" charset="-122"/>
              </a:rPr>
              <a:t>max</a:t>
            </a:r>
            <a:r>
              <a:rPr lang="en-US" sz="2100">
                <a:solidFill>
                  <a:srgbClr val="000000"/>
                </a:solidFill>
                <a:latin typeface="Consolas" panose="020B0609020204030204" charset="0"/>
                <a:ea typeface="宋体" panose="02010600030101010101" pitchFamily="2" charset="-122"/>
              </a:rPr>
              <a:t>;</a:t>
            </a:r>
            <a:endParaRPr lang="en-US" sz="2100">
              <a:solidFill>
                <a:srgbClr val="000000"/>
              </a:solidFill>
              <a:latin typeface="Consolas" panose="020B0609020204030204" charset="0"/>
              <a:ea typeface="宋体" panose="02010600030101010101" pitchFamily="2" charset="-122"/>
            </a:endParaRPr>
          </a:p>
          <a:p>
            <a:r>
              <a:rPr lang="en-US" sz="2100">
                <a:solidFill>
                  <a:srgbClr val="000000"/>
                </a:solidFill>
                <a:latin typeface="Consolas" panose="020B0609020204030204" charset="0"/>
                <a:ea typeface="宋体" panose="02010600030101010101" pitchFamily="2" charset="-122"/>
              </a:rPr>
              <a:t>              ...		</a:t>
            </a:r>
            <a:r>
              <a:rPr lang="en-US" sz="2100" b="1">
                <a:solidFill>
                  <a:srgbClr val="7F0055"/>
                </a:solidFill>
                <a:latin typeface="Consolas" panose="020B0609020204030204" charset="0"/>
                <a:ea typeface="宋体" panose="02010600030101010101" pitchFamily="2" charset="-122"/>
              </a:rPr>
              <a:t>return</a:t>
            </a:r>
            <a:r>
              <a:rPr lang="en-US" sz="2100">
                <a:solidFill>
                  <a:srgbClr val="000000"/>
                </a:solidFill>
                <a:latin typeface="Consolas" panose="020B0609020204030204" charset="0"/>
                <a:ea typeface="宋体" panose="02010600030101010101" pitchFamily="2" charset="-122"/>
              </a:rPr>
              <a:t> </a:t>
            </a:r>
            <a:r>
              <a:rPr lang="en-US" sz="2100" u="sng">
                <a:solidFill>
                  <a:srgbClr val="6A3E3E"/>
                </a:solidFill>
                <a:latin typeface="Consolas" panose="020B0609020204030204" charset="0"/>
                <a:ea typeface="宋体" panose="02010600030101010101" pitchFamily="2" charset="-122"/>
              </a:rPr>
              <a:t>max</a:t>
            </a:r>
            <a:r>
              <a:rPr lang="en-US" sz="2100">
                <a:solidFill>
                  <a:srgbClr val="000000"/>
                </a:solidFill>
                <a:latin typeface="Consolas" panose="020B0609020204030204" charset="0"/>
                <a:ea typeface="宋体" panose="02010600030101010101" pitchFamily="2" charset="-122"/>
              </a:rPr>
              <a:t>;	}}</a:t>
            </a:r>
            <a:endParaRPr lang="zh-CN" altLang="en-US"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p:cNvSpPr>
          <p:nvPr>
            <p:ph type="title"/>
          </p:nvPr>
        </p:nvSpPr>
        <p:spPr/>
        <p:txBody>
          <a:bodyPr>
            <a:normAutofit fontScale="90000"/>
          </a:bodyPr>
          <a:lstStyle/>
          <a:p>
            <a:r>
              <a:rPr lang="zh-CN" altLang="en-US"/>
              <a:t>泛型（</a:t>
            </a:r>
            <a:r>
              <a:rPr lang="en-US" altLang="zh-CN"/>
              <a:t>Generics</a:t>
            </a:r>
            <a:r>
              <a:rPr lang="zh-CN" altLang="en-US"/>
              <a:t>）</a:t>
            </a:r>
            <a:endParaRPr lang="zh-CN" altLang="en-US"/>
          </a:p>
        </p:txBody>
      </p:sp>
      <p:sp>
        <p:nvSpPr>
          <p:cNvPr id="1267715" name="Rectangle 3"/>
          <p:cNvSpPr>
            <a:spLocks noGrp="1"/>
          </p:cNvSpPr>
          <p:nvPr>
            <p:ph idx="1"/>
          </p:nvPr>
        </p:nvSpPr>
        <p:spPr/>
        <p:txBody>
          <a:bodyPr/>
          <a:lstStyle/>
          <a:p>
            <a:pPr marL="365125" indent="-255905">
              <a:lnSpc>
                <a:spcPct val="100000"/>
              </a:lnSpc>
            </a:pPr>
            <a:r>
              <a:rPr lang="zh-CN" altLang="en-US" sz="2800"/>
              <a:t>泛型为</a:t>
            </a:r>
            <a:r>
              <a:rPr lang="en-US" altLang="zh-CN" sz="2800"/>
              <a:t>java</a:t>
            </a:r>
            <a:r>
              <a:rPr lang="zh-CN" altLang="en-US" sz="2800"/>
              <a:t>提供了类型安全</a:t>
            </a:r>
            <a:r>
              <a:rPr lang="en-US" altLang="zh-CN" sz="2800"/>
              <a:t>.</a:t>
            </a:r>
            <a:r>
              <a:rPr lang="zh-CN" altLang="en-US" sz="2800"/>
              <a:t> 类似于</a:t>
            </a:r>
            <a:r>
              <a:rPr lang="en-US" altLang="zh-CN" sz="2800"/>
              <a:t>C++</a:t>
            </a:r>
            <a:r>
              <a:rPr lang="zh-CN" altLang="en-US" sz="2800"/>
              <a:t>的模板</a:t>
            </a:r>
            <a:endParaRPr lang="zh-CN" altLang="en-US" sz="2800"/>
          </a:p>
          <a:p>
            <a:pPr marL="365125" indent="-255905">
              <a:lnSpc>
                <a:spcPct val="100000"/>
              </a:lnSpc>
            </a:pPr>
            <a:r>
              <a:rPr lang="zh-CN" altLang="en-US" sz="2800"/>
              <a:t>泛型的声明</a:t>
            </a:r>
            <a:endParaRPr lang="zh-CN" altLang="en-US" sz="2800"/>
          </a:p>
          <a:p>
            <a:pPr marL="621030" lvl="1" indent="-228600">
              <a:lnSpc>
                <a:spcPct val="100000"/>
              </a:lnSpc>
            </a:pPr>
            <a:r>
              <a:rPr lang="en-US" altLang="zh-CN" sz="2520"/>
              <a:t>class </a:t>
            </a:r>
            <a:r>
              <a:rPr lang="zh-CN" altLang="en-US" sz="2520"/>
              <a:t>名称</a:t>
            </a:r>
            <a:r>
              <a:rPr lang="en-US" altLang="zh-CN" sz="2520"/>
              <a:t>&lt;</a:t>
            </a:r>
            <a:r>
              <a:rPr lang="zh-CN" altLang="en-US" sz="2520"/>
              <a:t>泛型列表</a:t>
            </a:r>
            <a:r>
              <a:rPr lang="en-US" altLang="zh-CN" sz="2520"/>
              <a:t>&gt;</a:t>
            </a:r>
            <a:endParaRPr lang="zh-CN" altLang="en-US" sz="2520"/>
          </a:p>
          <a:p>
            <a:pPr marL="859155" lvl="2">
              <a:lnSpc>
                <a:spcPct val="100000"/>
              </a:lnSpc>
            </a:pPr>
            <a:r>
              <a:rPr lang="en-US" altLang="zh-CN" sz="2100"/>
              <a:t>class ArrayList&lt;E&gt;</a:t>
            </a:r>
            <a:r>
              <a:rPr lang="zh-CN" altLang="en-US" sz="2100"/>
              <a:t> </a:t>
            </a:r>
            <a:endParaRPr lang="en-US" altLang="zh-CN" sz="2100"/>
          </a:p>
          <a:p>
            <a:pPr marL="859155" lvl="2">
              <a:lnSpc>
                <a:spcPct val="100000"/>
              </a:lnSpc>
              <a:buFont typeface="Wingdings" panose="05000000000000000000" pitchFamily="2" charset="2"/>
              <a:buNone/>
            </a:pPr>
            <a:r>
              <a:rPr lang="en-US" altLang="zh-CN" sz="2100"/>
              <a:t>//E</a:t>
            </a:r>
            <a:r>
              <a:rPr lang="zh-CN" altLang="en-US" sz="2100"/>
              <a:t>是其中的泛型</a:t>
            </a:r>
            <a:r>
              <a:rPr lang="en-US" altLang="zh-CN" sz="2100"/>
              <a:t>,</a:t>
            </a:r>
            <a:r>
              <a:rPr lang="zh-CN" altLang="en-US" sz="2100"/>
              <a:t>是任何对象或接口</a:t>
            </a:r>
            <a:r>
              <a:rPr lang="en-US" altLang="zh-CN" sz="2100"/>
              <a:t>(</a:t>
            </a:r>
            <a:r>
              <a:rPr lang="zh-CN" altLang="en-US" sz="2100"/>
              <a:t>除基本数据类型外</a:t>
            </a:r>
            <a:r>
              <a:rPr lang="en-US" altLang="zh-CN" sz="2100"/>
              <a:t>)</a:t>
            </a:r>
            <a:endParaRPr lang="en-US" altLang="zh-CN" sz="2100"/>
          </a:p>
          <a:p>
            <a:pPr marL="365125" indent="-255905">
              <a:lnSpc>
                <a:spcPct val="100000"/>
              </a:lnSpc>
            </a:pPr>
            <a:r>
              <a:rPr lang="zh-CN" altLang="en-US" sz="2800"/>
              <a:t>泛型的主要的用途和使用场合：涉及到暂存数据和读取数据的基本结构类及数组，字典对象时，都建议使用泛型</a:t>
            </a:r>
            <a:endParaRPr lang="zh-CN" altLang="en-US" sz="280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15645</Words>
  <Application>WPS 演示</Application>
  <PresentationFormat/>
  <Paragraphs>904</Paragraphs>
  <Slides>61</Slides>
  <Notes>61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61</vt:i4>
      </vt:variant>
    </vt:vector>
  </HeadingPairs>
  <TitlesOfParts>
    <vt:vector size="82" baseType="lpstr">
      <vt:lpstr>Arial</vt:lpstr>
      <vt:lpstr>宋体</vt:lpstr>
      <vt:lpstr>Wingdings</vt:lpstr>
      <vt:lpstr>Calibri</vt:lpstr>
      <vt:lpstr>Impact</vt:lpstr>
      <vt:lpstr>方正姚体</vt:lpstr>
      <vt:lpstr>微软雅黑</vt:lpstr>
      <vt:lpstr>Felix Titling</vt:lpstr>
      <vt:lpstr>Latha</vt:lpstr>
      <vt:lpstr>FrankRuehl</vt:lpstr>
      <vt:lpstr>黑体</vt:lpstr>
      <vt:lpstr>Times New Roman</vt:lpstr>
      <vt:lpstr>Courier New</vt:lpstr>
      <vt:lpstr>Consolas</vt:lpstr>
      <vt:lpstr>Arial Unicode MS</vt:lpstr>
      <vt:lpstr>PMingLiU</vt:lpstr>
      <vt:lpstr>隶书</vt:lpstr>
      <vt:lpstr>Office 主题​​</vt:lpstr>
      <vt:lpstr>Photoshop.Image.7</vt:lpstr>
      <vt:lpstr>Photoshop.Image.7</vt:lpstr>
      <vt:lpstr>Photoshop.Image.7</vt:lpstr>
      <vt:lpstr>PowerPoint 演示文稿</vt:lpstr>
      <vt:lpstr>目标</vt:lpstr>
      <vt:lpstr>PowerPoint 演示文稿</vt:lpstr>
      <vt:lpstr>为什么需要泛型</vt:lpstr>
      <vt:lpstr>基于泛型的解决方案</vt:lpstr>
      <vt:lpstr>定义一个泛型类</vt:lpstr>
      <vt:lpstr>实现通用的求极值算法</vt:lpstr>
      <vt:lpstr>泛型：类型参数化</vt:lpstr>
      <vt:lpstr>泛型（Generics）</vt:lpstr>
      <vt:lpstr>泛型的规则和限制</vt:lpstr>
      <vt:lpstr>Java泛型与C++中模板的比较</vt:lpstr>
      <vt:lpstr>定义泛型(Generics)类</vt:lpstr>
      <vt:lpstr>泛型类的声明示例</vt:lpstr>
      <vt:lpstr>泛型成员的限制</vt:lpstr>
      <vt:lpstr>泛型成员的限制</vt:lpstr>
      <vt:lpstr>泛型成员实例化示例</vt:lpstr>
      <vt:lpstr>泛型成员的可用方法</vt:lpstr>
      <vt:lpstr>限制泛型上限类型</vt:lpstr>
      <vt:lpstr>限制泛型上限类型的示例</vt:lpstr>
      <vt:lpstr>默认的泛型限制类型</vt:lpstr>
      <vt:lpstr>限定泛型上限后的成员可用方法</vt:lpstr>
      <vt:lpstr>PowerPoint 演示文稿</vt:lpstr>
      <vt:lpstr>泛型类的实例化</vt:lpstr>
      <vt:lpstr>实例化时的泛型的默认类型</vt:lpstr>
      <vt:lpstr>包含多个泛型的类定义示例</vt:lpstr>
      <vt:lpstr>泛型类实例之间的赋值</vt:lpstr>
      <vt:lpstr>泛型中的Object类型兼容性</vt:lpstr>
      <vt:lpstr>泛型通配字符（Wildcard）</vt:lpstr>
      <vt:lpstr>通配符用作方法的参数</vt:lpstr>
      <vt:lpstr>为通配符指定匹配上限</vt:lpstr>
      <vt:lpstr>泛型变量上限通配符限制</vt:lpstr>
      <vt:lpstr>通配符对泛型成员的影响</vt:lpstr>
      <vt:lpstr>限定通配符匹配类型的下限</vt:lpstr>
      <vt:lpstr>泛型变量下限通配符限制</vt:lpstr>
      <vt:lpstr>泛型默认类型的实例类型兼容性</vt:lpstr>
      <vt:lpstr>通配符用作方法参数的局限性</vt:lpstr>
      <vt:lpstr>泛型通配符总结</vt:lpstr>
      <vt:lpstr>PowerPoint 演示文稿</vt:lpstr>
      <vt:lpstr>泛型方法</vt:lpstr>
      <vt:lpstr>泛型方法声明示例</vt:lpstr>
      <vt:lpstr>泛型方法的调用</vt:lpstr>
      <vt:lpstr>限定泛型方法中泛型类型</vt:lpstr>
      <vt:lpstr>PowerPoint 演示文稿</vt:lpstr>
      <vt:lpstr>类型去除(Type Erasure)</vt:lpstr>
      <vt:lpstr>向前兼容</vt:lpstr>
      <vt:lpstr>泛型的class是共享的 </vt:lpstr>
      <vt:lpstr>泛型中的类型擦除</vt:lpstr>
      <vt:lpstr>类型擦除表现</vt:lpstr>
      <vt:lpstr>建立类型为泛型类的数组</vt:lpstr>
      <vt:lpstr>为了支持泛型继承编译器自动生成桥代码</vt:lpstr>
      <vt:lpstr>子类不能同时实现和父类相同的泛型接口</vt:lpstr>
      <vt:lpstr>继承中的桥代码</vt:lpstr>
      <vt:lpstr>PowerPoint 演示文稿</vt:lpstr>
      <vt:lpstr>继承中的泛型</vt:lpstr>
      <vt:lpstr>继承时指定父类的泛型类型</vt:lpstr>
      <vt:lpstr>泛型接口</vt:lpstr>
      <vt:lpstr>泛型接口的实现</vt:lpstr>
      <vt:lpstr>实现泛型接口时指定泛型类型</vt:lpstr>
      <vt:lpstr>泛型和枚举</vt:lpstr>
      <vt:lpstr>泛型限制总结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刘明铭</cp:lastModifiedBy>
  <cp:revision>357</cp:revision>
  <cp:lastPrinted>2016-11-07T04:06:00Z</cp:lastPrinted>
  <dcterms:created xsi:type="dcterms:W3CDTF">2012-10-26T07:13:00Z</dcterms:created>
  <dcterms:modified xsi:type="dcterms:W3CDTF">2022-03-21T15:43:29Z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FAEFAF70D6A64496A665312135DA47BB</vt:lpwstr>
  </property>
</Properties>
</file>