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25.fntdata" ContentType="application/x-fontdata"/>
  <Override PartName="/ppt/fonts/font26.fntdata" ContentType="application/x-fontdata"/>
  <Override PartName="/ppt/fonts/font27.fntdata" ContentType="application/x-fontdata"/>
  <Override PartName="/ppt/fonts/font28.fntdata" ContentType="application/x-fontdata"/>
  <Override PartName="/ppt/fonts/font29.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100"/>
  </p:handoutMasterIdLst>
  <p:sldIdLst>
    <p:sldId id="435" r:id="rId3"/>
    <p:sldId id="2043" r:id="rId4"/>
    <p:sldId id="2125" r:id="rId5"/>
    <p:sldId id="2042" r:id="rId6"/>
    <p:sldId id="2355" r:id="rId7"/>
    <p:sldId id="2356" r:id="rId9"/>
    <p:sldId id="2357" r:id="rId10"/>
    <p:sldId id="2358" r:id="rId11"/>
    <p:sldId id="2359" r:id="rId12"/>
    <p:sldId id="2360" r:id="rId13"/>
    <p:sldId id="2451" r:id="rId14"/>
    <p:sldId id="2362" r:id="rId15"/>
    <p:sldId id="2363" r:id="rId16"/>
    <p:sldId id="2364" r:id="rId17"/>
    <p:sldId id="2365" r:id="rId18"/>
    <p:sldId id="2366" r:id="rId19"/>
    <p:sldId id="2367" r:id="rId20"/>
    <p:sldId id="2368" r:id="rId21"/>
    <p:sldId id="2369" r:id="rId22"/>
    <p:sldId id="2370" r:id="rId23"/>
    <p:sldId id="2371" r:id="rId24"/>
    <p:sldId id="2372" r:id="rId25"/>
    <p:sldId id="2373" r:id="rId26"/>
    <p:sldId id="2658" r:id="rId27"/>
    <p:sldId id="2659" r:id="rId28"/>
    <p:sldId id="2374" r:id="rId29"/>
    <p:sldId id="2553" r:id="rId30"/>
    <p:sldId id="2463" r:id="rId31"/>
    <p:sldId id="2464" r:id="rId32"/>
    <p:sldId id="2465" r:id="rId33"/>
    <p:sldId id="2466" r:id="rId34"/>
    <p:sldId id="2469" r:id="rId35"/>
    <p:sldId id="2470" r:id="rId36"/>
    <p:sldId id="2471" r:id="rId37"/>
    <p:sldId id="2472" r:id="rId38"/>
    <p:sldId id="2474" r:id="rId39"/>
    <p:sldId id="2475" r:id="rId40"/>
    <p:sldId id="2476" r:id="rId41"/>
    <p:sldId id="2660" r:id="rId42"/>
    <p:sldId id="2477" r:id="rId43"/>
    <p:sldId id="2478" r:id="rId44"/>
    <p:sldId id="2479" r:id="rId45"/>
    <p:sldId id="2480" r:id="rId46"/>
    <p:sldId id="2481" r:id="rId47"/>
    <p:sldId id="2482" r:id="rId48"/>
    <p:sldId id="2483" r:id="rId49"/>
    <p:sldId id="2484" r:id="rId50"/>
    <p:sldId id="2489" r:id="rId51"/>
    <p:sldId id="2485" r:id="rId52"/>
    <p:sldId id="2486" r:id="rId53"/>
    <p:sldId id="2487" r:id="rId54"/>
    <p:sldId id="2488" r:id="rId55"/>
    <p:sldId id="2554" r:id="rId56"/>
    <p:sldId id="2493" r:id="rId57"/>
    <p:sldId id="2494" r:id="rId58"/>
    <p:sldId id="2495" r:id="rId59"/>
    <p:sldId id="2496" r:id="rId60"/>
    <p:sldId id="2497" r:id="rId61"/>
    <p:sldId id="2498" r:id="rId62"/>
    <p:sldId id="2499" r:id="rId63"/>
    <p:sldId id="2500" r:id="rId64"/>
    <p:sldId id="2501" r:id="rId65"/>
    <p:sldId id="2503" r:id="rId66"/>
    <p:sldId id="2506" r:id="rId67"/>
    <p:sldId id="2626" r:id="rId68"/>
    <p:sldId id="2507" r:id="rId69"/>
    <p:sldId id="2508" r:id="rId70"/>
    <p:sldId id="2509" r:id="rId71"/>
    <p:sldId id="2510" r:id="rId72"/>
    <p:sldId id="2511" r:id="rId73"/>
    <p:sldId id="2555" r:id="rId74"/>
    <p:sldId id="2513" r:id="rId75"/>
    <p:sldId id="2514" r:id="rId76"/>
    <p:sldId id="2515" r:id="rId77"/>
    <p:sldId id="2516" r:id="rId78"/>
    <p:sldId id="2517" r:id="rId79"/>
    <p:sldId id="2518" r:id="rId80"/>
    <p:sldId id="2519" r:id="rId81"/>
    <p:sldId id="2556" r:id="rId82"/>
    <p:sldId id="2521" r:id="rId83"/>
    <p:sldId id="2522" r:id="rId84"/>
    <p:sldId id="2523" r:id="rId85"/>
    <p:sldId id="2557" r:id="rId86"/>
    <p:sldId id="2525" r:id="rId87"/>
    <p:sldId id="2526" r:id="rId88"/>
    <p:sldId id="2527" r:id="rId89"/>
    <p:sldId id="2528" r:id="rId90"/>
    <p:sldId id="2529" r:id="rId91"/>
    <p:sldId id="2530" r:id="rId92"/>
    <p:sldId id="2531" r:id="rId93"/>
    <p:sldId id="2532" r:id="rId94"/>
    <p:sldId id="2533" r:id="rId95"/>
    <p:sldId id="2534" r:id="rId96"/>
    <p:sldId id="2535" r:id="rId97"/>
    <p:sldId id="2536" r:id="rId98"/>
    <p:sldId id="309" r:id="rId99"/>
  </p:sldIdLst>
  <p:sldSz cx="10801350" cy="7200900"/>
  <p:notesSz cx="6858000" cy="9144000"/>
  <p:embeddedFontLst>
    <p:embeddedFont>
      <p:font typeface="Calibri" panose="020F0502020204030204" pitchFamily="34" charset="0"/>
      <p:regular r:id="rId104"/>
      <p:bold r:id="rId105"/>
      <p:italic r:id="rId106"/>
      <p:boldItalic r:id="rId107"/>
    </p:embeddedFont>
    <p:embeddedFont>
      <p:font typeface="微软雅黑" panose="020B0503020204020204" pitchFamily="34" charset="-122"/>
      <p:regular r:id="rId108"/>
    </p:embeddedFont>
    <p:embeddedFont>
      <p:font typeface="Impact" panose="020B0806030902050204" pitchFamily="34" charset="0"/>
      <p:regular r:id="rId109"/>
    </p:embeddedFont>
    <p:embeddedFont>
      <p:font typeface="方正姚体" panose="02010601030101010101" charset="-122"/>
      <p:regular r:id="rId110"/>
    </p:embeddedFont>
    <p:embeddedFont>
      <p:font typeface="Felix Titling" panose="04060505060202020A04" pitchFamily="82" charset="0"/>
      <p:regular r:id="rId111"/>
    </p:embeddedFont>
    <p:embeddedFont>
      <p:font typeface="Latha" panose="020B0604020202020204" pitchFamily="34" charset="0"/>
      <p:regular r:id="rId112"/>
      <p:bold r:id="rId113"/>
    </p:embeddedFont>
    <p:embeddedFont>
      <p:font typeface="FrankRuehl" panose="020E0503060101010101" pitchFamily="34" charset="-79"/>
      <p:regular r:id="rId114"/>
    </p:embeddedFont>
    <p:embeddedFont>
      <p:font typeface="Arial Black" panose="020B0A04020102020204" charset="0"/>
      <p:bold r:id="rId115"/>
    </p:embeddedFont>
    <p:embeddedFont>
      <p:font typeface="Arial Narrow" panose="020B0606020202030204" pitchFamily="34" charset="0"/>
      <p:regular r:id="rId116"/>
      <p:bold r:id="rId117"/>
      <p:italic r:id="rId118"/>
      <p:boldItalic r:id="rId119"/>
    </p:embeddedFont>
    <p:embeddedFont>
      <p:font typeface="Tahoma" panose="020B0604030504040204" pitchFamily="34" charset="0"/>
      <p:regular r:id="rId120"/>
      <p:bold r:id="rId121"/>
    </p:embeddedFont>
    <p:embeddedFont>
      <p:font typeface="华文中宋" panose="02010600040101010101" pitchFamily="2" charset="-122"/>
      <p:regular r:id="rId122"/>
    </p:embeddedFont>
    <p:embeddedFont>
      <p:font typeface="黑体" panose="02010609060101010101" pitchFamily="49" charset="-122"/>
      <p:regular r:id="rId123"/>
    </p:embeddedFont>
    <p:embeddedFont>
      <p:font typeface="Verdana" panose="020B0604030504040204" pitchFamily="34" charset="0"/>
      <p:regular r:id="rId124"/>
      <p:bold r:id="rId125"/>
      <p:italic r:id="rId126"/>
      <p:boldItalic r:id="rId127"/>
    </p:embeddedFont>
    <p:embeddedFont>
      <p:font typeface="Consolas" panose="020B0609020204030204" charset="0"/>
      <p:regular r:id="rId128"/>
      <p:bold r:id="rId129"/>
      <p:italic r:id="rId130"/>
      <p:boldItalic r:id="rId131"/>
    </p:embeddedFont>
    <p:embeddedFont>
      <p:font typeface="Marlett" pitchFamily="2" charset="2"/>
      <p:regular r:id="rId132"/>
    </p:embeddedFont>
  </p:embeddedFont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49"/>
        <p:guide pos="3420"/>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2" Type="http://schemas.openxmlformats.org/officeDocument/2006/relationships/font" Target="fonts/font29.fntdata"/><Relationship Id="rId131" Type="http://schemas.openxmlformats.org/officeDocument/2006/relationships/font" Target="fonts/font28.fntdata"/><Relationship Id="rId130" Type="http://schemas.openxmlformats.org/officeDocument/2006/relationships/font" Target="fonts/font27.fntdata"/><Relationship Id="rId13" Type="http://schemas.openxmlformats.org/officeDocument/2006/relationships/slide" Target="slides/slide10.xml"/><Relationship Id="rId129" Type="http://schemas.openxmlformats.org/officeDocument/2006/relationships/font" Target="fonts/font26.fntdata"/><Relationship Id="rId128" Type="http://schemas.openxmlformats.org/officeDocument/2006/relationships/font" Target="fonts/font25.fntdata"/><Relationship Id="rId127" Type="http://schemas.openxmlformats.org/officeDocument/2006/relationships/font" Target="fonts/font24.fntdata"/><Relationship Id="rId126" Type="http://schemas.openxmlformats.org/officeDocument/2006/relationships/font" Target="fonts/font23.fntdata"/><Relationship Id="rId125" Type="http://schemas.openxmlformats.org/officeDocument/2006/relationships/font" Target="fonts/font22.fntdata"/><Relationship Id="rId124" Type="http://schemas.openxmlformats.org/officeDocument/2006/relationships/font" Target="fonts/font21.fntdata"/><Relationship Id="rId123" Type="http://schemas.openxmlformats.org/officeDocument/2006/relationships/font" Target="fonts/font20.fntdata"/><Relationship Id="rId122" Type="http://schemas.openxmlformats.org/officeDocument/2006/relationships/font" Target="fonts/font19.fntdata"/><Relationship Id="rId121" Type="http://schemas.openxmlformats.org/officeDocument/2006/relationships/font" Target="fonts/font18.fntdata"/><Relationship Id="rId120" Type="http://schemas.openxmlformats.org/officeDocument/2006/relationships/font" Target="fonts/font17.fntdata"/><Relationship Id="rId12" Type="http://schemas.openxmlformats.org/officeDocument/2006/relationships/slide" Target="slides/slide9.xml"/><Relationship Id="rId119" Type="http://schemas.openxmlformats.org/officeDocument/2006/relationships/font" Target="fonts/font16.fntdata"/><Relationship Id="rId118" Type="http://schemas.openxmlformats.org/officeDocument/2006/relationships/font" Target="fonts/font15.fntdata"/><Relationship Id="rId117" Type="http://schemas.openxmlformats.org/officeDocument/2006/relationships/font" Target="fonts/font14.fntdata"/><Relationship Id="rId116" Type="http://schemas.openxmlformats.org/officeDocument/2006/relationships/font" Target="fonts/font13.fntdata"/><Relationship Id="rId115" Type="http://schemas.openxmlformats.org/officeDocument/2006/relationships/font" Target="fonts/font12.fntdata"/><Relationship Id="rId114" Type="http://schemas.openxmlformats.org/officeDocument/2006/relationships/font" Target="fonts/font11.fntdata"/><Relationship Id="rId113" Type="http://schemas.openxmlformats.org/officeDocument/2006/relationships/font" Target="fonts/font10.fntdata"/><Relationship Id="rId112" Type="http://schemas.openxmlformats.org/officeDocument/2006/relationships/font" Target="fonts/font9.fntdata"/><Relationship Id="rId111" Type="http://schemas.openxmlformats.org/officeDocument/2006/relationships/font" Target="fonts/font8.fntdata"/><Relationship Id="rId110" Type="http://schemas.openxmlformats.org/officeDocument/2006/relationships/font" Target="fonts/font7.fntdata"/><Relationship Id="rId11" Type="http://schemas.openxmlformats.org/officeDocument/2006/relationships/slide" Target="slides/slide8.xml"/><Relationship Id="rId109" Type="http://schemas.openxmlformats.org/officeDocument/2006/relationships/font" Target="fonts/font6.fntdata"/><Relationship Id="rId108" Type="http://schemas.openxmlformats.org/officeDocument/2006/relationships/font" Target="fonts/font5.fntdata"/><Relationship Id="rId107" Type="http://schemas.openxmlformats.org/officeDocument/2006/relationships/font" Target="fonts/font4.fntdata"/><Relationship Id="rId106" Type="http://schemas.openxmlformats.org/officeDocument/2006/relationships/font" Target="fonts/font3.fntdata"/><Relationship Id="rId105" Type="http://schemas.openxmlformats.org/officeDocument/2006/relationships/font" Target="fonts/font2.fntdata"/><Relationship Id="rId104" Type="http://schemas.openxmlformats.org/officeDocument/2006/relationships/font" Target="fonts/font1.fntdata"/><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微软雅黑" panose="020B0503020204020204" pitchFamily="34" charset="-122"/>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ea typeface="微软雅黑" panose="020B0503020204020204" pitchFamily="34" charset="-122"/>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微软雅黑" panose="020B0503020204020204" pitchFamily="34" charset="-122"/>
              <a:cs typeface="+mn-cs"/>
              <a:sym typeface="微软雅黑" panose="020B0503020204020204" pitchFamily="34" charset="-122"/>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微软雅黑" panose="020B0503020204020204" pitchFamily="34" charset="-122"/>
                <a:cs typeface="微软雅黑" panose="020B0503020204020204" pitchFamily="34" charset="-122"/>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579009"/>
          <p:cNvSpPr>
            <a:spLocks noGrp="1" noRot="1" noChangeAspect="1" noTextEdit="1"/>
          </p:cNvSpPr>
          <p:nvPr>
            <p:ph type="sldImg"/>
          </p:nvPr>
        </p:nvSpPr>
        <p:spPr/>
      </p:sp>
      <p:sp>
        <p:nvSpPr>
          <p:cNvPr id="111619" name="文本占位符 15790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589249"/>
          <p:cNvSpPr>
            <a:spLocks noGrp="1" noRot="1" noChangeAspect="1" noTextEdit="1"/>
          </p:cNvSpPr>
          <p:nvPr>
            <p:ph type="sldImg"/>
          </p:nvPr>
        </p:nvSpPr>
        <p:spPr/>
      </p:sp>
      <p:sp>
        <p:nvSpPr>
          <p:cNvPr id="120835" name="文本占位符 15892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590273"/>
          <p:cNvSpPr>
            <a:spLocks noGrp="1" noRot="1" noChangeAspect="1" noTextEdit="1"/>
          </p:cNvSpPr>
          <p:nvPr>
            <p:ph type="sldImg"/>
          </p:nvPr>
        </p:nvSpPr>
        <p:spPr/>
      </p:sp>
      <p:sp>
        <p:nvSpPr>
          <p:cNvPr id="121859" name="文本占位符 159027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591297"/>
          <p:cNvSpPr>
            <a:spLocks noGrp="1" noRot="1" noChangeAspect="1" noTextEdit="1"/>
          </p:cNvSpPr>
          <p:nvPr>
            <p:ph type="sldImg"/>
          </p:nvPr>
        </p:nvSpPr>
        <p:spPr/>
      </p:sp>
      <p:sp>
        <p:nvSpPr>
          <p:cNvPr id="122883" name="文本占位符 15912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594369"/>
          <p:cNvSpPr>
            <a:spLocks noGrp="1" noRot="1" noChangeAspect="1" noTextEdit="1"/>
          </p:cNvSpPr>
          <p:nvPr>
            <p:ph type="sldImg"/>
          </p:nvPr>
        </p:nvSpPr>
        <p:spPr/>
      </p:sp>
      <p:sp>
        <p:nvSpPr>
          <p:cNvPr id="123907" name="文本占位符 15943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595393"/>
          <p:cNvSpPr>
            <a:spLocks noGrp="1" noRot="1" noChangeAspect="1" noTextEdit="1"/>
          </p:cNvSpPr>
          <p:nvPr>
            <p:ph type="sldImg"/>
          </p:nvPr>
        </p:nvSpPr>
        <p:spPr/>
      </p:sp>
      <p:sp>
        <p:nvSpPr>
          <p:cNvPr id="124931" name="文本占位符 159539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352705"/>
          <p:cNvSpPr>
            <a:spLocks noGrp="1" noRot="1" noChangeAspect="1" noTextEdit="1"/>
          </p:cNvSpPr>
          <p:nvPr>
            <p:ph type="sldImg"/>
          </p:nvPr>
        </p:nvSpPr>
        <p:spPr/>
      </p:sp>
      <p:sp>
        <p:nvSpPr>
          <p:cNvPr id="125955" name="文本占位符 1352706"/>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596417"/>
          <p:cNvSpPr>
            <a:spLocks noGrp="1" noRot="1" noChangeAspect="1" noTextEdit="1"/>
          </p:cNvSpPr>
          <p:nvPr>
            <p:ph type="sldImg"/>
          </p:nvPr>
        </p:nvSpPr>
        <p:spPr/>
      </p:sp>
      <p:sp>
        <p:nvSpPr>
          <p:cNvPr id="126979" name="文本占位符 159641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597441"/>
          <p:cNvSpPr>
            <a:spLocks noGrp="1" noRot="1" noChangeAspect="1" noTextEdit="1"/>
          </p:cNvSpPr>
          <p:nvPr>
            <p:ph type="sldImg"/>
          </p:nvPr>
        </p:nvSpPr>
        <p:spPr/>
      </p:sp>
      <p:sp>
        <p:nvSpPr>
          <p:cNvPr id="128003" name="文本占位符 159744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552385"/>
          <p:cNvSpPr>
            <a:spLocks noGrp="1" noRot="1" noChangeAspect="1" noTextEdit="1"/>
          </p:cNvSpPr>
          <p:nvPr>
            <p:ph type="sldImg"/>
          </p:nvPr>
        </p:nvSpPr>
        <p:spPr/>
      </p:sp>
      <p:sp>
        <p:nvSpPr>
          <p:cNvPr id="129027" name="文本占位符 1552386"/>
          <p:cNvSpPr>
            <a:spLocks noGrp="1"/>
          </p:cNvSpPr>
          <p:nvPr>
            <p:ph type="body"/>
          </p:nvPr>
        </p:nvSpPr>
        <p:spPr>
          <a:xfrm>
            <a:off x="914400" y="4343400"/>
            <a:ext cx="5029200" cy="4114800"/>
          </a:xfrm>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598465"/>
          <p:cNvSpPr>
            <a:spLocks noGrp="1" noRot="1" noChangeAspect="1" noTextEdit="1"/>
          </p:cNvSpPr>
          <p:nvPr>
            <p:ph type="sldImg"/>
          </p:nvPr>
        </p:nvSpPr>
        <p:spPr/>
      </p:sp>
      <p:sp>
        <p:nvSpPr>
          <p:cNvPr id="130051" name="文本占位符 15984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580033"/>
          <p:cNvSpPr>
            <a:spLocks noGrp="1" noRot="1" noChangeAspect="1" noTextEdit="1"/>
          </p:cNvSpPr>
          <p:nvPr>
            <p:ph type="sldImg"/>
          </p:nvPr>
        </p:nvSpPr>
        <p:spPr/>
      </p:sp>
      <p:sp>
        <p:nvSpPr>
          <p:cNvPr id="112643" name="文本占位符 158003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599489"/>
          <p:cNvSpPr>
            <a:spLocks noGrp="1" noRot="1" noChangeAspect="1" noTextEdit="1"/>
          </p:cNvSpPr>
          <p:nvPr>
            <p:ph type="sldImg"/>
          </p:nvPr>
        </p:nvSpPr>
        <p:spPr/>
      </p:sp>
      <p:sp>
        <p:nvSpPr>
          <p:cNvPr id="131075" name="文本占位符 159949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599489"/>
          <p:cNvSpPr>
            <a:spLocks noGrp="1" noRot="1" noChangeAspect="1" noTextEdit="1"/>
          </p:cNvSpPr>
          <p:nvPr>
            <p:ph type="sldImg"/>
          </p:nvPr>
        </p:nvSpPr>
        <p:spPr/>
      </p:sp>
      <p:sp>
        <p:nvSpPr>
          <p:cNvPr id="131075" name="文本占位符 159949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599489"/>
          <p:cNvSpPr>
            <a:spLocks noGrp="1" noRot="1" noChangeAspect="1" noTextEdit="1"/>
          </p:cNvSpPr>
          <p:nvPr>
            <p:ph type="sldImg"/>
          </p:nvPr>
        </p:nvSpPr>
        <p:spPr/>
      </p:sp>
      <p:sp>
        <p:nvSpPr>
          <p:cNvPr id="131075" name="文本占位符 159949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602561"/>
          <p:cNvSpPr>
            <a:spLocks noGrp="1" noRot="1" noChangeAspect="1" noTextEdit="1"/>
          </p:cNvSpPr>
          <p:nvPr>
            <p:ph type="sldImg"/>
          </p:nvPr>
        </p:nvSpPr>
        <p:spPr/>
      </p:sp>
      <p:sp>
        <p:nvSpPr>
          <p:cNvPr id="135171" name="文本占位符 16025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604609"/>
          <p:cNvSpPr>
            <a:spLocks noGrp="1" noRot="1" noChangeAspect="1" noTextEdit="1"/>
          </p:cNvSpPr>
          <p:nvPr>
            <p:ph type="sldImg"/>
          </p:nvPr>
        </p:nvSpPr>
        <p:spPr/>
      </p:sp>
      <p:sp>
        <p:nvSpPr>
          <p:cNvPr id="137219" name="文本占位符 16046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605633"/>
          <p:cNvSpPr>
            <a:spLocks noGrp="1" noRot="1" noChangeAspect="1" noTextEdit="1"/>
          </p:cNvSpPr>
          <p:nvPr>
            <p:ph type="sldImg"/>
          </p:nvPr>
        </p:nvSpPr>
        <p:spPr/>
      </p:sp>
      <p:sp>
        <p:nvSpPr>
          <p:cNvPr id="138243" name="文本占位符 160563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606657"/>
          <p:cNvSpPr>
            <a:spLocks noGrp="1" noRot="1" noChangeAspect="1" noTextEdit="1"/>
          </p:cNvSpPr>
          <p:nvPr>
            <p:ph type="sldImg"/>
          </p:nvPr>
        </p:nvSpPr>
        <p:spPr/>
      </p:sp>
      <p:sp>
        <p:nvSpPr>
          <p:cNvPr id="139267" name="文本占位符 160665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609729"/>
          <p:cNvSpPr>
            <a:spLocks noGrp="1" noRot="1" noChangeAspect="1" noTextEdit="1"/>
          </p:cNvSpPr>
          <p:nvPr>
            <p:ph type="sldImg"/>
          </p:nvPr>
        </p:nvSpPr>
        <p:spPr/>
      </p:sp>
      <p:sp>
        <p:nvSpPr>
          <p:cNvPr id="142339" name="文本占位符 16097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610753"/>
          <p:cNvSpPr>
            <a:spLocks noGrp="1" noRot="1" noChangeAspect="1" noTextEdit="1"/>
          </p:cNvSpPr>
          <p:nvPr>
            <p:ph type="sldImg"/>
          </p:nvPr>
        </p:nvSpPr>
        <p:spPr/>
      </p:sp>
      <p:sp>
        <p:nvSpPr>
          <p:cNvPr id="143363" name="文本占位符 161075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611777"/>
          <p:cNvSpPr>
            <a:spLocks noGrp="1" noRot="1" noChangeAspect="1" noTextEdit="1"/>
          </p:cNvSpPr>
          <p:nvPr>
            <p:ph type="sldImg"/>
          </p:nvPr>
        </p:nvSpPr>
        <p:spPr/>
      </p:sp>
      <p:sp>
        <p:nvSpPr>
          <p:cNvPr id="144387" name="文本占位符 161177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581057"/>
          <p:cNvSpPr>
            <a:spLocks noGrp="1" noRot="1" noChangeAspect="1" noTextEdit="1"/>
          </p:cNvSpPr>
          <p:nvPr>
            <p:ph type="sldImg"/>
          </p:nvPr>
        </p:nvSpPr>
        <p:spPr/>
      </p:sp>
      <p:sp>
        <p:nvSpPr>
          <p:cNvPr id="113667" name="文本占位符 158105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612801"/>
          <p:cNvSpPr>
            <a:spLocks noGrp="1" noRot="1" noChangeAspect="1" noTextEdit="1"/>
          </p:cNvSpPr>
          <p:nvPr>
            <p:ph type="sldImg"/>
          </p:nvPr>
        </p:nvSpPr>
        <p:spPr/>
      </p:sp>
      <p:sp>
        <p:nvSpPr>
          <p:cNvPr id="145411" name="文本占位符 16128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614849"/>
          <p:cNvSpPr>
            <a:spLocks noGrp="1" noRot="1" noChangeAspect="1" noTextEdit="1"/>
          </p:cNvSpPr>
          <p:nvPr>
            <p:ph type="sldImg"/>
          </p:nvPr>
        </p:nvSpPr>
        <p:spPr/>
      </p:sp>
      <p:sp>
        <p:nvSpPr>
          <p:cNvPr id="147459" name="文本占位符 16148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615873"/>
          <p:cNvSpPr>
            <a:spLocks noGrp="1" noRot="1" noChangeAspect="1" noTextEdit="1"/>
          </p:cNvSpPr>
          <p:nvPr>
            <p:ph type="sldImg"/>
          </p:nvPr>
        </p:nvSpPr>
        <p:spPr/>
      </p:sp>
      <p:sp>
        <p:nvSpPr>
          <p:cNvPr id="148483" name="文本占位符 161587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616897"/>
          <p:cNvSpPr>
            <a:spLocks noGrp="1" noRot="1" noChangeAspect="1" noTextEdit="1"/>
          </p:cNvSpPr>
          <p:nvPr>
            <p:ph type="sldImg"/>
          </p:nvPr>
        </p:nvSpPr>
        <p:spPr/>
      </p:sp>
      <p:sp>
        <p:nvSpPr>
          <p:cNvPr id="149507" name="文本占位符 16168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617921"/>
          <p:cNvSpPr>
            <a:spLocks noGrp="1" noRot="1" noChangeAspect="1" noTextEdit="1"/>
          </p:cNvSpPr>
          <p:nvPr>
            <p:ph type="sldImg"/>
          </p:nvPr>
        </p:nvSpPr>
        <p:spPr/>
      </p:sp>
      <p:sp>
        <p:nvSpPr>
          <p:cNvPr id="150531" name="文本占位符 16179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618945"/>
          <p:cNvSpPr>
            <a:spLocks noGrp="1" noRot="1" noChangeAspect="1" noTextEdit="1"/>
          </p:cNvSpPr>
          <p:nvPr>
            <p:ph type="sldImg"/>
          </p:nvPr>
        </p:nvSpPr>
        <p:spPr/>
      </p:sp>
      <p:sp>
        <p:nvSpPr>
          <p:cNvPr id="151555" name="文本占位符 161894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619969"/>
          <p:cNvSpPr>
            <a:spLocks noGrp="1" noRot="1" noChangeAspect="1" noTextEdit="1"/>
          </p:cNvSpPr>
          <p:nvPr>
            <p:ph type="sldImg"/>
          </p:nvPr>
        </p:nvSpPr>
        <p:spPr/>
      </p:sp>
      <p:sp>
        <p:nvSpPr>
          <p:cNvPr id="152579" name="文本占位符 16199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620993"/>
          <p:cNvSpPr>
            <a:spLocks noGrp="1" noRot="1" noChangeAspect="1" noTextEdit="1"/>
          </p:cNvSpPr>
          <p:nvPr>
            <p:ph type="sldImg"/>
          </p:nvPr>
        </p:nvSpPr>
        <p:spPr/>
      </p:sp>
      <p:sp>
        <p:nvSpPr>
          <p:cNvPr id="153603" name="文本占位符 162099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622017"/>
          <p:cNvSpPr>
            <a:spLocks noGrp="1" noRot="1" noChangeAspect="1" noTextEdit="1"/>
          </p:cNvSpPr>
          <p:nvPr>
            <p:ph type="sldImg"/>
          </p:nvPr>
        </p:nvSpPr>
        <p:spPr/>
      </p:sp>
      <p:sp>
        <p:nvSpPr>
          <p:cNvPr id="154627" name="文本占位符 162201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623041"/>
          <p:cNvSpPr>
            <a:spLocks noGrp="1" noRot="1" noChangeAspect="1" noTextEdit="1"/>
          </p:cNvSpPr>
          <p:nvPr>
            <p:ph type="sldImg"/>
          </p:nvPr>
        </p:nvSpPr>
        <p:spPr/>
      </p:sp>
      <p:sp>
        <p:nvSpPr>
          <p:cNvPr id="155651" name="文本占位符 162304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583105"/>
          <p:cNvSpPr>
            <a:spLocks noGrp="1" noRot="1" noChangeAspect="1" noTextEdit="1"/>
          </p:cNvSpPr>
          <p:nvPr>
            <p:ph type="sldImg"/>
          </p:nvPr>
        </p:nvSpPr>
        <p:spPr/>
      </p:sp>
      <p:sp>
        <p:nvSpPr>
          <p:cNvPr id="114691" name="文本占位符 158310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624065"/>
          <p:cNvSpPr>
            <a:spLocks noGrp="1" noRot="1" noChangeAspect="1" noTextEdit="1"/>
          </p:cNvSpPr>
          <p:nvPr>
            <p:ph type="sldImg"/>
          </p:nvPr>
        </p:nvSpPr>
        <p:spPr/>
      </p:sp>
      <p:sp>
        <p:nvSpPr>
          <p:cNvPr id="156675" name="文本占位符 16240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625089"/>
          <p:cNvSpPr>
            <a:spLocks noGrp="1" noRot="1" noChangeAspect="1" noTextEdit="1"/>
          </p:cNvSpPr>
          <p:nvPr>
            <p:ph type="sldImg"/>
          </p:nvPr>
        </p:nvSpPr>
        <p:spPr/>
      </p:sp>
      <p:sp>
        <p:nvSpPr>
          <p:cNvPr id="157699" name="文本占位符 162509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632257"/>
          <p:cNvSpPr>
            <a:spLocks noGrp="1" noRot="1" noChangeAspect="1" noTextEdit="1"/>
          </p:cNvSpPr>
          <p:nvPr>
            <p:ph type="sldImg"/>
          </p:nvPr>
        </p:nvSpPr>
        <p:spPr/>
      </p:sp>
      <p:sp>
        <p:nvSpPr>
          <p:cNvPr id="162819" name="文本占位符 163225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626113"/>
          <p:cNvSpPr>
            <a:spLocks noGrp="1" noRot="1" noChangeAspect="1" noTextEdit="1"/>
          </p:cNvSpPr>
          <p:nvPr>
            <p:ph type="sldImg"/>
          </p:nvPr>
        </p:nvSpPr>
        <p:spPr/>
      </p:sp>
      <p:sp>
        <p:nvSpPr>
          <p:cNvPr id="158723" name="文本占位符 162611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627137"/>
          <p:cNvSpPr>
            <a:spLocks noGrp="1" noRot="1" noChangeAspect="1" noTextEdit="1"/>
          </p:cNvSpPr>
          <p:nvPr>
            <p:ph type="sldImg"/>
          </p:nvPr>
        </p:nvSpPr>
        <p:spPr/>
      </p:sp>
      <p:sp>
        <p:nvSpPr>
          <p:cNvPr id="159747" name="文本占位符 162713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628161"/>
          <p:cNvSpPr>
            <a:spLocks noGrp="1" noRot="1" noChangeAspect="1" noTextEdit="1"/>
          </p:cNvSpPr>
          <p:nvPr>
            <p:ph type="sldImg"/>
          </p:nvPr>
        </p:nvSpPr>
        <p:spPr/>
      </p:sp>
      <p:sp>
        <p:nvSpPr>
          <p:cNvPr id="160771" name="文本占位符 16281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629185"/>
          <p:cNvSpPr>
            <a:spLocks noGrp="1" noRot="1" noChangeAspect="1" noTextEdit="1"/>
          </p:cNvSpPr>
          <p:nvPr>
            <p:ph type="sldImg"/>
          </p:nvPr>
        </p:nvSpPr>
        <p:spPr/>
      </p:sp>
      <p:sp>
        <p:nvSpPr>
          <p:cNvPr id="161795" name="文本占位符 16291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635329"/>
          <p:cNvSpPr>
            <a:spLocks noGrp="1" noRot="1" noChangeAspect="1" noTextEdit="1"/>
          </p:cNvSpPr>
          <p:nvPr>
            <p:ph type="sldImg"/>
          </p:nvPr>
        </p:nvSpPr>
        <p:spPr/>
      </p:sp>
      <p:sp>
        <p:nvSpPr>
          <p:cNvPr id="165891" name="文本占位符 16353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636353"/>
          <p:cNvSpPr>
            <a:spLocks noGrp="1" noRot="1" noChangeAspect="1" noTextEdit="1"/>
          </p:cNvSpPr>
          <p:nvPr>
            <p:ph type="sldImg"/>
          </p:nvPr>
        </p:nvSpPr>
        <p:spPr/>
      </p:sp>
      <p:sp>
        <p:nvSpPr>
          <p:cNvPr id="166915" name="文本占位符 163635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637377"/>
          <p:cNvSpPr>
            <a:spLocks noGrp="1" noRot="1" noChangeAspect="1" noTextEdit="1"/>
          </p:cNvSpPr>
          <p:nvPr>
            <p:ph type="sldImg"/>
          </p:nvPr>
        </p:nvSpPr>
        <p:spPr/>
      </p:sp>
      <p:sp>
        <p:nvSpPr>
          <p:cNvPr id="167939" name="文本占位符 163737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584129"/>
          <p:cNvSpPr>
            <a:spLocks noGrp="1" noRot="1" noChangeAspect="1" noTextEdit="1"/>
          </p:cNvSpPr>
          <p:nvPr>
            <p:ph type="sldImg"/>
          </p:nvPr>
        </p:nvSpPr>
        <p:spPr/>
      </p:sp>
      <p:sp>
        <p:nvSpPr>
          <p:cNvPr id="115715" name="文本占位符 15841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638401"/>
          <p:cNvSpPr>
            <a:spLocks noGrp="1" noRot="1" noChangeAspect="1" noTextEdit="1"/>
          </p:cNvSpPr>
          <p:nvPr>
            <p:ph type="sldImg"/>
          </p:nvPr>
        </p:nvSpPr>
        <p:spPr/>
      </p:sp>
      <p:sp>
        <p:nvSpPr>
          <p:cNvPr id="168963" name="文本占位符 16384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639425"/>
          <p:cNvSpPr>
            <a:spLocks noGrp="1" noRot="1" noChangeAspect="1" noTextEdit="1"/>
          </p:cNvSpPr>
          <p:nvPr>
            <p:ph type="sldImg"/>
          </p:nvPr>
        </p:nvSpPr>
        <p:spPr/>
      </p:sp>
      <p:sp>
        <p:nvSpPr>
          <p:cNvPr id="169987" name="文本占位符 163942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640449"/>
          <p:cNvSpPr>
            <a:spLocks noGrp="1" noRot="1" noChangeAspect="1" noTextEdit="1"/>
          </p:cNvSpPr>
          <p:nvPr>
            <p:ph type="sldImg"/>
          </p:nvPr>
        </p:nvSpPr>
        <p:spPr/>
      </p:sp>
      <p:sp>
        <p:nvSpPr>
          <p:cNvPr id="171011" name="文本占位符 164045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641473"/>
          <p:cNvSpPr>
            <a:spLocks noGrp="1" noRot="1" noChangeAspect="1" noTextEdit="1"/>
          </p:cNvSpPr>
          <p:nvPr>
            <p:ph type="sldImg"/>
          </p:nvPr>
        </p:nvSpPr>
        <p:spPr/>
      </p:sp>
      <p:sp>
        <p:nvSpPr>
          <p:cNvPr id="172035" name="文本占位符 164147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642497"/>
          <p:cNvSpPr>
            <a:spLocks noGrp="1" noRot="1" noChangeAspect="1" noTextEdit="1"/>
          </p:cNvSpPr>
          <p:nvPr>
            <p:ph type="sldImg"/>
          </p:nvPr>
        </p:nvSpPr>
        <p:spPr/>
      </p:sp>
      <p:sp>
        <p:nvSpPr>
          <p:cNvPr id="173059" name="文本占位符 164249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643521"/>
          <p:cNvSpPr>
            <a:spLocks noGrp="1" noRot="1" noChangeAspect="1" noTextEdit="1"/>
          </p:cNvSpPr>
          <p:nvPr>
            <p:ph type="sldImg"/>
          </p:nvPr>
        </p:nvSpPr>
        <p:spPr/>
      </p:sp>
      <p:sp>
        <p:nvSpPr>
          <p:cNvPr id="174083" name="文本占位符 16435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645569"/>
          <p:cNvSpPr>
            <a:spLocks noGrp="1" noRot="1" noChangeAspect="1" noTextEdit="1"/>
          </p:cNvSpPr>
          <p:nvPr>
            <p:ph type="sldImg"/>
          </p:nvPr>
        </p:nvSpPr>
        <p:spPr/>
      </p:sp>
      <p:sp>
        <p:nvSpPr>
          <p:cNvPr id="176131" name="文本占位符 164557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600513"/>
          <p:cNvSpPr>
            <a:spLocks noGrp="1" noRot="1" noChangeAspect="1" noTextEdit="1"/>
          </p:cNvSpPr>
          <p:nvPr>
            <p:ph type="sldImg"/>
          </p:nvPr>
        </p:nvSpPr>
        <p:spPr/>
      </p:sp>
      <p:sp>
        <p:nvSpPr>
          <p:cNvPr id="132099" name="文本占位符 160051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601537"/>
          <p:cNvSpPr>
            <a:spLocks noGrp="1" noRot="1" noChangeAspect="1" noTextEdit="1"/>
          </p:cNvSpPr>
          <p:nvPr>
            <p:ph type="sldImg"/>
          </p:nvPr>
        </p:nvSpPr>
        <p:spPr/>
      </p:sp>
      <p:sp>
        <p:nvSpPr>
          <p:cNvPr id="133123" name="文本占位符 160153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557505"/>
          <p:cNvSpPr>
            <a:spLocks noGrp="1" noRot="1" noChangeAspect="1" noTextEdit="1"/>
          </p:cNvSpPr>
          <p:nvPr>
            <p:ph type="sldImg"/>
          </p:nvPr>
        </p:nvSpPr>
        <p:spPr/>
      </p:sp>
      <p:sp>
        <p:nvSpPr>
          <p:cNvPr id="134147" name="文本占位符 1557506"/>
          <p:cNvSpPr>
            <a:spLocks noGrp="1"/>
          </p:cNvSpPr>
          <p:nvPr>
            <p:ph type="body"/>
          </p:nvPr>
        </p:nvSpPr>
        <p:spPr/>
        <p:txBody>
          <a:bodyPr wrap="square" lIns="91440" tIns="45720" rIns="91440" bIns="45720" anchor="t"/>
          <a:lstStyle/>
          <a:p>
            <a:pPr lvl="0" eaLnBrk="1" hangingPunct="1"/>
            <a:r>
              <a:rPr lang="zh-CN" altLang="en-US" dirty="0"/>
              <a:t>而什么内容导致了</a:t>
            </a:r>
            <a:r>
              <a:rPr lang="en-US" altLang="zh-CN" dirty="0"/>
              <a:t>throwable cause</a:t>
            </a:r>
            <a:r>
              <a:rPr lang="zh-CN" altLang="en-US" dirty="0"/>
              <a:t>呢，查阅官方的</a:t>
            </a:r>
            <a:r>
              <a:rPr lang="en-US" altLang="zh-CN" dirty="0"/>
              <a:t>API</a:t>
            </a:r>
            <a:r>
              <a:rPr lang="zh-CN" altLang="en-US" dirty="0"/>
              <a:t>文档有以下两种解释：</a:t>
            </a:r>
            <a:br>
              <a:rPr lang="zh-CN" altLang="en-US" dirty="0"/>
            </a:br>
            <a:r>
              <a:rPr lang="zh-CN" altLang="en-US" dirty="0"/>
              <a:t>　　</a:t>
            </a:r>
            <a:r>
              <a:rPr lang="en-US" altLang="zh-CN" dirty="0"/>
              <a:t>[1]</a:t>
            </a:r>
            <a:r>
              <a:rPr lang="zh-CN" altLang="en-US" dirty="0"/>
              <a:t>导致</a:t>
            </a:r>
            <a:r>
              <a:rPr lang="en-US" altLang="zh-CN" dirty="0"/>
              <a:t>throwable cause</a:t>
            </a:r>
            <a:r>
              <a:rPr lang="zh-CN" altLang="en-US" dirty="0"/>
              <a:t>的一个理由是，抛出它的类构建在低层抽象之中，而高层操作由于低层操作的失败而失败。让低层抛出的</a:t>
            </a:r>
            <a:r>
              <a:rPr lang="en-US" altLang="zh-CN" dirty="0"/>
              <a:t>throwable</a:t>
            </a:r>
            <a:r>
              <a:rPr lang="zh-CN" altLang="en-US" dirty="0"/>
              <a:t>向外传播是一种糟糕的设计方法，因为它通常与高层提供的抽象不相关。此外，这样做将高层</a:t>
            </a:r>
            <a:r>
              <a:rPr lang="en-US" altLang="zh-CN" dirty="0"/>
              <a:t>API</a:t>
            </a:r>
            <a:r>
              <a:rPr lang="zh-CN" altLang="en-US" dirty="0"/>
              <a:t>与其实现细节关联起来，假定低层异常是经过检查的异常。抛出“经过包装的异常”（即包含</a:t>
            </a:r>
            <a:r>
              <a:rPr lang="en-US" altLang="zh-CN" dirty="0"/>
              <a:t>cause</a:t>
            </a:r>
            <a:r>
              <a:rPr lang="zh-CN" altLang="en-US" dirty="0"/>
              <a:t>的异常）允许高层与其调用方交流失败详细信息，而不会招致上述任何一个缺点。这种方式保留了改变高层实现而不改变其 </a:t>
            </a:r>
            <a:r>
              <a:rPr lang="en-US" altLang="zh-CN" dirty="0"/>
              <a:t>API </a:t>
            </a:r>
            <a:r>
              <a:rPr lang="zh-CN" altLang="en-US" dirty="0"/>
              <a:t>的灵活性</a:t>
            </a:r>
            <a:br>
              <a:rPr lang="zh-CN" altLang="en-US" dirty="0"/>
            </a:br>
            <a:r>
              <a:rPr lang="zh-CN" altLang="en-US" dirty="0"/>
              <a:t>　　</a:t>
            </a:r>
            <a:r>
              <a:rPr lang="en-US" altLang="zh-CN" dirty="0"/>
              <a:t>[2]</a:t>
            </a:r>
            <a:r>
              <a:rPr lang="zh-CN" altLang="en-US" dirty="0"/>
              <a:t>导致</a:t>
            </a:r>
            <a:r>
              <a:rPr lang="en-US" altLang="zh-CN" dirty="0"/>
              <a:t>throwable cause</a:t>
            </a:r>
            <a:r>
              <a:rPr lang="zh-CN" altLang="en-US" dirty="0"/>
              <a:t>的另一个</a:t>
            </a:r>
            <a:r>
              <a:rPr lang="en-US" altLang="zh-CN" dirty="0"/>
              <a:t>cause</a:t>
            </a:r>
            <a:r>
              <a:rPr lang="zh-CN" altLang="en-US" dirty="0"/>
              <a:t>是，抛出它的方法必须</a:t>
            </a:r>
            <a:r>
              <a:rPr lang="zh-CN" altLang="en-US" b="1" dirty="0"/>
              <a:t>符合通用接口</a:t>
            </a:r>
            <a:r>
              <a:rPr lang="zh-CN" altLang="en-US" dirty="0"/>
              <a:t>，而通用接口不允许方法直接抛出</a:t>
            </a:r>
            <a:r>
              <a:rPr lang="en-US" altLang="zh-CN" dirty="0"/>
              <a:t>cause</a:t>
            </a:r>
            <a:r>
              <a:rPr lang="zh-CN" altLang="en-US" dirty="0"/>
              <a:t>。例如，假定持久集合符合</a:t>
            </a:r>
            <a:r>
              <a:rPr lang="en-US" altLang="zh-CN" dirty="0"/>
              <a:t>Collection</a:t>
            </a:r>
            <a:r>
              <a:rPr lang="zh-CN" altLang="en-US" dirty="0"/>
              <a:t>接口，而其持久性在</a:t>
            </a:r>
            <a:r>
              <a:rPr lang="en-US" altLang="zh-CN" dirty="0"/>
              <a:t>java.io</a:t>
            </a:r>
            <a:r>
              <a:rPr lang="zh-CN" altLang="en-US" dirty="0"/>
              <a:t>的基础上实现。假定</a:t>
            </a:r>
            <a:r>
              <a:rPr lang="en-US" altLang="zh-CN" dirty="0"/>
              <a:t>add</a:t>
            </a:r>
            <a:r>
              <a:rPr lang="zh-CN" altLang="en-US" dirty="0"/>
              <a:t>方法的内部可以抛出</a:t>
            </a:r>
            <a:r>
              <a:rPr lang="en-US" altLang="zh-CN" dirty="0"/>
              <a:t>IOException</a:t>
            </a:r>
            <a:r>
              <a:rPr lang="zh-CN" altLang="en-US" dirty="0"/>
              <a:t>。实现可以与其调用方交流</a:t>
            </a:r>
            <a:r>
              <a:rPr lang="en-US" altLang="zh-CN" dirty="0"/>
              <a:t>IOException</a:t>
            </a:r>
            <a:r>
              <a:rPr lang="zh-CN" altLang="en-US" dirty="0"/>
              <a:t>的详细消息，同时通过以一种合适的未检查的异常来包装</a:t>
            </a:r>
            <a:r>
              <a:rPr lang="en-US" altLang="zh-CN" dirty="0"/>
              <a:t>IOException</a:t>
            </a:r>
            <a:r>
              <a:rPr lang="zh-CN" altLang="en-US" dirty="0"/>
              <a:t>，使其符合</a:t>
            </a:r>
            <a:r>
              <a:rPr lang="en-US" altLang="zh-CN" dirty="0"/>
              <a:t>Collection</a:t>
            </a:r>
            <a:r>
              <a:rPr lang="zh-CN" altLang="en-US" dirty="0"/>
              <a:t>接口。</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585153"/>
          <p:cNvSpPr>
            <a:spLocks noGrp="1" noRot="1" noChangeAspect="1" noTextEdit="1"/>
          </p:cNvSpPr>
          <p:nvPr>
            <p:ph type="sldImg"/>
          </p:nvPr>
        </p:nvSpPr>
        <p:spPr/>
      </p:sp>
      <p:sp>
        <p:nvSpPr>
          <p:cNvPr id="116739" name="文本占位符 158515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648641"/>
          <p:cNvSpPr>
            <a:spLocks noGrp="1" noRot="1" noChangeAspect="1" noTextEdit="1"/>
          </p:cNvSpPr>
          <p:nvPr>
            <p:ph type="sldImg"/>
          </p:nvPr>
        </p:nvSpPr>
        <p:spPr/>
      </p:sp>
      <p:sp>
        <p:nvSpPr>
          <p:cNvPr id="179203" name="文本占位符 164864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649665"/>
          <p:cNvSpPr>
            <a:spLocks noGrp="1" noRot="1" noChangeAspect="1" noTextEdit="1"/>
          </p:cNvSpPr>
          <p:nvPr>
            <p:ph type="sldImg"/>
          </p:nvPr>
        </p:nvSpPr>
        <p:spPr/>
      </p:sp>
      <p:sp>
        <p:nvSpPr>
          <p:cNvPr id="180227" name="文本占位符 16496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649665"/>
          <p:cNvSpPr>
            <a:spLocks noGrp="1" noRot="1" noChangeAspect="1" noTextEdit="1"/>
          </p:cNvSpPr>
          <p:nvPr>
            <p:ph type="sldImg"/>
          </p:nvPr>
        </p:nvSpPr>
        <p:spPr/>
      </p:sp>
      <p:sp>
        <p:nvSpPr>
          <p:cNvPr id="180227" name="文本占位符 164966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678337"/>
          <p:cNvSpPr>
            <a:spLocks noGrp="1" noRot="1" noChangeAspect="1" noTextEdit="1"/>
          </p:cNvSpPr>
          <p:nvPr>
            <p:ph type="sldImg"/>
          </p:nvPr>
        </p:nvSpPr>
        <p:spPr/>
      </p:sp>
      <p:sp>
        <p:nvSpPr>
          <p:cNvPr id="183299" name="文本占位符 167833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679361"/>
          <p:cNvSpPr>
            <a:spLocks noGrp="1" noRot="1" noChangeAspect="1" noTextEdit="1"/>
          </p:cNvSpPr>
          <p:nvPr>
            <p:ph type="sldImg"/>
          </p:nvPr>
        </p:nvSpPr>
        <p:spPr/>
      </p:sp>
      <p:sp>
        <p:nvSpPr>
          <p:cNvPr id="184323" name="文本占位符 167936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680385"/>
          <p:cNvSpPr>
            <a:spLocks noGrp="1" noRot="1" noChangeAspect="1" noTextEdit="1"/>
          </p:cNvSpPr>
          <p:nvPr>
            <p:ph type="sldImg"/>
          </p:nvPr>
        </p:nvSpPr>
        <p:spPr/>
      </p:sp>
      <p:sp>
        <p:nvSpPr>
          <p:cNvPr id="185347" name="文本占位符 16803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681409"/>
          <p:cNvSpPr>
            <a:spLocks noGrp="1" noRot="1" noChangeAspect="1" noTextEdit="1"/>
          </p:cNvSpPr>
          <p:nvPr>
            <p:ph type="sldImg"/>
          </p:nvPr>
        </p:nvSpPr>
        <p:spPr/>
      </p:sp>
      <p:sp>
        <p:nvSpPr>
          <p:cNvPr id="186371" name="文本占位符 16814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682433"/>
          <p:cNvSpPr>
            <a:spLocks noGrp="1" noRot="1" noChangeAspect="1" noTextEdit="1"/>
          </p:cNvSpPr>
          <p:nvPr>
            <p:ph type="sldImg"/>
          </p:nvPr>
        </p:nvSpPr>
        <p:spPr/>
      </p:sp>
      <p:sp>
        <p:nvSpPr>
          <p:cNvPr id="187395" name="文本占位符 1682434"/>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685505"/>
          <p:cNvSpPr>
            <a:spLocks noGrp="1" noRot="1" noChangeAspect="1" noTextEdit="1"/>
          </p:cNvSpPr>
          <p:nvPr>
            <p:ph type="sldImg"/>
          </p:nvPr>
        </p:nvSpPr>
        <p:spPr/>
      </p:sp>
      <p:sp>
        <p:nvSpPr>
          <p:cNvPr id="190467" name="文本占位符 168550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686529"/>
          <p:cNvSpPr>
            <a:spLocks noGrp="1" noRot="1" noChangeAspect="1" noTextEdit="1"/>
          </p:cNvSpPr>
          <p:nvPr>
            <p:ph type="sldImg"/>
          </p:nvPr>
        </p:nvSpPr>
        <p:spPr/>
      </p:sp>
      <p:sp>
        <p:nvSpPr>
          <p:cNvPr id="191491" name="文本占位符 168653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586177"/>
          <p:cNvSpPr>
            <a:spLocks noGrp="1" noRot="1" noChangeAspect="1" noTextEdit="1"/>
          </p:cNvSpPr>
          <p:nvPr>
            <p:ph type="sldImg"/>
          </p:nvPr>
        </p:nvSpPr>
        <p:spPr/>
      </p:sp>
      <p:sp>
        <p:nvSpPr>
          <p:cNvPr id="117763" name="文本占位符 1586178"/>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654785"/>
          <p:cNvSpPr>
            <a:spLocks noGrp="1" noRot="1" noChangeAspect="1" noTextEdit="1"/>
          </p:cNvSpPr>
          <p:nvPr>
            <p:ph type="sldImg"/>
          </p:nvPr>
        </p:nvSpPr>
        <p:spPr/>
      </p:sp>
      <p:sp>
        <p:nvSpPr>
          <p:cNvPr id="192515" name="文本占位符 165478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655809"/>
          <p:cNvSpPr>
            <a:spLocks noGrp="1" noRot="1" noChangeAspect="1" noTextEdit="1"/>
          </p:cNvSpPr>
          <p:nvPr>
            <p:ph type="sldImg"/>
          </p:nvPr>
        </p:nvSpPr>
        <p:spPr/>
      </p:sp>
      <p:sp>
        <p:nvSpPr>
          <p:cNvPr id="193539" name="文本占位符 1655810"/>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592321"/>
          <p:cNvSpPr>
            <a:spLocks noGrp="1" noRot="1" noChangeAspect="1" noTextEdit="1"/>
          </p:cNvSpPr>
          <p:nvPr>
            <p:ph type="sldImg"/>
          </p:nvPr>
        </p:nvSpPr>
        <p:spPr/>
      </p:sp>
      <p:sp>
        <p:nvSpPr>
          <p:cNvPr id="195587" name="文本占位符 159232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593345"/>
          <p:cNvSpPr>
            <a:spLocks noGrp="1" noRot="1" noChangeAspect="1" noTextEdit="1"/>
          </p:cNvSpPr>
          <p:nvPr>
            <p:ph type="sldImg"/>
          </p:nvPr>
        </p:nvSpPr>
        <p:spPr/>
      </p:sp>
      <p:sp>
        <p:nvSpPr>
          <p:cNvPr id="196611" name="文本占位符 159334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587201"/>
          <p:cNvSpPr>
            <a:spLocks noGrp="1" noRot="1" noChangeAspect="1" noTextEdit="1"/>
          </p:cNvSpPr>
          <p:nvPr>
            <p:ph type="sldImg"/>
          </p:nvPr>
        </p:nvSpPr>
        <p:spPr/>
      </p:sp>
      <p:sp>
        <p:nvSpPr>
          <p:cNvPr id="118787" name="文本占位符 158720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588225"/>
          <p:cNvSpPr>
            <a:spLocks noGrp="1" noRot="1" noChangeAspect="1" noTextEdit="1"/>
          </p:cNvSpPr>
          <p:nvPr>
            <p:ph type="sldImg"/>
          </p:nvPr>
        </p:nvSpPr>
        <p:spPr/>
      </p:sp>
      <p:sp>
        <p:nvSpPr>
          <p:cNvPr id="119811" name="文本占位符 1588226"/>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ea typeface="微软雅黑" panose="020B0503020204020204" pitchFamily="34" charset="-122"/>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ea typeface="微软雅黑" panose="020B0503020204020204" pitchFamily="34" charset="-122"/>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ea typeface="微软雅黑" panose="020B0503020204020204" pitchFamily="34" charset="-122"/>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微软雅黑" panose="020B0503020204020204" pitchFamily="34" charset="-122"/>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微软雅黑" panose="020B0503020204020204" pitchFamily="34"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微软雅黑" panose="020B0503020204020204" pitchFamily="34"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微软雅黑" panose="020B0503020204020204" pitchFamily="34" charset="-122"/>
                <a:sym typeface="微软雅黑" panose="020B0503020204020204" pitchFamily="34" charset="-122"/>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微软雅黑" panose="020B0503020204020204" pitchFamily="34" charset="-122"/>
                <a:sym typeface="微软雅黑" panose="020B0503020204020204" pitchFamily="34" charset="-122"/>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微软雅黑" panose="020B0503020204020204" pitchFamily="34" charset="-122"/>
              <a:sym typeface="Impact" panose="020B0806030902050204" pitchFamily="34" charset="0"/>
            </a:endParaRPr>
          </a:p>
        </p:txBody>
      </p:sp>
      <p:pic>
        <p:nvPicPr>
          <p:cNvPr id="1035" name="图片 1"/>
          <p:cNvPicPr>
            <a:picLocks noChangeAspect="1"/>
          </p:cNvPicPr>
          <p:nvPr/>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28.xml"/><Relationship Id="rId2" Type="http://schemas.openxmlformats.org/officeDocument/2006/relationships/image" Target="../media/image3.jpeg"/><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slide" Target="slide90.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5.GIF"/></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5.GIF"/></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5.GIF"/></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107.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113.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7.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69.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2.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2.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2.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65.xml"/><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2.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67.xml"/><Relationship Id="rId5" Type="http://schemas.openxmlformats.org/officeDocument/2006/relationships/slideLayout" Target="../slideLayouts/slideLayout2.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70.xml"/><Relationship Id="rId4" Type="http://schemas.openxmlformats.org/officeDocument/2006/relationships/slideLayout" Target="../slideLayouts/slideLayout2.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71.xml"/><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2.xml"/><Relationship Id="rId2" Type="http://schemas.openxmlformats.org/officeDocument/2006/relationships/tags" Target="../tags/tag173.xml"/><Relationship Id="rId1" Type="http://schemas.openxmlformats.org/officeDocument/2006/relationships/slide" Target="slide15.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68754"/>
            <a:chOff x="0" y="2716812"/>
            <a:chExt cx="5991142" cy="1396393"/>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39551"/>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buNone/>
                <a:defRPr/>
              </a:pPr>
              <a:r>
                <a:rPr kumimoji="0" 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Java</a:t>
              </a:r>
              <a:r>
                <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中异常处理机制</a:t>
              </a:r>
              <a:endParaRPr kumimoji="0" 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046895" y="3734072"/>
              <a:ext cx="2944046" cy="379133"/>
            </a:xfrm>
            <a:prstGeom prst="rect">
              <a:avLst/>
            </a:prstGeom>
            <a:noFill/>
            <a:ln w="9525">
              <a:noFill/>
            </a:ln>
          </p:spPr>
          <p:txBody>
            <a:bodyPr wrap="square">
              <a:spAutoFit/>
            </a:bodyPr>
            <a:lstStyle/>
            <a:p>
              <a:pPr marR="0" algn="ctr" defTabSz="1028700">
                <a:lnSpc>
                  <a:spcPct val="125000"/>
                </a:lnSpc>
                <a:buClrTx/>
                <a:buSzTx/>
                <a:buFont typeface="Arial" panose="020B0604020202020204" pitchFamily="34" charset="0"/>
                <a:buNone/>
                <a:defRPr/>
              </a:pPr>
              <a:r>
                <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微软雅黑" panose="020B0503020204020204" pitchFamily="34" charset="-122"/>
                  <a:cs typeface="+mn-ea"/>
                  <a:sym typeface="+mn-ea"/>
                </a:rPr>
                <a:t>Exception in Java</a:t>
              </a:r>
              <a:endParaRPr kumimoji="0" lang="en-US"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微软雅黑" panose="020B0503020204020204" pitchFamily="34"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try/catch </a:t>
            </a:r>
            <a:endParaRPr lang="zh-CN" altLang="en-US"/>
          </a:p>
        </p:txBody>
      </p:sp>
      <p:sp>
        <p:nvSpPr>
          <p:cNvPr id="3" name="内容占位符 2"/>
          <p:cNvSpPr>
            <a:spLocks noGrp="1"/>
          </p:cNvSpPr>
          <p:nvPr>
            <p:ph idx="1"/>
          </p:nvPr>
        </p:nvSpPr>
        <p:spPr/>
        <p:txBody>
          <a:bodyPr/>
          <a:p>
            <a:r>
              <a:rPr lang="zh-CN" altLang="en-US" sz="2800"/>
              <a:t>区分对待可能出现异常的上下文和正常的程序控制流。</a:t>
            </a:r>
            <a:endParaRPr lang="zh-CN" altLang="en-US" sz="2800"/>
          </a:p>
          <a:p>
            <a:r>
              <a:rPr lang="zh-CN" altLang="en-US" sz="2800"/>
              <a:t>当异常发生时，将抛出异常信息。</a:t>
            </a:r>
            <a:endParaRPr lang="zh-CN" altLang="en-US" sz="2800"/>
          </a:p>
        </p:txBody>
      </p:sp>
      <p:sp>
        <p:nvSpPr>
          <p:cNvPr id="20482" name="矩形 1346561"/>
          <p:cNvSpPr/>
          <p:nvPr/>
        </p:nvSpPr>
        <p:spPr>
          <a:xfrm>
            <a:off x="1080135" y="291704"/>
            <a:ext cx="8641080" cy="1196816"/>
          </a:xfrm>
          <a:prstGeom prst="rect">
            <a:avLst/>
          </a:prstGeom>
          <a:noFill/>
          <a:ln w="9525">
            <a:noFill/>
          </a:ln>
        </p:spPr>
        <p:txBody>
          <a:bodyPr anchor="ctr"/>
          <a:lstStyle/>
          <a:p>
            <a:pPr>
              <a:spcBef>
                <a:spcPct val="0"/>
              </a:spcBef>
            </a:pPr>
            <a:endParaRPr lang="en-US" altLang="zh-CN" sz="4410" dirty="0">
              <a:solidFill>
                <a:schemeClr val="tx2"/>
              </a:solidFill>
              <a:latin typeface="Arial" panose="020B0604020202020204" pitchFamily="34" charset="0"/>
              <a:ea typeface="微软雅黑" panose="020B0503020204020204" pitchFamily="34" charset="-122"/>
            </a:endParaRPr>
          </a:p>
        </p:txBody>
      </p:sp>
      <p:grpSp>
        <p:nvGrpSpPr>
          <p:cNvPr id="20483" name="组合 1346562"/>
          <p:cNvGrpSpPr/>
          <p:nvPr/>
        </p:nvGrpSpPr>
        <p:grpSpPr>
          <a:xfrm>
            <a:off x="1845072" y="2790111"/>
            <a:ext cx="7332583" cy="2456974"/>
            <a:chOff x="482" y="1797"/>
            <a:chExt cx="4574" cy="2064"/>
          </a:xfrm>
        </p:grpSpPr>
        <p:sp>
          <p:nvSpPr>
            <p:cNvPr id="20485" name="右箭头 1346563"/>
            <p:cNvSpPr/>
            <p:nvPr/>
          </p:nvSpPr>
          <p:spPr>
            <a:xfrm>
              <a:off x="2374" y="2766"/>
              <a:ext cx="1050" cy="156"/>
            </a:xfrm>
            <a:prstGeom prst="rightArrow">
              <a:avLst>
                <a:gd name="adj1" fmla="val 50000"/>
                <a:gd name="adj2" fmla="val 168206"/>
              </a:avLst>
            </a:prstGeom>
            <a:solidFill>
              <a:srgbClr val="63E5F7"/>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nvGrpSpPr>
            <p:cNvPr id="20486" name="组合 1346564"/>
            <p:cNvGrpSpPr/>
            <p:nvPr/>
          </p:nvGrpSpPr>
          <p:grpSpPr>
            <a:xfrm>
              <a:off x="482" y="1797"/>
              <a:ext cx="2008" cy="2064"/>
              <a:chOff x="768" y="1988"/>
              <a:chExt cx="2008" cy="2064"/>
            </a:xfrm>
          </p:grpSpPr>
          <p:sp>
            <p:nvSpPr>
              <p:cNvPr id="20499" name="矩形 1346565"/>
              <p:cNvSpPr/>
              <p:nvPr/>
            </p:nvSpPr>
            <p:spPr>
              <a:xfrm>
                <a:off x="1013" y="2114"/>
                <a:ext cx="1763" cy="1938"/>
              </a:xfrm>
              <a:prstGeom prst="rect">
                <a:avLst/>
              </a:prstGeom>
              <a:noFill/>
              <a:ln w="9525" cap="flat" cmpd="sng">
                <a:solidFill>
                  <a:schemeClr val="tx1"/>
                </a:solidFill>
                <a:prstDash val="dash"/>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500" name="矩形 1346566"/>
              <p:cNvSpPr/>
              <p:nvPr/>
            </p:nvSpPr>
            <p:spPr>
              <a:xfrm>
                <a:off x="1160" y="2220"/>
                <a:ext cx="1469" cy="1727"/>
              </a:xfrm>
              <a:prstGeom prst="rect">
                <a:avLst/>
              </a:prstGeom>
              <a:solidFill>
                <a:srgbClr val="72F8C8"/>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501" name="矩形 1346567"/>
              <p:cNvSpPr/>
              <p:nvPr/>
            </p:nvSpPr>
            <p:spPr>
              <a:xfrm>
                <a:off x="1258" y="2304"/>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502" name="文本框 1346568"/>
              <p:cNvSpPr txBox="1"/>
              <p:nvPr/>
            </p:nvSpPr>
            <p:spPr>
              <a:xfrm>
                <a:off x="1307" y="2388"/>
                <a:ext cx="1077" cy="348"/>
              </a:xfrm>
              <a:prstGeom prst="rect">
                <a:avLst/>
              </a:prstGeom>
              <a:noFill/>
              <a:ln w="9525">
                <a:noFill/>
              </a:ln>
            </p:spPr>
            <p:txBody>
              <a:bodyPr>
                <a:spAutoFit/>
              </a:bodyPr>
              <a:lstStyle/>
              <a:p>
                <a:pPr algn="ctr" eaLnBrk="0" hangingPunct="0">
                  <a:spcBef>
                    <a:spcPct val="50000"/>
                  </a:spcBef>
                </a:pPr>
                <a:r>
                  <a:rPr lang="en-US" altLang="zh-CN" sz="2100" dirty="0">
                    <a:solidFill>
                      <a:srgbClr val="000000"/>
                    </a:solidFill>
                    <a:latin typeface="Times New Roman" panose="02020603050405020304" pitchFamily="18" charset="0"/>
                    <a:ea typeface="微软雅黑" panose="020B0503020204020204" pitchFamily="34" charset="-122"/>
                  </a:rPr>
                  <a:t>Statement 1</a:t>
                </a:r>
                <a:endParaRPr lang="en-US" altLang="zh-CN" sz="2100" dirty="0">
                  <a:solidFill>
                    <a:srgbClr val="000000"/>
                  </a:solidFill>
                  <a:latin typeface="Times New Roman" panose="02020603050405020304" pitchFamily="18" charset="0"/>
                  <a:ea typeface="微软雅黑" panose="020B0503020204020204" pitchFamily="34" charset="-122"/>
                </a:endParaRPr>
              </a:p>
            </p:txBody>
          </p:sp>
          <p:sp>
            <p:nvSpPr>
              <p:cNvPr id="20503" name="矩形 1346569"/>
              <p:cNvSpPr/>
              <p:nvPr/>
            </p:nvSpPr>
            <p:spPr>
              <a:xfrm>
                <a:off x="1258" y="2852"/>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504" name="文本框 1346570"/>
              <p:cNvSpPr txBox="1"/>
              <p:nvPr/>
            </p:nvSpPr>
            <p:spPr>
              <a:xfrm>
                <a:off x="1307" y="2936"/>
                <a:ext cx="1077" cy="348"/>
              </a:xfrm>
              <a:prstGeom prst="rect">
                <a:avLst/>
              </a:prstGeom>
              <a:noFill/>
              <a:ln w="9525">
                <a:noFill/>
              </a:ln>
            </p:spPr>
            <p:txBody>
              <a:bodyPr>
                <a:spAutoFit/>
              </a:bodyPr>
              <a:lstStyle/>
              <a:p>
                <a:pPr algn="ctr" eaLnBrk="0" hangingPunct="0">
                  <a:spcBef>
                    <a:spcPct val="50000"/>
                  </a:spcBef>
                </a:pPr>
                <a:r>
                  <a:rPr lang="en-US" altLang="zh-CN" sz="2100" dirty="0">
                    <a:solidFill>
                      <a:srgbClr val="000000"/>
                    </a:solidFill>
                    <a:latin typeface="Times New Roman" panose="02020603050405020304" pitchFamily="18" charset="0"/>
                    <a:ea typeface="微软雅黑" panose="020B0503020204020204" pitchFamily="34" charset="-122"/>
                  </a:rPr>
                  <a:t>Statement 2</a:t>
                </a:r>
                <a:endParaRPr lang="en-US" altLang="zh-CN" sz="2100" dirty="0">
                  <a:solidFill>
                    <a:srgbClr val="000000"/>
                  </a:solidFill>
                  <a:latin typeface="Times New Roman" panose="02020603050405020304" pitchFamily="18" charset="0"/>
                  <a:ea typeface="微软雅黑" panose="020B0503020204020204" pitchFamily="34" charset="-122"/>
                </a:endParaRPr>
              </a:p>
            </p:txBody>
          </p:sp>
          <p:sp>
            <p:nvSpPr>
              <p:cNvPr id="20505" name="矩形 1346571"/>
              <p:cNvSpPr/>
              <p:nvPr/>
            </p:nvSpPr>
            <p:spPr>
              <a:xfrm>
                <a:off x="1258" y="3399"/>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506" name="文本框 1346572"/>
              <p:cNvSpPr txBox="1"/>
              <p:nvPr/>
            </p:nvSpPr>
            <p:spPr>
              <a:xfrm>
                <a:off x="1307" y="3483"/>
                <a:ext cx="1077" cy="348"/>
              </a:xfrm>
              <a:prstGeom prst="rect">
                <a:avLst/>
              </a:prstGeom>
              <a:noFill/>
              <a:ln w="9525">
                <a:noFill/>
              </a:ln>
            </p:spPr>
            <p:txBody>
              <a:bodyPr>
                <a:spAutoFit/>
              </a:bodyPr>
              <a:lstStyle/>
              <a:p>
                <a:pPr algn="ctr" eaLnBrk="0" hangingPunct="0">
                  <a:spcBef>
                    <a:spcPct val="50000"/>
                  </a:spcBef>
                </a:pPr>
                <a:r>
                  <a:rPr lang="en-US" altLang="zh-CN" sz="2100" dirty="0">
                    <a:solidFill>
                      <a:srgbClr val="000000"/>
                    </a:solidFill>
                    <a:latin typeface="Times New Roman" panose="02020603050405020304" pitchFamily="18" charset="0"/>
                    <a:ea typeface="微软雅黑" panose="020B0503020204020204" pitchFamily="34" charset="-122"/>
                  </a:rPr>
                  <a:t>Statement 3</a:t>
                </a:r>
                <a:endParaRPr lang="en-US" altLang="zh-CN" sz="2100" dirty="0">
                  <a:solidFill>
                    <a:srgbClr val="000000"/>
                  </a:solidFill>
                  <a:latin typeface="Times New Roman" panose="02020603050405020304" pitchFamily="18" charset="0"/>
                  <a:ea typeface="微软雅黑" panose="020B0503020204020204" pitchFamily="34" charset="-122"/>
                </a:endParaRPr>
              </a:p>
            </p:txBody>
          </p:sp>
          <p:grpSp>
            <p:nvGrpSpPr>
              <p:cNvPr id="20507" name="组合 1346573"/>
              <p:cNvGrpSpPr/>
              <p:nvPr/>
            </p:nvGrpSpPr>
            <p:grpSpPr>
              <a:xfrm>
                <a:off x="768" y="1988"/>
                <a:ext cx="686" cy="421"/>
                <a:chOff x="192" y="1920"/>
                <a:chExt cx="672" cy="480"/>
              </a:xfrm>
            </p:grpSpPr>
            <p:sp>
              <p:nvSpPr>
                <p:cNvPr id="20508" name="矩形 1346574"/>
                <p:cNvSpPr/>
                <p:nvPr/>
              </p:nvSpPr>
              <p:spPr>
                <a:xfrm>
                  <a:off x="192" y="1920"/>
                  <a:ext cx="672" cy="480"/>
                </a:xfrm>
                <a:prstGeom prst="rect">
                  <a:avLst/>
                </a:prstGeom>
                <a:solidFill>
                  <a:srgbClr val="72F8C8"/>
                </a:solidFill>
                <a:ln w="9525" cap="sq" cmpd="sng">
                  <a:solidFill>
                    <a:schemeClr val="tx1"/>
                  </a:solidFill>
                  <a:prstDash val="solid"/>
                  <a:miter/>
                  <a:headEnd type="none" w="med" len="med"/>
                  <a:tailEnd type="none" w="med" len="med"/>
                </a:ln>
                <a:effectLst>
                  <a:outerShdw dist="35921"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509" name="矩形 1346575"/>
                <p:cNvSpPr>
                  <a:spLocks noTextEdit="1"/>
                </p:cNvSpPr>
                <p:nvPr/>
              </p:nvSpPr>
              <p:spPr>
                <a:xfrm>
                  <a:off x="240" y="1992"/>
                  <a:ext cx="510" cy="408"/>
                </a:xfrm>
                <a:prstGeom prst="rect">
                  <a:avLst/>
                </a:prstGeom>
              </p:spPr>
              <p:txBody>
                <a:bodyPr wrap="none" fromWordArt="1">
                  <a:prstTxWarp prst="textPlain">
                    <a:avLst>
                      <a:gd name="adj" fmla="val 50000"/>
                    </a:avLst>
                  </a:prstTxWarp>
                  <a:normAutofit fontScale="50000" lnSpcReduction="20000"/>
                </a:bodyPr>
                <a:lstStyle/>
                <a:p>
                  <a:pPr algn="ctr"/>
                  <a:r>
                    <a:rPr lang="zh-CN" altLang="en-US" sz="3780">
                      <a:ln w="12700" cap="sq" cmpd="sng">
                        <a:solidFill>
                          <a:srgbClr val="3333CC"/>
                        </a:solidFill>
                        <a:prstDash val="solid"/>
                        <a:headEnd type="none" w="med" len="med"/>
                        <a:tailEnd type="none" w="med" len="med"/>
                      </a:ln>
                      <a:solidFill>
                        <a:srgbClr val="B2B2B2">
                          <a:alpha val="50195"/>
                        </a:srgbClr>
                      </a:solidFill>
                      <a:effectLst>
                        <a:outerShdw dist="35921" dir="2699999" algn="ctr" rotWithShape="0">
                          <a:srgbClr val="9999FF"/>
                        </a:outerShdw>
                      </a:effectLst>
                      <a:latin typeface="Arial Black" panose="020B0A04020102020204" charset="0"/>
                      <a:ea typeface="Arial Black" panose="020B0A04020102020204" charset="0"/>
                    </a:rPr>
                    <a:t>try</a:t>
                  </a:r>
                  <a:endParaRPr lang="zh-CN" altLang="en-US" sz="3780">
                    <a:ln w="12700" cap="sq" cmpd="sng">
                      <a:solidFill>
                        <a:srgbClr val="3333CC"/>
                      </a:solidFill>
                      <a:prstDash val="solid"/>
                      <a:headEnd type="none" w="med" len="med"/>
                      <a:tailEnd type="none" w="med" len="med"/>
                    </a:ln>
                    <a:solidFill>
                      <a:srgbClr val="B2B2B2">
                        <a:alpha val="50195"/>
                      </a:srgbClr>
                    </a:solidFill>
                    <a:effectLst>
                      <a:outerShdw dist="35921" dir="2699999" algn="ctr" rotWithShape="0">
                        <a:srgbClr val="9999FF"/>
                      </a:outerShdw>
                    </a:effectLst>
                    <a:latin typeface="Arial Black" panose="020B0A04020102020204" charset="0"/>
                    <a:ea typeface="Arial Black" panose="020B0A04020102020204" charset="0"/>
                  </a:endParaRPr>
                </a:p>
              </p:txBody>
            </p:sp>
          </p:grpSp>
        </p:grpSp>
        <p:grpSp>
          <p:nvGrpSpPr>
            <p:cNvPr id="20487" name="组合 1346576"/>
            <p:cNvGrpSpPr/>
            <p:nvPr/>
          </p:nvGrpSpPr>
          <p:grpSpPr>
            <a:xfrm>
              <a:off x="2705" y="1817"/>
              <a:ext cx="2351" cy="2043"/>
              <a:chOff x="3265" y="1988"/>
              <a:chExt cx="2351" cy="2043"/>
            </a:xfrm>
          </p:grpSpPr>
          <p:sp>
            <p:nvSpPr>
              <p:cNvPr id="20488" name="矩形 1346577"/>
              <p:cNvSpPr/>
              <p:nvPr/>
            </p:nvSpPr>
            <p:spPr>
              <a:xfrm>
                <a:off x="3853" y="2093"/>
                <a:ext cx="1763" cy="1938"/>
              </a:xfrm>
              <a:prstGeom prst="rect">
                <a:avLst/>
              </a:prstGeom>
              <a:noFill/>
              <a:ln w="9525" cap="flat" cmpd="sng">
                <a:solidFill>
                  <a:schemeClr val="tx1"/>
                </a:solidFill>
                <a:prstDash val="dash"/>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89" name="矩形 1346578"/>
              <p:cNvSpPr/>
              <p:nvPr/>
            </p:nvSpPr>
            <p:spPr>
              <a:xfrm>
                <a:off x="4098" y="2241"/>
                <a:ext cx="832" cy="379"/>
              </a:xfrm>
              <a:prstGeom prst="rect">
                <a:avLst/>
              </a:prstGeom>
              <a:solidFill>
                <a:srgbClr val="72F8C8"/>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90" name="矩形 1346579"/>
              <p:cNvSpPr/>
              <p:nvPr/>
            </p:nvSpPr>
            <p:spPr>
              <a:xfrm>
                <a:off x="4000" y="2199"/>
                <a:ext cx="1469" cy="1727"/>
              </a:xfrm>
              <a:prstGeom prst="rect">
                <a:avLst/>
              </a:prstGeom>
              <a:solidFill>
                <a:srgbClr val="72F8C8"/>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91" name="矩形 1346580"/>
              <p:cNvSpPr/>
              <p:nvPr/>
            </p:nvSpPr>
            <p:spPr>
              <a:xfrm>
                <a:off x="4098" y="2283"/>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92" name="文本框 1346581"/>
              <p:cNvSpPr txBox="1"/>
              <p:nvPr/>
            </p:nvSpPr>
            <p:spPr>
              <a:xfrm>
                <a:off x="4098" y="2367"/>
                <a:ext cx="1273" cy="348"/>
              </a:xfrm>
              <a:prstGeom prst="rect">
                <a:avLst/>
              </a:prstGeom>
              <a:noFill/>
              <a:ln w="9525">
                <a:noFill/>
              </a:ln>
            </p:spPr>
            <p:txBody>
              <a:bodyPr>
                <a:spAutoFit/>
              </a:bodyPr>
              <a:lstStyle/>
              <a:p>
                <a:pPr algn="ctr" eaLnBrk="0" hangingPunct="0">
                  <a:spcBef>
                    <a:spcPct val="50000"/>
                  </a:spcBef>
                </a:pPr>
                <a:r>
                  <a:rPr lang="en-US" altLang="zh-CN" sz="2100" dirty="0">
                    <a:solidFill>
                      <a:srgbClr val="000000"/>
                    </a:solidFill>
                    <a:latin typeface="Times New Roman" panose="02020603050405020304" pitchFamily="18" charset="0"/>
                    <a:ea typeface="微软雅黑" panose="020B0503020204020204" pitchFamily="34" charset="-122"/>
                  </a:rPr>
                  <a:t>Error Handled</a:t>
                </a:r>
                <a:endParaRPr lang="en-US" altLang="zh-CN" sz="2100" dirty="0">
                  <a:solidFill>
                    <a:srgbClr val="000000"/>
                  </a:solidFill>
                  <a:latin typeface="Times New Roman" panose="02020603050405020304" pitchFamily="18" charset="0"/>
                  <a:ea typeface="微软雅黑" panose="020B0503020204020204" pitchFamily="34" charset="-122"/>
                </a:endParaRPr>
              </a:p>
            </p:txBody>
          </p:sp>
          <p:sp>
            <p:nvSpPr>
              <p:cNvPr id="20493" name="矩形 1346582"/>
              <p:cNvSpPr/>
              <p:nvPr/>
            </p:nvSpPr>
            <p:spPr>
              <a:xfrm>
                <a:off x="4098" y="2830"/>
                <a:ext cx="1224" cy="422"/>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94" name="矩形 1346583"/>
              <p:cNvSpPr/>
              <p:nvPr/>
            </p:nvSpPr>
            <p:spPr>
              <a:xfrm>
                <a:off x="4098" y="3378"/>
                <a:ext cx="1224" cy="421"/>
              </a:xfrm>
              <a:prstGeom prst="rect">
                <a:avLst/>
              </a:prstGeom>
              <a:solidFill>
                <a:srgbClr val="F7FDCB"/>
              </a:solidFill>
              <a:ln w="9525" cap="sq" cmpd="sng">
                <a:solidFill>
                  <a:schemeClr val="tx1"/>
                </a:solidFill>
                <a:prstDash val="solid"/>
                <a:miter/>
                <a:headEnd type="none" w="med" len="med"/>
                <a:tailEnd type="none" w="med" len="med"/>
              </a:ln>
              <a:effectLst>
                <a:outerShdw dist="107763"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95" name="矩形 1346584"/>
              <p:cNvSpPr/>
              <p:nvPr/>
            </p:nvSpPr>
            <p:spPr>
              <a:xfrm>
                <a:off x="3265" y="1988"/>
                <a:ext cx="1127" cy="421"/>
              </a:xfrm>
              <a:prstGeom prst="rect">
                <a:avLst/>
              </a:prstGeom>
              <a:solidFill>
                <a:srgbClr val="72F8C8"/>
              </a:solidFill>
              <a:ln w="9525" cap="sq" cmpd="sng">
                <a:solidFill>
                  <a:schemeClr val="tx1"/>
                </a:solidFill>
                <a:prstDash val="solid"/>
                <a:miter/>
                <a:headEnd type="none" w="med" len="med"/>
                <a:tailEnd type="none" w="med" len="med"/>
              </a:ln>
              <a:effectLst>
                <a:outerShdw dist="35921" dir="2699999" algn="ctr" rotWithShape="0">
                  <a:srgbClr val="808080"/>
                </a:outerShdw>
              </a:effectLst>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20496" name="矩形 1346585"/>
              <p:cNvSpPr>
                <a:spLocks noTextEdit="1"/>
              </p:cNvSpPr>
              <p:nvPr/>
            </p:nvSpPr>
            <p:spPr>
              <a:xfrm>
                <a:off x="3363" y="1988"/>
                <a:ext cx="882" cy="379"/>
              </a:xfrm>
              <a:prstGeom prst="rect">
                <a:avLst/>
              </a:prstGeom>
            </p:spPr>
            <p:txBody>
              <a:bodyPr wrap="none" fromWordArt="1">
                <a:prstTxWarp prst="textPlain">
                  <a:avLst>
                    <a:gd name="adj" fmla="val 50000"/>
                  </a:avLst>
                </a:prstTxWarp>
                <a:normAutofit fontScale="50000" lnSpcReduction="20000"/>
              </a:bodyPr>
              <a:lstStyle/>
              <a:p>
                <a:pPr algn="ctr"/>
                <a:r>
                  <a:rPr lang="zh-CN" altLang="en-US" sz="3780">
                    <a:ln w="12700" cap="sq"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charset="0"/>
                    <a:ea typeface="Arial Black" panose="020B0A04020102020204" charset="0"/>
                  </a:rPr>
                  <a:t>catch</a:t>
                </a:r>
                <a:endParaRPr lang="zh-CN" altLang="en-US" sz="3780">
                  <a:ln w="12700" cap="sq"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Arial Black" panose="020B0A04020102020204" charset="0"/>
                  <a:ea typeface="Arial Black" panose="020B0A04020102020204" charset="0"/>
                </a:endParaRPr>
              </a:p>
            </p:txBody>
          </p:sp>
          <p:sp>
            <p:nvSpPr>
              <p:cNvPr id="20497" name="文本框 1346586"/>
              <p:cNvSpPr txBox="1"/>
              <p:nvPr/>
            </p:nvSpPr>
            <p:spPr>
              <a:xfrm>
                <a:off x="4098" y="2915"/>
                <a:ext cx="1273" cy="348"/>
              </a:xfrm>
              <a:prstGeom prst="rect">
                <a:avLst/>
              </a:prstGeom>
              <a:noFill/>
              <a:ln w="9525">
                <a:noFill/>
              </a:ln>
            </p:spPr>
            <p:txBody>
              <a:bodyPr>
                <a:spAutoFit/>
              </a:bodyPr>
              <a:lstStyle/>
              <a:p>
                <a:pPr algn="ctr" eaLnBrk="0" hangingPunct="0">
                  <a:spcBef>
                    <a:spcPct val="50000"/>
                  </a:spcBef>
                </a:pPr>
                <a:r>
                  <a:rPr lang="en-US" altLang="zh-CN" sz="2100" dirty="0">
                    <a:solidFill>
                      <a:srgbClr val="000000"/>
                    </a:solidFill>
                    <a:latin typeface="Times New Roman" panose="02020603050405020304" pitchFamily="18" charset="0"/>
                    <a:ea typeface="微软雅黑" panose="020B0503020204020204" pitchFamily="34" charset="-122"/>
                  </a:rPr>
                  <a:t>Error Handled</a:t>
                </a:r>
                <a:endParaRPr lang="en-US" altLang="zh-CN" sz="2100" dirty="0">
                  <a:solidFill>
                    <a:srgbClr val="000000"/>
                  </a:solidFill>
                  <a:latin typeface="Times New Roman" panose="02020603050405020304" pitchFamily="18" charset="0"/>
                  <a:ea typeface="微软雅黑" panose="020B0503020204020204" pitchFamily="34" charset="-122"/>
                </a:endParaRPr>
              </a:p>
            </p:txBody>
          </p:sp>
          <p:sp>
            <p:nvSpPr>
              <p:cNvPr id="20498" name="文本框 1346587"/>
              <p:cNvSpPr txBox="1"/>
              <p:nvPr/>
            </p:nvSpPr>
            <p:spPr>
              <a:xfrm>
                <a:off x="4098" y="3462"/>
                <a:ext cx="1273" cy="348"/>
              </a:xfrm>
              <a:prstGeom prst="rect">
                <a:avLst/>
              </a:prstGeom>
              <a:noFill/>
              <a:ln w="9525">
                <a:noFill/>
              </a:ln>
            </p:spPr>
            <p:txBody>
              <a:bodyPr>
                <a:spAutoFit/>
              </a:bodyPr>
              <a:lstStyle/>
              <a:p>
                <a:pPr algn="ctr" eaLnBrk="0" hangingPunct="0">
                  <a:spcBef>
                    <a:spcPct val="50000"/>
                  </a:spcBef>
                </a:pPr>
                <a:r>
                  <a:rPr lang="en-US" altLang="zh-CN" sz="2100" dirty="0">
                    <a:solidFill>
                      <a:srgbClr val="000000"/>
                    </a:solidFill>
                    <a:latin typeface="Times New Roman" panose="02020603050405020304" pitchFamily="18" charset="0"/>
                    <a:ea typeface="微软雅黑" panose="020B0503020204020204" pitchFamily="34" charset="-122"/>
                  </a:rPr>
                  <a:t>Error Handled</a:t>
                </a:r>
                <a:endParaRPr lang="en-US" altLang="zh-CN" sz="2100" dirty="0">
                  <a:solidFill>
                    <a:srgbClr val="000000"/>
                  </a:solidFill>
                  <a:latin typeface="Times New Roman" panose="02020603050405020304" pitchFamily="18" charset="0"/>
                  <a:ea typeface="微软雅黑" panose="020B0503020204020204" pitchFamily="34" charset="-122"/>
                </a:endParaRPr>
              </a:p>
            </p:txBody>
          </p:sp>
        </p:grpSp>
      </p:grpSp>
      <p:sp>
        <p:nvSpPr>
          <p:cNvPr id="20484" name="矩形 1346588"/>
          <p:cNvSpPr/>
          <p:nvPr/>
        </p:nvSpPr>
        <p:spPr>
          <a:xfrm>
            <a:off x="1241822" y="1558529"/>
            <a:ext cx="8641080" cy="4757261"/>
          </a:xfrm>
          <a:prstGeom prst="rect">
            <a:avLst/>
          </a:prstGeom>
          <a:noFill/>
          <a:ln w="9525">
            <a:noFill/>
          </a:ln>
        </p:spPr>
        <p:txBody>
          <a:bodyPr/>
          <a:lstStyle/>
          <a:p>
            <a:pPr marL="342900" indent="-342900" eaLnBrk="0" hangingPunct="0">
              <a:spcBef>
                <a:spcPct val="50000"/>
              </a:spcBef>
              <a:buClr>
                <a:schemeClr val="hlink"/>
              </a:buClr>
              <a:buSzPct val="80000"/>
              <a:buFont typeface="Wingdings" panose="05000000000000000000" pitchFamily="2" charset="2"/>
              <a:buChar char="Ø"/>
            </a:pPr>
            <a:endParaRPr lang="zh-CN" altLang="en-US" sz="3360" dirty="0">
              <a:latin typeface="Arial" panose="020B0604020202020204" pitchFamily="34" charset="0"/>
              <a:ea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2"/>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21507" name="标题 4"/>
          <p:cNvSpPr>
            <a:spLocks noGrp="1"/>
          </p:cNvSpPr>
          <p:nvPr>
            <p:ph type="title"/>
            <p:custDataLst>
              <p:tags r:id="rId2"/>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异常</a:t>
            </a:r>
            <a:r>
              <a:rPr lang="zh-CN" altLang="en-US">
                <a:sym typeface="+mn-ea"/>
              </a:rPr>
              <a:t>(Exception)</a:t>
            </a:r>
            <a:endParaRPr lang="zh-CN" altLang="en-US">
              <a:sym typeface="+mn-ea"/>
            </a:endParaRPr>
          </a:p>
        </p:txBody>
      </p:sp>
      <p:sp>
        <p:nvSpPr>
          <p:cNvPr id="32771" name="内容占位符 1"/>
          <p:cNvSpPr>
            <a:spLocks noGrp="1" noChangeArrowheads="1"/>
          </p:cNvSpPr>
          <p:nvPr>
            <p:ph sz="quarter" idx="13"/>
            <p:custDataLst>
              <p:tags r:id="rId3"/>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90000"/>
              </a:lnSpc>
              <a:spcBef>
                <a:spcPts val="750"/>
              </a:spcBef>
              <a:spcAft>
                <a:spcPct val="0"/>
              </a:spcAft>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软件程序肯定会发生错误</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问题</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90000"/>
              </a:lnSpc>
              <a:spcBef>
                <a:spcPts val="375"/>
              </a:spcBef>
              <a:spcAft>
                <a:spcPct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what really matters is what happens after the error occurs. How is the error handled? Who handles it? Can the program recover, or should it just die? </a:t>
            </a:r>
            <a:endParaRPr kumimoji="0" lang="en-US" altLang="zh-CN"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9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从外部问题</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硬盘、网络故障等</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到编程错误</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数组越界、引用空对象等</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100" b="0" i="0" u="none" strike="noStrike" kern="1200" cap="none" spc="0" normalizeH="0" baseline="0" noProof="0" smtClean="0">
              <a:ln>
                <a:noFill/>
              </a:ln>
              <a:solidFill>
                <a:schemeClr val="tx1"/>
              </a:solidFill>
              <a:effectLst/>
              <a:uLnTx/>
              <a:uFillTx/>
              <a:latin typeface="+mn-lt"/>
              <a:ea typeface="+mn-ea"/>
              <a:cs typeface="+mn-cs"/>
            </a:endParaRPr>
          </a:p>
          <a:p>
            <a:pPr marR="0" lvl="0" algn="l" defTabSz="685800" rtl="0" eaLnBrk="1" fontAlgn="base" latinLnBrk="0" hangingPunct="1">
              <a:lnSpc>
                <a:spcPct val="9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致命错误</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9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内存空间不足等错误</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(Error)</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导致程序异常中断</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9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程序不能简单地恢复执行</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R="0" lvl="0" algn="l" defTabSz="685800" rtl="0" eaLnBrk="1" fontAlgn="base" latinLnBrk="0" hangingPunct="1">
              <a:lnSpc>
                <a:spcPct val="9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非致命错误</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9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数组越界等异常</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(Exception)</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导致程序中断执行</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9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程序在数据或者</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操作修正后可恢复执行</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22531" name="标题 4"/>
          <p:cNvSpPr>
            <a:spLocks noGrp="1"/>
          </p:cNvSpPr>
          <p:nvPr>
            <p:ph type="title"/>
            <p:custDataLst>
              <p:tags r:id="rId2"/>
            </p:custDataLst>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异常的分类</a:t>
            </a:r>
            <a:endParaRPr lang="zh-CN" altLang="en-US" dirty="0">
              <a:cs typeface="微软雅黑" panose="020B0503020204020204" pitchFamily="34" charset="-122"/>
              <a:sym typeface="+mn-ea"/>
            </a:endParaRPr>
          </a:p>
        </p:txBody>
      </p:sp>
      <p:sp>
        <p:nvSpPr>
          <p:cNvPr id="34819" name="内容占位符 1"/>
          <p:cNvSpPr>
            <a:spLocks noGrp="1" noChangeArrowheads="1"/>
          </p:cNvSpPr>
          <p:nvPr>
            <p:ph sz="quarter" idx="13"/>
            <p:custDataLst>
              <p:tags r:id="rId3"/>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125000"/>
              </a:lnSpc>
              <a:spcBef>
                <a:spcPts val="750"/>
              </a:spcBef>
              <a:spcAft>
                <a:spcPts val="0"/>
              </a:spcAft>
              <a:buClr>
                <a:srgbClr val="000000"/>
              </a:buClr>
              <a:buSzTx/>
              <a:defRPr/>
            </a:pPr>
            <a:r>
              <a:rPr kumimoji="0" lang="zh-CN" altLang="en-US" sz="2800" b="0" i="0" u="none" strike="noStrike" kern="1200" cap="none" spc="0" normalizeH="0" baseline="0" noProof="0" smtClean="0">
                <a:ln>
                  <a:noFill/>
                </a:ln>
                <a:solidFill>
                  <a:schemeClr val="tx1"/>
                </a:solidFill>
                <a:effectLst/>
                <a:uLnTx/>
                <a:uFillTx/>
                <a:latin typeface="+mj-ea"/>
                <a:ea typeface="+mj-ea"/>
              </a:rPr>
              <a:t>异常是一个对象,它继承自Throwable类,所有的Throwable类的子孙类所产生的对象都是例外.</a:t>
            </a:r>
            <a:endParaRPr kumimoji="0" lang="zh-CN" altLang="en-US" sz="2800" b="0" i="0" u="none" strike="noStrike" kern="1200" cap="none" spc="0" normalizeH="0" baseline="0" noProof="0" smtClean="0">
              <a:ln>
                <a:noFill/>
              </a:ln>
              <a:solidFill>
                <a:schemeClr val="tx1"/>
              </a:solidFill>
              <a:effectLst/>
              <a:uLnTx/>
              <a:uFillTx/>
              <a:latin typeface="+mj-ea"/>
              <a:ea typeface="+mj-ea"/>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Error:</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由</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Java</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虚拟机生成并抛出，编译器不强制要求处理，语法上可以被捕获，但是通常一旦产生异常将无法</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恢复。</a:t>
            </a:r>
            <a:endPar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RuntimeException(</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被</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0</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除等系统错误</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数组下标超范围</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由系统检测</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 </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用户的</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Java </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程序可不做处理</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系统将它们交给缺省的异常处理程序</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endPar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Exception(</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程序中的问题</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可预知的</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 Java</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编译器要求</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Java</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程序必须捕获或声明所有的非运行时（检查类</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-Checked Exception</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）异常</a:t>
            </a:r>
            <a:endPar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25000"/>
              </a:lnSpc>
              <a:spcBef>
                <a:spcPts val="375"/>
              </a:spcBef>
              <a:spcAft>
                <a:spcPts val="0"/>
              </a:spcAft>
              <a:buClr>
                <a:schemeClr val="accent1"/>
              </a:buClr>
              <a:buSzTx/>
              <a:defRPr/>
            </a:pP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throw:</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用户自己产生</a:t>
            </a:r>
            <a:r>
              <a:rPr kumimoji="0" lang="en-US" altLang="zh-CN" sz="21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抛出异常</a:t>
            </a:r>
            <a:endPar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endParaRPr>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71622452e9b7ed33ecb910b883a9224"/>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1845310" y="1574800"/>
            <a:ext cx="7472045" cy="4010660"/>
          </a:xfrm>
          <a:prstGeom prst="rect">
            <a:avLst/>
          </a:prstGeom>
        </p:spPr>
      </p:pic>
      <p:sp>
        <p:nvSpPr>
          <p:cNvPr id="23554" name="矩形 1347585"/>
          <p:cNvSpPr/>
          <p:nvPr/>
        </p:nvSpPr>
        <p:spPr>
          <a:xfrm>
            <a:off x="1080135" y="350044"/>
            <a:ext cx="7799309" cy="453390"/>
          </a:xfrm>
          <a:prstGeom prst="rect">
            <a:avLst/>
          </a:prstGeom>
          <a:noFill/>
          <a:ln w="9525">
            <a:noFill/>
          </a:ln>
        </p:spPr>
        <p:txBody>
          <a:bodyPr vert="horz" wrap="square" lIns="96011" tIns="48005" rIns="96011" bIns="48005" rtlCol="0" anchor="b" anchorCtr="0"/>
          <a:lstStyle/>
          <a:p>
            <a:pPr lvl="0" algn="ctr" defTabSz="685800">
              <a:buClrTx/>
              <a:buSzTx/>
              <a:buFont typeface="Arial" panose="020B0604020202020204" pitchFamily="34" charset="0"/>
            </a:pPr>
            <a:r>
              <a:rPr lang="zh-CN" altLang="en-US" sz="32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异常体系</a:t>
            </a:r>
            <a:r>
              <a:rPr lang="zh-CN" altLang="en-US" sz="32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rPr>
              <a:t>继承结构</a:t>
            </a:r>
            <a:endParaRPr lang="zh-CN" altLang="en-US" sz="3200" b="1" dirty="0">
              <a:solidFill>
                <a:srgbClr val="00B0F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47588" name="椭圆形标注 1347587"/>
          <p:cNvSpPr/>
          <p:nvPr/>
        </p:nvSpPr>
        <p:spPr>
          <a:xfrm>
            <a:off x="5490766" y="803592"/>
            <a:ext cx="3440430" cy="1040130"/>
          </a:xfrm>
          <a:prstGeom prst="wedgeEllipseCallout">
            <a:avLst>
              <a:gd name="adj1" fmla="val -34180"/>
              <a:gd name="adj2" fmla="val 65720"/>
            </a:avLst>
          </a:prstGeom>
          <a:solidFill>
            <a:schemeClr val="bg2">
              <a:lumMod val="75000"/>
            </a:schemeClr>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100" b="1" dirty="0">
                <a:latin typeface="Arial Narrow" panose="020B0606020202030204" pitchFamily="34" charset="0"/>
                <a:ea typeface="楷体_GB2312" pitchFamily="49" charset="-122"/>
                <a:sym typeface="+mn-ea"/>
              </a:rPr>
              <a:t>所有异常类型都是</a:t>
            </a:r>
            <a:endParaRPr lang="zh-CN" altLang="en-GB" sz="2100" b="1" dirty="0">
              <a:latin typeface="Arial Narrow" panose="020B0606020202030204" pitchFamily="34" charset="0"/>
              <a:ea typeface="楷体_GB2312" pitchFamily="49" charset="-122"/>
            </a:endParaRPr>
          </a:p>
          <a:p>
            <a:pPr algn="ctr">
              <a:lnSpc>
                <a:spcPct val="80000"/>
              </a:lnSpc>
            </a:pPr>
            <a:r>
              <a:rPr lang="zh-CN" altLang="en-GB" sz="2100" b="1" dirty="0">
                <a:latin typeface="Arial Narrow" panose="020B0606020202030204" pitchFamily="34" charset="0"/>
                <a:ea typeface="楷体_GB2312" pitchFamily="49" charset="-122"/>
                <a:sym typeface="+mn-ea"/>
              </a:rPr>
              <a:t>内置类</a:t>
            </a:r>
            <a:r>
              <a:rPr lang="en-US" altLang="zh-CN" sz="2100" b="1" dirty="0">
                <a:latin typeface="Arial Narrow" panose="020B0606020202030204" pitchFamily="34" charset="0"/>
                <a:ea typeface="楷体_GB2312" pitchFamily="49" charset="-122"/>
                <a:sym typeface="+mn-ea"/>
              </a:rPr>
              <a:t>Throwable</a:t>
            </a:r>
            <a:r>
              <a:rPr lang="zh-CN" altLang="en-US" sz="2100" b="1" dirty="0">
                <a:latin typeface="Arial Narrow" panose="020B0606020202030204" pitchFamily="34" charset="0"/>
                <a:ea typeface="楷体_GB2312" pitchFamily="49" charset="-122"/>
                <a:sym typeface="+mn-ea"/>
              </a:rPr>
              <a:t>的子类</a:t>
            </a:r>
            <a:endParaRPr lang="zh-CN" altLang="en-US" sz="2100" b="1" dirty="0">
              <a:latin typeface="Arial Narrow" panose="020B0606020202030204" pitchFamily="34" charset="0"/>
              <a:ea typeface="楷体_GB2312" pitchFamily="49" charset="-122"/>
            </a:endParaRPr>
          </a:p>
        </p:txBody>
      </p:sp>
      <p:sp>
        <p:nvSpPr>
          <p:cNvPr id="1347589" name="椭圆形标注 1347588"/>
          <p:cNvSpPr/>
          <p:nvPr/>
        </p:nvSpPr>
        <p:spPr>
          <a:xfrm>
            <a:off x="629920" y="944880"/>
            <a:ext cx="3806190" cy="1209675"/>
          </a:xfrm>
          <a:prstGeom prst="wedgeEllipseCallout">
            <a:avLst>
              <a:gd name="adj1" fmla="val 43710"/>
              <a:gd name="adj2" fmla="val 137874"/>
            </a:avLst>
          </a:prstGeom>
          <a:solidFill>
            <a:schemeClr val="accent2">
              <a:lumMod val="20000"/>
              <a:lumOff val="80000"/>
            </a:schemeClr>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100" b="1" dirty="0">
                <a:latin typeface="Arial Narrow" panose="020B0606020202030204" pitchFamily="34" charset="0"/>
                <a:ea typeface="楷体_GB2312" pitchFamily="49" charset="-122"/>
                <a:sym typeface="+mn-ea"/>
              </a:rPr>
              <a:t>用于</a:t>
            </a:r>
            <a:r>
              <a:rPr lang="en-US" altLang="zh-CN" sz="2100" b="1" dirty="0">
                <a:latin typeface="Arial Narrow" panose="020B0606020202030204" pitchFamily="34" charset="0"/>
                <a:ea typeface="楷体_GB2312" pitchFamily="49" charset="-122"/>
                <a:sym typeface="+mn-ea"/>
              </a:rPr>
              <a:t>Java</a:t>
            </a:r>
            <a:r>
              <a:rPr lang="zh-CN" altLang="en-US" sz="2100" b="1" dirty="0">
                <a:latin typeface="Arial Narrow" panose="020B0606020202030204" pitchFamily="34" charset="0"/>
                <a:ea typeface="楷体_GB2312" pitchFamily="49" charset="-122"/>
                <a:sym typeface="+mn-ea"/>
              </a:rPr>
              <a:t>运行时系统</a:t>
            </a:r>
            <a:endParaRPr lang="zh-CN" altLang="en-US" sz="2100" b="1" dirty="0">
              <a:latin typeface="Arial Narrow" panose="020B0606020202030204" pitchFamily="34" charset="0"/>
              <a:ea typeface="楷体_GB2312" pitchFamily="49" charset="-122"/>
            </a:endParaRPr>
          </a:p>
          <a:p>
            <a:pPr algn="ctr">
              <a:lnSpc>
                <a:spcPct val="80000"/>
              </a:lnSpc>
            </a:pPr>
            <a:r>
              <a:rPr lang="zh-CN" altLang="en-US" sz="2100" b="1" dirty="0">
                <a:latin typeface="Arial Narrow" panose="020B0606020202030204" pitchFamily="34" charset="0"/>
                <a:ea typeface="楷体_GB2312" pitchFamily="49" charset="-122"/>
                <a:sym typeface="+mn-ea"/>
              </a:rPr>
              <a:t>来显示与运行时系</a:t>
            </a:r>
            <a:endParaRPr lang="zh-CN" altLang="en-US" sz="2100" b="1" dirty="0">
              <a:latin typeface="Arial Narrow" panose="020B0606020202030204" pitchFamily="34" charset="0"/>
              <a:ea typeface="楷体_GB2312" pitchFamily="49" charset="-122"/>
            </a:endParaRPr>
          </a:p>
          <a:p>
            <a:pPr algn="ctr">
              <a:lnSpc>
                <a:spcPct val="80000"/>
              </a:lnSpc>
            </a:pPr>
            <a:r>
              <a:rPr lang="zh-CN" altLang="en-US" sz="2100" b="1" dirty="0">
                <a:latin typeface="Arial Narrow" panose="020B0606020202030204" pitchFamily="34" charset="0"/>
                <a:ea typeface="楷体_GB2312" pitchFamily="49" charset="-122"/>
                <a:sym typeface="+mn-ea"/>
              </a:rPr>
              <a:t>统本身有关的错误</a:t>
            </a:r>
            <a:endParaRPr lang="zh-CN" altLang="en-US" sz="2100" b="1" dirty="0">
              <a:latin typeface="Arial Narrow" panose="020B0606020202030204" pitchFamily="34" charset="0"/>
              <a:ea typeface="楷体_GB2312" pitchFamily="49" charset="-122"/>
            </a:endParaRPr>
          </a:p>
        </p:txBody>
      </p:sp>
      <p:sp>
        <p:nvSpPr>
          <p:cNvPr id="1347590" name="椭圆形标注 1347589"/>
          <p:cNvSpPr/>
          <p:nvPr/>
        </p:nvSpPr>
        <p:spPr>
          <a:xfrm>
            <a:off x="7669530" y="1483360"/>
            <a:ext cx="2967355" cy="1663700"/>
          </a:xfrm>
          <a:prstGeom prst="wedgeEllipseCallout">
            <a:avLst>
              <a:gd name="adj1" fmla="val -60335"/>
              <a:gd name="adj2" fmla="val 52633"/>
            </a:avLst>
          </a:prstGeom>
          <a:solidFill>
            <a:schemeClr val="accent2">
              <a:lumMod val="40000"/>
              <a:lumOff val="60000"/>
            </a:schemeClr>
          </a:solidFill>
          <a:ln w="9525" cap="flat" cmpd="sng">
            <a:solidFill>
              <a:schemeClr val="tx1"/>
            </a:solidFill>
            <a:prstDash val="solid"/>
            <a:miter/>
            <a:headEnd type="none" w="med" len="med"/>
            <a:tailEnd type="none" w="med" len="med"/>
          </a:ln>
        </p:spPr>
        <p:txBody>
          <a:bodyPr/>
          <a:lstStyle/>
          <a:p>
            <a:pPr algn="ctr">
              <a:lnSpc>
                <a:spcPct val="80000"/>
              </a:lnSpc>
            </a:pPr>
            <a:r>
              <a:rPr lang="zh-CN" altLang="en-US" sz="2100" b="1" dirty="0">
                <a:latin typeface="Arial Narrow" panose="020B0606020202030204" pitchFamily="34" charset="0"/>
                <a:ea typeface="楷体_GB2312" pitchFamily="49" charset="-122"/>
                <a:sym typeface="+mn-ea"/>
              </a:rPr>
              <a:t>用于用户程序可能捕获的异常，也是用来创建用户异常类型子类的类。</a:t>
            </a:r>
            <a:endParaRPr lang="zh-CN" altLang="en-US" sz="2100" b="1" dirty="0">
              <a:latin typeface="Arial Narrow" panose="020B0606020202030204" pitchFamily="34" charset="0"/>
              <a:ea typeface="楷体_GB2312" pitchFamily="49" charset="-122"/>
            </a:endParaRPr>
          </a:p>
        </p:txBody>
      </p:sp>
      <p:sp>
        <p:nvSpPr>
          <p:cNvPr id="1347591" name="文本框 1347590"/>
          <p:cNvSpPr txBox="1"/>
          <p:nvPr/>
        </p:nvSpPr>
        <p:spPr>
          <a:xfrm>
            <a:off x="840105" y="5680710"/>
            <a:ext cx="5920740" cy="706755"/>
          </a:xfrm>
          <a:prstGeom prst="rect">
            <a:avLst/>
          </a:prstGeom>
          <a:noFill/>
          <a:ln w="9525">
            <a:noFill/>
          </a:ln>
        </p:spPr>
        <p:txBody>
          <a:bodyPr>
            <a:spAutoFit/>
          </a:bodyPr>
          <a:lstStyle/>
          <a:p>
            <a:pPr>
              <a:spcBef>
                <a:spcPct val="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类对象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通常由</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虚拟机生成并抛出；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0"/>
              </a:spcBef>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Exception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类对象由应用程序处理或抛出。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47588"/>
                                        </p:tgtEl>
                                        <p:attrNameLst>
                                          <p:attrName>style.visibility</p:attrName>
                                        </p:attrNameLst>
                                      </p:cBhvr>
                                      <p:to>
                                        <p:strVal val="visible"/>
                                      </p:to>
                                    </p:set>
                                    <p:animEffect transition="in" filter="wipe(down)">
                                      <p:cBhvr>
                                        <p:cTn id="7" dur="500"/>
                                        <p:tgtEl>
                                          <p:spTgt spid="1347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47589"/>
                                        </p:tgtEl>
                                        <p:attrNameLst>
                                          <p:attrName>style.visibility</p:attrName>
                                        </p:attrNameLst>
                                      </p:cBhvr>
                                      <p:to>
                                        <p:strVal val="visible"/>
                                      </p:to>
                                    </p:set>
                                    <p:animEffect transition="in" filter="wipe(down)">
                                      <p:cBhvr>
                                        <p:cTn id="12" dur="500"/>
                                        <p:tgtEl>
                                          <p:spTgt spid="13475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7590"/>
                                        </p:tgtEl>
                                        <p:attrNameLst>
                                          <p:attrName>style.visibility</p:attrName>
                                        </p:attrNameLst>
                                      </p:cBhvr>
                                      <p:to>
                                        <p:strVal val="visible"/>
                                      </p:to>
                                    </p:set>
                                    <p:animEffect transition="in" filter="wipe(left)">
                                      <p:cBhvr>
                                        <p:cTn id="17" dur="500"/>
                                        <p:tgtEl>
                                          <p:spTgt spid="13475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7591"/>
                                        </p:tgtEl>
                                        <p:attrNameLst>
                                          <p:attrName>style.visibility</p:attrName>
                                        </p:attrNameLst>
                                      </p:cBhvr>
                                      <p:to>
                                        <p:strVal val="visible"/>
                                      </p:to>
                                    </p:set>
                                    <p:animEffect transition="in" filter="wipe(left)">
                                      <p:cBhvr>
                                        <p:cTn id="22" dur="500"/>
                                        <p:tgtEl>
                                          <p:spTgt spid="134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8" grpId="0" bldLvl="0" animBg="1"/>
      <p:bldP spid="1347589" grpId="0" bldLvl="0" animBg="1"/>
      <p:bldP spid="1347590" grpId="0" bldLvl="0" animBg="1"/>
      <p:bldP spid="13475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4" name="矩形 1489923"/>
          <p:cNvSpPr/>
          <p:nvPr/>
        </p:nvSpPr>
        <p:spPr>
          <a:xfrm>
            <a:off x="600075" y="0"/>
            <a:ext cx="9601200" cy="7200900"/>
          </a:xfrm>
          <a:prstGeom prst="rect">
            <a:avLst/>
          </a:prstGeom>
          <a:solidFill>
            <a:schemeClr val="tx2">
              <a:lumMod val="20000"/>
              <a:lumOff val="80000"/>
            </a:schemeClr>
          </a:solidFill>
          <a:ln w="9525">
            <a:noFill/>
          </a:ln>
        </p:spPr>
        <p:txBody>
          <a:bodyPr/>
          <a:lstStyle/>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class java.lang.Throwable </a:t>
            </a:r>
            <a:endParaRPr lang="en-US" altLang="zh-CN" sz="252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r>
              <a:rPr lang="en-US" altLang="zh-CN" sz="2520" dirty="0">
                <a:solidFill>
                  <a:srgbClr val="FF3300"/>
                </a:solidFill>
                <a:latin typeface="Tahoma" panose="020B0604030504040204" pitchFamily="34" charset="0"/>
                <a:ea typeface="华文中宋" panose="02010600040101010101" pitchFamily="2" charset="-122"/>
              </a:rPr>
              <a:t>class java.lang.Error (</a:t>
            </a:r>
            <a:r>
              <a:rPr lang="zh-CN" altLang="en-US" sz="2520" dirty="0">
                <a:solidFill>
                  <a:srgbClr val="FF3300"/>
                </a:solidFill>
                <a:latin typeface="Tahoma" panose="020B0604030504040204" pitchFamily="34" charset="0"/>
                <a:ea typeface="华文中宋" panose="02010600040101010101" pitchFamily="2" charset="-122"/>
              </a:rPr>
              <a:t>严重的问题，但不需程序捕捉的错误</a:t>
            </a:r>
            <a:r>
              <a:rPr lang="en-US" altLang="zh-CN" sz="2520" dirty="0">
                <a:solidFill>
                  <a:srgbClr val="FF3300"/>
                </a:solidFill>
                <a:latin typeface="Tahoma" panose="020B0604030504040204" pitchFamily="34" charset="0"/>
                <a:ea typeface="华文中宋" panose="02010600040101010101" pitchFamily="2" charset="-122"/>
              </a:rPr>
              <a:t>)</a:t>
            </a:r>
            <a:endParaRPr lang="en-US" altLang="zh-CN" sz="2520" dirty="0">
              <a:solidFill>
                <a:srgbClr val="FF33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r>
              <a:rPr lang="en-US" altLang="zh-CN" sz="2520" dirty="0">
                <a:solidFill>
                  <a:srgbClr val="336600"/>
                </a:solidFill>
                <a:latin typeface="Tahoma" panose="020B0604030504040204" pitchFamily="34" charset="0"/>
                <a:ea typeface="华文中宋" panose="02010600040101010101" pitchFamily="2" charset="-122"/>
              </a:rPr>
              <a:t>class java.lang.LinkageError</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336600"/>
                </a:solidFill>
                <a:latin typeface="Tahoma" panose="020B0604030504040204" pitchFamily="34" charset="0"/>
                <a:ea typeface="华文中宋" panose="02010600040101010101" pitchFamily="2" charset="-122"/>
              </a:rPr>
              <a:t>    ... ...</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336600"/>
                </a:solidFill>
                <a:latin typeface="Tahoma" panose="020B0604030504040204" pitchFamily="34" charset="0"/>
                <a:ea typeface="华文中宋" panose="02010600040101010101" pitchFamily="2" charset="-122"/>
              </a:rPr>
              <a:t>    class java.lang.VirtualMachineError</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class java.lang.InternalError</a:t>
            </a:r>
            <a:endParaRPr lang="en-US" altLang="zh-CN" sz="252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class java.lang.OutOfMemoryError</a:t>
            </a:r>
            <a:endParaRPr lang="en-US" altLang="zh-CN" sz="252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 ...</a:t>
            </a:r>
            <a:endParaRPr lang="en-US" altLang="zh-CN" sz="252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FF3300"/>
                </a:solidFill>
                <a:latin typeface="Tahoma" panose="020B0604030504040204" pitchFamily="34" charset="0"/>
                <a:ea typeface="华文中宋" panose="02010600040101010101" pitchFamily="2" charset="-122"/>
              </a:rPr>
              <a:t>  class java.lang.Exception(</a:t>
            </a:r>
            <a:r>
              <a:rPr lang="zh-CN" altLang="en-US" sz="2520" dirty="0">
                <a:solidFill>
                  <a:srgbClr val="FF3300"/>
                </a:solidFill>
                <a:latin typeface="Tahoma" panose="020B0604030504040204" pitchFamily="34" charset="0"/>
                <a:ea typeface="华文中宋" panose="02010600040101010101" pitchFamily="2" charset="-122"/>
              </a:rPr>
              <a:t>程序应该捕捉的错误</a:t>
            </a:r>
            <a:r>
              <a:rPr lang="en-US" altLang="zh-CN" sz="2520" dirty="0">
                <a:solidFill>
                  <a:srgbClr val="FF3300"/>
                </a:solidFill>
                <a:latin typeface="Tahoma" panose="020B0604030504040204" pitchFamily="34" charset="0"/>
                <a:ea typeface="华文中宋" panose="02010600040101010101" pitchFamily="2" charset="-122"/>
              </a:rPr>
              <a:t>)</a:t>
            </a:r>
            <a:endParaRPr lang="en-US" altLang="zh-CN" sz="2520" dirty="0">
              <a:solidFill>
                <a:srgbClr val="FF33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r>
              <a:rPr lang="en-US" altLang="zh-CN" sz="2520" dirty="0">
                <a:solidFill>
                  <a:srgbClr val="336600"/>
                </a:solidFill>
                <a:latin typeface="Tahoma" panose="020B0604030504040204" pitchFamily="34" charset="0"/>
                <a:ea typeface="华文中宋" panose="02010600040101010101" pitchFamily="2" charset="-122"/>
              </a:rPr>
              <a:t>class java.lang.ClassNotFoundException</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336600"/>
                </a:solidFill>
                <a:latin typeface="Tahoma" panose="020B0604030504040204" pitchFamily="34" charset="0"/>
                <a:ea typeface="华文中宋" panose="02010600040101010101" pitchFamily="2" charset="-122"/>
              </a:rPr>
              <a:t>   	class java.lang.RuntimeException (JVM</a:t>
            </a:r>
            <a:r>
              <a:rPr lang="zh-CN" altLang="en-US" sz="2520" dirty="0">
                <a:solidFill>
                  <a:srgbClr val="336600"/>
                </a:solidFill>
                <a:latin typeface="Tahoma" panose="020B0604030504040204" pitchFamily="34" charset="0"/>
                <a:ea typeface="华文中宋" panose="02010600040101010101" pitchFamily="2" charset="-122"/>
              </a:rPr>
              <a:t>正常运行时抛出的错误</a:t>
            </a:r>
            <a:r>
              <a:rPr lang="en-US" altLang="zh-CN" sz="2520" dirty="0">
                <a:solidFill>
                  <a:srgbClr val="336600"/>
                </a:solidFill>
                <a:latin typeface="Tahoma" panose="020B0604030504040204" pitchFamily="34" charset="0"/>
                <a:ea typeface="华文中宋" panose="02010600040101010101" pitchFamily="2" charset="-122"/>
              </a:rPr>
              <a:t>)</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class java.lang.ArithmeticException</a:t>
            </a:r>
            <a:endParaRPr lang="en-US" altLang="zh-CN" sz="252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 ...</a:t>
            </a:r>
            <a:endParaRPr lang="en-US" altLang="zh-CN" sz="2520" dirty="0">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r>
              <a:rPr lang="en-US" altLang="zh-CN" sz="2520" dirty="0">
                <a:solidFill>
                  <a:srgbClr val="336600"/>
                </a:solidFill>
                <a:latin typeface="Tahoma" panose="020B0604030504040204" pitchFamily="34" charset="0"/>
                <a:ea typeface="华文中宋" panose="02010600040101010101" pitchFamily="2" charset="-122"/>
              </a:rPr>
              <a:t>class java.io.IOException</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336600"/>
                </a:solidFill>
                <a:latin typeface="Tahoma" panose="020B0604030504040204" pitchFamily="34" charset="0"/>
                <a:ea typeface="华文中宋" panose="02010600040101010101" pitchFamily="2" charset="-122"/>
              </a:rPr>
              <a:t>   	class java.awt.AWTException</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336600"/>
                </a:solidFill>
                <a:latin typeface="Tahoma" panose="020B0604030504040204" pitchFamily="34" charset="0"/>
                <a:ea typeface="华文中宋" panose="02010600040101010101" pitchFamily="2" charset="-122"/>
              </a:rPr>
              <a:t>   	class java.sql.SQLException</a:t>
            </a:r>
            <a:endParaRPr lang="en-US" altLang="zh-CN" sz="2520" dirty="0">
              <a:solidFill>
                <a:srgbClr val="336600"/>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en-US" altLang="zh-CN" sz="2520" dirty="0">
                <a:solidFill>
                  <a:srgbClr val="336600"/>
                </a:solidFill>
                <a:latin typeface="Tahoma" panose="020B0604030504040204" pitchFamily="34" charset="0"/>
                <a:ea typeface="华文中宋" panose="02010600040101010101" pitchFamily="2" charset="-122"/>
              </a:rPr>
              <a:t>   	... ...</a:t>
            </a:r>
            <a:endParaRPr lang="en-US" altLang="zh-CN" sz="2520" dirty="0">
              <a:solidFill>
                <a:srgbClr val="336600"/>
              </a:solidFill>
              <a:latin typeface="Tahoma" panose="020B0604030504040204" pitchFamily="34" charset="0"/>
              <a:ea typeface="华文中宋" panose="02010600040101010101" pitchFamily="2" charset="-122"/>
            </a:endParaRPr>
          </a:p>
        </p:txBody>
      </p:sp>
      <p:sp>
        <p:nvSpPr>
          <p:cNvPr id="2" name="灯片编号占位符 1"/>
          <p:cNvSpPr txBox="1">
            <a:spLocks noGrp="1"/>
          </p:cNvSpPr>
          <p:nvPr>
            <p:ph type="sldNum" sz="quarter" idx="16"/>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89924"/>
                                        </p:tgtEl>
                                        <p:attrNameLst>
                                          <p:attrName>style.visibility</p:attrName>
                                        </p:attrNameLst>
                                      </p:cBhvr>
                                      <p:to>
                                        <p:strVal val="visible"/>
                                      </p:to>
                                    </p:set>
                                    <p:animEffect transition="in" filter="barn(outHorizontal)">
                                      <p:cBhvr>
                                        <p:cTn id="7" dur="500"/>
                                        <p:tgtEl>
                                          <p:spTgt spid="148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349634"/>
          <p:cNvSpPr/>
          <p:nvPr/>
        </p:nvSpPr>
        <p:spPr>
          <a:xfrm>
            <a:off x="1080135" y="1680210"/>
            <a:ext cx="8629412" cy="4037171"/>
          </a:xfrm>
          <a:prstGeom prst="rect">
            <a:avLst/>
          </a:prstGeom>
          <a:noFill/>
          <a:ln w="9525">
            <a:noFill/>
          </a:ln>
        </p:spPr>
        <p:txBody>
          <a:bodyPr/>
          <a:lstStyle/>
          <a:p>
            <a:pPr marL="342900" indent="-342900">
              <a:buClr>
                <a:schemeClr val="hlink"/>
              </a:buClr>
              <a:buSzPct val="80000"/>
              <a:buFont typeface="Wingdings" panose="05000000000000000000" pitchFamily="2" charset="2"/>
              <a:buChar char="l"/>
            </a:pPr>
            <a:endParaRPr lang="zh-CN" altLang="en-US" sz="2520" dirty="0">
              <a:latin typeface="Arial" panose="020B0604020202020204" pitchFamily="34" charset="0"/>
              <a:ea typeface="Times New Roman" panose="02020603050405020304" pitchFamily="18" charset="0"/>
            </a:endParaRPr>
          </a:p>
        </p:txBody>
      </p:sp>
      <p:sp>
        <p:nvSpPr>
          <p:cNvPr id="25603" name="标题 1349635"/>
          <p:cNvSpPr>
            <a:spLocks noGrp="1"/>
          </p:cNvSpPr>
          <p:nvPr>
            <p:ph type="title"/>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Error </a:t>
            </a:r>
            <a:r>
              <a:rPr lang="zh-CN" altLang="en-US" dirty="0">
                <a:cs typeface="微软雅黑" panose="020B0503020204020204" pitchFamily="34" charset="-122"/>
                <a:sym typeface="+mn-ea"/>
              </a:rPr>
              <a:t>类</a:t>
            </a:r>
            <a:endParaRPr lang="zh-CN" altLang="en-US" dirty="0">
              <a:cs typeface="微软雅黑" panose="020B0503020204020204" pitchFamily="34" charset="-122"/>
              <a:sym typeface="+mn-ea"/>
            </a:endParaRPr>
          </a:p>
        </p:txBody>
      </p:sp>
      <p:sp>
        <p:nvSpPr>
          <p:cNvPr id="40963" name="文本占位符 1349636"/>
          <p:cNvSpPr>
            <a:spLocks noGrp="1" noChangeArrowheads="1"/>
          </p:cNvSpPr>
          <p:nvPr>
            <p:ph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011" tIns="48005" rIns="96011" bIns="48005" numCol="1" rtlCol="0" anchor="t" anchorCtr="0" compatLnSpc="1">
            <a:normAutofit fontScale="92500" lnSpcReduction="20000"/>
          </a:bodyPr>
          <a:lstStyle/>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在</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Java</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里面</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Error</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表示程序在运行期间出现了十分严重的问题以及不可以恢复的错误，这种情况唯一的办法是中止程序运行，</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JVM</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一般不会检查</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Error</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是否被处理。</a:t>
            </a:r>
            <a:endPar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程序中不能捕获</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Error</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类型的异常，因为</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Error</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一旦产生，该程序基本会处于需要中止的状态。（</a:t>
            </a:r>
            <a:r>
              <a:rPr kumimoji="0" lang="en-US" altLang="zh-CN" sz="2940" b="0" i="0" u="none" strike="noStrike" kern="1200" cap="none" spc="0" normalizeH="0" baseline="0" noProof="0" dirty="0" err="1" smtClean="0">
                <a:ln>
                  <a:noFill/>
                </a:ln>
                <a:solidFill>
                  <a:schemeClr val="tx1"/>
                </a:solidFill>
                <a:effectLst/>
                <a:uLnTx/>
                <a:uFillTx/>
                <a:cs typeface="微软雅黑" panose="020B0503020204020204" pitchFamily="34" charset="-122"/>
              </a:rPr>
              <a:t>AssertionError</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除外）</a:t>
            </a:r>
            <a:endPar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en-US" altLang="zh-CN" sz="2940" b="1" i="1" u="none" strike="noStrike" kern="1200" cap="none" spc="0" normalizeH="0" baseline="0" noProof="0" dirty="0" smtClean="0">
                <a:ln>
                  <a:noFill/>
                </a:ln>
                <a:solidFill>
                  <a:schemeClr val="tx1"/>
                </a:solidFill>
                <a:effectLst/>
                <a:uLnTx/>
                <a:uFillTx/>
                <a:cs typeface="微软雅黑" panose="020B0503020204020204" pitchFamily="34" charset="-122"/>
              </a:rPr>
              <a:t>Error</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类继承了</a:t>
            </a:r>
            <a:r>
              <a:rPr kumimoji="0" lang="en-US" altLang="zh-CN" sz="2940" b="1" i="1" u="none" strike="noStrike" kern="1200" cap="none" spc="0" normalizeH="0" baseline="0" noProof="0" dirty="0" err="1" smtClean="0">
                <a:ln>
                  <a:noFill/>
                </a:ln>
                <a:solidFill>
                  <a:schemeClr val="tx1"/>
                </a:solidFill>
                <a:effectLst/>
                <a:uLnTx/>
                <a:uFillTx/>
                <a:cs typeface="微软雅黑" panose="020B0503020204020204" pitchFamily="34" charset="-122"/>
              </a:rPr>
              <a:t>Throwable</a:t>
            </a:r>
            <a:r>
              <a:rPr kumimoji="0" lang="en-US" altLang="zh-CN" sz="2940" b="0" i="1"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zh-CN" altLang="en-US" sz="2940" b="0" i="1" u="none" strike="noStrike" kern="1200" cap="none" spc="0" normalizeH="0" baseline="0" noProof="0" dirty="0" smtClean="0">
                <a:ln>
                  <a:noFill/>
                </a:ln>
                <a:solidFill>
                  <a:schemeClr val="tx1"/>
                </a:solidFill>
                <a:effectLst/>
                <a:uLnTx/>
                <a:uFillTx/>
                <a:cs typeface="微软雅黑" panose="020B0503020204020204" pitchFamily="34" charset="-122"/>
              </a:rPr>
              <a:t>类</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 。</a:t>
            </a:r>
            <a:endPar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运行时系统将 </a:t>
            </a:r>
            <a:r>
              <a:rPr kumimoji="0" lang="en-US" altLang="zh-CN" sz="2940" b="1" i="1" u="none" strike="noStrike" kern="1200" cap="none" spc="0" normalizeH="0" baseline="0" noProof="0" dirty="0" smtClean="0">
                <a:ln>
                  <a:noFill/>
                </a:ln>
                <a:solidFill>
                  <a:schemeClr val="tx1"/>
                </a:solidFill>
                <a:effectLst/>
                <a:uLnTx/>
                <a:uFillTx/>
                <a:cs typeface="微软雅黑" panose="020B0503020204020204" pitchFamily="34" charset="-122"/>
              </a:rPr>
              <a:t>Error</a:t>
            </a:r>
            <a:r>
              <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rPr>
              <a:t> </a:t>
            </a: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rPr>
              <a:t>类用于不指望程序能从其恢复过来的灾难性故障 。</a:t>
            </a:r>
            <a:endParaRPr kumimoji="0" lang="en-US" altLang="zh-CN" sz="2940" b="0" i="0" u="none" strike="noStrike" kern="1200" cap="none" spc="0" normalizeH="0" baseline="0" noProof="0" dirty="0" smtClean="0">
              <a:ln>
                <a:noFill/>
              </a:ln>
              <a:solidFill>
                <a:schemeClr val="tx1"/>
              </a:solidFill>
              <a:effectLst/>
              <a:uLnTx/>
              <a:uFillTx/>
              <a:cs typeface="微软雅黑" panose="020B0503020204020204" pitchFamily="34" charset="-122"/>
            </a:endParaRPr>
          </a:p>
          <a:p>
            <a:pPr marL="171450" marR="0" lvl="0" indent="-171450" algn="l" defTabSz="685800" rtl="0" eaLnBrk="1" fontAlgn="base" latinLnBrk="0" hangingPunct="1">
              <a:lnSpc>
                <a:spcPct val="130000"/>
              </a:lnSpc>
              <a:spcBef>
                <a:spcPts val="75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hlinkClick r:id="rId1" action="ppaction://hlinksldjump"/>
              </a:rPr>
              <a:t>常见错误列表</a:t>
            </a:r>
            <a:endParaRPr kumimoji="0" lang="zh-CN" altLang="en-US" sz="2940" b="0" i="0" u="none" strike="noStrike" kern="1200" cap="none" spc="0" normalizeH="0" baseline="0" noProof="0" dirty="0" smtClean="0">
              <a:ln>
                <a:noFill/>
              </a:ln>
              <a:solidFill>
                <a:schemeClr val="tx1"/>
              </a:solidFill>
              <a:effectLst/>
              <a:uLnTx/>
              <a:uFillTx/>
              <a:cs typeface="微软雅黑" panose="020B0503020204020204" pitchFamily="34" charset="-122"/>
            </a:endParaRPr>
          </a:p>
        </p:txBody>
      </p:sp>
      <p:sp>
        <p:nvSpPr>
          <p:cNvPr id="2" name="灯片编号占位符 1"/>
          <p:cNvSpPr txBox="1">
            <a:spLocks noGrp="1"/>
          </p:cNvSpPr>
          <p:nvPr>
            <p:ph type="sldNum" sz="quarter" idx="4"/>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26627" name="标题 4"/>
          <p:cNvSpPr>
            <a:spLocks noGrp="1"/>
          </p:cNvSpPr>
          <p:nvPr>
            <p:ph type="title"/>
            <p:custDataLst>
              <p:tags r:id="rId2"/>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Exception</a:t>
            </a:r>
            <a:r>
              <a:rPr lang="zh-CN" altLang="en-US">
                <a:sym typeface="+mn-ea"/>
              </a:rPr>
              <a:t>类</a:t>
            </a:r>
            <a:endParaRPr lang="zh-CN" altLang="en-US">
              <a:sym typeface="+mn-ea"/>
            </a:endParaRPr>
          </a:p>
        </p:txBody>
      </p:sp>
      <p:sp>
        <p:nvSpPr>
          <p:cNvPr id="43011" name="内容占位符 1"/>
          <p:cNvSpPr>
            <a:spLocks noGrp="1" noChangeArrowheads="1"/>
          </p:cNvSpPr>
          <p:nvPr>
            <p:ph sz="quarter" idx="13"/>
            <p:custDataLst>
              <p:tags r:id="rId3"/>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120000"/>
              </a:lnSpc>
              <a:spcBef>
                <a:spcPts val="750"/>
              </a:spcBef>
              <a:spcAft>
                <a:spcPts val="0"/>
              </a:spcAft>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rPr>
              <a:t>Java语言中用来处理异常的类</a:t>
            </a:r>
            <a:endParaRPr kumimoji="0" lang="zh-CN" altLang="en-US" sz="2520" b="0" i="0" u="none" strike="noStrike" kern="1200" cap="none" spc="0" normalizeH="0" baseline="0" noProof="0" smtClean="0">
              <a:ln>
                <a:noFill/>
              </a:ln>
              <a:solidFill>
                <a:schemeClr val="tx1"/>
              </a:solidFill>
              <a:effectLst/>
              <a:uLnTx/>
              <a:uFillTx/>
              <a:latin typeface="+mj-ea"/>
              <a:ea typeface="+mj-ea"/>
            </a:endParaRPr>
          </a:p>
          <a:p>
            <a:pPr marR="0" lvl="0" algn="l" defTabSz="685800" rtl="0" eaLnBrk="1" fontAlgn="base" latinLnBrk="0" hangingPunct="1">
              <a:lnSpc>
                <a:spcPct val="120000"/>
              </a:lnSpc>
              <a:spcBef>
                <a:spcPts val="750"/>
              </a:spcBef>
              <a:spcAft>
                <a:spcPts val="0"/>
              </a:spcAft>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rPr>
              <a:t>异常类的方法</a:t>
            </a:r>
            <a:endParaRPr kumimoji="0" lang="zh-CN" altLang="en-US" sz="2520" b="0" i="0" u="none" strike="noStrike" kern="1200" cap="none" spc="0" normalizeH="0" baseline="0" noProof="0" smtClean="0">
              <a:ln>
                <a:noFill/>
              </a:ln>
              <a:solidFill>
                <a:schemeClr val="tx1"/>
              </a:solidFill>
              <a:effectLst/>
              <a:uLnTx/>
              <a:uFillTx/>
              <a:latin typeface="+mj-ea"/>
              <a:ea typeface="+mj-ea"/>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构造方法</a:t>
            </a:r>
            <a:endPar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1257300" marR="0" lvl="2" indent="-342900" algn="l" defTabSz="685800" rtl="0" eaLnBrk="1" fontAlgn="base" latinLnBrk="0" hangingPunct="1">
              <a:lnSpc>
                <a:spcPct val="13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rPr>
              <a:t>public Exception()</a:t>
            </a:r>
            <a:endPar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endParaRPr>
          </a:p>
          <a:p>
            <a:pPr marL="1257300" marR="0" lvl="2" indent="-342900" algn="l" defTabSz="685800" rtl="0" eaLnBrk="1" fontAlgn="base" latinLnBrk="0" hangingPunct="1">
              <a:lnSpc>
                <a:spcPct val="13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rPr>
              <a:t>public Exception(String s)</a:t>
            </a:r>
            <a:endPar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rPr>
              <a:t>常用方法</a:t>
            </a:r>
            <a:endParaRPr kumimoji="0" lang="zh-CN" altLang="en-US" sz="2100" b="0" i="0" u="none" strike="noStrike" kern="1200" cap="none" spc="0" normalizeH="0" baseline="0" noProof="0" smtClean="0">
              <a:ln>
                <a:noFill/>
              </a:ln>
              <a:solidFill>
                <a:schemeClr val="tx1"/>
              </a:solidFill>
              <a:effectLst/>
              <a:uLnTx/>
              <a:uFillTx/>
              <a:cs typeface="微软雅黑" panose="020B0503020204020204" pitchFamily="34" charset="-122"/>
            </a:endParaRPr>
          </a:p>
          <a:p>
            <a:pPr marL="1257300" marR="0" lvl="2" indent="-342900" algn="l" defTabSz="685800" rtl="0" eaLnBrk="1" fontAlgn="base" latinLnBrk="0" hangingPunct="1">
              <a:lnSpc>
                <a:spcPct val="13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rPr>
              <a:t>public String toString()</a:t>
            </a:r>
            <a:endPar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endParaRPr>
          </a:p>
          <a:p>
            <a:pPr marL="1257300" marR="0" lvl="2" indent="-342900" algn="l" defTabSz="685800" rtl="0" eaLnBrk="1" fontAlgn="base" latinLnBrk="0" hangingPunct="1">
              <a:lnSpc>
                <a:spcPct val="13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rPr>
              <a:t>public String getMessage()</a:t>
            </a:r>
            <a:endPar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endParaRPr>
          </a:p>
          <a:p>
            <a:pPr marL="1257300" marR="0" lvl="2" indent="-342900" algn="l" defTabSz="685800" rtl="0" eaLnBrk="1" fontAlgn="base" latinLnBrk="0" hangingPunct="1">
              <a:lnSpc>
                <a:spcPct val="13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rPr>
              <a:t>public void printStackTrace()</a:t>
            </a:r>
            <a:endParaRPr kumimoji="0" lang="en-US" altLang="zh-CN" sz="1890" b="0" i="0" u="none" strike="noStrike" kern="1200" cap="none" spc="0" normalizeH="0" baseline="0" noProof="0" smtClean="0">
              <a:ln>
                <a:noFill/>
              </a:ln>
              <a:solidFill>
                <a:schemeClr val="tx1"/>
              </a:solidFill>
              <a:effectLst/>
              <a:uLnTx/>
              <a:uFillTx/>
              <a:cs typeface="微软雅黑" panose="020B0503020204020204" pitchFamily="34" charset="-122"/>
            </a:endParaRPr>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pic>
        <p:nvPicPr>
          <p:cNvPr id="45058" name="图片占位符 6"/>
          <p:cNvPicPr>
            <a:picLocks noGrp="1" noChangeAspect="1" noChangeArrowheads="1"/>
          </p:cNvPicPr>
          <p:nvPr>
            <p:ph idx="1"/>
            <p:custDataLst>
              <p:tags r:id="rId2"/>
            </p:custDataLst>
          </p:nvPr>
        </p:nvPicPr>
        <p:blipFill>
          <a:blip r:embed="rId3">
            <a:clrChange>
              <a:clrFrom>
                <a:srgbClr val="FFFFFF">
                  <a:alpha val="100000"/>
                </a:srgbClr>
              </a:clrFrom>
              <a:clrTo>
                <a:srgbClr val="FFFFFF">
                  <a:alpha val="100000"/>
                  <a:alpha val="0"/>
                </a:srgbClr>
              </a:clrTo>
            </a:clrChange>
          </a:blip>
          <a:srcRect/>
          <a:stretch>
            <a:fillRect/>
          </a:stretch>
        </p:blipFill>
        <p:spPr bwMode="auto">
          <a:xfrm>
            <a:off x="1215390" y="3014980"/>
            <a:ext cx="8483600" cy="3496945"/>
          </a:xfrm>
        </p:spPr>
      </p:pic>
      <p:sp>
        <p:nvSpPr>
          <p:cNvPr id="27652" name="文本占位符 2"/>
          <p:cNvSpPr>
            <a:spLocks noGrp="1"/>
          </p:cNvSpPr>
          <p:nvPr>
            <p:ph type="body" sz="half" idx="4294967295"/>
            <p:custDataLst>
              <p:tags r:id="rId4"/>
            </p:custDataLst>
          </p:nvPr>
        </p:nvSpPr>
        <p:spPr>
          <a:xfrm>
            <a:off x="642620" y="1195705"/>
            <a:ext cx="9798050" cy="5248275"/>
          </a:xfrm>
        </p:spPr>
        <p:txBody>
          <a:bodyPr vert="horz" wrap="square" lIns="96011" tIns="48005" rIns="96011" bIns="48005" anchor="t"/>
          <a:lstStyle/>
          <a:p>
            <a:pPr algn="l" defTabSz="685800" eaLnBrk="1" hangingPunct="1">
              <a:lnSpc>
                <a:spcPct val="120000"/>
              </a:lnSpc>
              <a:spcBef>
                <a:spcPts val="750"/>
              </a:spcBef>
              <a:spcAft>
                <a:spcPts val="0"/>
              </a:spcAft>
              <a:buClr>
                <a:srgbClr val="000000"/>
              </a:buClr>
              <a:buSzTx/>
              <a:buChar char="•"/>
              <a:defRPr/>
            </a:pPr>
            <a:r>
              <a:rPr lang="zh-CN" altLang="en-US" sz="2400" kern="1200" noProof="0" smtClean="0">
                <a:ln>
                  <a:noFill/>
                </a:ln>
                <a:effectLst/>
                <a:uLnTx/>
                <a:uFillTx/>
                <a:latin typeface="+mj-ea"/>
                <a:ea typeface="+mj-ea"/>
              </a:rPr>
              <a:t>CheckedException类的异常是在编程过程中经常会遇到的异常，可以翻译为“可检测异常”或者“捕获型异常”，该类异常往往属于编译期异常，一般开发过程会针对系统进行CheckedException的设计 </a:t>
            </a:r>
            <a:endParaRPr lang="zh-CN" altLang="en-US" sz="2400" kern="1200" noProof="0" smtClean="0">
              <a:ln>
                <a:noFill/>
              </a:ln>
              <a:effectLst/>
              <a:uLnTx/>
              <a:uFillTx/>
              <a:latin typeface="+mj-ea"/>
              <a:ea typeface="+mj-ea"/>
            </a:endParaRPr>
          </a:p>
          <a:p>
            <a:pPr algn="l" defTabSz="685800" eaLnBrk="1" hangingPunct="1">
              <a:lnSpc>
                <a:spcPct val="120000"/>
              </a:lnSpc>
              <a:spcBef>
                <a:spcPts val="750"/>
              </a:spcBef>
              <a:spcAft>
                <a:spcPts val="0"/>
              </a:spcAft>
              <a:buClr>
                <a:srgbClr val="000000"/>
              </a:buClr>
              <a:buSzTx/>
              <a:buChar char="•"/>
              <a:defRPr/>
            </a:pPr>
            <a:r>
              <a:rPr lang="zh-CN" altLang="en-US" sz="2400" kern="1200" noProof="0" smtClean="0">
                <a:ln>
                  <a:noFill/>
                </a:ln>
                <a:effectLst/>
                <a:uLnTx/>
                <a:uFillTx/>
                <a:latin typeface="+mj-ea"/>
                <a:ea typeface="+mj-ea"/>
              </a:rPr>
              <a:t>如果在使用能够产生异常的方法而没有捕获和处理，将不能通过编译</a:t>
            </a:r>
            <a:endParaRPr lang="zh-CN" altLang="en-US" sz="2400" kern="1200" noProof="0" smtClean="0">
              <a:ln>
                <a:noFill/>
              </a:ln>
              <a:effectLst/>
              <a:uLnTx/>
              <a:uFillTx/>
              <a:latin typeface="+mj-ea"/>
              <a:ea typeface="+mj-ea"/>
            </a:endParaRPr>
          </a:p>
        </p:txBody>
      </p:sp>
      <p:sp>
        <p:nvSpPr>
          <p:cNvPr id="27653" name="标题 3"/>
          <p:cNvSpPr>
            <a:spLocks noGrp="1"/>
          </p:cNvSpPr>
          <p:nvPr>
            <p:ph type="title"/>
            <p:custDataLst>
              <p:tags r:id="rId5"/>
            </p:custDataLst>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异常分类</a:t>
            </a:r>
            <a:r>
              <a:rPr lang="zh-CN" altLang="en-US" dirty="0">
                <a:cs typeface="微软雅黑" panose="020B0503020204020204" pitchFamily="34" charset="-122"/>
                <a:sym typeface="+mn-ea"/>
              </a:rPr>
              <a:t>-CheckedException</a:t>
            </a:r>
            <a:endParaRPr lang="zh-CN" altLang="en-US" dirty="0">
              <a:cs typeface="微软雅黑" panose="020B0503020204020204" pitchFamily="34" charset="-122"/>
              <a:sym typeface="+mn-ea"/>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350658"/>
          <p:cNvSpPr/>
          <p:nvPr/>
        </p:nvSpPr>
        <p:spPr>
          <a:xfrm>
            <a:off x="1080135" y="1680210"/>
            <a:ext cx="8641080" cy="4757261"/>
          </a:xfrm>
          <a:prstGeom prst="rect">
            <a:avLst/>
          </a:prstGeom>
          <a:noFill/>
          <a:ln w="9525">
            <a:noFill/>
          </a:ln>
        </p:spPr>
        <p:txBody>
          <a:bodyPr/>
          <a:lstStyle/>
          <a:p>
            <a:pPr marL="342900" indent="-342900">
              <a:buClr>
                <a:schemeClr val="hlink"/>
              </a:buClr>
              <a:buSzPct val="80000"/>
              <a:buFont typeface="Wingdings" panose="05000000000000000000" pitchFamily="2" charset="2"/>
              <a:buChar char="l"/>
            </a:pPr>
            <a:endParaRPr lang="zh-CN" altLang="en-US" sz="3360" dirty="0">
              <a:latin typeface="Arial" panose="020B0604020202020204" pitchFamily="34" charset="0"/>
              <a:ea typeface="微软雅黑" panose="020B0503020204020204" pitchFamily="34" charset="-122"/>
            </a:endParaRPr>
          </a:p>
        </p:txBody>
      </p:sp>
      <p:sp>
        <p:nvSpPr>
          <p:cNvPr id="28675" name="标题 1350659"/>
          <p:cNvSpPr>
            <a:spLocks noGrp="1"/>
          </p:cNvSpPr>
          <p:nvPr>
            <p:ph type="title"/>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异常分类- Run-time Exception，</a:t>
            </a:r>
            <a:r>
              <a:rPr lang="en-US" altLang="zh-CN" dirty="0">
                <a:cs typeface="微软雅黑" panose="020B0503020204020204" pitchFamily="34" charset="-122"/>
                <a:sym typeface="+mn-ea"/>
              </a:rPr>
              <a:t>unchecked</a:t>
            </a:r>
            <a:endParaRPr lang="en-US" altLang="zh-CN" dirty="0">
              <a:cs typeface="微软雅黑" panose="020B0503020204020204" pitchFamily="34" charset="-122"/>
              <a:sym typeface="+mn-ea"/>
            </a:endParaRPr>
          </a:p>
        </p:txBody>
      </p:sp>
      <p:sp>
        <p:nvSpPr>
          <p:cNvPr id="47107" name="文本占位符 1350660"/>
          <p:cNvSpPr>
            <a:spLocks noGrp="1" noChangeArrowheads="1"/>
          </p:cNvSpPr>
          <p:nvPr>
            <p:ph sz="quarter" idx="13"/>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011" tIns="48005" rIns="96011" bIns="48005" numCol="1" rtlCol="0" anchor="t" anchorCtr="0" compatLnSpc="1">
            <a:normAutofit/>
          </a:bodyPr>
          <a:lstStyle/>
          <a:p>
            <a:pPr marR="0" lvl="0" algn="l" defTabSz="685800" rtl="0" eaLnBrk="1" fontAlgn="auto" latinLnBrk="0" hangingPunct="1">
              <a:lnSpc>
                <a:spcPct val="130000"/>
              </a:lnSpc>
              <a:spcBef>
                <a:spcPts val="750"/>
              </a:spcBef>
              <a:spcAft>
                <a:spcPts val="0"/>
              </a:spcAft>
              <a:buClrTx/>
              <a:buSzTx/>
              <a:defRPr/>
            </a:pPr>
            <a:r>
              <a:rPr kumimoji="0" lang="en-US" altLang="zh-CN" sz="2400" b="0" i="0" u="none" strike="noStrike" kern="1200" cap="none" spc="0" normalizeH="0" baseline="0" noProof="0" smtClean="0">
                <a:ln>
                  <a:noFill/>
                </a:ln>
                <a:solidFill>
                  <a:schemeClr val="tx1"/>
                </a:solidFill>
                <a:effectLst/>
                <a:uLnTx/>
                <a:uFillTx/>
                <a:cs typeface="微软雅黑" panose="020B0503020204020204" pitchFamily="34" charset="-122"/>
              </a:rPr>
              <a:t>Run-time Exception  </a:t>
            </a: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由虚拟机构造的，不需要显式</a:t>
            </a:r>
            <a:r>
              <a:rPr kumimoji="0" lang="en-US" altLang="zh-CN" sz="2400" b="0" i="0" u="none" strike="noStrike" kern="1200" cap="none" spc="0" normalizeH="0" baseline="0" noProof="0" smtClean="0">
                <a:ln>
                  <a:noFill/>
                </a:ln>
                <a:solidFill>
                  <a:schemeClr val="tx1"/>
                </a:solidFill>
                <a:effectLst/>
                <a:uLnTx/>
                <a:uFillTx/>
                <a:cs typeface="微软雅黑" panose="020B0503020204020204" pitchFamily="34" charset="-122"/>
              </a:rPr>
              <a:t>throw</a:t>
            </a:r>
            <a:endParaRPr kumimoji="0" lang="en-US" altLang="zh-CN" sz="2400" b="0" i="0" u="none" strike="noStrike" kern="1200" cap="none" spc="0" normalizeH="0" baseline="0" noProof="0" smtClean="0">
              <a:ln>
                <a:noFill/>
              </a:ln>
              <a:solidFill>
                <a:schemeClr val="tx1"/>
              </a:solidFill>
              <a:effectLst/>
              <a:uLnTx/>
              <a:uFillTx/>
              <a:cs typeface="微软雅黑" panose="020B0503020204020204" pitchFamily="34" charset="-122"/>
            </a:endParaRPr>
          </a:p>
          <a:p>
            <a:pPr marR="0" lvl="0" algn="l" defTabSz="685800" rtl="0" eaLnBrk="1" fontAlgn="auto" latinLnBrk="0" hangingPunct="1">
              <a:lnSpc>
                <a:spcPct val="130000"/>
              </a:lnSpc>
              <a:spcBef>
                <a:spcPts val="750"/>
              </a:spcBef>
              <a:spcAft>
                <a:spcPts val="0"/>
              </a:spcAft>
              <a:buClrTx/>
              <a:buSzTx/>
              <a:defRPr/>
            </a:pPr>
            <a:r>
              <a:rPr kumimoji="0" lang="en-US" altLang="zh-CN" sz="2400" b="0" i="0" u="none" strike="noStrike" kern="1200" cap="none" spc="0" normalizeH="0" baseline="0" noProof="0" smtClean="0">
                <a:ln>
                  <a:noFill/>
                </a:ln>
                <a:solidFill>
                  <a:schemeClr val="tx1"/>
                </a:solidFill>
                <a:effectLst/>
                <a:uLnTx/>
                <a:uFillTx/>
                <a:cs typeface="微软雅黑" panose="020B0503020204020204" pitchFamily="34" charset="-122"/>
              </a:rPr>
              <a:t>Run-time Exception  </a:t>
            </a: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可能抛出该异常的过程，不需要在方法签名</a:t>
            </a: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中声明</a:t>
            </a:r>
            <a:endPar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endParaRPr>
          </a:p>
          <a:p>
            <a:pPr marR="0" lvl="0" algn="l" defTabSz="685800" rtl="0" eaLnBrk="1" fontAlgn="auto" latinLnBrk="0" hangingPunct="1">
              <a:lnSpc>
                <a:spcPct val="130000"/>
              </a:lnSpc>
              <a:spcBef>
                <a:spcPts val="750"/>
              </a:spcBef>
              <a:spcAft>
                <a:spcPts val="0"/>
              </a:spcAft>
              <a:buClrTx/>
              <a:buSzTx/>
              <a:defRPr/>
            </a:pP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如果一个</a:t>
            </a:r>
            <a:r>
              <a:rPr kumimoji="0" lang="en-US" altLang="zh-CN" sz="2400" b="0" i="0" u="none" strike="noStrike" kern="1200" cap="none" spc="0" normalizeH="0" baseline="0" noProof="0" smtClean="0">
                <a:ln>
                  <a:noFill/>
                </a:ln>
                <a:solidFill>
                  <a:schemeClr val="tx1"/>
                </a:solidFill>
                <a:effectLst/>
                <a:uLnTx/>
                <a:uFillTx/>
                <a:cs typeface="微软雅黑" panose="020B0503020204020204" pitchFamily="34" charset="-122"/>
              </a:rPr>
              <a:t>Run-time Exception</a:t>
            </a: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被系统抛出但没有被捕获，会导致程序运行终止，虚拟机</a:t>
            </a: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会调用</a:t>
            </a:r>
            <a:r>
              <a:rPr kumimoji="0" lang="en-US" altLang="zh-CN" sz="2400" b="1" i="0" u="none" strike="noStrike" kern="1200" cap="none" spc="0" normalizeH="0" baseline="0" noProof="0" smtClean="0">
                <a:ln>
                  <a:noFill/>
                </a:ln>
                <a:solidFill>
                  <a:schemeClr val="tx1"/>
                </a:solidFill>
                <a:effectLst/>
                <a:uLnTx/>
                <a:uFillTx/>
                <a:cs typeface="微软雅黑" panose="020B0503020204020204" pitchFamily="34" charset="-122"/>
              </a:rPr>
              <a:t>printStackTrace</a:t>
            </a:r>
            <a:r>
              <a:rPr kumimoji="0" lang="en-US" altLang="zh-CN" sz="2400" b="0" i="0" u="none" strike="noStrike" kern="1200" cap="none" spc="0" normalizeH="0" baseline="0" noProof="0" smtClean="0">
                <a:ln>
                  <a:noFill/>
                </a:ln>
                <a:solidFill>
                  <a:schemeClr val="tx1"/>
                </a:solidFill>
                <a:effectLst/>
                <a:uLnTx/>
                <a:uFillTx/>
                <a:cs typeface="微软雅黑" panose="020B0503020204020204" pitchFamily="34" charset="-122"/>
              </a:rPr>
              <a:t>()</a:t>
            </a:r>
            <a:r>
              <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rPr>
              <a:t>，打印出异常位置。</a:t>
            </a:r>
            <a:endParaRPr kumimoji="0" lang="zh-CN" altLang="en-US" sz="2400" b="0" i="0" u="none" strike="noStrike" kern="1200" cap="none" spc="0" normalizeH="0" baseline="0" noProof="0" smtClean="0">
              <a:ln>
                <a:noFill/>
              </a:ln>
              <a:solidFill>
                <a:schemeClr val="tx1"/>
              </a:solidFill>
              <a:effectLst/>
              <a:uLnTx/>
              <a:uFillTx/>
              <a:cs typeface="微软雅黑" panose="020B0503020204020204" pitchFamily="34" charset="-122"/>
            </a:endParaRPr>
          </a:p>
        </p:txBody>
      </p:sp>
      <p:sp>
        <p:nvSpPr>
          <p:cNvPr id="2" name="灯片编号占位符 1"/>
          <p:cNvSpPr txBox="1">
            <a:spLocks noGrp="1"/>
          </p:cNvSpPr>
          <p:nvPr>
            <p:ph type="sldNum" sz="quarter" idx="16"/>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1351681"/>
          <p:cNvSpPr>
            <a:spLocks noGrp="1"/>
          </p:cNvSpPr>
          <p:nvPr>
            <p:ph idx="1"/>
          </p:nvPr>
        </p:nvSpPr>
        <p:spPr>
          <a:xfrm>
            <a:off x="574675" y="642620"/>
            <a:ext cx="9490710" cy="6105525"/>
          </a:xfrm>
          <a:solidFill>
            <a:schemeClr val="bg1">
              <a:alpha val="100000"/>
            </a:schemeClr>
          </a:solidFill>
        </p:spPr>
        <p:txBody>
          <a:bodyPr vert="horz" wrap="square" lIns="96011" tIns="48005" rIns="96011" bIns="48005" anchor="t"/>
          <a:lstStyle/>
          <a:p>
            <a:pPr eaLnBrk="1" hangingPunct="1"/>
            <a:r>
              <a:rPr lang="en-US" altLang="zh-CN" sz="2400" dirty="0"/>
              <a:t>Runtime Exceptions </a:t>
            </a:r>
            <a:r>
              <a:rPr lang="zh-CN" altLang="en-US" sz="2400" dirty="0"/>
              <a:t>例子：</a:t>
            </a:r>
            <a:endParaRPr lang="zh-CN" altLang="en-US" sz="2400" dirty="0"/>
          </a:p>
          <a:p>
            <a:pPr eaLnBrk="1" hangingPunct="1">
              <a:buNone/>
            </a:pPr>
            <a:r>
              <a:rPr lang="en-US" altLang="zh-CN" sz="2400" dirty="0"/>
              <a:t>class first_exception{	</a:t>
            </a:r>
            <a:endParaRPr lang="en-US" altLang="zh-CN" sz="2400" dirty="0"/>
          </a:p>
          <a:p>
            <a:pPr eaLnBrk="1" hangingPunct="1">
              <a:buNone/>
            </a:pPr>
            <a:r>
              <a:rPr lang="en-US" altLang="zh-CN" sz="2400" dirty="0"/>
              <a:t>	public static void main(String args[]){</a:t>
            </a:r>
            <a:endParaRPr lang="en-US" altLang="zh-CN" sz="2400" dirty="0"/>
          </a:p>
          <a:p>
            <a:pPr eaLnBrk="1" hangingPunct="1">
              <a:buNone/>
            </a:pPr>
            <a:r>
              <a:rPr lang="en-US" altLang="zh-CN" sz="2400" dirty="0"/>
              <a:t>		char c; </a:t>
            </a:r>
            <a:endParaRPr lang="en-US" altLang="zh-CN" sz="2400" dirty="0"/>
          </a:p>
          <a:p>
            <a:pPr eaLnBrk="1" hangingPunct="1">
              <a:buNone/>
            </a:pPr>
            <a:r>
              <a:rPr lang="en-US" altLang="zh-CN" sz="2400" dirty="0"/>
              <a:t>		int a,b=0;</a:t>
            </a:r>
            <a:endParaRPr lang="en-US" altLang="zh-CN" sz="2400" dirty="0"/>
          </a:p>
          <a:p>
            <a:pPr eaLnBrk="1" hangingPunct="1">
              <a:buNone/>
            </a:pPr>
            <a:r>
              <a:rPr lang="en-US" altLang="zh-CN" sz="2400" dirty="0"/>
              <a:t>		int[] array=new int[7];   </a:t>
            </a:r>
            <a:endParaRPr lang="en-US" altLang="zh-CN" sz="2400" dirty="0"/>
          </a:p>
          <a:p>
            <a:pPr eaLnBrk="1" hangingPunct="1">
              <a:buNone/>
            </a:pPr>
            <a:r>
              <a:rPr lang="en-US" altLang="zh-CN" sz="2400" dirty="0"/>
              <a:t>      	String s="Hello";    	</a:t>
            </a: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endParaRPr lang="en-US" altLang="zh-CN" sz="2400" dirty="0"/>
          </a:p>
          <a:p>
            <a:pPr eaLnBrk="1" hangingPunct="1">
              <a:buNone/>
            </a:pPr>
            <a:r>
              <a:rPr lang="en-US" altLang="zh-CN" sz="2400" dirty="0"/>
              <a:t>       }</a:t>
            </a:r>
            <a:endParaRPr lang="en-US" altLang="zh-CN" sz="2400" dirty="0"/>
          </a:p>
          <a:p>
            <a:pPr eaLnBrk="1" hangingPunct="1">
              <a:buNone/>
            </a:pPr>
            <a:r>
              <a:rPr lang="en-US" altLang="zh-CN" sz="2400" dirty="0"/>
              <a:t>}</a:t>
            </a:r>
            <a:endParaRPr lang="en-US" altLang="zh-CN" sz="2400" dirty="0"/>
          </a:p>
        </p:txBody>
      </p:sp>
      <p:sp>
        <p:nvSpPr>
          <p:cNvPr id="1351683" name="文本框 1351682"/>
          <p:cNvSpPr txBox="1"/>
          <p:nvPr/>
        </p:nvSpPr>
        <p:spPr>
          <a:xfrm>
            <a:off x="1530398" y="3690144"/>
            <a:ext cx="4860925" cy="1938020"/>
          </a:xfrm>
          <a:prstGeom prst="rect">
            <a:avLst/>
          </a:prstGeom>
          <a:solidFill>
            <a:srgbClr val="FFFFFF"/>
          </a:solidFill>
          <a:ln w="9525">
            <a:noFill/>
          </a:ln>
        </p:spPr>
        <p:txBody>
          <a:bodyPr wrap="none">
            <a:spAutoFit/>
          </a:bodyPr>
          <a:lstStyle/>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try {</a:t>
            </a:r>
            <a:endParaRPr lang="en-US" altLang="zh-CN" b="1" dirty="0">
              <a:solidFill>
                <a:srgbClr val="FF3300"/>
              </a:solidFill>
              <a:latin typeface="Times New Roman" panose="02020603050405020304" pitchFamily="18" charset="0"/>
              <a:ea typeface="微软雅黑" panose="020B0503020204020204" pitchFamily="34" charset="-122"/>
            </a:endParaRPr>
          </a:p>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	a=1/b;</a:t>
            </a:r>
            <a:endParaRPr lang="en-US" altLang="zh-CN" b="1" dirty="0">
              <a:solidFill>
                <a:srgbClr val="FF3300"/>
              </a:solidFill>
              <a:latin typeface="Times New Roman" panose="02020603050405020304" pitchFamily="18" charset="0"/>
              <a:ea typeface="微软雅黑" panose="020B0503020204020204" pitchFamily="34" charset="-122"/>
            </a:endParaRPr>
          </a:p>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}catch(ArithmeticException ae) </a:t>
            </a:r>
            <a:endParaRPr lang="en-US" altLang="zh-CN" b="1" dirty="0">
              <a:solidFill>
                <a:srgbClr val="FF3300"/>
              </a:solidFill>
              <a:latin typeface="Times New Roman" panose="02020603050405020304" pitchFamily="18" charset="0"/>
              <a:ea typeface="微软雅黑" panose="020B0503020204020204" pitchFamily="34" charset="-122"/>
            </a:endParaRPr>
          </a:p>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  </a:t>
            </a:r>
            <a:endParaRPr lang="en-US" altLang="zh-CN" b="1" dirty="0">
              <a:solidFill>
                <a:srgbClr val="FF3300"/>
              </a:solidFill>
              <a:latin typeface="Times New Roman" panose="02020603050405020304" pitchFamily="18" charset="0"/>
              <a:ea typeface="微软雅黑" panose="020B0503020204020204" pitchFamily="34" charset="-122"/>
            </a:endParaRPr>
          </a:p>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	System.out.println("Catch "+ae);</a:t>
            </a:r>
            <a:endParaRPr lang="en-US" altLang="zh-CN" b="1" dirty="0">
              <a:solidFill>
                <a:srgbClr val="FF3300"/>
              </a:solidFill>
              <a:latin typeface="Times New Roman" panose="02020603050405020304" pitchFamily="18" charset="0"/>
              <a:ea typeface="微软雅黑" panose="020B0503020204020204" pitchFamily="34" charset="-122"/>
            </a:endParaRPr>
          </a:p>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a:t>
            </a:r>
            <a:endParaRPr lang="en-US" altLang="zh-CN" b="1" dirty="0">
              <a:solidFill>
                <a:srgbClr val="FF3300"/>
              </a:solidFill>
              <a:latin typeface="Times New Roman" panose="02020603050405020304" pitchFamily="18" charset="0"/>
              <a:ea typeface="微软雅黑" panose="020B0503020204020204" pitchFamily="34" charset="-122"/>
            </a:endParaRPr>
          </a:p>
        </p:txBody>
      </p:sp>
      <p:sp>
        <p:nvSpPr>
          <p:cNvPr id="2" name="灯片编号占位符 1"/>
          <p:cNvSpPr txBox="1">
            <a:spLocks noGrp="1"/>
          </p:cNvSpPr>
          <p:nvPr>
            <p:ph type="sldNum" sz="quarter" idx="16"/>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
        <p:nvSpPr>
          <p:cNvPr id="3" name="圆角矩形标注 2"/>
          <p:cNvSpPr/>
          <p:nvPr/>
        </p:nvSpPr>
        <p:spPr>
          <a:xfrm>
            <a:off x="6615430" y="3644900"/>
            <a:ext cx="3375025" cy="944880"/>
          </a:xfrm>
          <a:prstGeom prst="wedgeRoundRectCallout">
            <a:avLst>
              <a:gd name="adj1" fmla="val -93066"/>
              <a:gd name="adj2" fmla="val 35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该异常由虚拟机构造并</a:t>
            </a:r>
            <a:r>
              <a:rPr lang="zh-CN" altLang="en-US"/>
              <a:t>抛出</a:t>
            </a:r>
            <a:endParaRPr lang="zh-CN" altLang="en-US"/>
          </a:p>
        </p:txBody>
      </p:sp>
      <p:sp>
        <p:nvSpPr>
          <p:cNvPr id="4" name="文本框 3"/>
          <p:cNvSpPr txBox="1"/>
          <p:nvPr/>
        </p:nvSpPr>
        <p:spPr>
          <a:xfrm>
            <a:off x="629920" y="3825240"/>
            <a:ext cx="3947795" cy="398780"/>
          </a:xfrm>
          <a:prstGeom prst="rect">
            <a:avLst/>
          </a:prstGeom>
          <a:solidFill>
            <a:srgbClr val="FFFFFF"/>
          </a:solidFill>
          <a:ln w="9525">
            <a:noFill/>
          </a:ln>
        </p:spPr>
        <p:txBody>
          <a:bodyPr wrap="square">
            <a:spAutoFit/>
          </a:bodyPr>
          <a:p>
            <a:pPr algn="l">
              <a:spcBef>
                <a:spcPct val="0"/>
              </a:spcBef>
            </a:pPr>
            <a:r>
              <a:rPr lang="en-US" altLang="zh-CN" b="1" dirty="0">
                <a:solidFill>
                  <a:srgbClr val="FF3300"/>
                </a:solidFill>
                <a:latin typeface="Times New Roman" panose="02020603050405020304" pitchFamily="18" charset="0"/>
                <a:ea typeface="微软雅黑" panose="020B0503020204020204" pitchFamily="34" charset="-122"/>
              </a:rPr>
              <a:t>	a=1/b;</a:t>
            </a:r>
            <a:endParaRPr lang="en-US" altLang="zh-CN" b="1" dirty="0">
              <a:solidFill>
                <a:srgbClr val="FF3300"/>
              </a:solidFill>
              <a:latin typeface="Times New Roman" panose="02020603050405020304" pitchFamily="18" charset="0"/>
              <a:ea typeface="微软雅黑" panose="020B0503020204020204" pitchFamily="34" charset="-122"/>
            </a:endParaRPr>
          </a:p>
        </p:txBody>
      </p:sp>
      <p:sp>
        <p:nvSpPr>
          <p:cNvPr id="5" name="圆角矩形标注 4"/>
          <p:cNvSpPr/>
          <p:nvPr/>
        </p:nvSpPr>
        <p:spPr>
          <a:xfrm>
            <a:off x="7200900" y="899795"/>
            <a:ext cx="2181860" cy="908685"/>
          </a:xfrm>
          <a:prstGeom prst="wedgeRoundRectCallout">
            <a:avLst>
              <a:gd name="adj1" fmla="val -93066"/>
              <a:gd name="adj2" fmla="val 35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无需声明</a:t>
            </a:r>
            <a:br>
              <a:rPr lang="zh-CN" altLang="en-US"/>
            </a:br>
            <a:r>
              <a:rPr lang="zh-CN" altLang="en-US"/>
              <a:t>异常</a:t>
            </a:r>
            <a:r>
              <a:rPr lang="zh-CN" altLang="en-US"/>
              <a:t>抛出</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5168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683" grpId="0" animBg="1"/>
      <p:bldP spid="3" grpId="0" animBg="1"/>
      <p:bldP spid="1351683" grpId="1" animBg="1"/>
      <p:bldP spid="3" grpId="1" animBg="1"/>
      <p:bldP spid="4" grpId="0" bldLvl="0" animBg="1"/>
      <p:bldP spid="5" grpId="0" animBg="1"/>
      <p:bldP spid="4" grpId="1"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102870" tIns="51435" rIns="102870" bIns="51435" anchor="ctr"/>
          <a:p>
            <a:pPr defTabSz="1028700">
              <a:buFont typeface="Arial" panose="020B0604020202020204" pitchFamily="34" charset="0"/>
            </a:pP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主要内容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2" name="Rectangle 3"/>
          <p:cNvSpPr>
            <a:spLocks noGrp="1"/>
          </p:cNvSpPr>
          <p:nvPr>
            <p:ph idx="1"/>
          </p:nvPr>
        </p:nvSpPr>
        <p:spPr/>
        <p:txBody>
          <a:bodyPr wrap="square" lIns="103584" tIns="51793" rIns="103584" bIns="51793" anchor="t"/>
          <a:p>
            <a:pPr marL="609600" indent="-609600" eaLnBrk="0" hangingPunct="0">
              <a:lnSpc>
                <a:spcPct val="120000"/>
              </a:lnSpc>
              <a:buSzPct val="90000"/>
              <a:buFont typeface="Wingdings" panose="05000000000000000000" pitchFamily="2" charset="2"/>
              <a:buAutoNum type="arabicPeriod"/>
            </a:pPr>
            <a:r>
              <a:rPr lang="zh-CN" altLang="en-US" smtClean="0">
                <a:sym typeface="+mn-ea"/>
              </a:rPr>
              <a:t>异常的概念与分类</a:t>
            </a:r>
            <a:endParaRPr lang="zh-CN" altLang="en-US" smtClean="0">
              <a:sym typeface="+mn-ea"/>
            </a:endParaRPr>
          </a:p>
          <a:p>
            <a:pPr marL="609600" indent="-609600" eaLnBrk="0" hangingPunct="0">
              <a:lnSpc>
                <a:spcPct val="120000"/>
              </a:lnSpc>
              <a:buSzPct val="90000"/>
              <a:buFont typeface="Wingdings" panose="05000000000000000000" pitchFamily="2" charset="2"/>
              <a:buAutoNum type="arabicPeriod"/>
            </a:pPr>
            <a:r>
              <a:rPr lang="zh-CN" altLang="en-US" smtClean="0">
                <a:sym typeface="+mn-ea"/>
              </a:rPr>
              <a:t>异常处理</a:t>
            </a:r>
            <a:endParaRPr lang="zh-CN" altLang="en-US" smtClean="0">
              <a:sym typeface="+mn-ea"/>
            </a:endParaRPr>
          </a:p>
          <a:p>
            <a:pPr marL="609600" indent="-609600" eaLnBrk="0" hangingPunct="0">
              <a:lnSpc>
                <a:spcPct val="120000"/>
              </a:lnSpc>
              <a:buSzPct val="90000"/>
              <a:buFont typeface="Wingdings" panose="05000000000000000000" pitchFamily="2" charset="2"/>
              <a:buAutoNum type="arabicPeriod"/>
            </a:pPr>
            <a:r>
              <a:rPr lang="zh-CN" altLang="en-US" smtClean="0">
                <a:sym typeface="+mn-ea"/>
              </a:rPr>
              <a:t>创造自己的异常</a:t>
            </a:r>
            <a:endParaRPr lang="zh-CN" altLang="en-US" smtClean="0">
              <a:sym typeface="+mn-ea"/>
            </a:endParaRPr>
          </a:p>
          <a:p>
            <a:pPr marL="609600" indent="-609600" eaLnBrk="0" hangingPunct="0">
              <a:lnSpc>
                <a:spcPct val="120000"/>
              </a:lnSpc>
              <a:buSzPct val="90000"/>
              <a:buFont typeface="Wingdings" panose="05000000000000000000" pitchFamily="2" charset="2"/>
              <a:buAutoNum type="arabicPeriod"/>
            </a:pPr>
            <a:r>
              <a:rPr lang="zh-CN" altLang="en-US" smtClean="0">
                <a:sym typeface="+mn-ea"/>
              </a:rPr>
              <a:t>断言</a:t>
            </a:r>
            <a:endParaRPr lang="zh-CN" altLang="en-US" smtClean="0">
              <a:sym typeface="+mn-ea"/>
            </a:endParaRPr>
          </a:p>
          <a:p>
            <a:pPr marL="609600" indent="-609600" eaLnBrk="0" hangingPunct="0">
              <a:lnSpc>
                <a:spcPct val="120000"/>
              </a:lnSpc>
              <a:buSzPct val="90000"/>
              <a:buFont typeface="Wingdings" panose="05000000000000000000" pitchFamily="2" charset="2"/>
              <a:buAutoNum type="arabicPeriod"/>
            </a:pPr>
            <a:r>
              <a:rPr lang="zh-CN" altLang="en-US" smtClean="0">
                <a:sym typeface="+mn-ea"/>
              </a:rPr>
              <a:t>J</a:t>
            </a:r>
            <a:r>
              <a:rPr lang="en-US" altLang="zh-CN" smtClean="0">
                <a:sym typeface="+mn-ea"/>
              </a:rPr>
              <a:t>DK</a:t>
            </a:r>
            <a:r>
              <a:rPr lang="zh-CN" altLang="en-US" smtClean="0">
                <a:sym typeface="+mn-ea"/>
              </a:rPr>
              <a:t>7.0的新特性</a:t>
            </a:r>
            <a:endParaRPr lang="zh-CN" altLang="en-US" smtClean="0">
              <a:sym typeface="+mn-ea"/>
            </a:endParaRPr>
          </a:p>
          <a:p>
            <a:pPr marL="609600" indent="-609600" eaLnBrk="0" hangingPunct="0">
              <a:lnSpc>
                <a:spcPct val="120000"/>
              </a:lnSpc>
              <a:buSzPct val="90000"/>
              <a:buFont typeface="Wingdings" panose="05000000000000000000" pitchFamily="2" charset="2"/>
              <a:buAutoNum type="arabicPeriod"/>
            </a:pPr>
            <a:r>
              <a:rPr lang="zh-CN" altLang="en-US" smtClean="0">
                <a:sym typeface="+mn-ea"/>
              </a:rPr>
              <a:t>日志</a:t>
            </a:r>
            <a:endParaRPr lang="zh-CN" altLang="en-US" smtClean="0">
              <a:sym typeface="+mn-ea"/>
            </a:endParaRPr>
          </a:p>
          <a:p>
            <a:pPr marL="609600" indent="-609600" eaLnBrk="0" hangingPunct="0">
              <a:lnSpc>
                <a:spcPct val="120000"/>
              </a:lnSpc>
              <a:buSzPct val="90000"/>
              <a:buFont typeface="Wingdings" panose="05000000000000000000" pitchFamily="2" charset="2"/>
              <a:buAutoNum type="arabicPeriod"/>
            </a:pPr>
            <a:r>
              <a:rPr lang="zh-CN" altLang="en-US" smtClean="0">
                <a:sym typeface="+mn-ea"/>
              </a:rPr>
              <a:t>总结</a:t>
            </a:r>
            <a:endParaRPr lang="zh-CN" altLang="en-US" smtClean="0">
              <a:sym typeface="+mn-ea"/>
            </a:endParaRPr>
          </a:p>
          <a:p>
            <a:pPr defTabSz="1028700">
              <a:lnSpc>
                <a:spcPct val="95000"/>
              </a:lnSpc>
              <a:spcBef>
                <a:spcPct val="15000"/>
              </a:spcBef>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5363" name="图片 8" descr="java_duke.png"/>
          <p:cNvPicPr>
            <a:picLocks noChangeAspect="1"/>
          </p:cNvPicPr>
          <p:nvPr/>
        </p:nvPicPr>
        <p:blipFill>
          <a:blip r:embed="rId1"/>
          <a:stretch>
            <a:fillRect/>
          </a:stretch>
        </p:blipFill>
        <p:spPr>
          <a:xfrm>
            <a:off x="8032750" y="1304290"/>
            <a:ext cx="2550795" cy="459295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文本框 1353729"/>
          <p:cNvSpPr txBox="1"/>
          <p:nvPr/>
        </p:nvSpPr>
        <p:spPr>
          <a:xfrm>
            <a:off x="989648" y="1169909"/>
            <a:ext cx="8921115" cy="2306955"/>
          </a:xfrm>
          <a:prstGeom prst="rect">
            <a:avLst/>
          </a:prstGeom>
          <a:solidFill>
            <a:srgbClr val="FFFFCC"/>
          </a:solidFill>
          <a:ln w="9525">
            <a:noFill/>
          </a:ln>
        </p:spPr>
        <p:txBody>
          <a:bodyPr>
            <a:spAutoFit/>
          </a:bodyPr>
          <a:lstStyle/>
          <a:p>
            <a:pPr>
              <a:spcBef>
                <a:spcPct val="0"/>
              </a:spcBef>
            </a:pPr>
            <a:r>
              <a:rPr lang="zh-CN" altLang="en-US" sz="2400" b="1" dirty="0">
                <a:latin typeface="Times New Roman" panose="02020603050405020304" pitchFamily="18" charset="0"/>
                <a:ea typeface="微软雅黑" panose="020B0503020204020204" pitchFamily="34" charset="-122"/>
              </a:rPr>
              <a:t>	</a:t>
            </a:r>
            <a:r>
              <a:rPr lang="en-US" altLang="zh-CN" sz="2400" b="1" dirty="0">
                <a:latin typeface="Times New Roman" panose="02020603050405020304" pitchFamily="18" charset="0"/>
                <a:ea typeface="微软雅黑" panose="020B0503020204020204" pitchFamily="34" charset="-122"/>
              </a:rPr>
              <a:t>try {</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array[8]=0;</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 catch(ArrayIndexOutOfBoundsException ai)</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  </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System.out.println("Catch "+ai));</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	</a:t>
            </a:r>
            <a:endParaRPr lang="en-US" altLang="zh-CN" sz="2400" b="1" dirty="0">
              <a:latin typeface="Times New Roman" panose="02020603050405020304" pitchFamily="18" charset="0"/>
              <a:ea typeface="微软雅黑" panose="020B0503020204020204" pitchFamily="34" charset="-122"/>
            </a:endParaRPr>
          </a:p>
        </p:txBody>
      </p:sp>
      <p:sp>
        <p:nvSpPr>
          <p:cNvPr id="1353731" name="文本框 1353730"/>
          <p:cNvSpPr txBox="1"/>
          <p:nvPr/>
        </p:nvSpPr>
        <p:spPr>
          <a:xfrm>
            <a:off x="939483" y="3420190"/>
            <a:ext cx="8921115" cy="2676525"/>
          </a:xfrm>
          <a:prstGeom prst="rect">
            <a:avLst/>
          </a:prstGeom>
          <a:solidFill>
            <a:schemeClr val="accent1">
              <a:lumMod val="20000"/>
              <a:lumOff val="80000"/>
            </a:schemeClr>
          </a:solidFill>
          <a:ln w="9525">
            <a:noFill/>
          </a:ln>
        </p:spPr>
        <p:txBody>
          <a:bodyPr>
            <a:spAutoFit/>
          </a:bodyPr>
          <a:lstStyle/>
          <a:p>
            <a:pPr>
              <a:spcBef>
                <a:spcPct val="0"/>
              </a:spcBef>
            </a:pPr>
            <a:r>
              <a:rPr lang="zh-CN" altLang="en-US" sz="2400" b="1" dirty="0">
                <a:latin typeface="Times New Roman" panose="02020603050405020304" pitchFamily="18" charset="0"/>
                <a:ea typeface="微软雅黑" panose="020B0503020204020204" pitchFamily="34" charset="-122"/>
              </a:rPr>
              <a:t>	</a:t>
            </a:r>
            <a:r>
              <a:rPr lang="en-US" altLang="zh-CN" sz="2400" b="1" dirty="0">
                <a:latin typeface="Times New Roman" panose="02020603050405020304" pitchFamily="18" charset="0"/>
                <a:ea typeface="微软雅黑" panose="020B0503020204020204" pitchFamily="34" charset="-122"/>
              </a:rPr>
              <a:t>try{ </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c=s.charAt(8);</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}catch(StringIndexOutOfBoundsException se)</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 </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System.out.println("Catch "+se));</a:t>
            </a:r>
            <a:endParaRPr lang="en-US" altLang="zh-CN" sz="2400" b="1" dirty="0">
              <a:latin typeface="Times New Roman" panose="02020603050405020304" pitchFamily="18" charset="0"/>
              <a:ea typeface="微软雅黑" panose="020B0503020204020204" pitchFamily="34" charset="-122"/>
            </a:endParaRPr>
          </a:p>
          <a:p>
            <a:pPr>
              <a:spcBef>
                <a:spcPct val="0"/>
              </a:spcBef>
            </a:pPr>
            <a:r>
              <a:rPr lang="en-US" altLang="zh-CN" sz="2400" b="1" dirty="0">
                <a:latin typeface="Times New Roman" panose="02020603050405020304" pitchFamily="18" charset="0"/>
                <a:ea typeface="微软雅黑" panose="020B0503020204020204" pitchFamily="34" charset="-122"/>
              </a:rPr>
              <a:t>	}</a:t>
            </a:r>
            <a:endParaRPr lang="en-US" altLang="zh-CN" sz="2400" b="1" dirty="0">
              <a:latin typeface="Times New Roman" panose="02020603050405020304" pitchFamily="18" charset="0"/>
              <a:ea typeface="微软雅黑" panose="020B0503020204020204" pitchFamily="34" charset="-122"/>
            </a:endParaRPr>
          </a:p>
          <a:p>
            <a:pPr>
              <a:spcBef>
                <a:spcPct val="0"/>
              </a:spcBef>
            </a:pPr>
            <a:endParaRPr lang="en-US" altLang="zh-CN" sz="2400" b="1" dirty="0">
              <a:latin typeface="Times New Roman" panose="02020603050405020304" pitchFamily="18" charset="0"/>
              <a:ea typeface="微软雅黑" panose="020B0503020204020204" pitchFamily="34" charset="-122"/>
            </a:endParaRPr>
          </a:p>
        </p:txBody>
      </p:sp>
      <p:sp>
        <p:nvSpPr>
          <p:cNvPr id="2" name="灯片编号占位符 1"/>
          <p:cNvSpPr txBox="1">
            <a:spLocks noGrp="1"/>
          </p:cNvSpPr>
          <p:nvPr>
            <p:ph type="sldNum" sz="quarter" idx="16"/>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3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3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3730" grpId="0" bldLvl="0" animBg="1"/>
      <p:bldP spid="135373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511425"/>
          <p:cNvSpPr>
            <a:spLocks noGrp="1"/>
          </p:cNvSpPr>
          <p:nvPr>
            <p:ph type="title"/>
          </p:nvPr>
        </p:nvSpPr>
        <p:spPr/>
        <p:txBody>
          <a:bodyPr vert="horz" wrap="square" lIns="96011" tIns="48005" rIns="96011" bIns="48005" anchor="ctr"/>
          <a:lstStyle/>
          <a:p>
            <a:pPr defTabSz="685800" eaLnBrk="1" hangingPunct="1"/>
            <a:r>
              <a:rPr lang="zh-CN" altLang="en-US" kern="1200" dirty="0">
                <a:latin typeface="+mj-lt"/>
                <a:cs typeface="+mj-cs"/>
              </a:rPr>
              <a:t>常见异常（</a:t>
            </a:r>
            <a:r>
              <a:rPr lang="en-US" altLang="zh-CN" kern="1200" dirty="0">
                <a:latin typeface="+mj-lt"/>
                <a:cs typeface="+mj-cs"/>
              </a:rPr>
              <a:t>RuntimeException</a:t>
            </a:r>
            <a:r>
              <a:rPr lang="zh-CN" altLang="en-US" kern="1200" dirty="0">
                <a:latin typeface="+mj-lt"/>
                <a:cs typeface="+mj-cs"/>
              </a:rPr>
              <a:t>及其子类）</a:t>
            </a:r>
            <a:endParaRPr lang="zh-CN" altLang="en-US" kern="1200" dirty="0">
              <a:latin typeface="+mj-lt"/>
              <a:ea typeface="Times New Roman" panose="02020603050405020304" pitchFamily="18" charset="0"/>
              <a:cs typeface="+mj-cs"/>
            </a:endParaRPr>
          </a:p>
        </p:txBody>
      </p:sp>
      <p:graphicFrame>
        <p:nvGraphicFramePr>
          <p:cNvPr id="1511427" name="表格 1511426"/>
          <p:cNvGraphicFramePr/>
          <p:nvPr>
            <p:custDataLst>
              <p:tags r:id="rId1"/>
            </p:custDataLst>
          </p:nvPr>
        </p:nvGraphicFramePr>
        <p:xfrm>
          <a:off x="473710" y="1362075"/>
          <a:ext cx="9919335" cy="3967480"/>
        </p:xfrm>
        <a:graphic>
          <a:graphicData uri="http://schemas.openxmlformats.org/drawingml/2006/table">
            <a:tbl>
              <a:tblPr/>
              <a:tblGrid>
                <a:gridCol w="5053330"/>
                <a:gridCol w="4866005"/>
              </a:tblGrid>
              <a:tr h="565785">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100" b="1" dirty="0">
                          <a:solidFill>
                            <a:schemeClr val="bg1"/>
                          </a:solidFill>
                          <a:latin typeface="黑体" panose="02010609060101010101" pitchFamily="49" charset="-122"/>
                          <a:ea typeface="微软雅黑" panose="020B0503020204020204" pitchFamily="34" charset="-122"/>
                        </a:rPr>
                        <a:t>异常</a:t>
                      </a:r>
                      <a:endParaRPr lang="zh-CN" altLang="en-US" sz="2100" b="1" dirty="0">
                        <a:solidFill>
                          <a:schemeClr val="bg1"/>
                        </a:solidFill>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100" b="1" dirty="0">
                          <a:solidFill>
                            <a:schemeClr val="bg1"/>
                          </a:solidFill>
                          <a:latin typeface="黑体" panose="02010609060101010101" pitchFamily="49" charset="-122"/>
                          <a:ea typeface="微软雅黑" panose="020B0503020204020204" pitchFamily="34" charset="-122"/>
                        </a:rPr>
                        <a:t>说明</a:t>
                      </a:r>
                      <a:endParaRPr lang="zh-CN" altLang="en-US" sz="2100" b="1" dirty="0">
                        <a:solidFill>
                          <a:schemeClr val="bg1"/>
                        </a:solidFill>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r>
              <a:tr h="56769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RuntimeException</a:t>
                      </a:r>
                      <a:r>
                        <a:rPr lang="en-US" altLang="zh-CN" sz="2100" b="1">
                          <a:solidFill>
                            <a:srgbClr val="FF6600"/>
                          </a:solidFill>
                          <a:latin typeface="黑体" panose="02010609060101010101" pitchFamily="49" charset="-122"/>
                          <a:ea typeface="微软雅黑" panose="020B0503020204020204" pitchFamily="34" charset="-122"/>
                        </a:rPr>
                        <a:t> </a:t>
                      </a:r>
                      <a:endParaRPr lang="zh-CN" altLang="en-US" sz="2100" b="1" dirty="0">
                        <a:solidFill>
                          <a:srgbClr val="FF6600"/>
                        </a:solidFill>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java.lang</a:t>
                      </a:r>
                      <a:r>
                        <a:rPr lang="zh-CN" altLang="en-US" sz="2100" b="1" dirty="0">
                          <a:latin typeface="黑体" panose="02010609060101010101" pitchFamily="49" charset="-122"/>
                          <a:ea typeface="微软雅黑" panose="020B0503020204020204" pitchFamily="34" charset="-122"/>
                        </a:rPr>
                        <a:t>包中多数异常的基类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65785">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ArithmeticException</a:t>
                      </a:r>
                      <a:r>
                        <a:rPr lang="en-US" altLang="zh-CN" sz="2100" b="1">
                          <a:latin typeface="黑体" panose="02010609060101010101" pitchFamily="49" charset="-122"/>
                          <a:ea typeface="微软雅黑" panose="020B0503020204020204" pitchFamily="34" charset="-122"/>
                        </a:rPr>
                        <a:t>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100" b="1" dirty="0">
                          <a:latin typeface="黑体" panose="02010609060101010101" pitchFamily="49" charset="-122"/>
                          <a:ea typeface="微软雅黑" panose="020B0503020204020204" pitchFamily="34" charset="-122"/>
                        </a:rPr>
                        <a:t>算术错误，如除以</a:t>
                      </a:r>
                      <a:r>
                        <a:rPr lang="zh-CN" altLang="en-US" sz="2100" b="1" dirty="0">
                          <a:latin typeface="黑体" panose="02010609060101010101" pitchFamily="49" charset="-122"/>
                          <a:ea typeface="Times New Roman" panose="02020603050405020304" pitchFamily="18" charset="0"/>
                        </a:rPr>
                        <a:t> 0</a:t>
                      </a:r>
                      <a:r>
                        <a:rPr lang="zh-CN" altLang="en-US" sz="2100" b="1" dirty="0">
                          <a:latin typeface="黑体" panose="02010609060101010101" pitchFamily="49" charset="-122"/>
                          <a:ea typeface="微软雅黑" panose="020B0503020204020204" pitchFamily="34" charset="-122"/>
                        </a:rPr>
                        <a:t>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65785">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IllegalArgumentException</a:t>
                      </a:r>
                      <a:r>
                        <a:rPr lang="en-US" altLang="zh-CN" sz="2100" b="1">
                          <a:latin typeface="黑体" panose="02010609060101010101" pitchFamily="49" charset="-122"/>
                          <a:ea typeface="微软雅黑" panose="020B0503020204020204" pitchFamily="34" charset="-122"/>
                        </a:rPr>
                        <a:t>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100" b="1" dirty="0">
                          <a:latin typeface="黑体" panose="02010609060101010101" pitchFamily="49" charset="-122"/>
                          <a:ea typeface="微软雅黑" panose="020B0503020204020204" pitchFamily="34" charset="-122"/>
                        </a:rPr>
                        <a:t>方法收到非法参数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6896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ArrayIndexOutOfBoundsException</a:t>
                      </a:r>
                      <a:r>
                        <a:rPr lang="en-US" altLang="zh-CN" sz="2100" b="1">
                          <a:latin typeface="黑体" panose="02010609060101010101" pitchFamily="49" charset="-122"/>
                          <a:ea typeface="微软雅黑" panose="020B0503020204020204" pitchFamily="34" charset="-122"/>
                        </a:rPr>
                        <a:t>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100" b="1" dirty="0">
                          <a:latin typeface="黑体" panose="02010609060101010101" pitchFamily="49" charset="-122"/>
                          <a:ea typeface="微软雅黑" panose="020B0503020204020204" pitchFamily="34" charset="-122"/>
                        </a:rPr>
                        <a:t>数组下标出界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6769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NullPointerException</a:t>
                      </a:r>
                      <a:r>
                        <a:rPr lang="en-US" altLang="zh-CN" sz="2100" b="1">
                          <a:latin typeface="黑体" panose="02010609060101010101" pitchFamily="49" charset="-122"/>
                          <a:ea typeface="微软雅黑" panose="020B0503020204020204" pitchFamily="34" charset="-122"/>
                        </a:rPr>
                        <a:t>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100" b="1" dirty="0">
                          <a:latin typeface="黑体" panose="02010609060101010101" pitchFamily="49" charset="-122"/>
                          <a:ea typeface="微软雅黑" panose="020B0503020204020204" pitchFamily="34" charset="-122"/>
                        </a:rPr>
                        <a:t>试图访问</a:t>
                      </a:r>
                      <a:r>
                        <a:rPr lang="zh-CN" altLang="en-US" sz="2100" b="1" dirty="0">
                          <a:latin typeface="黑体" panose="02010609060101010101" pitchFamily="49" charset="-122"/>
                          <a:ea typeface="Times New Roman" panose="02020603050405020304" pitchFamily="18" charset="0"/>
                        </a:rPr>
                        <a:t> </a:t>
                      </a:r>
                      <a:r>
                        <a:rPr lang="en-US" altLang="zh-CN" sz="2100" b="1">
                          <a:latin typeface="黑体" panose="02010609060101010101" pitchFamily="49" charset="-122"/>
                          <a:ea typeface="Times New Roman" panose="02020603050405020304" pitchFamily="18" charset="0"/>
                        </a:rPr>
                        <a:t>null </a:t>
                      </a:r>
                      <a:r>
                        <a:rPr lang="zh-CN" altLang="en-US" sz="2100" b="1" dirty="0">
                          <a:latin typeface="黑体" panose="02010609060101010101" pitchFamily="49" charset="-122"/>
                          <a:ea typeface="微软雅黑" panose="020B0503020204020204" pitchFamily="34" charset="-122"/>
                        </a:rPr>
                        <a:t>对象引用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65785">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100" b="1" err="1">
                          <a:latin typeface="黑体" panose="02010609060101010101" pitchFamily="49" charset="-122"/>
                          <a:ea typeface="Times New Roman" panose="02020603050405020304" pitchFamily="18" charset="0"/>
                        </a:rPr>
                        <a:t>SecurityException</a:t>
                      </a:r>
                      <a:r>
                        <a:rPr lang="en-US" altLang="zh-CN" sz="2100" b="1">
                          <a:latin typeface="黑体" panose="02010609060101010101" pitchFamily="49" charset="-122"/>
                          <a:ea typeface="微软雅黑" panose="020B0503020204020204" pitchFamily="34" charset="-122"/>
                        </a:rPr>
                        <a:t>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100" b="1" dirty="0">
                          <a:latin typeface="黑体" panose="02010609060101010101" pitchFamily="49" charset="-122"/>
                          <a:ea typeface="微软雅黑" panose="020B0503020204020204" pitchFamily="34" charset="-122"/>
                        </a:rPr>
                        <a:t>试图违反安全性 </a:t>
                      </a:r>
                      <a:endParaRPr lang="zh-CN" altLang="en-US" sz="2100" b="1"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1773" name="文本框 1511452"/>
          <p:cNvSpPr txBox="1"/>
          <p:nvPr/>
        </p:nvSpPr>
        <p:spPr>
          <a:xfrm>
            <a:off x="495300" y="5535295"/>
            <a:ext cx="6777990" cy="902970"/>
          </a:xfrm>
          <a:prstGeom prst="rect">
            <a:avLst/>
          </a:prstGeom>
          <a:noFill/>
          <a:ln w="9525">
            <a:noFill/>
          </a:ln>
        </p:spPr>
        <p:txBody>
          <a:bodyPr wrap="square">
            <a:spAutoFit/>
          </a:bodyPr>
          <a:lstStyle/>
          <a:p>
            <a:pPr marL="0" indent="0">
              <a:lnSpc>
                <a:spcPct val="110000"/>
              </a:lnSpc>
            </a:pPr>
            <a:r>
              <a:rPr lang="en-US" altLang="zh-CN" sz="2400" dirty="0">
                <a:latin typeface="Arial" panose="020B0604020202020204" pitchFamily="34" charset="0"/>
                <a:ea typeface="微软雅黑" panose="020B0503020204020204" pitchFamily="34" charset="-122"/>
              </a:rPr>
              <a:t>RuntimeException</a:t>
            </a:r>
            <a:r>
              <a:rPr lang="zh-CN" altLang="zh-CN" sz="2400" dirty="0">
                <a:latin typeface="Arial" panose="020B0604020202020204" pitchFamily="34" charset="0"/>
                <a:ea typeface="微软雅黑" panose="020B0503020204020204" pitchFamily="34" charset="-122"/>
              </a:rPr>
              <a:t>编译器不强制要求处理，</a:t>
            </a:r>
            <a:br>
              <a:rPr lang="zh-CN" altLang="zh-CN" sz="2400" dirty="0">
                <a:latin typeface="Arial" panose="020B0604020202020204" pitchFamily="34" charset="0"/>
                <a:ea typeface="微软雅黑" panose="020B0503020204020204" pitchFamily="34" charset="-122"/>
              </a:rPr>
            </a:br>
            <a:r>
              <a:rPr lang="zh-CN" altLang="zh-CN" sz="2400" dirty="0">
                <a:latin typeface="Arial" panose="020B0604020202020204" pitchFamily="34" charset="0"/>
                <a:ea typeface="微软雅黑" panose="020B0503020204020204" pitchFamily="34" charset="-122"/>
              </a:rPr>
              <a:t>通常属于程序运行中出现的逻辑错误</a:t>
            </a:r>
            <a:endParaRPr lang="zh-CN" altLang="zh-CN" sz="2400" dirty="0">
              <a:latin typeface="Arial" panose="020B0604020202020204" pitchFamily="34" charset="0"/>
              <a:ea typeface="微软雅黑" panose="020B0503020204020204" pitchFamily="34" charset="-122"/>
            </a:endParaRPr>
          </a:p>
        </p:txBody>
      </p:sp>
      <p:sp>
        <p:nvSpPr>
          <p:cNvPr id="2" name="灯片编号占位符 1"/>
          <p:cNvSpPr txBox="1">
            <a:spLocks noGrp="1"/>
          </p:cNvSpPr>
          <p:nvPr>
            <p:ph type="sldNum" sz="quarter" idx="4"/>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2"/>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占位符 1551361"/>
          <p:cNvSpPr>
            <a:spLocks noGrp="1" noChangeArrowheads="1"/>
          </p:cNvSpPr>
          <p:nvPr>
            <p:ph idx="1"/>
          </p:nvPr>
        </p:nvSpPr>
        <p:spPr bwMode="auto">
          <a:xfrm>
            <a:off x="1393507" y="878444"/>
            <a:ext cx="8081010" cy="5519024"/>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6011" tIns="48005" rIns="96011" bIns="48005" numCol="1" rtlCol="0" anchor="t" anchorCtr="0" compatLnSpc="1">
            <a:normAutofit lnSpcReduction="10000"/>
          </a:bodyPr>
          <a:lstStyle/>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Runtime Exceptions </a:t>
            </a:r>
            <a:r>
              <a:rPr kumimoji="0" lang="zh-CN" altLang="en-US" sz="2520" b="0" i="0" u="none" strike="noStrike" kern="1200" cap="none" spc="0" normalizeH="0" baseline="0" noProof="0" smtClean="0">
                <a:ln>
                  <a:noFill/>
                </a:ln>
                <a:solidFill>
                  <a:schemeClr val="tx1"/>
                </a:solidFill>
                <a:effectLst/>
                <a:uLnTx/>
                <a:uFillTx/>
                <a:latin typeface="+mn-lt"/>
                <a:ea typeface="+mn-ea"/>
                <a:cs typeface="+mn-cs"/>
              </a:rPr>
              <a:t>例子：</a:t>
            </a:r>
            <a:endParaRPr kumimoji="0" lang="zh-CN" altLang="en-US"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class first_exception1{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public static void main(String args[]){</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char c;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int a,b=0;</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int[] array=new int[7];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String s="Hello";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rgbClr val="FF3300"/>
                </a:solidFill>
                <a:effectLst/>
                <a:uLnTx/>
                <a:uFillTx/>
                <a:latin typeface="+mn-lt"/>
                <a:ea typeface="+mn-ea"/>
                <a:cs typeface="+mn-cs"/>
              </a:rPr>
              <a:t>            a=1/b;</a:t>
            </a: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a:t>
            </a: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array[8]=0;</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            c=s.charAt(8);</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mn-lt"/>
                <a:ea typeface="+mn-ea"/>
                <a:cs typeface="+mn-cs"/>
              </a:rPr>
              <a:t>}</a:t>
            </a:r>
            <a:endParaRPr kumimoji="0" lang="en-US" altLang="zh-CN" sz="2520" b="1" i="0" u="none" strike="noStrike" kern="1200" cap="none" spc="0" normalizeH="0" baseline="0" noProof="0" smtClean="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520" b="0" i="0" u="none" strike="noStrike" kern="1200" cap="none" spc="0" normalizeH="0" baseline="0" noProof="0" smtClean="0">
              <a:ln>
                <a:noFill/>
              </a:ln>
              <a:solidFill>
                <a:schemeClr val="tx1"/>
              </a:solidFill>
              <a:effectLst/>
              <a:uLnTx/>
              <a:uFillTx/>
              <a:latin typeface="+mn-lt"/>
              <a:ea typeface="+mn-ea"/>
              <a:cs typeface="+mn-cs"/>
            </a:endParaRPr>
          </a:p>
        </p:txBody>
      </p:sp>
      <p:sp>
        <p:nvSpPr>
          <p:cNvPr id="1551364" name="文本框 1551363"/>
          <p:cNvSpPr txBox="1"/>
          <p:nvPr/>
        </p:nvSpPr>
        <p:spPr>
          <a:xfrm>
            <a:off x="1280160" y="5916073"/>
            <a:ext cx="8921115" cy="737235"/>
          </a:xfrm>
          <a:prstGeom prst="rect">
            <a:avLst/>
          </a:prstGeom>
          <a:solidFill>
            <a:srgbClr val="FFFFCC"/>
          </a:solidFill>
          <a:ln w="9525">
            <a:noFill/>
          </a:ln>
        </p:spPr>
        <p:txBody>
          <a:bodyPr>
            <a:spAutoFit/>
          </a:bodyPr>
          <a:lstStyle/>
          <a:p>
            <a:r>
              <a:rPr lang="zh-CN" altLang="zh-CN" sz="2100" b="1" dirty="0">
                <a:latin typeface="Arial" panose="020B0604020202020204" pitchFamily="34" charset="0"/>
                <a:ea typeface="黑体" panose="02010609060101010101" pitchFamily="49" charset="-122"/>
              </a:rPr>
              <a:t>Exception in thread "main" </a:t>
            </a:r>
            <a:r>
              <a:rPr lang="zh-CN" altLang="zh-CN" sz="2100" b="1" u="sng" dirty="0">
                <a:latin typeface="Arial" panose="020B0604020202020204" pitchFamily="34" charset="0"/>
                <a:ea typeface="黑体" panose="02010609060101010101" pitchFamily="49" charset="-122"/>
              </a:rPr>
              <a:t>java.lang.ArithmeticException</a:t>
            </a:r>
            <a:r>
              <a:rPr lang="zh-CN" altLang="zh-CN" sz="2100" b="1" dirty="0">
                <a:latin typeface="Arial" panose="020B0604020202020204" pitchFamily="34" charset="0"/>
                <a:ea typeface="黑体" panose="02010609060101010101" pitchFamily="49" charset="-122"/>
              </a:rPr>
              <a:t>: / by zero</a:t>
            </a:r>
            <a:endParaRPr lang="zh-CN" altLang="zh-CN" sz="2100" b="1" dirty="0">
              <a:latin typeface="Arial" panose="020B0604020202020204" pitchFamily="34" charset="0"/>
              <a:ea typeface="黑体" panose="02010609060101010101" pitchFamily="49" charset="-122"/>
            </a:endParaRPr>
          </a:p>
          <a:p>
            <a:r>
              <a:rPr lang="zh-CN" altLang="zh-CN" sz="2100" b="1" dirty="0">
                <a:latin typeface="Arial" panose="020B0604020202020204" pitchFamily="34" charset="0"/>
                <a:ea typeface="黑体" panose="02010609060101010101" pitchFamily="49" charset="-122"/>
              </a:rPr>
              <a:t>at </a:t>
            </a:r>
            <a:r>
              <a:rPr lang="en-US" altLang="zh-CN" sz="2100" b="1" u="sng" dirty="0">
                <a:latin typeface="Arial" panose="020B0604020202020204" pitchFamily="34" charset="0"/>
                <a:ea typeface="黑体" panose="02010609060101010101" pitchFamily="49" charset="-122"/>
              </a:rPr>
              <a:t>f</a:t>
            </a:r>
            <a:r>
              <a:rPr lang="en-US" altLang="zh-CN" sz="2100" b="1" dirty="0">
                <a:latin typeface="Arial" panose="020B0604020202020204" pitchFamily="34" charset="0"/>
                <a:ea typeface="黑体" panose="02010609060101010101" pitchFamily="49" charset="-122"/>
              </a:rPr>
              <a:t>irst_exception</a:t>
            </a:r>
            <a:r>
              <a:rPr lang="zh-CN" altLang="zh-CN" sz="2100" b="1" dirty="0">
                <a:latin typeface="Arial" panose="020B0604020202020204" pitchFamily="34" charset="0"/>
                <a:ea typeface="黑体" panose="02010609060101010101" pitchFamily="49" charset="-122"/>
              </a:rPr>
              <a:t>.main(</a:t>
            </a:r>
            <a:r>
              <a:rPr lang="zh-CN" altLang="en-US" sz="2100" b="1" u="sng" dirty="0">
                <a:latin typeface="Arial" panose="020B0604020202020204" pitchFamily="34" charset="0"/>
                <a:ea typeface="黑体" panose="02010609060101010101" pitchFamily="49" charset="-122"/>
              </a:rPr>
              <a:t>f</a:t>
            </a:r>
            <a:r>
              <a:rPr lang="en-US" altLang="zh-CN" sz="2100" b="1" u="sng" dirty="0">
                <a:latin typeface="Arial" panose="020B0604020202020204" pitchFamily="34" charset="0"/>
                <a:ea typeface="黑体" panose="02010609060101010101" pitchFamily="49" charset="-122"/>
              </a:rPr>
              <a:t>irst_exception</a:t>
            </a:r>
            <a:r>
              <a:rPr lang="zh-CN" altLang="zh-CN" sz="2100" b="1" u="sng" dirty="0">
                <a:latin typeface="Arial" panose="020B0604020202020204" pitchFamily="34" charset="0"/>
                <a:ea typeface="黑体" panose="02010609060101010101" pitchFamily="49" charset="-122"/>
              </a:rPr>
              <a:t>.java:</a:t>
            </a:r>
            <a:r>
              <a:rPr lang="zh-CN" altLang="en-US" sz="2100" b="1" u="sng" dirty="0">
                <a:latin typeface="Arial" panose="020B0604020202020204" pitchFamily="34" charset="0"/>
                <a:ea typeface="黑体" panose="02010609060101010101" pitchFamily="49" charset="-122"/>
              </a:rPr>
              <a:t>7</a:t>
            </a:r>
            <a:r>
              <a:rPr lang="zh-CN" altLang="zh-CN" sz="2100" b="1" dirty="0">
                <a:latin typeface="Arial" panose="020B0604020202020204" pitchFamily="34" charset="0"/>
                <a:ea typeface="黑体" panose="02010609060101010101" pitchFamily="49" charset="-122"/>
              </a:rPr>
              <a:t>)</a:t>
            </a:r>
            <a:endParaRPr lang="en-US" altLang="zh-CN" sz="2100" b="1" dirty="0">
              <a:latin typeface="Arial" panose="020B0604020202020204" pitchFamily="34" charset="0"/>
              <a:ea typeface="黑体" panose="02010609060101010101" pitchFamily="49" charset="-122"/>
            </a:endParaRPr>
          </a:p>
        </p:txBody>
      </p:sp>
      <p:sp>
        <p:nvSpPr>
          <p:cNvPr id="1551365" name="矩形 1551364"/>
          <p:cNvSpPr/>
          <p:nvPr/>
        </p:nvSpPr>
        <p:spPr>
          <a:xfrm>
            <a:off x="1468517" y="1256824"/>
            <a:ext cx="8081010" cy="5519024"/>
          </a:xfrm>
          <a:prstGeom prst="rect">
            <a:avLst/>
          </a:prstGeom>
          <a:solidFill>
            <a:schemeClr val="bg1"/>
          </a:solidFill>
          <a:ln w="9525">
            <a:noFill/>
          </a:ln>
        </p:spPr>
        <p:txBody>
          <a:bodyPr/>
          <a:lstStyle/>
          <a:p>
            <a:pPr marL="386080" indent="-386080" algn="l" defTabSz="685800">
              <a:lnSpc>
                <a:spcPct val="110000"/>
              </a:lnSpc>
              <a:spcBef>
                <a:spcPts val="750"/>
              </a:spcBef>
              <a:buClr>
                <a:srgbClr val="000000"/>
              </a:buClr>
              <a:buSzTx/>
              <a:buFont typeface="Arial" panose="020B0604020202020204" pitchFamily="34" charset="0"/>
              <a:buChar char="•"/>
              <a:defRPr/>
            </a:pPr>
            <a:r>
              <a:rPr lang="zh-CN" altLang="en-US" sz="2520" noProof="0" smtClean="0">
                <a:ln>
                  <a:noFill/>
                </a:ln>
                <a:effectLst/>
                <a:uLnTx/>
                <a:uFillTx/>
                <a:latin typeface="+mj-ea"/>
                <a:ea typeface="+mj-ea"/>
              </a:rPr>
              <a:t>Runtime Exceptions 例子：</a:t>
            </a:r>
            <a:endParaRPr lang="zh-CN" altLang="en-US" sz="2520" noProof="0" smtClean="0">
              <a:ln>
                <a:noFill/>
              </a:ln>
              <a:effectLst/>
              <a:uLnTx/>
              <a:uFillTx/>
              <a:latin typeface="+mj-ea"/>
              <a:ea typeface="+mj-ea"/>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class first_exception2{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public static void main(String args[]){</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char c;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a,b=0;</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array=new int[7];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String s="Hello";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en-US" altLang="zh-CN" sz="3360" dirty="0">
                <a:latin typeface="Arial" panose="020B0604020202020204" pitchFamily="34" charset="0"/>
                <a:ea typeface="微软雅黑" panose="020B0503020204020204" pitchFamily="34" charset="-122"/>
              </a:rPr>
              <a:t> </a:t>
            </a:r>
            <a:r>
              <a:rPr lang="en-US" altLang="zh-CN" sz="2520" b="1" dirty="0">
                <a:solidFill>
                  <a:srgbClr val="FF3300"/>
                </a:solidFill>
                <a:latin typeface="Arial" panose="020B0604020202020204" pitchFamily="34" charset="0"/>
                <a:ea typeface="微软雅黑" panose="020B0503020204020204" pitchFamily="34" charset="-122"/>
              </a:rPr>
              <a:t>throw new RuntimeException("abc");</a:t>
            </a:r>
            <a:endParaRPr lang="en-US" altLang="zh-CN" sz="252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zh-CN" altLang="en-US" sz="2520" dirty="0">
                <a:solidFill>
                  <a:srgbClr val="FF3300"/>
                </a:solidFill>
                <a:latin typeface="Arial" panose="020B0604020202020204" pitchFamily="34" charset="0"/>
                <a:ea typeface="微软雅黑" panose="020B0503020204020204" pitchFamily="34" charset="-122"/>
              </a:rPr>
              <a:t>可以直接抛出不必须被方法处理</a:t>
            </a:r>
            <a:endParaRPr lang="zh-CN" altLang="en-US" sz="2520"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 a=1/b;</a:t>
            </a:r>
            <a:r>
              <a:rPr lang="en-US" altLang="zh-CN" sz="2520" dirty="0">
                <a:latin typeface="Arial" panose="020B0604020202020204" pitchFamily="34" charset="0"/>
                <a:ea typeface="微软雅黑" panose="020B0503020204020204" pitchFamily="34" charset="-122"/>
              </a:rPr>
              <a:t>    </a:t>
            </a:r>
            <a:r>
              <a:rPr lang="en-US" altLang="zh-CN" sz="2520" b="1" i="1" u="sng" dirty="0">
                <a:latin typeface="Arial" panose="020B0604020202020204" pitchFamily="34" charset="0"/>
                <a:ea typeface="微软雅黑" panose="020B0503020204020204" pitchFamily="34" charset="-122"/>
              </a:rPr>
              <a:t>unreachable code</a:t>
            </a:r>
            <a:endParaRPr lang="en-US" altLang="zh-CN" sz="2520" b="1" i="1" u="sng"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endParaRPr lang="en-US" altLang="zh-CN" sz="2520" dirty="0">
              <a:latin typeface="Arial" panose="020B0604020202020204" pitchFamily="34" charset="0"/>
              <a:ea typeface="微软雅黑" panose="020B0503020204020204" pitchFamily="34" charset="-122"/>
            </a:endParaRPr>
          </a:p>
        </p:txBody>
      </p:sp>
      <p:sp>
        <p:nvSpPr>
          <p:cNvPr id="1551366" name="文本框 1551365"/>
          <p:cNvSpPr txBox="1"/>
          <p:nvPr/>
        </p:nvSpPr>
        <p:spPr>
          <a:xfrm>
            <a:off x="1155812" y="6037421"/>
            <a:ext cx="8921115" cy="737235"/>
          </a:xfrm>
          <a:prstGeom prst="rect">
            <a:avLst/>
          </a:prstGeom>
          <a:solidFill>
            <a:srgbClr val="FFFFCC"/>
          </a:solidFill>
          <a:ln w="9525">
            <a:noFill/>
          </a:ln>
        </p:spPr>
        <p:txBody>
          <a:bodyPr>
            <a:spAutoFit/>
          </a:bodyPr>
          <a:lstStyle/>
          <a:p>
            <a:r>
              <a:rPr lang="zh-CN" altLang="zh-CN" sz="2100" b="1" dirty="0">
                <a:latin typeface="Arial" panose="020B0604020202020204" pitchFamily="34" charset="0"/>
                <a:ea typeface="黑体" panose="02010609060101010101" pitchFamily="49" charset="-122"/>
              </a:rPr>
              <a:t>Exception in thread "main" </a:t>
            </a:r>
            <a:r>
              <a:rPr lang="zh-CN" altLang="zh-CN" sz="2100" b="1" u="sng" dirty="0">
                <a:latin typeface="Arial" panose="020B0604020202020204" pitchFamily="34" charset="0"/>
                <a:ea typeface="黑体" panose="02010609060101010101" pitchFamily="49" charset="-122"/>
              </a:rPr>
              <a:t>java.lang.RuntimeException</a:t>
            </a:r>
            <a:r>
              <a:rPr lang="zh-CN" altLang="zh-CN" sz="2100" b="1" dirty="0">
                <a:latin typeface="Arial" panose="020B0604020202020204" pitchFamily="34" charset="0"/>
                <a:ea typeface="黑体" panose="02010609060101010101" pitchFamily="49" charset="-122"/>
              </a:rPr>
              <a:t>: abc</a:t>
            </a:r>
            <a:endParaRPr lang="zh-CN" altLang="zh-CN" sz="2100" b="1" dirty="0">
              <a:latin typeface="Arial" panose="020B0604020202020204" pitchFamily="34" charset="0"/>
              <a:ea typeface="黑体" panose="02010609060101010101" pitchFamily="49" charset="-122"/>
            </a:endParaRPr>
          </a:p>
          <a:p>
            <a:r>
              <a:rPr lang="zh-CN" altLang="en-US" sz="2100" b="1" dirty="0">
                <a:latin typeface="Arial" panose="020B0604020202020204" pitchFamily="34" charset="0"/>
                <a:ea typeface="黑体" panose="02010609060101010101" pitchFamily="49" charset="-122"/>
              </a:rPr>
              <a:t>a</a:t>
            </a:r>
            <a:r>
              <a:rPr lang="zh-CN" altLang="zh-CN" sz="2100" b="1" dirty="0">
                <a:latin typeface="Arial" panose="020B0604020202020204" pitchFamily="34" charset="0"/>
                <a:ea typeface="黑体" panose="02010609060101010101" pitchFamily="49" charset="-122"/>
              </a:rPr>
              <a:t>t</a:t>
            </a:r>
            <a:r>
              <a:rPr lang="en-US" altLang="zh-CN" sz="2100" b="1" dirty="0">
                <a:latin typeface="Arial" panose="020B0604020202020204" pitchFamily="34" charset="0"/>
                <a:ea typeface="黑体" panose="02010609060101010101" pitchFamily="49" charset="-122"/>
              </a:rPr>
              <a:t> first_exception</a:t>
            </a:r>
            <a:r>
              <a:rPr lang="zh-CN" altLang="zh-CN" sz="2100" b="1" dirty="0">
                <a:latin typeface="Arial" panose="020B0604020202020204" pitchFamily="34" charset="0"/>
                <a:ea typeface="黑体" panose="02010609060101010101" pitchFamily="49" charset="-122"/>
              </a:rPr>
              <a:t>.main(</a:t>
            </a:r>
            <a:r>
              <a:rPr lang="en-US" altLang="zh-CN" sz="2100" b="1" u="sng" dirty="0">
                <a:latin typeface="Arial" panose="020B0604020202020204" pitchFamily="34" charset="0"/>
                <a:ea typeface="黑体" panose="02010609060101010101" pitchFamily="49" charset="-122"/>
              </a:rPr>
              <a:t>first_exception</a:t>
            </a:r>
            <a:r>
              <a:rPr lang="zh-CN" altLang="zh-CN" sz="2100" b="1" u="sng" dirty="0">
                <a:latin typeface="Arial" panose="020B0604020202020204" pitchFamily="34" charset="0"/>
                <a:ea typeface="黑体" panose="02010609060101010101" pitchFamily="49" charset="-122"/>
              </a:rPr>
              <a:t>.java:</a:t>
            </a:r>
            <a:r>
              <a:rPr lang="zh-CN" altLang="en-US" sz="2100" b="1" u="sng" dirty="0">
                <a:latin typeface="Arial" panose="020B0604020202020204" pitchFamily="34" charset="0"/>
                <a:ea typeface="黑体" panose="02010609060101010101" pitchFamily="49" charset="-122"/>
              </a:rPr>
              <a:t>7</a:t>
            </a:r>
            <a:r>
              <a:rPr lang="zh-CN" altLang="zh-CN" sz="2100" b="1" dirty="0">
                <a:latin typeface="Arial" panose="020B0604020202020204" pitchFamily="34" charset="0"/>
                <a:ea typeface="黑体" panose="02010609060101010101" pitchFamily="49" charset="-122"/>
              </a:rPr>
              <a:t>)</a:t>
            </a:r>
            <a:endParaRPr lang="en-US" altLang="zh-CN" sz="2100" b="1" dirty="0">
              <a:latin typeface="Arial" panose="020B0604020202020204" pitchFamily="34" charset="0"/>
              <a:ea typeface="黑体" panose="02010609060101010101" pitchFamily="49" charset="-122"/>
            </a:endParaRPr>
          </a:p>
        </p:txBody>
      </p:sp>
      <p:sp>
        <p:nvSpPr>
          <p:cNvPr id="2" name="灯片编号占位符 1"/>
          <p:cNvSpPr txBox="1">
            <a:spLocks noGrp="1"/>
          </p:cNvSpPr>
          <p:nvPr>
            <p:ph type="sldNum" sz="quarter" idx="16"/>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
        <p:nvSpPr>
          <p:cNvPr id="5" name="圆角矩形标注 4"/>
          <p:cNvSpPr/>
          <p:nvPr/>
        </p:nvSpPr>
        <p:spPr>
          <a:xfrm>
            <a:off x="7830820" y="1259840"/>
            <a:ext cx="2181860" cy="908685"/>
          </a:xfrm>
          <a:prstGeom prst="wedgeRoundRectCallout">
            <a:avLst>
              <a:gd name="adj1" fmla="val -93066"/>
              <a:gd name="adj2" fmla="val 358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无需声明</a:t>
            </a:r>
            <a:br>
              <a:rPr lang="zh-CN" altLang="en-US"/>
            </a:br>
            <a:r>
              <a:rPr lang="zh-CN" altLang="en-US"/>
              <a:t>异常</a:t>
            </a:r>
            <a:r>
              <a:rPr lang="zh-CN" altLang="en-US"/>
              <a:t>抛出</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1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51365"/>
                                        </p:tgtEl>
                                        <p:attrNameLst>
                                          <p:attrName>style.visibility</p:attrName>
                                        </p:attrNameLst>
                                      </p:cBhvr>
                                      <p:to>
                                        <p:strVal val="visible"/>
                                      </p:to>
                                    </p:set>
                                    <p:animEffect transition="in" filter="blinds(horizontal)">
                                      <p:cBhvr>
                                        <p:cTn id="11" dur="500"/>
                                        <p:tgtEl>
                                          <p:spTgt spid="15513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55136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1364" grpId="0" bldLvl="0" animBg="1"/>
      <p:bldP spid="1551365" grpId="0" bldLvl="0" animBg="1"/>
      <p:bldP spid="1551366" grpId="0" bldLvl="0" animBg="1"/>
      <p:bldP spid="5" grpId="0" bldLvl="0" animBg="1"/>
      <p:bldP spid="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512449"/>
          <p:cNvSpPr>
            <a:spLocks noGrp="1"/>
          </p:cNvSpPr>
          <p:nvPr>
            <p:ph type="title"/>
          </p:nvPr>
        </p:nvSpPr>
        <p:spPr>
          <a:noFill/>
          <a:ln w="9525">
            <a:noFill/>
          </a:ln>
        </p:spPr>
        <p:txBody>
          <a:bodyPr vert="horz" wrap="square" lIns="96011" tIns="48005" rIns="96011" bIns="48005" rtlCol="0" anchor="b">
            <a:normAutofit fontScale="90000"/>
          </a:bodyPr>
          <a:lstStyle/>
          <a:p>
            <a:pPr lvl="0" algn="l" defTabSz="685800" eaLnBrk="1" hangingPunct="1">
              <a:buClrTx/>
              <a:buSzTx/>
            </a:pPr>
            <a:r>
              <a:rPr lang="zh-CN" altLang="en-US" dirty="0">
                <a:cs typeface="微软雅黑" panose="020B0503020204020204" pitchFamily="34" charset="-122"/>
                <a:sym typeface="+mn-ea"/>
              </a:rPr>
              <a:t>常见的异常（</a:t>
            </a:r>
            <a:r>
              <a:rPr lang="en-US" altLang="zh-CN" dirty="0">
                <a:cs typeface="微软雅黑" panose="020B0503020204020204" pitchFamily="34" charset="-122"/>
                <a:sym typeface="+mn-ea"/>
              </a:rPr>
              <a:t>Checked </a:t>
            </a:r>
            <a:r>
              <a:rPr lang="zh-CN" altLang="en-US" dirty="0">
                <a:cs typeface="微软雅黑" panose="020B0503020204020204" pitchFamily="34" charset="-122"/>
                <a:sym typeface="+mn-ea"/>
              </a:rPr>
              <a:t>Exception </a:t>
            </a:r>
            <a:r>
              <a:rPr lang="zh-CN" altLang="en-US" dirty="0">
                <a:cs typeface="微软雅黑" panose="020B0503020204020204" pitchFamily="34" charset="-122"/>
                <a:sym typeface="+mn-ea"/>
              </a:rPr>
              <a:t>）</a:t>
            </a:r>
            <a:endParaRPr lang="zh-CN" altLang="en-US" dirty="0">
              <a:cs typeface="微软雅黑" panose="020B0503020204020204" pitchFamily="34" charset="-122"/>
              <a:sym typeface="+mn-ea"/>
            </a:endParaRPr>
          </a:p>
        </p:txBody>
      </p:sp>
      <p:graphicFrame>
        <p:nvGraphicFramePr>
          <p:cNvPr id="1512451" name="表格 1512450"/>
          <p:cNvGraphicFramePr/>
          <p:nvPr>
            <p:custDataLst>
              <p:tags r:id="rId1"/>
            </p:custDataLst>
          </p:nvPr>
        </p:nvGraphicFramePr>
        <p:xfrm>
          <a:off x="1400175" y="1360170"/>
          <a:ext cx="7920990" cy="3989070"/>
        </p:xfrm>
        <a:graphic>
          <a:graphicData uri="http://schemas.openxmlformats.org/drawingml/2006/table">
            <a:tbl>
              <a:tblPr/>
              <a:tblGrid>
                <a:gridCol w="4080510"/>
                <a:gridCol w="3840480"/>
              </a:tblGrid>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100" b="1" dirty="0">
                          <a:solidFill>
                            <a:schemeClr val="bg1"/>
                          </a:solidFill>
                          <a:latin typeface="黑体" panose="02010609060101010101" pitchFamily="49" charset="-122"/>
                          <a:ea typeface="微软雅黑" panose="020B0503020204020204" pitchFamily="34" charset="-122"/>
                        </a:rPr>
                        <a:t>异常</a:t>
                      </a:r>
                      <a:endParaRPr lang="zh-CN" altLang="en-US" sz="2100" b="1" dirty="0">
                        <a:solidFill>
                          <a:schemeClr val="bg1"/>
                        </a:solidFill>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lgn="ctr">
                        <a:buNone/>
                      </a:pPr>
                      <a:r>
                        <a:rPr lang="zh-CN" altLang="en-US" sz="2100" b="1" dirty="0">
                          <a:solidFill>
                            <a:schemeClr val="bg1"/>
                          </a:solidFill>
                          <a:latin typeface="黑体" panose="02010609060101010101" pitchFamily="49" charset="-122"/>
                          <a:ea typeface="微软雅黑" panose="020B0503020204020204" pitchFamily="34" charset="-122"/>
                        </a:rPr>
                        <a:t>说明</a:t>
                      </a:r>
                      <a:endParaRPr lang="zh-CN" altLang="en-US" sz="2100" b="1" dirty="0">
                        <a:solidFill>
                          <a:schemeClr val="bg1"/>
                        </a:solidFill>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solidFill>
                      <a:srgbClr val="6699FF"/>
                    </a:solid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ClassNotFoundException</a:t>
                      </a:r>
                      <a:endParaRPr lang="en-US" altLang="zh-CN" sz="2000" b="0" dirty="0" err="1">
                        <a:latin typeface="黑体" panose="02010609060101010101" pitchFamily="49" charset="-122"/>
                        <a:ea typeface="Times New Roman" panose="02020603050405020304" pitchFamily="18" charset="0"/>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不能加载请求的类</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AWTException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GB" altLang="zh-CN" sz="2000" b="0">
                          <a:latin typeface="黑体" panose="02010609060101010101" pitchFamily="49" charset="-122"/>
                          <a:ea typeface="Times New Roman" panose="02020603050405020304" pitchFamily="18" charset="0"/>
                        </a:rPr>
                        <a:t>AWT </a:t>
                      </a:r>
                      <a:r>
                        <a:rPr lang="zh-CN" altLang="en-GB" sz="2000" b="0" dirty="0">
                          <a:latin typeface="黑体" panose="02010609060101010101" pitchFamily="49" charset="-122"/>
                          <a:ea typeface="微软雅黑" panose="020B0503020204020204" pitchFamily="34" charset="-122"/>
                        </a:rPr>
                        <a:t>中的异常</a:t>
                      </a:r>
                      <a:r>
                        <a:rPr lang="zh-CN" altLang="en-US" sz="2000" b="0" dirty="0">
                          <a:latin typeface="黑体" panose="02010609060101010101" pitchFamily="49" charset="-122"/>
                          <a:ea typeface="微软雅黑" panose="020B0503020204020204" pitchFamily="34" charset="-122"/>
                        </a:rPr>
                        <a:t>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IOException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a:latin typeface="黑体" panose="02010609060101010101" pitchFamily="49" charset="-122"/>
                          <a:ea typeface="Times New Roman" panose="02020603050405020304" pitchFamily="18" charset="0"/>
                        </a:rPr>
                        <a:t>I/O </a:t>
                      </a:r>
                      <a:r>
                        <a:rPr lang="zh-CN" altLang="en-US" sz="2000" b="0" dirty="0">
                          <a:latin typeface="黑体" panose="02010609060101010101" pitchFamily="49" charset="-122"/>
                          <a:ea typeface="微软雅黑" panose="020B0503020204020204" pitchFamily="34" charset="-122"/>
                        </a:rPr>
                        <a:t>异常的根类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FileNotFoundException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不能找到文件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EOFException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文件结束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IllegalAccessException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对类的访问被拒绝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NoSuchMethodException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请求的方法不存在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443230">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en-US" altLang="zh-CN" sz="2000" b="0" dirty="0" err="1">
                          <a:latin typeface="黑体" panose="02010609060101010101" pitchFamily="49" charset="-122"/>
                          <a:ea typeface="Times New Roman" panose="02020603050405020304" pitchFamily="18" charset="0"/>
                        </a:rPr>
                        <a:t>InterruptedException</a:t>
                      </a:r>
                      <a:r>
                        <a:rPr lang="en-US" altLang="zh-CN" sz="2000" b="0">
                          <a:latin typeface="黑体" panose="02010609060101010101" pitchFamily="49" charset="-122"/>
                          <a:ea typeface="微软雅黑" panose="020B0503020204020204" pitchFamily="34" charset="-122"/>
                        </a:rPr>
                        <a:t> </a:t>
                      </a:r>
                      <a:endParaRPr lang="en-US" altLang="zh-CN" sz="2000" b="0" dirty="0">
                        <a:latin typeface="黑体" panose="02010609060101010101" pitchFamily="49" charset="-122"/>
                        <a:ea typeface="微软雅黑" panose="020B0503020204020204" pitchFamily="34" charset="-122"/>
                      </a:endParaRPr>
                    </a:p>
                  </a:txBody>
                  <a:tcPr marL="96011" marR="96011" marT="48005" marB="48005">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80000"/>
                        <a:buFont typeface="Wingdings" panose="05000000000000000000" pitchFamily="2" charset="2"/>
                        <a:buChar char="l"/>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1"/>
                        </a:buClr>
                        <a:defRPr sz="2600" kern="1200"/>
                      </a:lvl2pPr>
                      <a:lvl3pPr marL="1143000" lvl="2" indent="-228600">
                        <a:buClr>
                          <a:schemeClr val="bg2"/>
                        </a:buClr>
                        <a:defRPr sz="2200" kern="1200"/>
                      </a:lvl3pPr>
                      <a:lvl4pPr marL="1600200" lvl="3" indent="-228600">
                        <a:buClr>
                          <a:schemeClr val="hlink"/>
                        </a:buClr>
                        <a:defRPr sz="1800" kern="1200"/>
                      </a:lvl4pPr>
                      <a:lvl5pPr marL="2057400" lvl="4" indent="-228600">
                        <a:buClr>
                          <a:schemeClr val="bg2"/>
                        </a:buClr>
                        <a:defRPr sz="1800" kern="1200"/>
                      </a:lvl5pPr>
                    </a:lstStyle>
                    <a:p>
                      <a:pPr marL="0" lvl="0" indent="0">
                        <a:buNone/>
                      </a:pPr>
                      <a:r>
                        <a:rPr lang="zh-CN" altLang="en-US" sz="2000" b="0" dirty="0">
                          <a:latin typeface="黑体" panose="02010609060101010101" pitchFamily="49" charset="-122"/>
                          <a:ea typeface="微软雅黑" panose="020B0503020204020204" pitchFamily="34" charset="-122"/>
                        </a:rPr>
                        <a:t>线程中断 </a:t>
                      </a:r>
                      <a:endParaRPr lang="zh-CN" altLang="en-US" sz="2000" b="0" dirty="0">
                        <a:latin typeface="黑体" panose="02010609060101010101" pitchFamily="49" charset="-122"/>
                        <a:ea typeface="微软雅黑" panose="020B0503020204020204" pitchFamily="34" charset="-122"/>
                      </a:endParaRPr>
                    </a:p>
                  </a:txBody>
                  <a:tcPr marL="96011" marR="96011" marT="48005" marB="48005">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3827" name="文本框 1512482"/>
          <p:cNvSpPr txBox="1"/>
          <p:nvPr/>
        </p:nvSpPr>
        <p:spPr>
          <a:xfrm>
            <a:off x="1440180" y="5400072"/>
            <a:ext cx="9179560" cy="865505"/>
          </a:xfrm>
          <a:prstGeom prst="rect">
            <a:avLst/>
          </a:prstGeom>
          <a:noFill/>
          <a:ln w="9525">
            <a:noFill/>
          </a:ln>
        </p:spPr>
        <p:txBody>
          <a:bodyPr wrap="none">
            <a:spAutoFit/>
          </a:bodyPr>
          <a:lstStyle/>
          <a:p>
            <a:pPr marL="0" indent="0" algn="l">
              <a:lnSpc>
                <a:spcPct val="100000"/>
              </a:lnSpc>
            </a:pPr>
            <a:r>
              <a:rPr lang="zh-CN" altLang="en-US" sz="2520" b="1" dirty="0">
                <a:solidFill>
                  <a:srgbClr val="FF0000"/>
                </a:solidFill>
                <a:latin typeface="Arial" panose="020B0604020202020204" pitchFamily="34" charset="0"/>
                <a:ea typeface="楷体_GB2312" pitchFamily="49" charset="-122"/>
              </a:rPr>
              <a:t>这类异常由程序显式构造并抛出，</a:t>
            </a:r>
            <a:br>
              <a:rPr lang="zh-CN" altLang="en-US" sz="2520" b="1" dirty="0">
                <a:solidFill>
                  <a:srgbClr val="FF0000"/>
                </a:solidFill>
                <a:latin typeface="Arial" panose="020B0604020202020204" pitchFamily="34" charset="0"/>
                <a:ea typeface="楷体_GB2312" pitchFamily="49" charset="-122"/>
              </a:rPr>
            </a:br>
            <a:r>
              <a:rPr lang="zh-CN" altLang="en-US" sz="2520" b="1" dirty="0">
                <a:solidFill>
                  <a:srgbClr val="FF0000"/>
                </a:solidFill>
                <a:latin typeface="Arial" panose="020B0604020202020204" pitchFamily="34" charset="0"/>
                <a:ea typeface="楷体_GB2312" pitchFamily="49" charset="-122"/>
              </a:rPr>
              <a:t>编译器强制要求必须明确进行处理：</a:t>
            </a:r>
            <a:r>
              <a:rPr lang="zh-CN" altLang="en-US" sz="2520" b="1" dirty="0">
                <a:solidFill>
                  <a:srgbClr val="FF0000"/>
                </a:solidFill>
                <a:ea typeface="楷体_GB2312" pitchFamily="49" charset="-122"/>
                <a:sym typeface="+mn-ea"/>
              </a:rPr>
              <a:t>必须捕获或声明</a:t>
            </a:r>
            <a:r>
              <a:rPr lang="zh-CN" altLang="en-US" sz="2520" b="1" dirty="0">
                <a:solidFill>
                  <a:srgbClr val="FF0000"/>
                </a:solidFill>
                <a:ea typeface="楷体_GB2312" pitchFamily="49" charset="-122"/>
                <a:sym typeface="+mn-ea"/>
              </a:rPr>
              <a:t>继续抛出</a:t>
            </a:r>
            <a:r>
              <a:rPr lang="zh-CN" altLang="en-US" sz="2520" b="1" dirty="0">
                <a:solidFill>
                  <a:srgbClr val="FF0000"/>
                </a:solidFill>
                <a:latin typeface="Arial" panose="020B0604020202020204" pitchFamily="34" charset="0"/>
                <a:ea typeface="楷体_GB2312" pitchFamily="49" charset="-122"/>
              </a:rPr>
              <a:t>。</a:t>
            </a:r>
            <a:endParaRPr lang="zh-CN" altLang="en-US" sz="2520" b="1" dirty="0">
              <a:solidFill>
                <a:srgbClr val="FF0000"/>
              </a:solidFill>
              <a:latin typeface="Arial" panose="020B0604020202020204" pitchFamily="34" charset="0"/>
              <a:ea typeface="楷体_GB2312" pitchFamily="49" charset="-122"/>
            </a:endParaRPr>
          </a:p>
        </p:txBody>
      </p:sp>
      <p:sp>
        <p:nvSpPr>
          <p:cNvPr id="33828"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a:p>
        </p:txBody>
      </p:sp>
      <p:sp>
        <p:nvSpPr>
          <p:cNvPr id="34820" name="矩形 1573891"/>
          <p:cNvSpPr/>
          <p:nvPr/>
        </p:nvSpPr>
        <p:spPr>
          <a:xfrm>
            <a:off x="630794" y="451009"/>
            <a:ext cx="8081010" cy="4838939"/>
          </a:xfrm>
          <a:prstGeom prst="rect">
            <a:avLst/>
          </a:prstGeom>
          <a:solidFill>
            <a:schemeClr val="bg1"/>
          </a:solidFill>
          <a:ln w="9525">
            <a:noFill/>
          </a:ln>
        </p:spPr>
        <p:txBody>
          <a:bodyPr/>
          <a:lstStyle/>
          <a:p>
            <a:pPr marL="386080" indent="-386080" algn="l" defTabSz="685800">
              <a:lnSpc>
                <a:spcPct val="120000"/>
              </a:lnSpc>
              <a:spcBef>
                <a:spcPts val="750"/>
              </a:spcBef>
              <a:spcAft>
                <a:spcPts val="0"/>
              </a:spcAft>
              <a:buClr>
                <a:srgbClr val="000000"/>
              </a:buClr>
              <a:buSzTx/>
              <a:buFont typeface="Arial" panose="020B0604020202020204" pitchFamily="34" charset="0"/>
              <a:buChar char="•"/>
              <a:defRPr/>
            </a:pPr>
            <a:r>
              <a:rPr lang="zh-CN" altLang="en-US" sz="2520" noProof="0" smtClean="0">
                <a:ln>
                  <a:noFill/>
                </a:ln>
                <a:effectLst/>
                <a:uLnTx/>
                <a:uFillTx/>
                <a:latin typeface="+mj-ea"/>
                <a:ea typeface="+mj-ea"/>
              </a:rPr>
              <a:t>Runtime Exceptions 例子：</a:t>
            </a:r>
            <a:endParaRPr lang="zh-CN" altLang="en-US" sz="2520" noProof="0" smtClean="0">
              <a:ln>
                <a:noFill/>
              </a:ln>
              <a:effectLst/>
              <a:uLnTx/>
              <a:uFillTx/>
              <a:latin typeface="+mj-ea"/>
              <a:ea typeface="+mj-ea"/>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class first_exception3{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public static void main(String args[]){</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char c;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a,b=0;</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array=new int[7];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String s="Hello";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en-US" altLang="zh-CN" sz="3360" dirty="0">
                <a:latin typeface="Arial" panose="020B0604020202020204" pitchFamily="34" charset="0"/>
                <a:ea typeface="微软雅黑" panose="020B0503020204020204" pitchFamily="34" charset="-122"/>
              </a:rPr>
              <a:t> </a:t>
            </a:r>
            <a:r>
              <a:rPr lang="en-US" altLang="zh-CN" sz="2520" b="1" dirty="0">
                <a:solidFill>
                  <a:srgbClr val="FF3300"/>
                </a:solidFill>
                <a:latin typeface="Arial" panose="020B0604020202020204" pitchFamily="34" charset="0"/>
                <a:ea typeface="微软雅黑" panose="020B0503020204020204" pitchFamily="34" charset="-122"/>
              </a:rPr>
              <a:t>throw new ClassNotFoundException ("abc");</a:t>
            </a:r>
            <a:endParaRPr lang="en-US" altLang="zh-CN" sz="252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zh-CN" altLang="en-US" sz="2520" dirty="0">
                <a:solidFill>
                  <a:srgbClr val="FF3300"/>
                </a:solidFill>
                <a:latin typeface="Arial" panose="020B0604020202020204" pitchFamily="34" charset="0"/>
                <a:ea typeface="微软雅黑" panose="020B0503020204020204" pitchFamily="34" charset="-122"/>
              </a:rPr>
              <a:t>必须被方法处理</a:t>
            </a:r>
            <a:endParaRPr lang="zh-CN" altLang="en-US" sz="2520"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endParaRPr lang="en-US" altLang="zh-CN" sz="2520" dirty="0">
              <a:latin typeface="Arial" panose="020B0604020202020204" pitchFamily="34" charset="0"/>
              <a:ea typeface="微软雅黑" panose="020B0503020204020204" pitchFamily="34" charset="-122"/>
            </a:endParaRPr>
          </a:p>
        </p:txBody>
      </p:sp>
      <p:sp>
        <p:nvSpPr>
          <p:cNvPr id="1573898" name="矩形 1573897"/>
          <p:cNvSpPr/>
          <p:nvPr/>
        </p:nvSpPr>
        <p:spPr>
          <a:xfrm>
            <a:off x="1215073" y="3915331"/>
            <a:ext cx="8316040" cy="2353310"/>
          </a:xfrm>
          <a:prstGeom prst="rect">
            <a:avLst/>
          </a:prstGeom>
          <a:solidFill>
            <a:srgbClr val="000000"/>
          </a:solidFill>
          <a:ln w="9525">
            <a:noFill/>
          </a:ln>
        </p:spPr>
        <p:txBody>
          <a:bodyPr>
            <a:spAutoFit/>
          </a:bodyPr>
          <a:lstStyle/>
          <a:p>
            <a:pPr marL="342900" indent="-342900"/>
            <a:r>
              <a:rPr lang="en-US" altLang="zh-CN" sz="2100" b="1" dirty="0">
                <a:solidFill>
                  <a:schemeClr val="bg1"/>
                </a:solidFill>
                <a:latin typeface="Arial" panose="020B0604020202020204" pitchFamily="34" charset="0"/>
                <a:ea typeface="黑体" panose="02010609060101010101" pitchFamily="49" charset="-122"/>
              </a:rPr>
              <a:t>javac First_exception3.java</a:t>
            </a:r>
            <a:endParaRPr lang="en-US" altLang="zh-CN" sz="2100" b="1" dirty="0">
              <a:solidFill>
                <a:schemeClr val="bg1"/>
              </a:solidFill>
              <a:latin typeface="Arial" panose="020B0604020202020204" pitchFamily="34" charset="0"/>
              <a:ea typeface="黑体" panose="02010609060101010101" pitchFamily="49" charset="-122"/>
            </a:endParaRPr>
          </a:p>
          <a:p>
            <a:pPr marL="342900" indent="-342900"/>
            <a:r>
              <a:rPr lang="en-US" altLang="zh-CN" sz="2100" b="1" dirty="0">
                <a:solidFill>
                  <a:schemeClr val="bg1"/>
                </a:solidFill>
                <a:latin typeface="Arial" panose="020B0604020202020204" pitchFamily="34" charset="0"/>
                <a:ea typeface="黑体" panose="02010609060101010101" pitchFamily="49" charset="-122"/>
              </a:rPr>
              <a:t>First_exception3.java:8: </a:t>
            </a:r>
            <a:r>
              <a:rPr lang="zh-CN" altLang="en-US" sz="2100" b="1" dirty="0">
                <a:solidFill>
                  <a:schemeClr val="bg1"/>
                </a:solidFill>
                <a:latin typeface="Arial" panose="020B0604020202020204" pitchFamily="34" charset="0"/>
                <a:ea typeface="黑体" panose="02010609060101010101" pitchFamily="49" charset="-122"/>
              </a:rPr>
              <a:t>错误</a:t>
            </a:r>
            <a:r>
              <a:rPr lang="en-US" altLang="zh-CN" sz="2100" b="1" dirty="0">
                <a:solidFill>
                  <a:schemeClr val="bg1"/>
                </a:solidFill>
                <a:latin typeface="Arial" panose="020B0604020202020204" pitchFamily="34" charset="0"/>
                <a:ea typeface="黑体" panose="02010609060101010101" pitchFamily="49" charset="-122"/>
              </a:rPr>
              <a:t>: </a:t>
            </a:r>
            <a:r>
              <a:rPr lang="zh-CN" altLang="en-US" sz="2100" b="1" dirty="0">
                <a:solidFill>
                  <a:schemeClr val="bg1"/>
                </a:solidFill>
                <a:latin typeface="Arial" panose="020B0604020202020204" pitchFamily="34" charset="0"/>
                <a:ea typeface="黑体" panose="02010609060101010101" pitchFamily="49" charset="-122"/>
              </a:rPr>
              <a:t>未报告的异常错误</a:t>
            </a:r>
            <a:r>
              <a:rPr lang="en-US" altLang="zh-CN" sz="2100" b="1" dirty="0">
                <a:solidFill>
                  <a:schemeClr val="bg1"/>
                </a:solidFill>
                <a:latin typeface="Arial" panose="020B0604020202020204" pitchFamily="34" charset="0"/>
                <a:ea typeface="黑体" panose="02010609060101010101" pitchFamily="49" charset="-122"/>
              </a:rPr>
              <a:t>ClassNotFoundException; </a:t>
            </a:r>
            <a:r>
              <a:rPr lang="zh-CN" altLang="en-US" sz="2100" b="1" dirty="0">
                <a:solidFill>
                  <a:schemeClr val="bg1"/>
                </a:solidFill>
                <a:latin typeface="Arial" panose="020B0604020202020204" pitchFamily="34" charset="0"/>
                <a:ea typeface="黑体" panose="02010609060101010101" pitchFamily="49" charset="-122"/>
              </a:rPr>
              <a:t>必须对其</a:t>
            </a:r>
            <a:endParaRPr lang="zh-CN" altLang="en-US" sz="2100" b="1" dirty="0">
              <a:solidFill>
                <a:schemeClr val="bg1"/>
              </a:solidFill>
              <a:latin typeface="Arial" panose="020B0604020202020204" pitchFamily="34" charset="0"/>
              <a:ea typeface="黑体" panose="02010609060101010101" pitchFamily="49" charset="-122"/>
            </a:endParaRPr>
          </a:p>
          <a:p>
            <a:pPr marL="342900" indent="-342900"/>
            <a:r>
              <a:rPr lang="zh-CN" altLang="en-US" sz="2100" b="1" dirty="0">
                <a:solidFill>
                  <a:schemeClr val="bg1"/>
                </a:solidFill>
                <a:latin typeface="Arial" panose="020B0604020202020204" pitchFamily="34" charset="0"/>
                <a:ea typeface="黑体" panose="02010609060101010101" pitchFamily="49" charset="-122"/>
              </a:rPr>
              <a:t>进行捕获或声明以便抛出</a:t>
            </a:r>
            <a:endParaRPr lang="zh-CN" altLang="en-US" sz="2100" b="1" dirty="0">
              <a:solidFill>
                <a:schemeClr val="bg1"/>
              </a:solidFill>
              <a:latin typeface="Arial" panose="020B0604020202020204" pitchFamily="34" charset="0"/>
              <a:ea typeface="黑体" panose="02010609060101010101" pitchFamily="49" charset="-122"/>
            </a:endParaRPr>
          </a:p>
          <a:p>
            <a:pPr marL="342900" indent="-342900"/>
            <a:r>
              <a:rPr lang="zh-CN" altLang="en-US" sz="2100" b="1" dirty="0">
                <a:solidFill>
                  <a:schemeClr val="bg1"/>
                </a:solidFill>
                <a:latin typeface="Arial" panose="020B0604020202020204" pitchFamily="34" charset="0"/>
                <a:ea typeface="黑体" panose="02010609060101010101" pitchFamily="49" charset="-122"/>
              </a:rPr>
              <a:t>            </a:t>
            </a:r>
            <a:r>
              <a:rPr lang="en-US" altLang="zh-CN" sz="2100" b="1" dirty="0">
                <a:solidFill>
                  <a:schemeClr val="bg1"/>
                </a:solidFill>
                <a:latin typeface="Arial" panose="020B0604020202020204" pitchFamily="34" charset="0"/>
                <a:ea typeface="黑体" panose="02010609060101010101" pitchFamily="49" charset="-122"/>
              </a:rPr>
              <a:t>throw new ClassNotFoundException ("abc");</a:t>
            </a:r>
            <a:endParaRPr lang="en-US" altLang="zh-CN" sz="2100" b="1" dirty="0">
              <a:solidFill>
                <a:schemeClr val="bg1"/>
              </a:solidFill>
              <a:latin typeface="Arial" panose="020B0604020202020204" pitchFamily="34" charset="0"/>
              <a:ea typeface="黑体" panose="02010609060101010101" pitchFamily="49" charset="-122"/>
            </a:endParaRPr>
          </a:p>
          <a:p>
            <a:pPr marL="342900" indent="-342900"/>
            <a:r>
              <a:rPr lang="en-US" altLang="zh-CN" sz="2100" b="1" dirty="0">
                <a:solidFill>
                  <a:schemeClr val="bg1"/>
                </a:solidFill>
                <a:latin typeface="Arial" panose="020B0604020202020204" pitchFamily="34" charset="0"/>
                <a:ea typeface="黑体" panose="02010609060101010101" pitchFamily="49" charset="-122"/>
              </a:rPr>
              <a:t>            ^</a:t>
            </a:r>
            <a:endParaRPr lang="en-US" altLang="zh-CN" sz="2100" b="1" dirty="0">
              <a:solidFill>
                <a:schemeClr val="bg1"/>
              </a:solidFill>
              <a:latin typeface="Arial" panose="020B0604020202020204" pitchFamily="34" charset="0"/>
              <a:ea typeface="黑体" panose="02010609060101010101" pitchFamily="49" charset="-122"/>
            </a:endParaRPr>
          </a:p>
          <a:p>
            <a:pPr marL="342900" indent="-342900"/>
            <a:r>
              <a:rPr lang="en-US" altLang="zh-CN" sz="2100" b="1" dirty="0">
                <a:solidFill>
                  <a:schemeClr val="bg1"/>
                </a:solidFill>
                <a:latin typeface="Arial" panose="020B0604020202020204" pitchFamily="34" charset="0"/>
                <a:ea typeface="黑体" panose="02010609060101010101" pitchFamily="49" charset="-122"/>
              </a:rPr>
              <a:t>1 </a:t>
            </a:r>
            <a:r>
              <a:rPr lang="zh-CN" altLang="en-US" sz="2100" b="1" dirty="0">
                <a:solidFill>
                  <a:schemeClr val="bg1"/>
                </a:solidFill>
                <a:latin typeface="Arial" panose="020B0604020202020204" pitchFamily="34" charset="0"/>
                <a:ea typeface="黑体" panose="02010609060101010101" pitchFamily="49" charset="-122"/>
              </a:rPr>
              <a:t>个错误</a:t>
            </a:r>
            <a:endParaRPr lang="zh-CN" altLang="en-US" sz="2100" b="1" dirty="0">
              <a:solidFill>
                <a:schemeClr val="bg1"/>
              </a:solidFill>
              <a:latin typeface="Arial" panose="020B0604020202020204" pitchFamily="34" charset="0"/>
              <a:ea typeface="黑体" panose="02010609060101010101" pitchFamily="49" charset="-122"/>
            </a:endParaRPr>
          </a:p>
        </p:txBody>
      </p:sp>
      <p:sp>
        <p:nvSpPr>
          <p:cNvPr id="34826"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3898"/>
                                        </p:tgtEl>
                                        <p:attrNameLst>
                                          <p:attrName>style.visibility</p:attrName>
                                        </p:attrNameLst>
                                      </p:cBhvr>
                                      <p:to>
                                        <p:strVal val="visible"/>
                                      </p:to>
                                    </p:set>
                                    <p:animEffect transition="in" filter="blinds(horizontal)">
                                      <p:cBhvr>
                                        <p:cTn id="7" dur="500"/>
                                        <p:tgtEl>
                                          <p:spTgt spid="1573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573898"/>
                                        </p:tgtEl>
                                      </p:cBhvr>
                                    </p:animEffect>
                                    <p:set>
                                      <p:cBhvr>
                                        <p:cTn id="12" dur="1" fill="hold">
                                          <p:stCondLst>
                                            <p:cond delay="499"/>
                                          </p:stCondLst>
                                        </p:cTn>
                                        <p:tgtEl>
                                          <p:spTgt spid="15738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8" grpId="0" bldLvl="0" animBg="1"/>
      <p:bldP spid="1573898" grpId="1"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a:p>
        </p:txBody>
      </p:sp>
      <p:sp>
        <p:nvSpPr>
          <p:cNvPr id="1573894" name="矩形 1573893"/>
          <p:cNvSpPr/>
          <p:nvPr/>
        </p:nvSpPr>
        <p:spPr>
          <a:xfrm>
            <a:off x="450532" y="180022"/>
            <a:ext cx="8089345" cy="6427470"/>
          </a:xfrm>
          <a:prstGeom prst="rect">
            <a:avLst/>
          </a:prstGeom>
          <a:solidFill>
            <a:schemeClr val="bg1"/>
          </a:solidFill>
          <a:ln w="9525">
            <a:noFill/>
          </a:ln>
        </p:spPr>
        <p:txBody>
          <a:bodyPr/>
          <a:lstStyle/>
          <a:p>
            <a:pPr marL="386080" indent="-386080" algn="l" defTabSz="685800">
              <a:lnSpc>
                <a:spcPct val="120000"/>
              </a:lnSpc>
              <a:spcBef>
                <a:spcPts val="750"/>
              </a:spcBef>
              <a:spcAft>
                <a:spcPts val="0"/>
              </a:spcAft>
              <a:buClr>
                <a:srgbClr val="000000"/>
              </a:buClr>
              <a:buSzTx/>
              <a:buFont typeface="Arial" panose="020B0604020202020204" pitchFamily="34" charset="0"/>
              <a:buChar char="•"/>
              <a:defRPr/>
            </a:pPr>
            <a:r>
              <a:rPr lang="zh-CN" altLang="en-US" sz="2520" noProof="0" smtClean="0">
                <a:ln>
                  <a:noFill/>
                </a:ln>
                <a:effectLst/>
                <a:uLnTx/>
                <a:uFillTx/>
                <a:latin typeface="+mj-ea"/>
                <a:ea typeface="+mj-ea"/>
              </a:rPr>
              <a:t>Runtime Exceptions 例子：</a:t>
            </a:r>
            <a:endParaRPr lang="zh-CN" altLang="en-US" sz="2520" noProof="0" smtClean="0">
              <a:ln>
                <a:noFill/>
              </a:ln>
              <a:effectLst/>
              <a:uLnTx/>
              <a:uFillTx/>
              <a:latin typeface="+mj-ea"/>
              <a:ea typeface="+mj-ea"/>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class first_exception3{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public static void main(String args[])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throws ClassNotFoundException</a:t>
            </a:r>
            <a:r>
              <a:rPr lang="en-US" altLang="zh-CN" sz="2520" dirty="0">
                <a:latin typeface="Arial" panose="020B0604020202020204" pitchFamily="34" charset="0"/>
                <a:ea typeface="微软雅黑" panose="020B0503020204020204" pitchFamily="34" charset="-122"/>
              </a:rPr>
              <a:t>{</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char c;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a,b=0;</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int[] array=new int[7];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String s="Hello";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en-US" altLang="zh-CN" sz="3360" dirty="0">
                <a:latin typeface="Arial" panose="020B0604020202020204" pitchFamily="34" charset="0"/>
                <a:ea typeface="微软雅黑" panose="020B0503020204020204" pitchFamily="34" charset="-122"/>
              </a:rPr>
              <a:t> </a:t>
            </a:r>
            <a:r>
              <a:rPr lang="en-US" altLang="zh-CN" sz="2520" b="1" dirty="0">
                <a:solidFill>
                  <a:srgbClr val="FF3300"/>
                </a:solidFill>
                <a:latin typeface="Arial" panose="020B0604020202020204" pitchFamily="34" charset="0"/>
                <a:ea typeface="微软雅黑" panose="020B0503020204020204" pitchFamily="34" charset="-122"/>
              </a:rPr>
              <a:t>throw new ClassNotFoundException ("abc");</a:t>
            </a:r>
            <a:endParaRPr lang="en-US" altLang="zh-CN" sz="252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solidFill>
                  <a:srgbClr val="FF3300"/>
                </a:solidFill>
                <a:latin typeface="Arial" panose="020B0604020202020204" pitchFamily="34" charset="0"/>
                <a:ea typeface="微软雅黑" panose="020B0503020204020204" pitchFamily="34" charset="-122"/>
              </a:rPr>
              <a:t>            //</a:t>
            </a:r>
            <a:r>
              <a:rPr lang="zh-CN" altLang="en-US" sz="2520" dirty="0">
                <a:solidFill>
                  <a:srgbClr val="FF3300"/>
                </a:solidFill>
                <a:latin typeface="Arial" panose="020B0604020202020204" pitchFamily="34" charset="0"/>
                <a:ea typeface="微软雅黑" panose="020B0503020204020204" pitchFamily="34" charset="-122"/>
              </a:rPr>
              <a:t>必须被方法处理</a:t>
            </a:r>
            <a:endParaRPr lang="zh-CN" altLang="en-US" sz="2520"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ea typeface="微软雅黑" panose="020B0503020204020204" pitchFamily="34" charset="-122"/>
                <a:sym typeface="+mn-ea"/>
              </a:rPr>
              <a:t>      	</a:t>
            </a:r>
            <a:r>
              <a:rPr lang="en-US" altLang="zh-CN" sz="2520" dirty="0">
                <a:latin typeface="Arial" panose="020B0604020202020204" pitchFamily="34" charset="0"/>
                <a:ea typeface="微软雅黑" panose="020B0503020204020204" pitchFamily="34" charset="-122"/>
              </a:rPr>
              <a:t>System.out.println(s);</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     }</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endParaRPr lang="en-US" altLang="zh-CN" sz="2520" dirty="0">
              <a:latin typeface="Arial" panose="020B0604020202020204" pitchFamily="34" charset="0"/>
              <a:ea typeface="微软雅黑" panose="020B0503020204020204" pitchFamily="34" charset="-122"/>
            </a:endParaRPr>
          </a:p>
        </p:txBody>
      </p:sp>
      <p:sp>
        <p:nvSpPr>
          <p:cNvPr id="1573895" name="矩形 1573894"/>
          <p:cNvSpPr/>
          <p:nvPr/>
        </p:nvSpPr>
        <p:spPr>
          <a:xfrm>
            <a:off x="629603" y="5039836"/>
            <a:ext cx="8014335" cy="1060450"/>
          </a:xfrm>
          <a:prstGeom prst="rect">
            <a:avLst/>
          </a:prstGeom>
          <a:solidFill>
            <a:schemeClr val="tx2"/>
          </a:solidFill>
          <a:ln w="9525">
            <a:noFill/>
          </a:ln>
        </p:spPr>
        <p:txBody>
          <a:bodyPr>
            <a:spAutoFit/>
          </a:bodyPr>
          <a:lstStyle/>
          <a:p>
            <a:pPr marL="342900" indent="-342900"/>
            <a:r>
              <a:rPr lang="en-US" altLang="en-US" sz="2100" dirty="0">
                <a:solidFill>
                  <a:schemeClr val="bg1"/>
                </a:solidFill>
                <a:latin typeface="Arial" panose="020B0604020202020204" pitchFamily="34" charset="0"/>
                <a:ea typeface="黑体" panose="02010609060101010101" pitchFamily="49" charset="-122"/>
              </a:rPr>
              <a:t>Exception in thread "main" java.lang.ClassNotFoundException: abc</a:t>
            </a:r>
            <a:endParaRPr lang="en-US" altLang="en-US" sz="2100" dirty="0">
              <a:solidFill>
                <a:schemeClr val="bg1"/>
              </a:solidFill>
              <a:latin typeface="Arial" panose="020B0604020202020204" pitchFamily="34" charset="0"/>
              <a:ea typeface="黑体" panose="02010609060101010101" pitchFamily="49" charset="-122"/>
            </a:endParaRPr>
          </a:p>
          <a:p>
            <a:pPr marL="342900" indent="-342900"/>
            <a:r>
              <a:rPr lang="en-US" altLang="en-US" sz="2100" dirty="0">
                <a:solidFill>
                  <a:schemeClr val="bg1"/>
                </a:solidFill>
                <a:latin typeface="Arial" panose="020B0604020202020204" pitchFamily="34" charset="0"/>
                <a:ea typeface="黑体" panose="02010609060101010101" pitchFamily="49" charset="-122"/>
              </a:rPr>
              <a:t>        at First_exception3.main(First_exception3.java:7)</a:t>
            </a:r>
            <a:endParaRPr lang="zh-CN" altLang="en-US" sz="2100" dirty="0">
              <a:solidFill>
                <a:schemeClr val="bg1"/>
              </a:solidFill>
              <a:latin typeface="Arial" panose="020B0604020202020204" pitchFamily="34" charset="0"/>
              <a:ea typeface="黑体" panose="02010609060101010101" pitchFamily="49" charset="-122"/>
            </a:endParaRPr>
          </a:p>
        </p:txBody>
      </p:sp>
      <p:sp>
        <p:nvSpPr>
          <p:cNvPr id="34826"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3894"/>
                                        </p:tgtEl>
                                        <p:attrNameLst>
                                          <p:attrName>style.visibility</p:attrName>
                                        </p:attrNameLst>
                                      </p:cBhvr>
                                      <p:to>
                                        <p:strVal val="visible"/>
                                      </p:to>
                                    </p:set>
                                    <p:animEffect transition="in" filter="blinds(horizontal)">
                                      <p:cBhvr>
                                        <p:cTn id="7" dur="500"/>
                                        <p:tgtEl>
                                          <p:spTgt spid="1573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3895"/>
                                        </p:tgtEl>
                                        <p:attrNameLst>
                                          <p:attrName>style.visibility</p:attrName>
                                        </p:attrNameLst>
                                      </p:cBhvr>
                                      <p:to>
                                        <p:strVal val="visible"/>
                                      </p:to>
                                    </p:set>
                                    <p:animEffect transition="in" filter="blinds(horizontal)">
                                      <p:cBhvr>
                                        <p:cTn id="12" dur="500"/>
                                        <p:tgtEl>
                                          <p:spTgt spid="1573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4" grpId="0" bldLvl="0" animBg="1"/>
      <p:bldP spid="157389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a:p>
        </p:txBody>
      </p:sp>
      <p:sp>
        <p:nvSpPr>
          <p:cNvPr id="1573895" name="矩形 1573894"/>
          <p:cNvSpPr/>
          <p:nvPr/>
        </p:nvSpPr>
        <p:spPr>
          <a:xfrm>
            <a:off x="1169988" y="5265261"/>
            <a:ext cx="8014335" cy="737235"/>
          </a:xfrm>
          <a:prstGeom prst="rect">
            <a:avLst/>
          </a:prstGeom>
          <a:solidFill>
            <a:schemeClr val="tx2"/>
          </a:solidFill>
          <a:ln w="9525">
            <a:noFill/>
          </a:ln>
        </p:spPr>
        <p:txBody>
          <a:bodyPr>
            <a:spAutoFit/>
          </a:bodyPr>
          <a:lstStyle/>
          <a:p>
            <a:pPr marL="342900" indent="-342900"/>
            <a:r>
              <a:rPr lang="en-US" altLang="en-US" sz="2100" dirty="0">
                <a:solidFill>
                  <a:schemeClr val="bg1"/>
                </a:solidFill>
                <a:latin typeface="Arial" panose="020B0604020202020204" pitchFamily="34" charset="0"/>
                <a:ea typeface="黑体" panose="02010609060101010101" pitchFamily="49" charset="-122"/>
              </a:rPr>
              <a:t>executed successful</a:t>
            </a:r>
            <a:endParaRPr lang="en-US" altLang="en-US" sz="2100" dirty="0">
              <a:solidFill>
                <a:schemeClr val="bg1"/>
              </a:solidFill>
              <a:latin typeface="Arial" panose="020B0604020202020204" pitchFamily="34" charset="0"/>
              <a:ea typeface="黑体" panose="02010609060101010101" pitchFamily="49" charset="-122"/>
            </a:endParaRPr>
          </a:p>
          <a:p>
            <a:pPr marL="342900" indent="-342900"/>
            <a:r>
              <a:rPr lang="en-US" altLang="zh-CN" sz="2100" dirty="0">
                <a:solidFill>
                  <a:schemeClr val="bg1"/>
                </a:solidFill>
                <a:latin typeface="Arial" panose="020B0604020202020204" pitchFamily="34" charset="0"/>
                <a:ea typeface="黑体" panose="02010609060101010101" pitchFamily="49" charset="-122"/>
              </a:rPr>
              <a:t>Hello</a:t>
            </a:r>
            <a:endParaRPr lang="en-US" altLang="zh-CN" sz="2100" dirty="0">
              <a:solidFill>
                <a:schemeClr val="bg1"/>
              </a:solidFill>
              <a:latin typeface="Arial" panose="020B0604020202020204" pitchFamily="34" charset="0"/>
              <a:ea typeface="黑体" panose="02010609060101010101" pitchFamily="49" charset="-122"/>
            </a:endParaRPr>
          </a:p>
        </p:txBody>
      </p:sp>
      <p:sp>
        <p:nvSpPr>
          <p:cNvPr id="1573896" name="矩形 1573895"/>
          <p:cNvSpPr/>
          <p:nvPr/>
        </p:nvSpPr>
        <p:spPr>
          <a:xfrm>
            <a:off x="405765" y="134620"/>
            <a:ext cx="8081010" cy="4937760"/>
          </a:xfrm>
          <a:prstGeom prst="rect">
            <a:avLst/>
          </a:prstGeom>
          <a:solidFill>
            <a:schemeClr val="bg1"/>
          </a:solidFill>
          <a:ln w="9525">
            <a:noFill/>
          </a:ln>
        </p:spPr>
        <p:txBody>
          <a:bodyPr/>
          <a:lstStyle/>
          <a:p>
            <a:pPr marL="342900" indent="-342900">
              <a:lnSpc>
                <a:spcPct val="90000"/>
              </a:lnSpc>
              <a:buClr>
                <a:schemeClr val="hlink"/>
              </a:buClr>
              <a:buSzPct val="80000"/>
              <a:buFont typeface="Wingdings" panose="05000000000000000000" pitchFamily="2" charset="2"/>
            </a:pPr>
            <a:r>
              <a:rPr lang="en-US" altLang="zh-CN" sz="2100" dirty="0">
                <a:latin typeface="Arial" panose="020B0604020202020204" pitchFamily="34" charset="0"/>
                <a:ea typeface="微软雅黑" panose="020B0503020204020204" pitchFamily="34" charset="-122"/>
              </a:rPr>
              <a:t>class first_exception3{	</a:t>
            </a:r>
            <a:endParaRPr lang="en-US" altLang="zh-CN" sz="210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dirty="0">
                <a:latin typeface="Arial" panose="020B0604020202020204" pitchFamily="34" charset="0"/>
                <a:ea typeface="微软雅黑" panose="020B0503020204020204" pitchFamily="34" charset="-122"/>
              </a:rPr>
              <a:t>	public static void main(String args[]) {</a:t>
            </a:r>
            <a:endParaRPr lang="en-US" altLang="zh-CN" sz="210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dirty="0">
                <a:latin typeface="Arial" panose="020B0604020202020204" pitchFamily="34" charset="0"/>
                <a:ea typeface="微软雅黑" panose="020B0503020204020204" pitchFamily="34" charset="-122"/>
              </a:rPr>
              <a:t>		char c; </a:t>
            </a:r>
            <a:endParaRPr lang="en-US" altLang="zh-CN" sz="210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dirty="0">
                <a:latin typeface="Arial" panose="020B0604020202020204" pitchFamily="34" charset="0"/>
                <a:ea typeface="微软雅黑" panose="020B0503020204020204" pitchFamily="34" charset="-122"/>
              </a:rPr>
              <a:t>		int a,b=0;</a:t>
            </a:r>
            <a:endParaRPr lang="en-US" altLang="zh-CN" sz="210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dirty="0">
                <a:latin typeface="Arial" panose="020B0604020202020204" pitchFamily="34" charset="0"/>
                <a:ea typeface="微软雅黑" panose="020B0503020204020204" pitchFamily="34" charset="-122"/>
              </a:rPr>
              <a:t>		int[] array=new int[7];   </a:t>
            </a:r>
            <a:endParaRPr lang="en-US" altLang="zh-CN" sz="210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dirty="0">
                <a:latin typeface="Arial" panose="020B0604020202020204" pitchFamily="34" charset="0"/>
                <a:ea typeface="微软雅黑" panose="020B0503020204020204" pitchFamily="34" charset="-122"/>
              </a:rPr>
              <a:t>      	String s="Hello";    </a:t>
            </a:r>
            <a:endParaRPr lang="en-US" altLang="zh-CN" sz="210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a:t>
            </a:r>
            <a:r>
              <a:rPr lang="en-US" altLang="zh-CN" sz="2940" dirty="0">
                <a:latin typeface="Arial" panose="020B0604020202020204" pitchFamily="34" charset="0"/>
                <a:ea typeface="微软雅黑" panose="020B0503020204020204" pitchFamily="34" charset="-122"/>
              </a:rPr>
              <a:t> </a:t>
            </a:r>
            <a:r>
              <a:rPr lang="en-US" altLang="zh-CN" sz="2100" b="1" dirty="0">
                <a:solidFill>
                  <a:srgbClr val="FF3300"/>
                </a:solidFill>
                <a:latin typeface="Arial" panose="020B0604020202020204" pitchFamily="34" charset="0"/>
                <a:ea typeface="微软雅黑" panose="020B0503020204020204" pitchFamily="34" charset="-122"/>
              </a:rPr>
              <a:t>try {</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throw new ClassNotFoundException ("abc");</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a:t>
            </a:r>
            <a:r>
              <a:rPr lang="en-US" altLang="zh-CN" sz="2100" dirty="0">
                <a:ea typeface="微软雅黑" panose="020B0503020204020204" pitchFamily="34" charset="-122"/>
                <a:sym typeface="+mn-ea"/>
              </a:rPr>
              <a:t>System.out.println(s+</a:t>
            </a:r>
            <a:r>
              <a:rPr lang="en-US" altLang="zh-CN" sz="2100" b="1" dirty="0">
                <a:solidFill>
                  <a:srgbClr val="FF3300"/>
                </a:solidFill>
                <a:ea typeface="微软雅黑" panose="020B0503020204020204" pitchFamily="34" charset="-122"/>
                <a:sym typeface="+mn-ea"/>
              </a:rPr>
              <a:t>"abc"</a:t>
            </a:r>
            <a:r>
              <a:rPr lang="en-US" altLang="zh-CN" sz="2100" dirty="0">
                <a:ea typeface="微软雅黑" panose="020B0503020204020204" pitchFamily="34" charset="-122"/>
                <a:sym typeface="+mn-ea"/>
              </a:rPr>
              <a:t>);</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catch(ClassNotFoundException e)</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system.out.println(</a:t>
            </a:r>
            <a:r>
              <a:rPr lang="en-US" altLang="zh-CN" sz="2100" b="1" dirty="0">
                <a:solidFill>
                  <a:srgbClr val="FF3300"/>
                </a:solidFill>
                <a:ea typeface="微软雅黑" panose="020B0503020204020204" pitchFamily="34" charset="-122"/>
                <a:sym typeface="+mn-ea"/>
              </a:rPr>
              <a:t>"</a:t>
            </a:r>
            <a:r>
              <a:rPr lang="en-US" altLang="zh-CN" sz="2100" b="1" dirty="0">
                <a:solidFill>
                  <a:srgbClr val="FF3300"/>
                </a:solidFill>
                <a:latin typeface="Arial" panose="020B0604020202020204" pitchFamily="34" charset="0"/>
                <a:ea typeface="微软雅黑" panose="020B0503020204020204" pitchFamily="34" charset="-122"/>
              </a:rPr>
              <a:t>executed successful</a:t>
            </a:r>
            <a:r>
              <a:rPr lang="en-US" altLang="zh-CN" sz="2100" b="1" dirty="0">
                <a:solidFill>
                  <a:srgbClr val="FF3300"/>
                </a:solidFill>
                <a:ea typeface="微软雅黑" panose="020B0503020204020204" pitchFamily="34" charset="-122"/>
                <a:sym typeface="+mn-ea"/>
              </a:rPr>
              <a:t>"</a:t>
            </a:r>
            <a:r>
              <a:rPr lang="en-US" altLang="zh-CN" sz="2100" b="1" dirty="0">
                <a:solidFill>
                  <a:srgbClr val="FF3300"/>
                </a:solidFill>
                <a:latin typeface="Arial" panose="020B0604020202020204" pitchFamily="34" charset="0"/>
                <a:ea typeface="微软雅黑" panose="020B0503020204020204" pitchFamily="34" charset="-122"/>
              </a:rPr>
              <a:t>);</a:t>
            </a:r>
            <a:endParaRPr lang="en-US" altLang="zh-CN" sz="210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100" b="1" dirty="0">
                <a:solidFill>
                  <a:srgbClr val="FF3300"/>
                </a:solidFill>
                <a:latin typeface="Arial" panose="020B0604020202020204" pitchFamily="34" charset="0"/>
                <a:ea typeface="微软雅黑" panose="020B0503020204020204" pitchFamily="34" charset="-122"/>
              </a:rPr>
              <a:t>              }</a:t>
            </a:r>
            <a:r>
              <a:rPr lang="en-US" altLang="zh-CN" sz="2520" b="1" dirty="0">
                <a:solidFill>
                  <a:srgbClr val="FF3300"/>
                </a:solidFill>
                <a:latin typeface="Arial" panose="020B0604020202020204" pitchFamily="34" charset="0"/>
                <a:ea typeface="微软雅黑" panose="020B0503020204020204" pitchFamily="34" charset="-122"/>
              </a:rPr>
              <a:t> </a:t>
            </a:r>
            <a:endParaRPr lang="en-US" altLang="zh-CN" sz="2520" b="1" dirty="0">
              <a:solidFill>
                <a:srgbClr val="FF3300"/>
              </a:solidFill>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ea typeface="微软雅黑" panose="020B0503020204020204" pitchFamily="34" charset="-122"/>
                <a:sym typeface="+mn-ea"/>
              </a:rPr>
              <a:t>           </a:t>
            </a:r>
            <a:r>
              <a:rPr lang="en-US" altLang="zh-CN" sz="2100" dirty="0">
                <a:ea typeface="微软雅黑" panose="020B0503020204020204" pitchFamily="34" charset="-122"/>
                <a:sym typeface="+mn-ea"/>
              </a:rPr>
              <a:t>System.out.println(s);</a:t>
            </a:r>
            <a:endParaRPr lang="en-US" altLang="zh-CN" sz="2100" dirty="0">
              <a:ea typeface="微软雅黑" panose="020B0503020204020204" pitchFamily="34" charset="-122"/>
              <a:sym typeface="+mn-ea"/>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        }</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endParaRPr lang="en-US" altLang="zh-CN" sz="2520" dirty="0">
              <a:latin typeface="Arial" panose="020B0604020202020204" pitchFamily="34" charset="0"/>
              <a:ea typeface="微软雅黑" panose="020B0503020204020204" pitchFamily="34" charset="-122"/>
            </a:endParaRPr>
          </a:p>
        </p:txBody>
      </p:sp>
      <p:sp>
        <p:nvSpPr>
          <p:cNvPr id="34826" name="灯片编号占位符 1"/>
          <p:cNvSpPr txBox="1">
            <a:spLocks noGrp="1"/>
          </p:cNvSpPr>
          <p:nvPr>
            <p:ph type="sldNum" sz="quarter" idx="16"/>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
        <p:nvSpPr>
          <p:cNvPr id="4" name="矩形 3"/>
          <p:cNvSpPr/>
          <p:nvPr/>
        </p:nvSpPr>
        <p:spPr>
          <a:xfrm>
            <a:off x="5895340" y="4185285"/>
            <a:ext cx="4619625" cy="1060450"/>
          </a:xfrm>
          <a:prstGeom prst="rect">
            <a:avLst/>
          </a:prstGeom>
          <a:solidFill>
            <a:schemeClr val="bg1"/>
          </a:solidFill>
          <a:ln w="9525">
            <a:noFill/>
          </a:ln>
        </p:spPr>
        <p:txBody>
          <a:bodyPr wrap="square">
            <a:spAutoFit/>
          </a:bodyPr>
          <a:p>
            <a:pPr marL="0" indent="0" algn="l"/>
            <a:r>
              <a:rPr lang="zh-CN" altLang="en-US" sz="2100" dirty="0">
                <a:solidFill>
                  <a:schemeClr val="accent1"/>
                </a:solidFill>
                <a:latin typeface="Arial" panose="020B0604020202020204" pitchFamily="34" charset="0"/>
                <a:ea typeface="黑体" panose="02010609060101010101" pitchFamily="49" charset="-122"/>
              </a:rPr>
              <a:t>异常被捕获之后，顺序继续执行</a:t>
            </a:r>
            <a:r>
              <a:rPr lang="en-US" altLang="zh-CN" sz="2100" dirty="0">
                <a:solidFill>
                  <a:schemeClr val="accent1"/>
                </a:solidFill>
                <a:latin typeface="Arial" panose="020B0604020202020204" pitchFamily="34" charset="0"/>
                <a:ea typeface="黑体" panose="02010609060101010101" pitchFamily="49" charset="-122"/>
              </a:rPr>
              <a:t>catch</a:t>
            </a:r>
            <a:r>
              <a:rPr lang="zh-CN" altLang="en-US" sz="2100" dirty="0">
                <a:solidFill>
                  <a:schemeClr val="accent1"/>
                </a:solidFill>
                <a:latin typeface="Arial" panose="020B0604020202020204" pitchFamily="34" charset="0"/>
                <a:ea typeface="黑体" panose="02010609060101010101" pitchFamily="49" charset="-122"/>
              </a:rPr>
              <a:t>以后的语句，不会返回原有出现异常的执行位置。</a:t>
            </a:r>
            <a:endParaRPr lang="zh-CN" altLang="en-US" sz="2100" dirty="0">
              <a:solidFill>
                <a:schemeClr val="accent1"/>
              </a:solidFill>
              <a:latin typeface="Arial" panose="020B0604020202020204" pitchFamily="34" charset="0"/>
              <a:ea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3895"/>
                                        </p:tgtEl>
                                        <p:attrNameLst>
                                          <p:attrName>style.visibility</p:attrName>
                                        </p:attrNameLst>
                                      </p:cBhvr>
                                      <p:to>
                                        <p:strVal val="visible"/>
                                      </p:to>
                                    </p:set>
                                    <p:animEffect transition="in" filter="blinds(horizontal)">
                                      <p:cBhvr>
                                        <p:cTn id="7" dur="500"/>
                                        <p:tgtEl>
                                          <p:spTgt spid="15738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3896"/>
                                        </p:tgtEl>
                                        <p:attrNameLst>
                                          <p:attrName>style.visibility</p:attrName>
                                        </p:attrNameLst>
                                      </p:cBhvr>
                                      <p:to>
                                        <p:strVal val="visible"/>
                                      </p:to>
                                    </p:set>
                                    <p:animEffect transition="in" filter="blinds(horizontal)">
                                      <p:cBhvr>
                                        <p:cTn id="12" dur="500"/>
                                        <p:tgtEl>
                                          <p:spTgt spid="15738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5" grpId="0" bldLvl="0" animBg="1"/>
      <p:bldP spid="1573896" grpId="0" bldLvl="0" animBg="1"/>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2308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异常的处理</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73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2</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异常的处理</a:t>
            </a:r>
            <a:endParaRPr lang="zh-CN" altLang="en-US" dirty="0"/>
          </a:p>
        </p:txBody>
      </p:sp>
      <p:sp>
        <p:nvSpPr>
          <p:cNvPr id="3" name="内容占位符 2"/>
          <p:cNvSpPr>
            <a:spLocks noGrp="1"/>
          </p:cNvSpPr>
          <p:nvPr>
            <p:ph idx="1"/>
            <p:custDataLst>
              <p:tags r:id="rId2"/>
            </p:custDataLst>
          </p:nvPr>
        </p:nvSpPr>
        <p:spPr/>
        <p:txBody>
          <a:bodyPr>
            <a:normAutofit/>
          </a:bodyPr>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返回到一个安全的状态并允许用户执行其他命令。</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允许用户保存其工作状态并妥善终止该程序。</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noProof="0" smtClean="0">
                <a:ln>
                  <a:noFill/>
                </a:ln>
                <a:solidFill>
                  <a:schemeClr val="tx1"/>
                </a:solidFill>
                <a:effectLst/>
                <a:uLnTx/>
                <a:uFillTx/>
                <a:latin typeface="+mj-ea"/>
                <a:ea typeface="+mj-ea"/>
              </a:rPr>
              <a:t>Java异常处理机制采用一个统一和相对简单的抛出和处理错误的机制。如果一个方法本身能引发异常，当所调用的方法出现异常时，调用者可以捕获异常使之得到处理；也可以回避异常，这时异常将在调用的堆栈中向下传递，直到被处理。</a:t>
            </a:r>
            <a:endParaRPr lang="zh-CN" altLang="en-US" sz="2520" noProof="0" smtClean="0">
              <a:ln>
                <a:noFill/>
              </a:ln>
              <a:solidFill>
                <a:schemeClr val="tx1"/>
              </a:solidFill>
              <a:effectLst/>
              <a:uLnTx/>
              <a:uFillTx/>
              <a:latin typeface="+mj-ea"/>
              <a:ea typeface="+mj-ea"/>
            </a:endParaRPr>
          </a:p>
          <a:p>
            <a:pPr marL="171450" lvl="0" indent="-171450" algn="l">
              <a:lnSpc>
                <a:spcPct val="120000"/>
              </a:lnSpc>
              <a:spcBef>
                <a:spcPts val="750"/>
              </a:spcBef>
              <a:spcAft>
                <a:spcPts val="0"/>
              </a:spcAft>
              <a:buSzPct val="100000"/>
            </a:pPr>
            <a:endParaRPr lang="zh-CN" altLang="en-US" sz="2400" dirty="0" smtClean="0">
              <a:solidFill>
                <a:schemeClr val="tx1"/>
              </a:solidFill>
            </a:endParaRPr>
          </a:p>
        </p:txBody>
      </p:sp>
    </p:spTree>
    <p:custDataLst>
      <p:tags r:id="rId3"/>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p>
            <a:pPr marL="0" indent="0" algn="l">
              <a:lnSpc>
                <a:spcPct val="120000"/>
              </a:lnSpc>
              <a:spcBef>
                <a:spcPts val="0"/>
              </a:spcBef>
              <a:spcAft>
                <a:spcPts val="0"/>
              </a:spcAft>
              <a:buSzPct val="100000"/>
            </a:pPr>
            <a:r>
              <a:rPr lang="zh-CN" altLang="en-US" sz="4000" dirty="0"/>
              <a:t>异常处理模型</a:t>
            </a:r>
            <a:endParaRPr lang="zh-CN" altLang="en-US" sz="4000" dirty="0"/>
          </a:p>
        </p:txBody>
      </p:sp>
      <p:sp>
        <p:nvSpPr>
          <p:cNvPr id="3" name="内容占位符 2"/>
          <p:cNvSpPr>
            <a:spLocks noGrp="1"/>
          </p:cNvSpPr>
          <p:nvPr>
            <p:ph idx="1"/>
            <p:custDataLst>
              <p:tags r:id="rId2"/>
            </p:custDataLst>
          </p:nvPr>
        </p:nvSpPr>
        <p:spPr/>
        <p:txBody>
          <a:bodyPr>
            <a:normAutofit/>
          </a:bodyPr>
          <a:p>
            <a:pPr lvl="0" algn="l" defTabSz="685800" eaLnBrk="1" hangingPunct="1">
              <a:lnSpc>
                <a:spcPct val="120000"/>
              </a:lnSpc>
              <a:spcBef>
                <a:spcPts val="750"/>
              </a:spcBef>
              <a:spcAft>
                <a:spcPts val="0"/>
              </a:spcAft>
              <a:buClr>
                <a:srgbClr val="000000"/>
              </a:buClr>
              <a:buSzTx/>
              <a:defRPr/>
            </a:pPr>
            <a:r>
              <a:rPr lang="zh-CN" altLang="en-US" sz="2520" noProof="0" smtClean="0">
                <a:ln>
                  <a:noFill/>
                </a:ln>
                <a:solidFill>
                  <a:schemeClr val="tx1"/>
                </a:solidFill>
                <a:effectLst/>
                <a:uLnTx/>
                <a:uFillTx/>
                <a:latin typeface="+mj-ea"/>
                <a:ea typeface="+mj-ea"/>
              </a:rPr>
              <a:t>由五个关键字 try、catch、throw、throws 和 finally 处理。</a:t>
            </a:r>
            <a:endParaRPr lang="zh-CN" altLang="en-US" sz="252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noProof="0" smtClean="0">
                <a:ln>
                  <a:noFill/>
                </a:ln>
                <a:solidFill>
                  <a:schemeClr val="tx1"/>
                </a:solidFill>
                <a:effectLst/>
                <a:uLnTx/>
                <a:uFillTx/>
                <a:latin typeface="+mj-ea"/>
                <a:ea typeface="+mj-ea"/>
              </a:rPr>
              <a:t>Java 中可用于处理异常的两种方式：</a:t>
            </a:r>
            <a:endParaRPr lang="zh-CN" altLang="en-US" sz="2520" noProof="0" smtClean="0">
              <a:ln>
                <a:noFill/>
              </a:ln>
              <a:solidFill>
                <a:schemeClr val="tx1"/>
              </a:solidFill>
              <a:effectLst/>
              <a:uLnTx/>
              <a:uFillTx/>
              <a:latin typeface="+mj-ea"/>
              <a:ea typeface="+mj-ea"/>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dirty="0" smtClean="0">
                <a:solidFill>
                  <a:schemeClr val="tx1"/>
                </a:solidFill>
                <a:uLnTx/>
                <a:uFillTx/>
              </a:rPr>
              <a:t>自行处理：可能引发异常的语句封入在 </a:t>
            </a:r>
            <a:r>
              <a:rPr lang="en-US" altLang="zh-CN" sz="2400" u="none" strike="noStrike" baseline="0" dirty="0" smtClean="0">
                <a:solidFill>
                  <a:schemeClr val="tx1"/>
                </a:solidFill>
                <a:uLnTx/>
                <a:uFillTx/>
              </a:rPr>
              <a:t>try </a:t>
            </a:r>
            <a:r>
              <a:rPr lang="zh-CN" altLang="en-US" sz="2400" u="none" strike="noStrike" baseline="0" dirty="0" smtClean="0">
                <a:solidFill>
                  <a:schemeClr val="tx1"/>
                </a:solidFill>
                <a:uLnTx/>
                <a:uFillTx/>
              </a:rPr>
              <a:t>块内，而处理异常的相应语句则封入在 </a:t>
            </a:r>
            <a:r>
              <a:rPr lang="en-US" altLang="zh-CN" sz="2400" u="none" strike="noStrike" baseline="0" dirty="0" smtClean="0">
                <a:solidFill>
                  <a:schemeClr val="tx1"/>
                </a:solidFill>
                <a:uLnTx/>
                <a:uFillTx/>
              </a:rPr>
              <a:t>catch </a:t>
            </a:r>
            <a:r>
              <a:rPr lang="zh-CN" altLang="en-US" sz="2400" u="none" strike="noStrike" baseline="0" dirty="0" smtClean="0">
                <a:solidFill>
                  <a:schemeClr val="tx1"/>
                </a:solidFill>
                <a:uLnTx/>
                <a:uFillTx/>
              </a:rPr>
              <a:t>块内。</a:t>
            </a:r>
            <a:endParaRPr lang="zh-CN" altLang="en-US" sz="2400" u="none" strike="noStrike" baseline="0" dirty="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dirty="0" smtClean="0">
                <a:solidFill>
                  <a:schemeClr val="tx1"/>
                </a:solidFill>
                <a:uLnTx/>
                <a:uFillTx/>
              </a:rPr>
              <a:t>回避异常：在方法声明中包含 </a:t>
            </a:r>
            <a:r>
              <a:rPr lang="en-US" altLang="zh-CN" sz="2400" u="none" strike="noStrike" baseline="0" dirty="0" smtClean="0">
                <a:solidFill>
                  <a:schemeClr val="tx1"/>
                </a:solidFill>
                <a:uLnTx/>
                <a:uFillTx/>
              </a:rPr>
              <a:t>throws </a:t>
            </a:r>
            <a:r>
              <a:rPr lang="zh-CN" altLang="en-US" sz="2400" u="none" strike="noStrike" baseline="0" dirty="0" smtClean="0">
                <a:solidFill>
                  <a:schemeClr val="tx1"/>
                </a:solidFill>
                <a:uLnTx/>
                <a:uFillTx/>
              </a:rPr>
              <a:t>子句，通知潜在调用者，如果发生了异常，必须由调用者处理。 </a:t>
            </a:r>
            <a:endParaRPr lang="zh-CN" altLang="en-US" sz="2400" u="none" strike="noStrike" baseline="0" dirty="0" smtClean="0">
              <a:solidFill>
                <a:schemeClr val="tx1"/>
              </a:solidFill>
              <a:uLnTx/>
              <a:uFillTx/>
            </a:endParaRPr>
          </a:p>
        </p:txBody>
      </p:sp>
    </p:spTree>
    <p:custDataLst>
      <p:tags r:id="rId3"/>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1"/>
            </p:custDataLst>
          </p:nvPr>
        </p:nvSpPr>
        <p:spPr>
          <a:xfrm>
            <a:off x="494030" y="1420813"/>
            <a:ext cx="9721850" cy="4751387"/>
          </a:xfrm>
        </p:spPr>
        <p:txBody>
          <a:bodyPr>
            <a:normAutofit fontScale="60000"/>
          </a:bodyPr>
          <a:lstStyle/>
          <a:p>
            <a:pPr marL="343535" marR="0" lvl="1" indent="-342900" algn="l" defTabSz="685800" rtl="0" eaLnBrk="1" fontAlgn="base" latinLnBrk="0" hangingPunct="1">
              <a:lnSpc>
                <a:spcPct val="130000"/>
              </a:lnSpc>
              <a:spcBef>
                <a:spcPts val="750"/>
              </a:spcBef>
              <a:spcAft>
                <a:spcPct val="0"/>
              </a:spcAft>
              <a:buClr>
                <a:schemeClr val="tx1"/>
              </a:buClr>
              <a:buSzTx/>
              <a:buFont typeface="Wingdings" panose="05000000000000000000" charset="0"/>
              <a:buChar char="l"/>
              <a:defRPr/>
            </a:pPr>
            <a:r>
              <a:rPr lang="en-US" altLang="x-none" sz="3200" noProof="1" smtClean="0"/>
              <a:t>【学习目标】</a:t>
            </a:r>
            <a:endParaRPr lang="en-US" altLang="x-none" sz="3200" noProof="1" smtClean="0"/>
          </a:p>
          <a:p>
            <a:pPr marL="482600" marR="0" lvl="1" indent="-24765" algn="l" defTabSz="685800" rtl="0" eaLnBrk="1" fontAlgn="base" latinLnBrk="0" hangingPunct="1">
              <a:lnSpc>
                <a:spcPct val="130000"/>
              </a:lnSpc>
              <a:spcBef>
                <a:spcPts val="750"/>
              </a:spcBef>
              <a:spcAft>
                <a:spcPct val="0"/>
              </a:spcAft>
              <a:buClr>
                <a:schemeClr val="tx1"/>
              </a:buClr>
              <a:buSzTx/>
              <a:buNone/>
              <a:defRPr/>
            </a:pPr>
            <a:r>
              <a:rPr lang="zh-CN" altLang="en-US" sz="4000" smtClean="0">
                <a:sym typeface="+mn-ea"/>
              </a:rPr>
              <a:t>了解异常的定义</a:t>
            </a:r>
            <a:r>
              <a:rPr kumimoji="0" lang="zh-CN" altLang="en-US" sz="4000" b="0" i="0" u="none" strike="noStrike" kern="1200" cap="none" spc="0" normalizeH="0" baseline="0" smtClean="0">
                <a:solidFill>
                  <a:schemeClr val="tx1"/>
                </a:solidFill>
                <a:cs typeface="+mn-cs"/>
              </a:rPr>
              <a:t>和</a:t>
            </a:r>
            <a:r>
              <a:rPr lang="zh-CN" altLang="en-US" sz="4000" smtClean="0">
                <a:sym typeface="+mn-ea"/>
              </a:rPr>
              <a:t>分类，掌握 try、catch 和 finally 语句的用法</a:t>
            </a:r>
            <a:r>
              <a:rPr kumimoji="0" lang="zh-CN" altLang="en-US" sz="4000" b="0" i="0" u="none" strike="noStrike" kern="1200" cap="none" spc="0" normalizeH="0" baseline="0" smtClean="0">
                <a:solidFill>
                  <a:schemeClr val="tx1"/>
                </a:solidFill>
                <a:cs typeface="+mn-cs"/>
              </a:rPr>
              <a:t>，</a:t>
            </a:r>
            <a:r>
              <a:rPr lang="zh-CN" altLang="en-US" sz="4000" smtClean="0">
                <a:sym typeface="+mn-ea"/>
              </a:rPr>
              <a:t>掌握throw、throws子句的用法，掌握如何定义自己的异常，了解断言，掌握Logger的使用方法</a:t>
            </a:r>
            <a:endParaRPr lang="zh-CN" altLang="en-US" sz="3300" noProof="1" smtClean="0"/>
          </a:p>
          <a:p>
            <a:pPr fontAlgn="auto">
              <a:lnSpc>
                <a:spcPct val="150000"/>
              </a:lnSpc>
              <a:buClr>
                <a:srgbClr val="000000"/>
              </a:buClr>
              <a:buFont typeface="Wingdings" panose="05000000000000000000" charset="0"/>
              <a:buChar char="l"/>
            </a:pPr>
            <a:r>
              <a:rPr lang="en-US" altLang="x-none" noProof="1" smtClean="0"/>
              <a:t>【</a:t>
            </a:r>
            <a:r>
              <a:rPr lang="zh-CN" altLang="en-US" noProof="1" smtClean="0"/>
              <a:t>参考书</a:t>
            </a:r>
            <a:r>
              <a:rPr lang="en-US" altLang="x-none" noProof="1" smtClean="0"/>
              <a:t>】</a:t>
            </a:r>
            <a:endParaRPr lang="en-US" altLang="x-none" noProof="1" smtClean="0"/>
          </a:p>
          <a:p>
            <a:pPr marL="514350" lvl="1" indent="-19050" eaLnBrk="1" hangingPunct="1">
              <a:lnSpc>
                <a:spcPct val="90000"/>
              </a:lnSpc>
              <a:spcBef>
                <a:spcPts val="375"/>
              </a:spcBef>
            </a:pPr>
            <a:r>
              <a:rPr lang="en-US" altLang="zh-CN" sz="4000" dirty="0">
                <a:latin typeface="Arial" panose="020B0604020202020204" pitchFamily="34" charset="0"/>
                <a:sym typeface="+mn-ea"/>
              </a:rPr>
              <a:t>《Java</a:t>
            </a:r>
            <a:r>
              <a:rPr lang="zh-CN" altLang="en-US" sz="4000" dirty="0">
                <a:latin typeface="Arial" panose="020B0604020202020204" pitchFamily="34" charset="0"/>
                <a:sym typeface="+mn-ea"/>
              </a:rPr>
              <a:t>编程思想</a:t>
            </a:r>
            <a:r>
              <a:rPr lang="en-US" altLang="zh-CN" sz="4000" dirty="0">
                <a:latin typeface="Arial" panose="020B0604020202020204" pitchFamily="34" charset="0"/>
                <a:sym typeface="+mn-ea"/>
              </a:rPr>
              <a:t>》4</a:t>
            </a:r>
            <a:r>
              <a:rPr lang="en-US" altLang="zh-CN" sz="4000" baseline="30000" dirty="0">
                <a:latin typeface="Arial" panose="020B0604020202020204" pitchFamily="34" charset="0"/>
                <a:sym typeface="+mn-ea"/>
              </a:rPr>
              <a:t>th</a:t>
            </a:r>
            <a:r>
              <a:rPr lang="zh-CN" altLang="en-US" sz="4000" dirty="0">
                <a:latin typeface="Arial" panose="020B0604020202020204" pitchFamily="34" charset="0"/>
                <a:sym typeface="+mn-ea"/>
              </a:rPr>
              <a:t>，第</a:t>
            </a:r>
            <a:r>
              <a:rPr lang="en-US" altLang="zh-CN" sz="4000" dirty="0">
                <a:latin typeface="Arial" panose="020B0604020202020204" pitchFamily="34" charset="0"/>
                <a:sym typeface="+mn-ea"/>
              </a:rPr>
              <a:t>12</a:t>
            </a:r>
            <a:r>
              <a:rPr lang="zh-CN" altLang="en-US" sz="4000" dirty="0">
                <a:latin typeface="Arial" panose="020B0604020202020204" pitchFamily="34" charset="0"/>
                <a:sym typeface="+mn-ea"/>
              </a:rPr>
              <a:t>章</a:t>
            </a:r>
            <a:endParaRPr lang="zh-CN" altLang="en-US" sz="4000" dirty="0">
              <a:latin typeface="Arial" panose="020B0604020202020204" pitchFamily="34" charset="0"/>
              <a:ea typeface="微软雅黑" panose="020B0503020204020204" pitchFamily="34" charset="-122"/>
            </a:endParaRPr>
          </a:p>
          <a:p>
            <a:pPr marL="514350" lvl="1" indent="-19050" eaLnBrk="1" hangingPunct="1">
              <a:lnSpc>
                <a:spcPct val="90000"/>
              </a:lnSpc>
              <a:spcBef>
                <a:spcPts val="375"/>
              </a:spcBef>
            </a:pPr>
            <a:r>
              <a:rPr lang="en-US" altLang="zh-CN" sz="4000" dirty="0">
                <a:latin typeface="Arial" panose="020B0604020202020204" pitchFamily="34" charset="0"/>
                <a:sym typeface="+mn-ea"/>
              </a:rPr>
              <a:t>《</a:t>
            </a:r>
            <a:r>
              <a:rPr lang="zh-CN" altLang="en-US" sz="4000" dirty="0">
                <a:latin typeface="Arial" panose="020B0604020202020204" pitchFamily="34" charset="0"/>
                <a:sym typeface="+mn-ea"/>
              </a:rPr>
              <a:t>疯狂</a:t>
            </a:r>
            <a:r>
              <a:rPr lang="en-US" altLang="zh-CN" sz="4000" dirty="0">
                <a:latin typeface="Arial" panose="020B0604020202020204" pitchFamily="34" charset="0"/>
                <a:sym typeface="+mn-ea"/>
              </a:rPr>
              <a:t>Java</a:t>
            </a:r>
            <a:r>
              <a:rPr lang="zh-CN" altLang="en-US" sz="4000" dirty="0">
                <a:latin typeface="Arial" panose="020B0604020202020204" pitchFamily="34" charset="0"/>
                <a:sym typeface="+mn-ea"/>
              </a:rPr>
              <a:t>讲义</a:t>
            </a:r>
            <a:r>
              <a:rPr lang="en-US" altLang="zh-CN" sz="4000" dirty="0">
                <a:latin typeface="Arial" panose="020B0604020202020204" pitchFamily="34" charset="0"/>
                <a:sym typeface="+mn-ea"/>
              </a:rPr>
              <a:t>》</a:t>
            </a:r>
            <a:r>
              <a:rPr lang="zh-CN" altLang="en-US" sz="4000" dirty="0">
                <a:latin typeface="Arial" panose="020B0604020202020204" pitchFamily="34" charset="0"/>
                <a:sym typeface="+mn-ea"/>
              </a:rPr>
              <a:t>，第</a:t>
            </a:r>
            <a:r>
              <a:rPr lang="en-US" altLang="zh-CN" sz="4000" dirty="0">
                <a:latin typeface="Arial" panose="020B0604020202020204" pitchFamily="34" charset="0"/>
                <a:sym typeface="+mn-ea"/>
              </a:rPr>
              <a:t>10</a:t>
            </a:r>
            <a:r>
              <a:rPr lang="zh-CN" altLang="en-US" sz="4000" dirty="0">
                <a:latin typeface="Arial" panose="020B0604020202020204" pitchFamily="34" charset="0"/>
                <a:sym typeface="+mn-ea"/>
              </a:rPr>
              <a:t>章</a:t>
            </a:r>
            <a:endParaRPr lang="zh-CN" altLang="en-US" sz="4000" dirty="0">
              <a:latin typeface="Arial" panose="020B0604020202020204" pitchFamily="34" charset="0"/>
              <a:ea typeface="微软雅黑" panose="020B0503020204020204" pitchFamily="34" charset="-122"/>
            </a:endParaRPr>
          </a:p>
          <a:p>
            <a:pPr marL="514350" lvl="1" indent="-19050" defTabSz="1028700" eaLnBrk="1" hangingPunct="1">
              <a:lnSpc>
                <a:spcPct val="90000"/>
              </a:lnSpc>
              <a:spcBef>
                <a:spcPts val="375"/>
              </a:spcBef>
              <a:tabLst>
                <a:tab pos="716280" algn="l"/>
              </a:tabLst>
            </a:pPr>
            <a:r>
              <a:rPr lang="en-US" altLang="zh-CN" sz="4000" dirty="0">
                <a:sym typeface="+mn-ea"/>
              </a:rPr>
              <a:t>《</a:t>
            </a:r>
            <a:r>
              <a:rPr lang="en-US" sz="4000" dirty="0">
                <a:sym typeface="+mn-ea"/>
              </a:rPr>
              <a:t>Java</a:t>
            </a:r>
            <a:r>
              <a:rPr lang="zh-CN" altLang="en-US" sz="4000" dirty="0">
                <a:sym typeface="+mn-ea"/>
              </a:rPr>
              <a:t>核心技术 卷</a:t>
            </a:r>
            <a:r>
              <a:rPr lang="en-US" altLang="zh-CN" sz="4000" dirty="0">
                <a:sym typeface="+mn-ea"/>
              </a:rPr>
              <a:t>I》11</a:t>
            </a:r>
            <a:r>
              <a:rPr lang="en-US" altLang="zh-CN" sz="4000" baseline="30000" dirty="0">
                <a:sym typeface="+mn-ea"/>
              </a:rPr>
              <a:t>th</a:t>
            </a:r>
            <a:r>
              <a:rPr lang="zh-CN" altLang="en-US" sz="4000" dirty="0">
                <a:sym typeface="+mn-ea"/>
              </a:rPr>
              <a:t>， 第</a:t>
            </a:r>
            <a:r>
              <a:rPr lang="en-US" altLang="zh-CN" sz="4000" dirty="0">
                <a:sym typeface="+mn-ea"/>
              </a:rPr>
              <a:t>7</a:t>
            </a:r>
            <a:r>
              <a:rPr lang="zh-CN" altLang="en-US" sz="4000" dirty="0">
                <a:sym typeface="+mn-ea"/>
              </a:rPr>
              <a:t>章</a:t>
            </a:r>
            <a:endParaRPr lang="zh-CN" altLang="en-US" sz="4000" dirty="0">
              <a:latin typeface="Arial" panose="020B0604020202020204" pitchFamily="34" charset="0"/>
              <a:ea typeface="微软雅黑" panose="020B0503020204020204" pitchFamily="34" charset="-122"/>
            </a:endParaRPr>
          </a:p>
          <a:p>
            <a:pPr marL="803910" lvl="1" indent="-307340" algn="l" defTabSz="1028700" eaLnBrk="1" hangingPunct="1">
              <a:lnSpc>
                <a:spcPct val="90000"/>
              </a:lnSpc>
              <a:spcBef>
                <a:spcPts val="375"/>
              </a:spcBef>
              <a:buClrTx/>
              <a:buSzTx/>
              <a:tabLst>
                <a:tab pos="716280" algn="l"/>
              </a:tabLst>
            </a:pPr>
            <a:r>
              <a:rPr lang="en-US" altLang="zh-CN" sz="4000" dirty="0">
                <a:latin typeface="Arial" panose="020B0604020202020204" pitchFamily="34" charset="0"/>
                <a:sym typeface="+mn-ea"/>
              </a:rPr>
              <a:t>网上参考信息：</a:t>
            </a:r>
            <a:endParaRPr lang="en-US" altLang="zh-CN" sz="4000" dirty="0">
              <a:latin typeface="Arial" panose="020B0604020202020204" pitchFamily="34" charset="0"/>
              <a:ea typeface="微软雅黑" panose="020B0503020204020204" pitchFamily="34" charset="-122"/>
            </a:endParaRPr>
          </a:p>
          <a:p>
            <a:pPr marL="1261110" lvl="2" indent="-307340" algn="l" defTabSz="1028700" eaLnBrk="1" hangingPunct="1">
              <a:lnSpc>
                <a:spcPct val="90000"/>
              </a:lnSpc>
              <a:spcBef>
                <a:spcPts val="375"/>
              </a:spcBef>
              <a:buClrTx/>
              <a:buSzTx/>
              <a:tabLst>
                <a:tab pos="716280" algn="l"/>
              </a:tabLst>
            </a:pPr>
            <a:r>
              <a:rPr lang="en-US" altLang="zh-CN" sz="3000" dirty="0">
                <a:latin typeface="Arial" panose="020B0604020202020204" pitchFamily="34" charset="0"/>
                <a:sym typeface="+mn-ea"/>
              </a:rPr>
              <a:t>java断言：http://blog.csdn.net/silentbalanceyh/article/details/4549128</a:t>
            </a:r>
            <a:endParaRPr lang="en-US" altLang="zh-CN" sz="3000" dirty="0">
              <a:latin typeface="Arial" panose="020B0604020202020204" pitchFamily="34" charset="0"/>
              <a:ea typeface="微软雅黑" panose="020B0503020204020204" pitchFamily="34" charset="-122"/>
            </a:endParaRPr>
          </a:p>
          <a:p>
            <a:pPr marL="1261110" lvl="2" indent="-307340" algn="l" defTabSz="1028700" eaLnBrk="1" hangingPunct="1">
              <a:lnSpc>
                <a:spcPct val="90000"/>
              </a:lnSpc>
              <a:spcBef>
                <a:spcPts val="375"/>
              </a:spcBef>
              <a:buClrTx/>
              <a:buSzTx/>
              <a:tabLst>
                <a:tab pos="716280" algn="l"/>
              </a:tabLst>
            </a:pPr>
            <a:r>
              <a:rPr lang="en-US" altLang="zh-CN" sz="3000" dirty="0">
                <a:latin typeface="Arial" panose="020B0604020202020204" pitchFamily="34" charset="0"/>
                <a:sym typeface="+mn-ea"/>
              </a:rPr>
              <a:t>C++ try-catch:  https://www.cnblogs.com/MrYuan/p/4800257.html</a:t>
            </a:r>
            <a:endParaRPr lang="en-US" altLang="zh-CN" sz="3000" noProof="1" dirty="0">
              <a:latin typeface="Arial" panose="020B0604020202020204" pitchFamily="34" charset="0"/>
              <a:sym typeface="+mn-ea"/>
            </a:endParaRPr>
          </a:p>
        </p:txBody>
      </p:sp>
      <p:sp>
        <p:nvSpPr>
          <p:cNvPr id="14340" name="标题 2"/>
          <p:cNvSpPr>
            <a:spLocks noGrp="1" noChangeArrowheads="1"/>
          </p:cNvSpPr>
          <p:nvPr>
            <p:ph type="title"/>
            <p:custDataLst>
              <p:tags r:id="rId2"/>
            </p:custDataLst>
          </p:nvPr>
        </p:nvSpPr>
        <p:spPr/>
        <p:txBody>
          <a:bodyPr/>
          <a:lstStyle/>
          <a:p>
            <a:r>
              <a:rPr lang="en-US" altLang="zh-CN" smtClean="0"/>
              <a:t>Java</a:t>
            </a:r>
            <a:r>
              <a:rPr lang="zh-CN" altLang="en-US" smtClean="0"/>
              <a:t>中的异常处理机制</a:t>
            </a:r>
            <a:endParaRPr lang="zh-CN" altLang="en-US" smtClean="0"/>
          </a:p>
        </p:txBody>
      </p:sp>
      <p:sp>
        <p:nvSpPr>
          <p:cNvPr id="4" name="灯片编号占位符 3"/>
          <p:cNvSpPr>
            <a:spLocks noGrp="1"/>
          </p:cNvSpPr>
          <p:nvPr>
            <p:ph type="sldNum" sz="quarter" idx="12"/>
          </p:nvPr>
        </p:nvSpPr>
        <p:spPr/>
        <p:txBody>
          <a:bodyPr/>
          <a:lstStyle/>
          <a:p>
            <a:fld id="{A4A821E5-04A0-41DE-A315-452A82984B37}" type="slidenum">
              <a:rPr lang="zh-CN" altLang="en-US" sz="1470" dirty="0"/>
            </a:fld>
            <a:endParaRPr lang="zh-CN" altLang="en-US" sz="1470" dirty="0"/>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异常处理</a:t>
            </a:r>
            <a:endParaRPr lang="zh-CN" altLang="en-US"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2400" u="none" strike="noStrike" baseline="0" dirty="0" smtClean="0">
                <a:solidFill>
                  <a:schemeClr val="tx1"/>
                </a:solidFill>
                <a:uLnTx/>
                <a:uFillTx/>
              </a:rPr>
              <a:t>当一个</a:t>
            </a:r>
            <a:r>
              <a:rPr lang="en-US" altLang="zh-CN" sz="2400" u="none" strike="noStrike" baseline="0" dirty="0" smtClean="0">
                <a:solidFill>
                  <a:schemeClr val="tx1"/>
                </a:solidFill>
                <a:uLnTx/>
                <a:uFillTx/>
              </a:rPr>
              <a:t>Java</a:t>
            </a:r>
            <a:r>
              <a:rPr lang="zh-CN" altLang="en-US" sz="2400" u="none" strike="noStrike" baseline="0" dirty="0" smtClean="0">
                <a:solidFill>
                  <a:schemeClr val="tx1"/>
                </a:solidFill>
                <a:uLnTx/>
                <a:uFillTx/>
              </a:rPr>
              <a:t>程序的方法产生一个错误，该方法创造一个异常对象并将其交给运行系统</a:t>
            </a:r>
            <a:endParaRPr lang="zh-CN" altLang="en-US" sz="2400" u="none" strike="noStrike" baseline="0" dirty="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400" u="none" strike="noStrike" baseline="0" dirty="0" smtClean="0">
                <a:solidFill>
                  <a:schemeClr val="tx1"/>
                </a:solidFill>
                <a:uLnTx/>
                <a:uFillTx/>
              </a:rPr>
              <a:t>In Java terminology, creating an exception object and handing it to the runtime system is called throwing an exception(</a:t>
            </a:r>
            <a:r>
              <a:rPr lang="zh-CN" altLang="en-US" sz="2400" u="none" strike="noStrike" baseline="0" dirty="0" smtClean="0">
                <a:solidFill>
                  <a:schemeClr val="tx1"/>
                </a:solidFill>
                <a:uLnTx/>
                <a:uFillTx/>
              </a:rPr>
              <a:t>抛出异常</a:t>
            </a:r>
            <a:r>
              <a:rPr lang="en-US" altLang="zh-CN" sz="2400" u="none" strike="noStrike" baseline="0" dirty="0" smtClean="0">
                <a:solidFill>
                  <a:schemeClr val="tx1"/>
                </a:solidFill>
                <a:uLnTx/>
                <a:uFillTx/>
              </a:rPr>
              <a:t>)</a:t>
            </a:r>
            <a:endParaRPr lang="en-US" altLang="zh-CN" sz="2400" u="none" strike="noStrike" baseline="0" dirty="0" smtClean="0">
              <a:solidFill>
                <a:schemeClr val="tx1"/>
              </a:solidFill>
              <a:uLnTx/>
              <a:uFillTx/>
            </a:endParaRPr>
          </a:p>
          <a:p>
            <a:pPr marL="171450" lvl="0" indent="-171450" algn="l">
              <a:lnSpc>
                <a:spcPct val="120000"/>
              </a:lnSpc>
              <a:spcBef>
                <a:spcPts val="750"/>
              </a:spcBef>
              <a:spcAft>
                <a:spcPts val="0"/>
              </a:spcAft>
              <a:buSzPct val="100000"/>
            </a:pPr>
            <a:r>
              <a:rPr lang="zh-CN" altLang="en-US" sz="2400" u="none" strike="noStrike" baseline="0" dirty="0" smtClean="0">
                <a:solidFill>
                  <a:schemeClr val="tx1"/>
                </a:solidFill>
                <a:uLnTx/>
                <a:uFillTx/>
              </a:rPr>
              <a:t>运行系统从错误发生处开始寻找处理错误的程序段</a:t>
            </a:r>
            <a:endParaRPr lang="zh-CN" altLang="en-US" sz="2400" u="none" strike="noStrike" baseline="0" dirty="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400" u="none" strike="noStrike" baseline="0" dirty="0" smtClean="0">
                <a:solidFill>
                  <a:schemeClr val="tx1"/>
                </a:solidFill>
                <a:uLnTx/>
                <a:uFillTx/>
              </a:rPr>
              <a:t>The exception handler chosen is said to catch the exception(</a:t>
            </a:r>
            <a:r>
              <a:rPr lang="zh-CN" altLang="en-US" sz="2400" u="none" strike="noStrike" baseline="0" dirty="0" smtClean="0">
                <a:solidFill>
                  <a:schemeClr val="tx1"/>
                </a:solidFill>
                <a:uLnTx/>
                <a:uFillTx/>
              </a:rPr>
              <a:t>捕获异常</a:t>
            </a:r>
            <a:r>
              <a:rPr lang="en-US" altLang="zh-CN" sz="2400" u="none" strike="noStrike" baseline="0" dirty="0" smtClean="0">
                <a:solidFill>
                  <a:schemeClr val="tx1"/>
                </a:solidFill>
                <a:uLnTx/>
                <a:uFillTx/>
              </a:rPr>
              <a:t>)</a:t>
            </a:r>
            <a:endParaRPr lang="en-US" altLang="zh-CN" sz="2400" u="none" strike="noStrike" baseline="0" dirty="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dirty="0" smtClean="0">
                <a:solidFill>
                  <a:schemeClr val="tx1"/>
                </a:solidFill>
                <a:uLnTx/>
                <a:uFillTx/>
              </a:rPr>
              <a:t>捕获异常的过程可以沿方法调用的逆向顺序寻找</a:t>
            </a:r>
            <a:endParaRPr lang="zh-CN" altLang="en-US" sz="2400" u="none" strike="noStrike" baseline="0" dirty="0" smtClean="0">
              <a:solidFill>
                <a:schemeClr val="tx1"/>
              </a:solidFill>
              <a:uLnTx/>
              <a:uFillTx/>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异常处理</a:t>
            </a:r>
            <a:endParaRPr lang="zh-CN" altLang="en-US"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异常处理器</a:t>
            </a:r>
            <a:r>
              <a:rPr lang="en-US" altLang="zh-CN" sz="2000" u="none" strike="noStrike" baseline="0" smtClean="0">
                <a:solidFill>
                  <a:schemeClr val="tx1"/>
                </a:solidFill>
                <a:uLnTx/>
                <a:uFillTx/>
              </a:rPr>
              <a:t>(exception handler)</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try</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catch</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finally</a:t>
            </a:r>
            <a:endParaRPr lang="en-US" altLang="zh-CN"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异常的抛出</a:t>
            </a:r>
            <a:r>
              <a:rPr lang="en-US" altLang="zh-CN" sz="2000" u="none" strike="noStrike" baseline="0" smtClean="0">
                <a:solidFill>
                  <a:schemeClr val="tx1"/>
                </a:solidFill>
                <a:uLnTx/>
                <a:uFillTx/>
              </a:rPr>
              <a:t>(throw)</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throw</a:t>
            </a:r>
            <a:r>
              <a:rPr lang="zh-CN" altLang="en-US" sz="2000" u="none" strike="noStrike" baseline="0" smtClean="0">
                <a:solidFill>
                  <a:schemeClr val="tx1"/>
                </a:solidFill>
                <a:uLnTx/>
                <a:uFillTx/>
              </a:rPr>
              <a:t>关键字总是出现在函数体内部，用来抛出一个异常，程序会在</a:t>
            </a:r>
            <a:r>
              <a:rPr lang="en-US" altLang="zh-CN" sz="2000" u="none" strike="noStrike" baseline="0" smtClean="0">
                <a:solidFill>
                  <a:schemeClr val="tx1"/>
                </a:solidFill>
                <a:uLnTx/>
                <a:uFillTx/>
              </a:rPr>
              <a:t>throw</a:t>
            </a:r>
            <a:r>
              <a:rPr lang="zh-CN" altLang="en-US" sz="2000" u="none" strike="noStrike" baseline="0" smtClean="0">
                <a:solidFill>
                  <a:schemeClr val="tx1"/>
                </a:solidFill>
                <a:uLnTx/>
                <a:uFillTx/>
              </a:rPr>
              <a:t>语句后立即终止执行，位于</a:t>
            </a:r>
            <a:r>
              <a:rPr lang="en-US" altLang="zh-CN" sz="2000" u="none" strike="noStrike" baseline="0" smtClean="0">
                <a:solidFill>
                  <a:schemeClr val="tx1"/>
                </a:solidFill>
                <a:uLnTx/>
                <a:uFillTx/>
              </a:rPr>
              <a:t>throw</a:t>
            </a:r>
            <a:r>
              <a:rPr lang="zh-CN" altLang="en-US" sz="2000" u="none" strike="noStrike" baseline="0" smtClean="0">
                <a:solidFill>
                  <a:schemeClr val="tx1"/>
                </a:solidFill>
                <a:uLnTx/>
                <a:uFillTx/>
              </a:rPr>
              <a:t>语句之后的语句块不会执行，一旦它抛出了一个异常过后，</a:t>
            </a:r>
            <a:r>
              <a:rPr lang="en-US" altLang="zh-CN" sz="2000" u="none" strike="noStrike" baseline="0" smtClean="0">
                <a:solidFill>
                  <a:schemeClr val="tx1"/>
                </a:solidFill>
                <a:uLnTx/>
                <a:uFillTx/>
              </a:rPr>
              <a:t>JVM</a:t>
            </a:r>
            <a:r>
              <a:rPr lang="zh-CN" altLang="en-US" sz="2000" u="none" strike="noStrike" baseline="0" smtClean="0">
                <a:solidFill>
                  <a:schemeClr val="tx1"/>
                </a:solidFill>
                <a:uLnTx/>
                <a:uFillTx/>
              </a:rPr>
              <a:t>会在包含它的</a:t>
            </a:r>
            <a:r>
              <a:rPr lang="en-US" altLang="zh-CN" sz="2000" u="none" strike="noStrike" baseline="0" smtClean="0">
                <a:solidFill>
                  <a:schemeClr val="tx1"/>
                </a:solidFill>
                <a:uLnTx/>
                <a:uFillTx/>
              </a:rPr>
              <a:t>try</a:t>
            </a:r>
            <a:r>
              <a:rPr lang="zh-CN" altLang="en-US" sz="2000" u="none" strike="noStrike" baseline="0" smtClean="0">
                <a:solidFill>
                  <a:schemeClr val="tx1"/>
                </a:solidFill>
                <a:uLnTx/>
                <a:uFillTx/>
              </a:rPr>
              <a:t>块所对应的</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里面根据抛出的异常类型匹配操作，如果能匹配就直接被捕捉，一旦不能匹配就继续往执行体的外层抛出该异常。</a:t>
            </a:r>
            <a:endParaRPr lang="zh-CN" altLang="en-US" sz="2000" u="none" strike="noStrike" baseline="0" smtClean="0">
              <a:solidFill>
                <a:schemeClr val="tx1"/>
              </a:solidFill>
              <a:uLnTx/>
              <a:uFillTx/>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异常处理</a:t>
            </a:r>
            <a:endParaRPr lang="zh-CN" altLang="en-US" dirty="0"/>
          </a:p>
        </p:txBody>
      </p:sp>
      <p:sp>
        <p:nvSpPr>
          <p:cNvPr id="3" name="内容占位符 2"/>
          <p:cNvSpPr>
            <a:spLocks noGrp="1"/>
          </p:cNvSpPr>
          <p:nvPr>
            <p:ph idx="1"/>
            <p:custDataLst>
              <p:tags r:id="rId2"/>
            </p:custDataLst>
          </p:nvPr>
        </p:nvSpPr>
        <p:spPr/>
        <p:txBody>
          <a:bodyPr>
            <a:normAutofit/>
          </a:bodyPr>
          <a:p>
            <a:pPr marL="171450" marR="0" lvl="0" indent="-171450" algn="l" defTabSz="685800" rtl="0" eaLnBrk="1" fontAlgn="base" latinLnBrk="0" hangingPunct="1">
              <a:lnSpc>
                <a:spcPct val="120000"/>
              </a:lnSpc>
              <a:spcBef>
                <a:spcPts val="750"/>
              </a:spcBef>
              <a:spcAft>
                <a:spcPts val="0"/>
              </a:spcAft>
              <a:buSzPct val="100000"/>
              <a:buFont typeface="Wingdings" panose="05000000000000000000" pitchFamily="2" charset="2"/>
              <a:buNone/>
              <a:defRPr/>
            </a:pPr>
            <a:r>
              <a:rPr lang="zh-CN" altLang="en-US" sz="2400" u="none" strike="noStrike" baseline="0" smtClean="0">
                <a:solidFill>
                  <a:schemeClr val="tx1"/>
                </a:solidFill>
                <a:uLnTx/>
                <a:uFillTx/>
              </a:rPr>
              <a:t>异常处理器</a:t>
            </a:r>
            <a:r>
              <a:rPr lang="en-US" altLang="zh-CN" sz="2400" u="none" strike="noStrike" baseline="0" smtClean="0">
                <a:solidFill>
                  <a:schemeClr val="tx1"/>
                </a:solidFill>
                <a:uLnTx/>
                <a:uFillTx/>
              </a:rPr>
              <a:t>(exception handler)</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try</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catch</a:t>
            </a:r>
            <a:endParaRPr lang="en-US" altLang="zh-CN" sz="2400" u="none" strike="noStrike" baseline="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finally</a:t>
            </a:r>
            <a:endParaRPr lang="en-US" altLang="zh-CN" sz="2400" u="none" strike="noStrike" baseline="0" smtClean="0">
              <a:solidFill>
                <a:schemeClr val="tx1"/>
              </a:solidFill>
              <a:uLnTx/>
              <a:uFillTx/>
            </a:endParaRPr>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1496065"/>
          <p:cNvSpPr>
            <a:spLocks noGrp="1"/>
          </p:cNvSpPr>
          <p:nvPr>
            <p:ph idx="1"/>
          </p:nvPr>
        </p:nvSpPr>
        <p:spPr/>
        <p:txBody>
          <a:bodyPr vert="horz" wrap="square" lIns="96011" tIns="48005" rIns="96011" bIns="48005" anchor="t"/>
          <a:lstStyle/>
          <a:p>
            <a:pPr marL="609600" indent="-609600" eaLnBrk="1" hangingPunct="1">
              <a:buSzPct val="90000"/>
            </a:pPr>
            <a:r>
              <a:rPr lang="zh-CN" altLang="en-US" dirty="0"/>
              <a:t>异常处理器</a:t>
            </a:r>
            <a:r>
              <a:rPr lang="en-US" altLang="zh-CN" dirty="0"/>
              <a:t>(exception handler)</a:t>
            </a:r>
            <a:endParaRPr lang="en-US" altLang="zh-CN" dirty="0"/>
          </a:p>
          <a:p>
            <a:pPr marL="990600" lvl="1" indent="-533400" eaLnBrk="1" hangingPunct="1">
              <a:buSzPct val="90000"/>
            </a:pPr>
            <a:r>
              <a:rPr lang="en-US" altLang="zh-CN" dirty="0"/>
              <a:t>try</a:t>
            </a:r>
            <a:r>
              <a:rPr lang="zh-CN" altLang="en-US" dirty="0"/>
              <a:t>程序块 </a:t>
            </a:r>
            <a:endParaRPr lang="zh-CN" altLang="en-US" dirty="0"/>
          </a:p>
          <a:p>
            <a:pPr marL="1371600" lvl="2" indent="-457200" eaLnBrk="1" hangingPunct="1">
              <a:buSzPct val="90000"/>
            </a:pPr>
            <a:r>
              <a:rPr lang="zh-CN" altLang="en-US" dirty="0"/>
              <a:t>构造一个异常处理器，封装一些抛出异常的语句</a:t>
            </a:r>
            <a:endParaRPr lang="zh-CN" altLang="en-US" dirty="0"/>
          </a:p>
          <a:p>
            <a:pPr marL="1371600" lvl="2" indent="-457200" eaLnBrk="1" hangingPunct="1">
              <a:buSzPct val="90000"/>
              <a:buNone/>
            </a:pPr>
            <a:r>
              <a:rPr lang="en-US" altLang="zh-CN" dirty="0"/>
              <a:t>try {</a:t>
            </a:r>
            <a:endParaRPr lang="en-US" altLang="zh-CN" dirty="0"/>
          </a:p>
          <a:p>
            <a:pPr marL="1371600" lvl="2" indent="-457200" eaLnBrk="1" hangingPunct="1">
              <a:buSzPct val="90000"/>
              <a:buNone/>
            </a:pPr>
            <a:r>
              <a:rPr lang="en-US" altLang="zh-CN" dirty="0"/>
              <a:t>    Java </a:t>
            </a:r>
            <a:r>
              <a:rPr lang="zh-CN" altLang="en-US" dirty="0"/>
              <a:t>语句块</a:t>
            </a:r>
            <a:r>
              <a:rPr lang="en-US" altLang="zh-CN" dirty="0"/>
              <a:t>; //</a:t>
            </a:r>
            <a:r>
              <a:rPr lang="zh-CN" altLang="en-US" dirty="0"/>
              <a:t>指一个或多个抛出异常的</a:t>
            </a:r>
            <a:r>
              <a:rPr lang="en-US" altLang="zh-CN" dirty="0"/>
              <a:t>Java</a:t>
            </a:r>
            <a:r>
              <a:rPr lang="zh-CN" altLang="en-US" dirty="0"/>
              <a:t>语句</a:t>
            </a:r>
            <a:endParaRPr lang="zh-CN" altLang="en-US" dirty="0"/>
          </a:p>
          <a:p>
            <a:pPr marL="1371600" lvl="2" indent="-457200" eaLnBrk="1" hangingPunct="1">
              <a:buSzPct val="90000"/>
              <a:buNone/>
            </a:pPr>
            <a:r>
              <a:rPr lang="en-US" altLang="zh-CN" dirty="0"/>
              <a:t>}</a:t>
            </a:r>
            <a:endParaRPr lang="en-US" altLang="zh-CN" dirty="0"/>
          </a:p>
        </p:txBody>
      </p:sp>
      <p:sp>
        <p:nvSpPr>
          <p:cNvPr id="47107" name="标题 1496066"/>
          <p:cNvSpPr>
            <a:spLocks noGrp="1"/>
          </p:cNvSpPr>
          <p:nvPr>
            <p:ph type="title"/>
          </p:nvPr>
        </p:nvSpPr>
        <p:spPr>
          <a:noFill/>
          <a:ln w="9525">
            <a:noFill/>
          </a:ln>
        </p:spPr>
        <p:txBody>
          <a:bodyPr vert="horz" wrap="square" lIns="102870" tIns="51435" rIns="102870" bIns="51435" rtlCol="0" anchor="ctr">
            <a:normAutofit fontScale="90000"/>
          </a:bodyPr>
          <a:lstStyle/>
          <a:p>
            <a:pPr lvl="0" algn="l">
              <a:lnSpc>
                <a:spcPct val="120000"/>
              </a:lnSpc>
              <a:spcBef>
                <a:spcPts val="0"/>
              </a:spcBef>
              <a:spcAft>
                <a:spcPts val="0"/>
              </a:spcAft>
              <a:buClrTx/>
              <a:buSzTx/>
            </a:pPr>
            <a:r>
              <a:rPr lang="zh-CN" altLang="en-US" sz="4000" dirty="0">
                <a:sym typeface="+mn-ea"/>
              </a:rPr>
              <a:t>异常</a:t>
            </a:r>
            <a:r>
              <a:rPr lang="zh-CN" altLang="en-US" sz="4000" dirty="0">
                <a:sym typeface="+mn-ea"/>
              </a:rPr>
              <a:t>(Exception)</a:t>
            </a:r>
            <a:endParaRPr lang="zh-CN" altLang="en-US" sz="4000" dirty="0">
              <a:sym typeface="+mn-ea"/>
            </a:endParaRPr>
          </a:p>
        </p:txBody>
      </p:sp>
      <p:sp>
        <p:nvSpPr>
          <p:cNvPr id="1496068" name="矩形 1496067"/>
          <p:cNvSpPr/>
          <p:nvPr/>
        </p:nvSpPr>
        <p:spPr>
          <a:xfrm>
            <a:off x="1640205" y="1840230"/>
            <a:ext cx="6400800" cy="280035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class Test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public static void main(String args[])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char c = (char)System.in.read();</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System.out.println(c);</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p:txBody>
      </p:sp>
      <p:sp>
        <p:nvSpPr>
          <p:cNvPr id="1496069" name="矩形 1496068"/>
          <p:cNvSpPr/>
          <p:nvPr/>
        </p:nvSpPr>
        <p:spPr>
          <a:xfrm>
            <a:off x="3160395" y="1840230"/>
            <a:ext cx="6400800" cy="512064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import java.io.IOException;</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class Test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public static void main(String args[])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try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bg1"/>
                </a:solidFill>
                <a:latin typeface="Tahoma" panose="020B0604030504040204" pitchFamily="34" charset="0"/>
                <a:ea typeface="华文中宋" panose="02010600040101010101" pitchFamily="2" charset="-122"/>
              </a:rPr>
              <a:t>    	    </a:t>
            </a:r>
            <a:r>
              <a:rPr lang="en-US" altLang="zh-CN" sz="2520" dirty="0">
                <a:solidFill>
                  <a:srgbClr val="FF3300"/>
                </a:solidFill>
                <a:latin typeface="Tahoma" panose="020B0604030504040204" pitchFamily="34" charset="0"/>
                <a:ea typeface="华文中宋" panose="02010600040101010101" pitchFamily="2" charset="-122"/>
              </a:rPr>
              <a:t>char c = (char)System.in.read();</a:t>
            </a:r>
            <a:endParaRPr lang="en-US" altLang="zh-CN" sz="252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rgbClr val="FF3300"/>
                </a:solidFill>
                <a:latin typeface="Tahoma" panose="020B0604030504040204" pitchFamily="34" charset="0"/>
                <a:ea typeface="华文中宋" panose="02010600040101010101" pitchFamily="2" charset="-122"/>
              </a:rPr>
              <a:t>    	    System.out.println(c);</a:t>
            </a:r>
            <a:endParaRPr lang="en-US" altLang="zh-CN" sz="252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bg1"/>
                </a:solidFill>
                <a:latin typeface="Tahoma" panose="020B0604030504040204" pitchFamily="34" charset="0"/>
                <a:ea typeface="华文中宋" panose="02010600040101010101" pitchFamily="2" charset="-122"/>
              </a:rPr>
              <a:t>    	</a:t>
            </a:r>
            <a:r>
              <a:rPr lang="en-US" altLang="zh-CN" sz="2520" dirty="0">
                <a:solidFill>
                  <a:schemeClr val="tx1"/>
                </a:solidFill>
                <a:latin typeface="Tahoma" panose="020B0604030504040204" pitchFamily="34" charset="0"/>
                <a:ea typeface="华文中宋" panose="02010600040101010101" pitchFamily="2" charset="-122"/>
              </a:rPr>
              <a:t>} catch (IOException e)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System.out.println(e);</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a:t>
            </a:r>
            <a:endParaRPr lang="en-US" altLang="zh-CN" sz="2520" dirty="0">
              <a:solidFill>
                <a:schemeClr val="tx1"/>
              </a:solidFill>
              <a:latin typeface="Tahoma" panose="020B0604030504040204" pitchFamily="34" charset="0"/>
              <a:ea typeface="华文中宋" panose="02010600040101010101" pitchFamily="2" charset="-122"/>
            </a:endParaRPr>
          </a:p>
        </p:txBody>
      </p:sp>
      <p:sp>
        <p:nvSpPr>
          <p:cNvPr id="1496070" name="矩形 1496069"/>
          <p:cNvSpPr/>
          <p:nvPr/>
        </p:nvSpPr>
        <p:spPr>
          <a:xfrm>
            <a:off x="1640205" y="400050"/>
            <a:ext cx="6320790" cy="1440180"/>
          </a:xfrm>
          <a:prstGeom prst="rect">
            <a:avLst/>
          </a:prstGeom>
          <a:solidFill>
            <a:srgbClr val="FFCC99"/>
          </a:solidFill>
          <a:ln w="9525">
            <a:noFill/>
          </a:ln>
        </p:spPr>
        <p:txBody>
          <a:bodyPr/>
          <a:lstStyle/>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unreported exception java.io.IOException;</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must be caught or declared to be thrown</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char c = (char)System.in.read();</a:t>
            </a:r>
            <a:endParaRPr lang="en-US" altLang="zh-CN" sz="2520" dirty="0">
              <a:latin typeface="Tahoma" panose="020B0604030504040204" pitchFamily="34" charset="0"/>
              <a:ea typeface="华文中宋" panose="02010600040101010101" pitchFamily="2" charset="-122"/>
            </a:endParaRPr>
          </a:p>
        </p:txBody>
      </p:sp>
      <p:sp>
        <p:nvSpPr>
          <p:cNvPr id="1496071" name="矩形 1496070"/>
          <p:cNvSpPr/>
          <p:nvPr/>
        </p:nvSpPr>
        <p:spPr>
          <a:xfrm>
            <a:off x="1160145" y="240030"/>
            <a:ext cx="6800850" cy="880110"/>
          </a:xfrm>
          <a:prstGeom prst="rect">
            <a:avLst/>
          </a:prstGeom>
          <a:solidFill>
            <a:schemeClr val="hlink"/>
          </a:solidFill>
          <a:ln w="9525">
            <a:noFill/>
          </a:ln>
        </p:spPr>
        <p:txBody>
          <a:bodyPr/>
          <a:lstStyle/>
          <a:p>
            <a:pPr marL="342900" indent="-342900">
              <a:lnSpc>
                <a:spcPct val="90000"/>
              </a:lnSpc>
              <a:buClr>
                <a:schemeClr val="folHlink"/>
              </a:buClr>
              <a:buSzPct val="60000"/>
              <a:buFont typeface="Wingdings" panose="05000000000000000000" pitchFamily="2" charset="2"/>
            </a:pPr>
            <a:r>
              <a:rPr lang="zh-CN" altLang="en-US" sz="2520" dirty="0">
                <a:solidFill>
                  <a:schemeClr val="bg1"/>
                </a:solidFill>
                <a:latin typeface="Tahoma" panose="020B0604030504040204" pitchFamily="34" charset="0"/>
                <a:ea typeface="华文中宋" panose="02010600040101010101" pitchFamily="2" charset="-122"/>
              </a:rPr>
              <a:t>一个</a:t>
            </a:r>
            <a:r>
              <a:rPr lang="en-US" altLang="zh-CN" sz="2520" dirty="0">
                <a:solidFill>
                  <a:schemeClr val="bg1"/>
                </a:solidFill>
                <a:latin typeface="Tahoma" panose="020B0604030504040204" pitchFamily="34" charset="0"/>
                <a:ea typeface="华文中宋" panose="02010600040101010101" pitchFamily="2" charset="-122"/>
              </a:rPr>
              <a:t>try</a:t>
            </a:r>
            <a:r>
              <a:rPr lang="zh-CN" altLang="en-US" sz="2520" dirty="0">
                <a:solidFill>
                  <a:schemeClr val="bg1"/>
                </a:solidFill>
                <a:latin typeface="Tahoma" panose="020B0604030504040204" pitchFamily="34" charset="0"/>
                <a:ea typeface="华文中宋" panose="02010600040101010101" pitchFamily="2" charset="-122"/>
              </a:rPr>
              <a:t>语句必须带有至少一个</a:t>
            </a:r>
            <a:r>
              <a:rPr lang="en-US" altLang="zh-CN" sz="2520" dirty="0">
                <a:solidFill>
                  <a:schemeClr val="bg1"/>
                </a:solidFill>
                <a:latin typeface="Tahoma" panose="020B0604030504040204" pitchFamily="34" charset="0"/>
                <a:ea typeface="华文中宋" panose="02010600040101010101" pitchFamily="2" charset="-122"/>
              </a:rPr>
              <a:t>catch</a:t>
            </a:r>
            <a:r>
              <a:rPr lang="zh-CN" altLang="en-US" sz="2520" dirty="0">
                <a:solidFill>
                  <a:schemeClr val="bg1"/>
                </a:solidFill>
                <a:latin typeface="Tahoma" panose="020B0604030504040204" pitchFamily="34" charset="0"/>
                <a:ea typeface="华文中宋" panose="02010600040101010101" pitchFamily="2" charset="-122"/>
              </a:rPr>
              <a:t>语句块</a:t>
            </a:r>
            <a:endParaRPr lang="zh-CN" altLang="en-US" sz="2520" dirty="0">
              <a:solidFill>
                <a:schemeClr val="bg1"/>
              </a:solidFill>
              <a:latin typeface="Tahoma" panose="020B0604030504040204" pitchFamily="34" charset="0"/>
              <a:ea typeface="华文中宋" panose="02010600040101010101" pitchFamily="2" charset="-122"/>
            </a:endParaRPr>
          </a:p>
          <a:p>
            <a:pPr marL="342900" indent="-342900">
              <a:lnSpc>
                <a:spcPct val="90000"/>
              </a:lnSpc>
              <a:buClr>
                <a:schemeClr val="folHlink"/>
              </a:buClr>
              <a:buSzPct val="60000"/>
              <a:buFont typeface="Wingdings" panose="05000000000000000000" pitchFamily="2" charset="2"/>
            </a:pPr>
            <a:r>
              <a:rPr lang="zh-CN" altLang="en-US" sz="2520" dirty="0">
                <a:solidFill>
                  <a:schemeClr val="bg1"/>
                </a:solidFill>
                <a:latin typeface="Tahoma" panose="020B0604030504040204" pitchFamily="34" charset="0"/>
                <a:ea typeface="华文中宋" panose="02010600040101010101" pitchFamily="2" charset="-122"/>
              </a:rPr>
              <a:t>或一个</a:t>
            </a:r>
            <a:r>
              <a:rPr lang="en-US" altLang="zh-CN" sz="2520" dirty="0">
                <a:solidFill>
                  <a:schemeClr val="bg1"/>
                </a:solidFill>
                <a:latin typeface="Tahoma" panose="020B0604030504040204" pitchFamily="34" charset="0"/>
                <a:ea typeface="华文中宋" panose="02010600040101010101" pitchFamily="2" charset="-122"/>
              </a:rPr>
              <a:t>finally</a:t>
            </a:r>
            <a:r>
              <a:rPr lang="zh-CN" altLang="en-US" sz="2520" dirty="0">
                <a:solidFill>
                  <a:schemeClr val="bg1"/>
                </a:solidFill>
                <a:latin typeface="Tahoma" panose="020B0604030504040204" pitchFamily="34" charset="0"/>
                <a:ea typeface="华文中宋" panose="02010600040101010101" pitchFamily="2" charset="-122"/>
              </a:rPr>
              <a:t>语句块</a:t>
            </a:r>
            <a:endParaRPr lang="zh-CN" altLang="en-US" sz="2520" dirty="0">
              <a:solidFill>
                <a:schemeClr val="bg1"/>
              </a:solidFill>
              <a:latin typeface="Tahoma" panose="020B0604030504040204" pitchFamily="34" charset="0"/>
              <a:ea typeface="华文中宋" panose="02010600040101010101" pitchFamily="2" charset="-122"/>
            </a:endParaRPr>
          </a:p>
        </p:txBody>
      </p:sp>
      <p:sp>
        <p:nvSpPr>
          <p:cNvPr id="47112"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6068"/>
                                        </p:tgtEl>
                                        <p:attrNameLst>
                                          <p:attrName>style.visibility</p:attrName>
                                        </p:attrNameLst>
                                      </p:cBhvr>
                                      <p:to>
                                        <p:strVal val="visible"/>
                                      </p:to>
                                    </p:set>
                                    <p:animEffect transition="in" filter="barn(outHorizontal)">
                                      <p:cBhvr>
                                        <p:cTn id="7" dur="500"/>
                                        <p:tgtEl>
                                          <p:spTgt spid="14960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496070"/>
                                        </p:tgtEl>
                                        <p:attrNameLst>
                                          <p:attrName>style.visibility</p:attrName>
                                        </p:attrNameLst>
                                      </p:cBhvr>
                                      <p:to>
                                        <p:strVal val="visible"/>
                                      </p:to>
                                    </p:set>
                                    <p:animEffect transition="in" filter="barn(outHorizontal)">
                                      <p:cBhvr>
                                        <p:cTn id="12" dur="500"/>
                                        <p:tgtEl>
                                          <p:spTgt spid="14960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96069"/>
                                        </p:tgtEl>
                                        <p:attrNameLst>
                                          <p:attrName>style.visibility</p:attrName>
                                        </p:attrNameLst>
                                      </p:cBhvr>
                                      <p:to>
                                        <p:strVal val="visible"/>
                                      </p:to>
                                    </p:set>
                                    <p:animEffect transition="in" filter="barn(outHorizontal)">
                                      <p:cBhvr>
                                        <p:cTn id="17" dur="500"/>
                                        <p:tgtEl>
                                          <p:spTgt spid="149606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496071"/>
                                        </p:tgtEl>
                                        <p:attrNameLst>
                                          <p:attrName>style.visibility</p:attrName>
                                        </p:attrNameLst>
                                      </p:cBhvr>
                                      <p:to>
                                        <p:strVal val="visible"/>
                                      </p:to>
                                    </p:set>
                                    <p:animEffect transition="in" filter="barn(outHorizontal)">
                                      <p:cBhvr>
                                        <p:cTn id="22" dur="500"/>
                                        <p:tgtEl>
                                          <p:spTgt spid="149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068" grpId="0" bldLvl="0" animBg="1"/>
      <p:bldP spid="1496069" grpId="0" bldLvl="0" animBg="1"/>
      <p:bldP spid="1496070" grpId="0" bldLvl="0" animBg="1"/>
      <p:bldP spid="149607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1497089"/>
          <p:cNvSpPr>
            <a:spLocks noGrp="1"/>
          </p:cNvSpPr>
          <p:nvPr>
            <p:ph idx="1"/>
          </p:nvPr>
        </p:nvSpPr>
        <p:spPr/>
        <p:txBody>
          <a:bodyPr vert="horz" wrap="square" lIns="96011" tIns="48005" rIns="96011" bIns="48005" anchor="t">
            <a:normAutofit lnSpcReduction="20000"/>
          </a:bodyPr>
          <a:lstStyle/>
          <a:p>
            <a:pPr marL="609600" indent="-609600" eaLnBrk="1" hangingPunct="1">
              <a:lnSpc>
                <a:spcPct val="90000"/>
              </a:lnSpc>
              <a:buSzPct val="90000"/>
            </a:pPr>
            <a:r>
              <a:rPr lang="zh-CN" altLang="en-US" sz="2940" dirty="0"/>
              <a:t>异常处理器</a:t>
            </a:r>
            <a:r>
              <a:rPr lang="en-US" altLang="zh-CN" sz="2940" dirty="0"/>
              <a:t>(exception handler)</a:t>
            </a:r>
            <a:endParaRPr lang="en-US" altLang="zh-CN" sz="2940" dirty="0"/>
          </a:p>
          <a:p>
            <a:pPr marL="990600" lvl="1" indent="-533400" eaLnBrk="1" hangingPunct="1">
              <a:lnSpc>
                <a:spcPct val="90000"/>
              </a:lnSpc>
              <a:buSzPct val="90000"/>
            </a:pPr>
            <a:r>
              <a:rPr lang="en-US" altLang="zh-CN" sz="2520" dirty="0"/>
              <a:t>try</a:t>
            </a:r>
            <a:r>
              <a:rPr lang="zh-CN" altLang="en-US" sz="2520" dirty="0"/>
              <a:t>语句块定义了异常处理器的范围</a:t>
            </a:r>
            <a:endParaRPr lang="zh-CN" altLang="en-US" sz="2520" dirty="0"/>
          </a:p>
          <a:p>
            <a:pPr marL="990600" lvl="1" indent="-533400" eaLnBrk="1" hangingPunct="1">
              <a:lnSpc>
                <a:spcPct val="90000"/>
              </a:lnSpc>
              <a:buSzPct val="90000"/>
            </a:pPr>
            <a:r>
              <a:rPr lang="en-US" altLang="zh-CN" sz="2520" dirty="0"/>
              <a:t>catch</a:t>
            </a:r>
            <a:r>
              <a:rPr lang="zh-CN" altLang="en-US" sz="2520" dirty="0"/>
              <a:t>语句块捕捉</a:t>
            </a:r>
            <a:r>
              <a:rPr lang="en-US" altLang="zh-CN" sz="2520" dirty="0"/>
              <a:t>try</a:t>
            </a:r>
            <a:r>
              <a:rPr lang="zh-CN" altLang="en-US" sz="2520" dirty="0"/>
              <a:t>语句块抛出的异常</a:t>
            </a:r>
            <a:endParaRPr lang="zh-CN" altLang="en-US" sz="2520" dirty="0"/>
          </a:p>
          <a:p>
            <a:pPr marL="990600" lvl="1" indent="-533400" eaLnBrk="1" hangingPunct="1">
              <a:lnSpc>
                <a:spcPct val="90000"/>
              </a:lnSpc>
              <a:buSzPct val="90000"/>
              <a:buNone/>
            </a:pPr>
            <a:r>
              <a:rPr lang="en-US" altLang="zh-CN" sz="2520" dirty="0"/>
              <a:t>try {</a:t>
            </a:r>
            <a:endParaRPr lang="en-US" altLang="zh-CN" sz="2520" dirty="0"/>
          </a:p>
          <a:p>
            <a:pPr marL="990600" lvl="1" indent="-533400" eaLnBrk="1" hangingPunct="1">
              <a:lnSpc>
                <a:spcPct val="90000"/>
              </a:lnSpc>
              <a:buSzPct val="90000"/>
              <a:buNone/>
            </a:pPr>
            <a:r>
              <a:rPr lang="en-US" altLang="zh-CN" sz="2520" dirty="0"/>
              <a:t>  // Code that might generate exceptions</a:t>
            </a:r>
            <a:endParaRPr lang="en-US" altLang="zh-CN" sz="2520" dirty="0"/>
          </a:p>
          <a:p>
            <a:pPr marL="990600" lvl="1" indent="-533400" eaLnBrk="1" hangingPunct="1">
              <a:lnSpc>
                <a:spcPct val="90000"/>
              </a:lnSpc>
              <a:buSzPct val="90000"/>
              <a:buNone/>
            </a:pPr>
            <a:r>
              <a:rPr lang="en-US" altLang="zh-CN" sz="2520" dirty="0"/>
              <a:t>} catch(Type1 id1) {</a:t>
            </a:r>
            <a:endParaRPr lang="en-US" altLang="zh-CN" sz="2520" dirty="0"/>
          </a:p>
          <a:p>
            <a:pPr marL="990600" lvl="1" indent="-533400" eaLnBrk="1" hangingPunct="1">
              <a:lnSpc>
                <a:spcPct val="90000"/>
              </a:lnSpc>
              <a:buSzPct val="90000"/>
              <a:buNone/>
            </a:pPr>
            <a:r>
              <a:rPr lang="en-US" altLang="zh-CN" sz="2520" dirty="0"/>
              <a:t>  // Handle exceptions of Type1</a:t>
            </a:r>
            <a:endParaRPr lang="en-US" altLang="zh-CN" sz="2520" dirty="0"/>
          </a:p>
          <a:p>
            <a:pPr marL="990600" lvl="1" indent="-533400" eaLnBrk="1" hangingPunct="1">
              <a:lnSpc>
                <a:spcPct val="90000"/>
              </a:lnSpc>
              <a:buSzPct val="90000"/>
              <a:buNone/>
            </a:pPr>
            <a:r>
              <a:rPr lang="en-US" altLang="zh-CN" sz="2520" dirty="0"/>
              <a:t>} catch(Type2 id2) {</a:t>
            </a:r>
            <a:endParaRPr lang="en-US" altLang="zh-CN" sz="2520" dirty="0"/>
          </a:p>
          <a:p>
            <a:pPr marL="990600" lvl="1" indent="-533400" eaLnBrk="1" hangingPunct="1">
              <a:lnSpc>
                <a:spcPct val="90000"/>
              </a:lnSpc>
              <a:buSzPct val="90000"/>
              <a:buNone/>
            </a:pPr>
            <a:r>
              <a:rPr lang="en-US" altLang="zh-CN" sz="2520" dirty="0"/>
              <a:t>  // Handle exceptions of Type2</a:t>
            </a:r>
            <a:endParaRPr lang="en-US" altLang="zh-CN" sz="2520" dirty="0"/>
          </a:p>
          <a:p>
            <a:pPr marL="990600" lvl="1" indent="-533400" eaLnBrk="1" hangingPunct="1">
              <a:lnSpc>
                <a:spcPct val="90000"/>
              </a:lnSpc>
              <a:buSzPct val="90000"/>
              <a:buNone/>
            </a:pPr>
            <a:r>
              <a:rPr lang="en-US" altLang="zh-CN" sz="2520" dirty="0"/>
              <a:t>} catch(Type3 id3) {</a:t>
            </a:r>
            <a:endParaRPr lang="en-US" altLang="zh-CN" sz="2520" dirty="0"/>
          </a:p>
          <a:p>
            <a:pPr marL="990600" lvl="1" indent="-533400" eaLnBrk="1" hangingPunct="1">
              <a:lnSpc>
                <a:spcPct val="90000"/>
              </a:lnSpc>
              <a:buSzPct val="90000"/>
              <a:buNone/>
            </a:pPr>
            <a:r>
              <a:rPr lang="en-US" altLang="zh-CN" sz="2520" dirty="0"/>
              <a:t>  // Handle exceptions of Type3</a:t>
            </a:r>
            <a:endParaRPr lang="en-US" altLang="zh-CN" sz="2520" dirty="0"/>
          </a:p>
          <a:p>
            <a:pPr marL="990600" lvl="1" indent="-533400" eaLnBrk="1" hangingPunct="1">
              <a:lnSpc>
                <a:spcPct val="90000"/>
              </a:lnSpc>
              <a:buSzPct val="90000"/>
              <a:buNone/>
            </a:pPr>
            <a:r>
              <a:rPr lang="en-US" altLang="zh-CN" sz="2520" dirty="0"/>
              <a:t>}</a:t>
            </a:r>
            <a:endParaRPr lang="en-US" altLang="zh-CN" sz="2520" dirty="0"/>
          </a:p>
          <a:p>
            <a:pPr marL="990600" lvl="1" indent="-533400" eaLnBrk="1" hangingPunct="1">
              <a:lnSpc>
                <a:spcPct val="90000"/>
              </a:lnSpc>
              <a:buSzPct val="90000"/>
              <a:buNone/>
            </a:pPr>
            <a:r>
              <a:rPr lang="en-US" altLang="zh-CN" sz="2520" dirty="0"/>
              <a:t>// etc ...</a:t>
            </a:r>
            <a:endParaRPr lang="en-US" altLang="zh-CN" sz="2520" dirty="0"/>
          </a:p>
        </p:txBody>
      </p:sp>
      <p:sp>
        <p:nvSpPr>
          <p:cNvPr id="48131" name="标题 1497090"/>
          <p:cNvSpPr>
            <a:spLocks noGrp="1"/>
          </p:cNvSpPr>
          <p:nvPr>
            <p:ph type="title"/>
          </p:nvPr>
        </p:nvSpPr>
        <p:spPr/>
        <p:txBody>
          <a:bodyPr vert="horz" wrap="square" lIns="96011" tIns="48005" rIns="96011" bIns="48005"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1497093" name="矩形 1497092"/>
          <p:cNvSpPr/>
          <p:nvPr/>
        </p:nvSpPr>
        <p:spPr>
          <a:xfrm>
            <a:off x="2340610" y="2475230"/>
            <a:ext cx="6960870" cy="336042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try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 . .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catch (ArrayIndexOutOfBoundsException e)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System.out.println(e);</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catch (IOException e)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System.out.println(e);</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a:t>
            </a:r>
            <a:endParaRPr lang="en-US" altLang="zh-CN" sz="2520" dirty="0">
              <a:latin typeface="Tahoma" panose="020B0604030504040204" pitchFamily="34" charset="0"/>
              <a:ea typeface="华文中宋" panose="02010600040101010101" pitchFamily="2" charset="-122"/>
            </a:endParaRPr>
          </a:p>
        </p:txBody>
      </p:sp>
      <p:sp>
        <p:nvSpPr>
          <p:cNvPr id="48134"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7093"/>
                                        </p:tgtEl>
                                        <p:attrNameLst>
                                          <p:attrName>style.visibility</p:attrName>
                                        </p:attrNameLst>
                                      </p:cBhvr>
                                      <p:to>
                                        <p:strVal val="visible"/>
                                      </p:to>
                                    </p:set>
                                    <p:animEffect transition="in" filter="barn(outHorizontal)">
                                      <p:cBhvr>
                                        <p:cTn id="7" dur="500"/>
                                        <p:tgtEl>
                                          <p:spTgt spid="149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1498113"/>
          <p:cNvSpPr>
            <a:spLocks noGrp="1"/>
          </p:cNvSpPr>
          <p:nvPr>
            <p:ph idx="1"/>
          </p:nvPr>
        </p:nvSpPr>
        <p:spPr/>
        <p:txBody>
          <a:bodyPr vert="horz" wrap="square" lIns="96011" tIns="48005" rIns="96011" bIns="48005" anchor="t"/>
          <a:lstStyle/>
          <a:p>
            <a:pPr marL="609600" indent="-609600" eaLnBrk="1" hangingPunct="1">
              <a:buSzPct val="90000"/>
            </a:pPr>
            <a:r>
              <a:rPr lang="zh-CN" altLang="en-US" dirty="0"/>
              <a:t>异常处理器</a:t>
            </a:r>
            <a:r>
              <a:rPr lang="en-US" altLang="zh-CN" dirty="0"/>
              <a:t>(exception handler)</a:t>
            </a:r>
            <a:endParaRPr lang="en-US" altLang="zh-CN" dirty="0"/>
          </a:p>
          <a:p>
            <a:pPr marL="990600" lvl="1" indent="-533400" eaLnBrk="1" hangingPunct="1">
              <a:buSzPct val="90000"/>
            </a:pPr>
            <a:r>
              <a:rPr lang="en-US" altLang="zh-CN" dirty="0"/>
              <a:t>finally</a:t>
            </a:r>
            <a:r>
              <a:rPr lang="zh-CN" altLang="en-US" dirty="0"/>
              <a:t>语句块</a:t>
            </a:r>
            <a:endParaRPr lang="zh-CN" altLang="en-US" dirty="0"/>
          </a:p>
          <a:p>
            <a:pPr marL="1371600" lvl="2" indent="-457200" eaLnBrk="1" hangingPunct="1">
              <a:buSzPct val="90000"/>
            </a:pPr>
            <a:r>
              <a:rPr lang="en-US" altLang="zh-CN" dirty="0">
                <a:latin typeface="Verdana" panose="020B0604030504040204" pitchFamily="34" charset="0"/>
              </a:rPr>
              <a:t>There’s often some piece of code that you want to execute whether or not an exception is thrown within a </a:t>
            </a:r>
            <a:r>
              <a:rPr lang="en-US" altLang="zh-CN" b="1" dirty="0">
                <a:latin typeface="Verdana" panose="020B0604030504040204" pitchFamily="34" charset="0"/>
              </a:rPr>
              <a:t>try</a:t>
            </a:r>
            <a:r>
              <a:rPr lang="en-US" altLang="zh-CN" dirty="0">
                <a:latin typeface="Verdana" panose="020B0604030504040204" pitchFamily="34" charset="0"/>
              </a:rPr>
              <a:t> block.</a:t>
            </a:r>
            <a:endParaRPr lang="en-US" altLang="zh-CN" dirty="0">
              <a:latin typeface="Verdana" panose="020B0604030504040204" pitchFamily="34" charset="0"/>
            </a:endParaRPr>
          </a:p>
          <a:p>
            <a:pPr marL="1371600" lvl="2" indent="-457200" eaLnBrk="1" hangingPunct="1">
              <a:buSzPct val="90000"/>
            </a:pPr>
            <a:r>
              <a:rPr lang="en-US" altLang="zh-CN" dirty="0"/>
              <a:t>finally</a:t>
            </a:r>
            <a:r>
              <a:rPr lang="zh-CN" altLang="en-US" dirty="0"/>
              <a:t>语句块在异常处理中是必须执行的语句块</a:t>
            </a:r>
            <a:endParaRPr lang="zh-CN" altLang="en-US" dirty="0">
              <a:latin typeface="Verdana" panose="020B0604030504040204" pitchFamily="34" charset="0"/>
            </a:endParaRPr>
          </a:p>
          <a:p>
            <a:pPr marL="990600" lvl="1" indent="-533400" eaLnBrk="1" hangingPunct="1">
              <a:buSzPct val="90000"/>
            </a:pPr>
            <a:r>
              <a:rPr lang="zh-CN" altLang="en-US" dirty="0"/>
              <a:t>清理现场</a:t>
            </a:r>
            <a:endParaRPr lang="zh-CN" altLang="en-US" dirty="0"/>
          </a:p>
          <a:p>
            <a:pPr marL="1371600" lvl="2" indent="-457200" eaLnBrk="1" hangingPunct="1">
              <a:buSzPct val="90000"/>
            </a:pPr>
            <a:r>
              <a:rPr lang="zh-CN" altLang="en-US" dirty="0"/>
              <a:t>关闭打开的文件</a:t>
            </a:r>
            <a:endParaRPr lang="zh-CN" altLang="en-US" dirty="0"/>
          </a:p>
          <a:p>
            <a:pPr marL="1371600" lvl="2" indent="-457200" eaLnBrk="1" hangingPunct="1">
              <a:buSzPct val="90000"/>
            </a:pPr>
            <a:r>
              <a:rPr lang="zh-CN" altLang="en-US" dirty="0"/>
              <a:t>关闭网络连接</a:t>
            </a:r>
            <a:endParaRPr lang="zh-CN" altLang="en-US" dirty="0"/>
          </a:p>
        </p:txBody>
      </p:sp>
      <p:sp>
        <p:nvSpPr>
          <p:cNvPr id="49155" name="标题 1498114"/>
          <p:cNvSpPr>
            <a:spLocks noGrp="1"/>
          </p:cNvSpPr>
          <p:nvPr>
            <p:ph type="title"/>
          </p:nvPr>
        </p:nvSpPr>
        <p:spPr/>
        <p:txBody>
          <a:bodyPr vert="horz" wrap="square" lIns="96011" tIns="48005" rIns="96011" bIns="48005" anchor="b"/>
          <a:lstStyle/>
          <a:p>
            <a:pPr defTabSz="685800" eaLnBrk="1" hangingPunct="1"/>
            <a:r>
              <a:rPr lang="zh-CN" altLang="en-US" kern="1200" dirty="0">
                <a:latin typeface="+mj-lt"/>
                <a:ea typeface="+mj-ea"/>
                <a:cs typeface="+mj-cs"/>
              </a:rPr>
              <a:t>异常处理</a:t>
            </a:r>
            <a:endParaRPr lang="zh-CN" altLang="en-US" kern="1200" dirty="0">
              <a:latin typeface="+mj-lt"/>
              <a:ea typeface="+mj-ea"/>
              <a:cs typeface="+mj-cs"/>
            </a:endParaRPr>
          </a:p>
        </p:txBody>
      </p:sp>
      <p:sp>
        <p:nvSpPr>
          <p:cNvPr id="1498116" name="矩形 1498115"/>
          <p:cNvSpPr/>
          <p:nvPr/>
        </p:nvSpPr>
        <p:spPr>
          <a:xfrm>
            <a:off x="3560445" y="0"/>
            <a:ext cx="6640830" cy="5680710"/>
          </a:xfrm>
          <a:prstGeom prst="rect">
            <a:avLst/>
          </a:prstGeom>
          <a:solidFill>
            <a:schemeClr val="bg2"/>
          </a:solidFill>
          <a:ln w="9525">
            <a:noFill/>
          </a:ln>
        </p:spPr>
        <p:txBody>
          <a:bodyPr/>
          <a:lstStyle/>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try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 The guarded region: Dangerous activities</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 that might throw A, B, or C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catch(A a1)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 Handler for situation A</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catch(B b1)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 Handler for situation B</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catch(C c1)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 Handler for situation C</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finally {</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  // Activities that happen every time</a:t>
            </a:r>
            <a:endParaRPr lang="en-US" altLang="zh-CN" sz="2520" dirty="0">
              <a:solidFill>
                <a:schemeClr val="tx1"/>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solidFill>
                  <a:schemeClr val="tx1"/>
                </a:solidFill>
                <a:latin typeface="Tahoma" panose="020B0604030504040204" pitchFamily="34" charset="0"/>
                <a:ea typeface="华文中宋" panose="02010600040101010101" pitchFamily="2" charset="-122"/>
              </a:rPr>
              <a:t>}</a:t>
            </a:r>
            <a:endParaRPr lang="en-US" altLang="zh-CN" sz="2520" dirty="0">
              <a:solidFill>
                <a:schemeClr val="tx1"/>
              </a:solidFill>
              <a:latin typeface="Tahoma" panose="020B0604030504040204" pitchFamily="34" charset="0"/>
              <a:ea typeface="华文中宋" panose="02010600040101010101" pitchFamily="2" charset="-122"/>
            </a:endParaRPr>
          </a:p>
        </p:txBody>
      </p:sp>
      <p:sp>
        <p:nvSpPr>
          <p:cNvPr id="49157"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98116"/>
                                        </p:tgtEl>
                                        <p:attrNameLst>
                                          <p:attrName>style.visibility</p:attrName>
                                        </p:attrNameLst>
                                      </p:cBhvr>
                                      <p:to>
                                        <p:strVal val="visible"/>
                                      </p:to>
                                    </p:set>
                                    <p:animEffect transition="in" filter="barn(outHorizontal)">
                                      <p:cBhvr>
                                        <p:cTn id="7" dur="500"/>
                                        <p:tgtEl>
                                          <p:spTgt spid="149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1515521" descr="10"/>
          <p:cNvPicPr>
            <a:picLocks noChangeAspect="1"/>
          </p:cNvPicPr>
          <p:nvPr/>
        </p:nvPicPr>
        <p:blipFill>
          <a:blip r:embed="rId1"/>
          <a:stretch>
            <a:fillRect/>
          </a:stretch>
        </p:blipFill>
        <p:spPr>
          <a:xfrm>
            <a:off x="9934496" y="2898616"/>
            <a:ext cx="600075" cy="590074"/>
          </a:xfrm>
          <a:prstGeom prst="rect">
            <a:avLst/>
          </a:prstGeom>
          <a:noFill/>
          <a:ln w="9525">
            <a:noFill/>
          </a:ln>
        </p:spPr>
      </p:pic>
      <p:sp>
        <p:nvSpPr>
          <p:cNvPr id="51203" name="标题 1515522"/>
          <p:cNvSpPr>
            <a:spLocks noGrp="1"/>
          </p:cNvSpPr>
          <p:nvPr>
            <p:ph type="title"/>
          </p:nvPr>
        </p:nvSpPr>
        <p:spPr>
          <a:xfrm>
            <a:off x="495300" y="450850"/>
            <a:ext cx="9720263" cy="569913"/>
          </a:xfrm>
          <a:noFill/>
          <a:ln w="9525">
            <a:noFill/>
          </a:ln>
        </p:spPr>
        <p:txBody>
          <a:bodyPr vert="horz" wrap="square" lIns="102870" tIns="51435" rIns="102870" bIns="51435" rtlCol="0" anchor="ctr">
            <a:normAutofit fontScale="90000"/>
          </a:bodyPr>
          <a:lstStyle/>
          <a:p>
            <a:pPr lvl="0" algn="l">
              <a:buClrTx/>
              <a:buSzTx/>
            </a:pPr>
            <a:r>
              <a:rPr lang="zh-CN" altLang="en-US">
                <a:sym typeface="+mn-ea"/>
              </a:rPr>
              <a:t>多个 </a:t>
            </a:r>
            <a:r>
              <a:rPr lang="zh-CN" altLang="en-US">
                <a:sym typeface="+mn-ea"/>
              </a:rPr>
              <a:t>catch </a:t>
            </a:r>
            <a:r>
              <a:rPr lang="zh-CN" altLang="en-US">
                <a:sym typeface="+mn-ea"/>
              </a:rPr>
              <a:t>块</a:t>
            </a:r>
            <a:endParaRPr lang="zh-CN" altLang="en-US">
              <a:sym typeface="+mn-ea"/>
            </a:endParaRPr>
          </a:p>
        </p:txBody>
      </p:sp>
      <p:sp>
        <p:nvSpPr>
          <p:cNvPr id="51204" name="文本占位符 1515523"/>
          <p:cNvSpPr>
            <a:spLocks noGrp="1"/>
          </p:cNvSpPr>
          <p:nvPr>
            <p:ph idx="1"/>
          </p:nvPr>
        </p:nvSpPr>
        <p:spPr>
          <a:xfrm>
            <a:off x="539750" y="1224598"/>
            <a:ext cx="9721850" cy="4751387"/>
          </a:xfrm>
        </p:spPr>
        <p:txBody>
          <a:bodyPr vert="horz" wrap="square" lIns="96011" tIns="48005" rIns="96011" bIns="48005" anchor="t"/>
          <a:lstStyle/>
          <a:p>
            <a:pPr eaLnBrk="1" hangingPunct="1">
              <a:buClr>
                <a:schemeClr val="tx1"/>
              </a:buClr>
            </a:pPr>
            <a:r>
              <a:rPr lang="zh-CN" altLang="en-US" sz="2400" dirty="0"/>
              <a:t>单个代码片段可能会引起多个错误。</a:t>
            </a:r>
            <a:endParaRPr lang="zh-CN" altLang="en-GB" sz="2400" dirty="0"/>
          </a:p>
          <a:p>
            <a:pPr eaLnBrk="1" hangingPunct="1">
              <a:buClr>
                <a:schemeClr val="tx1"/>
              </a:buClr>
            </a:pPr>
            <a:r>
              <a:rPr lang="zh-CN" altLang="en-US" sz="2400" dirty="0"/>
              <a:t>可提供多个 </a:t>
            </a:r>
            <a:r>
              <a:rPr lang="en-US" altLang="zh-CN" sz="2400" dirty="0"/>
              <a:t>catch </a:t>
            </a:r>
            <a:r>
              <a:rPr lang="zh-CN" altLang="en-US" sz="2400" dirty="0"/>
              <a:t>块</a:t>
            </a:r>
            <a:r>
              <a:rPr lang="zh-CN" altLang="en-GB" sz="2400" dirty="0"/>
              <a:t>分别处理各种异常类型</a:t>
            </a:r>
            <a:r>
              <a:rPr lang="zh-CN" altLang="en-US" sz="2400" dirty="0"/>
              <a:t>。</a:t>
            </a:r>
            <a:endParaRPr lang="zh-CN" altLang="en-US" sz="2400" dirty="0"/>
          </a:p>
          <a:p>
            <a:pPr eaLnBrk="1" hangingPunct="1">
              <a:buClr>
                <a:schemeClr val="tx1"/>
              </a:buClr>
            </a:pPr>
            <a:r>
              <a:rPr lang="en-US" altLang="zh-CN" sz="2400" dirty="0"/>
              <a:t>catch</a:t>
            </a:r>
            <a:r>
              <a:rPr lang="zh-CN" altLang="en-US" sz="2400" dirty="0"/>
              <a:t>语句块所捕获的受检异常，必须是</a:t>
            </a:r>
            <a:r>
              <a:rPr lang="en-US" altLang="zh-CN" sz="2400" dirty="0"/>
              <a:t>try</a:t>
            </a:r>
            <a:r>
              <a:rPr lang="zh-CN" altLang="en-US" sz="2400" dirty="0"/>
              <a:t>语句块中可能出现的受检异常，否则编译出错。</a:t>
            </a:r>
            <a:endParaRPr lang="zh-CN" altLang="en-US" sz="2400" dirty="0"/>
          </a:p>
          <a:p>
            <a:pPr eaLnBrk="1" hangingPunct="1">
              <a:buClr>
                <a:schemeClr val="tx1"/>
              </a:buClr>
            </a:pPr>
            <a:r>
              <a:rPr lang="zh-CN" altLang="zh-CN" sz="2400" dirty="0"/>
              <a:t>具有父子关系的异常，必须先处理子异常。没有父子关系的可以具有任意的处理顺序。</a:t>
            </a:r>
            <a:endParaRPr lang="zh-CN" altLang="zh-CN" sz="2400" dirty="0"/>
          </a:p>
        </p:txBody>
      </p:sp>
      <p:sp>
        <p:nvSpPr>
          <p:cNvPr id="1515525" name="矩形 1515524"/>
          <p:cNvSpPr/>
          <p:nvPr/>
        </p:nvSpPr>
        <p:spPr>
          <a:xfrm>
            <a:off x="699770" y="3782695"/>
            <a:ext cx="4259580" cy="1755775"/>
          </a:xfrm>
          <a:prstGeom prst="rect">
            <a:avLst/>
          </a:prstGeom>
          <a:solidFill>
            <a:schemeClr val="accent1">
              <a:lumMod val="20000"/>
              <a:lumOff val="80000"/>
            </a:schemeClr>
          </a:solidFill>
          <a:ln w="76200" cap="flat" cmpd="tri">
            <a:solidFill>
              <a:schemeClr val="tx1"/>
            </a:solidFill>
            <a:prstDash val="solid"/>
            <a:miter/>
            <a:headEnd type="none" w="med" len="med"/>
            <a:tailEnd type="none" w="med" len="med"/>
          </a:ln>
        </p:spPr>
        <p:txBody>
          <a:bodyPr/>
          <a:lstStyle/>
          <a:p>
            <a:pPr marL="342900" indent="-342900">
              <a:buClr>
                <a:schemeClr val="tx1"/>
              </a:buClr>
              <a:buFont typeface="Arial" panose="020B0604020202020204" pitchFamily="34" charset="0"/>
            </a:pPr>
            <a:r>
              <a:rPr lang="zh-CN" altLang="en-GB" sz="2100" b="1" dirty="0">
                <a:latin typeface="Arial Narrow" panose="020B0606020202030204" pitchFamily="34" charset="0"/>
                <a:ea typeface="楷体_GB2312" pitchFamily="49" charset="-122"/>
              </a:rPr>
              <a:t>. . .</a:t>
            </a:r>
            <a:endParaRPr lang="zh-CN" altLang="en-GB" sz="2100" b="1" dirty="0">
              <a:latin typeface="Arial Narrow" panose="020B0606020202030204" pitchFamily="34" charset="0"/>
              <a:ea typeface="楷体_GB2312" pitchFamily="49"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try{ int i=j/m;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solidFill>
                  <a:srgbClr val="FF0000"/>
                </a:solidFill>
                <a:latin typeface="Courier New" panose="02070309020205020404" pitchFamily="49" charset="0"/>
                <a:ea typeface="微软雅黑" panose="020B0503020204020204" pitchFamily="34" charset="-122"/>
              </a:rPr>
              <a:t>catch(IOException e)</a:t>
            </a:r>
            <a:r>
              <a:rPr lang="en-US" altLang="zh-CN" sz="2100" b="1" dirty="0">
                <a:latin typeface="Courier New" panose="02070309020205020404" pitchFamily="49" charset="0"/>
                <a:ea typeface="微软雅黑" panose="020B0503020204020204" pitchFamily="34" charset="-122"/>
              </a:rPr>
              <a:t>{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catch(Exception e) {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a:t>
            </a:r>
            <a:endParaRPr lang="zh-CN" altLang="en-US" sz="2100" b="1" dirty="0">
              <a:latin typeface="Arial Narrow" panose="020B0606020202030204" pitchFamily="34" charset="0"/>
              <a:ea typeface="楷体_GB2312" pitchFamily="49" charset="-122"/>
            </a:endParaRPr>
          </a:p>
        </p:txBody>
      </p:sp>
      <p:sp>
        <p:nvSpPr>
          <p:cNvPr id="1515526" name="矩形 1515525"/>
          <p:cNvSpPr/>
          <p:nvPr/>
        </p:nvSpPr>
        <p:spPr>
          <a:xfrm>
            <a:off x="699135" y="5538470"/>
            <a:ext cx="4260215" cy="1662430"/>
          </a:xfrm>
          <a:prstGeom prst="rect">
            <a:avLst/>
          </a:prstGeom>
          <a:solidFill>
            <a:srgbClr val="CCFFFF"/>
          </a:solidFill>
          <a:ln w="9525" cap="flat" cmpd="sng">
            <a:solidFill>
              <a:schemeClr val="tx1"/>
            </a:solidFill>
            <a:prstDash val="solid"/>
            <a:miter/>
            <a:headEnd type="none" w="med" len="med"/>
            <a:tailEnd type="none" w="med" len="med"/>
          </a:ln>
        </p:spPr>
        <p:txBody>
          <a:bodyPr/>
          <a:lstStyle/>
          <a:p>
            <a:pPr marL="0" indent="0">
              <a:buClr>
                <a:schemeClr val="tx1"/>
              </a:buClr>
              <a:buFont typeface="Arial" panose="020B0604020202020204" pitchFamily="34" charset="0"/>
            </a:pPr>
            <a:r>
              <a:rPr lang="en-US" sz="2100" b="1" dirty="0">
                <a:latin typeface="Arial Narrow" panose="020B0606020202030204" pitchFamily="34" charset="0"/>
                <a:ea typeface="楷体_GB2312" pitchFamily="49" charset="-122"/>
              </a:rPr>
              <a:t>IOException(</a:t>
            </a:r>
            <a:r>
              <a:rPr lang="zh-CN" altLang="en-US" sz="2100" b="1" dirty="0">
                <a:solidFill>
                  <a:srgbClr val="FF0000"/>
                </a:solidFill>
                <a:latin typeface="Arial Narrow" panose="020B0606020202030204" pitchFamily="34" charset="0"/>
                <a:ea typeface="楷体_GB2312" pitchFamily="49" charset="-122"/>
              </a:rPr>
              <a:t>受检异常</a:t>
            </a:r>
            <a:r>
              <a:rPr lang="en-US" sz="2100" b="1" dirty="0">
                <a:latin typeface="Arial Narrow" panose="020B0606020202030204" pitchFamily="34" charset="0"/>
                <a:ea typeface="楷体_GB2312" pitchFamily="49" charset="-122"/>
              </a:rPr>
              <a:t>)</a:t>
            </a:r>
            <a:r>
              <a:rPr lang="zh-CN" altLang="en-US" sz="2100" b="1" dirty="0">
                <a:latin typeface="Arial Narrow" panose="020B0606020202030204" pitchFamily="34" charset="0"/>
                <a:ea typeface="楷体_GB2312" pitchFamily="49" charset="-122"/>
              </a:rPr>
              <a:t>，但是</a:t>
            </a:r>
            <a:r>
              <a:rPr lang="en-US" altLang="zh-CN" sz="2100" b="1" dirty="0">
                <a:latin typeface="Arial Narrow" panose="020B0606020202030204" pitchFamily="34" charset="0"/>
                <a:ea typeface="楷体_GB2312" pitchFamily="49" charset="-122"/>
              </a:rPr>
              <a:t>try</a:t>
            </a:r>
            <a:r>
              <a:rPr lang="zh-CN" altLang="en-US" sz="2100" b="1" dirty="0">
                <a:latin typeface="Arial Narrow" panose="020B0606020202030204" pitchFamily="34" charset="0"/>
                <a:ea typeface="楷体_GB2312" pitchFamily="49" charset="-122"/>
              </a:rPr>
              <a:t>代码中没有可以抛出该异常的代码，代表该异常处理不可能执行。编译不通过。</a:t>
            </a:r>
            <a:endParaRPr lang="zh-CN" altLang="en-US" sz="2100" b="1" dirty="0">
              <a:latin typeface="Arial Narrow" panose="020B0606020202030204" pitchFamily="34" charset="0"/>
              <a:ea typeface="楷体_GB2312" pitchFamily="49" charset="-122"/>
            </a:endParaRPr>
          </a:p>
        </p:txBody>
      </p:sp>
      <p:sp>
        <p:nvSpPr>
          <p:cNvPr id="1515527" name="左弧形箭头 1515526"/>
          <p:cNvSpPr/>
          <p:nvPr/>
        </p:nvSpPr>
        <p:spPr>
          <a:xfrm>
            <a:off x="281940" y="4625975"/>
            <a:ext cx="400050" cy="1840230"/>
          </a:xfrm>
          <a:prstGeom prst="curvedRightArrow">
            <a:avLst>
              <a:gd name="adj1" fmla="val 92000"/>
              <a:gd name="adj2" fmla="val 184000"/>
              <a:gd name="adj3" fmla="val 33324"/>
            </a:avLst>
          </a:prstGeom>
          <a:solidFill>
            <a:srgbClr val="FF3300"/>
          </a:solidFill>
          <a:ln w="9525"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51208" name="灯片编号占位符 1"/>
          <p:cNvSpPr txBox="1">
            <a:spLocks noGrp="1"/>
          </p:cNvSpPr>
          <p:nvPr>
            <p:ph type="sldNum" sz="quarter" idx="4"/>
          </p:nvPr>
        </p:nvSpPr>
        <p:spPr>
          <a:xfrm>
            <a:off x="7740650" y="6775450"/>
            <a:ext cx="2520950" cy="384175"/>
          </a:xfrm>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
        <p:nvSpPr>
          <p:cNvPr id="2" name="矩形 1"/>
          <p:cNvSpPr/>
          <p:nvPr/>
        </p:nvSpPr>
        <p:spPr>
          <a:xfrm>
            <a:off x="5558790" y="3778250"/>
            <a:ext cx="5107940" cy="1755775"/>
          </a:xfrm>
          <a:prstGeom prst="rect">
            <a:avLst/>
          </a:prstGeom>
          <a:solidFill>
            <a:schemeClr val="tx2">
              <a:lumMod val="20000"/>
              <a:lumOff val="80000"/>
            </a:schemeClr>
          </a:solidFill>
          <a:ln w="76200" cap="flat" cmpd="tri">
            <a:solidFill>
              <a:schemeClr val="tx1"/>
            </a:solidFill>
            <a:prstDash val="solid"/>
            <a:miter/>
            <a:headEnd type="none" w="med" len="med"/>
            <a:tailEnd type="none" w="med" len="med"/>
          </a:ln>
        </p:spPr>
        <p:txBody>
          <a:bodyPr/>
          <a:lstStyle/>
          <a:p>
            <a:pPr marL="342900" indent="-342900">
              <a:buClr>
                <a:schemeClr val="tx1"/>
              </a:buClr>
              <a:buFont typeface="Arial" panose="020B0604020202020204" pitchFamily="34" charset="0"/>
            </a:pPr>
            <a:r>
              <a:rPr lang="zh-CN" altLang="en-GB" sz="2100" b="1" dirty="0">
                <a:latin typeface="Arial Narrow" panose="020B0606020202030204" pitchFamily="34" charset="0"/>
                <a:ea typeface="楷体_GB2312" pitchFamily="49" charset="-122"/>
              </a:rPr>
              <a:t>. . .</a:t>
            </a:r>
            <a:endParaRPr lang="zh-CN" altLang="en-GB" sz="2100" b="1" dirty="0">
              <a:latin typeface="Arial Narrow" panose="020B0606020202030204" pitchFamily="34" charset="0"/>
              <a:ea typeface="楷体_GB2312" pitchFamily="49"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try{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catch(RuntimeException e){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catch(Exception e) { }</a:t>
            </a:r>
            <a:endParaRPr lang="en-US" altLang="zh-CN" sz="2100" b="1" dirty="0">
              <a:latin typeface="Courier New" panose="02070309020205020404" pitchFamily="49" charset="0"/>
              <a:ea typeface="微软雅黑" panose="020B0503020204020204" pitchFamily="34" charset="-122"/>
            </a:endParaRPr>
          </a:p>
          <a:p>
            <a:pPr marL="342900" indent="-342900">
              <a:buClr>
                <a:schemeClr val="folHlink"/>
              </a:buClr>
              <a:buSzPct val="60000"/>
              <a:buFont typeface="Wingdings" panose="05000000000000000000" pitchFamily="2" charset="2"/>
            </a:pPr>
            <a:r>
              <a:rPr lang="en-US" altLang="zh-CN" sz="2100" b="1" dirty="0">
                <a:latin typeface="Courier New" panose="02070309020205020404" pitchFamily="49" charset="0"/>
                <a:ea typeface="微软雅黑" panose="020B0503020204020204" pitchFamily="34" charset="-122"/>
              </a:rPr>
              <a:t>...</a:t>
            </a:r>
            <a:endParaRPr lang="zh-CN" altLang="en-US" sz="2100" b="1" dirty="0">
              <a:latin typeface="Arial Narrow" panose="020B0606020202030204" pitchFamily="34" charset="0"/>
              <a:ea typeface="楷体_GB2312" pitchFamily="49" charset="-122"/>
            </a:endParaRPr>
          </a:p>
        </p:txBody>
      </p:sp>
      <p:sp>
        <p:nvSpPr>
          <p:cNvPr id="3" name="矩形 2"/>
          <p:cNvSpPr/>
          <p:nvPr/>
        </p:nvSpPr>
        <p:spPr>
          <a:xfrm>
            <a:off x="5558155" y="5534025"/>
            <a:ext cx="5108575" cy="1662430"/>
          </a:xfrm>
          <a:prstGeom prst="rect">
            <a:avLst/>
          </a:prstGeom>
          <a:solidFill>
            <a:srgbClr val="CCFFFF"/>
          </a:solidFill>
          <a:ln w="9525" cap="flat" cmpd="sng">
            <a:solidFill>
              <a:schemeClr val="tx1"/>
            </a:solidFill>
            <a:prstDash val="solid"/>
            <a:miter/>
            <a:headEnd type="none" w="med" len="med"/>
            <a:tailEnd type="none" w="med" len="med"/>
          </a:ln>
        </p:spPr>
        <p:txBody>
          <a:bodyPr/>
          <a:lstStyle/>
          <a:p>
            <a:pPr marL="35560" indent="-24130">
              <a:buClr>
                <a:schemeClr val="tx1"/>
              </a:buClr>
              <a:buFont typeface="Arial" panose="020B0604020202020204" pitchFamily="34" charset="0"/>
            </a:pPr>
            <a:r>
              <a:rPr lang="en-US" altLang="zh-CN" sz="2100" b="1" dirty="0">
                <a:latin typeface="Arial Narrow" panose="020B0606020202030204" pitchFamily="34" charset="0"/>
                <a:ea typeface="楷体_GB2312" pitchFamily="49" charset="-122"/>
              </a:rPr>
              <a:t>ArrayIndexOutOfBoundsException</a:t>
            </a:r>
            <a:r>
              <a:rPr lang="zh-CN" altLang="en-US" sz="2100" b="1" dirty="0">
                <a:latin typeface="Arial Narrow" panose="020B0606020202030204" pitchFamily="34" charset="0"/>
                <a:ea typeface="楷体_GB2312" pitchFamily="49" charset="-122"/>
              </a:rPr>
              <a:t>类为 </a:t>
            </a:r>
            <a:r>
              <a:rPr lang="en-US" altLang="zh-CN" sz="2100" b="1" dirty="0">
                <a:latin typeface="Arial Narrow" panose="020B0606020202030204" pitchFamily="34" charset="0"/>
                <a:ea typeface="楷体_GB2312" pitchFamily="49" charset="-122"/>
              </a:rPr>
              <a:t>Exception </a:t>
            </a:r>
            <a:r>
              <a:rPr lang="zh-CN" altLang="en-US" sz="2100" b="1" dirty="0">
                <a:latin typeface="Arial Narrow" panose="020B0606020202030204" pitchFamily="34" charset="0"/>
                <a:ea typeface="楷体_GB2312" pitchFamily="49" charset="-122"/>
              </a:rPr>
              <a:t>类的子类，</a:t>
            </a:r>
            <a:r>
              <a:rPr lang="zh-CN" altLang="en-US" sz="2100" b="1" dirty="0">
                <a:solidFill>
                  <a:srgbClr val="FF0000"/>
                </a:solidFill>
                <a:latin typeface="Arial" panose="020B0604020202020204" pitchFamily="34" charset="0"/>
                <a:ea typeface="楷体_GB2312" pitchFamily="49" charset="-122"/>
              </a:rPr>
              <a:t>子类的</a:t>
            </a:r>
            <a:r>
              <a:rPr lang="en-US" altLang="zh-CN" sz="2100" b="1" dirty="0">
                <a:solidFill>
                  <a:srgbClr val="FF0000"/>
                </a:solidFill>
                <a:latin typeface="Arial Narrow" panose="020B0606020202030204" pitchFamily="34" charset="0"/>
                <a:ea typeface="楷体_GB2312" pitchFamily="49" charset="-122"/>
              </a:rPr>
              <a:t>catch </a:t>
            </a:r>
            <a:r>
              <a:rPr lang="zh-CN" altLang="en-US" sz="2100" b="1" dirty="0">
                <a:solidFill>
                  <a:srgbClr val="FF0000"/>
                </a:solidFill>
                <a:latin typeface="Arial Narrow" panose="020B0606020202030204" pitchFamily="34" charset="0"/>
                <a:ea typeface="楷体_GB2312" pitchFamily="49" charset="-122"/>
              </a:rPr>
              <a:t>块应该在父类之前</a:t>
            </a:r>
            <a:r>
              <a:rPr lang="zh-CN" altLang="en-US" sz="2100" b="1" dirty="0">
                <a:latin typeface="Arial Narrow" panose="020B0606020202030204" pitchFamily="34" charset="0"/>
                <a:ea typeface="楷体_GB2312" pitchFamily="49" charset="-122"/>
              </a:rPr>
              <a:t>，否则不会进入子类的</a:t>
            </a:r>
            <a:r>
              <a:rPr lang="en-US" altLang="zh-CN" sz="2100" b="1" dirty="0">
                <a:latin typeface="Arial Narrow" panose="020B0606020202030204" pitchFamily="34" charset="0"/>
                <a:ea typeface="楷体_GB2312" pitchFamily="49" charset="-122"/>
              </a:rPr>
              <a:t>catch</a:t>
            </a:r>
            <a:r>
              <a:rPr lang="zh-CN" altLang="en-US" sz="2100" b="1" dirty="0">
                <a:latin typeface="Arial Narrow" panose="020B0606020202030204" pitchFamily="34" charset="0"/>
                <a:ea typeface="楷体_GB2312" pitchFamily="49" charset="-122"/>
              </a:rPr>
              <a:t>块，没有意义，</a:t>
            </a:r>
            <a:r>
              <a:rPr lang="zh-CN" altLang="en-US" sz="2100" b="1" dirty="0">
                <a:solidFill>
                  <a:srgbClr val="FF0000"/>
                </a:solidFill>
                <a:latin typeface="Arial Narrow" panose="020B0606020202030204" pitchFamily="34" charset="0"/>
                <a:ea typeface="楷体_GB2312" pitchFamily="49" charset="-122"/>
              </a:rPr>
              <a:t>编译</a:t>
            </a:r>
            <a:r>
              <a:rPr lang="zh-CN" altLang="en-US" sz="2100" b="1" dirty="0">
                <a:latin typeface="Arial Narrow" panose="020B0606020202030204" pitchFamily="34" charset="0"/>
                <a:ea typeface="楷体_GB2312" pitchFamily="49" charset="-122"/>
              </a:rPr>
              <a:t>也不能通过。</a:t>
            </a:r>
            <a:r>
              <a:rPr lang="zh-CN" altLang="en-US" sz="2520" b="1" dirty="0">
                <a:latin typeface="Arial Narrow" panose="020B0606020202030204" pitchFamily="34" charset="0"/>
                <a:ea typeface="楷体_GB2312" pitchFamily="49" charset="-122"/>
              </a:rPr>
              <a:t> </a:t>
            </a:r>
            <a:endParaRPr lang="en-US" altLang="zh-CN" sz="2520" b="1" dirty="0">
              <a:latin typeface="Arial Narrow" panose="020B0606020202030204" pitchFamily="34" charset="0"/>
              <a:ea typeface="楷体_GB2312" pitchFamily="49" charset="-122"/>
            </a:endParaRPr>
          </a:p>
        </p:txBody>
      </p:sp>
      <p:sp>
        <p:nvSpPr>
          <p:cNvPr id="4" name="左弧形箭头 3"/>
          <p:cNvSpPr/>
          <p:nvPr/>
        </p:nvSpPr>
        <p:spPr>
          <a:xfrm>
            <a:off x="5140960" y="4621530"/>
            <a:ext cx="400050" cy="1840230"/>
          </a:xfrm>
          <a:prstGeom prst="curvedRightArrow">
            <a:avLst>
              <a:gd name="adj1" fmla="val 92000"/>
              <a:gd name="adj2" fmla="val 184000"/>
              <a:gd name="adj3" fmla="val 33324"/>
            </a:avLst>
          </a:prstGeom>
          <a:solidFill>
            <a:srgbClr val="FF3300"/>
          </a:solidFill>
          <a:ln w="9525"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5" name="灯片编号占位符 1"/>
          <p:cNvSpPr txBox="1">
            <a:spLocks noGrp="1"/>
          </p:cNvSpPr>
          <p:nvPr/>
        </p:nvSpPr>
        <p:spPr>
          <a:xfrm>
            <a:off x="7726045" y="6762750"/>
            <a:ext cx="2520950" cy="384175"/>
          </a:xfrm>
          <a:prstGeom prst="rect">
            <a:avLst/>
          </a:prstGeom>
          <a:noFill/>
          <a:ln w="9525">
            <a:noFill/>
            <a:miter/>
          </a:ln>
        </p:spPr>
        <p:txBody>
          <a:bodyPr vert="horz" wrap="square" lIns="102870" tIns="51435" rIns="102870" bIns="5143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15525"/>
                                        </p:tgtEl>
                                        <p:attrNameLst>
                                          <p:attrName>style.visibility</p:attrName>
                                        </p:attrNameLst>
                                      </p:cBhvr>
                                      <p:to>
                                        <p:strVal val="visible"/>
                                      </p:to>
                                    </p:set>
                                    <p:animEffect transition="in" filter="wipe(up)">
                                      <p:cBhvr>
                                        <p:cTn id="7" dur="500"/>
                                        <p:tgtEl>
                                          <p:spTgt spid="15155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15527"/>
                                        </p:tgtEl>
                                        <p:attrNameLst>
                                          <p:attrName>style.visibility</p:attrName>
                                        </p:attrNameLst>
                                      </p:cBhvr>
                                      <p:to>
                                        <p:strVal val="visible"/>
                                      </p:to>
                                    </p:set>
                                    <p:animEffect transition="in" filter="wipe(up)">
                                      <p:cBhvr>
                                        <p:cTn id="11" dur="500"/>
                                        <p:tgtEl>
                                          <p:spTgt spid="15155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15526"/>
                                        </p:tgtEl>
                                        <p:attrNameLst>
                                          <p:attrName>style.visibility</p:attrName>
                                        </p:attrNameLst>
                                      </p:cBhvr>
                                      <p:to>
                                        <p:strVal val="visible"/>
                                      </p:to>
                                    </p:set>
                                    <p:animEffect transition="in" filter="wipe(left)">
                                      <p:cBhvr>
                                        <p:cTn id="15" dur="500"/>
                                        <p:tgtEl>
                                          <p:spTgt spid="151552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5" grpId="0" bldLvl="0" animBg="1"/>
      <p:bldP spid="1515526" grpId="0" bldLvl="0" animBg="1"/>
      <p:bldP spid="2" grpId="0" bldLvl="0" animBg="1"/>
      <p:bldP spid="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1516545" descr="10"/>
          <p:cNvPicPr>
            <a:picLocks noChangeAspect="1"/>
          </p:cNvPicPr>
          <p:nvPr/>
        </p:nvPicPr>
        <p:blipFill>
          <a:blip r:embed="rId1"/>
          <a:stretch>
            <a:fillRect/>
          </a:stretch>
        </p:blipFill>
        <p:spPr>
          <a:xfrm>
            <a:off x="5098971" y="6397466"/>
            <a:ext cx="600075" cy="590074"/>
          </a:xfrm>
          <a:prstGeom prst="rect">
            <a:avLst/>
          </a:prstGeom>
          <a:noFill/>
          <a:ln w="9525">
            <a:noFill/>
          </a:ln>
        </p:spPr>
      </p:pic>
      <p:sp>
        <p:nvSpPr>
          <p:cNvPr id="52227" name="标题 1516546"/>
          <p:cNvSpPr>
            <a:spLocks noGrp="1"/>
          </p:cNvSpPr>
          <p:nvPr>
            <p:ph type="title"/>
          </p:nvPr>
        </p:nvSpPr>
        <p:spPr/>
        <p:txBody>
          <a:bodyPr vert="horz" wrap="square" lIns="96011" tIns="48005" rIns="96011" bIns="48005" anchor="ctr"/>
          <a:lstStyle/>
          <a:p>
            <a:pPr defTabSz="685800" eaLnBrk="1" hangingPunct="1"/>
            <a:r>
              <a:rPr lang="zh-CN" altLang="en-US" kern="1200" dirty="0">
                <a:latin typeface="+mj-lt"/>
                <a:ea typeface="+mj-ea"/>
                <a:cs typeface="+mj-cs"/>
              </a:rPr>
              <a:t>多个 </a:t>
            </a:r>
            <a:r>
              <a:rPr lang="en-US" altLang="zh-CN" kern="1200" dirty="0">
                <a:latin typeface="+mj-lt"/>
                <a:ea typeface="+mj-ea"/>
                <a:cs typeface="+mj-cs"/>
              </a:rPr>
              <a:t>catch </a:t>
            </a:r>
            <a:r>
              <a:rPr lang="zh-CN" altLang="en-US" kern="1200" dirty="0">
                <a:latin typeface="+mj-lt"/>
                <a:ea typeface="+mj-ea"/>
                <a:cs typeface="+mj-cs"/>
              </a:rPr>
              <a:t>块示例</a:t>
            </a:r>
            <a:endParaRPr lang="zh-CN" altLang="en-US" kern="1200" dirty="0">
              <a:latin typeface="+mj-lt"/>
              <a:ea typeface="+mj-ea"/>
              <a:cs typeface="+mj-cs"/>
            </a:endParaRPr>
          </a:p>
        </p:txBody>
      </p:sp>
      <p:sp>
        <p:nvSpPr>
          <p:cNvPr id="52228" name="文本占位符 1516547"/>
          <p:cNvSpPr>
            <a:spLocks noGrp="1"/>
          </p:cNvSpPr>
          <p:nvPr>
            <p:ph idx="1"/>
          </p:nvPr>
        </p:nvSpPr>
        <p:spPr>
          <a:ln w="25400">
            <a:solidFill>
              <a:schemeClr val="tx1">
                <a:alpha val="100000"/>
              </a:schemeClr>
            </a:solidFill>
            <a:miter lim="800000"/>
          </a:ln>
        </p:spPr>
        <p:txBody>
          <a:bodyPr vert="horz" wrap="square" lIns="96011" tIns="48005" rIns="96011" bIns="48005" anchor="t"/>
          <a:lstStyle/>
          <a:p>
            <a:pPr algn="just" eaLnBrk="1" hangingPunct="1">
              <a:lnSpc>
                <a:spcPct val="80000"/>
              </a:lnSpc>
              <a:buNone/>
            </a:pPr>
            <a:r>
              <a:rPr lang="en-US" altLang="zh-CN" sz="2000" b="1" dirty="0">
                <a:latin typeface="黑体" panose="02010609060101010101" pitchFamily="49" charset="-122"/>
              </a:rPr>
              <a:t>class Catch22 {</a:t>
            </a:r>
            <a:endParaRPr lang="en-US" altLang="zh-CN" sz="2000" b="1" dirty="0">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public static void main(String args[]) {</a:t>
            </a:r>
            <a:endParaRPr lang="en-US" altLang="zh-CN" sz="2000" b="1" dirty="0">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a:t>
            </a:r>
            <a:r>
              <a:rPr lang="en-US" altLang="zh-CN" sz="2000" b="1" dirty="0">
                <a:solidFill>
                  <a:srgbClr val="FF0000"/>
                </a:solidFill>
                <a:latin typeface="黑体" panose="02010609060101010101" pitchFamily="49" charset="-122"/>
              </a:rPr>
              <a:t>try {</a:t>
            </a:r>
            <a:endParaRPr lang="en-US" altLang="zh-CN" sz="2000" b="1" dirty="0">
              <a:solidFill>
                <a:srgbClr val="FF0000"/>
              </a:solidFill>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String num=args[0];</a:t>
            </a:r>
            <a:endParaRPr lang="en-US" altLang="zh-CN" sz="2000" b="1" dirty="0">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a:t>
            </a:r>
            <a:r>
              <a:rPr lang="fr-FR" altLang="zh-CN" sz="2000" b="1" dirty="0">
                <a:latin typeface="黑体" panose="02010609060101010101" pitchFamily="49" charset="-122"/>
              </a:rPr>
              <a:t>int numValue=Integer.parseInt(num);</a:t>
            </a:r>
            <a:endParaRPr lang="en-US" altLang="zh-CN" sz="2000" b="1" dirty="0">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System.out.println("</a:t>
            </a:r>
            <a:r>
              <a:rPr lang="zh-CN" altLang="en-US" sz="2000" b="1" dirty="0">
                <a:latin typeface="黑体" panose="02010609060101010101" pitchFamily="49" charset="-122"/>
              </a:rPr>
              <a:t>平方为 "+</a:t>
            </a:r>
            <a:r>
              <a:rPr lang="en-US" altLang="zh-CN" sz="2000" b="1" dirty="0">
                <a:latin typeface="黑体" panose="02010609060101010101" pitchFamily="49" charset="-122"/>
              </a:rPr>
              <a:t>numValue*numValue);</a:t>
            </a:r>
            <a:endParaRPr lang="en-US" altLang="zh-CN" sz="2000" b="1" dirty="0">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a:t>
            </a:r>
            <a:r>
              <a:rPr lang="en-US" altLang="zh-CN" sz="2000" b="1" dirty="0">
                <a:solidFill>
                  <a:srgbClr val="FF0000"/>
                </a:solidFill>
                <a:latin typeface="黑体" panose="02010609060101010101" pitchFamily="49" charset="-122"/>
              </a:rPr>
              <a:t>}</a:t>
            </a:r>
            <a:endParaRPr lang="en-US" altLang="zh-CN" sz="2000" b="1" dirty="0">
              <a:solidFill>
                <a:srgbClr val="FF0000"/>
              </a:solidFill>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a:t>
            </a:r>
            <a:r>
              <a:rPr lang="en-US" altLang="zh-CN" sz="2000" b="1" dirty="0">
                <a:solidFill>
                  <a:srgbClr val="FF0000"/>
                </a:solidFill>
                <a:latin typeface="黑体" panose="02010609060101010101" pitchFamily="49" charset="-122"/>
              </a:rPr>
              <a:t>catch(ArrayIndexOutOfBoundsException ne) {</a:t>
            </a:r>
            <a:endParaRPr lang="en-US" altLang="zh-CN" sz="2000" b="1" dirty="0">
              <a:solidFill>
                <a:srgbClr val="FF0000"/>
              </a:solidFill>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System.out.println("</a:t>
            </a:r>
            <a:r>
              <a:rPr lang="zh-CN" altLang="en-US" sz="2000" b="1" dirty="0">
                <a:latin typeface="黑体" panose="02010609060101010101" pitchFamily="49" charset="-122"/>
              </a:rPr>
              <a:t>未提供任何参数！");</a:t>
            </a:r>
            <a:endParaRPr lang="zh-CN" altLang="en-US" sz="2000" b="1" dirty="0">
              <a:latin typeface="黑体" panose="02010609060101010101" pitchFamily="49" charset="-122"/>
            </a:endParaRPr>
          </a:p>
          <a:p>
            <a:pPr algn="just" eaLnBrk="1" hangingPunct="1">
              <a:lnSpc>
                <a:spcPct val="80000"/>
              </a:lnSpc>
              <a:buNone/>
            </a:pPr>
            <a:r>
              <a:rPr lang="zh-CN" altLang="en-US" sz="2000" b="1" dirty="0">
                <a:latin typeface="黑体" panose="02010609060101010101" pitchFamily="49" charset="-122"/>
              </a:rPr>
              <a:t>	  </a:t>
            </a:r>
            <a:r>
              <a:rPr lang="zh-CN" altLang="en-US" sz="2000" b="1" dirty="0">
                <a:solidFill>
                  <a:srgbClr val="FF0000"/>
                </a:solidFill>
                <a:latin typeface="黑体" panose="02010609060101010101" pitchFamily="49" charset="-122"/>
              </a:rPr>
              <a:t>}</a:t>
            </a:r>
            <a:endParaRPr lang="zh-CN" altLang="en-US" sz="2000" b="1" dirty="0">
              <a:solidFill>
                <a:srgbClr val="FF0000"/>
              </a:solidFill>
              <a:latin typeface="黑体" panose="02010609060101010101" pitchFamily="49" charset="-122"/>
            </a:endParaRPr>
          </a:p>
          <a:p>
            <a:pPr algn="just" eaLnBrk="1" hangingPunct="1">
              <a:lnSpc>
                <a:spcPct val="80000"/>
              </a:lnSpc>
              <a:buNone/>
            </a:pPr>
            <a:r>
              <a:rPr lang="zh-CN" altLang="en-US" sz="2000" b="1" dirty="0">
                <a:latin typeface="黑体" panose="02010609060101010101" pitchFamily="49" charset="-122"/>
              </a:rPr>
              <a:t>	  </a:t>
            </a:r>
            <a:r>
              <a:rPr lang="en-US" altLang="zh-CN" sz="2000" b="1" dirty="0">
                <a:solidFill>
                  <a:srgbClr val="FF0000"/>
                </a:solidFill>
                <a:latin typeface="黑体" panose="02010609060101010101" pitchFamily="49" charset="-122"/>
              </a:rPr>
              <a:t>catch(NumberFormatException nb)	{</a:t>
            </a:r>
            <a:endParaRPr lang="en-US" altLang="zh-CN" sz="2000" b="1" dirty="0">
              <a:solidFill>
                <a:srgbClr val="FF0000"/>
              </a:solidFill>
              <a:latin typeface="黑体" panose="02010609060101010101" pitchFamily="49" charset="-122"/>
            </a:endParaRPr>
          </a:p>
          <a:p>
            <a:pPr algn="just" eaLnBrk="1" hangingPunct="1">
              <a:lnSpc>
                <a:spcPct val="80000"/>
              </a:lnSpc>
              <a:buNone/>
            </a:pPr>
            <a:r>
              <a:rPr lang="en-US" altLang="zh-CN" sz="2000" b="1" dirty="0">
                <a:latin typeface="黑体" panose="02010609060101010101" pitchFamily="49" charset="-122"/>
              </a:rPr>
              <a:t>		System.out.println("</a:t>
            </a:r>
            <a:r>
              <a:rPr lang="zh-CN" altLang="en-US" sz="2000" b="1" dirty="0">
                <a:latin typeface="黑体" panose="02010609060101010101" pitchFamily="49" charset="-122"/>
              </a:rPr>
              <a:t>不是数字！");</a:t>
            </a:r>
            <a:endParaRPr lang="zh-CN" altLang="en-US" sz="2000" b="1" dirty="0">
              <a:latin typeface="黑体" panose="02010609060101010101" pitchFamily="49" charset="-122"/>
            </a:endParaRPr>
          </a:p>
          <a:p>
            <a:pPr algn="just" eaLnBrk="1" hangingPunct="1">
              <a:lnSpc>
                <a:spcPct val="80000"/>
              </a:lnSpc>
              <a:buNone/>
            </a:pPr>
            <a:r>
              <a:rPr lang="zh-CN" altLang="en-US" sz="2000" b="1" dirty="0">
                <a:latin typeface="黑体" panose="02010609060101010101" pitchFamily="49" charset="-122"/>
              </a:rPr>
              <a:t>	  </a:t>
            </a:r>
            <a:r>
              <a:rPr lang="zh-CN" altLang="en-US" sz="2000" b="1" dirty="0">
                <a:solidFill>
                  <a:srgbClr val="FF0000"/>
                </a:solidFill>
                <a:latin typeface="黑体" panose="02010609060101010101" pitchFamily="49" charset="-122"/>
              </a:rPr>
              <a:t>}</a:t>
            </a:r>
            <a:endParaRPr lang="zh-CN" altLang="en-US" sz="2000" b="1" dirty="0">
              <a:solidFill>
                <a:srgbClr val="FF0000"/>
              </a:solidFill>
              <a:latin typeface="黑体" panose="02010609060101010101" pitchFamily="49" charset="-122"/>
            </a:endParaRPr>
          </a:p>
          <a:p>
            <a:pPr algn="just" eaLnBrk="1" hangingPunct="1">
              <a:lnSpc>
                <a:spcPct val="80000"/>
              </a:lnSpc>
              <a:buNone/>
            </a:pPr>
            <a:r>
              <a:rPr lang="zh-CN" altLang="en-US" sz="2000" b="1" dirty="0">
                <a:latin typeface="黑体" panose="02010609060101010101" pitchFamily="49" charset="-122"/>
              </a:rPr>
              <a:t>	}</a:t>
            </a:r>
            <a:endParaRPr lang="zh-CN" altLang="en-US" sz="2000" b="1" dirty="0">
              <a:latin typeface="黑体" panose="02010609060101010101" pitchFamily="49" charset="-122"/>
            </a:endParaRPr>
          </a:p>
          <a:p>
            <a:pPr eaLnBrk="1" hangingPunct="1">
              <a:lnSpc>
                <a:spcPct val="80000"/>
              </a:lnSpc>
              <a:buNone/>
            </a:pPr>
            <a:r>
              <a:rPr lang="zh-CN" altLang="en-US" sz="2000" b="1" dirty="0">
                <a:latin typeface="黑体" panose="02010609060101010101" pitchFamily="49" charset="-122"/>
              </a:rPr>
              <a:t> } </a:t>
            </a:r>
            <a:endParaRPr lang="zh-CN" altLang="en-US" sz="2000" b="1" dirty="0">
              <a:latin typeface="黑体" panose="02010609060101010101" pitchFamily="49" charset="-122"/>
            </a:endParaRPr>
          </a:p>
        </p:txBody>
      </p:sp>
      <p:sp>
        <p:nvSpPr>
          <p:cNvPr id="1516549" name="矩形 1516548"/>
          <p:cNvSpPr/>
          <p:nvPr/>
        </p:nvSpPr>
        <p:spPr>
          <a:xfrm>
            <a:off x="984250" y="1924653"/>
            <a:ext cx="8081010" cy="1515523"/>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1516550" name="矩形 1516549"/>
          <p:cNvSpPr/>
          <p:nvPr/>
        </p:nvSpPr>
        <p:spPr>
          <a:xfrm>
            <a:off x="984250" y="3440430"/>
            <a:ext cx="8081010" cy="96012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1516551" name="矩形 1516550"/>
          <p:cNvSpPr/>
          <p:nvPr/>
        </p:nvSpPr>
        <p:spPr>
          <a:xfrm>
            <a:off x="984250" y="4400550"/>
            <a:ext cx="8081010" cy="88011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pic>
        <p:nvPicPr>
          <p:cNvPr id="1516552" name="图片 1516551" descr="图5"/>
          <p:cNvPicPr>
            <a:picLocks noChangeAspect="1"/>
          </p:cNvPicPr>
          <p:nvPr/>
        </p:nvPicPr>
        <p:blipFill>
          <a:blip r:embed="rId2"/>
          <a:stretch>
            <a:fillRect/>
          </a:stretch>
        </p:blipFill>
        <p:spPr>
          <a:xfrm>
            <a:off x="4040505" y="4400550"/>
            <a:ext cx="5780723" cy="2200275"/>
          </a:xfrm>
          <a:prstGeom prst="rect">
            <a:avLst/>
          </a:prstGeom>
          <a:noFill/>
          <a:ln w="9525">
            <a:noFill/>
          </a:ln>
        </p:spPr>
      </p:pic>
      <p:grpSp>
        <p:nvGrpSpPr>
          <p:cNvPr id="1516553" name="组合 1516552"/>
          <p:cNvGrpSpPr/>
          <p:nvPr/>
        </p:nvGrpSpPr>
        <p:grpSpPr>
          <a:xfrm>
            <a:off x="5960745" y="4800600"/>
            <a:ext cx="2400300" cy="1600200"/>
            <a:chOff x="3216" y="2880"/>
            <a:chExt cx="1440" cy="960"/>
          </a:xfrm>
        </p:grpSpPr>
        <p:sp>
          <p:nvSpPr>
            <p:cNvPr id="52235" name="椭圆形标注 1516553"/>
            <p:cNvSpPr/>
            <p:nvPr/>
          </p:nvSpPr>
          <p:spPr>
            <a:xfrm>
              <a:off x="3888" y="3216"/>
              <a:ext cx="768" cy="624"/>
            </a:xfrm>
            <a:prstGeom prst="wedgeEllipseCallout">
              <a:avLst>
                <a:gd name="adj1" fmla="val -122134"/>
                <a:gd name="adj2" fmla="val -57370"/>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520" b="1" dirty="0">
                  <a:latin typeface="Arial Narrow" panose="020B0606020202030204" pitchFamily="34" charset="0"/>
                  <a:ea typeface="楷体_GB2312" pitchFamily="49" charset="-122"/>
                  <a:sym typeface="+mn-ea"/>
                </a:rPr>
                <a:t>输出</a:t>
              </a:r>
              <a:endParaRPr lang="zh-CN" altLang="en-GB" sz="2520" b="1" dirty="0">
                <a:latin typeface="Arial Narrow" panose="020B0606020202030204" pitchFamily="34" charset="0"/>
                <a:ea typeface="楷体_GB2312" pitchFamily="49" charset="-122"/>
              </a:endParaRPr>
            </a:p>
            <a:p>
              <a:pPr algn="ctr">
                <a:lnSpc>
                  <a:spcPct val="80000"/>
                </a:lnSpc>
              </a:pPr>
              <a:r>
                <a:rPr lang="zh-CN" altLang="en-GB" sz="2520" b="1" dirty="0">
                  <a:latin typeface="Arial Narrow" panose="020B0606020202030204" pitchFamily="34" charset="0"/>
                  <a:ea typeface="楷体_GB2312" pitchFamily="49" charset="-122"/>
                  <a:sym typeface="+mn-ea"/>
                </a:rPr>
                <a:t>结果</a:t>
              </a:r>
              <a:endParaRPr lang="zh-CN" altLang="en-US" sz="2520" b="1" dirty="0">
                <a:latin typeface="Arial Narrow" panose="020B0606020202030204" pitchFamily="34" charset="0"/>
                <a:ea typeface="楷体_GB2312" pitchFamily="49" charset="-122"/>
              </a:endParaRPr>
            </a:p>
          </p:txBody>
        </p:sp>
        <p:sp>
          <p:nvSpPr>
            <p:cNvPr id="52236" name="右大括号 1516554"/>
            <p:cNvSpPr/>
            <p:nvPr/>
          </p:nvSpPr>
          <p:spPr>
            <a:xfrm>
              <a:off x="3216" y="2880"/>
              <a:ext cx="96" cy="624"/>
            </a:xfrm>
            <a:prstGeom prst="rightBrace">
              <a:avLst>
                <a:gd name="adj1" fmla="val 54106"/>
                <a:gd name="adj2" fmla="val 50000"/>
              </a:avLst>
            </a:prstGeom>
            <a:noFill/>
            <a:ln w="25400" cap="flat" cmpd="sng">
              <a:solidFill>
                <a:srgbClr val="FF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sp>
        <p:nvSpPr>
          <p:cNvPr id="52234"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6549"/>
                                        </p:tgtEl>
                                        <p:attrNameLst>
                                          <p:attrName>style.visibility</p:attrName>
                                        </p:attrNameLst>
                                      </p:cBhvr>
                                      <p:to>
                                        <p:strVal val="visible"/>
                                      </p:to>
                                    </p:set>
                                    <p:animEffect transition="in" filter="wipe(left)">
                                      <p:cBhvr>
                                        <p:cTn id="7" dur="500"/>
                                        <p:tgtEl>
                                          <p:spTgt spid="1516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16550"/>
                                        </p:tgtEl>
                                        <p:attrNameLst>
                                          <p:attrName>style.visibility</p:attrName>
                                        </p:attrNameLst>
                                      </p:cBhvr>
                                      <p:to>
                                        <p:strVal val="visible"/>
                                      </p:to>
                                    </p:set>
                                    <p:animEffect transition="in" filter="wipe(left)">
                                      <p:cBhvr>
                                        <p:cTn id="12" dur="500"/>
                                        <p:tgtEl>
                                          <p:spTgt spid="15165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16551"/>
                                        </p:tgtEl>
                                        <p:attrNameLst>
                                          <p:attrName>style.visibility</p:attrName>
                                        </p:attrNameLst>
                                      </p:cBhvr>
                                      <p:to>
                                        <p:strVal val="visible"/>
                                      </p:to>
                                    </p:set>
                                    <p:animEffect transition="in" filter="wipe(left)">
                                      <p:cBhvr>
                                        <p:cTn id="17" dur="500"/>
                                        <p:tgtEl>
                                          <p:spTgt spid="15165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16552"/>
                                        </p:tgtEl>
                                        <p:attrNameLst>
                                          <p:attrName>style.visibility</p:attrName>
                                        </p:attrNameLst>
                                      </p:cBhvr>
                                      <p:to>
                                        <p:strVal val="visible"/>
                                      </p:to>
                                    </p:set>
                                    <p:animEffect transition="in" filter="wipe(right)">
                                      <p:cBhvr>
                                        <p:cTn id="22" dur="500"/>
                                        <p:tgtEl>
                                          <p:spTgt spid="151655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16553"/>
                                        </p:tgtEl>
                                        <p:attrNameLst>
                                          <p:attrName>style.visibility</p:attrName>
                                        </p:attrNameLst>
                                      </p:cBhvr>
                                      <p:to>
                                        <p:strVal val="visible"/>
                                      </p:to>
                                    </p:set>
                                    <p:animEffect transition="in" filter="wipe(left)">
                                      <p:cBhvr>
                                        <p:cTn id="26" dur="500"/>
                                        <p:tgtEl>
                                          <p:spTgt spid="1516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嵌套的 try-catch </a:t>
            </a:r>
            <a:r>
              <a:rPr lang="zh-CN" altLang="en-US">
                <a:sym typeface="+mn-ea"/>
              </a:rPr>
              <a:t>块</a:t>
            </a:r>
            <a:endParaRPr lang="zh-CN" altLang="en-US">
              <a:sym typeface="+mn-ea"/>
            </a:endParaRPr>
          </a:p>
        </p:txBody>
      </p:sp>
      <p:sp>
        <p:nvSpPr>
          <p:cNvPr id="3" name="内容占位符 2"/>
          <p:cNvSpPr>
            <a:spLocks noGrp="1"/>
          </p:cNvSpPr>
          <p:nvPr>
            <p:ph idx="1"/>
            <p:custDataLst>
              <p:tags r:id="rId2"/>
            </p:custDataLst>
          </p:nvPr>
        </p:nvSpPr>
        <p:spPr/>
        <p:txBody>
          <a:bodyPr>
            <a:normAutofit/>
          </a:bodyPr>
          <a:p>
            <a:pPr lvl="0" algn="l" defTabSz="685800" eaLnBrk="1" hangingPunct="1">
              <a:lnSpc>
                <a:spcPct val="120000"/>
              </a:lnSpc>
              <a:spcBef>
                <a:spcPts val="750"/>
              </a:spcBef>
              <a:spcAft>
                <a:spcPts val="0"/>
              </a:spcAft>
              <a:buClr>
                <a:srgbClr val="000000"/>
              </a:buClr>
              <a:buSzTx/>
              <a:defRPr/>
            </a:pPr>
            <a:r>
              <a:rPr lang="zh-CN" altLang="en-US" sz="2800" u="none" strike="noStrike" baseline="0" noProof="0" smtClean="0">
                <a:ln>
                  <a:noFill/>
                </a:ln>
                <a:solidFill>
                  <a:schemeClr val="tx1"/>
                </a:solidFill>
                <a:effectLst/>
                <a:uLnTx/>
                <a:uFillTx/>
                <a:latin typeface="+mj-ea"/>
                <a:ea typeface="+mj-ea"/>
              </a:rPr>
              <a:t>块的一部分引起一个错误，而整个块可能又引起另一个错误。在此情况下，需要将一个异常处理程序嵌套到另一个中。 </a:t>
            </a:r>
            <a:endParaRPr lang="zh-CN" altLang="en-US" sz="280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800" u="none" strike="noStrike" baseline="0" noProof="0" smtClean="0">
                <a:ln>
                  <a:noFill/>
                </a:ln>
                <a:solidFill>
                  <a:schemeClr val="tx1"/>
                </a:solidFill>
                <a:effectLst/>
                <a:uLnTx/>
                <a:uFillTx/>
                <a:latin typeface="+mj-ea"/>
                <a:ea typeface="+mj-ea"/>
              </a:rPr>
              <a:t>在使用嵌套的try块时，将先执行内部 try 块，如果没有遇到匹配的 catch 块，则将检查外部 try 块的 catch 块。</a:t>
            </a:r>
            <a:endParaRPr lang="zh-CN" altLang="en-US" sz="2800" u="none" strike="noStrike" baseline="0" noProof="0" smtClean="0">
              <a:ln>
                <a:noFill/>
              </a:ln>
              <a:solidFill>
                <a:schemeClr val="tx1"/>
              </a:solidFill>
              <a:effectLst/>
              <a:uLnTx/>
              <a:uFillTx/>
              <a:latin typeface="+mj-ea"/>
              <a:ea typeface="+mj-ea"/>
            </a:endParaRPr>
          </a:p>
        </p:txBody>
      </p:sp>
    </p:spTree>
    <p:custDataLst>
      <p:tags r:id="rId3"/>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嵌套的</a:t>
            </a:r>
            <a:r>
              <a:rPr lang="en-US" altLang="zh-CN" sz="3200"/>
              <a:t>try-catch</a:t>
            </a:r>
            <a:endParaRPr lang="en-US" altLang="zh-CN" sz="3200"/>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微软雅黑" panose="020B0503020204020204" pitchFamily="34" charset="-122"/>
              <a:cs typeface="+mn-ea"/>
              <a:sym typeface="Calibri" panose="020F0502020204030204" pitchFamily="34" charset="0"/>
            </a:endParaRPr>
          </a:p>
        </p:txBody>
      </p:sp>
      <p:sp>
        <p:nvSpPr>
          <p:cNvPr id="1573894" name="矩形 1573893"/>
          <p:cNvSpPr/>
          <p:nvPr/>
        </p:nvSpPr>
        <p:spPr>
          <a:xfrm>
            <a:off x="450215" y="179705"/>
            <a:ext cx="10391140" cy="6427470"/>
          </a:xfrm>
          <a:prstGeom prst="rect">
            <a:avLst/>
          </a:prstGeom>
          <a:solidFill>
            <a:schemeClr val="bg1"/>
          </a:solidFill>
          <a:ln w="9525">
            <a:noFill/>
          </a:ln>
        </p:spPr>
        <p:txBody>
          <a:bodyPr/>
          <a:p>
            <a:pPr marL="386080" indent="-386080" algn="l" defTabSz="685800">
              <a:lnSpc>
                <a:spcPct val="120000"/>
              </a:lnSpc>
              <a:spcBef>
                <a:spcPts val="750"/>
              </a:spcBef>
              <a:spcAft>
                <a:spcPts val="0"/>
              </a:spcAft>
              <a:buClr>
                <a:srgbClr val="000000"/>
              </a:buClr>
              <a:buSzTx/>
              <a:buFont typeface="Arial" panose="020B0604020202020204" pitchFamily="34" charset="0"/>
              <a:buChar char="•"/>
              <a:defRPr/>
            </a:pPr>
            <a:r>
              <a:rPr lang="zh-CN" altLang="en-US" sz="2520" noProof="0" smtClean="0">
                <a:ln>
                  <a:noFill/>
                </a:ln>
                <a:effectLst/>
                <a:uLnTx/>
                <a:uFillTx/>
                <a:latin typeface="+mj-ea"/>
                <a:ea typeface="+mj-ea"/>
              </a:rPr>
              <a:t>异常嵌套例子：</a:t>
            </a:r>
            <a:endParaRPr lang="zh-CN" altLang="en-US" sz="2520" noProof="0" smtClean="0">
              <a:ln>
                <a:noFill/>
              </a:ln>
              <a:effectLst/>
              <a:uLnTx/>
              <a:uFillTx/>
              <a:latin typeface="+mj-ea"/>
              <a:ea typeface="+mj-ea"/>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class </a:t>
            </a:r>
            <a:r>
              <a:rPr lang="en-US" altLang="zh-CN" sz="2520" dirty="0">
                <a:ea typeface="微软雅黑" panose="020B0503020204020204" pitchFamily="34" charset="-122"/>
                <a:sym typeface="+mn-ea"/>
              </a:rPr>
              <a:t>nested</a:t>
            </a:r>
            <a:r>
              <a:rPr lang="en-US" altLang="zh-CN" sz="2520" dirty="0">
                <a:latin typeface="Arial" panose="020B0604020202020204" pitchFamily="34" charset="0"/>
                <a:ea typeface="微软雅黑" panose="020B0503020204020204" pitchFamily="34" charset="-122"/>
              </a:rPr>
              <a:t>exception{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public static void main(String args[]) {</a:t>
            </a:r>
            <a:endParaRPr lang="en-US" altLang="zh-CN" sz="2520"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r>
              <a:rPr lang="en-US">
                <a:solidFill>
                  <a:srgbClr val="000000"/>
                </a:solidFill>
                <a:latin typeface="Consolas" panose="020B0609020204030204" charset="0"/>
                <a:sym typeface="+mn-ea"/>
              </a:rPr>
              <a:t>String </a:t>
            </a:r>
            <a:r>
              <a:rPr lang="en-US">
                <a:solidFill>
                  <a:srgbClr val="6A3E3E"/>
                </a:solidFill>
                <a:latin typeface="Consolas" panose="020B0609020204030204" charset="0"/>
                <a:sym typeface="+mn-ea"/>
              </a:rPr>
              <a:t>hello</a:t>
            </a:r>
            <a:r>
              <a:rPr lang="en-US">
                <a:solidFill>
                  <a:srgbClr val="000000"/>
                </a:solidFill>
                <a:latin typeface="Consolas" panose="020B0609020204030204" charset="0"/>
                <a:sym typeface="+mn-ea"/>
              </a:rPr>
              <a:t> = </a:t>
            </a:r>
            <a:r>
              <a:rPr lang="en-US">
                <a:solidFill>
                  <a:srgbClr val="2A00FF"/>
                </a:solidFill>
                <a:latin typeface="Consolas" panose="020B0609020204030204" charset="0"/>
                <a:sym typeface="+mn-ea"/>
              </a:rPr>
              <a:t>"Hello"</a:t>
            </a:r>
            <a:r>
              <a:rPr lang="en-US">
                <a:solidFill>
                  <a:srgbClr val="000000"/>
                </a:solidFill>
                <a:latin typeface="Consolas" panose="020B0609020204030204" charset="0"/>
                <a:sym typeface="+mn-ea"/>
              </a:rPr>
              <a:t>;	</a:t>
            </a:r>
            <a:r>
              <a:rPr lang="en-US" b="1">
                <a:solidFill>
                  <a:srgbClr val="7F0055"/>
                </a:solidFill>
                <a:latin typeface="Consolas" panose="020B0609020204030204" charset="0"/>
                <a:sym typeface="+mn-ea"/>
              </a:rPr>
              <a:t>try</a:t>
            </a:r>
            <a:r>
              <a:rPr lang="en-US">
                <a:solidFill>
                  <a:srgbClr val="000000"/>
                </a:solidFill>
                <a:latin typeface="Consolas" panose="020B0609020204030204" charset="0"/>
                <a:sym typeface="+mn-ea"/>
              </a:rPr>
              <a:t> {		</a:t>
            </a:r>
            <a:r>
              <a:rPr lang="en-US" b="1">
                <a:solidFill>
                  <a:srgbClr val="7F0055"/>
                </a:solidFill>
                <a:latin typeface="Consolas" panose="020B0609020204030204" charset="0"/>
                <a:sym typeface="+mn-ea"/>
              </a:rPr>
              <a:t>try</a:t>
            </a:r>
            <a:r>
              <a:rPr lang="en-US">
                <a:solidFill>
                  <a:srgbClr val="000000"/>
                </a:solidFill>
                <a:latin typeface="Consolas" panose="020B0609020204030204" charset="0"/>
                <a:sym typeface="+mn-ea"/>
              </a:rPr>
              <a:t> {			</a:t>
            </a:r>
            <a:r>
              <a:rPr lang="en-US" b="1">
                <a:solidFill>
                  <a:srgbClr val="7F0055"/>
                </a:solidFill>
                <a:latin typeface="Consolas" panose="020B0609020204030204" charset="0"/>
                <a:sym typeface="+mn-ea"/>
              </a:rPr>
              <a:t>throw</a:t>
            </a:r>
            <a:r>
              <a:rPr lang="en-US">
                <a:solidFill>
                  <a:srgbClr val="000000"/>
                </a:solidFill>
                <a:latin typeface="Consolas" panose="020B0609020204030204" charset="0"/>
                <a:sym typeface="+mn-ea"/>
              </a:rPr>
              <a:t> </a:t>
            </a:r>
            <a:r>
              <a:rPr lang="en-US" b="1">
                <a:solidFill>
                  <a:srgbClr val="7F0055"/>
                </a:solidFill>
                <a:latin typeface="Consolas" panose="020B0609020204030204" charset="0"/>
                <a:sym typeface="+mn-ea"/>
              </a:rPr>
              <a:t>new</a:t>
            </a:r>
            <a:r>
              <a:rPr lang="en-US">
                <a:solidFill>
                  <a:srgbClr val="000000"/>
                </a:solidFill>
                <a:latin typeface="Consolas" panose="020B0609020204030204" charset="0"/>
                <a:sym typeface="+mn-ea"/>
              </a:rPr>
              <a:t> ClassNotFoundException(</a:t>
            </a:r>
            <a:r>
              <a:rPr lang="en-US">
                <a:solidFill>
                  <a:srgbClr val="2A00FF"/>
                </a:solidFill>
                <a:latin typeface="Consolas" panose="020B0609020204030204" charset="0"/>
                <a:sym typeface="+mn-ea"/>
              </a:rPr>
              <a:t>"abc"</a:t>
            </a:r>
            <a:r>
              <a:rPr lang="en-US">
                <a:solidFill>
                  <a:srgbClr val="000000"/>
                </a:solidFill>
                <a:latin typeface="Consolas" panose="020B0609020204030204" charset="0"/>
                <a:sym typeface="+mn-ea"/>
              </a:rPr>
              <a:t>);		} </a:t>
            </a:r>
            <a:r>
              <a:rPr lang="en-US" b="1">
                <a:solidFill>
                  <a:srgbClr val="7F0055"/>
                </a:solidFill>
                <a:latin typeface="Consolas" panose="020B0609020204030204" charset="0"/>
                <a:sym typeface="+mn-ea"/>
              </a:rPr>
              <a:t>catch</a:t>
            </a:r>
            <a:r>
              <a:rPr lang="en-US">
                <a:solidFill>
                  <a:srgbClr val="000000"/>
                </a:solidFill>
                <a:latin typeface="Consolas" panose="020B0609020204030204" charset="0"/>
                <a:sym typeface="+mn-ea"/>
              </a:rPr>
              <a:t> (RuntimeException </a:t>
            </a:r>
            <a:r>
              <a:rPr lang="en-US">
                <a:solidFill>
                  <a:srgbClr val="6A3E3E"/>
                </a:solidFill>
                <a:latin typeface="Consolas" panose="020B0609020204030204" charset="0"/>
                <a:sym typeface="+mn-ea"/>
              </a:rPr>
              <a:t>re</a:t>
            </a:r>
            <a:r>
              <a:rPr lang="en-US">
                <a:solidFill>
                  <a:srgbClr val="000000"/>
                </a:solidFill>
                <a:latin typeface="Consolas" panose="020B0609020204030204" charset="0"/>
                <a:sym typeface="+mn-ea"/>
              </a:rPr>
              <a:t>) {			System.</a:t>
            </a:r>
            <a:r>
              <a:rPr lang="en-US" b="1" i="1">
                <a:solidFill>
                  <a:srgbClr val="0000C0"/>
                </a:solidFill>
                <a:latin typeface="Consolas" panose="020B0609020204030204" charset="0"/>
                <a:sym typeface="+mn-ea"/>
              </a:rPr>
              <a:t>out</a:t>
            </a:r>
            <a:r>
              <a:rPr lang="en-US">
                <a:solidFill>
                  <a:srgbClr val="000000"/>
                </a:solidFill>
                <a:latin typeface="Consolas" panose="020B0609020204030204" charset="0"/>
                <a:sym typeface="+mn-ea"/>
              </a:rPr>
              <a:t>.println(</a:t>
            </a:r>
            <a:r>
              <a:rPr lang="en-US">
                <a:solidFill>
                  <a:srgbClr val="6A3E3E"/>
                </a:solidFill>
                <a:latin typeface="Consolas" panose="020B0609020204030204" charset="0"/>
                <a:sym typeface="+mn-ea"/>
              </a:rPr>
              <a:t>hello</a:t>
            </a:r>
            <a:r>
              <a:rPr lang="en-US">
                <a:solidFill>
                  <a:srgbClr val="000000"/>
                </a:solidFill>
                <a:latin typeface="Consolas" panose="020B0609020204030204" charset="0"/>
                <a:sym typeface="+mn-ea"/>
              </a:rPr>
              <a:t>+</a:t>
            </a:r>
            <a:r>
              <a:rPr lang="en-US">
                <a:solidFill>
                  <a:srgbClr val="2A00FF"/>
                </a:solidFill>
                <a:latin typeface="Consolas" panose="020B0609020204030204" charset="0"/>
                <a:sym typeface="+mn-ea"/>
              </a:rPr>
              <a:t>" RuntimeException"</a:t>
            </a:r>
            <a:r>
              <a:rPr lang="en-US">
                <a:solidFill>
                  <a:srgbClr val="000000"/>
                </a:solidFill>
                <a:latin typeface="Consolas" panose="020B0609020204030204" charset="0"/>
                <a:sym typeface="+mn-ea"/>
              </a:rPr>
              <a:t>);		}		System.</a:t>
            </a:r>
            <a:r>
              <a:rPr lang="en-US" b="1" i="1">
                <a:solidFill>
                  <a:srgbClr val="0000C0"/>
                </a:solidFill>
                <a:latin typeface="Consolas" panose="020B0609020204030204" charset="0"/>
                <a:sym typeface="+mn-ea"/>
              </a:rPr>
              <a:t>out</a:t>
            </a:r>
            <a:r>
              <a:rPr lang="en-US">
                <a:solidFill>
                  <a:srgbClr val="000000"/>
                </a:solidFill>
                <a:latin typeface="Consolas" panose="020B0609020204030204" charset="0"/>
                <a:sym typeface="+mn-ea"/>
              </a:rPr>
              <a:t>.println(</a:t>
            </a:r>
            <a:r>
              <a:rPr lang="en-US">
                <a:solidFill>
                  <a:srgbClr val="2A00FF"/>
                </a:solidFill>
                <a:latin typeface="Consolas" panose="020B0609020204030204" charset="0"/>
                <a:sym typeface="+mn-ea"/>
              </a:rPr>
              <a:t>"after Catch RuntimeException"</a:t>
            </a:r>
            <a:r>
              <a:rPr lang="en-US">
                <a:solidFill>
                  <a:srgbClr val="000000"/>
                </a:solidFill>
                <a:latin typeface="Consolas" panose="020B0609020204030204" charset="0"/>
                <a:sym typeface="+mn-ea"/>
              </a:rPr>
              <a:t>);	} </a:t>
            </a:r>
            <a:r>
              <a:rPr lang="en-US" b="1">
                <a:solidFill>
                  <a:srgbClr val="7F0055"/>
                </a:solidFill>
                <a:latin typeface="Consolas" panose="020B0609020204030204" charset="0"/>
                <a:sym typeface="+mn-ea"/>
              </a:rPr>
              <a:t>catch</a:t>
            </a:r>
            <a:r>
              <a:rPr lang="en-US">
                <a:solidFill>
                  <a:srgbClr val="000000"/>
                </a:solidFill>
                <a:latin typeface="Consolas" panose="020B0609020204030204" charset="0"/>
                <a:sym typeface="+mn-ea"/>
              </a:rPr>
              <a:t> (Exception </a:t>
            </a:r>
            <a:r>
              <a:rPr lang="en-US">
                <a:solidFill>
                  <a:srgbClr val="6A3E3E"/>
                </a:solidFill>
                <a:latin typeface="Consolas" panose="020B0609020204030204" charset="0"/>
                <a:sym typeface="+mn-ea"/>
              </a:rPr>
              <a:t>e</a:t>
            </a:r>
            <a:r>
              <a:rPr lang="en-US">
                <a:solidFill>
                  <a:srgbClr val="000000"/>
                </a:solidFill>
                <a:latin typeface="Consolas" panose="020B0609020204030204" charset="0"/>
                <a:sym typeface="+mn-ea"/>
              </a:rPr>
              <a:t>) {		System.</a:t>
            </a:r>
            <a:r>
              <a:rPr lang="en-US" b="1" i="1">
                <a:solidFill>
                  <a:srgbClr val="0000C0"/>
                </a:solidFill>
                <a:latin typeface="Consolas" panose="020B0609020204030204" charset="0"/>
                <a:sym typeface="+mn-ea"/>
              </a:rPr>
              <a:t>out</a:t>
            </a:r>
            <a:r>
              <a:rPr lang="en-US">
                <a:solidFill>
                  <a:srgbClr val="000000"/>
                </a:solidFill>
                <a:latin typeface="Consolas" panose="020B0609020204030204" charset="0"/>
                <a:sym typeface="+mn-ea"/>
              </a:rPr>
              <a:t>.println(</a:t>
            </a:r>
            <a:r>
              <a:rPr lang="en-US">
                <a:solidFill>
                  <a:srgbClr val="6A3E3E"/>
                </a:solidFill>
                <a:latin typeface="Consolas" panose="020B0609020204030204" charset="0"/>
                <a:sym typeface="+mn-ea"/>
              </a:rPr>
              <a:t>hello</a:t>
            </a:r>
            <a:r>
              <a:rPr lang="en-US">
                <a:solidFill>
                  <a:srgbClr val="000000"/>
                </a:solidFill>
                <a:latin typeface="Consolas" panose="020B0609020204030204" charset="0"/>
                <a:sym typeface="+mn-ea"/>
              </a:rPr>
              <a:t>+</a:t>
            </a:r>
            <a:r>
              <a:rPr lang="en-US">
                <a:solidFill>
                  <a:srgbClr val="2A00FF"/>
                </a:solidFill>
                <a:latin typeface="Consolas" panose="020B0609020204030204" charset="0"/>
                <a:sym typeface="+mn-ea"/>
              </a:rPr>
              <a:t>" Exception"</a:t>
            </a:r>
            <a:r>
              <a:rPr lang="en-US">
                <a:solidFill>
                  <a:srgbClr val="000000"/>
                </a:solidFill>
                <a:latin typeface="Consolas" panose="020B0609020204030204" charset="0"/>
                <a:sym typeface="+mn-ea"/>
              </a:rPr>
              <a:t>);	}</a:t>
            </a:r>
            <a:endParaRPr lang="zh-CN" altLang="en-US" sz="2520"/>
          </a:p>
          <a:p>
            <a:pPr marL="342900" indent="-342900">
              <a:lnSpc>
                <a:spcPct val="90000"/>
              </a:lnSpc>
              <a:buClr>
                <a:schemeClr val="hlink"/>
              </a:buClr>
              <a:buSzPct val="80000"/>
              <a:buFont typeface="Wingdings" panose="05000000000000000000" pitchFamily="2" charset="2"/>
            </a:pPr>
            <a:r>
              <a:rPr lang="en-US" altLang="zh-CN" sz="2520" b="1" dirty="0">
                <a:latin typeface="Arial" panose="020B0604020202020204" pitchFamily="34" charset="0"/>
                <a:ea typeface="微软雅黑" panose="020B0503020204020204" pitchFamily="34" charset="-122"/>
              </a:rPr>
              <a:t>}</a:t>
            </a:r>
            <a:endParaRPr lang="en-US" altLang="zh-CN" sz="2520" b="1" dirty="0">
              <a:latin typeface="Arial" panose="020B0604020202020204" pitchFamily="34" charset="0"/>
              <a:ea typeface="微软雅黑" panose="020B0503020204020204" pitchFamily="34" charset="-122"/>
            </a:endParaRPr>
          </a:p>
          <a:p>
            <a:pPr marL="342900" indent="-342900">
              <a:lnSpc>
                <a:spcPct val="90000"/>
              </a:lnSpc>
              <a:buClr>
                <a:schemeClr val="hlink"/>
              </a:buClr>
              <a:buSzPct val="80000"/>
              <a:buFont typeface="Wingdings" panose="05000000000000000000" pitchFamily="2" charset="2"/>
            </a:pPr>
            <a:r>
              <a:rPr lang="en-US" altLang="zh-CN" sz="2520" dirty="0">
                <a:latin typeface="Arial" panose="020B0604020202020204" pitchFamily="34" charset="0"/>
                <a:ea typeface="微软雅黑" panose="020B0503020204020204" pitchFamily="34" charset="-122"/>
              </a:rPr>
              <a:t>		</a:t>
            </a:r>
            <a:endParaRPr lang="en-US" altLang="zh-CN" sz="2520" dirty="0">
              <a:latin typeface="Arial" panose="020B0604020202020204" pitchFamily="34" charset="0"/>
              <a:ea typeface="微软雅黑" panose="020B0503020204020204" pitchFamily="34" charset="-122"/>
            </a:endParaRPr>
          </a:p>
        </p:txBody>
      </p:sp>
      <p:sp>
        <p:nvSpPr>
          <p:cNvPr id="1573895" name="矩形 1573894"/>
          <p:cNvSpPr/>
          <p:nvPr/>
        </p:nvSpPr>
        <p:spPr>
          <a:xfrm>
            <a:off x="1169988" y="5265261"/>
            <a:ext cx="8014335" cy="414020"/>
          </a:xfrm>
          <a:prstGeom prst="rect">
            <a:avLst/>
          </a:prstGeom>
          <a:solidFill>
            <a:schemeClr val="tx2"/>
          </a:solidFill>
          <a:ln w="9525">
            <a:noFill/>
          </a:ln>
        </p:spPr>
        <p:txBody>
          <a:bodyPr>
            <a:spAutoFit/>
          </a:bodyPr>
          <a:p>
            <a:pPr marL="342900" indent="-342900"/>
            <a:r>
              <a:rPr lang="en-US" altLang="en-US" sz="2100" dirty="0">
                <a:solidFill>
                  <a:schemeClr val="bg1"/>
                </a:solidFill>
                <a:latin typeface="Arial" panose="020B0604020202020204" pitchFamily="34" charset="0"/>
                <a:ea typeface="黑体" panose="02010609060101010101" pitchFamily="49" charset="-122"/>
              </a:rPr>
              <a:t>Hello Exception</a:t>
            </a:r>
            <a:endParaRPr lang="en-US" altLang="en-US" sz="2100" dirty="0">
              <a:solidFill>
                <a:schemeClr val="bg1"/>
              </a:solidFill>
              <a:latin typeface="Arial" panose="020B0604020202020204" pitchFamily="34" charset="0"/>
              <a:ea typeface="黑体" panose="02010609060101010101"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3894"/>
                                        </p:tgtEl>
                                        <p:attrNameLst>
                                          <p:attrName>style.visibility</p:attrName>
                                        </p:attrNameLst>
                                      </p:cBhvr>
                                      <p:to>
                                        <p:strVal val="visible"/>
                                      </p:to>
                                    </p:set>
                                    <p:animEffect transition="in" filter="blinds(horizontal)">
                                      <p:cBhvr>
                                        <p:cTn id="7" dur="500"/>
                                        <p:tgtEl>
                                          <p:spTgt spid="1573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3895"/>
                                        </p:tgtEl>
                                        <p:attrNameLst>
                                          <p:attrName>style.visibility</p:attrName>
                                        </p:attrNameLst>
                                      </p:cBhvr>
                                      <p:to>
                                        <p:strVal val="visible"/>
                                      </p:to>
                                    </p:set>
                                    <p:animEffect transition="in" filter="blinds(horizontal)">
                                      <p:cBhvr>
                                        <p:cTn id="12" dur="500"/>
                                        <p:tgtEl>
                                          <p:spTgt spid="1573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894" grpId="0" bldLvl="0" animBg="1"/>
      <p:bldP spid="157389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50596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异常的概念与分类</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73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1</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518593"/>
          <p:cNvSpPr>
            <a:spLocks noGrp="1"/>
          </p:cNvSpPr>
          <p:nvPr>
            <p:ph type="title"/>
          </p:nvPr>
        </p:nvSpPr>
        <p:spPr/>
        <p:txBody>
          <a:bodyPr vert="horz" wrap="square" lIns="96011" tIns="48005" rIns="96011" bIns="48005" anchor="ctr"/>
          <a:lstStyle/>
          <a:p>
            <a:pPr defTabSz="685800" eaLnBrk="1" hangingPunct="1"/>
            <a:r>
              <a:rPr lang="en-US" altLang="zh-CN" kern="1200" dirty="0">
                <a:latin typeface="+mj-lt"/>
                <a:ea typeface="+mj-ea"/>
                <a:cs typeface="+mj-cs"/>
              </a:rPr>
              <a:t>finally </a:t>
            </a:r>
            <a:r>
              <a:rPr lang="zh-CN" altLang="en-US" kern="1200" dirty="0">
                <a:latin typeface="+mj-lt"/>
                <a:ea typeface="+mj-ea"/>
                <a:cs typeface="+mj-cs"/>
              </a:rPr>
              <a:t>块</a:t>
            </a:r>
            <a:endParaRPr lang="en-US" altLang="zh-CN" kern="1200" dirty="0">
              <a:latin typeface="+mj-lt"/>
              <a:ea typeface="+mj-ea"/>
              <a:cs typeface="+mj-cs"/>
            </a:endParaRPr>
          </a:p>
        </p:txBody>
      </p:sp>
      <p:sp>
        <p:nvSpPr>
          <p:cNvPr id="54275" name="文本占位符 1518594"/>
          <p:cNvSpPr>
            <a:spLocks noGrp="1"/>
          </p:cNvSpPr>
          <p:nvPr>
            <p:ph idx="1"/>
          </p:nvPr>
        </p:nvSpPr>
        <p:spPr/>
        <p:txBody>
          <a:bodyPr vert="horz" wrap="square" lIns="96011" tIns="48005" rIns="96011" bIns="48005" anchor="t"/>
          <a:lstStyle/>
          <a:p>
            <a:pPr eaLnBrk="1" hangingPunct="1">
              <a:lnSpc>
                <a:spcPct val="90000"/>
              </a:lnSpc>
              <a:buClr>
                <a:schemeClr val="tx1"/>
              </a:buClr>
            </a:pPr>
            <a:r>
              <a:rPr lang="zh-CN" altLang="en-US" dirty="0"/>
              <a:t>确保了在出现异常时所有清除工作都将得到处理</a:t>
            </a:r>
            <a:endParaRPr lang="en-US" altLang="zh-CN" dirty="0"/>
          </a:p>
          <a:p>
            <a:pPr eaLnBrk="1" hangingPunct="1">
              <a:lnSpc>
                <a:spcPct val="90000"/>
              </a:lnSpc>
              <a:buClr>
                <a:schemeClr val="tx1"/>
              </a:buClr>
            </a:pPr>
            <a:r>
              <a:rPr lang="zh-CN" altLang="en-US" dirty="0"/>
              <a:t>与 </a:t>
            </a:r>
            <a:r>
              <a:rPr lang="en-US" altLang="zh-CN" dirty="0"/>
              <a:t>try </a:t>
            </a:r>
            <a:r>
              <a:rPr lang="zh-CN" altLang="en-US" dirty="0"/>
              <a:t>块一起使用</a:t>
            </a:r>
            <a:endParaRPr lang="zh-CN" altLang="en-GB" dirty="0"/>
          </a:p>
          <a:p>
            <a:pPr eaLnBrk="1" hangingPunct="1">
              <a:lnSpc>
                <a:spcPct val="90000"/>
              </a:lnSpc>
              <a:buClr>
                <a:schemeClr val="tx1"/>
              </a:buClr>
            </a:pPr>
            <a:r>
              <a:rPr lang="zh-CN" altLang="en-US" dirty="0">
                <a:solidFill>
                  <a:srgbClr val="FF0000"/>
                </a:solidFill>
              </a:rPr>
              <a:t>无论是否出现异常，</a:t>
            </a:r>
            <a:r>
              <a:rPr lang="en-US" altLang="zh-CN" dirty="0">
                <a:solidFill>
                  <a:srgbClr val="FF0000"/>
                </a:solidFill>
              </a:rPr>
              <a:t>finally</a:t>
            </a:r>
            <a:r>
              <a:rPr lang="zh-CN" altLang="en-US" dirty="0">
                <a:solidFill>
                  <a:srgbClr val="FF0000"/>
                </a:solidFill>
              </a:rPr>
              <a:t>块都将运行</a:t>
            </a:r>
            <a:endParaRPr lang="en-US" altLang="zh-CN" dirty="0">
              <a:solidFill>
                <a:srgbClr val="FF0000"/>
              </a:solidFill>
            </a:endParaRPr>
          </a:p>
        </p:txBody>
      </p:sp>
      <p:grpSp>
        <p:nvGrpSpPr>
          <p:cNvPr id="54276" name="组合 1518595"/>
          <p:cNvGrpSpPr/>
          <p:nvPr/>
        </p:nvGrpSpPr>
        <p:grpSpPr>
          <a:xfrm>
            <a:off x="2516981" y="4080510"/>
            <a:ext cx="5502354" cy="2121932"/>
            <a:chOff x="1150" y="2448"/>
            <a:chExt cx="3301" cy="1273"/>
          </a:xfrm>
        </p:grpSpPr>
        <p:sp>
          <p:nvSpPr>
            <p:cNvPr id="54278" name="直接连接符 1518596"/>
            <p:cNvSpPr/>
            <p:nvPr/>
          </p:nvSpPr>
          <p:spPr>
            <a:xfrm>
              <a:off x="1584" y="3264"/>
              <a:ext cx="0" cy="240"/>
            </a:xfrm>
            <a:prstGeom prst="line">
              <a:avLst/>
            </a:prstGeom>
            <a:ln w="25400" cap="flat" cmpd="sng">
              <a:solidFill>
                <a:schemeClr val="tx1"/>
              </a:solidFill>
              <a:prstDash val="solid"/>
              <a:miter/>
              <a:headEnd type="none" w="med" len="med"/>
              <a:tailEnd type="none" w="med" len="med"/>
            </a:ln>
          </p:spPr>
        </p:sp>
        <p:grpSp>
          <p:nvGrpSpPr>
            <p:cNvPr id="54279" name="组合 1518597"/>
            <p:cNvGrpSpPr/>
            <p:nvPr/>
          </p:nvGrpSpPr>
          <p:grpSpPr>
            <a:xfrm>
              <a:off x="1150" y="2448"/>
              <a:ext cx="3301" cy="1273"/>
              <a:chOff x="672" y="2448"/>
              <a:chExt cx="3301" cy="1273"/>
            </a:xfrm>
          </p:grpSpPr>
          <p:sp>
            <p:nvSpPr>
              <p:cNvPr id="54280" name="文本框 1518598"/>
              <p:cNvSpPr txBox="1"/>
              <p:nvPr/>
            </p:nvSpPr>
            <p:spPr>
              <a:xfrm>
                <a:off x="2365" y="2553"/>
                <a:ext cx="565"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finally</a:t>
                </a:r>
                <a:endParaRPr lang="en-US" altLang="zh-CN" sz="2520" b="1" dirty="0">
                  <a:latin typeface="Arial Narrow" panose="020B0606020202030204" pitchFamily="34" charset="0"/>
                  <a:ea typeface="微软雅黑" panose="020B0503020204020204" pitchFamily="34" charset="-122"/>
                </a:endParaRPr>
              </a:p>
            </p:txBody>
          </p:sp>
          <p:sp>
            <p:nvSpPr>
              <p:cNvPr id="54281" name="文本框 1518599"/>
              <p:cNvSpPr txBox="1"/>
              <p:nvPr/>
            </p:nvSpPr>
            <p:spPr>
              <a:xfrm>
                <a:off x="2178" y="3321"/>
                <a:ext cx="758"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catch </a:t>
                </a:r>
                <a:r>
                  <a:rPr lang="zh-CN" altLang="en-US" sz="2520" b="1" dirty="0">
                    <a:latin typeface="Arial Narrow" panose="020B0606020202030204" pitchFamily="34" charset="0"/>
                    <a:ea typeface="微软雅黑" panose="020B0503020204020204" pitchFamily="34" charset="-122"/>
                  </a:rPr>
                  <a:t>块</a:t>
                </a:r>
                <a:endParaRPr lang="en-US" altLang="zh-CN" sz="2520" b="1" dirty="0">
                  <a:latin typeface="Arial Narrow" panose="020B0606020202030204" pitchFamily="34" charset="0"/>
                  <a:ea typeface="微软雅黑" panose="020B0503020204020204" pitchFamily="34" charset="-122"/>
                </a:endParaRPr>
              </a:p>
            </p:txBody>
          </p:sp>
          <p:sp>
            <p:nvSpPr>
              <p:cNvPr id="54282" name="文本框 1518600"/>
              <p:cNvSpPr txBox="1"/>
              <p:nvPr/>
            </p:nvSpPr>
            <p:spPr>
              <a:xfrm>
                <a:off x="3408" y="3312"/>
                <a:ext cx="565"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finally</a:t>
                </a:r>
                <a:endParaRPr lang="en-US" altLang="zh-CN" sz="2520" b="1" dirty="0">
                  <a:latin typeface="Arial Narrow" panose="020B0606020202030204" pitchFamily="34" charset="0"/>
                  <a:ea typeface="微软雅黑" panose="020B0503020204020204" pitchFamily="34" charset="-122"/>
                </a:endParaRPr>
              </a:p>
            </p:txBody>
          </p:sp>
          <p:sp>
            <p:nvSpPr>
              <p:cNvPr id="54283" name="直接连接符 1518601"/>
              <p:cNvSpPr/>
              <p:nvPr/>
            </p:nvSpPr>
            <p:spPr>
              <a:xfrm>
                <a:off x="1083" y="3513"/>
                <a:ext cx="1056" cy="0"/>
              </a:xfrm>
              <a:prstGeom prst="line">
                <a:avLst/>
              </a:prstGeom>
              <a:ln w="25400" cap="flat" cmpd="sng">
                <a:solidFill>
                  <a:schemeClr val="tx1"/>
                </a:solidFill>
                <a:prstDash val="solid"/>
                <a:miter/>
                <a:headEnd type="none" w="med" len="med"/>
                <a:tailEnd type="stealth" w="med" len="lg"/>
              </a:ln>
            </p:spPr>
          </p:sp>
          <p:sp>
            <p:nvSpPr>
              <p:cNvPr id="54284" name="直接连接符 1518602"/>
              <p:cNvSpPr/>
              <p:nvPr/>
            </p:nvSpPr>
            <p:spPr>
              <a:xfrm flipV="1">
                <a:off x="1083" y="2697"/>
                <a:ext cx="0" cy="288"/>
              </a:xfrm>
              <a:prstGeom prst="line">
                <a:avLst/>
              </a:prstGeom>
              <a:ln w="25400" cap="flat" cmpd="sng">
                <a:solidFill>
                  <a:schemeClr val="tx1"/>
                </a:solidFill>
                <a:prstDash val="solid"/>
                <a:miter/>
                <a:headEnd type="none" w="med" len="med"/>
                <a:tailEnd type="none" w="med" len="med"/>
              </a:ln>
            </p:spPr>
          </p:sp>
          <p:sp>
            <p:nvSpPr>
              <p:cNvPr id="54285" name="直接连接符 1518603"/>
              <p:cNvSpPr/>
              <p:nvPr/>
            </p:nvSpPr>
            <p:spPr>
              <a:xfrm>
                <a:off x="1083" y="2697"/>
                <a:ext cx="1248" cy="0"/>
              </a:xfrm>
              <a:prstGeom prst="line">
                <a:avLst/>
              </a:prstGeom>
              <a:ln w="25400" cap="flat" cmpd="sng">
                <a:solidFill>
                  <a:schemeClr val="tx1"/>
                </a:solidFill>
                <a:prstDash val="solid"/>
                <a:miter/>
                <a:headEnd type="none" w="med" len="med"/>
                <a:tailEnd type="stealth" w="med" len="lg"/>
              </a:ln>
            </p:spPr>
          </p:sp>
          <p:sp>
            <p:nvSpPr>
              <p:cNvPr id="54286" name="直接连接符 1518604"/>
              <p:cNvSpPr/>
              <p:nvPr/>
            </p:nvSpPr>
            <p:spPr>
              <a:xfrm>
                <a:off x="2976" y="3504"/>
                <a:ext cx="432" cy="0"/>
              </a:xfrm>
              <a:prstGeom prst="line">
                <a:avLst/>
              </a:prstGeom>
              <a:ln w="25400" cap="flat" cmpd="sng">
                <a:solidFill>
                  <a:schemeClr val="tx1"/>
                </a:solidFill>
                <a:prstDash val="solid"/>
                <a:miter/>
                <a:headEnd type="none" w="med" len="med"/>
                <a:tailEnd type="stealth" w="med" len="lg"/>
              </a:ln>
            </p:spPr>
          </p:sp>
          <p:sp>
            <p:nvSpPr>
              <p:cNvPr id="54287" name="文本框 1518605"/>
              <p:cNvSpPr txBox="1"/>
              <p:nvPr/>
            </p:nvSpPr>
            <p:spPr>
              <a:xfrm>
                <a:off x="1227" y="3473"/>
                <a:ext cx="431" cy="248"/>
              </a:xfrm>
              <a:prstGeom prst="rect">
                <a:avLst/>
              </a:prstGeom>
              <a:noFill/>
              <a:ln w="9525">
                <a:noFill/>
              </a:ln>
            </p:spPr>
            <p:txBody>
              <a:bodyPr wrap="none">
                <a:spAutoFit/>
              </a:bodyPr>
              <a:lstStyle/>
              <a:p>
                <a:pPr>
                  <a:spcBef>
                    <a:spcPct val="0"/>
                  </a:spcBef>
                </a:pPr>
                <a:r>
                  <a:rPr lang="zh-CN" altLang="en-US" sz="2100" b="1" dirty="0">
                    <a:latin typeface="Arial" panose="020B0604020202020204" pitchFamily="34" charset="0"/>
                    <a:ea typeface="楷体_GB2312" pitchFamily="49" charset="-122"/>
                  </a:rPr>
                  <a:t>异常</a:t>
                </a:r>
                <a:endParaRPr lang="en-US" altLang="zh-CN" sz="2100" b="1" dirty="0">
                  <a:latin typeface="Arial" panose="020B0604020202020204" pitchFamily="34" charset="0"/>
                  <a:ea typeface="楷体_GB2312" pitchFamily="49" charset="-122"/>
                </a:endParaRPr>
              </a:p>
            </p:txBody>
          </p:sp>
          <p:sp>
            <p:nvSpPr>
              <p:cNvPr id="54288" name="文本框 1518606"/>
              <p:cNvSpPr txBox="1"/>
              <p:nvPr/>
            </p:nvSpPr>
            <p:spPr>
              <a:xfrm>
                <a:off x="1151" y="2448"/>
                <a:ext cx="753" cy="248"/>
              </a:xfrm>
              <a:prstGeom prst="rect">
                <a:avLst/>
              </a:prstGeom>
              <a:noFill/>
              <a:ln w="9525">
                <a:noFill/>
              </a:ln>
            </p:spPr>
            <p:txBody>
              <a:bodyPr wrap="none">
                <a:spAutoFit/>
              </a:bodyPr>
              <a:lstStyle/>
              <a:p>
                <a:pPr>
                  <a:spcBef>
                    <a:spcPct val="0"/>
                  </a:spcBef>
                </a:pPr>
                <a:r>
                  <a:rPr lang="zh-CN" altLang="en-US" sz="2100" b="1" dirty="0">
                    <a:latin typeface="Arial" panose="020B0604020202020204" pitchFamily="34" charset="0"/>
                    <a:ea typeface="楷体_GB2312" pitchFamily="49" charset="-122"/>
                  </a:rPr>
                  <a:t>没有异常</a:t>
                </a:r>
                <a:endParaRPr lang="en-US" altLang="zh-CN" sz="2100" b="1" dirty="0">
                  <a:latin typeface="Arial" panose="020B0604020202020204" pitchFamily="34" charset="0"/>
                  <a:ea typeface="楷体_GB2312" pitchFamily="49" charset="-122"/>
                </a:endParaRPr>
              </a:p>
            </p:txBody>
          </p:sp>
          <p:sp>
            <p:nvSpPr>
              <p:cNvPr id="54289" name="文本框 1518607"/>
              <p:cNvSpPr txBox="1"/>
              <p:nvPr/>
            </p:nvSpPr>
            <p:spPr>
              <a:xfrm>
                <a:off x="672" y="2984"/>
                <a:ext cx="548" cy="287"/>
              </a:xfrm>
              <a:prstGeom prst="rect">
                <a:avLst/>
              </a:prstGeom>
              <a:gradFill rotWithShape="0">
                <a:gsLst>
                  <a:gs pos="0">
                    <a:srgbClr val="FFCC00"/>
                  </a:gs>
                  <a:gs pos="50000">
                    <a:srgbClr val="FFFFFF"/>
                  </a:gs>
                  <a:gs pos="100000">
                    <a:srgbClr val="FFCC00"/>
                  </a:gs>
                </a:gsLst>
                <a:lin ang="5400000" scaled="1"/>
                <a:tileRect/>
              </a:gradFill>
              <a:ln w="9525" cap="flat" cmpd="sng">
                <a:solidFill>
                  <a:srgbClr val="B2B2B2"/>
                </a:solidFill>
                <a:prstDash val="solid"/>
                <a:miter/>
                <a:headEnd type="none" w="med" len="med"/>
                <a:tailEnd type="none" w="med" len="med"/>
              </a:ln>
            </p:spPr>
            <p:txBody>
              <a:bodyPr wrap="none">
                <a:spAutoFit/>
              </a:bodyPr>
              <a:lstStyle/>
              <a:p>
                <a:pPr>
                  <a:spcBef>
                    <a:spcPct val="0"/>
                  </a:spcBef>
                </a:pPr>
                <a:r>
                  <a:rPr lang="en-US" altLang="zh-CN" sz="2520" b="1" dirty="0">
                    <a:latin typeface="Arial Narrow" panose="020B0606020202030204" pitchFamily="34" charset="0"/>
                    <a:ea typeface="微软雅黑" panose="020B0503020204020204" pitchFamily="34" charset="-122"/>
                  </a:rPr>
                  <a:t>try </a:t>
                </a:r>
                <a:r>
                  <a:rPr lang="zh-CN" altLang="en-US" sz="2520" b="1" dirty="0">
                    <a:latin typeface="Arial Narrow" panose="020B0606020202030204" pitchFamily="34" charset="0"/>
                    <a:ea typeface="微软雅黑" panose="020B0503020204020204" pitchFamily="34" charset="-122"/>
                  </a:rPr>
                  <a:t>块</a:t>
                </a:r>
                <a:endParaRPr lang="en-US" altLang="zh-CN" sz="2520" b="1" dirty="0">
                  <a:latin typeface="Arial Narrow" panose="020B0606020202030204" pitchFamily="34" charset="0"/>
                  <a:ea typeface="微软雅黑" panose="020B0503020204020204" pitchFamily="34" charset="-122"/>
                </a:endParaRPr>
              </a:p>
            </p:txBody>
          </p:sp>
        </p:grpSp>
      </p:grpSp>
      <p:sp>
        <p:nvSpPr>
          <p:cNvPr id="54277"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1519617" descr="10"/>
          <p:cNvPicPr>
            <a:picLocks noChangeAspect="1"/>
          </p:cNvPicPr>
          <p:nvPr/>
        </p:nvPicPr>
        <p:blipFill>
          <a:blip r:embed="rId1"/>
          <a:stretch>
            <a:fillRect/>
          </a:stretch>
        </p:blipFill>
        <p:spPr>
          <a:xfrm>
            <a:off x="5098971" y="6397466"/>
            <a:ext cx="600075" cy="590074"/>
          </a:xfrm>
          <a:prstGeom prst="rect">
            <a:avLst/>
          </a:prstGeom>
          <a:noFill/>
          <a:ln w="9525">
            <a:noFill/>
          </a:ln>
        </p:spPr>
      </p:pic>
      <p:sp>
        <p:nvSpPr>
          <p:cNvPr id="3" name="内容占位符 2"/>
          <p:cNvSpPr>
            <a:spLocks noGrp="1"/>
          </p:cNvSpPr>
          <p:nvPr>
            <p:ph idx="1"/>
          </p:nvPr>
        </p:nvSpPr>
        <p:spPr/>
        <p:txBody>
          <a:bodyPr/>
          <a:p>
            <a:endParaRPr lang="zh-CN" altLang="en-US"/>
          </a:p>
        </p:txBody>
      </p:sp>
      <p:sp>
        <p:nvSpPr>
          <p:cNvPr id="55299" name="标题 1519618"/>
          <p:cNvSpPr>
            <a:spLocks noGrp="1"/>
          </p:cNvSpPr>
          <p:nvPr>
            <p:ph type="title"/>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finally </a:t>
            </a:r>
            <a:r>
              <a:rPr lang="zh-CN" altLang="en-US">
                <a:sym typeface="+mn-ea"/>
              </a:rPr>
              <a:t>块 示例</a:t>
            </a:r>
            <a:endParaRPr lang="zh-CN" altLang="en-US">
              <a:sym typeface="+mn-ea"/>
            </a:endParaRPr>
          </a:p>
        </p:txBody>
      </p:sp>
      <p:sp>
        <p:nvSpPr>
          <p:cNvPr id="1519620" name="文本框 1519619"/>
          <p:cNvSpPr txBox="1"/>
          <p:nvPr/>
        </p:nvSpPr>
        <p:spPr>
          <a:xfrm>
            <a:off x="940118" y="953453"/>
            <a:ext cx="8561070" cy="5568950"/>
          </a:xfrm>
          <a:prstGeom prst="rect">
            <a:avLst/>
          </a:prstGeom>
          <a:solidFill>
            <a:schemeClr val="bg1"/>
          </a:solidFill>
          <a:ln w="25400" cap="flat" cmpd="sng">
            <a:solidFill>
              <a:schemeClr val="tx1"/>
            </a:solidFill>
            <a:prstDash val="solid"/>
            <a:miter/>
            <a:headEnd type="none" w="med" len="med"/>
            <a:tailEnd type="none" w="med" len="med"/>
          </a:ln>
        </p:spPr>
        <p:txBody>
          <a:bodyPr>
            <a:spAutoFit/>
          </a:bodyPr>
          <a:lstStyle/>
          <a:p>
            <a:pPr>
              <a:lnSpc>
                <a:spcPct val="80000"/>
              </a:lnSpc>
              <a:spcBef>
                <a:spcPct val="0"/>
              </a:spcBef>
            </a:pPr>
            <a:r>
              <a:rPr lang="en-US" altLang="zh-CN" sz="2100" dirty="0">
                <a:latin typeface="黑体" panose="02010609060101010101" pitchFamily="49" charset="-122"/>
                <a:ea typeface="黑体" panose="02010609060101010101" pitchFamily="49" charset="-122"/>
              </a:rPr>
              <a:t>class AAA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a:t>
            </a:r>
            <a:r>
              <a:rPr lang="en-US" altLang="zh-CN" sz="2520" dirty="0">
                <a:latin typeface="黑体" panose="02010609060101010101" pitchFamily="49" charset="-122"/>
                <a:ea typeface="黑体" panose="02010609060101010101" pitchFamily="49" charset="-122"/>
              </a:rPr>
              <a:t> </a:t>
            </a:r>
            <a:r>
              <a:rPr lang="en-US" altLang="zh-CN" sz="2100" dirty="0">
                <a:latin typeface="黑体" panose="02010609060101010101" pitchFamily="49" charset="-122"/>
                <a:ea typeface="黑体" panose="02010609060101010101" pitchFamily="49" charset="-122"/>
              </a:rPr>
              <a:t>static int FinallyDemo(String args[]){</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try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int no1 = Integer.parseInt(args[0]);</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int no2 = Integer.parseInt(args[1]);</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System.out.println("</a:t>
            </a:r>
            <a:r>
              <a:rPr lang="zh-CN" altLang="en-US" sz="2100" dirty="0">
                <a:latin typeface="黑体" panose="02010609060101010101" pitchFamily="49" charset="-122"/>
                <a:ea typeface="黑体" panose="02010609060101010101" pitchFamily="49" charset="-122"/>
              </a:rPr>
              <a:t>相除结果为 </a:t>
            </a:r>
            <a:r>
              <a:rPr lang="en-US" altLang="zh-CN" sz="2100" dirty="0">
                <a:latin typeface="黑体" panose="02010609060101010101" pitchFamily="49" charset="-122"/>
                <a:ea typeface="黑体" panose="02010609060101010101" pitchFamily="49" charset="-122"/>
              </a:rPr>
              <a:t>"+no1/no2);</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return 0;</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catch(ArithmeticException i)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System.out.println("</a:t>
            </a:r>
            <a:r>
              <a:rPr lang="zh-CN" altLang="en-US" sz="2100" dirty="0">
                <a:latin typeface="黑体" panose="02010609060101010101" pitchFamily="49" charset="-122"/>
                <a:ea typeface="黑体" panose="02010609060101010101" pitchFamily="49" charset="-122"/>
              </a:rPr>
              <a:t>不能除以 </a:t>
            </a:r>
            <a:r>
              <a:rPr lang="en-US" altLang="zh-CN" sz="2100" dirty="0">
                <a:latin typeface="黑体" panose="02010609060101010101" pitchFamily="49" charset="-122"/>
                <a:ea typeface="黑体" panose="02010609060101010101" pitchFamily="49" charset="-122"/>
              </a:rPr>
              <a:t>0");</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return 1;</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finally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System.out.println("Finally </a:t>
            </a:r>
            <a:r>
              <a:rPr lang="zh-CN" altLang="en-US" sz="2100" dirty="0">
                <a:latin typeface="黑体" panose="02010609060101010101" pitchFamily="49" charset="-122"/>
                <a:ea typeface="黑体" panose="02010609060101010101" pitchFamily="49" charset="-122"/>
              </a:rPr>
              <a:t>已执行</a:t>
            </a:r>
            <a:r>
              <a:rPr lang="en-US" altLang="zh-CN" sz="2100" dirty="0">
                <a:latin typeface="黑体" panose="02010609060101010101" pitchFamily="49" charset="-122"/>
                <a:ea typeface="黑体" panose="02010609060101010101" pitchFamily="49" charset="-122"/>
              </a:rPr>
              <a:t>");</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return 2;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public static void main(String[] args){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a:t>
            </a:r>
            <a:r>
              <a:rPr lang="en-US" altLang="zh-CN" sz="2100" dirty="0">
                <a:latin typeface="Arial" panose="020B0604020202020204" pitchFamily="34" charset="0"/>
                <a:ea typeface="黑体" panose="02010609060101010101" pitchFamily="49" charset="-122"/>
              </a:rPr>
              <a:t>String[]a={“2","0"};</a:t>
            </a:r>
            <a:endParaRPr lang="en-US" altLang="zh-CN" sz="2100" dirty="0">
              <a:latin typeface="Arial" panose="020B0604020202020204" pitchFamily="34" charset="0"/>
              <a:ea typeface="黑体" panose="02010609060101010101" pitchFamily="49" charset="-122"/>
            </a:endParaRPr>
          </a:p>
          <a:p>
            <a:pPr>
              <a:lnSpc>
                <a:spcPct val="80000"/>
              </a:lnSpc>
              <a:spcBef>
                <a:spcPct val="0"/>
              </a:spcBef>
            </a:pPr>
            <a:r>
              <a:rPr lang="en-US" altLang="zh-CN" sz="2100" dirty="0">
                <a:latin typeface="Arial" panose="020B0604020202020204" pitchFamily="34" charset="0"/>
                <a:ea typeface="黑体" panose="02010609060101010101" pitchFamily="49" charset="-122"/>
              </a:rPr>
              <a:t>	      System.out.println(FinallyDemo(a)); </a:t>
            </a:r>
            <a:endParaRPr lang="en-US" altLang="zh-CN" sz="2100" dirty="0">
              <a:latin typeface="黑体" panose="02010609060101010101" pitchFamily="49" charset="-122"/>
              <a:ea typeface="黑体" panose="02010609060101010101" pitchFamily="49" charset="-122"/>
            </a:endParaRPr>
          </a:p>
          <a:p>
            <a:pPr>
              <a:lnSpc>
                <a:spcPct val="80000"/>
              </a:lnSpc>
              <a:spcBef>
                <a:spcPct val="0"/>
              </a:spcBef>
            </a:pPr>
            <a:r>
              <a:rPr lang="en-US" altLang="zh-CN" sz="2100" dirty="0">
                <a:latin typeface="黑体" panose="02010609060101010101" pitchFamily="49" charset="-122"/>
                <a:ea typeface="黑体" panose="02010609060101010101" pitchFamily="49" charset="-122"/>
              </a:rPr>
              <a:t>  } </a:t>
            </a:r>
            <a:endParaRPr lang="en-US" altLang="zh-CN" sz="2100" dirty="0">
              <a:latin typeface="黑体" panose="02010609060101010101" pitchFamily="49" charset="-122"/>
              <a:ea typeface="黑体" panose="02010609060101010101" pitchFamily="49" charset="-122"/>
            </a:endParaRPr>
          </a:p>
        </p:txBody>
      </p:sp>
      <p:sp>
        <p:nvSpPr>
          <p:cNvPr id="1519621" name="文本框 1519620"/>
          <p:cNvSpPr txBox="1"/>
          <p:nvPr/>
        </p:nvSpPr>
        <p:spPr>
          <a:xfrm>
            <a:off x="1280160" y="5490686"/>
            <a:ext cx="8921115" cy="1060450"/>
          </a:xfrm>
          <a:prstGeom prst="rect">
            <a:avLst/>
          </a:prstGeom>
          <a:solidFill>
            <a:srgbClr val="FFFFCC"/>
          </a:solidFill>
          <a:ln w="9525">
            <a:noFill/>
          </a:ln>
        </p:spPr>
        <p:txBody>
          <a:bodyPr>
            <a:spAutoFit/>
          </a:bodyPr>
          <a:lstStyle/>
          <a:p>
            <a:r>
              <a:rPr lang="zh-CN" altLang="en-US" sz="2100" dirty="0">
                <a:latin typeface="Arial" panose="020B0604020202020204" pitchFamily="34" charset="0"/>
                <a:ea typeface="黑体" panose="02010609060101010101" pitchFamily="49" charset="-122"/>
              </a:rPr>
              <a:t>不能除以 </a:t>
            </a:r>
            <a:r>
              <a:rPr lang="en-US" altLang="zh-CN" sz="2100" dirty="0">
                <a:latin typeface="Arial" panose="020B0604020202020204" pitchFamily="34" charset="0"/>
                <a:ea typeface="黑体" panose="02010609060101010101" pitchFamily="49" charset="-122"/>
              </a:rPr>
              <a:t>0</a:t>
            </a:r>
            <a:endParaRPr lang="zh-CN" altLang="en-US" sz="2100" b="1" dirty="0">
              <a:latin typeface="Arial" panose="020B0604020202020204" pitchFamily="34" charset="0"/>
              <a:ea typeface="黑体" panose="02010609060101010101" pitchFamily="49" charset="-122"/>
            </a:endParaRPr>
          </a:p>
          <a:p>
            <a:r>
              <a:rPr lang="zh-CN" altLang="zh-CN" sz="2100" b="1" dirty="0">
                <a:latin typeface="Arial" panose="020B0604020202020204" pitchFamily="34" charset="0"/>
                <a:ea typeface="黑体" panose="02010609060101010101" pitchFamily="49" charset="-122"/>
              </a:rPr>
              <a:t>Finally 已执行</a:t>
            </a:r>
            <a:endParaRPr lang="zh-CN" altLang="zh-CN" sz="2100" b="1" dirty="0">
              <a:latin typeface="Arial" panose="020B0604020202020204" pitchFamily="34" charset="0"/>
              <a:ea typeface="黑体" panose="02010609060101010101" pitchFamily="49" charset="-122"/>
            </a:endParaRPr>
          </a:p>
          <a:p>
            <a:r>
              <a:rPr lang="zh-CN" altLang="zh-CN" sz="2100" b="1" dirty="0">
                <a:latin typeface="Arial" panose="020B0604020202020204" pitchFamily="34" charset="0"/>
                <a:ea typeface="黑体" panose="02010609060101010101" pitchFamily="49" charset="-122"/>
              </a:rPr>
              <a:t>2</a:t>
            </a:r>
            <a:endParaRPr lang="en-US" altLang="zh-CN" sz="2100" b="1" dirty="0">
              <a:latin typeface="Arial" panose="020B0604020202020204" pitchFamily="34" charset="0"/>
              <a:ea typeface="黑体" panose="02010609060101010101" pitchFamily="49" charset="-122"/>
            </a:endParaRPr>
          </a:p>
        </p:txBody>
      </p:sp>
      <p:sp>
        <p:nvSpPr>
          <p:cNvPr id="1519622" name="文本框 1519621"/>
          <p:cNvSpPr txBox="1"/>
          <p:nvPr/>
        </p:nvSpPr>
        <p:spPr>
          <a:xfrm>
            <a:off x="940118" y="878444"/>
            <a:ext cx="8561070" cy="5310505"/>
          </a:xfrm>
          <a:prstGeom prst="rect">
            <a:avLst/>
          </a:prstGeom>
          <a:solidFill>
            <a:schemeClr val="bg1"/>
          </a:solidFill>
          <a:ln w="25400" cap="flat" cmpd="sng">
            <a:solidFill>
              <a:schemeClr val="tx1"/>
            </a:solidFill>
            <a:prstDash val="solid"/>
            <a:miter/>
            <a:headEnd type="none" w="med" len="med"/>
            <a:tailEnd type="none" w="med" len="med"/>
          </a:ln>
        </p:spPr>
        <p:txBody>
          <a:bodyPr>
            <a:spAutoFit/>
          </a:bodyPr>
          <a:lstStyle/>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class AAA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a:t>
            </a:r>
            <a:r>
              <a:rPr lang="en-US" altLang="zh-CN" sz="2400" b="1" dirty="0">
                <a:latin typeface="Courier New" panose="02070309020205020404" pitchFamily="49" charset="0"/>
                <a:ea typeface="黑体" panose="02010609060101010101" pitchFamily="49" charset="-122"/>
                <a:cs typeface="Courier New" panose="02070309020205020404" pitchFamily="49" charset="0"/>
              </a:rPr>
              <a:t> </a:t>
            </a:r>
            <a:r>
              <a:rPr lang="en-US" altLang="zh-CN" b="1" dirty="0">
                <a:latin typeface="Courier New" panose="02070309020205020404" pitchFamily="49" charset="0"/>
                <a:ea typeface="黑体" panose="02010609060101010101" pitchFamily="49" charset="-122"/>
                <a:cs typeface="Courier New" panose="02070309020205020404" pitchFamily="49" charset="0"/>
              </a:rPr>
              <a:t>static int FinallyDemo(String args[]){</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try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int no1 = Integer.parseInt(args[0]);</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int no2 = Integer.parseInt(args[1]);</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System.out.println("</a:t>
            </a:r>
            <a:r>
              <a:rPr lang="zh-CN" altLang="en-US" b="1" dirty="0">
                <a:latin typeface="Courier New" panose="02070309020205020404" pitchFamily="49" charset="0"/>
                <a:ea typeface="黑体" panose="02010609060101010101" pitchFamily="49" charset="-122"/>
                <a:cs typeface="Courier New" panose="02070309020205020404" pitchFamily="49" charset="0"/>
              </a:rPr>
              <a:t>相除结果为 </a:t>
            </a:r>
            <a:r>
              <a:rPr lang="en-US" altLang="zh-CN" b="1" dirty="0">
                <a:latin typeface="Courier New" panose="02070309020205020404" pitchFamily="49" charset="0"/>
                <a:ea typeface="黑体" panose="02010609060101010101" pitchFamily="49" charset="-122"/>
                <a:cs typeface="Courier New" panose="02070309020205020404" pitchFamily="49" charset="0"/>
              </a:rPr>
              <a:t>"+no1/no2);</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return 0;</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catch(NumberFormatException i)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System.out.println("</a:t>
            </a:r>
            <a:r>
              <a:rPr lang="zh-CN" altLang="en-US" b="1" dirty="0">
                <a:latin typeface="Courier New" panose="02070309020205020404" pitchFamily="49" charset="0"/>
                <a:ea typeface="黑体" panose="02010609060101010101" pitchFamily="49" charset="-122"/>
                <a:cs typeface="Courier New" panose="02070309020205020404" pitchFamily="49" charset="0"/>
              </a:rPr>
              <a:t>不能除以 </a:t>
            </a:r>
            <a:r>
              <a:rPr lang="en-US" altLang="zh-CN" b="1" dirty="0">
                <a:latin typeface="Courier New" panose="02070309020205020404" pitchFamily="49" charset="0"/>
                <a:ea typeface="黑体" panose="02010609060101010101" pitchFamily="49" charset="-122"/>
                <a:cs typeface="Courier New" panose="02070309020205020404" pitchFamily="49" charset="0"/>
              </a:rPr>
              <a:t>0");</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return 1;</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finally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System.out.println("Finally </a:t>
            </a:r>
            <a:r>
              <a:rPr lang="zh-CN" altLang="en-US" b="1" dirty="0">
                <a:latin typeface="Courier New" panose="02070309020205020404" pitchFamily="49" charset="0"/>
                <a:ea typeface="黑体" panose="02010609060101010101" pitchFamily="49" charset="-122"/>
                <a:cs typeface="Courier New" panose="02070309020205020404" pitchFamily="49" charset="0"/>
              </a:rPr>
              <a:t>已执行</a:t>
            </a:r>
            <a:r>
              <a:rPr lang="en-US" altLang="zh-CN" b="1" dirty="0">
                <a:latin typeface="Courier New" panose="02070309020205020404" pitchFamily="49" charset="0"/>
                <a:ea typeface="黑体" panose="02010609060101010101" pitchFamily="49" charset="-122"/>
                <a:cs typeface="Courier New" panose="02070309020205020404" pitchFamily="49" charset="0"/>
              </a:rPr>
              <a:t>");</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a:t>
            </a:r>
            <a:r>
              <a:rPr lang="en-US" altLang="zh-CN" b="1" dirty="0">
                <a:solidFill>
                  <a:srgbClr val="FF3300"/>
                </a:solidFill>
                <a:latin typeface="Courier New" panose="02070309020205020404" pitchFamily="49" charset="0"/>
                <a:ea typeface="黑体" panose="02010609060101010101" pitchFamily="49" charset="-122"/>
                <a:cs typeface="Courier New" panose="02070309020205020404" pitchFamily="49" charset="0"/>
              </a:rPr>
              <a:t>// return 2;</a:t>
            </a:r>
            <a:r>
              <a:rPr lang="en-US" altLang="zh-CN" b="1" dirty="0">
                <a:latin typeface="Courier New" panose="02070309020205020404" pitchFamily="49" charset="0"/>
                <a:ea typeface="黑体" panose="02010609060101010101" pitchFamily="49" charset="-122"/>
                <a:cs typeface="Courier New" panose="02070309020205020404" pitchFamily="49" charset="0"/>
              </a:rPr>
              <a:t>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public static void main(String[] args){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String[]a={“2","0"};</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System.out.println(FinallyDemo(a));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a:p>
            <a:pPr>
              <a:lnSpc>
                <a:spcPct val="80000"/>
              </a:lnSpc>
              <a:spcBef>
                <a:spcPct val="0"/>
              </a:spcBef>
            </a:pPr>
            <a:r>
              <a:rPr lang="en-US" altLang="zh-CN" b="1" dirty="0">
                <a:latin typeface="Courier New" panose="02070309020205020404" pitchFamily="49" charset="0"/>
                <a:ea typeface="黑体" panose="02010609060101010101" pitchFamily="49" charset="-122"/>
                <a:cs typeface="Courier New" panose="02070309020205020404" pitchFamily="49" charset="0"/>
              </a:rPr>
              <a:t>  } </a:t>
            </a:r>
            <a:endParaRPr lang="en-US" altLang="zh-CN" b="1" dirty="0">
              <a:latin typeface="Courier New" panose="02070309020205020404" pitchFamily="49" charset="0"/>
              <a:ea typeface="黑体" panose="02010609060101010101" pitchFamily="49" charset="-122"/>
              <a:cs typeface="Courier New" panose="02070309020205020404" pitchFamily="49" charset="0"/>
            </a:endParaRPr>
          </a:p>
        </p:txBody>
      </p:sp>
      <p:sp>
        <p:nvSpPr>
          <p:cNvPr id="1519623" name="文本框 1519622"/>
          <p:cNvSpPr txBox="1"/>
          <p:nvPr/>
        </p:nvSpPr>
        <p:spPr>
          <a:xfrm>
            <a:off x="1015127" y="5792391"/>
            <a:ext cx="8921115" cy="1060450"/>
          </a:xfrm>
          <a:prstGeom prst="rect">
            <a:avLst/>
          </a:prstGeom>
          <a:solidFill>
            <a:srgbClr val="FFFFCC"/>
          </a:solidFill>
          <a:ln w="9525">
            <a:noFill/>
          </a:ln>
        </p:spPr>
        <p:txBody>
          <a:bodyPr>
            <a:spAutoFit/>
          </a:bodyPr>
          <a:lstStyle/>
          <a:p>
            <a:r>
              <a:rPr lang="zh-CN" altLang="en-US" sz="2100" dirty="0">
                <a:latin typeface="Arial" panose="020B0604020202020204" pitchFamily="34" charset="0"/>
                <a:ea typeface="黑体" panose="02010609060101010101" pitchFamily="49" charset="-122"/>
              </a:rPr>
              <a:t>不能除以 </a:t>
            </a:r>
            <a:r>
              <a:rPr lang="en-US" altLang="zh-CN" sz="2100" dirty="0">
                <a:latin typeface="Arial" panose="020B0604020202020204" pitchFamily="34" charset="0"/>
                <a:ea typeface="黑体" panose="02010609060101010101" pitchFamily="49" charset="-122"/>
              </a:rPr>
              <a:t>0</a:t>
            </a:r>
            <a:endParaRPr lang="zh-CN" altLang="en-US" sz="2100" b="1" dirty="0">
              <a:latin typeface="Arial" panose="020B0604020202020204" pitchFamily="34" charset="0"/>
              <a:ea typeface="黑体" panose="02010609060101010101" pitchFamily="49" charset="-122"/>
            </a:endParaRPr>
          </a:p>
          <a:p>
            <a:r>
              <a:rPr lang="zh-CN" altLang="zh-CN" sz="2100" b="1" dirty="0">
                <a:latin typeface="Arial" panose="020B0604020202020204" pitchFamily="34" charset="0"/>
                <a:ea typeface="黑体" panose="02010609060101010101" pitchFamily="49" charset="-122"/>
              </a:rPr>
              <a:t>Finally 已执行</a:t>
            </a:r>
            <a:endParaRPr lang="zh-CN" altLang="en-US" sz="2100" b="1" dirty="0">
              <a:latin typeface="Arial" panose="020B0604020202020204" pitchFamily="34" charset="0"/>
              <a:ea typeface="黑体" panose="02010609060101010101" pitchFamily="49" charset="-122"/>
            </a:endParaRPr>
          </a:p>
          <a:p>
            <a:r>
              <a:rPr lang="zh-CN" altLang="en-US" sz="2100" b="1" dirty="0">
                <a:latin typeface="Arial" panose="020B0604020202020204" pitchFamily="34" charset="0"/>
                <a:ea typeface="黑体" panose="02010609060101010101" pitchFamily="49" charset="-122"/>
              </a:rPr>
              <a:t>1</a:t>
            </a:r>
            <a:endParaRPr lang="zh-CN" altLang="zh-CN" sz="2100" b="1" dirty="0">
              <a:latin typeface="Arial" panose="020B0604020202020204" pitchFamily="34" charset="0"/>
              <a:ea typeface="黑体" panose="02010609060101010101" pitchFamily="49" charset="-122"/>
            </a:endParaRPr>
          </a:p>
        </p:txBody>
      </p:sp>
      <p:sp>
        <p:nvSpPr>
          <p:cNvPr id="55304"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9620"/>
                                        </p:tgtEl>
                                        <p:attrNameLst>
                                          <p:attrName>style.visibility</p:attrName>
                                        </p:attrNameLst>
                                      </p:cBhvr>
                                      <p:to>
                                        <p:strVal val="visible"/>
                                      </p:to>
                                    </p:set>
                                    <p:animEffect transition="in" filter="blinds(horizontal)">
                                      <p:cBhvr>
                                        <p:cTn id="7" dur="500"/>
                                        <p:tgtEl>
                                          <p:spTgt spid="15196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196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19622"/>
                                        </p:tgtEl>
                                        <p:attrNameLst>
                                          <p:attrName>style.visibility</p:attrName>
                                        </p:attrNameLst>
                                      </p:cBhvr>
                                      <p:to>
                                        <p:strVal val="visible"/>
                                      </p:to>
                                    </p:set>
                                    <p:animEffect transition="in" filter="blinds(horizontal)">
                                      <p:cBhvr>
                                        <p:cTn id="16" dur="500"/>
                                        <p:tgtEl>
                                          <p:spTgt spid="151962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19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9620" grpId="0" bldLvl="0" animBg="1"/>
      <p:bldP spid="1519621" grpId="0" bldLvl="0" animBg="1"/>
      <p:bldP spid="1519622" grpId="0" bldLvl="0" animBg="1"/>
      <p:bldP spid="151962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56322"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102403" name="内容占位符 1"/>
          <p:cNvSpPr>
            <a:spLocks noGrp="1" noChangeArrowheads="1"/>
          </p:cNvSpPr>
          <p:nvPr>
            <p:ph idx="1"/>
            <p:custDataLst>
              <p:tags r:id="rId2"/>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120000"/>
              </a:lnSpc>
              <a:spcBef>
                <a:spcPts val="750"/>
              </a:spcBef>
              <a:spcAft>
                <a:spcPts val="0"/>
              </a:spcAft>
              <a:buClr>
                <a:srgbClr val="000000"/>
              </a:buClr>
              <a:buSzTx/>
              <a:buChar char="•"/>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如果在try或catch块中遇到return，先转向finally块，执行finally块中的语句，如果在finally块中也遇到return则执行finally块中的return，否则执行完finally块后执行转入finally块之前在try或</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catch块中遇到的return.</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20000"/>
              </a:lnSpc>
              <a:spcBef>
                <a:spcPts val="750"/>
              </a:spcBef>
              <a:spcAft>
                <a:spcPts val="0"/>
              </a:spcAft>
              <a:buClr>
                <a:srgbClr val="000000"/>
              </a:buClr>
              <a:buSzTx/>
              <a:buChar char="•"/>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如果此3处均未遇到return在</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finally块之后程序仍继续执行。</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3"/>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try-catch-finally</a:t>
            </a:r>
            <a:r>
              <a:rPr lang="zh-CN" altLang="en-US">
                <a:sym typeface="+mn-ea"/>
              </a:rPr>
              <a:t>小结</a:t>
            </a:r>
            <a:endParaRPr lang="zh-CN" altLang="en-US">
              <a:sym typeface="+mn-ea"/>
            </a:endParaRPr>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en-US" altLang="zh-CN" sz="2000" u="none" strike="noStrike" baseline="0" smtClean="0">
                <a:solidFill>
                  <a:schemeClr val="tx1"/>
                </a:solidFill>
                <a:uLnTx/>
                <a:uFillTx/>
              </a:rPr>
              <a:t>try</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finally</a:t>
            </a:r>
            <a:r>
              <a:rPr lang="zh-CN" altLang="en-US" sz="2000" u="none" strike="noStrike" baseline="0" smtClean="0">
                <a:solidFill>
                  <a:schemeClr val="tx1"/>
                </a:solidFill>
                <a:uLnTx/>
                <a:uFillTx/>
              </a:rPr>
              <a:t>三个语句块均不能单独使用，三者可以组成</a:t>
            </a:r>
            <a:r>
              <a:rPr lang="en-US" altLang="zh-CN" sz="2000" u="none" strike="noStrike" baseline="0" smtClean="0">
                <a:solidFill>
                  <a:schemeClr val="tx1"/>
                </a:solidFill>
                <a:uLnTx/>
                <a:uFillTx/>
              </a:rPr>
              <a:t>try+catch</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try+catch+finally</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try+finally</a:t>
            </a:r>
            <a:r>
              <a:rPr lang="zh-CN" altLang="en-US" sz="2000" u="none" strike="noStrike" baseline="0" smtClean="0">
                <a:solidFill>
                  <a:schemeClr val="tx1"/>
                </a:solidFill>
                <a:uLnTx/>
                <a:uFillTx/>
              </a:rPr>
              <a:t>三种结构，</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语句可以有一个或多个，</a:t>
            </a:r>
            <a:r>
              <a:rPr lang="en-US" altLang="zh-CN" sz="2000" u="none" strike="noStrike" baseline="0" smtClean="0">
                <a:solidFill>
                  <a:schemeClr val="tx1"/>
                </a:solidFill>
                <a:uLnTx/>
                <a:uFillTx/>
              </a:rPr>
              <a:t>finally</a:t>
            </a:r>
            <a:r>
              <a:rPr lang="zh-CN" altLang="en-US" sz="2000" u="none" strike="noStrike" baseline="0" smtClean="0">
                <a:solidFill>
                  <a:schemeClr val="tx1"/>
                </a:solidFill>
                <a:uLnTx/>
                <a:uFillTx/>
              </a:rPr>
              <a:t>语句最多一个</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en-US" altLang="zh-CN" sz="2000" u="none" strike="noStrike" baseline="0" smtClean="0">
                <a:solidFill>
                  <a:schemeClr val="tx1"/>
                </a:solidFill>
                <a:uLnTx/>
                <a:uFillTx/>
              </a:rPr>
              <a:t>try</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finally</a:t>
            </a:r>
            <a:r>
              <a:rPr lang="zh-CN" altLang="en-US" sz="2000" u="none" strike="noStrike" baseline="0" smtClean="0">
                <a:solidFill>
                  <a:schemeClr val="tx1"/>
                </a:solidFill>
                <a:uLnTx/>
                <a:uFillTx/>
              </a:rPr>
              <a:t>三个代码块中变量的作用域为代码块内部。如果要在三个块中都可以访问，则需要将变量定义到这些块的外面，即在</a:t>
            </a:r>
            <a:r>
              <a:rPr lang="en-US" altLang="zh-CN" sz="2000" u="none" strike="noStrike" baseline="0" smtClean="0">
                <a:solidFill>
                  <a:schemeClr val="tx1"/>
                </a:solidFill>
                <a:uLnTx/>
                <a:uFillTx/>
              </a:rPr>
              <a:t>{}</a:t>
            </a:r>
            <a:r>
              <a:rPr lang="zh-CN" altLang="en-US" sz="2000" u="none" strike="noStrike" baseline="0" smtClean="0">
                <a:solidFill>
                  <a:schemeClr val="tx1"/>
                </a:solidFill>
                <a:uLnTx/>
                <a:uFillTx/>
              </a:rPr>
              <a:t>之外声明</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多个</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块时候，只会匹配其中一个异常类并执行</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块代码，而不会再执行别的</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块，并且匹配</a:t>
            </a:r>
            <a:r>
              <a:rPr lang="en-US" altLang="zh-CN" sz="2000" u="none" strike="noStrike" baseline="0" smtClean="0">
                <a:solidFill>
                  <a:schemeClr val="tx1"/>
                </a:solidFill>
                <a:uLnTx/>
                <a:uFillTx/>
              </a:rPr>
              <a:t>catch</a:t>
            </a:r>
            <a:r>
              <a:rPr lang="zh-CN" altLang="en-US" sz="2000" u="none" strike="noStrike" baseline="0" smtClean="0">
                <a:solidFill>
                  <a:schemeClr val="tx1"/>
                </a:solidFill>
                <a:uLnTx/>
                <a:uFillTx/>
              </a:rPr>
              <a:t>语句的顺序是由上到下，在声明过程中子类需要放在前边捕捉</a:t>
            </a:r>
            <a:endParaRPr lang="zh-CN" altLang="en-US" sz="2000" u="none" strike="noStrike" baseline="0" smtClean="0">
              <a:solidFill>
                <a:schemeClr val="tx1"/>
              </a:solidFill>
              <a:uLnTx/>
              <a:uFillTx/>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1559553"/>
          <p:cNvSpPr>
            <a:spLocks noGrp="1"/>
          </p:cNvSpPr>
          <p:nvPr>
            <p:ph idx="1"/>
          </p:nvPr>
        </p:nvSpPr>
        <p:spPr>
          <a:xfrm>
            <a:off x="495300" y="1395730"/>
            <a:ext cx="4603750" cy="4751070"/>
          </a:xfrm>
        </p:spPr>
        <p:txBody>
          <a:bodyPr vert="horz" wrap="square" lIns="96011" tIns="48005" rIns="96011" bIns="48005" anchor="t"/>
          <a:lstStyle/>
          <a:p>
            <a:pPr marL="609600" indent="-609600" eaLnBrk="1" hangingPunct="1">
              <a:buSzPct val="90000"/>
            </a:pPr>
            <a:r>
              <a:rPr lang="zh-CN" altLang="en-US" dirty="0"/>
              <a:t>异常的抛出</a:t>
            </a:r>
            <a:endParaRPr lang="zh-CN" altLang="en-US" dirty="0"/>
          </a:p>
          <a:p>
            <a:pPr marL="990600" lvl="1" indent="-533400" eaLnBrk="1" hangingPunct="1">
              <a:buSzPct val="90000"/>
            </a:pPr>
            <a:r>
              <a:rPr lang="zh-CN" altLang="en-US" dirty="0"/>
              <a:t>在一个方法中，抛出异常，同时捕捉</a:t>
            </a:r>
            <a:endParaRPr lang="zh-CN" altLang="en-US" dirty="0"/>
          </a:p>
          <a:p>
            <a:pPr marL="990600" lvl="1" indent="-533400" eaLnBrk="1" hangingPunct="1">
              <a:buSzPct val="90000"/>
            </a:pPr>
            <a:r>
              <a:rPr lang="zh-CN" altLang="en-US" dirty="0"/>
              <a:t>当有多个方法调用时，由特定</a:t>
            </a:r>
            <a:r>
              <a:rPr lang="en-US" altLang="zh-CN" dirty="0"/>
              <a:t>(</a:t>
            </a:r>
            <a:r>
              <a:rPr lang="zh-CN" altLang="en-US" dirty="0"/>
              <a:t>适当</a:t>
            </a:r>
            <a:r>
              <a:rPr lang="en-US" altLang="zh-CN" dirty="0"/>
              <a:t>)</a:t>
            </a:r>
            <a:r>
              <a:rPr lang="zh-CN" altLang="en-US" dirty="0"/>
              <a:t>的方法捕捉异常</a:t>
            </a:r>
            <a:endParaRPr lang="zh-CN" altLang="en-US" dirty="0"/>
          </a:p>
          <a:p>
            <a:pPr marL="1371600" lvl="2" indent="-457200" eaLnBrk="1" hangingPunct="1">
              <a:buSzPct val="90000"/>
            </a:pPr>
            <a:r>
              <a:rPr lang="zh-CN" altLang="en-US" dirty="0"/>
              <a:t>被调用的方法主动抛出异常</a:t>
            </a:r>
            <a:r>
              <a:rPr lang="en-US" altLang="zh-CN" dirty="0"/>
              <a:t>(throws)</a:t>
            </a:r>
            <a:endParaRPr lang="en-US" altLang="zh-CN" dirty="0"/>
          </a:p>
        </p:txBody>
      </p:sp>
      <p:sp>
        <p:nvSpPr>
          <p:cNvPr id="58371" name="标题 1559554"/>
          <p:cNvSpPr>
            <a:spLocks noGrp="1"/>
          </p:cNvSpPr>
          <p:nvPr>
            <p:ph type="title"/>
          </p:nvPr>
        </p:nvSpPr>
        <p:spPr/>
        <p:txBody>
          <a:bodyPr vert="horz" wrap="square" lIns="96011" tIns="48005" rIns="96011" bIns="48005" anchor="b"/>
          <a:lstStyle/>
          <a:p>
            <a:pPr defTabSz="685800" eaLnBrk="1" hangingPunct="1"/>
            <a:r>
              <a:rPr lang="zh-CN" altLang="en-US" kern="1200" dirty="0">
                <a:latin typeface="+mj-lt"/>
                <a:ea typeface="+mj-ea"/>
                <a:cs typeface="+mj-cs"/>
              </a:rPr>
              <a:t>异常抛出</a:t>
            </a:r>
            <a:endParaRPr lang="zh-CN" altLang="en-US" kern="1200" dirty="0">
              <a:latin typeface="+mj-lt"/>
              <a:ea typeface="+mj-ea"/>
              <a:cs typeface="+mj-cs"/>
            </a:endParaRPr>
          </a:p>
        </p:txBody>
      </p:sp>
      <p:sp>
        <p:nvSpPr>
          <p:cNvPr id="1559556" name="矩形 1559555"/>
          <p:cNvSpPr/>
          <p:nvPr/>
        </p:nvSpPr>
        <p:spPr>
          <a:xfrm>
            <a:off x="5200745" y="1217295"/>
            <a:ext cx="5600700" cy="584073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import java.io.IOException;</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class Test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static char getChar() </a:t>
            </a:r>
            <a:r>
              <a:rPr lang="en-US" altLang="zh-CN" sz="2100" dirty="0">
                <a:solidFill>
                  <a:schemeClr val="hlink"/>
                </a:solidFill>
                <a:latin typeface="Tahoma" panose="020B0604030504040204" pitchFamily="34" charset="0"/>
                <a:ea typeface="华文中宋" panose="02010600040101010101" pitchFamily="2" charset="-122"/>
              </a:rPr>
              <a:t>throws IOException</a:t>
            </a: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char c = (char)</a:t>
            </a:r>
            <a:r>
              <a:rPr lang="en-US" altLang="zh-CN" sz="2100" dirty="0">
                <a:solidFill>
                  <a:schemeClr val="hlink"/>
                </a:solidFill>
                <a:latin typeface="Tahoma" panose="020B0604030504040204" pitchFamily="34" charset="0"/>
                <a:ea typeface="华文中宋" panose="02010600040101010101" pitchFamily="2" charset="-122"/>
              </a:rPr>
              <a:t>System.in.read()</a:t>
            </a:r>
            <a:r>
              <a:rPr lang="en-US" altLang="zh-CN" sz="2100" dirty="0">
                <a:latin typeface="Tahoma" panose="020B0604030504040204" pitchFamily="34" charset="0"/>
                <a:ea typeface="华文中宋" panose="02010600040101010101" pitchFamily="2" charset="-122"/>
              </a:rPr>
              <a:t>;</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return c;</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public static void main(String args[])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try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char c = getChar();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System.out.println(c);</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 </a:t>
            </a:r>
            <a:r>
              <a:rPr lang="en-US" altLang="zh-CN" sz="2100" dirty="0">
                <a:solidFill>
                  <a:schemeClr val="hlink"/>
                </a:solidFill>
                <a:latin typeface="Tahoma" panose="020B0604030504040204" pitchFamily="34" charset="0"/>
                <a:ea typeface="华文中宋" panose="02010600040101010101" pitchFamily="2" charset="-122"/>
              </a:rPr>
              <a:t>catch (IOException e)</a:t>
            </a: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System.out.println(e);</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p:txBody>
      </p:sp>
      <p:sp>
        <p:nvSpPr>
          <p:cNvPr id="58373"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59556"/>
                                        </p:tgtEl>
                                        <p:attrNameLst>
                                          <p:attrName>style.visibility</p:attrName>
                                        </p:attrNameLst>
                                      </p:cBhvr>
                                      <p:to>
                                        <p:strVal val="visible"/>
                                      </p:to>
                                    </p:set>
                                    <p:animEffect transition="in" filter="barn(outHorizontal)">
                                      <p:cBhvr>
                                        <p:cTn id="7" dur="500"/>
                                        <p:tgtEl>
                                          <p:spTgt spid="155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556"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占位符 1560577"/>
          <p:cNvSpPr>
            <a:spLocks noGrp="1"/>
          </p:cNvSpPr>
          <p:nvPr>
            <p:ph idx="1"/>
          </p:nvPr>
        </p:nvSpPr>
        <p:spPr/>
        <p:txBody>
          <a:bodyPr vert="horz" wrap="square" lIns="96011" tIns="48005" rIns="96011" bIns="48005" anchor="t"/>
          <a:lstStyle/>
          <a:p>
            <a:pPr marL="609600" indent="-609600" eaLnBrk="1" hangingPunct="1">
              <a:buSzPct val="90000"/>
            </a:pPr>
            <a:r>
              <a:rPr lang="zh-CN" altLang="en-US" dirty="0"/>
              <a:t>异常的抛出</a:t>
            </a:r>
            <a:endParaRPr lang="zh-CN" altLang="en-US" dirty="0"/>
          </a:p>
          <a:p>
            <a:pPr marL="990600" lvl="1" indent="-533400" eaLnBrk="1" hangingPunct="1">
              <a:buSzPct val="90000"/>
            </a:pPr>
            <a:r>
              <a:rPr lang="zh-CN" altLang="en-US" dirty="0"/>
              <a:t>主动抛出异常</a:t>
            </a:r>
            <a:endParaRPr lang="zh-CN" altLang="en-US" dirty="0"/>
          </a:p>
          <a:p>
            <a:pPr marL="990600" lvl="1" indent="-533400" eaLnBrk="1" hangingPunct="1">
              <a:buSzPct val="90000"/>
            </a:pPr>
            <a:endParaRPr lang="zh-CN" altLang="en-US" dirty="0"/>
          </a:p>
          <a:p>
            <a:pPr marL="990600" lvl="1" indent="-533400" eaLnBrk="1" hangingPunct="1">
              <a:buSzPct val="90000"/>
            </a:pPr>
            <a:endParaRPr lang="zh-CN" altLang="en-US" dirty="0"/>
          </a:p>
          <a:p>
            <a:pPr marL="990600" lvl="1" indent="-533400" eaLnBrk="1" hangingPunct="1">
              <a:buSzPct val="90000"/>
            </a:pPr>
            <a:endParaRPr lang="zh-CN" altLang="en-US" dirty="0"/>
          </a:p>
          <a:p>
            <a:pPr marL="990600" lvl="1" indent="-533400" eaLnBrk="1" hangingPunct="1">
              <a:buSzPct val="90000"/>
            </a:pPr>
            <a:endParaRPr lang="zh-CN" altLang="en-US" dirty="0"/>
          </a:p>
          <a:p>
            <a:pPr marL="990600" lvl="1" indent="-533400" eaLnBrk="1" hangingPunct="1">
              <a:buSzPct val="90000"/>
            </a:pPr>
            <a:r>
              <a:rPr lang="zh-CN" altLang="en-US" dirty="0"/>
              <a:t>遇到</a:t>
            </a:r>
            <a:r>
              <a:rPr lang="en-US" altLang="zh-CN" dirty="0"/>
              <a:t>throw</a:t>
            </a:r>
            <a:r>
              <a:rPr lang="zh-CN" altLang="en-US" dirty="0"/>
              <a:t>语句后，该过程会返回。相当于在该处遇到了异常。如果外部有</a:t>
            </a:r>
            <a:r>
              <a:rPr lang="en-US" altLang="zh-CN" dirty="0"/>
              <a:t>try</a:t>
            </a:r>
            <a:r>
              <a:rPr lang="zh-CN" altLang="en-US" dirty="0"/>
              <a:t>语句，则进入</a:t>
            </a:r>
            <a:r>
              <a:rPr lang="en-US" altLang="zh-CN" dirty="0"/>
              <a:t>catch</a:t>
            </a:r>
            <a:r>
              <a:rPr lang="zh-CN" altLang="en-US" dirty="0"/>
              <a:t>，如果</a:t>
            </a:r>
            <a:r>
              <a:rPr lang="en-US" altLang="zh-CN" dirty="0"/>
              <a:t>catch</a:t>
            </a:r>
            <a:r>
              <a:rPr lang="zh-CN" altLang="en-US" dirty="0"/>
              <a:t>不能处理，或没有</a:t>
            </a:r>
            <a:r>
              <a:rPr lang="en-US" altLang="zh-CN" dirty="0"/>
              <a:t>try</a:t>
            </a:r>
            <a:r>
              <a:rPr lang="zh-CN" altLang="en-US" dirty="0"/>
              <a:t>则相当于</a:t>
            </a:r>
            <a:r>
              <a:rPr lang="en-US" altLang="zh-CN" dirty="0"/>
              <a:t>return</a:t>
            </a:r>
            <a:r>
              <a:rPr lang="zh-CN" altLang="en-US" dirty="0"/>
              <a:t>，后面语句不会执行</a:t>
            </a:r>
            <a:r>
              <a:rPr lang="en-US" altLang="zh-CN" dirty="0"/>
              <a:t>.</a:t>
            </a:r>
            <a:endParaRPr lang="en-US" altLang="zh-CN" dirty="0"/>
          </a:p>
        </p:txBody>
      </p:sp>
      <p:sp>
        <p:nvSpPr>
          <p:cNvPr id="59395" name="标题 1560578"/>
          <p:cNvSpPr>
            <a:spLocks noGrp="1"/>
          </p:cNvSpPr>
          <p:nvPr>
            <p:ph type="title"/>
          </p:nvPr>
        </p:nvSpPr>
        <p:spPr/>
        <p:txBody>
          <a:bodyPr vert="horz" wrap="square" lIns="96011" tIns="48005" rIns="96011" bIns="48005" anchor="b"/>
          <a:lstStyle/>
          <a:p>
            <a:pPr defTabSz="685800" eaLnBrk="1" hangingPunct="1"/>
            <a:r>
              <a:rPr lang="zh-CN" altLang="en-US" sz="3360" kern="1200" dirty="0">
                <a:latin typeface="+mj-lt"/>
                <a:ea typeface="+mj-ea"/>
                <a:cs typeface="+mj-cs"/>
              </a:rPr>
              <a:t>异常抛出</a:t>
            </a:r>
            <a:endParaRPr lang="zh-CN" altLang="en-US" sz="3360" kern="1200" dirty="0">
              <a:latin typeface="+mj-lt"/>
              <a:ea typeface="+mj-ea"/>
              <a:cs typeface="+mj-cs"/>
            </a:endParaRPr>
          </a:p>
        </p:txBody>
      </p:sp>
      <p:sp>
        <p:nvSpPr>
          <p:cNvPr id="1560580" name="矩形 1560579"/>
          <p:cNvSpPr/>
          <p:nvPr/>
        </p:nvSpPr>
        <p:spPr>
          <a:xfrm>
            <a:off x="1720215" y="2480310"/>
            <a:ext cx="7920990" cy="1940560"/>
          </a:xfrm>
          <a:prstGeom prst="rect">
            <a:avLst/>
          </a:prstGeom>
          <a:solidFill>
            <a:srgbClr val="99CCFF"/>
          </a:solidFill>
          <a:ln w="9525">
            <a:noFill/>
          </a:ln>
        </p:spPr>
        <p:txBody>
          <a:bodyPr/>
          <a:lstStyle/>
          <a:p>
            <a:pPr marL="342900" indent="-342900">
              <a:buClr>
                <a:schemeClr val="hlink"/>
              </a:buClr>
              <a:buSzPct val="90000"/>
              <a:buFont typeface="Wingdings" panose="05000000000000000000" pitchFamily="2" charset="2"/>
            </a:pPr>
            <a:r>
              <a:rPr lang="zh-CN" altLang="en-US" sz="2520" dirty="0">
                <a:latin typeface="Tahoma" panose="020B0604030504040204" pitchFamily="34" charset="0"/>
                <a:ea typeface="华文中宋" panose="02010600040101010101" pitchFamily="2" charset="-122"/>
              </a:rPr>
              <a:t> </a:t>
            </a:r>
            <a:r>
              <a:rPr lang="en-US" altLang="zh-CN" sz="2520" dirty="0">
                <a:latin typeface="Tahoma" panose="020B0604030504040204" pitchFamily="34" charset="0"/>
                <a:ea typeface="华文中宋" panose="02010600040101010101" pitchFamily="2" charset="-122"/>
              </a:rPr>
              <a:t>void parseObj(String s) throws NullPointerException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if (s == null)</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throw new NullPointerException();</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 …;</a:t>
            </a:r>
            <a:endParaRPr lang="en-US" altLang="zh-CN" sz="252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520" dirty="0">
                <a:latin typeface="Tahoma" panose="020B0604030504040204" pitchFamily="34" charset="0"/>
                <a:ea typeface="华文中宋" panose="02010600040101010101" pitchFamily="2" charset="-122"/>
              </a:rPr>
              <a:t> }</a:t>
            </a:r>
            <a:endParaRPr lang="en-US" altLang="zh-CN" sz="2520" dirty="0">
              <a:latin typeface="Tahoma" panose="020B0604030504040204" pitchFamily="34" charset="0"/>
              <a:ea typeface="华文中宋" panose="02010600040101010101" pitchFamily="2" charset="-122"/>
            </a:endParaRPr>
          </a:p>
        </p:txBody>
      </p:sp>
      <p:sp>
        <p:nvSpPr>
          <p:cNvPr id="59397"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60580"/>
                                        </p:tgtEl>
                                        <p:attrNameLst>
                                          <p:attrName>style.visibility</p:attrName>
                                        </p:attrNameLst>
                                      </p:cBhvr>
                                      <p:to>
                                        <p:strVal val="visible"/>
                                      </p:to>
                                    </p:set>
                                    <p:animEffect transition="in" filter="barn(outHorizontal)">
                                      <p:cBhvr>
                                        <p:cTn id="7" dur="500"/>
                                        <p:tgtEl>
                                          <p:spTgt spid="1560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80"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521665"/>
          <p:cNvSpPr>
            <a:spLocks noGrp="1"/>
          </p:cNvSpPr>
          <p:nvPr>
            <p:ph type="title"/>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使用 </a:t>
            </a:r>
            <a:r>
              <a:rPr lang="zh-CN" altLang="en-US">
                <a:sym typeface="+mn-ea"/>
              </a:rPr>
              <a:t>throw</a:t>
            </a:r>
            <a:r>
              <a:rPr lang="zh-CN" altLang="en-US">
                <a:sym typeface="+mn-ea"/>
              </a:rPr>
              <a:t>抛出异常</a:t>
            </a:r>
            <a:endParaRPr lang="zh-CN" altLang="en-US">
              <a:sym typeface="+mn-ea"/>
            </a:endParaRPr>
          </a:p>
        </p:txBody>
      </p:sp>
      <p:sp>
        <p:nvSpPr>
          <p:cNvPr id="2" name="内容占位符 1"/>
          <p:cNvSpPr>
            <a:spLocks noGrp="1"/>
          </p:cNvSpPr>
          <p:nvPr>
            <p:ph idx="1"/>
          </p:nvPr>
        </p:nvSpPr>
        <p:spPr/>
        <p:txBody>
          <a:bodyPr/>
          <a:lstStyle/>
          <a:p>
            <a:pPr marL="342900" indent="-342900">
              <a:buClr>
                <a:schemeClr val="tx1"/>
              </a:buClr>
              <a:buFont typeface="Arial" panose="020B0604020202020204" pitchFamily="34" charset="0"/>
              <a:buChar char="•"/>
            </a:pPr>
            <a:r>
              <a:rPr lang="zh-CN" altLang="en-US" sz="2520" dirty="0">
                <a:cs typeface="微软雅黑" panose="020B0503020204020204" pitchFamily="34" charset="-122"/>
                <a:sym typeface="+mn-ea"/>
              </a:rPr>
              <a:t>异常是通过关键字 </a:t>
            </a:r>
            <a:r>
              <a:rPr lang="en-US" altLang="zh-CN" sz="2520" dirty="0">
                <a:cs typeface="微软雅黑" panose="020B0503020204020204" pitchFamily="34" charset="-122"/>
                <a:sym typeface="+mn-ea"/>
              </a:rPr>
              <a:t>throw </a:t>
            </a:r>
            <a:r>
              <a:rPr lang="zh-CN" altLang="en-US" sz="2520" dirty="0">
                <a:cs typeface="微软雅黑" panose="020B0503020204020204" pitchFamily="34" charset="-122"/>
                <a:sym typeface="+mn-ea"/>
              </a:rPr>
              <a:t>抛出，</a:t>
            </a:r>
            <a:r>
              <a:rPr lang="zh-CN" altLang="en-GB" sz="2520" dirty="0">
                <a:cs typeface="微软雅黑" panose="020B0503020204020204" pitchFamily="34" charset="-122"/>
                <a:sym typeface="+mn-ea"/>
              </a:rPr>
              <a:t>程序可以用</a:t>
            </a:r>
            <a:r>
              <a:rPr lang="en-GB" altLang="zh-CN" sz="2520" dirty="0">
                <a:cs typeface="微软雅黑" panose="020B0503020204020204" pitchFamily="34" charset="-122"/>
                <a:sym typeface="+mn-ea"/>
              </a:rPr>
              <a:t>throw</a:t>
            </a:r>
            <a:r>
              <a:rPr lang="zh-CN" altLang="en-GB" sz="2520" dirty="0">
                <a:cs typeface="微软雅黑" panose="020B0503020204020204" pitchFamily="34" charset="-122"/>
                <a:sym typeface="+mn-ea"/>
              </a:rPr>
              <a:t>语句引发明确的异常。如：</a:t>
            </a:r>
            <a:r>
              <a:rPr lang="zh-CN" altLang="en-US" sz="2520" dirty="0">
                <a:cs typeface="微软雅黑" panose="020B0503020204020204" pitchFamily="34" charset="-122"/>
                <a:sym typeface="+mn-ea"/>
              </a:rPr>
              <a:t> </a:t>
            </a:r>
            <a:endParaRPr lang="zh-CN" altLang="en-GB" sz="2520" dirty="0">
              <a:cs typeface="微软雅黑" panose="020B0503020204020204" pitchFamily="34" charset="-122"/>
            </a:endParaRPr>
          </a:p>
          <a:p>
            <a:pPr marL="457200" lvl="1" indent="0" eaLnBrk="1" hangingPunct="1">
              <a:buClr>
                <a:schemeClr val="hlink"/>
              </a:buClr>
              <a:buSzPct val="55000"/>
              <a:buNone/>
            </a:pPr>
            <a:r>
              <a:rPr lang="en-US" altLang="zh-CN" sz="2520" dirty="0">
                <a:solidFill>
                  <a:srgbClr val="CC0000"/>
                </a:solidFill>
                <a:cs typeface="微软雅黑" panose="020B0503020204020204" pitchFamily="34" charset="-122"/>
                <a:sym typeface="+mn-ea"/>
              </a:rPr>
              <a:t>try {</a:t>
            </a:r>
            <a:endParaRPr lang="en-US" altLang="zh-CN" sz="2520" dirty="0">
              <a:solidFill>
                <a:srgbClr val="CC0000"/>
              </a:solidFill>
              <a:cs typeface="微软雅黑" panose="020B0503020204020204" pitchFamily="34" charset="-122"/>
            </a:endParaRPr>
          </a:p>
          <a:p>
            <a:pPr marL="457200" lvl="1" indent="0" eaLnBrk="1" hangingPunct="1">
              <a:buClr>
                <a:schemeClr val="hlink"/>
              </a:buClr>
              <a:buSzPct val="55000"/>
              <a:buNone/>
            </a:pPr>
            <a:r>
              <a:rPr lang="en-US" altLang="zh-CN" sz="2520" dirty="0">
                <a:solidFill>
                  <a:srgbClr val="CC0000"/>
                </a:solidFill>
                <a:cs typeface="微软雅黑" panose="020B0503020204020204" pitchFamily="34" charset="-122"/>
                <a:sym typeface="+mn-ea"/>
              </a:rPr>
              <a:t>		if(obj==null)	{</a:t>
            </a:r>
            <a:endParaRPr lang="en-US" altLang="zh-CN" sz="2520" dirty="0">
              <a:solidFill>
                <a:srgbClr val="CC0000"/>
              </a:solidFill>
              <a:cs typeface="微软雅黑" panose="020B0503020204020204" pitchFamily="34" charset="-122"/>
            </a:endParaRPr>
          </a:p>
          <a:p>
            <a:pPr marL="457200" lvl="1" indent="0" eaLnBrk="1" hangingPunct="1">
              <a:buClr>
                <a:schemeClr val="hlink"/>
              </a:buClr>
              <a:buSzPct val="55000"/>
              <a:buNone/>
            </a:pPr>
            <a:r>
              <a:rPr lang="en-US" altLang="zh-CN" sz="2520" dirty="0">
                <a:solidFill>
                  <a:srgbClr val="CC0000"/>
                </a:solidFill>
                <a:cs typeface="微软雅黑" panose="020B0503020204020204" pitchFamily="34" charset="-122"/>
                <a:sym typeface="+mn-ea"/>
              </a:rPr>
              <a:t>		  throw new NullPointerException();</a:t>
            </a:r>
            <a:endParaRPr lang="en-US" altLang="zh-CN" sz="2520" dirty="0">
              <a:solidFill>
                <a:srgbClr val="CC0000"/>
              </a:solidFill>
              <a:cs typeface="微软雅黑" panose="020B0503020204020204" pitchFamily="34" charset="-122"/>
            </a:endParaRPr>
          </a:p>
          <a:p>
            <a:pPr marL="457200" lvl="1" indent="0" eaLnBrk="1" hangingPunct="1">
              <a:buClr>
                <a:schemeClr val="hlink"/>
              </a:buClr>
              <a:buSzPct val="55000"/>
              <a:buNone/>
            </a:pPr>
            <a:r>
              <a:rPr lang="en-US" altLang="zh-CN" sz="2520" dirty="0">
                <a:solidFill>
                  <a:srgbClr val="CC0000"/>
                </a:solidFill>
                <a:cs typeface="微软雅黑" panose="020B0503020204020204" pitchFamily="34" charset="-122"/>
                <a:sym typeface="+mn-ea"/>
              </a:rPr>
              <a:t>		}</a:t>
            </a:r>
            <a:endParaRPr lang="en-US" altLang="zh-CN" sz="2520" dirty="0">
              <a:solidFill>
                <a:srgbClr val="CC0000"/>
              </a:solidFill>
              <a:cs typeface="微软雅黑" panose="020B0503020204020204" pitchFamily="34" charset="-122"/>
            </a:endParaRPr>
          </a:p>
          <a:p>
            <a:pPr marL="457200" lvl="1" indent="0" eaLnBrk="1" hangingPunct="1">
              <a:buClr>
                <a:schemeClr val="hlink"/>
              </a:buClr>
              <a:buSzPct val="55000"/>
              <a:buNone/>
            </a:pPr>
            <a:r>
              <a:rPr lang="en-US" altLang="zh-CN" sz="2520" dirty="0">
                <a:solidFill>
                  <a:srgbClr val="CC0000"/>
                </a:solidFill>
                <a:cs typeface="微软雅黑" panose="020B0503020204020204" pitchFamily="34" charset="-122"/>
                <a:sym typeface="+mn-ea"/>
              </a:rPr>
              <a:t>}</a:t>
            </a:r>
            <a:endParaRPr lang="en-US" altLang="zh-CN" sz="2520" dirty="0">
              <a:solidFill>
                <a:srgbClr val="CC0000"/>
              </a:solidFill>
              <a:cs typeface="微软雅黑" panose="020B0503020204020204" pitchFamily="34" charset="-122"/>
              <a:sym typeface="+mn-ea"/>
            </a:endParaRPr>
          </a:p>
          <a:p>
            <a:pPr marL="457200" lvl="1" indent="0" eaLnBrk="1" hangingPunct="1">
              <a:buClr>
                <a:schemeClr val="hlink"/>
              </a:buClr>
              <a:buSzPct val="55000"/>
              <a:buNone/>
            </a:pPr>
            <a:endParaRPr lang="en-US" altLang="zh-CN" sz="2520" dirty="0">
              <a:solidFill>
                <a:srgbClr val="CC0000"/>
              </a:solidFill>
              <a:cs typeface="微软雅黑" panose="020B0503020204020204" pitchFamily="34" charset="-122"/>
            </a:endParaRPr>
          </a:p>
          <a:p>
            <a:pPr>
              <a:buClr>
                <a:schemeClr val="tx1"/>
              </a:buClr>
            </a:pPr>
            <a:r>
              <a:rPr lang="en-US" altLang="zh-CN" sz="2520" dirty="0">
                <a:cs typeface="微软雅黑" panose="020B0503020204020204" pitchFamily="34" charset="-122"/>
                <a:sym typeface="+mn-ea"/>
              </a:rPr>
              <a:t>throw</a:t>
            </a:r>
            <a:r>
              <a:rPr lang="zh-CN" altLang="en-US" sz="2520" dirty="0">
                <a:cs typeface="微软雅黑" panose="020B0503020204020204" pitchFamily="34" charset="-122"/>
                <a:sym typeface="+mn-ea"/>
              </a:rPr>
              <a:t>语句的操作数一定是</a:t>
            </a:r>
            <a:r>
              <a:rPr lang="en-US" altLang="zh-CN" sz="2520" dirty="0">
                <a:cs typeface="微软雅黑" panose="020B0503020204020204" pitchFamily="34" charset="-122"/>
                <a:sym typeface="+mn-ea"/>
              </a:rPr>
              <a:t>Throwable</a:t>
            </a:r>
            <a:r>
              <a:rPr lang="zh-CN" altLang="en-US" sz="2520" dirty="0">
                <a:cs typeface="微软雅黑" panose="020B0503020204020204" pitchFamily="34" charset="-122"/>
                <a:sym typeface="+mn-ea"/>
              </a:rPr>
              <a:t>类类型或</a:t>
            </a:r>
            <a:r>
              <a:rPr lang="en-US" altLang="zh-CN" sz="2520" dirty="0">
                <a:cs typeface="微软雅黑" panose="020B0503020204020204" pitchFamily="34" charset="-122"/>
                <a:sym typeface="+mn-ea"/>
              </a:rPr>
              <a:t>Throwable</a:t>
            </a:r>
            <a:r>
              <a:rPr lang="zh-CN" altLang="en-US" sz="2520" dirty="0">
                <a:cs typeface="微软雅黑" panose="020B0503020204020204" pitchFamily="34" charset="-122"/>
                <a:sym typeface="+mn-ea"/>
              </a:rPr>
              <a:t>子类类型的一个对象。</a:t>
            </a:r>
            <a:endParaRPr lang="en-US" altLang="zh-CN" sz="2520" dirty="0">
              <a:cs typeface="微软雅黑" panose="020B0503020204020204" pitchFamily="34" charset="-122"/>
            </a:endParaRPr>
          </a:p>
          <a:p>
            <a:endParaRPr lang="zh-CN" altLang="en-US">
              <a:cs typeface="微软雅黑" panose="020B0503020204020204" pitchFamily="34" charset="-122"/>
            </a:endParaRPr>
          </a:p>
        </p:txBody>
      </p:sp>
      <p:sp>
        <p:nvSpPr>
          <p:cNvPr id="60419" name="矩形 1521666"/>
          <p:cNvSpPr/>
          <p:nvPr/>
        </p:nvSpPr>
        <p:spPr>
          <a:xfrm>
            <a:off x="1080135" y="1520190"/>
            <a:ext cx="8161020" cy="4720590"/>
          </a:xfrm>
          <a:prstGeom prst="rect">
            <a:avLst/>
          </a:prstGeom>
          <a:noFill/>
          <a:ln w="9525">
            <a:noFill/>
          </a:ln>
        </p:spPr>
        <p:txBody>
          <a:bodyPr/>
          <a:lstStyle/>
          <a:p>
            <a:pPr marL="342900" indent="-342900">
              <a:buClr>
                <a:schemeClr val="tx1"/>
              </a:buClr>
              <a:buFont typeface="Arial" panose="020B0604020202020204" pitchFamily="34" charset="0"/>
              <a:buChar char="•"/>
            </a:pPr>
            <a:endParaRPr lang="en-US" altLang="zh-CN" sz="3360" b="1" dirty="0">
              <a:latin typeface="Arial Narrow" panose="020B0606020202030204" pitchFamily="34" charset="0"/>
              <a:ea typeface="楷体_GB2312" pitchFamily="49" charset="-122"/>
            </a:endParaRPr>
          </a:p>
        </p:txBody>
      </p:sp>
      <p:sp>
        <p:nvSpPr>
          <p:cNvPr id="60420"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使用 </a:t>
            </a:r>
            <a:r>
              <a:rPr lang="zh-CN" altLang="en-US">
                <a:sym typeface="+mn-ea"/>
              </a:rPr>
              <a:t>throws</a:t>
            </a:r>
            <a:r>
              <a:rPr lang="zh-CN" altLang="en-US">
                <a:sym typeface="+mn-ea"/>
              </a:rPr>
              <a:t>声明可能引发的受检异常</a:t>
            </a:r>
            <a:endParaRPr lang="zh-CN" altLang="en-US">
              <a:sym typeface="+mn-ea"/>
            </a:endParaRPr>
          </a:p>
        </p:txBody>
      </p:sp>
      <p:sp>
        <p:nvSpPr>
          <p:cNvPr id="4" name="内容占位符 3"/>
          <p:cNvSpPr>
            <a:spLocks noGrp="1"/>
          </p:cNvSpPr>
          <p:nvPr>
            <p:ph idx="1"/>
            <p:custDataLst>
              <p:tags r:id="rId2"/>
            </p:custDataLst>
          </p:nvPr>
        </p:nvSpPr>
        <p:spPr/>
        <p:txBody>
          <a:bodyPr>
            <a:normAutofit/>
          </a:bodyPr>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受检异常(checked exception)是指除Error或RuntimeException及它们子类以外类型的所有异常。</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如果一个方法可能导致一个受检异常但不处理它，此时要求在方法声明中包含 throws 子句，通知潜在调用者。</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一个throws子句列举了一个方法可能引发的所有受检异常类型。</a:t>
            </a:r>
            <a:endParaRPr lang="zh-CN" altLang="en-US" sz="2520" u="none" strike="noStrike" baseline="0" noProof="0" smtClean="0">
              <a:ln>
                <a:noFill/>
              </a:ln>
              <a:solidFill>
                <a:schemeClr val="tx1"/>
              </a:solidFill>
              <a:effectLst/>
              <a:uLnTx/>
              <a:uFillTx/>
              <a:latin typeface="+mj-ea"/>
              <a:ea typeface="+mj-ea"/>
            </a:endParaRPr>
          </a:p>
          <a:p>
            <a:pPr marL="171450" lvl="0" indent="-171450" algn="l">
              <a:lnSpc>
                <a:spcPct val="120000"/>
              </a:lnSpc>
              <a:spcBef>
                <a:spcPts val="750"/>
              </a:spcBef>
              <a:spcAft>
                <a:spcPts val="0"/>
              </a:spcAft>
              <a:buSzPct val="100000"/>
            </a:pPr>
            <a:endParaRPr lang="zh-CN" altLang="en-US" sz="2400" u="none" strike="noStrike" baseline="0" smtClean="0">
              <a:solidFill>
                <a:schemeClr val="tx1"/>
              </a:solidFill>
              <a:uLnTx/>
              <a:uFillTx/>
            </a:endParaRPr>
          </a:p>
        </p:txBody>
      </p:sp>
    </p:spTree>
    <p:custDataLst>
      <p:tags r:id="rId3"/>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声明异常</a:t>
            </a:r>
            <a:endParaRPr lang="zh-CN" altLang="en-US" dirty="0"/>
          </a:p>
        </p:txBody>
      </p:sp>
      <p:sp>
        <p:nvSpPr>
          <p:cNvPr id="3" name="内容占位符 2"/>
          <p:cNvSpPr>
            <a:spLocks noGrp="1"/>
          </p:cNvSpPr>
          <p:nvPr>
            <p:ph idx="1"/>
            <p:custDataLst>
              <p:tags r:id="rId2"/>
            </p:custDataLst>
          </p:nvPr>
        </p:nvSpPr>
        <p:spPr/>
        <p:txBody>
          <a:bodyPr>
            <a:normAutofit/>
          </a:bodyPr>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一个方法不处理它产生的异常,而是沿着调用层次向上传递,由调用它的方法来处理这些异常,叫声明异常.</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当你override父类的某个方法时，你的方法声明的checked异常类型不能超出父类方法声明的异常类型。unchecked类型的不受限制</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在产生异常的方法名后面加上要抛出(throws)的异常的列表</a:t>
            </a:r>
            <a:endParaRPr lang="zh-CN" altLang="en-US" sz="2520" u="none" strike="noStrike" baseline="0" noProof="0" smtClean="0">
              <a:ln>
                <a:noFill/>
              </a:ln>
              <a:solidFill>
                <a:schemeClr val="tx1"/>
              </a:solidFill>
              <a:effectLst/>
              <a:uLnTx/>
              <a:uFillTx/>
              <a:latin typeface="+mj-ea"/>
              <a:ea typeface="+mj-ea"/>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returnType methodName([parameterlist]) 	</a:t>
            </a:r>
            <a:br>
              <a:rPr lang="en-US" altLang="zh-CN" sz="2400" u="none" strike="noStrike" baseline="0" smtClean="0">
                <a:solidFill>
                  <a:schemeClr val="tx1"/>
                </a:solidFill>
                <a:uLnTx/>
                <a:uFillTx/>
              </a:rPr>
            </a:br>
            <a:r>
              <a:rPr lang="en-US" altLang="zh-CN" sz="2400" u="none" strike="noStrike" baseline="0" smtClean="0">
                <a:solidFill>
                  <a:schemeClr val="tx1"/>
                </a:solidFill>
                <a:uLnTx/>
                <a:uFillTx/>
              </a:rPr>
              <a:t>		throws exceptionList</a:t>
            </a:r>
            <a:endParaRPr lang="en-US" altLang="zh-CN" sz="2400" u="none" strike="noStrike" baseline="0" smtClean="0">
              <a:solidFill>
                <a:schemeClr val="tx1"/>
              </a:solidFill>
              <a:uLnTx/>
              <a:uFillTx/>
            </a:endParaRPr>
          </a:p>
        </p:txBody>
      </p:sp>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1523713" descr="10"/>
          <p:cNvPicPr>
            <a:picLocks noChangeAspect="1"/>
          </p:cNvPicPr>
          <p:nvPr/>
        </p:nvPicPr>
        <p:blipFill>
          <a:blip r:embed="rId1"/>
          <a:stretch>
            <a:fillRect/>
          </a:stretch>
        </p:blipFill>
        <p:spPr>
          <a:xfrm>
            <a:off x="5098971" y="6397466"/>
            <a:ext cx="600075" cy="590074"/>
          </a:xfrm>
          <a:prstGeom prst="rect">
            <a:avLst/>
          </a:prstGeom>
          <a:noFill/>
          <a:ln w="9525">
            <a:noFill/>
          </a:ln>
        </p:spPr>
      </p:pic>
      <p:sp>
        <p:nvSpPr>
          <p:cNvPr id="62467" name="标题 1523714"/>
          <p:cNvSpPr>
            <a:spLocks noGrp="1"/>
          </p:cNvSpPr>
          <p:nvPr>
            <p:ph type="title"/>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使用 </a:t>
            </a:r>
            <a:r>
              <a:rPr lang="zh-CN" altLang="en-US">
                <a:sym typeface="+mn-ea"/>
              </a:rPr>
              <a:t>throws</a:t>
            </a:r>
            <a:r>
              <a:rPr lang="zh-CN" altLang="en-US">
                <a:sym typeface="+mn-ea"/>
              </a:rPr>
              <a:t>示例</a:t>
            </a:r>
            <a:endParaRPr lang="zh-CN" altLang="en-US">
              <a:sym typeface="+mn-ea"/>
            </a:endParaRPr>
          </a:p>
        </p:txBody>
      </p:sp>
      <p:sp>
        <p:nvSpPr>
          <p:cNvPr id="62468" name="文本占位符 1523715"/>
          <p:cNvSpPr>
            <a:spLocks noGrp="1"/>
          </p:cNvSpPr>
          <p:nvPr>
            <p:ph idx="1"/>
          </p:nvPr>
        </p:nvSpPr>
        <p:spPr>
          <a:ln w="25400">
            <a:solidFill>
              <a:schemeClr val="tx1">
                <a:alpha val="100000"/>
              </a:schemeClr>
            </a:solidFill>
            <a:miter lim="800000"/>
          </a:ln>
        </p:spPr>
        <p:txBody>
          <a:bodyPr vert="horz" wrap="square" lIns="96011" tIns="48005" rIns="96011" bIns="48005" anchor="t"/>
          <a:lstStyle/>
          <a:p>
            <a:pPr algn="just" eaLnBrk="1" hangingPunct="1">
              <a:lnSpc>
                <a:spcPct val="90000"/>
              </a:lnSpc>
              <a:buNone/>
            </a:pPr>
            <a:r>
              <a:rPr lang="en-US" altLang="zh-CN" sz="2100" b="1" dirty="0">
                <a:latin typeface="Courier New" panose="02070309020205020404" pitchFamily="49" charset="0"/>
              </a:rPr>
              <a:t>class ThrowsDemo{     </a:t>
            </a:r>
            <a:endParaRPr lang="en-US" altLang="zh-CN" sz="2100" b="1" dirty="0"/>
          </a:p>
          <a:p>
            <a:pPr algn="just" eaLnBrk="1" hangingPunct="1">
              <a:lnSpc>
                <a:spcPct val="90000"/>
              </a:lnSpc>
              <a:buNone/>
            </a:pPr>
            <a:r>
              <a:rPr lang="en-US" altLang="zh-CN" sz="2100" b="1" dirty="0">
                <a:latin typeface="Courier New" panose="02070309020205020404" pitchFamily="49" charset="0"/>
              </a:rPr>
              <a:t> </a:t>
            </a:r>
            <a:r>
              <a:rPr lang="en-US" altLang="zh-CN" sz="2100" b="1" dirty="0">
                <a:solidFill>
                  <a:srgbClr val="FF0000"/>
                </a:solidFill>
                <a:latin typeface="Courier New" panose="02070309020205020404" pitchFamily="49" charset="0"/>
              </a:rPr>
              <a:t>static void throwOne() throws IllegalAccessException{</a:t>
            </a:r>
            <a:endParaRPr lang="en-US" altLang="zh-CN" sz="2100" b="1" dirty="0">
              <a:solidFill>
                <a:srgbClr val="FF0000"/>
              </a:solidFill>
            </a:endParaRPr>
          </a:p>
          <a:p>
            <a:pPr algn="just" eaLnBrk="1" hangingPunct="1">
              <a:lnSpc>
                <a:spcPct val="90000"/>
              </a:lnSpc>
              <a:buNone/>
            </a:pPr>
            <a:r>
              <a:rPr lang="en-US" altLang="zh-CN" sz="2100" b="1" dirty="0">
                <a:latin typeface="Courier New" panose="02070309020205020404" pitchFamily="49" charset="0"/>
              </a:rPr>
              <a:t>   System.out.println("</a:t>
            </a:r>
            <a:r>
              <a:rPr lang="zh-CN" altLang="en-US" sz="2100" b="1" dirty="0"/>
              <a:t>在</a:t>
            </a:r>
            <a:r>
              <a:rPr lang="en-US" altLang="zh-CN" sz="2100" b="1" dirty="0">
                <a:latin typeface="Courier New" panose="02070309020205020404" pitchFamily="49" charset="0"/>
              </a:rPr>
              <a:t>throwOne</a:t>
            </a:r>
            <a:r>
              <a:rPr lang="zh-CN" altLang="en-US" sz="2100" b="1" dirty="0"/>
              <a:t>中</a:t>
            </a:r>
            <a:r>
              <a:rPr lang="zh-CN" altLang="en-US" sz="2100" b="1" dirty="0">
                <a:latin typeface="Courier New" panose="02070309020205020404" pitchFamily="49" charset="0"/>
              </a:rPr>
              <a:t>.");</a:t>
            </a:r>
            <a:endParaRPr lang="zh-CN" altLang="en-US" sz="2100" b="1" dirty="0"/>
          </a:p>
          <a:p>
            <a:pPr algn="just" eaLnBrk="1" hangingPunct="1">
              <a:lnSpc>
                <a:spcPct val="90000"/>
              </a:lnSpc>
              <a:buNone/>
            </a:pPr>
            <a:r>
              <a:rPr lang="zh-CN" altLang="en-US" sz="2100" b="1" dirty="0">
                <a:latin typeface="Courier New" panose="02070309020205020404" pitchFamily="49" charset="0"/>
              </a:rPr>
              <a:t>   </a:t>
            </a:r>
            <a:r>
              <a:rPr lang="en-US" altLang="zh-CN" sz="2100" b="1" dirty="0">
                <a:latin typeface="Courier New" panose="02070309020205020404" pitchFamily="49" charset="0"/>
              </a:rPr>
              <a:t>throw new IllegalAccessException("</a:t>
            </a:r>
            <a:r>
              <a:rPr lang="zh-CN" altLang="en-US" sz="2100" b="1" dirty="0"/>
              <a:t>非法访问异常</a:t>
            </a:r>
            <a:r>
              <a:rPr lang="zh-CN" altLang="en-US" sz="2100" b="1" dirty="0">
                <a:latin typeface="Courier New" panose="02070309020205020404" pitchFamily="49" charset="0"/>
              </a:rPr>
              <a:t>");</a:t>
            </a:r>
            <a:endParaRPr lang="zh-CN" altLang="en-US" sz="2100" b="1" dirty="0"/>
          </a:p>
          <a:p>
            <a:pPr algn="just" eaLnBrk="1" hangingPunct="1">
              <a:lnSpc>
                <a:spcPct val="90000"/>
              </a:lnSpc>
              <a:buNone/>
            </a:pPr>
            <a:r>
              <a:rPr lang="zh-CN" altLang="en-US" sz="2100" b="1" dirty="0">
                <a:latin typeface="Courier New" panose="02070309020205020404" pitchFamily="49" charset="0"/>
              </a:rPr>
              <a:t> }</a:t>
            </a:r>
            <a:endParaRPr lang="zh-CN" altLang="en-US" sz="2100" b="1" dirty="0"/>
          </a:p>
          <a:p>
            <a:pPr algn="just" eaLnBrk="1" hangingPunct="1">
              <a:lnSpc>
                <a:spcPct val="90000"/>
              </a:lnSpc>
              <a:buNone/>
            </a:pPr>
            <a:r>
              <a:rPr lang="zh-CN" altLang="en-US" sz="2100" b="1" dirty="0">
                <a:latin typeface="Courier New" panose="02070309020205020404" pitchFamily="49" charset="0"/>
              </a:rPr>
              <a:t>  </a:t>
            </a:r>
            <a:r>
              <a:rPr lang="en-US" altLang="zh-CN" sz="2100" b="1" dirty="0">
                <a:latin typeface="Courier New" panose="02070309020205020404" pitchFamily="49" charset="0"/>
              </a:rPr>
              <a:t>public static void main(String args[]){</a:t>
            </a:r>
            <a:endParaRPr lang="en-US" altLang="zh-CN" sz="2100" b="1" dirty="0"/>
          </a:p>
          <a:p>
            <a:pPr algn="just" eaLnBrk="1" hangingPunct="1">
              <a:lnSpc>
                <a:spcPct val="90000"/>
              </a:lnSpc>
              <a:buNone/>
            </a:pPr>
            <a:r>
              <a:rPr lang="en-US" altLang="zh-CN" sz="2100" b="1" dirty="0">
                <a:latin typeface="Courier New" panose="02070309020205020404" pitchFamily="49" charset="0"/>
              </a:rPr>
              <a:t>   </a:t>
            </a:r>
            <a:r>
              <a:rPr lang="en-US" altLang="zh-CN" sz="2100" b="1" dirty="0">
                <a:solidFill>
                  <a:srgbClr val="FF0000"/>
                </a:solidFill>
                <a:latin typeface="Courier New" panose="02070309020205020404" pitchFamily="49" charset="0"/>
              </a:rPr>
              <a:t>try{</a:t>
            </a:r>
            <a:endParaRPr lang="en-US" altLang="zh-CN" sz="2100" b="1" dirty="0">
              <a:solidFill>
                <a:srgbClr val="FF0000"/>
              </a:solidFill>
            </a:endParaRPr>
          </a:p>
          <a:p>
            <a:pPr algn="just" eaLnBrk="1" hangingPunct="1">
              <a:lnSpc>
                <a:spcPct val="90000"/>
              </a:lnSpc>
              <a:buNone/>
            </a:pPr>
            <a:r>
              <a:rPr lang="en-US" altLang="zh-CN" sz="2100" b="1" dirty="0">
                <a:solidFill>
                  <a:srgbClr val="FF0000"/>
                </a:solidFill>
                <a:latin typeface="Courier New" panose="02070309020205020404" pitchFamily="49" charset="0"/>
              </a:rPr>
              <a:t>    throwOne();</a:t>
            </a:r>
            <a:endParaRPr lang="en-US" altLang="zh-CN" sz="2100" b="1" dirty="0">
              <a:solidFill>
                <a:srgbClr val="FF0000"/>
              </a:solidFill>
            </a:endParaRPr>
          </a:p>
          <a:p>
            <a:pPr algn="just" eaLnBrk="1" hangingPunct="1">
              <a:lnSpc>
                <a:spcPct val="90000"/>
              </a:lnSpc>
              <a:buNone/>
            </a:pPr>
            <a:r>
              <a:rPr lang="en-US" altLang="zh-CN" sz="2100" b="1" dirty="0">
                <a:solidFill>
                  <a:srgbClr val="FF0000"/>
                </a:solidFill>
                <a:latin typeface="Courier New" panose="02070309020205020404" pitchFamily="49" charset="0"/>
              </a:rPr>
              <a:t>   }</a:t>
            </a:r>
            <a:endParaRPr lang="en-US" altLang="zh-CN" sz="2100" b="1" dirty="0">
              <a:solidFill>
                <a:srgbClr val="FF0000"/>
              </a:solidFill>
            </a:endParaRPr>
          </a:p>
          <a:p>
            <a:pPr algn="just" eaLnBrk="1" hangingPunct="1">
              <a:lnSpc>
                <a:spcPct val="90000"/>
              </a:lnSpc>
              <a:buNone/>
            </a:pPr>
            <a:r>
              <a:rPr lang="en-US" altLang="zh-CN" sz="2100" b="1" dirty="0">
                <a:latin typeface="Courier New" panose="02070309020205020404" pitchFamily="49" charset="0"/>
              </a:rPr>
              <a:t>   </a:t>
            </a:r>
            <a:r>
              <a:rPr lang="en-US" altLang="zh-CN" sz="2100" b="1" dirty="0">
                <a:solidFill>
                  <a:srgbClr val="FF0000"/>
                </a:solidFill>
                <a:latin typeface="Courier New" panose="02070309020205020404" pitchFamily="49" charset="0"/>
              </a:rPr>
              <a:t>catch(IllegalAccessException e){</a:t>
            </a:r>
            <a:endParaRPr lang="en-US" altLang="zh-CN" sz="2100" b="1" dirty="0">
              <a:solidFill>
                <a:srgbClr val="FF0000"/>
              </a:solidFill>
            </a:endParaRPr>
          </a:p>
          <a:p>
            <a:pPr algn="just" eaLnBrk="1" hangingPunct="1">
              <a:lnSpc>
                <a:spcPct val="90000"/>
              </a:lnSpc>
              <a:buNone/>
            </a:pPr>
            <a:r>
              <a:rPr lang="en-US" altLang="zh-CN" sz="2100" b="1" dirty="0">
                <a:solidFill>
                  <a:srgbClr val="FF0000"/>
                </a:solidFill>
                <a:latin typeface="Courier New" panose="02070309020205020404" pitchFamily="49" charset="0"/>
              </a:rPr>
              <a:t>     System.out.println("</a:t>
            </a:r>
            <a:r>
              <a:rPr lang="zh-CN" altLang="en-US" sz="2100" b="1" dirty="0">
                <a:solidFill>
                  <a:srgbClr val="FF0000"/>
                </a:solidFill>
              </a:rPr>
              <a:t>捕获</a:t>
            </a:r>
            <a:r>
              <a:rPr lang="zh-CN" altLang="en-US" sz="2100" b="1" dirty="0">
                <a:solidFill>
                  <a:srgbClr val="FF0000"/>
                </a:solidFill>
                <a:latin typeface="Courier New" panose="02070309020205020404" pitchFamily="49" charset="0"/>
              </a:rPr>
              <a:t>"+</a:t>
            </a:r>
            <a:r>
              <a:rPr lang="en-US" altLang="zh-CN" sz="2100" b="1" dirty="0">
                <a:solidFill>
                  <a:srgbClr val="FF0000"/>
                </a:solidFill>
                <a:latin typeface="Courier New" panose="02070309020205020404" pitchFamily="49" charset="0"/>
              </a:rPr>
              <a:t>e);</a:t>
            </a:r>
            <a:endParaRPr lang="en-US" altLang="zh-CN" sz="2100" b="1" dirty="0">
              <a:solidFill>
                <a:srgbClr val="FF0000"/>
              </a:solidFill>
            </a:endParaRPr>
          </a:p>
          <a:p>
            <a:pPr algn="just" eaLnBrk="1" hangingPunct="1">
              <a:lnSpc>
                <a:spcPct val="90000"/>
              </a:lnSpc>
              <a:buNone/>
            </a:pPr>
            <a:r>
              <a:rPr lang="en-US" altLang="zh-CN" sz="2100" b="1" dirty="0">
                <a:solidFill>
                  <a:srgbClr val="FF0000"/>
                </a:solidFill>
                <a:latin typeface="Courier New" panose="02070309020205020404" pitchFamily="49" charset="0"/>
              </a:rPr>
              <a:t>   }</a:t>
            </a:r>
            <a:endParaRPr lang="en-US" altLang="zh-CN" sz="2100" b="1" dirty="0">
              <a:solidFill>
                <a:srgbClr val="FF0000"/>
              </a:solidFill>
            </a:endParaRPr>
          </a:p>
          <a:p>
            <a:pPr algn="just" eaLnBrk="1" hangingPunct="1">
              <a:lnSpc>
                <a:spcPct val="90000"/>
              </a:lnSpc>
              <a:buNone/>
            </a:pPr>
            <a:r>
              <a:rPr lang="en-US" altLang="zh-CN" sz="2100" b="1" dirty="0">
                <a:latin typeface="Courier New" panose="02070309020205020404" pitchFamily="49" charset="0"/>
              </a:rPr>
              <a:t> }</a:t>
            </a:r>
            <a:endParaRPr lang="en-US" altLang="zh-CN" sz="2100" b="1" dirty="0"/>
          </a:p>
          <a:p>
            <a:pPr eaLnBrk="1" hangingPunct="1">
              <a:lnSpc>
                <a:spcPct val="90000"/>
              </a:lnSpc>
              <a:buNone/>
            </a:pPr>
            <a:r>
              <a:rPr lang="en-US" altLang="zh-CN" sz="2100" b="1" dirty="0">
                <a:latin typeface="Courier New" panose="02070309020205020404" pitchFamily="49" charset="0"/>
              </a:rPr>
              <a:t>}</a:t>
            </a:r>
            <a:r>
              <a:rPr lang="en-US" altLang="zh-CN" sz="2100" b="1" dirty="0"/>
              <a:t> </a:t>
            </a:r>
            <a:endParaRPr lang="zh-CN" altLang="en-US" sz="2100" b="1" dirty="0"/>
          </a:p>
        </p:txBody>
      </p:sp>
      <p:sp>
        <p:nvSpPr>
          <p:cNvPr id="1523717" name="矩形 1523716"/>
          <p:cNvSpPr/>
          <p:nvPr/>
        </p:nvSpPr>
        <p:spPr>
          <a:xfrm>
            <a:off x="784860" y="1817370"/>
            <a:ext cx="8641080" cy="32004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1523718" name="矩形 1523717"/>
          <p:cNvSpPr/>
          <p:nvPr/>
        </p:nvSpPr>
        <p:spPr>
          <a:xfrm>
            <a:off x="993616" y="3600482"/>
            <a:ext cx="5360670" cy="2160270"/>
          </a:xfrm>
          <a:prstGeom prst="rect">
            <a:avLst/>
          </a:prstGeom>
          <a:noFill/>
          <a:ln w="25400" cap="flat" cmpd="sng">
            <a:solidFill>
              <a:srgbClr val="80000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1523719" name="椭圆形标注 1523718"/>
          <p:cNvSpPr/>
          <p:nvPr/>
        </p:nvSpPr>
        <p:spPr>
          <a:xfrm>
            <a:off x="6760845" y="3040380"/>
            <a:ext cx="3440430" cy="1360170"/>
          </a:xfrm>
          <a:prstGeom prst="wedgeEllipseCallout">
            <a:avLst>
              <a:gd name="adj1" fmla="val 22384"/>
              <a:gd name="adj2" fmla="val -112500"/>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100" b="1" dirty="0">
                <a:latin typeface="Arial Narrow" panose="020B0606020202030204" pitchFamily="34" charset="0"/>
                <a:ea typeface="楷体_GB2312" pitchFamily="49" charset="-122"/>
                <a:sym typeface="+mn-ea"/>
              </a:rPr>
              <a:t>在该方法中没有处</a:t>
            </a:r>
            <a:endParaRPr lang="zh-CN" altLang="en-GB" sz="2100" b="1" dirty="0">
              <a:latin typeface="Arial Narrow" panose="020B0606020202030204" pitchFamily="34" charset="0"/>
              <a:ea typeface="楷体_GB2312" pitchFamily="49" charset="-122"/>
            </a:endParaRPr>
          </a:p>
          <a:p>
            <a:pPr algn="ctr">
              <a:lnSpc>
                <a:spcPct val="80000"/>
              </a:lnSpc>
            </a:pPr>
            <a:r>
              <a:rPr lang="zh-CN" altLang="en-GB" sz="2100" b="1" dirty="0">
                <a:latin typeface="Arial Narrow" panose="020B0606020202030204" pitchFamily="34" charset="0"/>
                <a:ea typeface="楷体_GB2312" pitchFamily="49" charset="-122"/>
                <a:sym typeface="+mn-ea"/>
              </a:rPr>
              <a:t>理异常，只是声明</a:t>
            </a:r>
            <a:endParaRPr lang="zh-CN" altLang="en-GB" sz="2100" b="1" dirty="0">
              <a:latin typeface="Arial Narrow" panose="020B0606020202030204" pitchFamily="34" charset="0"/>
              <a:ea typeface="楷体_GB2312" pitchFamily="49" charset="-122"/>
            </a:endParaRPr>
          </a:p>
          <a:p>
            <a:pPr algn="ctr">
              <a:lnSpc>
                <a:spcPct val="80000"/>
              </a:lnSpc>
            </a:pPr>
            <a:r>
              <a:rPr lang="zh-CN" altLang="en-GB" sz="2100" b="1" dirty="0">
                <a:latin typeface="Arial Narrow" panose="020B0606020202030204" pitchFamily="34" charset="0"/>
                <a:ea typeface="楷体_GB2312" pitchFamily="49" charset="-122"/>
                <a:sym typeface="+mn-ea"/>
              </a:rPr>
              <a:t>可能引发的异常</a:t>
            </a:r>
            <a:endParaRPr lang="zh-CN" altLang="en-US" sz="2100" b="1" dirty="0">
              <a:latin typeface="Arial Narrow" panose="020B0606020202030204" pitchFamily="34" charset="0"/>
              <a:ea typeface="楷体_GB2312" pitchFamily="49" charset="-122"/>
            </a:endParaRPr>
          </a:p>
        </p:txBody>
      </p:sp>
      <p:sp>
        <p:nvSpPr>
          <p:cNvPr id="1523720" name="椭圆形标注 1523719"/>
          <p:cNvSpPr/>
          <p:nvPr/>
        </p:nvSpPr>
        <p:spPr>
          <a:xfrm>
            <a:off x="6760845" y="4480560"/>
            <a:ext cx="3120390" cy="1280160"/>
          </a:xfrm>
          <a:prstGeom prst="wedgeEllipseCallout">
            <a:avLst>
              <a:gd name="adj1" fmla="val -159083"/>
              <a:gd name="adj2" fmla="val -71616"/>
            </a:avLst>
          </a:prstGeom>
          <a:solidFill>
            <a:srgbClr val="CC99FF"/>
          </a:solidFill>
          <a:ln w="9525" cap="flat" cmpd="sng">
            <a:solidFill>
              <a:schemeClr val="tx1"/>
            </a:solidFill>
            <a:prstDash val="solid"/>
            <a:miter/>
            <a:headEnd type="none" w="med" len="med"/>
            <a:tailEnd type="none" w="med" len="med"/>
          </a:ln>
        </p:spPr>
        <p:txBody>
          <a:bodyPr/>
          <a:lstStyle/>
          <a:p>
            <a:pPr algn="ctr">
              <a:lnSpc>
                <a:spcPct val="80000"/>
              </a:lnSpc>
            </a:pPr>
            <a:r>
              <a:rPr lang="zh-CN" altLang="en-GB" sz="2100" b="1" dirty="0">
                <a:latin typeface="Arial Narrow" panose="020B0606020202030204" pitchFamily="34" charset="0"/>
                <a:ea typeface="楷体_GB2312" pitchFamily="49" charset="-122"/>
                <a:sym typeface="+mn-ea"/>
              </a:rPr>
              <a:t>在</a:t>
            </a:r>
            <a:r>
              <a:rPr lang="en-GB" altLang="zh-CN" sz="2100" b="1" dirty="0">
                <a:latin typeface="Arial Narrow" panose="020B0606020202030204" pitchFamily="34" charset="0"/>
                <a:ea typeface="楷体_GB2312" pitchFamily="49" charset="-122"/>
                <a:sym typeface="+mn-ea"/>
              </a:rPr>
              <a:t>throwOne</a:t>
            </a:r>
            <a:r>
              <a:rPr lang="zh-CN" altLang="en-GB" sz="2100" b="1" dirty="0">
                <a:latin typeface="Arial Narrow" panose="020B0606020202030204" pitchFamily="34" charset="0"/>
                <a:ea typeface="楷体_GB2312" pitchFamily="49" charset="-122"/>
                <a:sym typeface="+mn-ea"/>
              </a:rPr>
              <a:t>方法</a:t>
            </a:r>
            <a:endParaRPr lang="zh-CN" altLang="en-GB" sz="2100" b="1" dirty="0">
              <a:latin typeface="Arial Narrow" panose="020B0606020202030204" pitchFamily="34" charset="0"/>
              <a:ea typeface="楷体_GB2312" pitchFamily="49" charset="-122"/>
            </a:endParaRPr>
          </a:p>
          <a:p>
            <a:pPr algn="ctr">
              <a:lnSpc>
                <a:spcPct val="80000"/>
              </a:lnSpc>
            </a:pPr>
            <a:r>
              <a:rPr lang="zh-CN" altLang="en-GB" sz="2100" b="1" dirty="0">
                <a:latin typeface="Arial Narrow" panose="020B0606020202030204" pitchFamily="34" charset="0"/>
                <a:ea typeface="楷体_GB2312" pitchFamily="49" charset="-122"/>
                <a:sym typeface="+mn-ea"/>
              </a:rPr>
              <a:t>的调用函数中捕</a:t>
            </a:r>
            <a:endParaRPr lang="zh-CN" altLang="en-GB" sz="2100" b="1" dirty="0">
              <a:latin typeface="Arial Narrow" panose="020B0606020202030204" pitchFamily="34" charset="0"/>
              <a:ea typeface="楷体_GB2312" pitchFamily="49" charset="-122"/>
            </a:endParaRPr>
          </a:p>
          <a:p>
            <a:pPr algn="ctr">
              <a:lnSpc>
                <a:spcPct val="80000"/>
              </a:lnSpc>
            </a:pPr>
            <a:r>
              <a:rPr lang="zh-CN" altLang="en-GB" sz="2100" b="1" dirty="0">
                <a:latin typeface="Arial Narrow" panose="020B0606020202030204" pitchFamily="34" charset="0"/>
                <a:ea typeface="楷体_GB2312" pitchFamily="49" charset="-122"/>
                <a:sym typeface="+mn-ea"/>
              </a:rPr>
              <a:t>获并处理异常</a:t>
            </a:r>
            <a:endParaRPr lang="zh-CN" altLang="en-US" sz="2100" b="1" dirty="0">
              <a:latin typeface="Arial Narrow" panose="020B0606020202030204" pitchFamily="34" charset="0"/>
              <a:ea typeface="楷体_GB2312" pitchFamily="49" charset="-122"/>
            </a:endParaRPr>
          </a:p>
        </p:txBody>
      </p:sp>
      <p:sp>
        <p:nvSpPr>
          <p:cNvPr id="62473"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23717"/>
                                        </p:tgtEl>
                                        <p:attrNameLst>
                                          <p:attrName>style.visibility</p:attrName>
                                        </p:attrNameLst>
                                      </p:cBhvr>
                                      <p:to>
                                        <p:strVal val="visible"/>
                                      </p:to>
                                    </p:set>
                                    <p:animEffect transition="in" filter="wipe(left)">
                                      <p:cBhvr>
                                        <p:cTn id="7" dur="500"/>
                                        <p:tgtEl>
                                          <p:spTgt spid="15237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23719"/>
                                        </p:tgtEl>
                                        <p:attrNameLst>
                                          <p:attrName>style.visibility</p:attrName>
                                        </p:attrNameLst>
                                      </p:cBhvr>
                                      <p:to>
                                        <p:strVal val="visible"/>
                                      </p:to>
                                    </p:set>
                                    <p:animEffect transition="in" filter="wipe(up)">
                                      <p:cBhvr>
                                        <p:cTn id="11" dur="500"/>
                                        <p:tgtEl>
                                          <p:spTgt spid="15237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23718"/>
                                        </p:tgtEl>
                                        <p:attrNameLst>
                                          <p:attrName>style.visibility</p:attrName>
                                        </p:attrNameLst>
                                      </p:cBhvr>
                                      <p:to>
                                        <p:strVal val="visible"/>
                                      </p:to>
                                    </p:set>
                                    <p:animEffect transition="in" filter="wipe(left)">
                                      <p:cBhvr>
                                        <p:cTn id="16" dur="500"/>
                                        <p:tgtEl>
                                          <p:spTgt spid="1523718"/>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523720"/>
                                        </p:tgtEl>
                                        <p:attrNameLst>
                                          <p:attrName>style.visibility</p:attrName>
                                        </p:attrNameLst>
                                      </p:cBhvr>
                                      <p:to>
                                        <p:strVal val="visible"/>
                                      </p:to>
                                    </p:set>
                                    <p:animEffect transition="in" filter="wipe(right)">
                                      <p:cBhvr>
                                        <p:cTn id="20" dur="500"/>
                                        <p:tgtEl>
                                          <p:spTgt spid="1523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9" grpId="0" bldLvl="0" animBg="1"/>
      <p:bldP spid="152372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3" name="内容占位符 2"/>
          <p:cNvSpPr>
            <a:spLocks noGrp="1"/>
          </p:cNvSpPr>
          <p:nvPr>
            <p:ph idx="1"/>
          </p:nvPr>
        </p:nvSpPr>
        <p:spPr/>
        <p:txBody>
          <a:bodyPr/>
          <a:p>
            <a:r>
              <a:rPr lang="zh-CN" altLang="en-US"/>
              <a:t>什么是异常?</a:t>
            </a:r>
            <a:endParaRPr lang="zh-CN" altLang="en-US"/>
          </a:p>
          <a:p>
            <a:r>
              <a:rPr lang="zh-CN" altLang="en-US"/>
              <a:t>   异常实际上是程序中错误导致中断了正常的指令流的一种事件.</a:t>
            </a:r>
            <a:endParaRPr lang="zh-CN" altLang="en-US"/>
          </a:p>
          <a:p>
            <a:pPr marL="0" indent="0">
              <a:buNone/>
            </a:pPr>
            <a:r>
              <a:rPr lang="zh-CN" altLang="en-US" sz="2400"/>
              <a:t>            ① 用户输入出错</a:t>
            </a:r>
            <a:endParaRPr lang="zh-CN" altLang="en-US" sz="2400"/>
          </a:p>
          <a:p>
            <a:pPr marL="0" indent="0">
              <a:buNone/>
            </a:pPr>
            <a:r>
              <a:rPr lang="zh-CN" altLang="en-US" sz="2400"/>
              <a:t>            ② 所需文件找不到</a:t>
            </a:r>
            <a:endParaRPr lang="zh-CN" altLang="en-US" sz="2400"/>
          </a:p>
          <a:p>
            <a:pPr marL="0" indent="0">
              <a:buNone/>
            </a:pPr>
            <a:r>
              <a:rPr lang="zh-CN" altLang="en-US" sz="2400"/>
              <a:t>            ③ 运行时磁盘空间不够</a:t>
            </a:r>
            <a:endParaRPr lang="zh-CN" altLang="en-US" sz="2400"/>
          </a:p>
          <a:p>
            <a:pPr marL="0" indent="0">
              <a:buNone/>
            </a:pPr>
            <a:r>
              <a:rPr lang="zh-CN" altLang="en-US" sz="2400"/>
              <a:t>            ④ 内存不够</a:t>
            </a:r>
            <a:endParaRPr lang="zh-CN" altLang="en-US" sz="2400"/>
          </a:p>
          <a:p>
            <a:pPr marL="0" indent="0">
              <a:buNone/>
            </a:pPr>
            <a:r>
              <a:rPr lang="zh-CN" altLang="en-US" sz="2400"/>
              <a:t>            ⑤ 算术运算错 (数的溢出，被零除…)</a:t>
            </a:r>
            <a:endParaRPr lang="zh-CN" altLang="en-US" sz="2400"/>
          </a:p>
          <a:p>
            <a:pPr marL="0" indent="0">
              <a:buNone/>
            </a:pPr>
            <a:r>
              <a:rPr lang="zh-CN" altLang="en-US" sz="2400"/>
              <a:t>            ⑥ 数组下标越界</a:t>
            </a:r>
            <a:endParaRPr lang="zh-CN" altLang="en-US" sz="2400"/>
          </a:p>
          <a:p>
            <a:pPr marL="0" indent="0">
              <a:buNone/>
            </a:pPr>
            <a:r>
              <a:rPr lang="zh-CN" altLang="en-US" sz="2400"/>
              <a:t>                    ……</a:t>
            </a:r>
            <a:endParaRPr lang="zh-CN" altLang="en-US" sz="2400"/>
          </a:p>
        </p:txBody>
      </p:sp>
      <p:sp>
        <p:nvSpPr>
          <p:cNvPr id="15363" name="标题 4"/>
          <p:cNvSpPr>
            <a:spLocks noGrp="1"/>
          </p:cNvSpPr>
          <p:nvPr>
            <p:ph type="title"/>
            <p:custDataLst>
              <p:tags r:id="rId2"/>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异常的概念</a:t>
            </a:r>
            <a:endParaRPr lang="zh-CN" altLang="en-US">
              <a:sym typeface="+mn-ea"/>
            </a:endParaRPr>
          </a:p>
        </p:txBody>
      </p:sp>
    </p:spTree>
    <p:custDataLst>
      <p:tags r:id="rId3"/>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354753"/>
          <p:cNvSpPr/>
          <p:nvPr/>
        </p:nvSpPr>
        <p:spPr>
          <a:xfrm>
            <a:off x="1080135" y="291704"/>
            <a:ext cx="8641080" cy="1196816"/>
          </a:xfrm>
          <a:prstGeom prst="rect">
            <a:avLst/>
          </a:prstGeom>
          <a:noFill/>
          <a:ln w="9525">
            <a:noFill/>
          </a:ln>
        </p:spPr>
        <p:txBody>
          <a:bodyPr anchor="ctr" anchorCtr="1"/>
          <a:lstStyle/>
          <a:p>
            <a:pPr>
              <a:spcBef>
                <a:spcPct val="0"/>
              </a:spcBef>
            </a:pPr>
            <a:endParaRPr lang="zh-CN" altLang="en-US" sz="4410" dirty="0">
              <a:solidFill>
                <a:schemeClr val="tx2"/>
              </a:solidFill>
              <a:latin typeface="Arial" panose="020B0604020202020204" pitchFamily="34" charset="0"/>
              <a:ea typeface="微软雅黑" panose="020B0503020204020204" pitchFamily="34" charset="-122"/>
            </a:endParaRPr>
          </a:p>
        </p:txBody>
      </p:sp>
      <p:sp>
        <p:nvSpPr>
          <p:cNvPr id="2" name="内容占位符 1"/>
          <p:cNvSpPr>
            <a:spLocks noGrp="1"/>
          </p:cNvSpPr>
          <p:nvPr>
            <p:ph idx="1"/>
          </p:nvPr>
        </p:nvSpPr>
        <p:spPr/>
        <p:txBody>
          <a:bodyPr/>
          <a:lstStyle/>
          <a:p>
            <a:r>
              <a:rPr lang="zh-CN" altLang="en-US" sz="2800"/>
              <a:t>异常将沿调用链一直前进，</a:t>
            </a:r>
            <a:endParaRPr lang="zh-CN" altLang="en-US" sz="2800"/>
          </a:p>
          <a:p>
            <a:r>
              <a:rPr lang="zh-CN" altLang="en-US" sz="2800"/>
              <a:t>直到被捕获或程序结束退出。</a:t>
            </a:r>
            <a:endParaRPr lang="zh-CN" altLang="en-US" sz="2800"/>
          </a:p>
        </p:txBody>
      </p:sp>
      <p:sp>
        <p:nvSpPr>
          <p:cNvPr id="63491" name="文本框 1354755"/>
          <p:cNvSpPr txBox="1"/>
          <p:nvPr/>
        </p:nvSpPr>
        <p:spPr>
          <a:xfrm>
            <a:off x="1468517" y="1785224"/>
            <a:ext cx="6117431" cy="542925"/>
          </a:xfrm>
          <a:prstGeom prst="rect">
            <a:avLst/>
          </a:prstGeom>
          <a:noFill/>
          <a:ln w="9525">
            <a:noFill/>
          </a:ln>
        </p:spPr>
        <p:txBody>
          <a:bodyPr>
            <a:spAutoFit/>
          </a:bodyPr>
          <a:lstStyle/>
          <a:p>
            <a:pPr eaLnBrk="0" hangingPunct="0">
              <a:spcBef>
                <a:spcPct val="50000"/>
              </a:spcBef>
            </a:pPr>
            <a:endParaRPr lang="zh-CN" altLang="en-US" sz="2940" dirty="0">
              <a:latin typeface="Times New Roman" panose="02020603050405020304" pitchFamily="18" charset="0"/>
              <a:ea typeface="微软雅黑" panose="020B0503020204020204" pitchFamily="34" charset="-122"/>
            </a:endParaRPr>
          </a:p>
        </p:txBody>
      </p:sp>
      <p:sp>
        <p:nvSpPr>
          <p:cNvPr id="63492" name="直接连接符 1354756"/>
          <p:cNvSpPr/>
          <p:nvPr/>
        </p:nvSpPr>
        <p:spPr>
          <a:xfrm>
            <a:off x="5849065" y="4272201"/>
            <a:ext cx="981789" cy="0"/>
          </a:xfrm>
          <a:prstGeom prst="line">
            <a:avLst/>
          </a:prstGeom>
          <a:ln w="76200" cap="sq" cmpd="tri">
            <a:solidFill>
              <a:srgbClr val="D3052C"/>
            </a:solidFill>
            <a:prstDash val="solid"/>
            <a:headEnd type="none" w="med" len="med"/>
            <a:tailEnd type="none" w="med" len="med"/>
          </a:ln>
        </p:spPr>
      </p:sp>
      <p:sp>
        <p:nvSpPr>
          <p:cNvPr id="63493" name="直接连接符 1354757"/>
          <p:cNvSpPr/>
          <p:nvPr/>
        </p:nvSpPr>
        <p:spPr>
          <a:xfrm flipV="1">
            <a:off x="6830854" y="3733800"/>
            <a:ext cx="0" cy="538401"/>
          </a:xfrm>
          <a:prstGeom prst="line">
            <a:avLst/>
          </a:prstGeom>
          <a:ln w="76200" cap="sq" cmpd="tri">
            <a:solidFill>
              <a:srgbClr val="D3052C"/>
            </a:solidFill>
            <a:prstDash val="solid"/>
            <a:headEnd type="none" w="med" len="med"/>
            <a:tailEnd type="none" w="med" len="med"/>
          </a:ln>
        </p:spPr>
      </p:sp>
      <p:pic>
        <p:nvPicPr>
          <p:cNvPr id="63494" name="图片 1354758" descr="wb00509_"/>
          <p:cNvPicPr>
            <a:picLocks noChangeAspect="1"/>
          </p:cNvPicPr>
          <p:nvPr/>
        </p:nvPicPr>
        <p:blipFill>
          <a:blip r:embed="rId1"/>
          <a:stretch>
            <a:fillRect/>
          </a:stretch>
        </p:blipFill>
        <p:spPr>
          <a:xfrm>
            <a:off x="2833688" y="3260408"/>
            <a:ext cx="6494145" cy="2833688"/>
          </a:xfrm>
          <a:prstGeom prst="rect">
            <a:avLst/>
          </a:prstGeom>
          <a:noFill/>
          <a:ln w="9525">
            <a:noFill/>
          </a:ln>
        </p:spPr>
      </p:pic>
      <p:sp>
        <p:nvSpPr>
          <p:cNvPr id="63495" name="直接连接符 1354759"/>
          <p:cNvSpPr/>
          <p:nvPr/>
        </p:nvSpPr>
        <p:spPr>
          <a:xfrm>
            <a:off x="6760845" y="3733800"/>
            <a:ext cx="981790" cy="0"/>
          </a:xfrm>
          <a:prstGeom prst="line">
            <a:avLst/>
          </a:prstGeom>
          <a:ln w="76200" cap="sq" cmpd="tri">
            <a:solidFill>
              <a:srgbClr val="D3052C"/>
            </a:solidFill>
            <a:prstDash val="solid"/>
            <a:headEnd type="none" w="med" len="med"/>
            <a:tailEnd type="none" w="med" len="med"/>
          </a:ln>
        </p:spPr>
      </p:sp>
      <p:sp>
        <p:nvSpPr>
          <p:cNvPr id="63496" name="直接连接符 1354760"/>
          <p:cNvSpPr/>
          <p:nvPr/>
        </p:nvSpPr>
        <p:spPr>
          <a:xfrm>
            <a:off x="7742635" y="3193733"/>
            <a:ext cx="981789" cy="0"/>
          </a:xfrm>
          <a:prstGeom prst="line">
            <a:avLst/>
          </a:prstGeom>
          <a:ln w="76200" cap="sq" cmpd="tri">
            <a:solidFill>
              <a:srgbClr val="D3052C"/>
            </a:solidFill>
            <a:prstDash val="solid"/>
            <a:headEnd type="none" w="med" len="med"/>
            <a:tailEnd type="none" w="med" len="med"/>
          </a:ln>
        </p:spPr>
      </p:sp>
      <p:grpSp>
        <p:nvGrpSpPr>
          <p:cNvPr id="63497" name="组合 1354761"/>
          <p:cNvGrpSpPr/>
          <p:nvPr/>
        </p:nvGrpSpPr>
        <p:grpSpPr>
          <a:xfrm>
            <a:off x="7953907" y="2011919"/>
            <a:ext cx="1516031" cy="1046798"/>
            <a:chOff x="4549" y="1271"/>
            <a:chExt cx="965" cy="745"/>
          </a:xfrm>
        </p:grpSpPr>
        <p:sp>
          <p:nvSpPr>
            <p:cNvPr id="63514" name="文本框 1354762"/>
            <p:cNvSpPr txBox="1"/>
            <p:nvPr/>
          </p:nvSpPr>
          <p:spPr>
            <a:xfrm>
              <a:off x="4549" y="1271"/>
              <a:ext cx="965" cy="295"/>
            </a:xfrm>
            <a:prstGeom prst="rect">
              <a:avLst/>
            </a:prstGeom>
            <a:solidFill>
              <a:schemeClr val="bg1"/>
            </a:solidFill>
            <a:ln w="76200" cap="sq" cmpd="tri">
              <a:solidFill>
                <a:schemeClr val="tx1"/>
              </a:solidFill>
              <a:prstDash val="solid"/>
              <a:miter/>
              <a:headEnd type="none" w="med" len="med"/>
              <a:tailEnd type="none" w="med" len="med"/>
            </a:ln>
          </p:spPr>
          <p:txBody>
            <a:bodyPr wrap="none">
              <a:spAutoFit/>
            </a:bodyPr>
            <a:lstStyle/>
            <a:p>
              <a:pPr algn="ctr" eaLnBrk="0" hangingPunct="0">
                <a:spcBef>
                  <a:spcPct val="0"/>
                </a:spcBef>
              </a:pPr>
              <a:r>
                <a:rPr lang="zh-CN" altLang="en-US" sz="2100" dirty="0">
                  <a:latin typeface="Times New Roman" panose="02020603050405020304" pitchFamily="18" charset="0"/>
                  <a:ea typeface="微软雅黑" panose="020B0503020204020204" pitchFamily="34" charset="-122"/>
                </a:rPr>
                <a:t>程序退出点</a:t>
              </a:r>
              <a:endParaRPr lang="zh-CN" altLang="en-US" sz="2100" dirty="0">
                <a:latin typeface="Times New Roman" panose="02020603050405020304" pitchFamily="18" charset="0"/>
                <a:ea typeface="微软雅黑" panose="020B0503020204020204" pitchFamily="34" charset="-122"/>
              </a:endParaRPr>
            </a:p>
          </p:txBody>
        </p:sp>
        <p:sp>
          <p:nvSpPr>
            <p:cNvPr id="63515" name="直接连接符 1354763"/>
            <p:cNvSpPr/>
            <p:nvPr/>
          </p:nvSpPr>
          <p:spPr>
            <a:xfrm>
              <a:off x="4992" y="1584"/>
              <a:ext cx="0" cy="432"/>
            </a:xfrm>
            <a:prstGeom prst="line">
              <a:avLst/>
            </a:prstGeom>
            <a:ln w="76200" cap="sq" cmpd="tri">
              <a:solidFill>
                <a:schemeClr val="tx1"/>
              </a:solidFill>
              <a:prstDash val="solid"/>
              <a:headEnd type="none" w="med" len="med"/>
              <a:tailEnd type="triangle" w="med" len="med"/>
            </a:ln>
          </p:spPr>
        </p:sp>
      </p:grpSp>
      <p:sp>
        <p:nvSpPr>
          <p:cNvPr id="63498" name="上弧形箭头 1354764"/>
          <p:cNvSpPr/>
          <p:nvPr/>
        </p:nvSpPr>
        <p:spPr>
          <a:xfrm rot="18739072">
            <a:off x="2677001" y="4943951"/>
            <a:ext cx="1215152" cy="481727"/>
          </a:xfrm>
          <a:prstGeom prst="curvedDownArrow">
            <a:avLst>
              <a:gd name="adj1" fmla="val 47586"/>
              <a:gd name="adj2" fmla="val 97804"/>
              <a:gd name="adj3" fmla="val 42074"/>
            </a:avLst>
          </a:prstGeom>
          <a:solidFill>
            <a:schemeClr val="accent2"/>
          </a:solidFill>
          <a:ln w="9525" cap="sq"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nvGrpSpPr>
          <p:cNvPr id="63499" name="组合 1354765"/>
          <p:cNvGrpSpPr/>
          <p:nvPr/>
        </p:nvGrpSpPr>
        <p:grpSpPr>
          <a:xfrm>
            <a:off x="2833688" y="4272201"/>
            <a:ext cx="3927158" cy="1620203"/>
            <a:chOff x="1296" y="2592"/>
            <a:chExt cx="2496" cy="1152"/>
          </a:xfrm>
        </p:grpSpPr>
        <p:sp>
          <p:nvSpPr>
            <p:cNvPr id="63507" name="直接连接符 1354766"/>
            <p:cNvSpPr/>
            <p:nvPr/>
          </p:nvSpPr>
          <p:spPr>
            <a:xfrm>
              <a:off x="1296" y="3744"/>
              <a:ext cx="624" cy="0"/>
            </a:xfrm>
            <a:prstGeom prst="line">
              <a:avLst/>
            </a:prstGeom>
            <a:ln w="76200" cap="sq" cmpd="tri">
              <a:solidFill>
                <a:srgbClr val="D3052C"/>
              </a:solidFill>
              <a:prstDash val="solid"/>
              <a:headEnd type="none" w="med" len="med"/>
              <a:tailEnd type="none" w="med" len="med"/>
            </a:ln>
          </p:spPr>
        </p:sp>
        <p:sp>
          <p:nvSpPr>
            <p:cNvPr id="63508" name="直接连接符 1354767"/>
            <p:cNvSpPr/>
            <p:nvPr/>
          </p:nvSpPr>
          <p:spPr>
            <a:xfrm flipV="1">
              <a:off x="1920" y="3360"/>
              <a:ext cx="0" cy="384"/>
            </a:xfrm>
            <a:prstGeom prst="line">
              <a:avLst/>
            </a:prstGeom>
            <a:ln w="76200" cap="sq" cmpd="tri">
              <a:solidFill>
                <a:srgbClr val="D3052C"/>
              </a:solidFill>
              <a:prstDash val="solid"/>
              <a:headEnd type="none" w="med" len="med"/>
              <a:tailEnd type="none" w="med" len="med"/>
            </a:ln>
          </p:spPr>
        </p:sp>
        <p:sp>
          <p:nvSpPr>
            <p:cNvPr id="63509" name="直接连接符 1354768"/>
            <p:cNvSpPr/>
            <p:nvPr/>
          </p:nvSpPr>
          <p:spPr>
            <a:xfrm>
              <a:off x="1920" y="3360"/>
              <a:ext cx="624" cy="0"/>
            </a:xfrm>
            <a:prstGeom prst="line">
              <a:avLst/>
            </a:prstGeom>
            <a:ln w="76200" cap="sq" cmpd="tri">
              <a:solidFill>
                <a:srgbClr val="D3052C"/>
              </a:solidFill>
              <a:prstDash val="solid"/>
              <a:headEnd type="none" w="med" len="med"/>
              <a:tailEnd type="none" w="med" len="med"/>
            </a:ln>
          </p:spPr>
        </p:sp>
        <p:sp>
          <p:nvSpPr>
            <p:cNvPr id="63510" name="直接连接符 1354769"/>
            <p:cNvSpPr/>
            <p:nvPr/>
          </p:nvSpPr>
          <p:spPr>
            <a:xfrm>
              <a:off x="2544" y="2976"/>
              <a:ext cx="624" cy="0"/>
            </a:xfrm>
            <a:prstGeom prst="line">
              <a:avLst/>
            </a:prstGeom>
            <a:ln w="76200" cap="sq" cmpd="tri">
              <a:solidFill>
                <a:srgbClr val="D3052C"/>
              </a:solidFill>
              <a:prstDash val="solid"/>
              <a:headEnd type="none" w="med" len="med"/>
              <a:tailEnd type="none" w="med" len="med"/>
            </a:ln>
          </p:spPr>
        </p:sp>
        <p:sp>
          <p:nvSpPr>
            <p:cNvPr id="63511" name="直接连接符 1354770"/>
            <p:cNvSpPr/>
            <p:nvPr/>
          </p:nvSpPr>
          <p:spPr>
            <a:xfrm flipV="1">
              <a:off x="2544" y="2976"/>
              <a:ext cx="0" cy="384"/>
            </a:xfrm>
            <a:prstGeom prst="line">
              <a:avLst/>
            </a:prstGeom>
            <a:ln w="76200" cap="sq" cmpd="tri">
              <a:solidFill>
                <a:srgbClr val="D3052C"/>
              </a:solidFill>
              <a:prstDash val="solid"/>
              <a:headEnd type="none" w="med" len="med"/>
              <a:tailEnd type="none" w="med" len="med"/>
            </a:ln>
          </p:spPr>
        </p:sp>
        <p:sp>
          <p:nvSpPr>
            <p:cNvPr id="63512" name="直接连接符 1354771"/>
            <p:cNvSpPr/>
            <p:nvPr/>
          </p:nvSpPr>
          <p:spPr>
            <a:xfrm flipV="1">
              <a:off x="3168" y="2592"/>
              <a:ext cx="0" cy="384"/>
            </a:xfrm>
            <a:prstGeom prst="line">
              <a:avLst/>
            </a:prstGeom>
            <a:ln w="76200" cap="sq" cmpd="tri">
              <a:solidFill>
                <a:srgbClr val="D3052C"/>
              </a:solidFill>
              <a:prstDash val="solid"/>
              <a:headEnd type="none" w="med" len="med"/>
              <a:tailEnd type="none" w="med" len="med"/>
            </a:ln>
          </p:spPr>
        </p:sp>
        <p:sp>
          <p:nvSpPr>
            <p:cNvPr id="63513" name="直接连接符 1354772"/>
            <p:cNvSpPr/>
            <p:nvPr/>
          </p:nvSpPr>
          <p:spPr>
            <a:xfrm>
              <a:off x="3168" y="2592"/>
              <a:ext cx="624" cy="0"/>
            </a:xfrm>
            <a:prstGeom prst="line">
              <a:avLst/>
            </a:prstGeom>
            <a:ln w="76200" cap="sq" cmpd="tri">
              <a:solidFill>
                <a:srgbClr val="D3052C"/>
              </a:solidFill>
              <a:prstDash val="solid"/>
              <a:headEnd type="none" w="med" len="med"/>
              <a:tailEnd type="none" w="med" len="med"/>
            </a:ln>
          </p:spPr>
        </p:sp>
      </p:grpSp>
      <p:pic>
        <p:nvPicPr>
          <p:cNvPr id="63500" name="图片 1354773" descr="an02033_"/>
          <p:cNvPicPr>
            <a:picLocks noChangeAspect="1"/>
          </p:cNvPicPr>
          <p:nvPr/>
        </p:nvPicPr>
        <p:blipFill>
          <a:blip r:embed="rId2"/>
          <a:stretch>
            <a:fillRect/>
          </a:stretch>
        </p:blipFill>
        <p:spPr>
          <a:xfrm>
            <a:off x="3362087" y="3800475"/>
            <a:ext cx="1216819" cy="1551861"/>
          </a:xfrm>
          <a:prstGeom prst="rect">
            <a:avLst/>
          </a:prstGeom>
          <a:noFill/>
          <a:ln w="9525">
            <a:noFill/>
          </a:ln>
        </p:spPr>
      </p:pic>
      <p:sp>
        <p:nvSpPr>
          <p:cNvPr id="63501" name="文本框 1354774"/>
          <p:cNvSpPr txBox="1"/>
          <p:nvPr/>
        </p:nvSpPr>
        <p:spPr>
          <a:xfrm>
            <a:off x="3229610" y="3448685"/>
            <a:ext cx="1640840" cy="414020"/>
          </a:xfrm>
          <a:prstGeom prst="rect">
            <a:avLst/>
          </a:prstGeom>
          <a:noFill/>
          <a:ln w="9525" cap="sq" cmpd="sng">
            <a:solidFill>
              <a:schemeClr val="tx1"/>
            </a:solidFill>
            <a:prstDash val="solid"/>
            <a:miter/>
            <a:headEnd type="none" w="med" len="med"/>
            <a:tailEnd type="none" w="med" len="med"/>
          </a:ln>
        </p:spPr>
        <p:txBody>
          <a:bodyPr wrap="square">
            <a:spAutoFit/>
          </a:bodyPr>
          <a:lstStyle/>
          <a:p>
            <a:pPr algn="ctr" eaLnBrk="0" hangingPunct="0">
              <a:spcBef>
                <a:spcPct val="50000"/>
              </a:spcBef>
            </a:pPr>
            <a:r>
              <a:rPr lang="en-US" altLang="zh-CN" sz="2100" b="1" dirty="0">
                <a:solidFill>
                  <a:srgbClr val="FF3300"/>
                </a:solidFill>
                <a:latin typeface="黑体" panose="02010609060101010101" pitchFamily="49" charset="-122"/>
                <a:ea typeface="黑体" panose="02010609060101010101" pitchFamily="49" charset="-122"/>
              </a:rPr>
              <a:t>Exceptions</a:t>
            </a:r>
            <a:endParaRPr lang="en-US" altLang="zh-CN" sz="2100" b="1" dirty="0">
              <a:solidFill>
                <a:srgbClr val="FF3300"/>
              </a:solidFill>
              <a:latin typeface="黑体" panose="02010609060101010101" pitchFamily="49" charset="-122"/>
              <a:ea typeface="黑体" panose="02010609060101010101" pitchFamily="49" charset="-122"/>
            </a:endParaRPr>
          </a:p>
        </p:txBody>
      </p:sp>
      <p:sp>
        <p:nvSpPr>
          <p:cNvPr id="63502" name="直接连接符 1354775"/>
          <p:cNvSpPr/>
          <p:nvPr/>
        </p:nvSpPr>
        <p:spPr>
          <a:xfrm flipV="1">
            <a:off x="7742635" y="3193733"/>
            <a:ext cx="0" cy="540068"/>
          </a:xfrm>
          <a:prstGeom prst="line">
            <a:avLst/>
          </a:prstGeom>
          <a:ln w="76200" cap="sq" cmpd="tri">
            <a:solidFill>
              <a:srgbClr val="D3052C"/>
            </a:solidFill>
            <a:prstDash val="solid"/>
            <a:headEnd type="none" w="med" len="med"/>
            <a:tailEnd type="none" w="med" len="med"/>
          </a:ln>
        </p:spPr>
      </p:sp>
      <p:pic>
        <p:nvPicPr>
          <p:cNvPr id="63503" name="图片 1354776" descr="bd05033_"/>
          <p:cNvPicPr>
            <a:picLocks noChangeAspect="1"/>
          </p:cNvPicPr>
          <p:nvPr/>
        </p:nvPicPr>
        <p:blipFill>
          <a:blip r:embed="rId3"/>
          <a:stretch>
            <a:fillRect/>
          </a:stretch>
        </p:blipFill>
        <p:spPr>
          <a:xfrm>
            <a:off x="5325666" y="3127058"/>
            <a:ext cx="1823561" cy="1451849"/>
          </a:xfrm>
          <a:prstGeom prst="rect">
            <a:avLst/>
          </a:prstGeom>
          <a:noFill/>
          <a:ln w="9525">
            <a:noFill/>
          </a:ln>
        </p:spPr>
      </p:pic>
      <p:sp>
        <p:nvSpPr>
          <p:cNvPr id="63504" name="任意多边形 1354777"/>
          <p:cNvSpPr/>
          <p:nvPr/>
        </p:nvSpPr>
        <p:spPr>
          <a:xfrm>
            <a:off x="8327708" y="3205401"/>
            <a:ext cx="1070134" cy="2838688"/>
          </a:xfrm>
          <a:custGeom>
            <a:avLst/>
            <a:gdLst/>
            <a:ahLst/>
            <a:cxnLst>
              <a:cxn ang="0">
                <a:pos x="330136" y="0"/>
              </a:cxn>
              <a:cxn ang="0">
                <a:pos x="487670" y="140460"/>
              </a:cxn>
              <a:cxn ang="0">
                <a:pos x="473971" y="251489"/>
              </a:cxn>
              <a:cxn ang="0">
                <a:pos x="430136" y="266204"/>
              </a:cxn>
              <a:cxn ang="0">
                <a:pos x="416437" y="307673"/>
              </a:cxn>
              <a:cxn ang="0">
                <a:pos x="401369" y="517694"/>
              </a:cxn>
              <a:cxn ang="0">
                <a:pos x="316437" y="573878"/>
              </a:cxn>
              <a:cxn ang="0">
                <a:pos x="201369" y="755806"/>
              </a:cxn>
              <a:cxn ang="0">
                <a:pos x="115068" y="811990"/>
              </a:cxn>
              <a:cxn ang="0">
                <a:pos x="86301" y="1092909"/>
              </a:cxn>
              <a:cxn ang="0">
                <a:pos x="43835" y="1121001"/>
              </a:cxn>
              <a:cxn ang="0">
                <a:pos x="0" y="1246746"/>
              </a:cxn>
              <a:cxn ang="0">
                <a:pos x="201369" y="1582511"/>
              </a:cxn>
              <a:cxn ang="0">
                <a:pos x="387670" y="1653410"/>
              </a:cxn>
              <a:cxn ang="0">
                <a:pos x="401369" y="1709593"/>
              </a:cxn>
              <a:cxn ang="0">
                <a:pos x="416437" y="1751062"/>
              </a:cxn>
              <a:cxn ang="0">
                <a:pos x="430136" y="1820623"/>
              </a:cxn>
              <a:cxn ang="0">
                <a:pos x="487670" y="1835338"/>
              </a:cxn>
              <a:cxn ang="0">
                <a:pos x="560272" y="1904899"/>
              </a:cxn>
              <a:cxn ang="0">
                <a:pos x="631505" y="1961083"/>
              </a:cxn>
              <a:cxn ang="0">
                <a:pos x="702738" y="2114920"/>
              </a:cxn>
              <a:cxn ang="0">
                <a:pos x="731505" y="2157726"/>
              </a:cxn>
              <a:cxn ang="0">
                <a:pos x="832874" y="2185818"/>
              </a:cxn>
              <a:cxn ang="0">
                <a:pos x="861641" y="2353032"/>
              </a:cxn>
              <a:cxn ang="0">
                <a:pos x="904107" y="2395839"/>
              </a:cxn>
              <a:cxn ang="0">
                <a:pos x="961641" y="2480114"/>
              </a:cxn>
              <a:cxn ang="0">
                <a:pos x="1019175" y="2703512"/>
              </a:cxn>
            </a:cxnLst>
            <a:rect l="0" t="0" r="0" b="0"/>
            <a:pathLst>
              <a:path w="744" h="2021">
                <a:moveTo>
                  <a:pt x="241" y="0"/>
                </a:moveTo>
                <a:cubicBezTo>
                  <a:pt x="294" y="35"/>
                  <a:pt x="322" y="53"/>
                  <a:pt x="356" y="105"/>
                </a:cubicBezTo>
                <a:cubicBezTo>
                  <a:pt x="353" y="133"/>
                  <a:pt x="357" y="163"/>
                  <a:pt x="346" y="188"/>
                </a:cubicBezTo>
                <a:cubicBezTo>
                  <a:pt x="341" y="198"/>
                  <a:pt x="322" y="191"/>
                  <a:pt x="314" y="199"/>
                </a:cubicBezTo>
                <a:cubicBezTo>
                  <a:pt x="306" y="207"/>
                  <a:pt x="307" y="220"/>
                  <a:pt x="304" y="230"/>
                </a:cubicBezTo>
                <a:cubicBezTo>
                  <a:pt x="300" y="282"/>
                  <a:pt x="311" y="338"/>
                  <a:pt x="293" y="387"/>
                </a:cubicBezTo>
                <a:cubicBezTo>
                  <a:pt x="284" y="410"/>
                  <a:pt x="231" y="429"/>
                  <a:pt x="231" y="429"/>
                </a:cubicBezTo>
                <a:cubicBezTo>
                  <a:pt x="214" y="480"/>
                  <a:pt x="191" y="531"/>
                  <a:pt x="147" y="565"/>
                </a:cubicBezTo>
                <a:cubicBezTo>
                  <a:pt x="127" y="580"/>
                  <a:pt x="84" y="607"/>
                  <a:pt x="84" y="607"/>
                </a:cubicBezTo>
                <a:cubicBezTo>
                  <a:pt x="76" y="677"/>
                  <a:pt x="83" y="750"/>
                  <a:pt x="63" y="817"/>
                </a:cubicBezTo>
                <a:cubicBezTo>
                  <a:pt x="59" y="829"/>
                  <a:pt x="42" y="831"/>
                  <a:pt x="32" y="838"/>
                </a:cubicBezTo>
                <a:cubicBezTo>
                  <a:pt x="21" y="869"/>
                  <a:pt x="11" y="901"/>
                  <a:pt x="0" y="932"/>
                </a:cubicBezTo>
                <a:cubicBezTo>
                  <a:pt x="17" y="1046"/>
                  <a:pt x="49" y="1119"/>
                  <a:pt x="147" y="1183"/>
                </a:cubicBezTo>
                <a:cubicBezTo>
                  <a:pt x="183" y="1238"/>
                  <a:pt x="218" y="1226"/>
                  <a:pt x="283" y="1236"/>
                </a:cubicBezTo>
                <a:cubicBezTo>
                  <a:pt x="286" y="1250"/>
                  <a:pt x="289" y="1264"/>
                  <a:pt x="293" y="1278"/>
                </a:cubicBezTo>
                <a:cubicBezTo>
                  <a:pt x="296" y="1289"/>
                  <a:pt x="301" y="1298"/>
                  <a:pt x="304" y="1309"/>
                </a:cubicBezTo>
                <a:cubicBezTo>
                  <a:pt x="308" y="1326"/>
                  <a:pt x="303" y="1347"/>
                  <a:pt x="314" y="1361"/>
                </a:cubicBezTo>
                <a:cubicBezTo>
                  <a:pt x="323" y="1372"/>
                  <a:pt x="342" y="1368"/>
                  <a:pt x="356" y="1372"/>
                </a:cubicBezTo>
                <a:cubicBezTo>
                  <a:pt x="383" y="1447"/>
                  <a:pt x="342" y="1356"/>
                  <a:pt x="409" y="1424"/>
                </a:cubicBezTo>
                <a:cubicBezTo>
                  <a:pt x="463" y="1479"/>
                  <a:pt x="357" y="1441"/>
                  <a:pt x="461" y="1466"/>
                </a:cubicBezTo>
                <a:cubicBezTo>
                  <a:pt x="493" y="1595"/>
                  <a:pt x="458" y="1514"/>
                  <a:pt x="513" y="1581"/>
                </a:cubicBezTo>
                <a:cubicBezTo>
                  <a:pt x="521" y="1591"/>
                  <a:pt x="524" y="1605"/>
                  <a:pt x="534" y="1613"/>
                </a:cubicBezTo>
                <a:cubicBezTo>
                  <a:pt x="554" y="1629"/>
                  <a:pt x="583" y="1628"/>
                  <a:pt x="608" y="1634"/>
                </a:cubicBezTo>
                <a:cubicBezTo>
                  <a:pt x="621" y="1674"/>
                  <a:pt x="616" y="1719"/>
                  <a:pt x="629" y="1759"/>
                </a:cubicBezTo>
                <a:cubicBezTo>
                  <a:pt x="634" y="1773"/>
                  <a:pt x="651" y="1779"/>
                  <a:pt x="660" y="1791"/>
                </a:cubicBezTo>
                <a:cubicBezTo>
                  <a:pt x="675" y="1811"/>
                  <a:pt x="702" y="1854"/>
                  <a:pt x="702" y="1854"/>
                </a:cubicBezTo>
                <a:cubicBezTo>
                  <a:pt x="709" y="1915"/>
                  <a:pt x="716" y="1967"/>
                  <a:pt x="744" y="2021"/>
                </a:cubicBezTo>
              </a:path>
            </a:pathLst>
          </a:custGeom>
          <a:noFill/>
          <a:ln w="38100" cap="flat" cmpd="sng">
            <a:solidFill>
              <a:srgbClr val="D3052C">
                <a:alpha val="100000"/>
              </a:srgbClr>
            </a:solidFill>
            <a:prstDash val="sysDot"/>
            <a:round/>
            <a:headEnd type="none" w="med" len="med"/>
            <a:tailEnd type="none" w="med" len="med"/>
          </a:ln>
        </p:spPr>
        <p:txBody>
          <a:bodyPr/>
          <a:lstStyle/>
          <a:p>
            <a:endParaRPr lang="zh-CN" altLang="en-US" sz="2100">
              <a:ea typeface="微软雅黑" panose="020B0503020204020204" pitchFamily="34" charset="-122"/>
            </a:endParaRPr>
          </a:p>
        </p:txBody>
      </p:sp>
      <p:sp>
        <p:nvSpPr>
          <p:cNvPr id="63505" name="标题 1354778"/>
          <p:cNvSpPr>
            <a:spLocks noGrp="1"/>
          </p:cNvSpPr>
          <p:nvPr>
            <p:ph type="title"/>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异常的生命周期</a:t>
            </a:r>
            <a:endParaRPr lang="zh-CN" altLang="en-US">
              <a:sym typeface="+mn-ea"/>
            </a:endParaRPr>
          </a:p>
        </p:txBody>
      </p:sp>
      <p:sp>
        <p:nvSpPr>
          <p:cNvPr id="63506"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64515" name="标题 4"/>
          <p:cNvSpPr>
            <a:spLocks noGrp="1"/>
          </p:cNvSpPr>
          <p:nvPr>
            <p:ph type="title"/>
            <p:custDataLst>
              <p:tags r:id="rId2"/>
            </p:custDataLst>
          </p:nvPr>
        </p:nvSpPr>
        <p:spPr/>
        <p:txBody>
          <a:bodyPr vert="horz" wrap="square" lIns="96011" tIns="48005" rIns="96011" bIns="48005" anchor="b"/>
          <a:lstStyle/>
          <a:p>
            <a:pPr defTabSz="685800" eaLnBrk="1" hangingPunct="1"/>
            <a:r>
              <a:rPr lang="zh-CN" altLang="en-US" kern="1200" dirty="0">
                <a:latin typeface="+mj-lt"/>
                <a:ea typeface="+mj-ea"/>
                <a:cs typeface="+mj-cs"/>
              </a:rPr>
              <a:t>例子：</a:t>
            </a:r>
            <a:endParaRPr lang="zh-CN" altLang="en-US" kern="1200" dirty="0">
              <a:latin typeface="+mj-lt"/>
              <a:ea typeface="+mj-ea"/>
              <a:cs typeface="+mj-cs"/>
            </a:endParaRPr>
          </a:p>
        </p:txBody>
      </p:sp>
      <p:sp>
        <p:nvSpPr>
          <p:cNvPr id="118787" name="内容占位符 1"/>
          <p:cNvSpPr>
            <a:spLocks noGrp="1" noChangeArrowheads="1"/>
          </p:cNvSpPr>
          <p:nvPr>
            <p:ph idx="1"/>
            <p:custDataLst>
              <p:tags r:id="rId3"/>
            </p:custDataLst>
          </p:nvPr>
        </p:nvSpPr>
        <p:spPr bwMode="auto"/>
        <p:txBody>
          <a:bodyPr vert="horz" wrap="square" lIns="96011" tIns="48005" rIns="96011" bIns="48005" numCol="1" rtlCol="0" anchor="t" anchorCtr="0" compatLnSpc="1">
            <a:normAutofit fontScale="92500" lnSpcReduction="20000"/>
          </a:bodyPr>
          <a:lstStyle/>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public class ExceptionDemo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public static void main(String[] args)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methodA();</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System.out.println("MethodA passed");</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public static void methodA()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try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methodB();</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System.out.println("MethodB passed");</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 catch (Exception e)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e.printStackTrace();</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System.exit(1);</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rPr>
              <a:t>	}</a:t>
            </a: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endParaRPr kumimoji="0" lang="en-US" altLang="zh-CN" sz="2520" b="1" i="0" u="none" strike="noStrike" kern="1200" cap="none" spc="0" normalizeH="0" baseline="0" noProof="0" smtClean="0">
              <a:ln>
                <a:noFill/>
              </a:ln>
              <a:solidFill>
                <a:schemeClr val="tx1"/>
              </a:solidFill>
              <a:effectLst/>
              <a:uLnTx/>
              <a:uFillTx/>
              <a:latin typeface="Courier New" panose="02070309020205020404" pitchFamily="49" charset="0"/>
              <a:ea typeface="+mj-ea"/>
              <a:cs typeface="Courier New" panose="02070309020205020404" pitchFamily="49" charset="0"/>
            </a:endParaRPr>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65538" name="灯片编号占位符 2"/>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sym typeface="Arial" panose="020B0604020202020204" pitchFamily="34" charset="0"/>
              </a:rPr>
            </a:fld>
            <a:endParaRPr lang="zh-CN" altLang="en-US" sz="525" dirty="0">
              <a:solidFill>
                <a:srgbClr val="808080"/>
              </a:solidFill>
              <a:sym typeface="Arial" panose="020B0604020202020204" pitchFamily="34" charset="0"/>
            </a:endParaRPr>
          </a:p>
        </p:txBody>
      </p:sp>
      <p:sp>
        <p:nvSpPr>
          <p:cNvPr id="65539" name="内容占位符 4"/>
          <p:cNvSpPr>
            <a:spLocks noGrp="1"/>
          </p:cNvSpPr>
          <p:nvPr>
            <p:ph idx="1"/>
            <p:custDataLst>
              <p:tags r:id="rId2"/>
            </p:custDataLst>
          </p:nvPr>
        </p:nvSpPr>
        <p:spPr bwMode="auto">
          <a:noFill/>
          <a:ln w="9525">
            <a:noFill/>
          </a:ln>
        </p:spPr>
        <p:txBody>
          <a:bodyPr vert="horz" wrap="square" lIns="96011" tIns="48005" rIns="96011" bIns="48005" numCol="1" rtlCol="0" anchor="t" anchorCtr="0" compatLnSpc="1">
            <a:normAutofit fontScale="62500"/>
          </a:bodyPr>
          <a:lstStyle/>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a:t>
            </a: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public static void methodB() throws Exception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methodC();</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System.out.println("MethodC passed");</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public static void methodC() throws Exception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methodD();</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System.out.println("MethodD passed");</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public static void methodD() throws Exception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throw new Exception("This is an Exception Message");</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a:p>
            <a:pPr marL="0" lvl="0" algn="l" defTabSz="685800" eaLnBrk="1" hangingPunct="1">
              <a:lnSpc>
                <a:spcPct val="80000"/>
              </a:lnSpc>
              <a:spcBef>
                <a:spcPts val="750"/>
              </a:spcBef>
              <a:buClrTx/>
              <a:buSzTx/>
              <a:buNone/>
              <a:defRPr/>
            </a:pPr>
            <a:r>
              <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rPr>
              <a:t>	</a:t>
            </a:r>
            <a:endParaRPr lang="en-US" altLang="zh-CN" sz="2520" b="1" noProof="0" smtClean="0">
              <a:ln>
                <a:noFill/>
              </a:ln>
              <a:effectLst/>
              <a:uLnTx/>
              <a:uFillTx/>
              <a:latin typeface="Courier New" panose="02070309020205020404" pitchFamily="49" charset="0"/>
              <a:ea typeface="+mj-ea"/>
              <a:cs typeface="Courier New" panose="02070309020205020404" pitchFamily="49" charset="0"/>
              <a:sym typeface="+mn-ea"/>
            </a:endParaRPr>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2308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自定义异常</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73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3</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创造自己的异常</a:t>
            </a:r>
            <a:endParaRPr lang="zh-CN" altLang="en-US" dirty="0"/>
          </a:p>
        </p:txBody>
      </p:sp>
      <p:sp>
        <p:nvSpPr>
          <p:cNvPr id="3" name="内容占位符 2"/>
          <p:cNvSpPr>
            <a:spLocks noGrp="1"/>
          </p:cNvSpPr>
          <p:nvPr>
            <p:ph idx="1"/>
            <p:custDataLst>
              <p:tags r:id="rId2"/>
            </p:custDataLst>
          </p:nvPr>
        </p:nvSpPr>
        <p:spPr/>
        <p:txBody>
          <a:bodyPr>
            <a:normAutofit fontScale="90000" lnSpcReduction="10000"/>
          </a:bodyPr>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不是由Java系统监测到的异常(下标越界,被0-除等),而是由用户自己定义的异常.</a:t>
            </a:r>
            <a:endParaRPr lang="zh-CN" altLang="en-US" sz="2520" u="none" strike="noStrike" baseline="0" noProof="0" smtClean="0">
              <a:ln>
                <a:noFill/>
              </a:ln>
              <a:solidFill>
                <a:schemeClr val="tx1"/>
              </a:solidFill>
              <a:effectLst/>
              <a:uLnTx/>
              <a:uFillTx/>
              <a:latin typeface="+mj-ea"/>
              <a:ea typeface="+mj-ea"/>
            </a:endParaRPr>
          </a:p>
          <a:p>
            <a:pPr lvl="0" algn="l" defTabSz="685800" eaLnBrk="1" hangingPunct="1">
              <a:lnSpc>
                <a:spcPct val="120000"/>
              </a:lnSpc>
              <a:spcBef>
                <a:spcPts val="750"/>
              </a:spcBef>
              <a:spcAft>
                <a:spcPts val="0"/>
              </a:spcAft>
              <a:buClr>
                <a:srgbClr val="000000"/>
              </a:buClr>
              <a:buSzTx/>
              <a:defRPr/>
            </a:pPr>
            <a:r>
              <a:rPr lang="zh-CN" altLang="en-US" sz="2520" u="none" strike="noStrike" baseline="0" noProof="0" smtClean="0">
                <a:ln>
                  <a:noFill/>
                </a:ln>
                <a:solidFill>
                  <a:schemeClr val="tx1"/>
                </a:solidFill>
                <a:effectLst/>
                <a:uLnTx/>
                <a:uFillTx/>
                <a:latin typeface="+mj-ea"/>
                <a:ea typeface="+mj-ea"/>
              </a:rPr>
              <a:t>用户定义的异常同样要用try--catch捕获,但必须由用户自己抛出一个异常</a:t>
            </a:r>
            <a:r>
              <a:rPr lang="zh-CN" altLang="en-US" sz="2520" u="none" strike="noStrike" baseline="0" noProof="0" smtClean="0">
                <a:ln>
                  <a:noFill/>
                </a:ln>
                <a:solidFill>
                  <a:schemeClr val="tx1"/>
                </a:solidFill>
                <a:effectLst/>
                <a:uLnTx/>
                <a:uFillTx/>
                <a:latin typeface="+mj-ea"/>
                <a:ea typeface="+mj-ea"/>
              </a:rPr>
              <a:t>对象 </a:t>
            </a:r>
            <a:endParaRPr lang="zh-CN" altLang="en-US" sz="2520" u="none" strike="noStrike" baseline="0" noProof="0" smtClean="0">
              <a:ln>
                <a:noFill/>
              </a:ln>
              <a:solidFill>
                <a:schemeClr val="tx1"/>
              </a:solidFill>
              <a:effectLst/>
              <a:uLnTx/>
              <a:uFillTx/>
              <a:latin typeface="+mj-ea"/>
              <a:ea typeface="+mj-ea"/>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400" u="none" strike="noStrike" baseline="0" smtClean="0">
                <a:solidFill>
                  <a:schemeClr val="tx1"/>
                </a:solidFill>
                <a:uLnTx/>
                <a:uFillTx/>
              </a:rPr>
              <a:t>throw new MyException()</a:t>
            </a:r>
            <a:endParaRPr lang="en-US" altLang="zh-CN" sz="24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smtClean="0">
                <a:solidFill>
                  <a:schemeClr val="tx1"/>
                </a:solidFill>
                <a:uLnTx/>
                <a:uFillTx/>
              </a:rPr>
              <a:t>异常是一个类</a:t>
            </a:r>
            <a:r>
              <a:rPr lang="en-US" altLang="zh-CN" sz="2400" u="none" strike="noStrike" baseline="0" smtClean="0">
                <a:solidFill>
                  <a:schemeClr val="tx1"/>
                </a:solidFill>
                <a:uLnTx/>
                <a:uFillTx/>
              </a:rPr>
              <a:t>,</a:t>
            </a:r>
            <a:r>
              <a:rPr lang="zh-CN" altLang="en-US" sz="2400" u="none" strike="noStrike" baseline="0" smtClean="0">
                <a:solidFill>
                  <a:schemeClr val="tx1"/>
                </a:solidFill>
                <a:uLnTx/>
                <a:uFillTx/>
              </a:rPr>
              <a:t>用户定义的异常必须继承自</a:t>
            </a:r>
            <a:r>
              <a:rPr lang="en-US" altLang="zh-CN" sz="2400" u="none" strike="noStrike" baseline="0" smtClean="0">
                <a:solidFill>
                  <a:schemeClr val="tx1"/>
                </a:solidFill>
                <a:uLnTx/>
                <a:uFillTx/>
              </a:rPr>
              <a:t>Throwable</a:t>
            </a:r>
            <a:r>
              <a:rPr lang="zh-CN" altLang="en-US" sz="2400" u="none" strike="noStrike" baseline="0" smtClean="0">
                <a:solidFill>
                  <a:schemeClr val="tx1"/>
                </a:solidFill>
                <a:uLnTx/>
                <a:uFillTx/>
              </a:rPr>
              <a:t>或</a:t>
            </a:r>
            <a:r>
              <a:rPr lang="en-US" altLang="zh-CN" sz="2400" u="none" strike="noStrike" baseline="0" smtClean="0">
                <a:solidFill>
                  <a:schemeClr val="tx1"/>
                </a:solidFill>
                <a:uLnTx/>
                <a:uFillTx/>
              </a:rPr>
              <a:t>Exception</a:t>
            </a:r>
            <a:r>
              <a:rPr lang="zh-CN" altLang="en-US" sz="2400" u="none" strike="noStrike" baseline="0" smtClean="0">
                <a:solidFill>
                  <a:schemeClr val="tx1"/>
                </a:solidFill>
                <a:uLnTx/>
                <a:uFillTx/>
              </a:rPr>
              <a:t>类或其他</a:t>
            </a:r>
            <a:r>
              <a:rPr lang="en-US" altLang="zh-CN" sz="2400" u="none" strike="noStrike" baseline="0" smtClean="0">
                <a:solidFill>
                  <a:schemeClr val="tx1"/>
                </a:solidFill>
                <a:uLnTx/>
                <a:uFillTx/>
              </a:rPr>
              <a:t>Exception</a:t>
            </a:r>
            <a:r>
              <a:rPr lang="zh-CN" altLang="en-US" sz="2400" u="none" strike="noStrike" baseline="0" smtClean="0">
                <a:solidFill>
                  <a:schemeClr val="tx1"/>
                </a:solidFill>
                <a:uLnTx/>
                <a:uFillTx/>
              </a:rPr>
              <a:t>子类，</a:t>
            </a:r>
            <a:r>
              <a:rPr lang="zh-CN" altLang="en-US" sz="2400" u="none" strike="noStrike" baseline="0" smtClean="0">
                <a:solidFill>
                  <a:srgbClr val="FF0000"/>
                </a:solidFill>
                <a:uLnTx/>
                <a:uFillTx/>
              </a:rPr>
              <a:t>建议用</a:t>
            </a:r>
            <a:r>
              <a:rPr lang="en-US" altLang="zh-CN" sz="2400" u="none" strike="noStrike" baseline="0" smtClean="0">
                <a:solidFill>
                  <a:srgbClr val="FF0000"/>
                </a:solidFill>
                <a:uLnTx/>
                <a:uFillTx/>
              </a:rPr>
              <a:t>Exception</a:t>
            </a:r>
            <a:r>
              <a:rPr lang="zh-CN" altLang="en-US" sz="2400" u="none" strike="noStrike" baseline="0" smtClean="0">
                <a:solidFill>
                  <a:srgbClr val="FF0000"/>
                </a:solidFill>
                <a:uLnTx/>
                <a:uFillTx/>
              </a:rPr>
              <a:t>类</a:t>
            </a:r>
            <a:r>
              <a:rPr lang="zh-CN" altLang="en-US" sz="2400" u="none" strike="noStrike" baseline="0" smtClean="0">
                <a:solidFill>
                  <a:schemeClr val="tx1"/>
                </a:solidFill>
                <a:uLnTx/>
                <a:uFillTx/>
              </a:rPr>
              <a:t>。</a:t>
            </a:r>
            <a:endParaRPr lang="zh-CN" altLang="en-US" sz="24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smtClean="0">
                <a:solidFill>
                  <a:schemeClr val="tx1"/>
                </a:solidFill>
                <a:uLnTx/>
                <a:uFillTx/>
              </a:rPr>
              <a:t>如果继承</a:t>
            </a:r>
            <a:r>
              <a:rPr lang="en-US" altLang="zh-CN" sz="2400" u="none" strike="noStrike" baseline="0" smtClean="0">
                <a:solidFill>
                  <a:schemeClr val="tx1"/>
                </a:solidFill>
                <a:uLnTx/>
                <a:uFillTx/>
              </a:rPr>
              <a:t>RuntimeException</a:t>
            </a:r>
            <a:r>
              <a:rPr lang="zh-CN" altLang="en-US" sz="2400" u="none" strike="noStrike" baseline="0" smtClean="0">
                <a:solidFill>
                  <a:schemeClr val="tx1"/>
                </a:solidFill>
                <a:uLnTx/>
                <a:uFillTx/>
              </a:rPr>
              <a:t>或其子类，那么该自定义类为</a:t>
            </a:r>
            <a:r>
              <a:rPr lang="en-US" altLang="zh-CN" sz="2400" u="none" strike="noStrike" baseline="0" smtClean="0">
                <a:solidFill>
                  <a:schemeClr val="tx1"/>
                </a:solidFill>
                <a:uLnTx/>
                <a:uFillTx/>
              </a:rPr>
              <a:t>unchecked exception</a:t>
            </a:r>
            <a:r>
              <a:rPr lang="zh-CN" altLang="en-US" sz="2400" u="none" strike="noStrike" baseline="0" smtClean="0">
                <a:solidFill>
                  <a:schemeClr val="tx1"/>
                </a:solidFill>
                <a:uLnTx/>
                <a:uFillTx/>
              </a:rPr>
              <a:t>，如果继承</a:t>
            </a:r>
            <a:r>
              <a:rPr lang="en-US" altLang="zh-CN" sz="2400" u="none" strike="noStrike" baseline="0" smtClean="0">
                <a:solidFill>
                  <a:schemeClr val="tx1"/>
                </a:solidFill>
                <a:uLnTx/>
                <a:uFillTx/>
              </a:rPr>
              <a:t>Exception</a:t>
            </a:r>
            <a:r>
              <a:rPr lang="zh-CN" altLang="en-US" sz="2400" u="none" strike="noStrike" baseline="0" smtClean="0">
                <a:solidFill>
                  <a:schemeClr val="tx1"/>
                </a:solidFill>
                <a:uLnTx/>
                <a:uFillTx/>
              </a:rPr>
              <a:t>那么该类为</a:t>
            </a:r>
            <a:r>
              <a:rPr lang="en-US" altLang="zh-CN" sz="2400" u="none" strike="noStrike" baseline="0" smtClean="0">
                <a:solidFill>
                  <a:schemeClr val="tx1"/>
                </a:solidFill>
                <a:uLnTx/>
                <a:uFillTx/>
              </a:rPr>
              <a:t>checked exception</a:t>
            </a:r>
            <a:r>
              <a:rPr lang="zh-CN" altLang="en-US" sz="2400" u="none" strike="noStrike" baseline="0" smtClean="0">
                <a:solidFill>
                  <a:schemeClr val="tx1"/>
                </a:solidFill>
                <a:uLnTx/>
                <a:uFillTx/>
              </a:rPr>
              <a:t>。</a:t>
            </a:r>
            <a:endParaRPr lang="zh-CN" altLang="en-US" sz="24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400" u="none" strike="noStrike" baseline="0" smtClean="0">
                <a:solidFill>
                  <a:schemeClr val="tx1"/>
                </a:solidFill>
                <a:uLnTx/>
                <a:uFillTx/>
              </a:rPr>
              <a:t>通常</a:t>
            </a:r>
            <a:r>
              <a:rPr lang="en-US" altLang="zh-CN" sz="2400" u="none" strike="noStrike" baseline="0" smtClean="0">
                <a:solidFill>
                  <a:schemeClr val="tx1"/>
                </a:solidFill>
                <a:uLnTx/>
                <a:uFillTx/>
              </a:rPr>
              <a:t>RuntimeException</a:t>
            </a:r>
            <a:r>
              <a:rPr lang="zh-CN" altLang="en-US" sz="2400" u="none" strike="noStrike" baseline="0" smtClean="0">
                <a:solidFill>
                  <a:schemeClr val="tx1"/>
                </a:solidFill>
                <a:uLnTx/>
                <a:uFillTx/>
              </a:rPr>
              <a:t>由虚拟机构造并抛出，其他受检异常通常</a:t>
            </a:r>
            <a:r>
              <a:rPr lang="zh-CN" altLang="en-US" sz="2400" u="none" strike="noStrike" baseline="0" smtClean="0">
                <a:solidFill>
                  <a:schemeClr val="tx1"/>
                </a:solidFill>
                <a:uLnTx/>
                <a:uFillTx/>
              </a:rPr>
              <a:t>由代码构造并抛出。</a:t>
            </a:r>
            <a:endParaRPr lang="en-US" altLang="zh-CN" sz="2400" u="none" strike="noStrike" baseline="0" smtClean="0">
              <a:solidFill>
                <a:schemeClr val="tx1"/>
              </a:solidFill>
              <a:uLnTx/>
              <a:uFillTx/>
            </a:endParaRPr>
          </a:p>
          <a:p>
            <a:pPr marL="171450" lvl="0" indent="-171450" algn="l">
              <a:lnSpc>
                <a:spcPct val="120000"/>
              </a:lnSpc>
              <a:spcBef>
                <a:spcPts val="750"/>
              </a:spcBef>
              <a:spcAft>
                <a:spcPts val="0"/>
              </a:spcAft>
              <a:buSzPct val="100000"/>
            </a:pPr>
            <a:endParaRPr lang="en-US" altLang="zh-CN" sz="2400" u="none" strike="noStrike" baseline="0" smtClean="0">
              <a:solidFill>
                <a:schemeClr val="tx1"/>
              </a:solidFill>
              <a:uLnTx/>
              <a:uFillTx/>
            </a:endParaRPr>
          </a:p>
        </p:txBody>
      </p:sp>
    </p:spTree>
    <p:custDataLst>
      <p:tags r:id="rId3"/>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70658" name="矩形 1367041"/>
          <p:cNvSpPr/>
          <p:nvPr/>
        </p:nvSpPr>
        <p:spPr>
          <a:xfrm>
            <a:off x="1091804" y="1415177"/>
            <a:ext cx="8641080" cy="4528899"/>
          </a:xfrm>
          <a:prstGeom prst="rect">
            <a:avLst/>
          </a:prstGeom>
          <a:noFill/>
          <a:ln w="9525">
            <a:noFill/>
          </a:ln>
        </p:spPr>
        <p:txBody>
          <a:bodyPr/>
          <a:lstStyle/>
          <a:p>
            <a:pPr marL="457200" indent="-457200">
              <a:buClr>
                <a:schemeClr val="hlink"/>
              </a:buClr>
              <a:buSzPct val="80000"/>
              <a:buFont typeface="Wingdings" panose="05000000000000000000" pitchFamily="2" charset="2"/>
              <a:buChar char="l"/>
            </a:pPr>
            <a:endParaRPr lang="zh-CN" altLang="en-US" sz="3360" dirty="0">
              <a:latin typeface="Arial" panose="020B0604020202020204" pitchFamily="34" charset="0"/>
              <a:ea typeface="微软雅黑" panose="020B0503020204020204" pitchFamily="34" charset="-122"/>
            </a:endParaRPr>
          </a:p>
        </p:txBody>
      </p:sp>
      <p:sp>
        <p:nvSpPr>
          <p:cNvPr id="70660" name="文本占位符 1367043"/>
          <p:cNvSpPr>
            <a:spLocks noGrp="1"/>
          </p:cNvSpPr>
          <p:nvPr>
            <p:ph idx="1"/>
          </p:nvPr>
        </p:nvSpPr>
        <p:spPr/>
        <p:txBody>
          <a:bodyPr vert="horz" wrap="square" lIns="96011" tIns="48005" rIns="96011" bIns="48005" anchor="t"/>
          <a:lstStyle/>
          <a:p>
            <a:pPr eaLnBrk="1" hangingPunct="1"/>
            <a:r>
              <a:rPr lang="en-US" altLang="zh-CN" dirty="0"/>
              <a:t>Exception </a:t>
            </a:r>
            <a:r>
              <a:rPr lang="zh-CN" altLang="en-US" dirty="0"/>
              <a:t>类继承了 </a:t>
            </a:r>
            <a:r>
              <a:rPr lang="en-US" altLang="zh-CN" dirty="0"/>
              <a:t>Throwable</a:t>
            </a:r>
            <a:endParaRPr lang="en-US" altLang="zh-CN" dirty="0"/>
          </a:p>
          <a:p>
            <a:pPr eaLnBrk="1" hangingPunct="1"/>
            <a:r>
              <a:rPr lang="en-US" altLang="zh-CN" dirty="0"/>
              <a:t>Throwable </a:t>
            </a:r>
            <a:r>
              <a:rPr lang="zh-CN" altLang="en-US" dirty="0"/>
              <a:t>有</a:t>
            </a:r>
            <a:r>
              <a:rPr lang="en-US" altLang="zh-CN" dirty="0"/>
              <a:t>4</a:t>
            </a:r>
            <a:r>
              <a:rPr lang="zh-CN" altLang="en-US" dirty="0"/>
              <a:t>个重要的方法</a:t>
            </a:r>
            <a:endParaRPr lang="zh-CN" altLang="en-US" dirty="0"/>
          </a:p>
          <a:p>
            <a:pPr lvl="1" eaLnBrk="1" hangingPunct="1">
              <a:buFont typeface="Marlett" pitchFamily="2" charset="2"/>
              <a:buAutoNum type="arabicPlain"/>
            </a:pPr>
            <a:r>
              <a:rPr lang="en-US" altLang="zh-CN" dirty="0"/>
              <a:t>String	</a:t>
            </a:r>
            <a:r>
              <a:rPr lang="en-US" altLang="zh-CN" b="1" dirty="0"/>
              <a:t>getMessage</a:t>
            </a:r>
            <a:r>
              <a:rPr lang="en-US" altLang="zh-CN" dirty="0"/>
              <a:t>()</a:t>
            </a:r>
            <a:r>
              <a:rPr lang="zh-CN" altLang="en-US" dirty="0"/>
              <a:t>；</a:t>
            </a:r>
            <a:endParaRPr lang="zh-CN" altLang="en-US" dirty="0"/>
          </a:p>
          <a:p>
            <a:pPr lvl="1" eaLnBrk="1" hangingPunct="1">
              <a:buFont typeface="Marlett" pitchFamily="2" charset="2"/>
              <a:buAutoNum type="arabicPlain"/>
            </a:pPr>
            <a:r>
              <a:rPr lang="en-US" altLang="zh-CN" dirty="0"/>
              <a:t>String	</a:t>
            </a:r>
            <a:r>
              <a:rPr lang="en-US" altLang="zh-CN" b="1" dirty="0"/>
              <a:t>toString</a:t>
            </a:r>
            <a:r>
              <a:rPr lang="en-US" altLang="zh-CN" dirty="0"/>
              <a:t>()</a:t>
            </a:r>
            <a:r>
              <a:rPr lang="zh-CN" altLang="en-US" dirty="0"/>
              <a:t>；</a:t>
            </a:r>
            <a:endParaRPr lang="zh-CN" altLang="en-US" dirty="0"/>
          </a:p>
          <a:p>
            <a:pPr lvl="1" eaLnBrk="1" hangingPunct="1">
              <a:buFont typeface="Marlett" pitchFamily="2" charset="2"/>
              <a:buAutoNum type="arabicPlain"/>
            </a:pPr>
            <a:r>
              <a:rPr lang="en-US" altLang="zh-CN" dirty="0"/>
              <a:t>void	</a:t>
            </a:r>
            <a:r>
              <a:rPr lang="en-US" altLang="zh-CN" b="1" dirty="0"/>
              <a:t>printStackTrace</a:t>
            </a:r>
            <a:r>
              <a:rPr lang="en-US" altLang="zh-CN" dirty="0"/>
              <a:t>()</a:t>
            </a:r>
            <a:r>
              <a:rPr lang="zh-CN" altLang="en-US" dirty="0"/>
              <a:t>；</a:t>
            </a:r>
            <a:endParaRPr lang="zh-CN" altLang="en-US" dirty="0"/>
          </a:p>
          <a:p>
            <a:pPr lvl="1" eaLnBrk="1" hangingPunct="1">
              <a:buFont typeface="Marlett" pitchFamily="2" charset="2"/>
              <a:buAutoNum type="arabicPlain"/>
            </a:pPr>
            <a:r>
              <a:rPr lang="en-US" altLang="zh-CN" dirty="0"/>
              <a:t>Throwable	</a:t>
            </a:r>
            <a:r>
              <a:rPr lang="en-US" altLang="zh-CN" b="1" dirty="0">
                <a:cs typeface="+mn-lt"/>
              </a:rPr>
              <a:t>fillInStackTrace</a:t>
            </a:r>
            <a:r>
              <a:rPr lang="en-US" altLang="zh-CN" dirty="0">
                <a:cs typeface="+mn-lt"/>
              </a:rPr>
              <a:t>()</a:t>
            </a:r>
            <a:r>
              <a:rPr lang="zh-CN" altLang="en-US" dirty="0"/>
              <a:t>；</a:t>
            </a:r>
            <a:endParaRPr lang="zh-CN" altLang="en-US" dirty="0"/>
          </a:p>
          <a:p>
            <a:pPr eaLnBrk="1" hangingPunct="1"/>
            <a:endParaRPr lang="zh-CN" altLang="en-US" dirty="0"/>
          </a:p>
        </p:txBody>
      </p:sp>
      <p:sp>
        <p:nvSpPr>
          <p:cNvPr id="70661"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71682" name="文本占位符 1368065"/>
          <p:cNvSpPr>
            <a:spLocks noGrp="1"/>
          </p:cNvSpPr>
          <p:nvPr>
            <p:ph idx="1"/>
          </p:nvPr>
        </p:nvSpPr>
        <p:spPr/>
        <p:txBody>
          <a:bodyPr vert="horz" wrap="square" lIns="96011" tIns="48005" rIns="96011" bIns="48005" anchor="t"/>
          <a:lstStyle/>
          <a:p>
            <a:pPr eaLnBrk="1" hangingPunct="1"/>
            <a:r>
              <a:rPr lang="zh-CN" altLang="en-US" sz="2940" dirty="0"/>
              <a:t>例</a:t>
            </a:r>
            <a:r>
              <a:rPr lang="en-US" altLang="zh-CN" sz="2940" dirty="0"/>
              <a:t>1 :</a:t>
            </a:r>
            <a:r>
              <a:rPr lang="zh-CN" altLang="en-US" sz="2940" dirty="0"/>
              <a:t>计算两个数之和</a:t>
            </a:r>
            <a:r>
              <a:rPr lang="en-US" altLang="zh-CN" sz="2940" dirty="0"/>
              <a:t>,</a:t>
            </a:r>
            <a:r>
              <a:rPr lang="zh-CN" altLang="en-US" sz="2940" dirty="0"/>
              <a:t>当任意一个数超出范围时</a:t>
            </a:r>
            <a:r>
              <a:rPr lang="en-US" altLang="zh-CN" sz="2940" dirty="0"/>
              <a:t>,</a:t>
            </a:r>
            <a:r>
              <a:rPr lang="zh-CN" altLang="en-US" sz="2940" dirty="0"/>
              <a:t>抛出自己的异常</a:t>
            </a:r>
            <a:endParaRPr lang="zh-CN" altLang="en-US" sz="2940" dirty="0"/>
          </a:p>
          <a:p>
            <a:pPr eaLnBrk="1" hangingPunct="1"/>
            <a:endParaRPr lang="zh-CN" altLang="en-US" dirty="0"/>
          </a:p>
        </p:txBody>
      </p:sp>
      <p:sp>
        <p:nvSpPr>
          <p:cNvPr id="1368067" name="文本框 1368066"/>
          <p:cNvSpPr txBox="1"/>
          <p:nvPr/>
        </p:nvSpPr>
        <p:spPr>
          <a:xfrm>
            <a:off x="1400175" y="2466975"/>
            <a:ext cx="8481060" cy="3046095"/>
          </a:xfrm>
          <a:prstGeom prst="rect">
            <a:avLst/>
          </a:prstGeom>
          <a:solidFill>
            <a:schemeClr val="accent1">
              <a:lumMod val="20000"/>
              <a:lumOff val="80000"/>
            </a:schemeClr>
          </a:solidFill>
          <a:ln w="9525">
            <a:noFill/>
          </a:ln>
        </p:spPr>
        <p:txBody>
          <a:bodyPr>
            <a:spAutoFit/>
          </a:bodyPr>
          <a:lstStyle/>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public class NumberRangeException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Exception</a:t>
            </a:r>
            <a:endParaRPr lang="en-US" altLang="zh-CN" sz="2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public NumberRangeException(String msg)</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super(msg);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1684"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369090" name="文本框 1369089"/>
          <p:cNvSpPr txBox="1"/>
          <p:nvPr/>
        </p:nvSpPr>
        <p:spPr>
          <a:xfrm>
            <a:off x="540385" y="1338819"/>
            <a:ext cx="9601200" cy="3574415"/>
          </a:xfrm>
          <a:prstGeom prst="rect">
            <a:avLst/>
          </a:prstGeom>
          <a:solidFill>
            <a:srgbClr val="FFFFCC"/>
          </a:solidFill>
          <a:ln w="9525" cap="flat" cmpd="sng">
            <a:solidFill>
              <a:schemeClr val="tx1"/>
            </a:solidFill>
            <a:prstDash val="solid"/>
            <a:miter/>
            <a:headEnd type="none" w="med" len="med"/>
            <a:tailEnd type="none" w="med" len="med"/>
          </a:ln>
        </p:spPr>
        <p:txBody>
          <a:bodyPr>
            <a:spAutoFit/>
          </a:bodyPr>
          <a:lstStyle/>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public int CalcAnswer() </a:t>
            </a:r>
            <a:r>
              <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throws NumberRangeException</a:t>
            </a:r>
            <a:endPar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int int1, int2;</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int1 = 15;</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int2 = 40;</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if ((int1 &lt; 10) || (int1 &gt; 20) || (int2 &lt; 10) || (int2 &gt; 20))</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	NumberRangeException e = </a:t>
            </a:r>
            <a:endPar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                new NumberRangeException(”Not within the range.");</a:t>
            </a:r>
            <a:endPar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            throw e;</a:t>
            </a:r>
            <a:endPar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sz="1800"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answer = int1 + int2;</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        return answer;</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sz="18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b="1"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2707"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9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0"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1370113"/>
          <p:cNvSpPr/>
          <p:nvPr/>
        </p:nvSpPr>
        <p:spPr>
          <a:xfrm>
            <a:off x="1545194" y="1331834"/>
            <a:ext cx="7635954" cy="3476625"/>
          </a:xfrm>
          <a:prstGeom prst="rect">
            <a:avLst/>
          </a:prstGeom>
          <a:noFill/>
          <a:ln w="9525">
            <a:noFill/>
          </a:ln>
        </p:spPr>
        <p:txBody>
          <a:bodyPr>
            <a:spAutoFit/>
          </a:bodyPr>
          <a:lstStyle/>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public boolean action(Event evt, Object arg)</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try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int answer = </a:t>
            </a:r>
            <a:r>
              <a:rPr lang="en-US" altLang="zh-CN" b="1" dirty="0">
                <a:solidFill>
                  <a:srgbClr val="FF3300"/>
                </a:solidFill>
                <a:latin typeface="Courier New" panose="02070309020205020404" pitchFamily="49" charset="0"/>
                <a:ea typeface="微软雅黑" panose="020B0503020204020204" pitchFamily="34" charset="-122"/>
                <a:cs typeface="Courier New" panose="02070309020205020404" pitchFamily="49" charset="0"/>
              </a:rPr>
              <a:t>CalcAnswer();</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catch (NumberRangeException e)</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return false;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return true;</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74754" name="灯片编号占位符 2"/>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sym typeface="Arial" panose="020B0604020202020204" pitchFamily="34" charset="0"/>
              </a:rPr>
            </a:fld>
            <a:endParaRPr lang="zh-CN" altLang="en-US" sz="525" dirty="0">
              <a:solidFill>
                <a:srgbClr val="808080"/>
              </a:solidFill>
              <a:sym typeface="Arial" panose="020B0604020202020204" pitchFamily="34" charset="0"/>
            </a:endParaRPr>
          </a:p>
        </p:txBody>
      </p:sp>
      <p:sp>
        <p:nvSpPr>
          <p:cNvPr id="74755" name="内容占位符 4"/>
          <p:cNvSpPr>
            <a:spLocks noGrp="1"/>
          </p:cNvSpPr>
          <p:nvPr>
            <p:ph idx="1"/>
            <p:custDataLst>
              <p:tags r:id="rId2"/>
            </p:custDataLst>
          </p:nvPr>
        </p:nvSpPr>
        <p:spPr/>
        <p:txBody>
          <a:bodyPr vert="horz" wrap="square" lIns="96011" tIns="48005" rIns="96011" bIns="48005" anchor="t"/>
          <a:lstStyle/>
          <a:p>
            <a:pPr algn="l" defTabSz="685800" eaLnBrk="1" hangingPunct="1">
              <a:lnSpc>
                <a:spcPct val="120000"/>
              </a:lnSpc>
              <a:spcBef>
                <a:spcPts val="750"/>
              </a:spcBef>
              <a:spcAft>
                <a:spcPts val="0"/>
              </a:spcAft>
              <a:buClr>
                <a:srgbClr val="000000"/>
              </a:buClr>
              <a:buSzTx/>
              <a:defRPr/>
            </a:pPr>
            <a:r>
              <a:rPr lang="zh-CN" altLang="en-US" sz="2520" kern="1200" noProof="0" smtClean="0">
                <a:ln>
                  <a:noFill/>
                </a:ln>
                <a:effectLst/>
                <a:uLnTx/>
                <a:uFillTx/>
                <a:latin typeface="+mj-ea"/>
                <a:ea typeface="+mj-ea"/>
                <a:cs typeface="+mn-cs"/>
              </a:rPr>
              <a:t>例2 :在定义银行类时,若取钱数大于余额则作为异常处理(InsufficientFundsException).</a:t>
            </a:r>
            <a:endParaRPr lang="zh-CN" altLang="en-US" sz="2520" kern="1200" noProof="0" smtClean="0">
              <a:ln>
                <a:noFill/>
              </a:ln>
              <a:effectLst/>
              <a:uLnTx/>
              <a:uFillTx/>
              <a:latin typeface="+mj-ea"/>
              <a:ea typeface="+mj-ea"/>
              <a:cs typeface="+mn-cs"/>
            </a:endParaRPr>
          </a:p>
          <a:p>
            <a:pPr algn="l" defTabSz="685800" eaLnBrk="1" hangingPunct="1">
              <a:lnSpc>
                <a:spcPct val="120000"/>
              </a:lnSpc>
              <a:spcBef>
                <a:spcPts val="750"/>
              </a:spcBef>
              <a:spcAft>
                <a:spcPts val="0"/>
              </a:spcAft>
              <a:buClr>
                <a:srgbClr val="000000"/>
              </a:buClr>
              <a:buSzTx/>
              <a:defRPr/>
            </a:pPr>
            <a:r>
              <a:rPr lang="zh-CN" altLang="en-US" sz="2520" kern="1200" noProof="0" smtClean="0">
                <a:ln>
                  <a:noFill/>
                </a:ln>
                <a:effectLst/>
                <a:uLnTx/>
                <a:uFillTx/>
                <a:latin typeface="+mj-ea"/>
                <a:ea typeface="+mj-ea"/>
                <a:cs typeface="+mn-cs"/>
              </a:rPr>
              <a:t>思路:</a:t>
            </a:r>
            <a:endParaRPr lang="zh-CN" altLang="en-US" sz="2520" kern="1200" noProof="0" smtClean="0">
              <a:ln>
                <a:noFill/>
              </a:ln>
              <a:effectLst/>
              <a:uLnTx/>
              <a:uFillTx/>
              <a:latin typeface="+mj-ea"/>
              <a:ea typeface="+mj-ea"/>
              <a:cs typeface="+mn-cs"/>
            </a:endParaRPr>
          </a:p>
          <a:p>
            <a:pPr marL="914400" lvl="1" indent="-457200" defTabSz="685800" eaLnBrk="1" hangingPunct="1">
              <a:buClr>
                <a:schemeClr val="accent1"/>
              </a:buClr>
            </a:pPr>
            <a:r>
              <a:rPr lang="zh-CN" altLang="en-US" sz="2400" kern="1200" dirty="0">
                <a:latin typeface="+mn-lt"/>
                <a:ea typeface="+mn-ea"/>
                <a:cs typeface="+mn-cs"/>
              </a:rPr>
              <a:t>产生异常的条件是余额少于取额</a:t>
            </a:r>
            <a:r>
              <a:rPr lang="en-US" altLang="zh-CN" sz="2400" kern="1200" dirty="0">
                <a:latin typeface="+mn-lt"/>
                <a:ea typeface="+mn-ea"/>
                <a:cs typeface="+mn-cs"/>
              </a:rPr>
              <a:t>, </a:t>
            </a:r>
            <a:r>
              <a:rPr lang="zh-CN" altLang="en-US" sz="2400" kern="1200" dirty="0">
                <a:latin typeface="+mn-lt"/>
                <a:ea typeface="+mn-ea"/>
                <a:cs typeface="+mn-cs"/>
              </a:rPr>
              <a:t>因此是否抛出异常要判断条件</a:t>
            </a:r>
            <a:endParaRPr lang="zh-CN" altLang="en-US" sz="2400" kern="1200" dirty="0">
              <a:latin typeface="+mn-lt"/>
              <a:ea typeface="+mn-ea"/>
              <a:cs typeface="+mn-cs"/>
            </a:endParaRPr>
          </a:p>
          <a:p>
            <a:pPr marL="914400" lvl="1" indent="-457200" defTabSz="685800" eaLnBrk="1" hangingPunct="1">
              <a:buClr>
                <a:schemeClr val="accent1"/>
              </a:buClr>
            </a:pPr>
            <a:r>
              <a:rPr lang="zh-CN" altLang="en-US" sz="2400" kern="1200" dirty="0">
                <a:latin typeface="+mn-lt"/>
                <a:ea typeface="+mn-ea"/>
                <a:cs typeface="+mn-cs"/>
              </a:rPr>
              <a:t>取钱是</a:t>
            </a:r>
            <a:r>
              <a:rPr lang="en-US" altLang="zh-CN" sz="2400" kern="1200" dirty="0">
                <a:latin typeface="+mn-lt"/>
                <a:ea typeface="+mn-ea"/>
                <a:cs typeface="+mn-cs"/>
              </a:rPr>
              <a:t>withdrawal</a:t>
            </a:r>
            <a:r>
              <a:rPr lang="zh-CN" altLang="en-US" sz="2400" kern="1200" dirty="0">
                <a:latin typeface="+mn-lt"/>
                <a:ea typeface="+mn-ea"/>
                <a:cs typeface="+mn-cs"/>
              </a:rPr>
              <a:t>方法中定义的动作</a:t>
            </a:r>
            <a:r>
              <a:rPr lang="en-US" altLang="zh-CN" sz="2400" kern="1200" dirty="0">
                <a:latin typeface="+mn-lt"/>
                <a:ea typeface="+mn-ea"/>
                <a:cs typeface="+mn-cs"/>
              </a:rPr>
              <a:t>,</a:t>
            </a:r>
            <a:r>
              <a:rPr lang="zh-CN" altLang="en-US" sz="2400" kern="1200" dirty="0">
                <a:latin typeface="+mn-lt"/>
                <a:ea typeface="+mn-ea"/>
                <a:cs typeface="+mn-cs"/>
              </a:rPr>
              <a:t>因此在该方法中产生异常</a:t>
            </a:r>
            <a:r>
              <a:rPr lang="en-US" altLang="zh-CN" sz="2400" kern="1200" dirty="0">
                <a:latin typeface="+mn-lt"/>
                <a:ea typeface="+mn-ea"/>
                <a:cs typeface="+mn-cs"/>
              </a:rPr>
              <a:t>.</a:t>
            </a:r>
            <a:endParaRPr lang="en-US" altLang="zh-CN" sz="2400" kern="1200" dirty="0">
              <a:latin typeface="+mn-lt"/>
              <a:ea typeface="+mn-ea"/>
              <a:cs typeface="+mn-cs"/>
            </a:endParaRPr>
          </a:p>
          <a:p>
            <a:pPr marL="914400" lvl="1" indent="-457200" defTabSz="685800" eaLnBrk="1" hangingPunct="1">
              <a:buClr>
                <a:schemeClr val="accent1"/>
              </a:buClr>
            </a:pPr>
            <a:r>
              <a:rPr lang="zh-CN" altLang="en-US" sz="2400" kern="1200" dirty="0">
                <a:latin typeface="+mn-lt"/>
                <a:ea typeface="+mn-ea"/>
                <a:cs typeface="+mn-cs"/>
              </a:rPr>
              <a:t>处理异常安排在调用</a:t>
            </a:r>
            <a:r>
              <a:rPr lang="en-US" altLang="zh-CN" sz="2400" kern="1200" dirty="0">
                <a:latin typeface="+mn-lt"/>
                <a:ea typeface="+mn-ea"/>
                <a:cs typeface="+mn-cs"/>
              </a:rPr>
              <a:t>withdrawal</a:t>
            </a:r>
            <a:r>
              <a:rPr lang="zh-CN" altLang="en-US" sz="2400" kern="1200" dirty="0">
                <a:latin typeface="+mn-lt"/>
                <a:ea typeface="+mn-ea"/>
                <a:cs typeface="+mn-cs"/>
              </a:rPr>
              <a:t>的时候</a:t>
            </a:r>
            <a:r>
              <a:rPr lang="en-US" altLang="zh-CN" sz="2400" kern="1200" dirty="0">
                <a:latin typeface="+mn-lt"/>
                <a:ea typeface="+mn-ea"/>
                <a:cs typeface="+mn-cs"/>
              </a:rPr>
              <a:t>,</a:t>
            </a:r>
            <a:r>
              <a:rPr lang="zh-CN" altLang="en-US" sz="2400" kern="1200" dirty="0">
                <a:latin typeface="+mn-lt"/>
                <a:ea typeface="+mn-ea"/>
                <a:cs typeface="+mn-cs"/>
              </a:rPr>
              <a:t>因此</a:t>
            </a:r>
            <a:r>
              <a:rPr lang="en-US" altLang="zh-CN" sz="2400" kern="1200" dirty="0">
                <a:latin typeface="+mn-lt"/>
                <a:ea typeface="+mn-ea"/>
                <a:cs typeface="+mn-cs"/>
              </a:rPr>
              <a:t>withdrawal</a:t>
            </a:r>
            <a:r>
              <a:rPr lang="zh-CN" altLang="en-US" sz="2400" kern="1200" dirty="0">
                <a:latin typeface="+mn-lt"/>
                <a:ea typeface="+mn-ea"/>
                <a:cs typeface="+mn-cs"/>
              </a:rPr>
              <a:t>方法要声明异常</a:t>
            </a:r>
            <a:r>
              <a:rPr lang="en-US" altLang="zh-CN" sz="2400" kern="1200" dirty="0">
                <a:latin typeface="+mn-lt"/>
                <a:ea typeface="+mn-ea"/>
                <a:cs typeface="+mn-cs"/>
              </a:rPr>
              <a:t>,</a:t>
            </a:r>
            <a:r>
              <a:rPr lang="zh-CN" altLang="en-US" sz="2400" kern="1200" dirty="0">
                <a:latin typeface="+mn-lt"/>
                <a:ea typeface="+mn-ea"/>
                <a:cs typeface="+mn-cs"/>
              </a:rPr>
              <a:t>由上级方法调用</a:t>
            </a:r>
            <a:endParaRPr lang="zh-CN" altLang="en-US" sz="2400" kern="1200" dirty="0">
              <a:latin typeface="+mn-lt"/>
              <a:ea typeface="+mn-ea"/>
              <a:cs typeface="+mn-cs"/>
            </a:endParaRPr>
          </a:p>
          <a:p>
            <a:pPr marL="914400" lvl="1" indent="-457200" defTabSz="685800" eaLnBrk="1" hangingPunct="1">
              <a:buClr>
                <a:schemeClr val="accent1"/>
              </a:buClr>
            </a:pPr>
            <a:r>
              <a:rPr lang="zh-CN" altLang="en-US" sz="2400" kern="1200" dirty="0">
                <a:latin typeface="+mn-lt"/>
                <a:ea typeface="+mn-ea"/>
                <a:cs typeface="+mn-cs"/>
              </a:rPr>
              <a:t>要定义好自己的异常类</a:t>
            </a:r>
            <a:endParaRPr lang="zh-CN" altLang="en-US" sz="2400" kern="1200" dirty="0">
              <a:latin typeface="+mn-lt"/>
              <a:ea typeface="+mn-ea"/>
              <a:cs typeface="+mn-cs"/>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没有处理错误的程序</a:t>
            </a:r>
            <a:endParaRPr lang="zh-CN" altLang="en-US">
              <a:sym typeface="+mn-ea"/>
            </a:endParaRPr>
          </a:p>
        </p:txBody>
      </p:sp>
      <p:sp>
        <p:nvSpPr>
          <p:cNvPr id="16386"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2" name="内容占位符 1"/>
          <p:cNvSpPr>
            <a:spLocks noGrp="1"/>
          </p:cNvSpPr>
          <p:nvPr>
            <p:ph idx="1"/>
            <p:custDataLst>
              <p:tags r:id="rId2"/>
            </p:custDataLst>
          </p:nvPr>
        </p:nvSpPr>
        <p:spPr/>
        <p:txBody>
          <a:bodyPr vert="horz" lIns="96011" tIns="48005" rIns="96011" bIns="48005" rtlCol="0">
            <a:normAutofit/>
          </a:bodyPr>
          <a:lstStyle/>
          <a:p>
            <a:pPr marL="342900" marR="0" lvl="0" indent="-342900" algn="l" defTabSz="685800" rtl="0" eaLnBrk="1" fontAlgn="auto" latinLnBrk="0" hangingPunct="1">
              <a:lnSpc>
                <a:spcPct val="130000"/>
              </a:lnSpc>
              <a:spcBef>
                <a:spcPts val="750"/>
              </a:spcBef>
              <a:spcAft>
                <a:spcPts val="0"/>
              </a:spcAft>
              <a:buClr>
                <a:schemeClr val="hlink"/>
              </a:buClr>
              <a:buSzTx/>
              <a:buFont typeface="Wingdings" panose="05000000000000000000" pitchFamily="2" charset="2"/>
              <a:buChar char="l"/>
              <a:defRPr/>
            </a:pP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mj-ea"/>
                <a:ea typeface="+mj-ea"/>
                <a:cs typeface="+mn-cs"/>
              </a:rPr>
              <a:t>  read-file {</a:t>
            </a: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mj-ea"/>
                <a:ea typeface="+mj-ea"/>
                <a:cs typeface="+mn-cs"/>
              </a:rPr>
              <a:t>      openTheFile;</a:t>
            </a: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mj-ea"/>
                <a:ea typeface="+mj-ea"/>
                <a:cs typeface="+mn-cs"/>
              </a:rPr>
              <a:t>      determine its size;</a:t>
            </a: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mj-ea"/>
                <a:ea typeface="+mj-ea"/>
                <a:cs typeface="+mn-cs"/>
              </a:rPr>
              <a:t>      allocate that much memory;</a:t>
            </a: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mj-ea"/>
                <a:ea typeface="+mj-ea"/>
                <a:cs typeface="+mn-cs"/>
              </a:rPr>
              <a:t>      closeTheFile;  </a:t>
            </a: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a:p>
            <a:pPr marL="0" marR="0" lvl="0" indent="0" algn="l" defTabSz="685800" rtl="0" eaLnBrk="1" fontAlgn="auto" latinLnBrk="0" hangingPunct="1">
              <a:lnSpc>
                <a:spcPct val="85000"/>
              </a:lnSpc>
              <a:spcBef>
                <a:spcPts val="750"/>
              </a:spcBef>
              <a:spcAft>
                <a:spcPts val="0"/>
              </a:spcAft>
              <a:buClrTx/>
              <a:buSzTx/>
              <a:buFont typeface="Arial" panose="020B0604020202020204" pitchFamily="34" charset="0"/>
              <a:buNone/>
              <a:defRPr/>
            </a:pPr>
            <a:r>
              <a:rPr kumimoji="0" lang="en-US" altLang="zh-CN" sz="2520" b="0" i="0" u="none" strike="noStrike" kern="1200" cap="none" spc="0" normalizeH="0" baseline="0" noProof="1">
                <a:ln>
                  <a:noFill/>
                </a:ln>
                <a:solidFill>
                  <a:schemeClr val="tx1"/>
                </a:solidFill>
                <a:effectLst/>
                <a:uLnTx/>
                <a:uFillTx/>
                <a:latin typeface="+mj-ea"/>
                <a:ea typeface="+mj-ea"/>
                <a:cs typeface="+mn-cs"/>
              </a:rPr>
              <a:t> }</a:t>
            </a:r>
            <a:endParaRPr kumimoji="0" lang="en-US" altLang="zh-CN" sz="2520" b="0" i="0" u="none" strike="noStrike" kern="1200" cap="none" spc="0" normalizeH="0" baseline="0" noProof="1">
              <a:ln>
                <a:noFill/>
              </a:ln>
              <a:solidFill>
                <a:schemeClr val="tx1"/>
              </a:solidFill>
              <a:effectLst/>
              <a:uLnTx/>
              <a:uFillTx/>
              <a:latin typeface="+mj-ea"/>
              <a:ea typeface="+mj-ea"/>
              <a:cs typeface="+mn-cs"/>
            </a:endParaRPr>
          </a:p>
        </p:txBody>
      </p:sp>
    </p:spTree>
    <p:custDataLst>
      <p:tags r:id="rId3"/>
    </p:custData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75778" name="文本框 1372161"/>
          <p:cNvSpPr txBox="1"/>
          <p:nvPr/>
        </p:nvSpPr>
        <p:spPr>
          <a:xfrm>
            <a:off x="944563" y="1540193"/>
            <a:ext cx="9072801" cy="4461510"/>
          </a:xfrm>
          <a:prstGeom prst="rect">
            <a:avLst/>
          </a:prstGeom>
          <a:solidFill>
            <a:schemeClr val="bg1"/>
          </a:solidFill>
          <a:ln w="9525">
            <a:noFill/>
          </a:ln>
        </p:spPr>
        <p:txBody>
          <a:bodyPr>
            <a:spAutoFit/>
          </a:bodyPr>
          <a:lstStyle/>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public class InsufficientFundsException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Exception</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private Bank  excepbank;</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private double excepAmount;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InsufficientFundsException(Bank ba, double  dAmount)</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excepbank=ba;</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excepAmount=dAmount;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sz="2400"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2400" b="1"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5779"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76802" name="文本占位符 1373185"/>
          <p:cNvSpPr>
            <a:spLocks noGrp="1"/>
          </p:cNvSpPr>
          <p:nvPr>
            <p:ph idx="1"/>
          </p:nvPr>
        </p:nvSpPr>
        <p:spPr/>
        <p:txBody>
          <a:bodyPr vert="horz" wrap="square" lIns="96011" tIns="48005" rIns="96011" bIns="48005" anchor="t"/>
          <a:lstStyle/>
          <a:p>
            <a:pPr eaLnBrk="1" hangingPunct="1"/>
            <a:r>
              <a:rPr lang="en-US" altLang="zh-CN" dirty="0"/>
              <a:t>.</a:t>
            </a:r>
            <a:endParaRPr lang="en-US" altLang="zh-CN" dirty="0"/>
          </a:p>
        </p:txBody>
      </p:sp>
      <p:sp>
        <p:nvSpPr>
          <p:cNvPr id="76803" name="文本框 1373186"/>
          <p:cNvSpPr txBox="1"/>
          <p:nvPr/>
        </p:nvSpPr>
        <p:spPr>
          <a:xfrm>
            <a:off x="435610" y="1259840"/>
            <a:ext cx="9841230" cy="4615815"/>
          </a:xfrm>
          <a:prstGeom prst="rect">
            <a:avLst/>
          </a:prstGeom>
          <a:solidFill>
            <a:schemeClr val="bg1"/>
          </a:solidFill>
          <a:ln w="9525">
            <a:noFill/>
          </a:ln>
        </p:spPr>
        <p:txBody>
          <a:bodyPr>
            <a:spAutoFit/>
          </a:bodyPr>
          <a:lstStyle/>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class Bank</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double balance;</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public void deposite(double dAmount)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if(dAmount&gt;0.0) {balance+=dAmount;}}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90000"/>
              </a:lnSpc>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public void withdrawal(double dAmount)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throws InsufficientFundsException</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if (balance&lt;dAmout)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throw new InsufficientFundsException(this,dAmount);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balance=balance-dAmount;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public void show_balance()</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System.out.println("The balance is "+(int)balance);}</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spcBef>
                <a:spcPct val="0"/>
              </a:spcBef>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6804" name="矩形 1373187"/>
          <p:cNvSpPr/>
          <p:nvPr/>
        </p:nvSpPr>
        <p:spPr>
          <a:xfrm>
            <a:off x="944880" y="2743835"/>
            <a:ext cx="9120505" cy="2113280"/>
          </a:xfrm>
          <a:prstGeom prst="rect">
            <a:avLst/>
          </a:prstGeom>
          <a:noFill/>
          <a:ln w="38100" cap="flat"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76805"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1374209"/>
          <p:cNvSpPr txBox="1"/>
          <p:nvPr/>
        </p:nvSpPr>
        <p:spPr>
          <a:xfrm>
            <a:off x="1350010" y="2160270"/>
            <a:ext cx="8592820" cy="3315970"/>
          </a:xfrm>
          <a:prstGeom prst="rect">
            <a:avLst/>
          </a:prstGeom>
          <a:solidFill>
            <a:schemeClr val="bg1"/>
          </a:solidFill>
          <a:ln w="9525" cap="flat" cmpd="sng">
            <a:solidFill>
              <a:schemeClr val="tx2"/>
            </a:solidFill>
            <a:prstDash val="solid"/>
            <a:miter/>
            <a:headEnd type="none" w="med" len="med"/>
            <a:tailEnd type="none" w="med" len="med"/>
          </a:ln>
        </p:spPr>
        <p:txBody>
          <a:bodyPr/>
          <a:lstStyle/>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public class ExceptionDemo</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try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Bank ba=new Bank(50);</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ba.withdrawal(100);</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System.out.println(“Withdrawal successful!”);</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}catch(Exception e)</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  System.out.println(e.toString());  } </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marL="342900" indent="-342900">
              <a:buClr>
                <a:schemeClr val="hlink"/>
              </a:buClr>
              <a:buSzPct val="80000"/>
              <a:buFont typeface="Wingdings" panose="05000000000000000000" pitchFamily="2" charset="2"/>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创建异常</a:t>
            </a:r>
            <a:endParaRPr lang="zh-CN" altLang="en-US" dirty="0"/>
          </a:p>
        </p:txBody>
      </p:sp>
      <p:sp>
        <p:nvSpPr>
          <p:cNvPr id="3" name="内容占位符 2"/>
          <p:cNvSpPr>
            <a:spLocks noGrp="1"/>
          </p:cNvSpPr>
          <p:nvPr>
            <p:ph idx="1"/>
            <p:custDataLst>
              <p:tags r:id="rId2"/>
            </p:custDataLst>
          </p:nvPr>
        </p:nvSpPr>
        <p:spPr/>
        <p:txBody>
          <a:bodyPr>
            <a:normAutofit/>
          </a:bodyPr>
          <a:p>
            <a:pPr marL="171450" marR="0" lvl="0" indent="-171450" algn="l" defTabSz="685800" rtl="0" eaLnBrk="1" fontAlgn="base" latinLnBrk="0" hangingPunct="1">
              <a:lnSpc>
                <a:spcPct val="120000"/>
              </a:lnSpc>
              <a:spcBef>
                <a:spcPts val="750"/>
              </a:spcBef>
              <a:spcAft>
                <a:spcPts val="0"/>
              </a:spcAft>
              <a:buSzPct val="100000"/>
              <a:buFont typeface="Wingdings" panose="05000000000000000000" pitchFamily="2" charset="2"/>
              <a:buNone/>
              <a:defRPr/>
            </a:pPr>
            <a:r>
              <a:rPr lang="zh-CN" altLang="en-US" sz="2000" u="none" strike="noStrike" baseline="0" dirty="0" smtClean="0">
                <a:solidFill>
                  <a:schemeClr val="tx1"/>
                </a:solidFill>
                <a:uLnTx/>
                <a:uFillTx/>
              </a:rPr>
              <a:t>自定义异常</a:t>
            </a:r>
            <a:endParaRPr lang="zh-CN" altLang="en-US"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uLnTx/>
                <a:uFillTx/>
              </a:rPr>
              <a:t>自定义异常类必须是</a:t>
            </a:r>
            <a:r>
              <a:rPr lang="en-US" altLang="zh-CN" sz="2000" u="none" strike="noStrike" baseline="0" dirty="0" err="1" smtClean="0">
                <a:solidFill>
                  <a:schemeClr val="tx1"/>
                </a:solidFill>
                <a:uLnTx/>
                <a:uFillTx/>
              </a:rPr>
              <a:t>java.lang.Exception</a:t>
            </a:r>
            <a:r>
              <a:rPr lang="zh-CN" altLang="en-US" sz="2000" u="none" strike="noStrike" baseline="0" dirty="0" smtClean="0">
                <a:solidFill>
                  <a:schemeClr val="tx1"/>
                </a:solidFill>
                <a:uLnTx/>
                <a:uFillTx/>
              </a:rPr>
              <a:t>或者</a:t>
            </a:r>
            <a:r>
              <a:rPr lang="en-US" altLang="zh-CN" sz="2000" u="none" strike="noStrike" baseline="0" dirty="0" err="1" smtClean="0">
                <a:solidFill>
                  <a:schemeClr val="tx1"/>
                </a:solidFill>
                <a:uLnTx/>
                <a:uFillTx/>
              </a:rPr>
              <a:t>Throwable</a:t>
            </a:r>
            <a:r>
              <a:rPr lang="zh-CN" altLang="en-US" sz="2000" u="none" strike="noStrike" baseline="0" dirty="0" smtClean="0">
                <a:solidFill>
                  <a:schemeClr val="tx1"/>
                </a:solidFill>
                <a:uLnTx/>
                <a:uFillTx/>
              </a:rPr>
              <a:t>类的子类</a:t>
            </a:r>
            <a:endParaRPr lang="zh-CN" altLang="en-US"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err="1" smtClean="0">
                <a:solidFill>
                  <a:schemeClr val="tx1"/>
                </a:solidFill>
                <a:uLnTx/>
                <a:uFillTx/>
              </a:rPr>
              <a:t>java.lang.Exception</a:t>
            </a:r>
            <a:r>
              <a:rPr lang="zh-CN" altLang="en-US" sz="2000" u="none" strike="noStrike" baseline="0" dirty="0" smtClean="0">
                <a:solidFill>
                  <a:schemeClr val="tx1"/>
                </a:solidFill>
                <a:uLnTx/>
                <a:uFillTx/>
              </a:rPr>
              <a:t>类的两个构造方法</a:t>
            </a:r>
            <a:endParaRPr lang="zh-CN" altLang="en-US"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smtClean="0">
                <a:solidFill>
                  <a:schemeClr val="tx1"/>
                </a:solidFill>
                <a:uLnTx/>
                <a:uFillTx/>
              </a:rPr>
              <a:t>Exception() Constructs a new exception with null as its detail message.</a:t>
            </a:r>
            <a:endParaRPr lang="en-US" altLang="zh-CN"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smtClean="0">
                <a:solidFill>
                  <a:schemeClr val="tx1"/>
                </a:solidFill>
                <a:uLnTx/>
                <a:uFillTx/>
              </a:rPr>
              <a:t>Exception(String message) Constructs a new exception with the specified detail message.</a:t>
            </a:r>
            <a:endParaRPr lang="en-US" altLang="zh-CN"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uLnTx/>
                <a:uFillTx/>
              </a:rPr>
              <a:t>自定义异常类可以不定义构造方法</a:t>
            </a:r>
            <a:endParaRPr lang="zh-CN" altLang="en-US" sz="2000" u="none" strike="noStrike" baseline="0" dirty="0" smtClean="0">
              <a:solidFill>
                <a:schemeClr val="tx1"/>
              </a:solidFill>
              <a:uLnTx/>
              <a:uFillTx/>
            </a:endParaRPr>
          </a:p>
          <a:p>
            <a:pPr marL="730250" marR="0" lvl="2"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en-US" altLang="zh-CN" sz="2000" u="none" strike="noStrike" baseline="0" dirty="0" err="1" smtClean="0">
                <a:solidFill>
                  <a:schemeClr val="tx1"/>
                </a:solidFill>
                <a:uLnTx/>
                <a:uFillTx/>
              </a:rPr>
              <a:t>SimpleException</a:t>
            </a:r>
            <a:r>
              <a:rPr lang="en-US" altLang="zh-CN" sz="2000" u="none" strike="noStrike" baseline="0" dirty="0" smtClean="0">
                <a:solidFill>
                  <a:schemeClr val="tx1"/>
                </a:solidFill>
                <a:uLnTx/>
                <a:uFillTx/>
              </a:rPr>
              <a:t>() { super(); }</a:t>
            </a:r>
            <a:endParaRPr lang="en-US" altLang="zh-CN" sz="2000" u="none" strike="noStrike" baseline="0" dirty="0" smtClean="0">
              <a:solidFill>
                <a:schemeClr val="tx1"/>
              </a:solidFill>
              <a:uLnTx/>
              <a:uFillTx/>
            </a:endParaRPr>
          </a:p>
          <a:p>
            <a:pPr marL="508000" marR="0" lvl="1" indent="-222250" algn="l" rtl="0" eaLnBrk="1" fontAlgn="ctr" latinLnBrk="0" hangingPunct="1">
              <a:lnSpc>
                <a:spcPct val="130000"/>
              </a:lnSpc>
              <a:spcBef>
                <a:spcPts val="0"/>
              </a:spcBef>
              <a:spcAft>
                <a:spcPts val="0"/>
              </a:spcAft>
              <a:buSzPct val="100000"/>
              <a:buFont typeface="Arial" panose="020B0604020202020204" pitchFamily="34" charset="0"/>
              <a:buChar char="○"/>
            </a:pPr>
            <a:r>
              <a:rPr lang="zh-CN" altLang="en-US" sz="2000" u="none" strike="noStrike" baseline="0" dirty="0" smtClean="0">
                <a:solidFill>
                  <a:schemeClr val="tx1"/>
                </a:solidFill>
                <a:uLnTx/>
                <a:uFillTx/>
              </a:rPr>
              <a:t>自定义异常类定义自已的构造方法</a:t>
            </a:r>
            <a:endParaRPr lang="zh-CN" altLang="en-US" sz="2000" u="none" strike="noStrike" baseline="0" dirty="0" smtClean="0">
              <a:solidFill>
                <a:schemeClr val="tx1"/>
              </a:solidFill>
              <a:uLnTx/>
              <a:uFillTx/>
            </a:endParaRPr>
          </a:p>
        </p:txBody>
      </p:sp>
    </p:spTree>
    <p:custDataLst>
      <p:tags r:id="rId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深入了解</a:t>
            </a:r>
            <a:r>
              <a:rPr lang="en-US" altLang="zh-CN" dirty="0"/>
              <a:t>Throwable</a:t>
            </a:r>
            <a:r>
              <a:rPr lang="zh-CN" altLang="en-US" dirty="0"/>
              <a:t>类</a:t>
            </a:r>
            <a:endParaRPr lang="zh-CN" altLang="en-US"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en-US" altLang="zh-CN" sz="2000" u="none" strike="noStrike" baseline="0" dirty="0" err="1" smtClean="0">
                <a:solidFill>
                  <a:schemeClr val="tx1"/>
                </a:solidFill>
                <a:uLnTx/>
                <a:uFillTx/>
              </a:rPr>
              <a:t>Throwable</a:t>
            </a:r>
            <a:r>
              <a:rPr lang="zh-CN" altLang="en-US" sz="2000" u="none" strike="noStrike" baseline="0" dirty="0" smtClean="0">
                <a:solidFill>
                  <a:schemeClr val="tx1"/>
                </a:solidFill>
                <a:uLnTx/>
                <a:uFillTx/>
              </a:rPr>
              <a:t>类是</a:t>
            </a:r>
            <a:r>
              <a:rPr lang="en-US" altLang="zh-CN" sz="2000" u="none" strike="noStrike" baseline="0" dirty="0" smtClean="0">
                <a:solidFill>
                  <a:schemeClr val="tx1"/>
                </a:solidFill>
                <a:uLnTx/>
                <a:uFillTx/>
              </a:rPr>
              <a:t>Java</a:t>
            </a:r>
            <a:r>
              <a:rPr lang="zh-CN" altLang="en-US" sz="2000" u="none" strike="noStrike" baseline="0" dirty="0" smtClean="0">
                <a:solidFill>
                  <a:schemeClr val="tx1"/>
                </a:solidFill>
                <a:uLnTx/>
                <a:uFillTx/>
              </a:rPr>
              <a:t>语言中所有错误（</a:t>
            </a:r>
            <a:r>
              <a:rPr lang="en-US" altLang="zh-CN" sz="2000" u="none" strike="noStrike" baseline="0" dirty="0" smtClean="0">
                <a:solidFill>
                  <a:schemeClr val="tx1"/>
                </a:solidFill>
                <a:uLnTx/>
                <a:uFillTx/>
              </a:rPr>
              <a:t>Error</a:t>
            </a:r>
            <a:r>
              <a:rPr lang="zh-CN" altLang="en-US" sz="2000" u="none" strike="noStrike" baseline="0" dirty="0" smtClean="0">
                <a:solidFill>
                  <a:schemeClr val="tx1"/>
                </a:solidFill>
                <a:uLnTx/>
                <a:uFillTx/>
              </a:rPr>
              <a:t>）或异常（</a:t>
            </a:r>
            <a:r>
              <a:rPr lang="en-US" altLang="zh-CN" sz="2000" u="none" strike="noStrike" baseline="0" dirty="0" smtClean="0">
                <a:solidFill>
                  <a:schemeClr val="tx1"/>
                </a:solidFill>
                <a:uLnTx/>
                <a:uFillTx/>
              </a:rPr>
              <a:t>Exception</a:t>
            </a:r>
            <a:r>
              <a:rPr lang="zh-CN" altLang="en-US" sz="2000" u="none" strike="noStrike" baseline="0" dirty="0" smtClean="0">
                <a:solidFill>
                  <a:schemeClr val="tx1"/>
                </a:solidFill>
                <a:uLnTx/>
                <a:uFillTx/>
              </a:rPr>
              <a:t>）的超类，</a:t>
            </a:r>
            <a:r>
              <a:rPr lang="en-US" altLang="zh-CN" sz="2000" u="none" strike="noStrike" baseline="0" dirty="0" err="1" smtClean="0">
                <a:solidFill>
                  <a:schemeClr val="tx1"/>
                </a:solidFill>
                <a:uLnTx/>
                <a:uFillTx/>
              </a:rPr>
              <a:t>Throwable</a:t>
            </a:r>
            <a:r>
              <a:rPr lang="zh-CN" altLang="en-US" sz="2000" u="none" strike="noStrike" baseline="0" dirty="0" smtClean="0">
                <a:solidFill>
                  <a:schemeClr val="tx1"/>
                </a:solidFill>
                <a:uLnTx/>
                <a:uFillTx/>
              </a:rPr>
              <a:t>类本身包含：</a:t>
            </a:r>
            <a:endParaRPr lang="zh-CN" altLang="en-US" sz="2000" u="none" strike="noStrike" baseline="0" dirty="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dirty="0" smtClean="0">
                <a:solidFill>
                  <a:schemeClr val="tx1"/>
                </a:solidFill>
                <a:uLnTx/>
                <a:uFillTx/>
              </a:rPr>
              <a:t>　　</a:t>
            </a:r>
            <a:r>
              <a:rPr lang="en-US" altLang="zh-CN" sz="2000" u="none" strike="noStrike" baseline="0" dirty="0" smtClean="0">
                <a:solidFill>
                  <a:schemeClr val="tx1"/>
                </a:solidFill>
                <a:uLnTx/>
                <a:uFillTx/>
              </a:rPr>
              <a:t>[1]</a:t>
            </a:r>
            <a:r>
              <a:rPr lang="zh-CN" altLang="en-US" sz="2000" u="none" strike="noStrike" baseline="0" dirty="0" smtClean="0">
                <a:solidFill>
                  <a:schemeClr val="tx1"/>
                </a:solidFill>
                <a:uLnTx/>
                <a:uFillTx/>
              </a:rPr>
              <a:t>线程创建的时候执行堆栈的快照</a:t>
            </a:r>
            <a:endParaRPr lang="zh-CN" altLang="en-US" sz="2000" u="none" strike="noStrike" baseline="0" dirty="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dirty="0" smtClean="0">
                <a:solidFill>
                  <a:schemeClr val="tx1"/>
                </a:solidFill>
                <a:uLnTx/>
                <a:uFillTx/>
              </a:rPr>
              <a:t>　　</a:t>
            </a:r>
            <a:r>
              <a:rPr lang="en-US" altLang="zh-CN" sz="2000" u="none" strike="noStrike" baseline="0" dirty="0" smtClean="0">
                <a:solidFill>
                  <a:schemeClr val="tx1"/>
                </a:solidFill>
                <a:uLnTx/>
                <a:uFillTx/>
              </a:rPr>
              <a:t>[2]</a:t>
            </a:r>
            <a:r>
              <a:rPr lang="zh-CN" altLang="en-US" sz="2000" u="none" strike="noStrike" baseline="0" dirty="0" smtClean="0">
                <a:solidFill>
                  <a:schemeClr val="tx1"/>
                </a:solidFill>
                <a:uLnTx/>
                <a:uFillTx/>
              </a:rPr>
              <a:t>有关错误的消息字符串，比如该异常出现的位置以及代码里面的哪一行</a:t>
            </a:r>
            <a:endParaRPr lang="zh-CN" altLang="en-US" sz="2000" u="none" strike="noStrike" baseline="0" dirty="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dirty="0" smtClean="0">
                <a:solidFill>
                  <a:schemeClr val="tx1"/>
                </a:solidFill>
                <a:uLnTx/>
                <a:uFillTx/>
              </a:rPr>
              <a:t>　　</a:t>
            </a:r>
            <a:r>
              <a:rPr lang="en-US" altLang="zh-CN" sz="2000" u="none" strike="noStrike" baseline="0" dirty="0" smtClean="0">
                <a:solidFill>
                  <a:schemeClr val="tx1"/>
                </a:solidFill>
                <a:uLnTx/>
                <a:uFillTx/>
              </a:rPr>
              <a:t>[3]</a:t>
            </a:r>
            <a:r>
              <a:rPr lang="zh-CN" altLang="en-US" sz="2000" u="none" strike="noStrike" baseline="0" dirty="0" smtClean="0">
                <a:solidFill>
                  <a:schemeClr val="tx1"/>
                </a:solidFill>
                <a:uLnTx/>
                <a:uFillTx/>
              </a:rPr>
              <a:t>它指出了这个异常的原因：该异常是由哪个异常导致的或者说是由哪个异常抛出的</a:t>
            </a:r>
            <a:r>
              <a:rPr lang="en-US" altLang="zh-CN" sz="2000" u="none" strike="noStrike" baseline="0" dirty="0" err="1" smtClean="0">
                <a:solidFill>
                  <a:schemeClr val="tx1"/>
                </a:solidFill>
                <a:uLnTx/>
                <a:uFillTx/>
              </a:rPr>
              <a:t>Throwable</a:t>
            </a:r>
            <a:r>
              <a:rPr lang="zh-CN" altLang="en-US" sz="2000" u="none" strike="noStrike" baseline="0" dirty="0" smtClean="0">
                <a:solidFill>
                  <a:schemeClr val="tx1"/>
                </a:solidFill>
                <a:uLnTx/>
                <a:uFillTx/>
              </a:rPr>
              <a:t>导致的这个</a:t>
            </a:r>
            <a:r>
              <a:rPr lang="en-US" altLang="zh-CN" sz="2000" u="none" strike="noStrike" baseline="0" dirty="0" err="1" smtClean="0">
                <a:solidFill>
                  <a:schemeClr val="tx1"/>
                </a:solidFill>
                <a:uLnTx/>
                <a:uFillTx/>
              </a:rPr>
              <a:t>Throwable</a:t>
            </a:r>
            <a:r>
              <a:rPr lang="zh-CN" altLang="en-US" sz="2000" u="none" strike="noStrike" baseline="0" dirty="0" smtClean="0">
                <a:solidFill>
                  <a:schemeClr val="tx1"/>
                </a:solidFill>
                <a:uLnTx/>
                <a:uFillTx/>
              </a:rPr>
              <a:t>的产生</a:t>
            </a:r>
            <a:endParaRPr lang="zh-CN" altLang="en-US" sz="2000" u="none" strike="noStrike" baseline="0" dirty="0" smtClean="0">
              <a:solidFill>
                <a:schemeClr val="tx1"/>
              </a:solidFill>
              <a:uLnTx/>
              <a:uFillTx/>
            </a:endParaRPr>
          </a:p>
        </p:txBody>
      </p:sp>
    </p:spTree>
    <p:custDataLst>
      <p:tags r:id="rId3"/>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5466715"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异常链(Cause机制)</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73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4</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988623" y="2060258"/>
            <a:ext cx="8915614" cy="1341306"/>
          </a:xfrm>
          <a:prstGeom prst="rect">
            <a:avLst/>
          </a:prstGeom>
        </p:spPr>
        <p:txBody>
          <a:bodyPr vert="horz" lIns="72008" tIns="36004" rIns="72008" bIns="36004"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marL="0" indent="0" algn="l">
              <a:lnSpc>
                <a:spcPct val="90000"/>
              </a:lnSpc>
              <a:spcBef>
                <a:spcPts val="0"/>
              </a:spcBef>
              <a:spcAft>
                <a:spcPts val="0"/>
              </a:spcAft>
              <a:buSzPct val="100000"/>
            </a:pPr>
            <a:r>
              <a:rPr lang="zh-CN" altLang="en-US" sz="3780" dirty="0">
                <a:solidFill>
                  <a:schemeClr val="tx1"/>
                </a:solidFill>
              </a:rPr>
              <a:t>异常链</a:t>
            </a:r>
            <a:r>
              <a:rPr lang="en-US" altLang="zh-CN" sz="3780" dirty="0">
                <a:solidFill>
                  <a:schemeClr val="tx1"/>
                </a:solidFill>
              </a:rPr>
              <a:t>(Cause</a:t>
            </a:r>
            <a:r>
              <a:rPr lang="zh-CN" altLang="en-US" sz="3780" dirty="0">
                <a:solidFill>
                  <a:schemeClr val="tx1"/>
                </a:solidFill>
              </a:rPr>
              <a:t>机制</a:t>
            </a:r>
            <a:r>
              <a:rPr lang="en-US" altLang="zh-CN" sz="3780" dirty="0">
                <a:solidFill>
                  <a:schemeClr val="tx1"/>
                </a:solidFill>
              </a:rPr>
              <a:t>)</a:t>
            </a:r>
            <a:endParaRPr lang="en-US" altLang="zh-CN" sz="3780" dirty="0">
              <a:solidFill>
                <a:schemeClr val="tx1"/>
              </a:solidFill>
            </a:endParaRPr>
          </a:p>
        </p:txBody>
      </p:sp>
      <p:sp>
        <p:nvSpPr>
          <p:cNvPr id="3" name="文本框 2"/>
          <p:cNvSpPr txBox="1"/>
          <p:nvPr>
            <p:custDataLst>
              <p:tags r:id="rId2"/>
            </p:custDataLst>
          </p:nvPr>
        </p:nvSpPr>
        <p:spPr>
          <a:xfrm>
            <a:off x="988622" y="3598088"/>
            <a:ext cx="8915614" cy="842468"/>
          </a:xfrm>
          <a:prstGeom prst="rect">
            <a:avLst/>
          </a:prstGeom>
        </p:spPr>
        <p:txBody>
          <a:bodyPr vert="horz" lIns="72008" tIns="36004" rIns="72008" bIns="36004" rtlCol="0">
            <a:normAutofit lnSpcReduction="10000"/>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80" u="none" strike="noStrike" baseline="0">
                <a:solidFill>
                  <a:schemeClr val="tx1"/>
                </a:solidFill>
                <a:uLnTx/>
                <a:uFillTx/>
                <a:latin typeface="+mn-lt"/>
                <a:ea typeface="+mn-ea"/>
              </a:rPr>
              <a:t>提供异常产生的回溯</a:t>
            </a:r>
            <a:endParaRPr lang="zh-CN" altLang="en-US" sz="1680" u="none" strike="noStrike" baseline="0">
              <a:solidFill>
                <a:schemeClr val="tx1"/>
              </a:solidFill>
              <a:uLnTx/>
              <a:uFillTx/>
              <a:latin typeface="+mn-lt"/>
              <a:ea typeface="+mn-ea"/>
            </a:endParaRPr>
          </a:p>
          <a:p>
            <a:pPr marL="285750" lvl="0" indent="-285750" algn="l" fontAlgn="ctr">
              <a:lnSpc>
                <a:spcPct val="130000"/>
              </a:lnSpc>
              <a:spcBef>
                <a:spcPts val="1000"/>
              </a:spcBef>
              <a:spcAft>
                <a:spcPts val="0"/>
              </a:spcAft>
              <a:buSzPct val="100000"/>
              <a:buFont typeface="Wingdings" panose="05000000000000000000" charset="0"/>
              <a:buChar char="l"/>
            </a:pPr>
            <a:r>
              <a:rPr lang="zh-CN" altLang="en-US" sz="1680" u="none" strike="noStrike" baseline="0">
                <a:solidFill>
                  <a:schemeClr val="tx1"/>
                </a:solidFill>
                <a:uLnTx/>
                <a:uFillTx/>
                <a:latin typeface="+mn-lt"/>
                <a:ea typeface="+mn-ea"/>
              </a:rPr>
              <a:t>为异常设定统一接口</a:t>
            </a:r>
            <a:endParaRPr lang="zh-CN" altLang="en-US" sz="1680" u="none" strike="noStrike" baseline="0">
              <a:solidFill>
                <a:schemeClr val="tx1"/>
              </a:solidFill>
              <a:uLnTx/>
              <a:uFillTx/>
              <a:latin typeface="+mn-lt"/>
              <a:ea typeface="+mn-ea"/>
            </a:endParaRPr>
          </a:p>
        </p:txBody>
      </p:sp>
      <p:cxnSp>
        <p:nvCxnSpPr>
          <p:cNvPr id="5" name="直接连接符 4"/>
          <p:cNvCxnSpPr/>
          <p:nvPr>
            <p:custDataLst>
              <p:tags r:id="rId3"/>
            </p:custDataLst>
          </p:nvPr>
        </p:nvCxnSpPr>
        <p:spPr>
          <a:xfrm>
            <a:off x="988624" y="3493436"/>
            <a:ext cx="8915613" cy="50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555457"/>
          <p:cNvSpPr>
            <a:spLocks noGrp="1"/>
          </p:cNvSpPr>
          <p:nvPr>
            <p:ph type="title"/>
          </p:nvPr>
        </p:nvSpPr>
        <p:spPr/>
        <p:txBody>
          <a:bodyPr vert="horz" wrap="square" lIns="96011" tIns="48005" rIns="96011" bIns="48005" anchor="ctr"/>
          <a:lstStyle/>
          <a:p>
            <a:pPr defTabSz="685800" eaLnBrk="1" hangingPunct="1"/>
            <a:r>
              <a:rPr lang="zh-CN" altLang="en-US" kern="1200" dirty="0">
                <a:latin typeface="+mj-lt"/>
                <a:ea typeface="+mj-ea"/>
                <a:cs typeface="+mj-cs"/>
              </a:rPr>
              <a:t>异常链</a:t>
            </a:r>
            <a:r>
              <a:rPr lang="en-US" altLang="zh-CN" kern="1200" dirty="0">
                <a:latin typeface="+mj-lt"/>
                <a:ea typeface="+mj-ea"/>
                <a:cs typeface="+mj-cs"/>
              </a:rPr>
              <a:t>(Cause</a:t>
            </a:r>
            <a:r>
              <a:rPr lang="zh-CN" altLang="en-US" kern="1200" dirty="0">
                <a:latin typeface="+mj-lt"/>
                <a:ea typeface="+mj-ea"/>
                <a:cs typeface="+mj-cs"/>
              </a:rPr>
              <a:t>机制</a:t>
            </a:r>
            <a:r>
              <a:rPr lang="en-US" altLang="zh-CN" kern="1200" dirty="0">
                <a:latin typeface="+mj-lt"/>
                <a:ea typeface="+mj-ea"/>
                <a:cs typeface="+mj-cs"/>
              </a:rPr>
              <a:t>)</a:t>
            </a:r>
            <a:endParaRPr lang="en-US" altLang="zh-CN" kern="1200" dirty="0">
              <a:latin typeface="+mj-lt"/>
              <a:ea typeface="+mj-ea"/>
              <a:cs typeface="+mj-cs"/>
            </a:endParaRPr>
          </a:p>
        </p:txBody>
      </p:sp>
      <p:sp>
        <p:nvSpPr>
          <p:cNvPr id="3" name="内容占位符 2"/>
          <p:cNvSpPr>
            <a:spLocks noGrp="1"/>
          </p:cNvSpPr>
          <p:nvPr>
            <p:ph idx="1"/>
          </p:nvPr>
        </p:nvSpPr>
        <p:spPr/>
        <p:txBody>
          <a:bodyPr/>
          <a:lstStyle/>
          <a:p>
            <a:pPr indent="631825">
              <a:lnSpc>
                <a:spcPct val="90000"/>
              </a:lnSpc>
            </a:pPr>
            <a:r>
              <a:rPr lang="zh-CN" altLang="en-US" sz="2800" dirty="0"/>
              <a:t>从</a:t>
            </a:r>
            <a:r>
              <a:rPr lang="en-US" altLang="zh-CN" sz="2800" dirty="0"/>
              <a:t>JDK 1.4</a:t>
            </a:r>
            <a:r>
              <a:rPr lang="zh-CN" altLang="en-US" sz="2800" dirty="0"/>
              <a:t>开始，出现了一个异常处理的新概念：异常链机制可以这样理解：如果某个程序出现了异常，那么该异常本身也会有个原因，这个原因可能是自身的，也可能是外界的，以此类推就形成了一个异常链</a:t>
            </a:r>
            <a:endParaRPr lang="zh-CN" altLang="en-US" sz="2800" dirty="0"/>
          </a:p>
          <a:p>
            <a:pPr indent="631825">
              <a:lnSpc>
                <a:spcPct val="90000"/>
              </a:lnSpc>
            </a:pPr>
            <a:r>
              <a:rPr lang="zh-CN" altLang="en-US" sz="2800" dirty="0"/>
              <a:t>每个异常都是由另外一个异常引起的。</a:t>
            </a:r>
            <a:endParaRPr lang="zh-CN" altLang="en-US" sz="2800" dirty="0"/>
          </a:p>
          <a:p>
            <a:pPr indent="631825">
              <a:lnSpc>
                <a:spcPct val="90000"/>
              </a:lnSpc>
            </a:pPr>
            <a:r>
              <a:rPr lang="zh-CN" altLang="en-US" sz="2800" dirty="0"/>
              <a:t>调用异常对象的</a:t>
            </a:r>
            <a:r>
              <a:rPr lang="en-US" altLang="zh-CN" sz="2800" dirty="0" err="1"/>
              <a:t>Throwable</a:t>
            </a:r>
            <a:r>
              <a:rPr lang="en-US" altLang="zh-CN" sz="2800" dirty="0"/>
              <a:t> </a:t>
            </a:r>
            <a:r>
              <a:rPr lang="en-US" altLang="zh-CN" sz="2800" dirty="0" err="1"/>
              <a:t>initCause</a:t>
            </a:r>
            <a:r>
              <a:rPr lang="en-US" altLang="zh-CN" sz="2800" dirty="0"/>
              <a:t>( </a:t>
            </a:r>
            <a:r>
              <a:rPr lang="en-US" altLang="zh-CN" sz="2800" dirty="0" err="1"/>
              <a:t>Throwable</a:t>
            </a:r>
            <a:r>
              <a:rPr lang="en-US" altLang="zh-CN" sz="2800" dirty="0"/>
              <a:t> e)</a:t>
            </a:r>
            <a:r>
              <a:rPr lang="zh-CN" altLang="en-US" sz="2800" dirty="0"/>
              <a:t>方法可以构造异常链　　</a:t>
            </a:r>
            <a:endParaRPr lang="zh-CN" altLang="en-US" sz="2800" dirty="0"/>
          </a:p>
        </p:txBody>
      </p:sp>
      <p:sp>
        <p:nvSpPr>
          <p:cNvPr id="37894"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
        <p:nvSpPr>
          <p:cNvPr id="100" name="文本框 99"/>
          <p:cNvSpPr txBox="1"/>
          <p:nvPr/>
        </p:nvSpPr>
        <p:spPr>
          <a:xfrm>
            <a:off x="1128808" y="1186815"/>
            <a:ext cx="8653082" cy="3576955"/>
          </a:xfrm>
          <a:prstGeom prst="rect">
            <a:avLst/>
          </a:prstGeom>
          <a:solidFill>
            <a:schemeClr val="bg1"/>
          </a:solidFill>
          <a:ln w="9525">
            <a:noFill/>
          </a:ln>
        </p:spPr>
        <p:txBody>
          <a:bodyPr wrap="square">
            <a:spAutoFit/>
          </a:bodyPr>
          <a:p>
            <a:r>
              <a:rPr lang="en-US" sz="1890" b="1">
                <a:solidFill>
                  <a:srgbClr val="7F0055"/>
                </a:solidFill>
                <a:latin typeface="Consolas" panose="020B0609020204030204" charset="0"/>
                <a:ea typeface="微软雅黑" panose="020B0503020204020204" pitchFamily="34" charset="-122"/>
              </a:rPr>
              <a:t>public</a:t>
            </a:r>
            <a:r>
              <a:rPr lang="en-US" sz="1890">
                <a:solidFill>
                  <a:srgbClr val="000000"/>
                </a:solidFill>
                <a:latin typeface="Consolas" panose="020B0609020204030204" charset="0"/>
                <a:ea typeface="微软雅黑" panose="020B0503020204020204" pitchFamily="34" charset="-122"/>
              </a:rPr>
              <a:t> Number getNumber() </a:t>
            </a:r>
            <a:r>
              <a:rPr lang="en-US" sz="1890" b="1">
                <a:solidFill>
                  <a:srgbClr val="7F0055"/>
                </a:solidFill>
                <a:latin typeface="Consolas" panose="020B0609020204030204" charset="0"/>
                <a:ea typeface="微软雅黑" panose="020B0503020204020204" pitchFamily="34" charset="-122"/>
              </a:rPr>
              <a:t>throws</a:t>
            </a:r>
            <a:r>
              <a:rPr lang="en-US" sz="1890">
                <a:solidFill>
                  <a:srgbClr val="000000"/>
                </a:solidFill>
                <a:latin typeface="Consolas" panose="020B0609020204030204" charset="0"/>
                <a:ea typeface="微软雅黑" panose="020B0503020204020204" pitchFamily="34" charset="-122"/>
              </a:rPr>
              <a:t> Throwable {	</a:t>
            </a:r>
            <a:r>
              <a:rPr lang="en-US" sz="1890" b="1">
                <a:solidFill>
                  <a:srgbClr val="7F0055"/>
                </a:solidFill>
                <a:latin typeface="Consolas" panose="020B0609020204030204" charset="0"/>
                <a:ea typeface="微软雅黑" panose="020B0503020204020204" pitchFamily="34" charset="-122"/>
              </a:rPr>
              <a:t>try</a:t>
            </a:r>
            <a:r>
              <a:rPr lang="en-US" sz="1890">
                <a:solidFill>
                  <a:srgbClr val="000000"/>
                </a:solidFill>
                <a:latin typeface="Consolas" panose="020B0609020204030204" charset="0"/>
                <a:ea typeface="微软雅黑" panose="020B0503020204020204" pitchFamily="34" charset="-122"/>
              </a:rPr>
              <a:t> {		</a:t>
            </a:r>
            <a:r>
              <a:rPr lang="en-US" sz="1890">
                <a:solidFill>
                  <a:srgbClr val="3F7F5F"/>
                </a:solidFill>
                <a:latin typeface="Consolas" panose="020B0609020204030204" charset="0"/>
                <a:ea typeface="微软雅黑" panose="020B0503020204020204" pitchFamily="34" charset="-122"/>
              </a:rPr>
              <a:t>//access the DB</a:t>
            </a:r>
            <a:r>
              <a:rPr lang="en-US" sz="1890">
                <a:solidFill>
                  <a:srgbClr val="000000"/>
                </a:solidFill>
                <a:latin typeface="Consolas" panose="020B0609020204030204" charset="0"/>
                <a:ea typeface="微软雅黑" panose="020B0503020204020204" pitchFamily="34" charset="-122"/>
              </a:rPr>
              <a:t>		DriverManager.</a:t>
            </a:r>
            <a:r>
              <a:rPr lang="en-US" sz="1890" i="1">
                <a:solidFill>
                  <a:srgbClr val="000000"/>
                </a:solidFill>
                <a:latin typeface="Consolas" panose="020B0609020204030204" charset="0"/>
                <a:ea typeface="微软雅黑" panose="020B0503020204020204" pitchFamily="34" charset="-122"/>
              </a:rPr>
              <a:t>getConnection</a:t>
            </a:r>
            <a:r>
              <a:rPr lang="en-US" sz="1890">
                <a:solidFill>
                  <a:srgbClr val="000000"/>
                </a:solidFill>
                <a:latin typeface="Consolas" panose="020B0609020204030204" charset="0"/>
                <a:ea typeface="微软雅黑" panose="020B0503020204020204" pitchFamily="34" charset="-122"/>
              </a:rPr>
              <a:t>(</a:t>
            </a:r>
            <a:r>
              <a:rPr lang="en-US" sz="1890">
                <a:solidFill>
                  <a:srgbClr val="2A00FF"/>
                </a:solidFill>
                <a:latin typeface="Consolas" panose="020B0609020204030204" charset="0"/>
                <a:ea typeface="微软雅黑" panose="020B0503020204020204" pitchFamily="34" charset="-122"/>
              </a:rPr>
              <a:t>" a connect url"</a:t>
            </a:r>
            <a:r>
              <a:rPr lang="en-US" sz="1890">
                <a:solidFill>
                  <a:srgbClr val="000000"/>
                </a:solidFill>
                <a:latin typeface="Consolas" panose="020B0609020204030204" charset="0"/>
                <a:ea typeface="微软雅黑" panose="020B0503020204020204" pitchFamily="34" charset="-122"/>
              </a:rPr>
              <a:t>);		}	</a:t>
            </a:r>
            <a:r>
              <a:rPr lang="en-US" sz="1890" b="1">
                <a:solidFill>
                  <a:srgbClr val="7F0055"/>
                </a:solidFill>
                <a:latin typeface="Consolas" panose="020B0609020204030204" charset="0"/>
                <a:ea typeface="微软雅黑" panose="020B0503020204020204" pitchFamily="34" charset="-122"/>
              </a:rPr>
              <a:t>catch</a:t>
            </a:r>
            <a:r>
              <a:rPr lang="en-US" sz="1890">
                <a:solidFill>
                  <a:srgbClr val="000000"/>
                </a:solidFill>
                <a:latin typeface="Consolas" panose="020B0609020204030204" charset="0"/>
                <a:ea typeface="微软雅黑" panose="020B0503020204020204" pitchFamily="34" charset="-122"/>
              </a:rPr>
              <a:t>(SQLException </a:t>
            </a:r>
            <a:r>
              <a:rPr lang="en-US" sz="1890">
                <a:solidFill>
                  <a:srgbClr val="6A3E3E"/>
                </a:solidFill>
                <a:latin typeface="Consolas" panose="020B0609020204030204" charset="0"/>
                <a:ea typeface="微软雅黑" panose="020B0503020204020204" pitchFamily="34" charset="-122"/>
              </a:rPr>
              <a:t>e</a:t>
            </a:r>
            <a:r>
              <a:rPr lang="en-US" sz="1890">
                <a:solidFill>
                  <a:srgbClr val="000000"/>
                </a:solidFill>
                <a:latin typeface="Consolas" panose="020B0609020204030204" charset="0"/>
                <a:ea typeface="微软雅黑" panose="020B0503020204020204" pitchFamily="34" charset="-122"/>
              </a:rPr>
              <a:t>) {		Throwable </a:t>
            </a:r>
            <a:r>
              <a:rPr lang="en-US" sz="1890">
                <a:solidFill>
                  <a:srgbClr val="6A3E3E"/>
                </a:solidFill>
                <a:latin typeface="Consolas" panose="020B0609020204030204" charset="0"/>
                <a:ea typeface="微软雅黑" panose="020B0503020204020204" pitchFamily="34" charset="-122"/>
              </a:rPr>
              <a:t>ne</a:t>
            </a:r>
            <a:r>
              <a:rPr lang="en-US" sz="1890">
                <a:solidFill>
                  <a:srgbClr val="000000"/>
                </a:solidFill>
                <a:latin typeface="Consolas" panose="020B0609020204030204" charset="0"/>
                <a:ea typeface="微软雅黑" panose="020B0503020204020204" pitchFamily="34" charset="-122"/>
              </a:rPr>
              <a:t>=</a:t>
            </a:r>
            <a:r>
              <a:rPr lang="en-US" sz="1890" b="1">
                <a:solidFill>
                  <a:srgbClr val="7F0055"/>
                </a:solidFill>
                <a:latin typeface="Consolas" panose="020B0609020204030204" charset="0"/>
                <a:ea typeface="微软雅黑" panose="020B0503020204020204" pitchFamily="34" charset="-122"/>
              </a:rPr>
              <a:t>new</a:t>
            </a:r>
            <a:r>
              <a:rPr lang="en-US" sz="1890">
                <a:solidFill>
                  <a:srgbClr val="000000"/>
                </a:solidFill>
                <a:latin typeface="Consolas" panose="020B0609020204030204" charset="0"/>
                <a:ea typeface="微软雅黑" panose="020B0503020204020204" pitchFamily="34" charset="-122"/>
              </a:rPr>
              <a:t> MyException(3,</a:t>
            </a:r>
            <a:r>
              <a:rPr lang="en-US" sz="1890">
                <a:solidFill>
                  <a:srgbClr val="2A00FF"/>
                </a:solidFill>
                <a:latin typeface="Consolas" panose="020B0609020204030204" charset="0"/>
                <a:ea typeface="微软雅黑" panose="020B0503020204020204" pitchFamily="34" charset="-122"/>
              </a:rPr>
              <a:t>"sql exception"</a:t>
            </a:r>
            <a:r>
              <a:rPr lang="en-US" sz="1890">
                <a:solidFill>
                  <a:srgbClr val="000000"/>
                </a:solidFill>
                <a:latin typeface="Consolas" panose="020B0609020204030204" charset="0"/>
                <a:ea typeface="微软雅黑" panose="020B0503020204020204" pitchFamily="34" charset="-122"/>
              </a:rPr>
              <a:t>);		</a:t>
            </a:r>
            <a:r>
              <a:rPr lang="en-US" sz="1890">
                <a:solidFill>
                  <a:srgbClr val="6A3E3E"/>
                </a:solidFill>
                <a:latin typeface="Consolas" panose="020B0609020204030204" charset="0"/>
                <a:ea typeface="微软雅黑" panose="020B0503020204020204" pitchFamily="34" charset="-122"/>
              </a:rPr>
              <a:t>ne</a:t>
            </a:r>
            <a:r>
              <a:rPr lang="en-US" sz="1890">
                <a:solidFill>
                  <a:srgbClr val="000000"/>
                </a:solidFill>
                <a:latin typeface="Consolas" panose="020B0609020204030204" charset="0"/>
                <a:ea typeface="微软雅黑" panose="020B0503020204020204" pitchFamily="34" charset="-122"/>
              </a:rPr>
              <a:t>.initCause(</a:t>
            </a:r>
            <a:r>
              <a:rPr lang="en-US" sz="1890">
                <a:solidFill>
                  <a:srgbClr val="6A3E3E"/>
                </a:solidFill>
                <a:latin typeface="Consolas" panose="020B0609020204030204" charset="0"/>
                <a:ea typeface="微软雅黑" panose="020B0503020204020204" pitchFamily="34" charset="-122"/>
              </a:rPr>
              <a:t>e</a:t>
            </a:r>
            <a:r>
              <a:rPr lang="en-US" sz="1890">
                <a:solidFill>
                  <a:srgbClr val="000000"/>
                </a:solidFill>
                <a:latin typeface="Consolas" panose="020B0609020204030204" charset="0"/>
                <a:ea typeface="微软雅黑" panose="020B0503020204020204" pitchFamily="34" charset="-122"/>
              </a:rPr>
              <a:t>);		</a:t>
            </a:r>
            <a:r>
              <a:rPr lang="en-US" sz="1890" b="1">
                <a:solidFill>
                  <a:srgbClr val="7F0055"/>
                </a:solidFill>
                <a:latin typeface="Consolas" panose="020B0609020204030204" charset="0"/>
                <a:ea typeface="微软雅黑" panose="020B0503020204020204" pitchFamily="34" charset="-122"/>
              </a:rPr>
              <a:t>throw</a:t>
            </a:r>
            <a:r>
              <a:rPr lang="en-US" sz="1890">
                <a:solidFill>
                  <a:srgbClr val="000000"/>
                </a:solidFill>
                <a:latin typeface="Consolas" panose="020B0609020204030204" charset="0"/>
                <a:ea typeface="微软雅黑" panose="020B0503020204020204" pitchFamily="34" charset="-122"/>
              </a:rPr>
              <a:t> </a:t>
            </a:r>
            <a:r>
              <a:rPr lang="en-US" sz="1890">
                <a:solidFill>
                  <a:srgbClr val="6A3E3E"/>
                </a:solidFill>
                <a:latin typeface="Consolas" panose="020B0609020204030204" charset="0"/>
                <a:ea typeface="微软雅黑" panose="020B0503020204020204" pitchFamily="34" charset="-122"/>
              </a:rPr>
              <a:t>ne</a:t>
            </a:r>
            <a:r>
              <a:rPr lang="en-US" sz="1890">
                <a:solidFill>
                  <a:srgbClr val="000000"/>
                </a:solidFill>
                <a:latin typeface="Consolas" panose="020B0609020204030204" charset="0"/>
                <a:ea typeface="微软雅黑" panose="020B0503020204020204" pitchFamily="34" charset="-122"/>
              </a:rPr>
              <a:t>;		}</a:t>
            </a:r>
            <a:endParaRPr lang="en-US" sz="1890">
              <a:solidFill>
                <a:srgbClr val="000000"/>
              </a:solidFill>
              <a:latin typeface="Consolas" panose="020B0609020204030204" charset="0"/>
              <a:ea typeface="微软雅黑" panose="020B0503020204020204" pitchFamily="34" charset="-122"/>
            </a:endParaRPr>
          </a:p>
          <a:p>
            <a:r>
              <a:rPr lang="en-US" sz="1890">
                <a:solidFill>
                  <a:srgbClr val="000000"/>
                </a:solidFill>
                <a:latin typeface="Consolas" panose="020B0609020204030204" charset="0"/>
                <a:ea typeface="微软雅黑" panose="020B0503020204020204" pitchFamily="34" charset="-122"/>
              </a:rPr>
              <a:t>        return 1;}</a:t>
            </a:r>
            <a:endParaRPr lang="en-US" altLang="en-US" sz="1890">
              <a:solidFill>
                <a:srgbClr val="000000"/>
              </a:solidFill>
              <a:latin typeface="Consolas" panose="020B0609020204030204" charset="0"/>
              <a:ea typeface="微软雅黑" panose="020B0503020204020204" pitchFamily="34" charset="-122"/>
            </a:endParaRPr>
          </a:p>
        </p:txBody>
      </p:sp>
      <p:sp>
        <p:nvSpPr>
          <p:cNvPr id="4" name="文本框 3"/>
          <p:cNvSpPr txBox="1"/>
          <p:nvPr/>
        </p:nvSpPr>
        <p:spPr>
          <a:xfrm>
            <a:off x="616744" y="4817269"/>
            <a:ext cx="9567196" cy="2158365"/>
          </a:xfrm>
          <a:prstGeom prst="rect">
            <a:avLst/>
          </a:prstGeom>
          <a:noFill/>
          <a:ln w="9525">
            <a:noFill/>
          </a:ln>
        </p:spPr>
        <p:txBody>
          <a:bodyPr wrap="square">
            <a:spAutoFit/>
          </a:bodyPr>
          <a:p>
            <a:r>
              <a:rPr lang="en-US" sz="1680">
                <a:solidFill>
                  <a:srgbClr val="FF0000"/>
                </a:solidFill>
                <a:latin typeface="Consolas" panose="020B0609020204030204" charset="0"/>
                <a:ea typeface="微软雅黑" panose="020B0503020204020204" pitchFamily="34" charset="-122"/>
              </a:rPr>
              <a:t>Exception in thread "main" </a:t>
            </a:r>
            <a:r>
              <a:rPr lang="en-US" sz="1680" u="sng">
                <a:solidFill>
                  <a:srgbClr val="0066CC"/>
                </a:solidFill>
                <a:latin typeface="Consolas" panose="020B0609020204030204" charset="0"/>
                <a:ea typeface="微软雅黑" panose="020B0503020204020204" pitchFamily="34" charset="-122"/>
              </a:rPr>
              <a:t>exception.MyException</a:t>
            </a:r>
            <a:r>
              <a:rPr lang="en-US" sz="1680">
                <a:solidFill>
                  <a:srgbClr val="FF0000"/>
                </a:solidFill>
                <a:latin typeface="Consolas" panose="020B0609020204030204" charset="0"/>
                <a:ea typeface="微软雅黑" panose="020B0503020204020204" pitchFamily="34" charset="-122"/>
              </a:rPr>
              <a:t>	at exception.MyException.getNumber(</a:t>
            </a:r>
            <a:r>
              <a:rPr lang="en-US" sz="1680" u="sng">
                <a:solidFill>
                  <a:srgbClr val="0066CC"/>
                </a:solidFill>
                <a:latin typeface="Consolas" panose="020B0609020204030204" charset="0"/>
                <a:ea typeface="微软雅黑" panose="020B0503020204020204" pitchFamily="34" charset="-122"/>
              </a:rPr>
              <a:t>MyException.java:32</a:t>
            </a:r>
            <a:r>
              <a:rPr lang="en-US" sz="1680">
                <a:solidFill>
                  <a:srgbClr val="FF0000"/>
                </a:solidFill>
                <a:latin typeface="Consolas" panose="020B0609020204030204" charset="0"/>
                <a:ea typeface="微软雅黑" panose="020B0503020204020204" pitchFamily="34" charset="-122"/>
              </a:rPr>
              <a:t>)	at exception.MyException.main(</a:t>
            </a:r>
            <a:r>
              <a:rPr lang="en-US" sz="1680" u="sng">
                <a:solidFill>
                  <a:srgbClr val="0066CC"/>
                </a:solidFill>
                <a:latin typeface="Consolas" panose="020B0609020204030204" charset="0"/>
                <a:ea typeface="微软雅黑" panose="020B0503020204020204" pitchFamily="34" charset="-122"/>
              </a:rPr>
              <a:t>MyException.java:23</a:t>
            </a:r>
            <a:r>
              <a:rPr lang="en-US" sz="1680">
                <a:solidFill>
                  <a:srgbClr val="FF0000"/>
                </a:solidFill>
                <a:latin typeface="Consolas" panose="020B0609020204030204" charset="0"/>
                <a:ea typeface="微软雅黑" panose="020B0503020204020204" pitchFamily="34" charset="-122"/>
              </a:rPr>
              <a:t>)Caused by: </a:t>
            </a:r>
            <a:r>
              <a:rPr lang="en-US" sz="1680" u="sng">
                <a:solidFill>
                  <a:srgbClr val="0066CC"/>
                </a:solidFill>
                <a:latin typeface="Consolas" panose="020B0609020204030204" charset="0"/>
                <a:ea typeface="微软雅黑" panose="020B0503020204020204" pitchFamily="34" charset="-122"/>
              </a:rPr>
              <a:t>java.sql.SQLException</a:t>
            </a:r>
            <a:r>
              <a:rPr lang="en-US" sz="1680">
                <a:solidFill>
                  <a:srgbClr val="FF0000"/>
                </a:solidFill>
                <a:latin typeface="Consolas" panose="020B0609020204030204" charset="0"/>
                <a:ea typeface="微软雅黑" panose="020B0503020204020204" pitchFamily="34" charset="-122"/>
              </a:rPr>
              <a:t>: No suitable driver found for  a connect url	at java.sql.DriverManager.getConnection(Unknown Source)	at java.sql.DriverManager.getConnection(Unknown Source)	at exception.MyException.getAverage(</a:t>
            </a:r>
            <a:r>
              <a:rPr lang="en-US" sz="1680" u="sng">
                <a:solidFill>
                  <a:srgbClr val="0066CC"/>
                </a:solidFill>
                <a:latin typeface="Consolas" panose="020B0609020204030204" charset="0"/>
                <a:ea typeface="微软雅黑" panose="020B0503020204020204" pitchFamily="34" charset="-122"/>
              </a:rPr>
              <a:t>MyException.java:28</a:t>
            </a:r>
            <a:r>
              <a:rPr lang="en-US" sz="1680">
                <a:solidFill>
                  <a:srgbClr val="FF0000"/>
                </a:solidFill>
                <a:latin typeface="Consolas" panose="020B0609020204030204" charset="0"/>
                <a:ea typeface="微软雅黑" panose="020B0503020204020204" pitchFamily="34" charset="-122"/>
              </a:rPr>
              <a:t>)	... 1 more</a:t>
            </a:r>
            <a:endParaRPr lang="en-US" altLang="en-US" sz="1680">
              <a:solidFill>
                <a:srgbClr val="FF0000"/>
              </a:solidFill>
              <a:latin typeface="Consolas" panose="020B0609020204030204" charset="0"/>
              <a:ea typeface="微软雅黑" panose="020B0503020204020204" pitchFamily="3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异常使用建议</a:t>
            </a:r>
            <a:endParaRPr lang="zh-CN" altLang="en-US"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异常控制并不是用来代替一些简单的测试</a:t>
            </a:r>
            <a:endParaRPr lang="zh-CN" altLang="en-US"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If (!s.empty()) s.pop();</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try()</a:t>
            </a:r>
            <a:br>
              <a:rPr lang="en-US" altLang="zh-CN" sz="2000" u="none" strike="noStrike" baseline="0" smtClean="0">
                <a:solidFill>
                  <a:schemeClr val="tx1"/>
                </a:solidFill>
                <a:uLnTx/>
                <a:uFillTx/>
              </a:rPr>
            </a:br>
            <a:r>
              <a:rPr lang="en-US" altLang="zh-CN" sz="2000" u="none" strike="noStrike" baseline="0" smtClean="0">
                <a:solidFill>
                  <a:schemeClr val="tx1"/>
                </a:solidFill>
                <a:uLnTx/>
                <a:uFillTx/>
              </a:rPr>
              <a:t>{	s.pop;}</a:t>
            </a:r>
            <a:br>
              <a:rPr lang="en-US" altLang="zh-CN" sz="2000" u="none" strike="noStrike" baseline="0" smtClean="0">
                <a:solidFill>
                  <a:schemeClr val="tx1"/>
                </a:solidFill>
                <a:uLnTx/>
                <a:uFillTx/>
              </a:rPr>
            </a:br>
            <a:r>
              <a:rPr lang="en-US" altLang="zh-CN" sz="2000" u="none" strike="noStrike" baseline="0" smtClean="0">
                <a:solidFill>
                  <a:schemeClr val="tx1"/>
                </a:solidFill>
                <a:uLnTx/>
                <a:uFillTx/>
              </a:rPr>
              <a:t>Catch(EmptyStackException e)</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u="none" strike="noStrike" baseline="0" smtClean="0">
                <a:solidFill>
                  <a:schemeClr val="tx1"/>
                </a:solidFill>
                <a:uLnTx/>
                <a:uFillTx/>
              </a:rPr>
              <a:t>性能相差</a:t>
            </a:r>
            <a:r>
              <a:rPr lang="en-US" altLang="zh-CN" sz="2000" u="none" strike="noStrike" baseline="0" smtClean="0">
                <a:solidFill>
                  <a:schemeClr val="tx1"/>
                </a:solidFill>
                <a:uLnTx/>
                <a:uFillTx/>
              </a:rPr>
              <a:t>18</a:t>
            </a:r>
            <a:r>
              <a:rPr lang="zh-CN" altLang="en-US" sz="2000" u="none" strike="noStrike" baseline="0" smtClean="0">
                <a:solidFill>
                  <a:schemeClr val="tx1"/>
                </a:solidFill>
                <a:uLnTx/>
                <a:uFillTx/>
              </a:rPr>
              <a:t>倍</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不要过分细化异常</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不要介意异常的传递</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endParaRPr lang="zh-CN" altLang="en-US" sz="2000" u="none" strike="noStrike" baseline="0" smtClean="0">
              <a:solidFill>
                <a:schemeClr val="tx1"/>
              </a:solidFill>
              <a:uLnTx/>
              <a:uFillTx/>
            </a:endParaRPr>
          </a:p>
        </p:txBody>
      </p:sp>
    </p:spTree>
    <p:custDataLst>
      <p:tags r:id="rId3"/>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83970"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157699" name="内容占位符 1"/>
          <p:cNvSpPr>
            <a:spLocks noGrp="1" noChangeArrowheads="1"/>
          </p:cNvSpPr>
          <p:nvPr>
            <p:ph idx="1"/>
            <p:custDataLst>
              <p:tags r:id="rId2"/>
            </p:custDataLst>
          </p:nvPr>
        </p:nvSpPr>
        <p:spPr bwMode="auto"/>
        <p:txBody>
          <a:bodyPr vert="horz" wrap="square" lIns="96011" tIns="48005" rIns="96011" bIns="48005" numCol="1" rtlCol="0" anchor="t" anchorCtr="0" compatLnSpc="1">
            <a:normAutofit/>
          </a:bodyPr>
          <a:lstStyle/>
          <a:p>
            <a:pPr marL="342900" marR="0" lvl="0" indent="-342900" algn="l" defTabSz="685800" rtl="0" eaLnBrk="1" fontAlgn="base" latinLnBrk="0" hangingPunct="1">
              <a:lnSpc>
                <a:spcPct val="130000"/>
              </a:lnSpc>
              <a:spcBef>
                <a:spcPts val="750"/>
              </a:spcBef>
              <a:spcAft>
                <a:spcPct val="0"/>
              </a:spcAft>
              <a:buClr>
                <a:srgbClr val="000000"/>
              </a:buClr>
              <a:buSzTx/>
              <a:buFont typeface="Wingdings" panose="05000000000000000000" pitchFamily="2" charset="2"/>
              <a:buChar char="l"/>
              <a:defRPr/>
            </a:pPr>
            <a:r>
              <a:rPr kumimoji="0" lang="en-US" altLang="zh-CN" sz="2800" b="0" i="0" u="none" strike="noStrike" kern="1200" cap="none" spc="0" normalizeH="0" baseline="0" dirty="0" err="1" smtClean="0">
                <a:solidFill>
                  <a:schemeClr val="tx1"/>
                </a:solidFill>
                <a:uLnTx/>
                <a:uFillTx/>
                <a:cs typeface="+mn-cs"/>
              </a:rPr>
              <a:t>成功的错误处理框架必须达到四个目标： </a:t>
            </a:r>
            <a:br>
              <a:rPr kumimoji="0" lang="en-US" altLang="zh-CN" sz="2800" b="0" i="0" u="none" strike="noStrike" kern="1200" cap="none" spc="0" normalizeH="0" baseline="0" dirty="0" err="1" smtClean="0">
                <a:solidFill>
                  <a:schemeClr val="tx1"/>
                </a:solidFill>
                <a:uLnTx/>
                <a:uFillTx/>
                <a:cs typeface="+mn-cs"/>
              </a:rPr>
            </a:br>
            <a:br>
              <a:rPr kumimoji="0" lang="en-US" altLang="zh-CN" sz="2800" b="0" i="0" u="none" strike="noStrike" kern="1200" cap="none" spc="0" normalizeH="0" baseline="0" dirty="0" err="1" smtClean="0">
                <a:solidFill>
                  <a:schemeClr val="tx1"/>
                </a:solidFill>
                <a:uLnTx/>
                <a:uFillTx/>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使代码混乱最小化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捕捉并保留诊断信息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通知合适的人员 </a:t>
            </a:r>
            <a:br>
              <a:rPr kumimoji="0" lang="zh-CN" altLang="en-US" sz="2400" b="0" i="0" u="none" strike="noStrike" kern="1200" cap="none" spc="0" normalizeH="0" baseline="0" noProof="0" smtClean="0">
                <a:ln>
                  <a:noFill/>
                </a:ln>
                <a:solidFill>
                  <a:schemeClr val="tx1"/>
                </a:solidFill>
                <a:effectLst/>
                <a:uLnTx/>
                <a:uFillTx/>
                <a:latin typeface="+mj-ea"/>
                <a:ea typeface="+mj-ea"/>
                <a:cs typeface="+mn-cs"/>
              </a:rPr>
            </a:br>
            <a:r>
              <a:rPr kumimoji="0" lang="zh-CN" altLang="en-US" sz="2400" b="0" i="0" u="none" strike="noStrike" kern="1200" cap="none" spc="0" normalizeH="0" baseline="0" noProof="0" smtClean="0">
                <a:ln>
                  <a:noFill/>
                </a:ln>
                <a:solidFill>
                  <a:schemeClr val="tx1"/>
                </a:solidFill>
                <a:effectLst/>
                <a:uLnTx/>
                <a:uFillTx/>
                <a:latin typeface="+mj-ea"/>
                <a:ea typeface="+mj-ea"/>
                <a:cs typeface="+mn-cs"/>
              </a:rPr>
              <a:t>比较得体地退出活动 </a:t>
            </a:r>
            <a:br>
              <a:rPr kumimoji="0" lang="zh-CN" altLang="en-US" b="0" i="0" u="none" strike="noStrike" kern="1200" cap="none" spc="0" normalizeH="0" baseline="0" noProof="0" smtClean="0">
                <a:ln>
                  <a:noFill/>
                </a:ln>
                <a:solidFill>
                  <a:schemeClr val="tx1"/>
                </a:solidFill>
                <a:effectLst/>
                <a:uLnTx/>
                <a:uFillTx/>
                <a:latin typeface="+mj-ea"/>
                <a:ea typeface="+mj-ea"/>
                <a:cs typeface="+mn-cs"/>
              </a:rPr>
            </a:br>
            <a:endParaRPr kumimoji="0" lang="zh-CN" altLang="en-US"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以常规方法处理错误</a:t>
            </a:r>
            <a:endParaRPr lang="zh-CN" altLang="en-US">
              <a:sym typeface="+mn-ea"/>
            </a:endParaRPr>
          </a:p>
        </p:txBody>
      </p:sp>
      <p:sp>
        <p:nvSpPr>
          <p:cNvPr id="17410" name="文本占位符 1541121"/>
          <p:cNvSpPr>
            <a:spLocks noGrp="1"/>
          </p:cNvSpPr>
          <p:nvPr>
            <p:ph idx="1"/>
          </p:nvPr>
        </p:nvSpPr>
        <p:spPr>
          <a:solidFill>
            <a:schemeClr val="bg1">
              <a:alpha val="100000"/>
            </a:schemeClr>
          </a:solidFill>
        </p:spPr>
        <p:txBody>
          <a:bodyPr vert="horz" wrap="square" lIns="96011" tIns="48005" rIns="96011" bIns="48005" anchor="t"/>
          <a:lstStyle/>
          <a:p>
            <a:pPr eaLnBrk="1" hangingPunct="1">
              <a:lnSpc>
                <a:spcPct val="85000"/>
              </a:lnSpc>
              <a:buNone/>
            </a:pPr>
            <a:r>
              <a:rPr lang="zh-CN" altLang="en-US" sz="2940" dirty="0"/>
              <a:t> </a:t>
            </a:r>
            <a:r>
              <a:rPr lang="en-US" altLang="zh-CN" sz="2000" b="1" dirty="0"/>
              <a:t>openFiles;</a:t>
            </a:r>
            <a:endParaRPr lang="en-US" altLang="zh-CN" sz="2000" b="1" dirty="0"/>
          </a:p>
          <a:p>
            <a:pPr eaLnBrk="1" hangingPunct="1">
              <a:lnSpc>
                <a:spcPct val="85000"/>
              </a:lnSpc>
              <a:buNone/>
            </a:pPr>
            <a:r>
              <a:rPr lang="en-US" altLang="zh-CN" sz="2000" b="1" dirty="0"/>
              <a:t> if (theFilesOpen) {</a:t>
            </a:r>
            <a:endParaRPr lang="en-US" altLang="zh-CN" sz="2000" b="1" dirty="0"/>
          </a:p>
          <a:p>
            <a:pPr eaLnBrk="1" hangingPunct="1">
              <a:lnSpc>
                <a:spcPct val="85000"/>
              </a:lnSpc>
              <a:buNone/>
            </a:pPr>
            <a:r>
              <a:rPr lang="en-US" altLang="zh-CN" sz="2000" b="1" dirty="0"/>
              <a:t>   determine the lenth of the file;</a:t>
            </a:r>
            <a:endParaRPr lang="en-US" altLang="zh-CN" sz="2000" b="1" dirty="0"/>
          </a:p>
          <a:p>
            <a:pPr eaLnBrk="1" hangingPunct="1">
              <a:lnSpc>
                <a:spcPct val="85000"/>
              </a:lnSpc>
              <a:buNone/>
            </a:pPr>
            <a:r>
              <a:rPr lang="en-US" altLang="zh-CN" sz="2000" b="1" dirty="0"/>
              <a:t>   if (gotTheFileLength){</a:t>
            </a:r>
            <a:endParaRPr lang="en-US" altLang="zh-CN" sz="2000" b="1" dirty="0"/>
          </a:p>
          <a:p>
            <a:pPr eaLnBrk="1" hangingPunct="1">
              <a:lnSpc>
                <a:spcPct val="85000"/>
              </a:lnSpc>
              <a:buNone/>
            </a:pPr>
            <a:r>
              <a:rPr lang="en-US" altLang="zh-CN" sz="2000" b="1" dirty="0"/>
              <a:t>     allocate that much memory;</a:t>
            </a:r>
            <a:endParaRPr lang="en-US" altLang="zh-CN" sz="2000" b="1" dirty="0"/>
          </a:p>
          <a:p>
            <a:pPr eaLnBrk="1" hangingPunct="1">
              <a:lnSpc>
                <a:spcPct val="85000"/>
              </a:lnSpc>
              <a:buNone/>
            </a:pPr>
            <a:r>
              <a:rPr lang="en-US" altLang="zh-CN" sz="2000" b="1" dirty="0"/>
              <a:t>     if (gotEnoughMemory) {</a:t>
            </a:r>
            <a:endParaRPr lang="en-US" altLang="zh-CN" sz="2000" b="1" dirty="0"/>
          </a:p>
          <a:p>
            <a:pPr eaLnBrk="1" hangingPunct="1">
              <a:lnSpc>
                <a:spcPct val="85000"/>
              </a:lnSpc>
              <a:buNone/>
            </a:pPr>
            <a:r>
              <a:rPr lang="en-US" altLang="zh-CN" sz="2000" b="1" dirty="0"/>
              <a:t>        read the file into memory;</a:t>
            </a:r>
            <a:endParaRPr lang="en-US" altLang="zh-CN" sz="2000" b="1" dirty="0"/>
          </a:p>
          <a:p>
            <a:pPr eaLnBrk="1" hangingPunct="1">
              <a:lnSpc>
                <a:spcPct val="85000"/>
              </a:lnSpc>
              <a:buNone/>
            </a:pPr>
            <a:r>
              <a:rPr lang="en-US" altLang="zh-CN" sz="2000" b="1" dirty="0"/>
              <a:t>        if (readFailed) errorCode=-1;</a:t>
            </a:r>
            <a:endParaRPr lang="en-US" altLang="zh-CN" sz="2000" b="1" dirty="0"/>
          </a:p>
          <a:p>
            <a:pPr eaLnBrk="1" hangingPunct="1">
              <a:lnSpc>
                <a:spcPct val="85000"/>
              </a:lnSpc>
              <a:buNone/>
            </a:pPr>
            <a:r>
              <a:rPr lang="en-US" altLang="zh-CN" sz="2000" b="1" dirty="0"/>
              <a:t>        else errorCode=0;</a:t>
            </a:r>
            <a:endParaRPr lang="en-US" altLang="zh-CN" sz="2000" b="1" dirty="0"/>
          </a:p>
          <a:p>
            <a:pPr eaLnBrk="1" hangingPunct="1">
              <a:lnSpc>
                <a:spcPct val="85000"/>
              </a:lnSpc>
              <a:buNone/>
            </a:pPr>
            <a:r>
              <a:rPr lang="en-US" altLang="zh-CN" sz="2000" b="1" dirty="0"/>
              <a:t>     }else  errorCode=-3;</a:t>
            </a:r>
            <a:endParaRPr lang="en-US" altLang="zh-CN" sz="2000" b="1" dirty="0"/>
          </a:p>
          <a:p>
            <a:pPr eaLnBrk="1" hangingPunct="1">
              <a:lnSpc>
                <a:spcPct val="85000"/>
              </a:lnSpc>
              <a:buNone/>
            </a:pPr>
            <a:r>
              <a:rPr lang="en-US" altLang="zh-CN" sz="2000" b="1" dirty="0"/>
              <a:t>   }else errorCode=-4 ;</a:t>
            </a:r>
            <a:endParaRPr lang="en-US" altLang="zh-CN" sz="2000" b="1" dirty="0"/>
          </a:p>
          <a:p>
            <a:pPr eaLnBrk="1" hangingPunct="1">
              <a:lnSpc>
                <a:spcPct val="85000"/>
              </a:lnSpc>
              <a:buNone/>
            </a:pPr>
            <a:r>
              <a:rPr lang="en-US" altLang="zh-CN" sz="2000" b="1" dirty="0"/>
              <a:t>  }else errorCode=-5;</a:t>
            </a:r>
            <a:r>
              <a:rPr lang="en-US" altLang="zh-CN" sz="2000" dirty="0"/>
              <a:t> </a:t>
            </a:r>
            <a:endParaRPr lang="en-US" altLang="zh-CN" sz="2000" dirty="0"/>
          </a:p>
        </p:txBody>
      </p:sp>
      <p:sp>
        <p:nvSpPr>
          <p:cNvPr id="1541123" name="矩形 1541122"/>
          <p:cNvSpPr/>
          <p:nvPr/>
        </p:nvSpPr>
        <p:spPr>
          <a:xfrm>
            <a:off x="6076950" y="3505200"/>
            <a:ext cx="4724400" cy="3027045"/>
          </a:xfrm>
          <a:prstGeom prst="rect">
            <a:avLst/>
          </a:prstGeom>
          <a:solidFill>
            <a:srgbClr val="FFFFFF"/>
          </a:solidFill>
          <a:ln w="9525">
            <a:noFill/>
          </a:ln>
        </p:spPr>
        <p:txBody>
          <a:bodyPr/>
          <a:lstStyle/>
          <a:p>
            <a:pPr>
              <a:buClr>
                <a:schemeClr val="hlink"/>
              </a:buClr>
              <a:buSzPct val="80000"/>
              <a:buFont typeface="Arial" panose="020B0604020202020204" pitchFamily="34" charset="0"/>
            </a:pPr>
            <a:r>
              <a:rPr lang="zh-CN" altLang="en-US" sz="2940" dirty="0">
                <a:latin typeface="Arial" panose="020B0604020202020204" pitchFamily="34" charset="0"/>
                <a:ea typeface="微软雅黑" panose="020B0503020204020204" pitchFamily="34" charset="-122"/>
              </a:rPr>
              <a:t>常规方法的缺点：</a:t>
            </a:r>
            <a:endParaRPr lang="zh-CN" altLang="en-US" sz="2940" dirty="0">
              <a:latin typeface="Arial" panose="020B0604020202020204" pitchFamily="34" charset="0"/>
              <a:ea typeface="微软雅黑" panose="020B0503020204020204" pitchFamily="34" charset="-122"/>
            </a:endParaRPr>
          </a:p>
          <a:p>
            <a:pPr marL="457200" lvl="1" indent="-457200" eaLnBrk="1" hangingPunct="1">
              <a:buClr>
                <a:schemeClr val="accent1"/>
              </a:buClr>
              <a:buSzPct val="70000"/>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大部分精力花在出错处理上</a:t>
            </a:r>
            <a:r>
              <a:rPr lang="en-US" altLang="zh-CN" sz="2400" dirty="0">
                <a:latin typeface="Arial" panose="020B0604020202020204" pitchFamily="34" charset="0"/>
                <a:ea typeface="微软雅黑" panose="020B0503020204020204" pitchFamily="34" charset="-122"/>
              </a:rPr>
              <a:t>.</a:t>
            </a:r>
            <a:endParaRPr lang="en-US" altLang="zh-CN" sz="2400" dirty="0">
              <a:latin typeface="Arial" panose="020B0604020202020204" pitchFamily="34" charset="0"/>
              <a:ea typeface="微软雅黑" panose="020B0503020204020204" pitchFamily="34" charset="-122"/>
            </a:endParaRPr>
          </a:p>
          <a:p>
            <a:pPr marL="457200" lvl="1" indent="-457200" eaLnBrk="1" hangingPunct="1">
              <a:buClr>
                <a:schemeClr val="accent1"/>
              </a:buClr>
              <a:buSzPct val="70000"/>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只把能够想到的错误考虑到</a:t>
            </a:r>
            <a:r>
              <a:rPr lang="en-US" altLang="zh-CN" sz="2400" dirty="0">
                <a:latin typeface="Arial" panose="020B0604020202020204" pitchFamily="34" charset="0"/>
                <a:ea typeface="微软雅黑" panose="020B0503020204020204" pitchFamily="34" charset="-122"/>
              </a:rPr>
              <a:t>,</a:t>
            </a:r>
            <a:r>
              <a:rPr lang="zh-CN" altLang="en-US" sz="2400" dirty="0">
                <a:latin typeface="Arial" panose="020B0604020202020204" pitchFamily="34" charset="0"/>
                <a:ea typeface="微软雅黑" panose="020B0503020204020204" pitchFamily="34" charset="-122"/>
              </a:rPr>
              <a:t>对以外的情况无法处理</a:t>
            </a:r>
            <a:endParaRPr lang="zh-CN" altLang="en-US" sz="2400" dirty="0">
              <a:latin typeface="Arial" panose="020B0604020202020204" pitchFamily="34" charset="0"/>
              <a:ea typeface="微软雅黑" panose="020B0503020204020204" pitchFamily="34" charset="-122"/>
            </a:endParaRPr>
          </a:p>
          <a:p>
            <a:pPr marL="457200" lvl="1" indent="-457200" eaLnBrk="1" hangingPunct="1">
              <a:buClr>
                <a:schemeClr val="accent1"/>
              </a:buClr>
              <a:buSzPct val="70000"/>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程序可读性差</a:t>
            </a:r>
            <a:endParaRPr lang="zh-CN" altLang="en-US" sz="2400" dirty="0">
              <a:latin typeface="Arial" panose="020B0604020202020204" pitchFamily="34" charset="0"/>
              <a:ea typeface="微软雅黑" panose="020B0503020204020204" pitchFamily="34" charset="-122"/>
            </a:endParaRPr>
          </a:p>
          <a:p>
            <a:pPr marL="457200" lvl="1" indent="-457200" eaLnBrk="1" hangingPunct="1">
              <a:buClr>
                <a:schemeClr val="accent1"/>
              </a:buClr>
              <a:buSzPct val="70000"/>
              <a:buFont typeface="Arial" panose="020B0604020202020204" pitchFamily="34" charset="0"/>
              <a:buChar char="•"/>
            </a:pPr>
            <a:r>
              <a:rPr lang="zh-CN" altLang="en-US" sz="2400" dirty="0">
                <a:latin typeface="Arial" panose="020B0604020202020204" pitchFamily="34" charset="0"/>
                <a:ea typeface="微软雅黑" panose="020B0503020204020204" pitchFamily="34" charset="-122"/>
              </a:rPr>
              <a:t>出错返回信息量太少</a:t>
            </a:r>
            <a:endParaRPr lang="zh-CN" altLang="en-US" sz="2400" dirty="0">
              <a:latin typeface="Arial" panose="020B0604020202020204" pitchFamily="34" charset="0"/>
              <a:ea typeface="微软雅黑" panose="020B0503020204020204" pitchFamily="34" charset="-122"/>
            </a:endParaRPr>
          </a:p>
          <a:p>
            <a:pPr marL="457200" lvl="1" indent="-457200" eaLnBrk="1" hangingPunct="1">
              <a:buClr>
                <a:schemeClr val="accent1"/>
              </a:buClr>
              <a:buSzPct val="70000"/>
            </a:pPr>
            <a:endParaRPr lang="zh-CN" altLang="en-US" sz="2400" dirty="0">
              <a:latin typeface="Arial" panose="020B0604020202020204" pitchFamily="34" charset="0"/>
              <a:ea typeface="微软雅黑" panose="020B0503020204020204" pitchFamily="34" charset="-122"/>
            </a:endParaRPr>
          </a:p>
        </p:txBody>
      </p:sp>
      <p:sp>
        <p:nvSpPr>
          <p:cNvPr id="2" name="灯片编号占位符 1"/>
          <p:cNvSpPr txBox="1">
            <a:spLocks noGrp="1"/>
          </p:cNvSpPr>
          <p:nvPr>
            <p:ph type="sldNum" sz="quarter" idx="4"/>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1123"/>
                                        </p:tgtEl>
                                        <p:attrNameLst>
                                          <p:attrName>style.visibility</p:attrName>
                                        </p:attrNameLst>
                                      </p:cBhvr>
                                      <p:to>
                                        <p:strVal val="visible"/>
                                      </p:to>
                                    </p:set>
                                    <p:animEffect transition="in" filter="blinds(horizontal)">
                                      <p:cBhvr>
                                        <p:cTn id="7" dur="500"/>
                                        <p:tgtEl>
                                          <p:spTgt spid="154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112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157699" name="内容占位符 1"/>
          <p:cNvSpPr>
            <a:spLocks noGrp="1" noChangeArrowheads="1"/>
          </p:cNvSpPr>
          <p:nvPr>
            <p:ph idx="1"/>
            <p:custDataLst>
              <p:tags r:id="rId2"/>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130000"/>
              </a:lnSpc>
              <a:spcBef>
                <a:spcPts val="750"/>
              </a:spcBef>
              <a:spcAft>
                <a:spcPct val="0"/>
              </a:spcAft>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方法重写</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130000"/>
              </a:lnSpc>
              <a:spcBef>
                <a:spcPts val="750"/>
              </a:spcBef>
              <a:spcAft>
                <a:spcPct val="0"/>
              </a:spcAft>
              <a:buClr>
                <a:schemeClr val="hlink"/>
              </a:buClr>
              <a:buSzTx/>
              <a:defRPr/>
            </a:pPr>
            <a:r>
              <a:rPr kumimoji="0" lang="zh-CN" altLang="en-US" sz="2100" b="0" i="0" u="none" strike="noStrike" kern="1200" cap="none" spc="0" normalizeH="0" baseline="0" noProof="0" smtClean="0">
                <a:ln>
                  <a:noFill/>
                </a:ln>
                <a:solidFill>
                  <a:schemeClr val="tx1"/>
                </a:solidFill>
                <a:effectLst/>
                <a:uLnTx/>
                <a:uFillTx/>
                <a:latin typeface="+mj-ea"/>
                <a:ea typeface="+mj-ea"/>
                <a:cs typeface="+mn-cs"/>
              </a:rPr>
              <a:t>重写的方法一定</a:t>
            </a:r>
            <a:r>
              <a:rPr lang="en-US" altLang="zh-CN" noProof="0" smtClean="0">
                <a:ln>
                  <a:noFill/>
                </a:ln>
                <a:effectLst/>
                <a:uLnTx/>
                <a:uFillTx/>
                <a:latin typeface="+mj-ea"/>
                <a:ea typeface="+mj-ea"/>
                <a:sym typeface="+mn-ea"/>
              </a:rPr>
              <a:t>throws</a:t>
            </a:r>
            <a:r>
              <a:rPr kumimoji="0" lang="zh-CN" altLang="en-US" sz="2100" b="0" i="0" u="none" strike="noStrike" kern="1200" cap="none" spc="0" normalizeH="0" baseline="0" noProof="0" smtClean="0">
                <a:ln>
                  <a:noFill/>
                </a:ln>
                <a:solidFill>
                  <a:schemeClr val="tx1"/>
                </a:solidFill>
                <a:effectLst/>
                <a:uLnTx/>
                <a:uFillTx/>
                <a:latin typeface="+mj-ea"/>
                <a:ea typeface="+mj-ea"/>
                <a:cs typeface="+mn-cs"/>
              </a:rPr>
              <a:t>声明只能为原有方法的同级或者子类异常（针对受检异常</a:t>
            </a:r>
            <a:r>
              <a:rPr kumimoji="0" lang="zh-CN" altLang="en-US" sz="2100" b="0" i="0" u="none" strike="noStrike" kern="1200" cap="none" spc="0" normalizeH="0" baseline="0" noProof="0" smtClean="0">
                <a:ln>
                  <a:noFill/>
                </a:ln>
                <a:solidFill>
                  <a:schemeClr val="tx1"/>
                </a:solidFill>
                <a:effectLst/>
                <a:uLnTx/>
                <a:uFillTx/>
                <a:latin typeface="+mj-ea"/>
                <a:ea typeface="+mj-ea"/>
                <a:cs typeface="+mn-cs"/>
              </a:rPr>
              <a:t>）</a:t>
            </a:r>
            <a:endParaRPr kumimoji="0" lang="zh-CN" altLang="en-US" sz="210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130000"/>
              </a:lnSpc>
              <a:spcBef>
                <a:spcPts val="750"/>
              </a:spcBef>
              <a:spcAft>
                <a:spcPct val="0"/>
              </a:spcAft>
              <a:buClr>
                <a:schemeClr val="hlink"/>
              </a:buClr>
              <a:buSzTx/>
              <a:defRPr/>
            </a:pPr>
            <a:r>
              <a:rPr kumimoji="0" lang="zh-CN" altLang="en-US" sz="2100" b="0" i="0" u="none" strike="noStrike" kern="1200" cap="none" spc="0" normalizeH="0" baseline="0" noProof="0" smtClean="0">
                <a:ln>
                  <a:noFill/>
                </a:ln>
                <a:solidFill>
                  <a:schemeClr val="tx1"/>
                </a:solidFill>
                <a:effectLst/>
                <a:uLnTx/>
                <a:uFillTx/>
                <a:latin typeface="+mj-ea"/>
                <a:ea typeface="+mj-ea"/>
                <a:cs typeface="+mn-cs"/>
              </a:rPr>
              <a:t>构造函数中可以抛出异常，但是不建议。因为构造函数不存在继承关系，所以子类的构造函数可以抛出父类构造函数的父类异常。</a:t>
            </a:r>
            <a:endParaRPr kumimoji="0" lang="zh-CN" altLang="en-US" sz="2100" b="0" i="0" u="none" strike="noStrike" kern="1200" cap="none" spc="0" normalizeH="0" baseline="0" noProof="0" smtClean="0">
              <a:ln>
                <a:noFill/>
              </a:ln>
              <a:solidFill>
                <a:schemeClr val="tx1"/>
              </a:solidFill>
              <a:effectLst/>
              <a:uLnTx/>
              <a:uFillTx/>
              <a:latin typeface="+mj-ea"/>
              <a:ea typeface="+mj-ea"/>
              <a:cs typeface="+mn-cs"/>
            </a:endParaRPr>
          </a:p>
        </p:txBody>
      </p:sp>
      <p:sp>
        <p:nvSpPr>
          <p:cNvPr id="2" name="标题 1"/>
          <p:cNvSpPr>
            <a:spLocks noGrp="1"/>
          </p:cNvSpPr>
          <p:nvPr>
            <p:ph type="title"/>
          </p:nvPr>
        </p:nvSpPr>
        <p:spPr/>
        <p:txBody>
          <a:bodyPr/>
          <a:lstStyle/>
          <a:p>
            <a:r>
              <a:rPr lang="zh-CN" altLang="en-US"/>
              <a:t>继承中的异常</a:t>
            </a:r>
            <a:endParaRPr lang="zh-CN" altLang="en-US"/>
          </a:p>
        </p:txBody>
      </p:sp>
    </p:spTree>
    <p:custDataLst>
      <p:tags r:id="rId3"/>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44500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断言语法及使用</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73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5</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断言（</a:t>
            </a:r>
            <a:r>
              <a:rPr lang="en-US" altLang="zh-CN" dirty="0"/>
              <a:t>assert</a:t>
            </a:r>
            <a:r>
              <a:rPr lang="zh-CN" altLang="en-US" dirty="0"/>
              <a:t>）</a:t>
            </a:r>
            <a:endParaRPr lang="zh-CN" altLang="en-US" dirty="0"/>
          </a:p>
        </p:txBody>
      </p:sp>
      <p:sp>
        <p:nvSpPr>
          <p:cNvPr id="4" name="内容占位符 3"/>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断言</a:t>
            </a:r>
            <a:endParaRPr lang="zh-CN" altLang="en-US"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u="none" strike="noStrike" baseline="0" smtClean="0">
                <a:solidFill>
                  <a:schemeClr val="tx1"/>
                </a:solidFill>
                <a:uLnTx/>
                <a:uFillTx/>
              </a:rPr>
              <a:t>一种错误处理机制，是在程序的开发和测试阶段使用的工具。断言（</a:t>
            </a:r>
            <a:r>
              <a:rPr lang="en-US" altLang="zh-CN" sz="2000" u="none" strike="noStrike" baseline="0" smtClean="0">
                <a:solidFill>
                  <a:schemeClr val="tx1"/>
                </a:solidFill>
                <a:uLnTx/>
                <a:uFillTx/>
              </a:rPr>
              <a:t>assert</a:t>
            </a:r>
            <a:r>
              <a:rPr lang="zh-CN" altLang="en-US" sz="2000" u="none" strike="noStrike" baseline="0" smtClean="0">
                <a:solidFill>
                  <a:schemeClr val="tx1"/>
                </a:solidFill>
                <a:uLnTx/>
                <a:uFillTx/>
              </a:rPr>
              <a:t>）是</a:t>
            </a:r>
            <a:r>
              <a:rPr lang="en-US" altLang="zh-CN" sz="2000" u="none" strike="noStrike" baseline="0" smtClean="0">
                <a:solidFill>
                  <a:schemeClr val="tx1"/>
                </a:solidFill>
                <a:uLnTx/>
                <a:uFillTx/>
              </a:rPr>
              <a:t>JDK1.4</a:t>
            </a:r>
            <a:r>
              <a:rPr lang="zh-CN" altLang="en-US" sz="2000" u="none" strike="noStrike" baseline="0" smtClean="0">
                <a:solidFill>
                  <a:schemeClr val="tx1"/>
                </a:solidFill>
                <a:uLnTx/>
                <a:uFillTx/>
              </a:rPr>
              <a:t>中引入的一个新的关键字</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语法如下：</a:t>
            </a:r>
            <a:endParaRPr lang="zh-CN" altLang="en-US"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1</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assert  </a:t>
            </a:r>
            <a:r>
              <a:rPr lang="zh-CN" altLang="en-US" sz="2000" u="none" strike="noStrike" baseline="0" smtClean="0">
                <a:solidFill>
                  <a:schemeClr val="tx1"/>
                </a:solidFill>
                <a:uLnTx/>
                <a:uFillTx/>
              </a:rPr>
              <a:t>条件   </a:t>
            </a:r>
            <a:endParaRPr lang="zh-CN" altLang="en-US"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2</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assert  </a:t>
            </a:r>
            <a:r>
              <a:rPr lang="zh-CN" altLang="en-US" sz="2000" u="none" strike="noStrike" baseline="0" smtClean="0">
                <a:solidFill>
                  <a:schemeClr val="tx1"/>
                </a:solidFill>
                <a:uLnTx/>
                <a:uFillTx/>
              </a:rPr>
              <a:t>条件：表达式</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对“条件”进行判断， “条件”是一个布尔表达式。如果判断结果为假（</a:t>
            </a:r>
            <a:r>
              <a:rPr lang="en-US" altLang="zh-CN" sz="2000" u="none" strike="noStrike" baseline="0" smtClean="0">
                <a:solidFill>
                  <a:schemeClr val="tx1"/>
                </a:solidFill>
                <a:uLnTx/>
                <a:uFillTx/>
              </a:rPr>
              <a:t>false</a:t>
            </a:r>
            <a:r>
              <a:rPr lang="zh-CN" altLang="en-US" sz="2000" u="none" strike="noStrike" baseline="0" smtClean="0">
                <a:solidFill>
                  <a:schemeClr val="tx1"/>
                </a:solidFill>
                <a:uLnTx/>
                <a:uFillTx/>
              </a:rPr>
              <a:t>）则抛出</a:t>
            </a:r>
            <a:r>
              <a:rPr lang="en-US" altLang="zh-CN" sz="2000" u="none" strike="noStrike" baseline="0" smtClean="0">
                <a:solidFill>
                  <a:schemeClr val="tx1"/>
                </a:solidFill>
                <a:uLnTx/>
                <a:uFillTx/>
              </a:rPr>
              <a:t>AssertionError</a:t>
            </a:r>
            <a:r>
              <a:rPr lang="zh-CN" altLang="en-US" sz="2000" u="none" strike="noStrike" baseline="0" smtClean="0">
                <a:solidFill>
                  <a:schemeClr val="tx1"/>
                </a:solidFill>
                <a:uLnTx/>
                <a:uFillTx/>
              </a:rPr>
              <a:t>。在第二种形式中，“表达式”会传进</a:t>
            </a:r>
            <a:r>
              <a:rPr lang="en-US" altLang="zh-CN" sz="2000" u="none" strike="noStrike" baseline="0" smtClean="0">
                <a:solidFill>
                  <a:schemeClr val="tx1"/>
                </a:solidFill>
                <a:uLnTx/>
                <a:uFillTx/>
              </a:rPr>
              <a:t>AssertionError</a:t>
            </a:r>
            <a:r>
              <a:rPr lang="zh-CN" altLang="en-US" sz="2000" u="none" strike="noStrike" baseline="0" smtClean="0">
                <a:solidFill>
                  <a:schemeClr val="tx1"/>
                </a:solidFill>
                <a:uLnTx/>
                <a:uFillTx/>
              </a:rPr>
              <a:t>的构造函数中并转成一个消息字符串。</a:t>
            </a:r>
            <a:endParaRPr lang="zh-CN" altLang="en-US"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u="none" strike="noStrike" baseline="0" smtClean="0">
                <a:solidFill>
                  <a:schemeClr val="tx1"/>
                </a:solidFill>
                <a:uLnTx/>
                <a:uFillTx/>
              </a:rPr>
              <a:t>表达式”部分的目的就是生成一个消息字符串。 AssertionError对象并不存储表达式的值，因此不可能在以后获取它。</a:t>
            </a:r>
            <a:endParaRPr lang="zh-CN" altLang="en-US" sz="2000" u="none" strike="noStrike" baseline="0" smtClean="0">
              <a:solidFill>
                <a:schemeClr val="tx1"/>
              </a:solidFill>
              <a:uLnTx/>
              <a:uFillTx/>
            </a:endParaRPr>
          </a:p>
        </p:txBody>
      </p:sp>
    </p:spTree>
    <p:custDataLst>
      <p:tags r:id="rId3"/>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断言使用示例</a:t>
            </a:r>
            <a:endParaRPr lang="zh-CN" altLang="en-US" dirty="0"/>
          </a:p>
        </p:txBody>
      </p:sp>
      <p:sp>
        <p:nvSpPr>
          <p:cNvPr id="4" name="内容占位符 3"/>
          <p:cNvSpPr>
            <a:spLocks noGrp="1"/>
          </p:cNvSpPr>
          <p:nvPr>
            <p:ph idx="1"/>
            <p:custDataLst>
              <p:tags r:id="rId2"/>
            </p:custDataLst>
          </p:nvPr>
        </p:nvSpPr>
        <p:spPr/>
        <p:txBody>
          <a:bodyPr>
            <a:noAutofit/>
          </a:bodyPr>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例如，如果要进行如下的计算时：</a:t>
            </a:r>
            <a:endParaRPr lang="zh-CN" altLang="en-US" sz="2000" u="none" strike="noStrike" baseline="0" smtClean="0">
              <a:solidFill>
                <a:schemeClr val="tx1"/>
              </a:solidFill>
              <a:uLnTx/>
              <a:uFillTx/>
            </a:endParaRPr>
          </a:p>
          <a:p>
            <a:pPr marL="730250" lvl="2"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double y=Math.sqrt(x);</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          sqrt(x)</a:t>
            </a:r>
            <a:r>
              <a:rPr lang="zh-CN" altLang="en-US" sz="2000" u="none" strike="noStrike" baseline="0" smtClean="0">
                <a:solidFill>
                  <a:schemeClr val="tx1"/>
                </a:solidFill>
                <a:uLnTx/>
                <a:uFillTx/>
              </a:rPr>
              <a:t>是一个开平方运算，</a:t>
            </a:r>
            <a:r>
              <a:rPr lang="en-US" altLang="zh-CN" sz="2000" u="none" strike="noStrike" baseline="0" smtClean="0">
                <a:solidFill>
                  <a:schemeClr val="tx1"/>
                </a:solidFill>
                <a:uLnTx/>
                <a:uFillTx/>
              </a:rPr>
              <a:t>x</a:t>
            </a:r>
            <a:r>
              <a:rPr lang="zh-CN" altLang="en-US" sz="2000" u="none" strike="noStrike" baseline="0" smtClean="0">
                <a:solidFill>
                  <a:schemeClr val="tx1"/>
                </a:solidFill>
                <a:uLnTx/>
                <a:uFillTx/>
              </a:rPr>
              <a:t>必须为正才不会出错。为了检查传入的参数是否为正，可以使用如下的断言语句：</a:t>
            </a:r>
            <a:endParaRPr lang="zh-CN" altLang="en-US" sz="2000" u="none" strike="noStrike" baseline="0" smtClean="0">
              <a:solidFill>
                <a:schemeClr val="tx1"/>
              </a:solidFill>
              <a:uLnTx/>
              <a:uFillTx/>
            </a:endParaRPr>
          </a:p>
          <a:p>
            <a:pPr marL="730250" lvl="2"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assert  x&gt;=0;</a:t>
            </a:r>
            <a:endParaRPr lang="en-US" altLang="zh-CN" sz="2000" u="none" strike="noStrike" baseline="0" smtClean="0">
              <a:solidFill>
                <a:schemeClr val="tx1"/>
              </a:solidFill>
              <a:uLnTx/>
              <a:uFillTx/>
            </a:endParaRPr>
          </a:p>
          <a:p>
            <a:pPr marL="730250" lvl="2"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double y=Math.sqrt(x);</a:t>
            </a:r>
            <a:endParaRPr lang="en-US" altLang="zh-CN" sz="2000" u="none" strike="noStrike" baseline="0" smtClean="0">
              <a:solidFill>
                <a:schemeClr val="tx1"/>
              </a:solidFill>
              <a:uLnTx/>
              <a:uFillTx/>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zh-CN" altLang="en-US" sz="2000" u="none" strike="noStrike" baseline="0" smtClean="0">
                <a:solidFill>
                  <a:schemeClr val="tx1"/>
                </a:solidFill>
                <a:uLnTx/>
                <a:uFillTx/>
              </a:rPr>
              <a:t>或者</a:t>
            </a:r>
            <a:endParaRPr lang="zh-CN" altLang="en-US" sz="2000" u="none" strike="noStrike" baseline="0" smtClean="0">
              <a:solidFill>
                <a:schemeClr val="tx1"/>
              </a:solidFill>
              <a:uLnTx/>
              <a:uFillTx/>
            </a:endParaRPr>
          </a:p>
          <a:p>
            <a:pPr marL="730250" lvl="2"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assert  x&gt;=0</a:t>
            </a:r>
            <a:r>
              <a:rPr lang="zh-CN" altLang="en-US" sz="2000" u="none" strike="noStrike" baseline="0" smtClean="0">
                <a:solidFill>
                  <a:schemeClr val="tx1"/>
                </a:solidFill>
                <a:uLnTx/>
                <a:uFillTx/>
              </a:rPr>
              <a:t>：“</a:t>
            </a:r>
            <a:r>
              <a:rPr lang="en-US" altLang="zh-CN" sz="2000" u="none" strike="noStrike" baseline="0" smtClean="0">
                <a:solidFill>
                  <a:schemeClr val="tx1"/>
                </a:solidFill>
                <a:uLnTx/>
                <a:uFillTx/>
              </a:rPr>
              <a:t> x&gt;=0”;//</a:t>
            </a:r>
            <a:r>
              <a:rPr lang="zh-CN" altLang="en-US" sz="2000" u="none" strike="noStrike" baseline="0" smtClean="0">
                <a:solidFill>
                  <a:schemeClr val="tx1"/>
                </a:solidFill>
                <a:uLnTx/>
                <a:uFillTx/>
              </a:rPr>
              <a:t>将“</a:t>
            </a:r>
            <a:r>
              <a:rPr lang="en-US" altLang="zh-CN" sz="2000" u="none" strike="noStrike" baseline="0" smtClean="0">
                <a:solidFill>
                  <a:schemeClr val="tx1"/>
                </a:solidFill>
                <a:uLnTx/>
                <a:uFillTx/>
              </a:rPr>
              <a:t> x&gt;=0”</a:t>
            </a:r>
            <a:r>
              <a:rPr lang="zh-CN" altLang="en-US" sz="2000" u="none" strike="noStrike" baseline="0" smtClean="0">
                <a:solidFill>
                  <a:schemeClr val="tx1"/>
                </a:solidFill>
                <a:uLnTx/>
                <a:uFillTx/>
              </a:rPr>
              <a:t>传给</a:t>
            </a:r>
            <a:r>
              <a:rPr lang="en-US" altLang="zh-CN" sz="2000" u="none" strike="noStrike" baseline="0" smtClean="0">
                <a:solidFill>
                  <a:schemeClr val="tx1"/>
                </a:solidFill>
                <a:uLnTx/>
                <a:uFillTx/>
              </a:rPr>
              <a:t>AssertionError</a:t>
            </a:r>
            <a:r>
              <a:rPr lang="zh-CN" altLang="en-US" sz="2000" u="none" strike="noStrike" baseline="0" smtClean="0">
                <a:solidFill>
                  <a:schemeClr val="tx1"/>
                </a:solidFill>
                <a:uLnTx/>
                <a:uFillTx/>
              </a:rPr>
              <a:t>对象，从而可在出错时显示出来</a:t>
            </a:r>
            <a:endParaRPr lang="zh-CN" altLang="en-US" sz="2000" u="none" strike="noStrike" baseline="0" smtClean="0">
              <a:solidFill>
                <a:schemeClr val="tx1"/>
              </a:solidFill>
              <a:uLnTx/>
              <a:uFillTx/>
            </a:endParaRPr>
          </a:p>
          <a:p>
            <a:pPr marL="730250" lvl="2" indent="-222250" algn="l" fontAlgn="ctr">
              <a:lnSpc>
                <a:spcPct val="130000"/>
              </a:lnSpc>
              <a:spcBef>
                <a:spcPts val="0"/>
              </a:spcBef>
              <a:spcAft>
                <a:spcPts val="0"/>
              </a:spcAft>
              <a:buSzPct val="100000"/>
              <a:buFont typeface="Arial" panose="020B0604020202020204" pitchFamily="34" charset="0"/>
              <a:buChar char="●"/>
            </a:pPr>
            <a:r>
              <a:rPr lang="en-US" altLang="zh-CN" sz="2000" u="none" strike="noStrike" baseline="0" smtClean="0">
                <a:solidFill>
                  <a:schemeClr val="tx1"/>
                </a:solidFill>
                <a:uLnTx/>
                <a:uFillTx/>
              </a:rPr>
              <a:t>double y=Math.sqrt(x);</a:t>
            </a:r>
            <a:endParaRPr lang="en-US" altLang="zh-CN"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当x为负值时， assert语句将抛出AssertionError异常，你就可以根据异常信息对程序的其它部分进行检查。</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endParaRPr lang="zh-CN" altLang="en-US" sz="2000" u="none" strike="noStrike" baseline="0" smtClean="0">
              <a:solidFill>
                <a:schemeClr val="tx1"/>
              </a:solidFill>
              <a:uLnTx/>
              <a:uFillTx/>
            </a:endParaRPr>
          </a:p>
        </p:txBody>
      </p:sp>
    </p:spTree>
    <p:custDataLst>
      <p:tags r:id="rId3"/>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89091" name="标题 4"/>
          <p:cNvSpPr>
            <a:spLocks noGrp="1"/>
          </p:cNvSpPr>
          <p:nvPr>
            <p:ph type="title"/>
            <p:custDataLst>
              <p:tags r:id="rId2"/>
            </p:custDataLst>
          </p:nvPr>
        </p:nvSpPr>
        <p:spPr/>
        <p:txBody>
          <a:bodyPr vert="horz" wrap="square" lIns="96011" tIns="48005" rIns="96011" bIns="48005" anchor="b"/>
          <a:lstStyle/>
          <a:p>
            <a:pPr defTabSz="685800" eaLnBrk="1" hangingPunct="1"/>
            <a:r>
              <a:rPr lang="zh-CN" altLang="en-US" kern="1200" dirty="0">
                <a:latin typeface="+mj-lt"/>
                <a:ea typeface="+mj-ea"/>
                <a:cs typeface="+mj-cs"/>
              </a:rPr>
              <a:t>打开和关闭断言功能</a:t>
            </a:r>
            <a:endParaRPr lang="zh-CN" altLang="en-US" kern="1200" dirty="0">
              <a:latin typeface="+mj-lt"/>
              <a:ea typeface="+mj-ea"/>
              <a:cs typeface="+mj-cs"/>
            </a:endParaRPr>
          </a:p>
        </p:txBody>
      </p:sp>
      <p:sp>
        <p:nvSpPr>
          <p:cNvPr id="167939" name="内容占位符 1"/>
          <p:cNvSpPr>
            <a:spLocks noGrp="1" noChangeArrowheads="1"/>
          </p:cNvSpPr>
          <p:nvPr>
            <p:ph idx="1"/>
            <p:custDataLst>
              <p:tags r:id="rId3"/>
            </p:custDataLst>
          </p:nvPr>
        </p:nvSpPr>
        <p:spPr bwMode="auto"/>
        <p:txBody>
          <a:bodyPr vert="horz" wrap="square" lIns="96011" tIns="48005" rIns="96011" bIns="48005" numCol="1" rtlCol="0" anchor="t" anchorCtr="0" compatLnSpc="1">
            <a:normAutofit fontScale="80000"/>
          </a:bodyPr>
          <a:lstStyle/>
          <a:p>
            <a:pPr marR="0" lvl="0" algn="l" defTabSz="685800" rtl="0" eaLnBrk="1" fontAlgn="base" latinLnBrk="0" hangingPunct="1">
              <a:lnSpc>
                <a:spcPct val="110000"/>
              </a:lnSpc>
              <a:spcBef>
                <a:spcPts val="750"/>
              </a:spcBef>
              <a:spcAft>
                <a:spcPct val="0"/>
              </a:spcAft>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默认情况下，断言是关闭的。要通过</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-enableassertions</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或者</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-ea</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选项来运行程序以打开断言：</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1257300" marR="0" lvl="2" indent="-342900" algn="l" defTabSz="685800" rtl="0" eaLnBrk="1" fontAlgn="base" latinLnBrk="0" hangingPunct="1">
              <a:lnSpc>
                <a:spcPct val="11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latin typeface="+mn-lt"/>
                <a:ea typeface="+mn-ea"/>
                <a:cs typeface="+mn-cs"/>
              </a:rPr>
              <a:t>java –ea Myapp</a:t>
            </a:r>
            <a:endParaRPr kumimoji="0" lang="en-US" altLang="zh-CN" sz="1890" b="0" i="0" u="none" strike="noStrike" kern="1200" cap="none" spc="0" normalizeH="0" baseline="0" noProof="0" smtClean="0">
              <a:ln>
                <a:noFill/>
              </a:ln>
              <a:solidFill>
                <a:schemeClr val="tx1"/>
              </a:solidFill>
              <a:effectLst/>
              <a:uLnTx/>
              <a:uFillTx/>
              <a:latin typeface="+mn-lt"/>
              <a:ea typeface="+mn-ea"/>
              <a:cs typeface="+mn-cs"/>
            </a:endParaRPr>
          </a:p>
          <a:p>
            <a:pPr marR="0" lvl="0" algn="l" defTabSz="685800" rtl="0" eaLnBrk="1" fontAlgn="base"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打开或者关闭断言是类装载器的功能。当断言功能被关闭时，类装载器会跳过那些和断言相关的代码，因此不会降低程序运行速度，即它们没有任何副作用。</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也可以对某个类或某个包打开断言功能，例如：</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1257300" marR="0" lvl="2" indent="-342900" algn="l" defTabSz="685800" rtl="0" eaLnBrk="1" fontAlgn="base" latinLnBrk="0" hangingPunct="1">
              <a:lnSpc>
                <a:spcPct val="11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latin typeface="+mn-lt"/>
                <a:ea typeface="+mn-ea"/>
                <a:cs typeface="+mn-cs"/>
              </a:rPr>
              <a:t>java –ea:Myclass  –ea:com.mydx.mylib…</a:t>
            </a:r>
            <a:endParaRPr kumimoji="0" lang="en-US" altLang="zh-CN" sz="1890" b="0" i="0" u="none" strike="noStrike" kern="1200" cap="none" spc="0" normalizeH="0" baseline="0" noProof="0" smtClean="0">
              <a:ln>
                <a:noFill/>
              </a:ln>
              <a:solidFill>
                <a:schemeClr val="tx1"/>
              </a:solidFill>
              <a:effectLst/>
              <a:uLnTx/>
              <a:uFillTx/>
              <a:latin typeface="+mn-lt"/>
              <a:ea typeface="+mn-ea"/>
              <a:cs typeface="+mn-cs"/>
            </a:endParaRPr>
          </a:p>
          <a:p>
            <a:pPr marL="342900" marR="0" lvl="1" indent="0" algn="l" defTabSz="685800" rtl="0" eaLnBrk="1" fontAlgn="base" latinLnBrk="0" hangingPunct="1">
              <a:lnSpc>
                <a:spcPct val="110000"/>
              </a:lnSpc>
              <a:spcBef>
                <a:spcPts val="375"/>
              </a:spcBef>
              <a:spcAft>
                <a:spcPct val="0"/>
              </a:spcAft>
              <a:buClrTx/>
              <a:buSzTx/>
              <a:buNone/>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该命令打开类</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Myclass</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以及在</a:t>
            </a:r>
            <a:r>
              <a:rPr kumimoji="0" lang="en-US" altLang="zh-CN" sz="2100" b="0" i="0" u="none" strike="noStrike" kern="1200" cap="none" spc="0" normalizeH="0" baseline="0" noProof="0" smtClean="0">
                <a:ln>
                  <a:noFill/>
                </a:ln>
                <a:solidFill>
                  <a:schemeClr val="tx1"/>
                </a:solidFill>
                <a:effectLst/>
                <a:uLnTx/>
                <a:uFillTx/>
                <a:latin typeface="+mn-lt"/>
                <a:ea typeface="+mn-ea"/>
                <a:cs typeface="+mn-cs"/>
              </a:rPr>
              <a:t>com.mydx.mylib</a:t>
            </a: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包中及其子包中全部类的断言功能（包名后的省略号是必须的）</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R="0" lvl="0" algn="l" defTabSz="685800" rtl="0" eaLnBrk="1" fontAlgn="base"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可以使用</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-da选项来关闭特定类或包的断言功能：</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1257300" marR="0" lvl="2" indent="-342900" algn="l" defTabSz="685800" rtl="0" eaLnBrk="1" fontAlgn="base" latinLnBrk="0" hangingPunct="1">
              <a:lnSpc>
                <a:spcPct val="110000"/>
              </a:lnSpc>
              <a:spcBef>
                <a:spcPts val="375"/>
              </a:spcBef>
              <a:spcAft>
                <a:spcPct val="0"/>
              </a:spcAft>
              <a:buClr>
                <a:schemeClr val="bg2"/>
              </a:buClr>
              <a:buSzTx/>
              <a:defRPr/>
            </a:pPr>
            <a:r>
              <a:rPr kumimoji="0" lang="en-US" altLang="zh-CN" sz="1890" b="0" i="0" u="none" strike="noStrike" kern="1200" cap="none" spc="0" normalizeH="0" baseline="0" noProof="0" smtClean="0">
                <a:ln>
                  <a:noFill/>
                </a:ln>
                <a:solidFill>
                  <a:schemeClr val="tx1"/>
                </a:solidFill>
                <a:effectLst/>
                <a:uLnTx/>
                <a:uFillTx/>
                <a:latin typeface="+mn-lt"/>
                <a:ea typeface="+mn-ea"/>
                <a:cs typeface="+mn-cs"/>
              </a:rPr>
              <a:t>java –da:Myclass –da:com.mydx.mylib…</a:t>
            </a:r>
            <a:endParaRPr kumimoji="0" lang="en-US" altLang="zh-CN" sz="1890" b="0" i="0" u="none" strike="noStrike" kern="1200" cap="none" spc="0" normalizeH="0" baseline="0" noProof="0" smtClean="0">
              <a:ln>
                <a:noFill/>
              </a:ln>
              <a:solidFill>
                <a:schemeClr val="tx1"/>
              </a:solidFill>
              <a:effectLst/>
              <a:uLnTx/>
              <a:uFillTx/>
              <a:latin typeface="+mn-lt"/>
              <a:ea typeface="+mn-ea"/>
              <a:cs typeface="+mn-cs"/>
            </a:endParaRPr>
          </a:p>
          <a:p>
            <a:pPr marR="0" lvl="0" algn="l" defTabSz="685800" rtl="0" eaLnBrk="1" fontAlgn="base"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–ea和-da选项对系统类（不通过类装载器而由JVM直接装载的类）无效，对系统类使用–esa和</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-dsa选项</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fontAlgn="base" latinLnBrk="0" hangingPunct="1">
              <a:lnSpc>
                <a:spcPct val="80000"/>
              </a:lnSpc>
              <a:spcBef>
                <a:spcPts val="750"/>
              </a:spcBef>
              <a:spcAft>
                <a:spcPct val="0"/>
              </a:spcAft>
              <a:buClr>
                <a:schemeClr val="hlink"/>
              </a:buClr>
              <a:buSzTx/>
              <a:buNone/>
              <a:defRPr/>
            </a:pP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marL="0" indent="0" algn="l">
              <a:lnSpc>
                <a:spcPct val="120000"/>
              </a:lnSpc>
              <a:spcBef>
                <a:spcPts val="0"/>
              </a:spcBef>
              <a:spcAft>
                <a:spcPts val="0"/>
              </a:spcAft>
              <a:buSzPct val="100000"/>
            </a:pPr>
            <a:r>
              <a:rPr lang="zh-CN" altLang="en-US" dirty="0"/>
              <a:t>何时使用断言</a:t>
            </a:r>
            <a:endParaRPr lang="zh-CN" altLang="en-US"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记住两点：</a:t>
            </a:r>
            <a:endParaRPr lang="zh-CN" altLang="en-US" sz="2000" u="none" strike="noStrike" baseline="0" smtClean="0">
              <a:solidFill>
                <a:schemeClr val="tx1"/>
              </a:solidFill>
              <a:uLnTx/>
              <a:uFillTx/>
            </a:endParaRPr>
          </a:p>
          <a:p>
            <a:pPr marL="749300" lvl="1" indent="-304800" algn="l" fontAlgn="ctr">
              <a:lnSpc>
                <a:spcPct val="130000"/>
              </a:lnSpc>
              <a:spcBef>
                <a:spcPts val="0"/>
              </a:spcBef>
              <a:spcAft>
                <a:spcPts val="0"/>
              </a:spcAft>
              <a:buSzPct val="100000"/>
              <a:buFont typeface="+mj-lt"/>
              <a:buAutoNum type="arabicPeriod"/>
            </a:pPr>
            <a:r>
              <a:rPr lang="zh-CN" altLang="en-US" sz="2000" u="none" strike="noStrike" baseline="0" smtClean="0">
                <a:solidFill>
                  <a:schemeClr val="tx1"/>
                </a:solidFill>
                <a:uLnTx/>
                <a:uFillTx/>
              </a:rPr>
              <a:t>断言失败是致命的、不可恢复的错误。</a:t>
            </a:r>
            <a:endParaRPr lang="zh-CN" altLang="en-US" sz="2000" u="none" strike="noStrike" baseline="0" smtClean="0">
              <a:solidFill>
                <a:schemeClr val="tx1"/>
              </a:solidFill>
              <a:uLnTx/>
              <a:uFillTx/>
            </a:endParaRPr>
          </a:p>
          <a:p>
            <a:pPr marL="749300" lvl="1" indent="-304800" algn="l" fontAlgn="ctr">
              <a:lnSpc>
                <a:spcPct val="130000"/>
              </a:lnSpc>
              <a:spcBef>
                <a:spcPts val="0"/>
              </a:spcBef>
              <a:spcAft>
                <a:spcPts val="0"/>
              </a:spcAft>
              <a:buSzPct val="100000"/>
              <a:buFont typeface="+mj-lt"/>
              <a:buAutoNum type="arabicPeriod"/>
            </a:pPr>
            <a:r>
              <a:rPr lang="zh-CN" altLang="en-US" sz="2000" u="none" strike="noStrike" baseline="0" smtClean="0">
                <a:solidFill>
                  <a:schemeClr val="tx1"/>
                </a:solidFill>
                <a:uLnTx/>
                <a:uFillTx/>
              </a:rPr>
              <a:t>断言检查仅仅用在程序开发和测试阶段。</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因此，断言仅仅应该在测试阶段用来定位程序内部错误。</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可以将断言语句作为方法的前置条件或后置条件来添加，也可以将其置于任何方法内，或放在</a:t>
            </a:r>
            <a:r>
              <a:rPr lang="en-US" altLang="zh-CN" sz="2000" u="none" strike="noStrike" baseline="0" smtClean="0">
                <a:solidFill>
                  <a:schemeClr val="tx1"/>
                </a:solidFill>
                <a:uLnTx/>
                <a:uFillTx/>
              </a:rPr>
              <a:t>if…else</a:t>
            </a:r>
            <a:r>
              <a:rPr lang="zh-CN" altLang="en-US" sz="2000" u="none" strike="noStrike" baseline="0" smtClean="0">
                <a:solidFill>
                  <a:schemeClr val="tx1"/>
                </a:solidFill>
                <a:uLnTx/>
                <a:uFillTx/>
              </a:rPr>
              <a:t>块和</a:t>
            </a:r>
            <a:r>
              <a:rPr lang="en-US" altLang="zh-CN" sz="2000" u="none" strike="noStrike" baseline="0" smtClean="0">
                <a:solidFill>
                  <a:schemeClr val="tx1"/>
                </a:solidFill>
                <a:uLnTx/>
                <a:uFillTx/>
              </a:rPr>
              <a:t>switch</a:t>
            </a:r>
            <a:r>
              <a:rPr lang="zh-CN" altLang="en-US" sz="2000" u="none" strike="noStrike" baseline="0" smtClean="0">
                <a:solidFill>
                  <a:schemeClr val="tx1"/>
                </a:solidFill>
                <a:uLnTx/>
                <a:uFillTx/>
              </a:rPr>
              <a:t>块中。</a:t>
            </a:r>
            <a:r>
              <a:rPr lang="en-US" altLang="zh-CN" sz="2000" u="none" strike="noStrike" baseline="0" smtClean="0">
                <a:solidFill>
                  <a:schemeClr val="tx1"/>
                </a:solidFill>
                <a:uLnTx/>
                <a:uFillTx/>
              </a:rPr>
              <a:t>assert </a:t>
            </a:r>
            <a:r>
              <a:rPr lang="zh-CN" altLang="en-US" sz="2000" u="none" strike="noStrike" baseline="0" smtClean="0">
                <a:solidFill>
                  <a:schemeClr val="tx1"/>
                </a:solidFill>
                <a:uLnTx/>
                <a:uFillTx/>
              </a:rPr>
              <a:t>关键字的唯一限制在于它必须位于可执行语句中（不能和声明一起使用）。   </a:t>
            </a:r>
            <a:endParaRPr lang="zh-CN" altLang="en-US" sz="200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2000" u="none" strike="noStrike" baseline="0" smtClean="0">
                <a:solidFill>
                  <a:schemeClr val="tx1"/>
                </a:solidFill>
                <a:uLnTx/>
                <a:uFillTx/>
              </a:rPr>
              <a:t>对一个方法调用是否使用断言，应先看看该方法的文档。如果文档指明在某种情况下会抛出异常，那么对这种情况不需使用断言；如果文档指明一个限制条件，但没有说明违反该条件会抛出异常，此时就可以使用断言</a:t>
            </a:r>
            <a:endParaRPr lang="zh-CN" altLang="en-US" sz="2000" u="none" strike="noStrike" baseline="0" smtClean="0">
              <a:solidFill>
                <a:schemeClr val="tx1"/>
              </a:solidFill>
              <a:uLnTx/>
              <a:uFillTx/>
            </a:endParaRPr>
          </a:p>
        </p:txBody>
      </p:sp>
    </p:spTree>
    <p:custDataLst>
      <p:tags r:id="rId3"/>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91139" name="标题 4"/>
          <p:cNvSpPr>
            <a:spLocks noGrp="1"/>
          </p:cNvSpPr>
          <p:nvPr>
            <p:ph type="title"/>
            <p:custDataLst>
              <p:tags r:id="rId2"/>
            </p:custDataLst>
          </p:nvPr>
        </p:nvSpPr>
        <p:spPr/>
        <p:txBody>
          <a:bodyPr vert="horz" wrap="square" lIns="96011" tIns="48005" rIns="96011" bIns="48005" anchor="b"/>
          <a:lstStyle/>
          <a:p>
            <a:pPr defTabSz="685800" eaLnBrk="1" hangingPunct="1"/>
            <a:r>
              <a:rPr lang="zh-CN" altLang="en-US" sz="3200" kern="1200" dirty="0">
                <a:latin typeface="+mj-lt"/>
                <a:ea typeface="+mj-ea"/>
                <a:cs typeface="+mj-cs"/>
              </a:rPr>
              <a:t>对方法调用使用断言</a:t>
            </a:r>
            <a:endParaRPr lang="zh-CN" altLang="en-US" sz="3200" kern="1200" dirty="0">
              <a:latin typeface="+mj-lt"/>
              <a:ea typeface="+mj-ea"/>
              <a:cs typeface="+mj-cs"/>
            </a:endParaRPr>
          </a:p>
        </p:txBody>
      </p:sp>
      <p:sp>
        <p:nvSpPr>
          <p:cNvPr id="2" name="内容占位符 1"/>
          <p:cNvSpPr>
            <a:spLocks noGrp="1"/>
          </p:cNvSpPr>
          <p:nvPr>
            <p:ph idx="1"/>
            <p:custDataLst>
              <p:tags r:id="rId3"/>
            </p:custDataLst>
          </p:nvPr>
        </p:nvSpPr>
        <p:spPr/>
        <p:txBody>
          <a:bodyPr vert="horz" lIns="96011" tIns="48005" rIns="96011" bIns="48005" rtlCol="0">
            <a:normAutofit fontScale="80000"/>
          </a:bodyPr>
          <a:lstStyle/>
          <a:p>
            <a:pPr marR="0" lvl="0" algn="l" defTabSz="685800" rtl="0" eaLnBrk="1"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以标准库中的Arrays.sort方法为例:</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190500" rtl="0" eaLnBrk="1" fontAlgn="auto" latinLnBrk="0" hangingPunct="1">
              <a:lnSpc>
                <a:spcPct val="100000"/>
              </a:lnSpc>
              <a:spcBef>
                <a:spcPts val="750"/>
              </a:spcBef>
              <a:spcAft>
                <a:spcPts val="0"/>
              </a:spcAft>
              <a:buClr>
                <a:schemeClr val="tx1"/>
              </a:buClr>
              <a:buSzTx/>
              <a:buNone/>
              <a:defRPr/>
            </a:pPr>
            <a:r>
              <a:rPr kumimoji="0" lang="en-US" altLang="zh-CN" sz="2300" b="0" i="0" u="none" strike="noStrike" kern="1200" cap="none" spc="0" normalizeH="0" baseline="0" noProof="1">
                <a:ln>
                  <a:noFill/>
                </a:ln>
                <a:solidFill>
                  <a:schemeClr val="tx1"/>
                </a:solidFill>
                <a:effectLst/>
                <a:uLnTx/>
                <a:uFillTx/>
                <a:latin typeface="+mj-ea"/>
                <a:ea typeface="+mj-ea"/>
                <a:cs typeface="+mn-cs"/>
              </a:rPr>
              <a:t>	     static void sort(int[] a,  int fromIndex,  int toIndex)</a:t>
            </a:r>
            <a:endParaRPr kumimoji="0" lang="en-US" altLang="zh-CN" sz="2300" b="0" i="0" u="none" strike="noStrike" kern="1200" cap="none" spc="0" normalizeH="0" baseline="0" noProof="1">
              <a:ln>
                <a:noFill/>
              </a:ln>
              <a:solidFill>
                <a:schemeClr val="tx1"/>
              </a:solidFill>
              <a:effectLst/>
              <a:uLnTx/>
              <a:uFillTx/>
              <a:latin typeface="+mj-ea"/>
              <a:ea typeface="+mj-ea"/>
              <a:cs typeface="+mn-cs"/>
            </a:endParaRPr>
          </a:p>
          <a:p>
            <a:pPr marL="436880" marR="0" lvl="0" indent="0" algn="l" defTabSz="190500" rtl="0" eaLnBrk="1" fontAlgn="auto" latinLnBrk="0" hangingPunct="1">
              <a:lnSpc>
                <a:spcPct val="100000"/>
              </a:lnSpc>
              <a:spcBef>
                <a:spcPts val="750"/>
              </a:spcBef>
              <a:spcAft>
                <a:spcPts val="0"/>
              </a:spcAft>
              <a:buClr>
                <a:schemeClr val="tx1"/>
              </a:buClr>
              <a:buSzTx/>
              <a:buNone/>
              <a:defRPr/>
            </a:pPr>
            <a:r>
              <a:rPr kumimoji="0" lang="zh-CN" altLang="en-US" sz="2300" b="0" i="0" u="none" strike="noStrike" kern="1200" cap="none" spc="0" normalizeH="0" baseline="0" noProof="1">
                <a:ln>
                  <a:noFill/>
                </a:ln>
                <a:solidFill>
                  <a:schemeClr val="tx1"/>
                </a:solidFill>
                <a:effectLst/>
                <a:uLnTx/>
                <a:uFillTx/>
                <a:latin typeface="+mj-ea"/>
                <a:ea typeface="+mj-ea"/>
                <a:cs typeface="+mn-cs"/>
              </a:rPr>
              <a:t> 该方法的文档说明了：</a:t>
            </a:r>
            <a:r>
              <a:rPr kumimoji="0" lang="en-US" altLang="zh-CN" sz="2300" b="0" i="0" u="none" strike="noStrike" kern="1200" cap="none" spc="0" normalizeH="0" baseline="0" noProof="1">
                <a:ln>
                  <a:noFill/>
                </a:ln>
                <a:solidFill>
                  <a:schemeClr val="tx1"/>
                </a:solidFill>
                <a:effectLst/>
                <a:uLnTx/>
                <a:uFillTx/>
                <a:latin typeface="+mj-ea"/>
                <a:ea typeface="+mj-ea"/>
                <a:cs typeface="+mn-cs"/>
              </a:rPr>
              <a:t>1</a:t>
            </a:r>
            <a:r>
              <a:rPr kumimoji="0" lang="zh-CN" altLang="en-US" sz="2300" b="0" i="0" u="none" strike="noStrike" kern="1200" cap="none" spc="0" normalizeH="0" baseline="0" noProof="1">
                <a:ln>
                  <a:noFill/>
                </a:ln>
                <a:solidFill>
                  <a:schemeClr val="tx1"/>
                </a:solidFill>
                <a:effectLst/>
                <a:uLnTx/>
                <a:uFillTx/>
                <a:latin typeface="+mj-ea"/>
                <a:ea typeface="+mj-ea"/>
                <a:cs typeface="+mn-cs"/>
              </a:rPr>
              <a:t>、如果索引值不正确时该方法会抛出一个异常；</a:t>
            </a:r>
            <a:r>
              <a:rPr kumimoji="0" lang="en-US" altLang="zh-CN" sz="2300" b="0" i="0" u="none" strike="noStrike" kern="1200" cap="none" spc="0" normalizeH="0" baseline="0" noProof="1">
                <a:ln>
                  <a:noFill/>
                </a:ln>
                <a:solidFill>
                  <a:schemeClr val="tx1"/>
                </a:solidFill>
                <a:effectLst/>
                <a:uLnTx/>
                <a:uFillTx/>
                <a:latin typeface="+mj-ea"/>
                <a:ea typeface="+mj-ea"/>
                <a:cs typeface="+mn-cs"/>
              </a:rPr>
              <a:t>2</a:t>
            </a:r>
            <a:r>
              <a:rPr kumimoji="0" lang="zh-CN" altLang="en-US" sz="2300" b="0" i="0" u="none" strike="noStrike" kern="1200" cap="none" spc="0" normalizeH="0" baseline="0" noProof="1">
                <a:ln>
                  <a:noFill/>
                </a:ln>
                <a:solidFill>
                  <a:schemeClr val="tx1"/>
                </a:solidFill>
                <a:effectLst/>
                <a:uLnTx/>
                <a:uFillTx/>
                <a:latin typeface="+mj-ea"/>
                <a:ea typeface="+mj-ea"/>
                <a:cs typeface="+mn-cs"/>
              </a:rPr>
              <a:t>、不允许使用一个空数组</a:t>
            </a:r>
            <a:r>
              <a:rPr kumimoji="0" lang="en-US" altLang="zh-CN" sz="2300" b="0" i="0" u="none" strike="noStrike" kern="1200" cap="none" spc="0" normalizeH="0" baseline="0" noProof="1">
                <a:ln>
                  <a:noFill/>
                </a:ln>
                <a:solidFill>
                  <a:schemeClr val="tx1"/>
                </a:solidFill>
                <a:effectLst/>
                <a:uLnTx/>
                <a:uFillTx/>
                <a:latin typeface="+mj-ea"/>
                <a:ea typeface="+mj-ea"/>
                <a:cs typeface="+mn-cs"/>
              </a:rPr>
              <a:t>a</a:t>
            </a:r>
            <a:r>
              <a:rPr kumimoji="0" lang="zh-CN" altLang="en-US" sz="2300" b="0" i="0" u="none" strike="noStrike" kern="1200" cap="none" spc="0" normalizeH="0" baseline="0" noProof="1">
                <a:ln>
                  <a:noFill/>
                </a:ln>
                <a:solidFill>
                  <a:schemeClr val="tx1"/>
                </a:solidFill>
                <a:effectLst/>
                <a:uLnTx/>
                <a:uFillTx/>
                <a:latin typeface="+mj-ea"/>
                <a:ea typeface="+mj-ea"/>
                <a:cs typeface="+mn-cs"/>
              </a:rPr>
              <a:t>来调用该方法</a:t>
            </a:r>
            <a:r>
              <a:rPr kumimoji="0" lang="en-US" altLang="zh-CN" sz="2300" b="0" i="0" u="none" strike="noStrike" kern="1200" cap="none" spc="0" normalizeH="0" baseline="0" noProof="1">
                <a:ln>
                  <a:noFill/>
                </a:ln>
                <a:solidFill>
                  <a:schemeClr val="tx1"/>
                </a:solidFill>
                <a:effectLst/>
                <a:uLnTx/>
                <a:uFillTx/>
                <a:latin typeface="+mj-ea"/>
                <a:ea typeface="+mj-ea"/>
                <a:cs typeface="+mn-cs"/>
              </a:rPr>
              <a:t>(</a:t>
            </a:r>
            <a:r>
              <a:rPr kumimoji="0" lang="zh-CN" altLang="en-US" sz="2300" b="0" i="0" u="none" strike="noStrike" kern="1200" cap="none" spc="0" normalizeH="0" baseline="0" noProof="1">
                <a:ln>
                  <a:noFill/>
                </a:ln>
                <a:solidFill>
                  <a:schemeClr val="tx1"/>
                </a:solidFill>
                <a:effectLst/>
                <a:uLnTx/>
                <a:uFillTx/>
                <a:latin typeface="+mj-ea"/>
                <a:ea typeface="+mj-ea"/>
                <a:cs typeface="+mn-cs"/>
              </a:rPr>
              <a:t>这种限制称为前提</a:t>
            </a:r>
            <a:r>
              <a:rPr kumimoji="0" lang="en-US" altLang="zh-CN" sz="2300" b="0" i="0" u="none" strike="noStrike" kern="1200" cap="none" spc="0" normalizeH="0" baseline="0" noProof="1">
                <a:ln>
                  <a:noFill/>
                </a:ln>
                <a:solidFill>
                  <a:schemeClr val="tx1"/>
                </a:solidFill>
                <a:effectLst/>
                <a:uLnTx/>
                <a:uFillTx/>
                <a:latin typeface="+mj-ea"/>
                <a:ea typeface="+mj-ea"/>
                <a:cs typeface="+mn-cs"/>
              </a:rPr>
              <a:t>)</a:t>
            </a:r>
            <a:endParaRPr kumimoji="0" lang="en-US" altLang="zh-CN" sz="2300" b="0" i="0" u="none" strike="noStrike" kern="1200" cap="none" spc="0" normalizeH="0" baseline="0" noProof="1">
              <a:ln>
                <a:noFill/>
              </a:ln>
              <a:solidFill>
                <a:schemeClr val="tx1"/>
              </a:solidFill>
              <a:effectLst/>
              <a:uLnTx/>
              <a:uFillTx/>
              <a:latin typeface="+mj-ea"/>
              <a:ea typeface="+mj-ea"/>
              <a:cs typeface="+mn-cs"/>
            </a:endParaRPr>
          </a:p>
          <a:p>
            <a:pPr marL="436880" marR="0" lvl="0" indent="0" algn="l" defTabSz="190500" rtl="0" eaLnBrk="1" fontAlgn="auto" latinLnBrk="0" hangingPunct="1">
              <a:lnSpc>
                <a:spcPct val="100000"/>
              </a:lnSpc>
              <a:spcBef>
                <a:spcPts val="750"/>
              </a:spcBef>
              <a:spcAft>
                <a:spcPts val="0"/>
              </a:spcAft>
              <a:buClr>
                <a:schemeClr val="tx1"/>
              </a:buClr>
              <a:buSzTx/>
              <a:buNone/>
              <a:defRPr/>
            </a:pPr>
            <a:r>
              <a:rPr kumimoji="0" lang="zh-CN" altLang="en-US" sz="2300" b="0" i="0" u="none" strike="noStrike" kern="1200" cap="none" spc="0" normalizeH="0" baseline="0" noProof="1">
                <a:ln>
                  <a:noFill/>
                </a:ln>
                <a:solidFill>
                  <a:schemeClr val="tx1"/>
                </a:solidFill>
                <a:effectLst/>
                <a:uLnTx/>
                <a:uFillTx/>
                <a:latin typeface="+mj-ea"/>
                <a:ea typeface="+mj-ea"/>
                <a:cs typeface="+mn-cs"/>
              </a:rPr>
              <a:t>对于</a:t>
            </a:r>
            <a:r>
              <a:rPr kumimoji="0" lang="en-US" altLang="zh-CN" sz="2300" b="0" i="0" u="none" strike="noStrike" kern="1200" cap="none" spc="0" normalizeH="0" baseline="0" noProof="1">
                <a:ln>
                  <a:noFill/>
                </a:ln>
                <a:solidFill>
                  <a:schemeClr val="tx1"/>
                </a:solidFill>
                <a:effectLst/>
                <a:uLnTx/>
                <a:uFillTx/>
                <a:latin typeface="+mj-ea"/>
                <a:ea typeface="+mj-ea"/>
                <a:cs typeface="+mn-cs"/>
              </a:rPr>
              <a:t>1</a:t>
            </a:r>
            <a:r>
              <a:rPr kumimoji="0" lang="zh-CN" altLang="en-US" sz="2300" b="0" i="0" u="none" strike="noStrike" kern="1200" cap="none" spc="0" normalizeH="0" baseline="0" noProof="1">
                <a:ln>
                  <a:noFill/>
                </a:ln>
                <a:solidFill>
                  <a:schemeClr val="tx1"/>
                </a:solidFill>
                <a:effectLst/>
                <a:uLnTx/>
                <a:uFillTx/>
                <a:latin typeface="+mj-ea"/>
                <a:ea typeface="+mj-ea"/>
                <a:cs typeface="+mn-cs"/>
              </a:rPr>
              <a:t>的情况，调用该方法时就不需使用断言；对于</a:t>
            </a:r>
            <a:r>
              <a:rPr kumimoji="0" lang="en-US" altLang="zh-CN" sz="2300" b="0" i="0" u="none" strike="noStrike" kern="1200" cap="none" spc="0" normalizeH="0" baseline="0" noProof="1">
                <a:ln>
                  <a:noFill/>
                </a:ln>
                <a:solidFill>
                  <a:schemeClr val="tx1"/>
                </a:solidFill>
                <a:effectLst/>
                <a:uLnTx/>
                <a:uFillTx/>
                <a:latin typeface="+mj-ea"/>
                <a:ea typeface="+mj-ea"/>
                <a:cs typeface="+mn-cs"/>
              </a:rPr>
              <a:t>2</a:t>
            </a:r>
            <a:r>
              <a:rPr kumimoji="0" lang="zh-CN" altLang="en-US" sz="2300" b="0" i="0" u="none" strike="noStrike" kern="1200" cap="none" spc="0" normalizeH="0" baseline="0" noProof="1">
                <a:ln>
                  <a:noFill/>
                </a:ln>
                <a:solidFill>
                  <a:schemeClr val="tx1"/>
                </a:solidFill>
                <a:effectLst/>
                <a:uLnTx/>
                <a:uFillTx/>
                <a:latin typeface="+mj-ea"/>
                <a:ea typeface="+mj-ea"/>
                <a:cs typeface="+mn-cs"/>
              </a:rPr>
              <a:t>的情况，就可以在方法开始前使用断言：</a:t>
            </a:r>
            <a:endParaRPr kumimoji="0" lang="zh-CN" altLang="en-US" sz="2300" b="0" i="0" u="none" strike="noStrike" kern="1200" cap="none" spc="0" normalizeH="0" baseline="0" noProof="1">
              <a:ln>
                <a:noFill/>
              </a:ln>
              <a:solidFill>
                <a:schemeClr val="tx1"/>
              </a:solidFill>
              <a:effectLst/>
              <a:uLnTx/>
              <a:uFillTx/>
              <a:latin typeface="+mj-ea"/>
              <a:ea typeface="+mj-ea"/>
              <a:cs typeface="+mn-cs"/>
            </a:endParaRPr>
          </a:p>
          <a:p>
            <a:pPr marL="436880" marR="0" lvl="0" indent="0" algn="l" defTabSz="190500" rtl="0" eaLnBrk="1" fontAlgn="auto" latinLnBrk="0" hangingPunct="1">
              <a:lnSpc>
                <a:spcPct val="100000"/>
              </a:lnSpc>
              <a:spcBef>
                <a:spcPts val="750"/>
              </a:spcBef>
              <a:spcAft>
                <a:spcPts val="0"/>
              </a:spcAft>
              <a:buClr>
                <a:schemeClr val="tx1"/>
              </a:buClr>
              <a:buSzTx/>
              <a:buNone/>
              <a:defRPr/>
            </a:pPr>
            <a:r>
              <a:rPr kumimoji="0" lang="en-US" altLang="zh-CN" sz="2300" b="0" i="0" u="none" strike="noStrike" kern="1200" cap="none" spc="0" normalizeH="0" baseline="0" noProof="1">
                <a:ln>
                  <a:noFill/>
                </a:ln>
                <a:solidFill>
                  <a:schemeClr val="tx1"/>
                </a:solidFill>
                <a:effectLst/>
                <a:uLnTx/>
                <a:uFillTx/>
                <a:latin typeface="+mj-ea"/>
                <a:ea typeface="+mj-ea"/>
                <a:cs typeface="+mn-cs"/>
              </a:rPr>
              <a:t>assert(a!=null);//</a:t>
            </a:r>
            <a:r>
              <a:rPr kumimoji="0" lang="zh-CN" altLang="en-US" sz="2300" b="0" i="0" u="none" strike="noStrike" kern="1200" cap="none" spc="0" normalizeH="0" baseline="0" noProof="1">
                <a:ln>
                  <a:noFill/>
                </a:ln>
                <a:solidFill>
                  <a:schemeClr val="tx1"/>
                </a:solidFill>
                <a:effectLst/>
                <a:uLnTx/>
                <a:uFillTx/>
                <a:latin typeface="+mj-ea"/>
                <a:ea typeface="+mj-ea"/>
                <a:cs typeface="+mn-cs"/>
              </a:rPr>
              <a:t>断言数组</a:t>
            </a:r>
            <a:r>
              <a:rPr kumimoji="0" lang="en-US" altLang="zh-CN" sz="2300" b="0" i="0" u="none" strike="noStrike" kern="1200" cap="none" spc="0" normalizeH="0" baseline="0" noProof="1">
                <a:ln>
                  <a:noFill/>
                </a:ln>
                <a:solidFill>
                  <a:schemeClr val="tx1"/>
                </a:solidFill>
                <a:effectLst/>
                <a:uLnTx/>
                <a:uFillTx/>
                <a:latin typeface="+mj-ea"/>
                <a:ea typeface="+mj-ea"/>
                <a:cs typeface="+mn-cs"/>
              </a:rPr>
              <a:t>a</a:t>
            </a:r>
            <a:r>
              <a:rPr kumimoji="0" lang="zh-CN" altLang="en-US" sz="2300" b="0" i="0" u="none" strike="noStrike" kern="1200" cap="none" spc="0" normalizeH="0" baseline="0" noProof="1">
                <a:ln>
                  <a:noFill/>
                </a:ln>
                <a:solidFill>
                  <a:schemeClr val="tx1"/>
                </a:solidFill>
                <a:effectLst/>
                <a:uLnTx/>
                <a:uFillTx/>
                <a:latin typeface="+mj-ea"/>
                <a:ea typeface="+mj-ea"/>
                <a:cs typeface="+mn-cs"/>
              </a:rPr>
              <a:t>不为空</a:t>
            </a:r>
            <a:endParaRPr kumimoji="0" lang="zh-CN" altLang="en-US" sz="2300" b="0" i="0" u="none" strike="noStrike" kern="1200" cap="none" spc="0" normalizeH="0" baseline="0" noProof="1">
              <a:ln>
                <a:noFill/>
              </a:ln>
              <a:solidFill>
                <a:schemeClr val="tx1"/>
              </a:solidFill>
              <a:effectLst/>
              <a:uLnTx/>
              <a:uFillTx/>
              <a:latin typeface="+mj-ea"/>
              <a:ea typeface="+mj-ea"/>
              <a:cs typeface="+mn-cs"/>
            </a:endParaRPr>
          </a:p>
          <a:p>
            <a:pPr marR="0" lvl="0" algn="l" defTabSz="685800" rtl="0" eaLnBrk="1"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断言可以用于验证传递给private方法的参数。但是不应该用于验证传递给public方法的参数，不管是否启用了断言，public方法都必须检查其参数。</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既可以在public方法中，也可以在非public方法中利用断言测试后置条件。</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685800" rtl="0" eaLnBrk="1" latinLnBrk="0" hangingPunct="1">
              <a:lnSpc>
                <a:spcPct val="110000"/>
              </a:lnSpc>
              <a:spcBef>
                <a:spcPts val="750"/>
              </a:spcBef>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断言不应该以任何方式改变程序的状态 </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R="0" lvl="0" algn="l" defTabSz="190500" rtl="0" eaLnBrk="1" fontAlgn="auto" latinLnBrk="0" hangingPunct="1">
              <a:lnSpc>
                <a:spcPct val="80000"/>
              </a:lnSpc>
              <a:spcBef>
                <a:spcPts val="750"/>
              </a:spcBef>
              <a:spcAft>
                <a:spcPts val="0"/>
              </a:spcAft>
              <a:buClr>
                <a:schemeClr val="tx1"/>
              </a:buClr>
              <a:buSzTx/>
              <a:buNone/>
              <a:defRPr/>
            </a:pPr>
            <a:endParaRPr kumimoji="0" lang="zh-CN" altLang="en-US" sz="3000" b="0" i="0" u="none" strike="noStrike" kern="1200" cap="none" spc="0" normalizeH="0" baseline="0" noProof="1">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93187" name="标题 4"/>
          <p:cNvSpPr>
            <a:spLocks noGrp="1"/>
          </p:cNvSpPr>
          <p:nvPr>
            <p:ph type="title"/>
            <p:custDataLst>
              <p:tags r:id="rId2"/>
            </p:custDataLst>
          </p:nvPr>
        </p:nvSpPr>
        <p:spPr/>
        <p:txBody>
          <a:bodyPr vert="horz" wrap="square" lIns="96011" tIns="48005" rIns="96011" bIns="48005" anchor="b"/>
          <a:lstStyle/>
          <a:p>
            <a:pPr defTabSz="685800" eaLnBrk="1" hangingPunct="1"/>
            <a:r>
              <a:rPr lang="zh-CN" altLang="en-US" kern="1200" dirty="0">
                <a:latin typeface="+mj-lt"/>
                <a:ea typeface="+mj-ea"/>
                <a:cs typeface="+mj-cs"/>
              </a:rPr>
              <a:t>断言程序分析（</a:t>
            </a:r>
            <a:r>
              <a:rPr lang="en-US" altLang="zh-CN" kern="1200" dirty="0">
                <a:latin typeface="+mj-lt"/>
                <a:ea typeface="+mj-ea"/>
                <a:cs typeface="+mj-cs"/>
              </a:rPr>
              <a:t>1</a:t>
            </a:r>
            <a:r>
              <a:rPr lang="zh-CN" altLang="en-US" kern="1200" dirty="0">
                <a:latin typeface="+mj-lt"/>
                <a:ea typeface="+mj-ea"/>
                <a:cs typeface="+mj-cs"/>
              </a:rPr>
              <a:t>）</a:t>
            </a:r>
            <a:endParaRPr lang="zh-CN" altLang="en-US" kern="1200" dirty="0">
              <a:latin typeface="+mj-lt"/>
              <a:ea typeface="+mj-ea"/>
              <a:cs typeface="+mj-cs"/>
            </a:endParaRPr>
          </a:p>
        </p:txBody>
      </p:sp>
      <p:sp>
        <p:nvSpPr>
          <p:cNvPr id="176131" name="内容占位符 1"/>
          <p:cNvSpPr>
            <a:spLocks noGrp="1" noChangeArrowheads="1"/>
          </p:cNvSpPr>
          <p:nvPr>
            <p:ph idx="1"/>
            <p:custDataLst>
              <p:tags r:id="rId3"/>
            </p:custDataLst>
          </p:nvPr>
        </p:nvSpPr>
        <p:spPr bwMode="auto"/>
        <p:txBody>
          <a:bodyPr vert="horz" wrap="square" lIns="96011" tIns="48005" rIns="96011" bIns="48005" numCol="1" rtlCol="0" anchor="t" anchorCtr="0" compatLnSpc="1">
            <a:normAutofit fontScale="67500" lnSpcReduction="10000"/>
          </a:bodyPr>
          <a:lstStyle/>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1. public class Test{</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2.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public static void main( String[] argv ){</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3.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 insert statement here</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4.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5. }</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Which statement,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inserted at line 3,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produces the following output?</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Exception in thread “main” java.lang.AssertionError: true</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注意这里有提示信息的！</a:t>
            </a:r>
            <a:endParaRPr kumimoji="0" lang="zh-CN" altLang="en-US"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at Test.main(Test.java:3)</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A. assert true;</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B. assert false;</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C. assert false : true;</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D. assert false == true;</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E. assert false: false;</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4"/>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94211" name="标题 4"/>
          <p:cNvSpPr>
            <a:spLocks noGrp="1"/>
          </p:cNvSpPr>
          <p:nvPr>
            <p:ph type="title"/>
            <p:custDataLst>
              <p:tags r:id="rId2"/>
            </p:custDataLst>
          </p:nvPr>
        </p:nvSpPr>
        <p:spPr/>
        <p:txBody>
          <a:bodyPr vert="horz" wrap="square" lIns="96011" tIns="48005" rIns="96011" bIns="48005" anchor="b"/>
          <a:lstStyle/>
          <a:p>
            <a:pPr defTabSz="685800" eaLnBrk="1" hangingPunct="1"/>
            <a:r>
              <a:rPr lang="zh-CN" altLang="en-US" kern="1200" dirty="0">
                <a:latin typeface="+mj-lt"/>
                <a:ea typeface="+mj-ea"/>
                <a:cs typeface="+mj-cs"/>
              </a:rPr>
              <a:t>断言程序分析（</a:t>
            </a:r>
            <a:r>
              <a:rPr lang="en-US" altLang="zh-CN" kern="1200" dirty="0">
                <a:latin typeface="+mj-lt"/>
                <a:ea typeface="+mj-ea"/>
                <a:cs typeface="+mj-cs"/>
              </a:rPr>
              <a:t>2</a:t>
            </a:r>
            <a:r>
              <a:rPr lang="zh-CN" altLang="en-US" kern="1200" dirty="0">
                <a:latin typeface="+mj-lt"/>
                <a:ea typeface="+mj-ea"/>
                <a:cs typeface="+mj-cs"/>
              </a:rPr>
              <a:t>）</a:t>
            </a:r>
            <a:endParaRPr lang="zh-CN" altLang="en-US" kern="1200" dirty="0">
              <a:latin typeface="+mj-lt"/>
              <a:ea typeface="+mj-ea"/>
              <a:cs typeface="+mj-cs"/>
            </a:endParaRPr>
          </a:p>
        </p:txBody>
      </p:sp>
      <p:sp>
        <p:nvSpPr>
          <p:cNvPr id="177155" name="内容占位符 1"/>
          <p:cNvSpPr>
            <a:spLocks noGrp="1" noChangeArrowheads="1"/>
          </p:cNvSpPr>
          <p:nvPr>
            <p:ph idx="1"/>
            <p:custDataLst>
              <p:tags r:id="rId3"/>
            </p:custDataLst>
          </p:nvPr>
        </p:nvSpPr>
        <p:spPr bwMode="auto"/>
        <p:txBody>
          <a:bodyPr vert="horz" wrap="square" lIns="96011" tIns="48005" rIns="96011" bIns="48005" numCol="1" rtlCol="0" anchor="t" anchorCtr="0" compatLnSpc="1">
            <a:normAutofit fontScale="87500" lnSpcReduction="20000"/>
          </a:bodyPr>
          <a:lstStyle/>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1. public class Test {</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2.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public static void main(String[] args) {</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3.</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int x = 0;</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4.</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 assert (x &gt; 0): “assertion failed”;</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5.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System.out.println(“finished”);</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5. </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    </a:t>
            </a: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6. }</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What is the result?</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A. finished</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B. Compilation fails.</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C. An AssertionError is thrown.</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100000"/>
              </a:lnSpc>
              <a:spcBef>
                <a:spcPts val="750"/>
              </a:spcBef>
              <a:spcAft>
                <a:spcPct val="0"/>
              </a:spcAft>
              <a:buClr>
                <a:schemeClr val="hlink"/>
              </a:buClr>
              <a:buSzTx/>
              <a:buNone/>
              <a:defRPr/>
            </a:pPr>
            <a:r>
              <a:rPr kumimoji="0" lang="en-US" altLang="zh-TW" sz="2520" b="0" i="0" u="none" strike="noStrike" kern="1200" cap="none" spc="0" normalizeH="0" baseline="0" noProof="0" smtClean="0">
                <a:ln>
                  <a:noFill/>
                </a:ln>
                <a:solidFill>
                  <a:schemeClr val="tx1"/>
                </a:solidFill>
                <a:effectLst/>
                <a:uLnTx/>
                <a:uFillTx/>
                <a:latin typeface="+mj-ea"/>
                <a:ea typeface="+mj-ea"/>
                <a:cs typeface="+mn-cs"/>
              </a:rPr>
              <a:t>D. An AssertionError is thrown and finished is output.</a:t>
            </a:r>
            <a:endParaRPr kumimoji="0" lang="en-US" altLang="zh-TW" sz="2520" b="0" i="0" u="none" strike="noStrike" kern="1200" cap="none" spc="0" normalizeH="0" baseline="0" noProof="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8404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异常的新特性</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19329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73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6</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rPr>
            </a:fld>
            <a:endParaRPr lang="zh-CN" altLang="en-US" sz="525" dirty="0">
              <a:solidFill>
                <a:srgbClr val="808080"/>
              </a:solidFill>
            </a:endParaRPr>
          </a:p>
        </p:txBody>
      </p:sp>
      <p:sp>
        <p:nvSpPr>
          <p:cNvPr id="18435" name="标题 4"/>
          <p:cNvSpPr>
            <a:spLocks noGrp="1"/>
          </p:cNvSpPr>
          <p:nvPr>
            <p:ph type="title"/>
            <p:custDataLst>
              <p:tags r:id="rId2"/>
            </p:custDataLst>
          </p:nvPr>
        </p:nvSpPr>
        <p:spPr>
          <a:noFill/>
          <a:ln w="9525">
            <a:noFill/>
          </a:ln>
        </p:spPr>
        <p:txBody>
          <a:bodyPr vert="horz" wrap="square" lIns="102870" tIns="51435" rIns="102870" bIns="51435" rtlCol="0" anchor="ctr">
            <a:normAutofit fontScale="90000"/>
          </a:bodyPr>
          <a:lstStyle/>
          <a:p>
            <a:pPr lvl="0" algn="l">
              <a:buClrTx/>
              <a:buSzTx/>
            </a:pPr>
            <a:r>
              <a:rPr lang="zh-CN" altLang="en-US">
                <a:sym typeface="+mn-ea"/>
              </a:rPr>
              <a:t>用异常的形式处理错误</a:t>
            </a:r>
            <a:endParaRPr lang="zh-CN" altLang="en-US">
              <a:sym typeface="+mn-ea"/>
            </a:endParaRPr>
          </a:p>
        </p:txBody>
      </p:sp>
      <p:sp>
        <p:nvSpPr>
          <p:cNvPr id="26627" name="内容占位符 1"/>
          <p:cNvSpPr>
            <a:spLocks noGrp="1" noChangeArrowheads="1"/>
          </p:cNvSpPr>
          <p:nvPr>
            <p:ph sz="quarter" idx="13"/>
            <p:custDataLst>
              <p:tags r:id="rId3"/>
            </p:custDataLst>
          </p:nvPr>
        </p:nvSpPr>
        <p:spPr bwMode="auto"/>
        <p:txBody>
          <a:bodyPr vert="horz" wrap="square" lIns="96011" tIns="48005" rIns="96011" bIns="48005" numCol="1" rtlCol="0" anchor="t" anchorCtr="0" compatLnSpc="1">
            <a:normAutofit fontScale="92500" lnSpcReduction="20000"/>
          </a:bodyPr>
          <a:lstStyle/>
          <a:p>
            <a:pPr marL="0" marR="0" lvl="0" indent="0" algn="l" defTabSz="685800" rtl="0" eaLnBrk="1" fontAlgn="base" latinLnBrk="0" hangingPunct="1">
              <a:lnSpc>
                <a:spcPct val="80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read-File;</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try {</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openTheFile</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determine its size;</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allocate that much memory;</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closeTheFile</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fileopenFailed</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sizeDetermineFailed</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memoryAllocateFailed</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readFailed</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catch(</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fileCloseFailed</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R="0" lvl="0" indent="45085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catch(Exception){ </a:t>
            </a:r>
            <a:r>
              <a:rPr kumimoji="0" lang="en-US" altLang="zh-CN" sz="2520" b="0" i="0" u="none" strike="noStrike" kern="1200" cap="none" spc="0" normalizeH="0" baseline="0" noProof="0" dirty="0" err="1" smtClean="0">
                <a:ln>
                  <a:noFill/>
                </a:ln>
                <a:solidFill>
                  <a:schemeClr val="tx1"/>
                </a:solidFill>
                <a:effectLst/>
                <a:uLnTx/>
                <a:uFillTx/>
                <a:latin typeface="+mj-ea"/>
                <a:ea typeface="+mj-ea"/>
                <a:cs typeface="+mn-cs"/>
              </a:rPr>
              <a:t>dosomething</a:t>
            </a: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 }</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685800" rtl="0" eaLnBrk="1" fontAlgn="base" latinLnBrk="0" hangingPunct="1">
              <a:lnSpc>
                <a:spcPct val="85000"/>
              </a:lnSpc>
              <a:spcBef>
                <a:spcPts val="750"/>
              </a:spcBef>
              <a:spcAft>
                <a:spcPct val="0"/>
              </a:spcAft>
              <a:buClrTx/>
              <a:buSzTx/>
              <a:buFont typeface="Arial" panose="020B0604020202020204" pitchFamily="34" charset="0"/>
              <a:buNone/>
              <a:defRPr/>
            </a:pPr>
            <a:r>
              <a:rPr kumimoji="0" lang="en-US" altLang="zh-CN" sz="252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dirty="0" smtClean="0">
              <a:ln>
                <a:noFill/>
              </a:ln>
              <a:solidFill>
                <a:schemeClr val="tx1"/>
              </a:solidFill>
              <a:effectLst/>
              <a:uLnTx/>
              <a:uFillTx/>
              <a:latin typeface="+mj-ea"/>
              <a:ea typeface="+mj-ea"/>
              <a:cs typeface="+mn-cs"/>
            </a:endParaRPr>
          </a:p>
        </p:txBody>
      </p:sp>
    </p:spTree>
    <p:custDataLst>
      <p:tags r:id="rId4"/>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676289"/>
          <p:cNvSpPr>
            <a:spLocks noGrp="1"/>
          </p:cNvSpPr>
          <p:nvPr>
            <p:ph type="title"/>
          </p:nvPr>
        </p:nvSpPr>
        <p:spPr/>
        <p:txBody>
          <a:bodyPr vert="horz" wrap="square" lIns="96011" tIns="48005" rIns="96011" bIns="48005" anchor="ctr"/>
          <a:lstStyle/>
          <a:p>
            <a:pPr defTabSz="685800" eaLnBrk="1" hangingPunct="1"/>
            <a:r>
              <a:rPr lang="en-US" altLang="zh-CN" kern="1200" dirty="0">
                <a:latin typeface="+mj-lt"/>
                <a:ea typeface="+mj-ea"/>
                <a:cs typeface="+mj-cs"/>
              </a:rPr>
              <a:t>JDK7.0</a:t>
            </a:r>
            <a:r>
              <a:rPr lang="zh-CN" altLang="en-US" kern="1200" dirty="0">
                <a:latin typeface="+mj-lt"/>
                <a:ea typeface="+mj-ea"/>
                <a:cs typeface="+mj-cs"/>
              </a:rPr>
              <a:t>新特性（</a:t>
            </a:r>
            <a:r>
              <a:rPr lang="en-US" altLang="zh-CN" kern="1200" dirty="0">
                <a:latin typeface="+mj-lt"/>
                <a:ea typeface="+mj-ea"/>
                <a:cs typeface="+mj-cs"/>
              </a:rPr>
              <a:t>1</a:t>
            </a:r>
            <a:r>
              <a:rPr lang="zh-CN" altLang="en-US" kern="1200" dirty="0">
                <a:latin typeface="+mj-lt"/>
                <a:ea typeface="+mj-ea"/>
                <a:cs typeface="+mj-cs"/>
              </a:rPr>
              <a:t>）</a:t>
            </a:r>
            <a:endParaRPr lang="zh-CN" altLang="en-US" kern="1200" dirty="0">
              <a:latin typeface="+mj-lt"/>
              <a:ea typeface="+mj-ea"/>
              <a:cs typeface="+mj-cs"/>
            </a:endParaRPr>
          </a:p>
        </p:txBody>
      </p:sp>
      <p:sp>
        <p:nvSpPr>
          <p:cNvPr id="96259" name="文本占位符 1676290"/>
          <p:cNvSpPr>
            <a:spLocks noGrp="1"/>
          </p:cNvSpPr>
          <p:nvPr>
            <p:ph idx="1"/>
          </p:nvPr>
        </p:nvSpPr>
        <p:spPr/>
        <p:txBody>
          <a:bodyPr vert="horz" wrap="square" lIns="96011" tIns="48005" rIns="96011" bIns="48005" anchor="t"/>
          <a:lstStyle/>
          <a:p>
            <a:pPr eaLnBrk="1" hangingPunct="1"/>
            <a:r>
              <a:rPr lang="zh-CN" altLang="en-US" dirty="0"/>
              <a:t>多异常捕获</a:t>
            </a:r>
            <a:endParaRPr lang="zh-CN" altLang="en-US" dirty="0"/>
          </a:p>
          <a:p>
            <a:pPr lvl="1" eaLnBrk="1" hangingPunct="1"/>
            <a:r>
              <a:rPr lang="zh-CN" altLang="en-US" dirty="0"/>
              <a:t>多种异常使用</a:t>
            </a:r>
            <a:r>
              <a:rPr lang="en-US" altLang="zh-CN" dirty="0"/>
              <a:t>’|’</a:t>
            </a:r>
            <a:r>
              <a:rPr lang="zh-CN" altLang="en-US" dirty="0"/>
              <a:t>分割</a:t>
            </a:r>
            <a:endParaRPr lang="zh-CN" altLang="en-US" dirty="0"/>
          </a:p>
          <a:p>
            <a:pPr lvl="1" eaLnBrk="1" hangingPunct="1"/>
            <a:r>
              <a:rPr lang="zh-CN" altLang="en-US" dirty="0"/>
              <a:t>异常变量有隐式的</a:t>
            </a:r>
            <a:r>
              <a:rPr lang="en-US" altLang="zh-CN" dirty="0"/>
              <a:t>final</a:t>
            </a:r>
            <a:r>
              <a:rPr lang="zh-CN" altLang="en-US" dirty="0"/>
              <a:t>修饰</a:t>
            </a:r>
            <a:endParaRPr lang="zh-CN" altLang="en-US" dirty="0"/>
          </a:p>
        </p:txBody>
      </p:sp>
      <p:sp>
        <p:nvSpPr>
          <p:cNvPr id="1676292" name="矩形 1676291"/>
          <p:cNvSpPr/>
          <p:nvPr/>
        </p:nvSpPr>
        <p:spPr>
          <a:xfrm>
            <a:off x="600075" y="0"/>
            <a:ext cx="9601200" cy="7200900"/>
          </a:xfrm>
          <a:prstGeom prst="rect">
            <a:avLst/>
          </a:prstGeom>
          <a:solidFill>
            <a:schemeClr val="accent1">
              <a:lumMod val="20000"/>
              <a:lumOff val="80000"/>
            </a:schemeClr>
          </a:solidFill>
          <a:ln w="9525">
            <a:noFill/>
          </a:ln>
        </p:spPr>
        <p:txBody>
          <a:bodyPr/>
          <a:lstStyle/>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class MultiExceptionTest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public static void  main(String[] arg)</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try</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   int a=Interger.parseInt(arg[0]);</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int b=Interger.parseInt(arg[1]);</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int c=a/b;</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catch(IndexOutofBoundsException|NumberFormatException</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|ArithmeticException ie)</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r>
              <a:rPr lang="en-US" altLang="zh-CN" sz="2100" dirty="0">
                <a:solidFill>
                  <a:srgbClr val="FF3300"/>
                </a:solidFill>
                <a:latin typeface="Tahoma" panose="020B0604030504040204" pitchFamily="34" charset="0"/>
                <a:ea typeface="华文中宋" panose="02010600040101010101" pitchFamily="2" charset="-122"/>
              </a:rPr>
              <a:t>ie=new ArithmeticException(“test”);</a:t>
            </a:r>
            <a:endParaRPr lang="en-US" altLang="zh-CN" sz="2100" dirty="0">
              <a:solidFill>
                <a:srgbClr val="FF3300"/>
              </a:solidFill>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catch(Exception e)</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e=new RuntimeException(“test”);</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  </a:t>
            </a:r>
            <a:endParaRPr lang="en-US" altLang="zh-CN" sz="2100" dirty="0">
              <a:latin typeface="Tahoma" panose="020B0604030504040204" pitchFamily="34" charset="0"/>
              <a:ea typeface="华文中宋" panose="02010600040101010101" pitchFamily="2" charset="-122"/>
            </a:endParaRPr>
          </a:p>
        </p:txBody>
      </p:sp>
      <p:sp>
        <p:nvSpPr>
          <p:cNvPr id="1676293" name="圆角矩形标注 1676292"/>
          <p:cNvSpPr/>
          <p:nvPr/>
        </p:nvSpPr>
        <p:spPr>
          <a:xfrm>
            <a:off x="5248990" y="4733925"/>
            <a:ext cx="4952285" cy="1965246"/>
          </a:xfrm>
          <a:prstGeom prst="wedgeRoundRectCallout">
            <a:avLst>
              <a:gd name="adj1" fmla="val -63630"/>
              <a:gd name="adj2" fmla="val -56787"/>
              <a:gd name="adj3" fmla="val 16667"/>
            </a:avLst>
          </a:prstGeom>
          <a:solidFill>
            <a:srgbClr val="000000"/>
          </a:solidFill>
          <a:ln w="9525">
            <a:noFill/>
          </a:ln>
        </p:spPr>
        <p:txBody>
          <a:bodyPr/>
          <a:lstStyle/>
          <a:p>
            <a:pPr marL="342900" indent="-342900"/>
            <a:r>
              <a:rPr lang="zh-CN" altLang="en-US" sz="2100" b="1" dirty="0">
                <a:solidFill>
                  <a:schemeClr val="bg1"/>
                </a:solidFill>
                <a:ea typeface="黑体" panose="02010609060101010101" pitchFamily="49" charset="-122"/>
                <a:sym typeface="+mn-ea"/>
              </a:rPr>
              <a:t>错误</a:t>
            </a:r>
            <a:r>
              <a:rPr lang="en-US" altLang="zh-CN" sz="2100" b="1" dirty="0">
                <a:solidFill>
                  <a:schemeClr val="bg1"/>
                </a:solidFill>
                <a:ea typeface="黑体" panose="02010609060101010101" pitchFamily="49" charset="-122"/>
                <a:sym typeface="+mn-ea"/>
              </a:rPr>
              <a:t>: </a:t>
            </a:r>
            <a:r>
              <a:rPr lang="zh-CN" altLang="en-US" sz="2100" b="1" dirty="0">
                <a:solidFill>
                  <a:schemeClr val="bg1"/>
                </a:solidFill>
                <a:ea typeface="黑体" panose="02010609060101010101" pitchFamily="49" charset="-122"/>
                <a:sym typeface="+mn-ea"/>
              </a:rPr>
              <a:t>可能未分配 </a:t>
            </a:r>
            <a:r>
              <a:rPr lang="en-US" altLang="zh-CN" sz="2100" b="1" dirty="0">
                <a:solidFill>
                  <a:schemeClr val="bg1"/>
                </a:solidFill>
                <a:ea typeface="黑体" panose="02010609060101010101" pitchFamily="49" charset="-122"/>
                <a:sym typeface="+mn-ea"/>
              </a:rPr>
              <a:t>multi-catch </a:t>
            </a:r>
            <a:r>
              <a:rPr lang="zh-CN" altLang="en-US" sz="2100" b="1" dirty="0">
                <a:solidFill>
                  <a:schemeClr val="bg1"/>
                </a:solidFill>
                <a:ea typeface="黑体" panose="02010609060101010101" pitchFamily="49" charset="-122"/>
                <a:sym typeface="+mn-ea"/>
              </a:rPr>
              <a:t>参数</a:t>
            </a:r>
            <a:r>
              <a:rPr lang="en-US" altLang="zh-CN" sz="2100" b="1" dirty="0">
                <a:solidFill>
                  <a:schemeClr val="bg1"/>
                </a:solidFill>
                <a:ea typeface="黑体" panose="02010609060101010101" pitchFamily="49" charset="-122"/>
                <a:sym typeface="+mn-ea"/>
              </a:rPr>
              <a:t>ie</a:t>
            </a:r>
            <a:endParaRPr lang="en-US" altLang="zh-CN" sz="2100" b="1" dirty="0">
              <a:solidFill>
                <a:schemeClr val="bg1"/>
              </a:solidFill>
              <a:latin typeface="Arial" panose="020B0604020202020204" pitchFamily="34" charset="0"/>
              <a:ea typeface="黑体" panose="02010609060101010101" pitchFamily="49" charset="-122"/>
            </a:endParaRPr>
          </a:p>
          <a:p>
            <a:pPr marL="342900" indent="-342900"/>
            <a:r>
              <a:rPr lang="en-US" altLang="zh-CN" sz="2100" b="1" dirty="0">
                <a:solidFill>
                  <a:schemeClr val="bg1"/>
                </a:solidFill>
                <a:ea typeface="黑体" panose="02010609060101010101" pitchFamily="49" charset="-122"/>
                <a:sym typeface="+mn-ea"/>
              </a:rPr>
              <a:t>               ie=new ArithmeticException("test");</a:t>
            </a:r>
            <a:endParaRPr lang="en-US" altLang="zh-CN" sz="2100" b="1" dirty="0">
              <a:solidFill>
                <a:schemeClr val="bg1"/>
              </a:solidFill>
              <a:latin typeface="Arial" panose="020B0604020202020204" pitchFamily="34" charset="0"/>
              <a:ea typeface="黑体" panose="02010609060101010101" pitchFamily="49" charset="-122"/>
            </a:endParaRPr>
          </a:p>
          <a:p>
            <a:pPr marL="342900" indent="-342900"/>
            <a:r>
              <a:rPr lang="en-US" altLang="zh-CN" sz="2100" b="1" dirty="0">
                <a:solidFill>
                  <a:schemeClr val="bg1"/>
                </a:solidFill>
                <a:ea typeface="黑体" panose="02010609060101010101" pitchFamily="49" charset="-122"/>
                <a:sym typeface="+mn-ea"/>
              </a:rPr>
              <a:t>               ^</a:t>
            </a:r>
            <a:endParaRPr lang="en-US" altLang="zh-CN" sz="2100" b="1" dirty="0">
              <a:solidFill>
                <a:schemeClr val="bg1"/>
              </a:solidFill>
              <a:latin typeface="Arial" panose="020B0604020202020204" pitchFamily="34" charset="0"/>
              <a:ea typeface="黑体" panose="02010609060101010101" pitchFamily="49" charset="-122"/>
            </a:endParaRPr>
          </a:p>
          <a:p>
            <a:pPr marL="342900" indent="-342900"/>
            <a:r>
              <a:rPr lang="en-US" altLang="zh-CN" sz="2100" b="1" dirty="0">
                <a:solidFill>
                  <a:schemeClr val="bg1"/>
                </a:solidFill>
                <a:ea typeface="黑体" panose="02010609060101010101" pitchFamily="49" charset="-122"/>
                <a:sym typeface="+mn-ea"/>
              </a:rPr>
              <a:t>1 </a:t>
            </a:r>
            <a:r>
              <a:rPr lang="zh-CN" altLang="en-US" sz="2100" b="1" dirty="0">
                <a:solidFill>
                  <a:schemeClr val="bg1"/>
                </a:solidFill>
                <a:ea typeface="黑体" panose="02010609060101010101" pitchFamily="49" charset="-122"/>
                <a:sym typeface="+mn-ea"/>
              </a:rPr>
              <a:t>个错误</a:t>
            </a:r>
            <a:endParaRPr lang="zh-CN" altLang="en-US" sz="2100" b="1" dirty="0">
              <a:solidFill>
                <a:schemeClr val="bg1"/>
              </a:solidFill>
              <a:latin typeface="Arial" panose="020B0604020202020204" pitchFamily="34" charset="0"/>
              <a:ea typeface="黑体" panose="02010609060101010101" pitchFamily="49" charset="-122"/>
            </a:endParaRPr>
          </a:p>
        </p:txBody>
      </p:sp>
      <p:sp>
        <p:nvSpPr>
          <p:cNvPr id="96262"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6292"/>
                                        </p:tgtEl>
                                        <p:attrNameLst>
                                          <p:attrName>style.visibility</p:attrName>
                                        </p:attrNameLst>
                                      </p:cBhvr>
                                      <p:to>
                                        <p:strVal val="visible"/>
                                      </p:to>
                                    </p:set>
                                    <p:animEffect transition="in" filter="barn(outHorizontal)">
                                      <p:cBhvr>
                                        <p:cTn id="7" dur="500"/>
                                        <p:tgtEl>
                                          <p:spTgt spid="16762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6293"/>
                                        </p:tgtEl>
                                        <p:attrNameLst>
                                          <p:attrName>style.visibility</p:attrName>
                                        </p:attrNameLst>
                                      </p:cBhvr>
                                      <p:to>
                                        <p:strVal val="visible"/>
                                      </p:to>
                                    </p:set>
                                    <p:animEffect transition="in" filter="blinds(horizontal)">
                                      <p:cBhvr>
                                        <p:cTn id="12" dur="500"/>
                                        <p:tgtEl>
                                          <p:spTgt spid="167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2" grpId="0" bldLvl="0" animBg="1"/>
      <p:bldP spid="1676293"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677313"/>
          <p:cNvSpPr>
            <a:spLocks noGrp="1"/>
          </p:cNvSpPr>
          <p:nvPr>
            <p:ph type="title"/>
          </p:nvPr>
        </p:nvSpPr>
        <p:spPr/>
        <p:txBody>
          <a:bodyPr vert="horz" wrap="square" lIns="96011" tIns="48005" rIns="96011" bIns="48005" anchor="ctr"/>
          <a:lstStyle/>
          <a:p>
            <a:pPr defTabSz="685800" eaLnBrk="1" hangingPunct="1"/>
            <a:r>
              <a:rPr lang="en-US" altLang="zh-CN" kern="1200" dirty="0">
                <a:latin typeface="+mj-lt"/>
                <a:ea typeface="+mj-ea"/>
                <a:cs typeface="+mj-cs"/>
              </a:rPr>
              <a:t>JDK7.0</a:t>
            </a:r>
            <a:r>
              <a:rPr lang="zh-CN" altLang="en-US" kern="1200" dirty="0">
                <a:latin typeface="+mj-lt"/>
                <a:ea typeface="+mj-ea"/>
                <a:cs typeface="+mj-cs"/>
              </a:rPr>
              <a:t>新特性（</a:t>
            </a:r>
            <a:r>
              <a:rPr lang="en-US" altLang="zh-CN" kern="1200" dirty="0">
                <a:latin typeface="+mj-lt"/>
                <a:ea typeface="+mj-ea"/>
                <a:cs typeface="+mj-cs"/>
              </a:rPr>
              <a:t>2</a:t>
            </a:r>
            <a:r>
              <a:rPr lang="zh-CN" altLang="en-US" kern="1200" dirty="0">
                <a:latin typeface="+mj-lt"/>
                <a:ea typeface="+mj-ea"/>
                <a:cs typeface="+mj-cs"/>
              </a:rPr>
              <a:t>）</a:t>
            </a:r>
            <a:endParaRPr lang="zh-CN" altLang="en-US" kern="1200" dirty="0">
              <a:latin typeface="+mj-lt"/>
              <a:ea typeface="+mj-ea"/>
              <a:cs typeface="+mj-cs"/>
            </a:endParaRPr>
          </a:p>
        </p:txBody>
      </p:sp>
      <p:sp>
        <p:nvSpPr>
          <p:cNvPr id="97283" name="文本占位符 1677314"/>
          <p:cNvSpPr>
            <a:spLocks noGrp="1"/>
          </p:cNvSpPr>
          <p:nvPr>
            <p:ph idx="1"/>
          </p:nvPr>
        </p:nvSpPr>
        <p:spPr/>
        <p:txBody>
          <a:bodyPr vert="horz" wrap="square" lIns="96011" tIns="48005" rIns="96011" bIns="48005" anchor="t"/>
          <a:lstStyle/>
          <a:p>
            <a:pPr eaLnBrk="1" hangingPunct="1"/>
            <a:r>
              <a:rPr lang="zh-CN" altLang="en-US" dirty="0"/>
              <a:t>自动关闭资源的</a:t>
            </a:r>
            <a:r>
              <a:rPr lang="en-US" altLang="zh-CN" dirty="0"/>
              <a:t>try</a:t>
            </a:r>
            <a:r>
              <a:rPr lang="zh-CN" altLang="en-US" dirty="0"/>
              <a:t>语句</a:t>
            </a:r>
            <a:endParaRPr lang="zh-CN" altLang="en-US" dirty="0"/>
          </a:p>
          <a:p>
            <a:pPr lvl="1" eaLnBrk="1" hangingPunct="1"/>
            <a:r>
              <a:rPr lang="en-US" altLang="zh-CN" dirty="0"/>
              <a:t>Try</a:t>
            </a:r>
            <a:r>
              <a:rPr lang="zh-CN" altLang="en-US" dirty="0"/>
              <a:t>关键字后面紧跟圆括号，可以声明、初始化一个或多个资源，这些资源会在</a:t>
            </a:r>
            <a:r>
              <a:rPr lang="en-US" altLang="zh-CN" dirty="0"/>
              <a:t>try</a:t>
            </a:r>
            <a:r>
              <a:rPr lang="zh-CN" altLang="en-US" dirty="0"/>
              <a:t>语句块结束时自动关闭。</a:t>
            </a:r>
            <a:endParaRPr lang="zh-CN" altLang="en-US" dirty="0"/>
          </a:p>
          <a:p>
            <a:pPr lvl="1" eaLnBrk="1" hangingPunct="1"/>
            <a:r>
              <a:rPr lang="zh-CN" altLang="en-US" dirty="0"/>
              <a:t>资源必须实现</a:t>
            </a:r>
            <a:r>
              <a:rPr lang="en-US" altLang="zh-CN" dirty="0"/>
              <a:t>AutoCloseable</a:t>
            </a:r>
            <a:r>
              <a:rPr lang="zh-CN" altLang="en-US" dirty="0"/>
              <a:t>或者</a:t>
            </a:r>
            <a:r>
              <a:rPr lang="en-US" altLang="zh-CN" dirty="0"/>
              <a:t>Closeable</a:t>
            </a:r>
            <a:r>
              <a:rPr lang="zh-CN" altLang="en-US" dirty="0"/>
              <a:t>接口</a:t>
            </a:r>
            <a:endParaRPr lang="zh-CN" altLang="en-US" dirty="0"/>
          </a:p>
          <a:p>
            <a:pPr lvl="1" eaLnBrk="1" hangingPunct="1"/>
            <a:r>
              <a:rPr lang="zh-CN" altLang="en-US" dirty="0"/>
              <a:t>方便程序任意情况下自动关闭资源，否则程序需要考虑多个资源，任意资源关闭失败的</a:t>
            </a:r>
            <a:r>
              <a:rPr lang="zh-CN" altLang="en-US" dirty="0"/>
              <a:t>情况</a:t>
            </a:r>
            <a:endParaRPr lang="zh-CN" altLang="en-US" dirty="0"/>
          </a:p>
        </p:txBody>
      </p:sp>
      <p:sp>
        <p:nvSpPr>
          <p:cNvPr id="1677318" name="矩形 1677317"/>
          <p:cNvSpPr/>
          <p:nvPr/>
        </p:nvSpPr>
        <p:spPr>
          <a:xfrm>
            <a:off x="554990" y="1259840"/>
            <a:ext cx="9601200" cy="4960620"/>
          </a:xfrm>
          <a:prstGeom prst="rect">
            <a:avLst/>
          </a:prstGeom>
          <a:solidFill>
            <a:schemeClr val="accent1">
              <a:lumMod val="20000"/>
              <a:lumOff val="80000"/>
            </a:schemeClr>
          </a:solidFill>
          <a:ln w="9525">
            <a:noFill/>
          </a:ln>
        </p:spPr>
        <p:txBody>
          <a:bodyPr/>
          <a:lstStyle/>
          <a:p>
            <a:pPr marL="342900" indent="-342900">
              <a:buClr>
                <a:schemeClr val="hlink"/>
              </a:buClr>
              <a:buSzPct val="90000"/>
              <a:buFont typeface="Wingdings" panose="05000000000000000000" pitchFamily="2" charset="2"/>
            </a:pPr>
            <a:r>
              <a:rPr lang="en-US" altLang="zh-CN" sz="2100" dirty="0">
                <a:latin typeface="Tahoma" panose="020B0604030504040204" pitchFamily="34" charset="0"/>
                <a:ea typeface="华文中宋" panose="02010600040101010101" pitchFamily="2" charset="-122"/>
              </a:rPr>
              <a:t>public class AutoCloseTest</a:t>
            </a:r>
            <a:endParaRPr lang="en-US" altLang="zh-CN" sz="2100" dirty="0">
              <a:latin typeface="Tahoma" panose="020B0604030504040204" pitchFamily="34" charset="0"/>
              <a:ea typeface="华文中宋" panose="02010600040101010101" pitchFamily="2" charset="-122"/>
            </a:endParaRPr>
          </a:p>
          <a:p>
            <a:pPr marL="342900" indent="-342900"/>
            <a:r>
              <a:rPr lang="en-US" altLang="zh-CN" sz="2100" dirty="0">
                <a:latin typeface="Arial" panose="020B0604020202020204" pitchFamily="34" charset="0"/>
                <a:ea typeface="黑体" panose="02010609060101010101" pitchFamily="49" charset="-122"/>
              </a:rPr>
              <a:t>{</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latin typeface="Arial" panose="020B0604020202020204" pitchFamily="34" charset="0"/>
                <a:ea typeface="黑体" panose="02010609060101010101" pitchFamily="49" charset="-122"/>
              </a:rPr>
              <a:t>    public static void main(String[] arg)</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latin typeface="Arial" panose="020B0604020202020204" pitchFamily="34" charset="0"/>
                <a:ea typeface="黑体" panose="02010609060101010101" pitchFamily="49" charset="-122"/>
              </a:rPr>
              <a:t>    {</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latin typeface="Arial" panose="020B0604020202020204" pitchFamily="34" charset="0"/>
                <a:ea typeface="黑体" panose="02010609060101010101" pitchFamily="49" charset="-122"/>
              </a:rPr>
              <a:t>      </a:t>
            </a:r>
            <a:r>
              <a:rPr lang="en-US" altLang="zh-CN" sz="2100" dirty="0">
                <a:ea typeface="黑体" panose="02010609060101010101" pitchFamily="49" charset="-122"/>
                <a:sym typeface="+mn-ea"/>
              </a:rPr>
              <a:t>  try(</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BufferedReader br=new BufferedReader(</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new FileReader("test.txt"));</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PrintStream ps=new PrintStream(new FileOutputStream("test.txt")))</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System.out.println(br.readLine());</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ps.println("abc");</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ea typeface="黑体" panose="02010609060101010101" pitchFamily="49" charset="-122"/>
                <a:sym typeface="+mn-ea"/>
              </a:rPr>
              <a:t>           } </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latin typeface="Arial" panose="020B0604020202020204" pitchFamily="34" charset="0"/>
                <a:ea typeface="黑体" panose="02010609060101010101" pitchFamily="49" charset="-122"/>
              </a:rPr>
              <a:t>     }</a:t>
            </a:r>
            <a:endParaRPr lang="en-US" altLang="zh-CN" sz="2100" dirty="0">
              <a:latin typeface="Arial" panose="020B0604020202020204" pitchFamily="34" charset="0"/>
              <a:ea typeface="黑体" panose="02010609060101010101" pitchFamily="49" charset="-122"/>
            </a:endParaRPr>
          </a:p>
          <a:p>
            <a:pPr marL="342900" indent="-342900"/>
            <a:r>
              <a:rPr lang="en-US" altLang="zh-CN" sz="2100" dirty="0">
                <a:latin typeface="Arial" panose="020B0604020202020204" pitchFamily="34" charset="0"/>
                <a:ea typeface="黑体" panose="02010609060101010101" pitchFamily="49" charset="-122"/>
              </a:rPr>
              <a:t>}</a:t>
            </a:r>
            <a:endParaRPr lang="en-US" altLang="zh-CN" sz="2100" dirty="0">
              <a:latin typeface="Arial" panose="020B0604020202020204" pitchFamily="34" charset="0"/>
              <a:ea typeface="黑体" panose="02010609060101010101" pitchFamily="49" charset="-122"/>
            </a:endParaRPr>
          </a:p>
        </p:txBody>
      </p:sp>
      <p:sp>
        <p:nvSpPr>
          <p:cNvPr id="97285"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7318"/>
                                        </p:tgtEl>
                                        <p:attrNameLst>
                                          <p:attrName>style.visibility</p:attrName>
                                        </p:attrNameLst>
                                      </p:cBhvr>
                                      <p:to>
                                        <p:strVal val="visible"/>
                                      </p:to>
                                    </p:set>
                                    <p:animEffect transition="in" filter="barn(outHorizontal)">
                                      <p:cBhvr>
                                        <p:cTn id="7" dur="500"/>
                                        <p:tgtEl>
                                          <p:spTgt spid="1677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18"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异常的抑制Suppression</a:t>
            </a:r>
            <a:endParaRPr lang="zh-CN" altLang="en-US"/>
          </a:p>
        </p:txBody>
      </p:sp>
      <p:sp>
        <p:nvSpPr>
          <p:cNvPr id="5" name="内容占位符 4"/>
          <p:cNvSpPr>
            <a:spLocks noGrp="1"/>
          </p:cNvSpPr>
          <p:nvPr>
            <p:ph idx="1"/>
          </p:nvPr>
        </p:nvSpPr>
        <p:spPr/>
        <p:txBody>
          <a:bodyPr/>
          <a:p>
            <a:pPr marL="0" indent="0">
              <a:buNone/>
            </a:pPr>
            <a:r>
              <a:rPr lang="zh-CN" altLang="en-US" sz="2800"/>
              <a:t>protected Throwable(String message,</a:t>
            </a:r>
            <a:endParaRPr lang="zh-CN" altLang="en-US" sz="2800"/>
          </a:p>
          <a:p>
            <a:pPr marL="0" indent="0">
              <a:buNone/>
            </a:pPr>
            <a:r>
              <a:rPr lang="zh-CN" altLang="en-US" sz="2800"/>
              <a:t>                    Throwable cause,</a:t>
            </a:r>
            <a:endParaRPr lang="zh-CN" altLang="en-US" sz="2800"/>
          </a:p>
          <a:p>
            <a:pPr marL="0" indent="0">
              <a:buNone/>
            </a:pPr>
            <a:r>
              <a:rPr lang="zh-CN" altLang="en-US" sz="2800"/>
              <a:t>                    boolean enableSuppression,</a:t>
            </a:r>
            <a:endParaRPr lang="zh-CN" altLang="en-US" sz="2800"/>
          </a:p>
          <a:p>
            <a:pPr marL="0" indent="0">
              <a:buNone/>
            </a:pPr>
            <a:r>
              <a:rPr lang="zh-CN" altLang="en-US" sz="2800"/>
              <a:t>                    boolean writableStackTrace)</a:t>
            </a:r>
            <a:endParaRPr lang="zh-CN" altLang="en-US" sz="2800"/>
          </a:p>
          <a:p>
            <a:pPr marL="0" indent="0">
              <a:buNone/>
            </a:pPr>
            <a:r>
              <a:rPr lang="zh-CN" altLang="en-US" sz="2800"/>
              <a:t>public final Throwable[] getSuppressed()</a:t>
            </a:r>
            <a:endParaRPr lang="zh-CN" altLang="en-US" sz="2800"/>
          </a:p>
          <a:p>
            <a:pPr marL="0" indent="0">
              <a:buNone/>
            </a:pPr>
            <a:r>
              <a:rPr lang="zh-CN" altLang="en-US" sz="2800"/>
              <a:t>public final void addSuppressed(Throwable exception)</a:t>
            </a:r>
            <a:endParaRPr lang="zh-CN" altLang="en-US" sz="2800"/>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2621280" cy="829945"/>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日志处理</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p:txBody>
      </p:sp>
      <p:sp>
        <p:nvSpPr>
          <p:cNvPr id="6146" name="TextBox 4"/>
          <p:cNvSpPr/>
          <p:nvPr/>
        </p:nvSpPr>
        <p:spPr>
          <a:xfrm>
            <a:off x="1241425" y="1935163"/>
            <a:ext cx="229870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r>
              <a:rPr lang="en-US" altLang="zh-CN" sz="14400" dirty="0">
                <a:solidFill>
                  <a:srgbClr val="00B0F0"/>
                </a:solidFill>
                <a:latin typeface="FrankRuehl" panose="020E0503060101010101" pitchFamily="34" charset="-79"/>
                <a:ea typeface="微软雅黑" panose="020B0503020204020204" pitchFamily="34" charset="-122"/>
                <a:sym typeface="FrankRuehl" panose="020E0503060101010101" pitchFamily="34" charset="-79"/>
              </a:rPr>
              <a:t>7</a:t>
            </a:r>
            <a:r>
              <a:rPr lang="en-US" altLang="zh-CN" sz="17300" dirty="0">
                <a:solidFill>
                  <a:srgbClr val="00B0F0"/>
                </a:solidFill>
                <a:latin typeface="Latha" panose="020B0604020202020204" pitchFamily="34" charset="0"/>
                <a:ea typeface="微软雅黑" panose="020B0503020204020204" pitchFamily="34" charset="-122"/>
                <a:sym typeface="Latha" panose="020B0604020202020204" pitchFamily="34" charset="0"/>
              </a:rPr>
              <a:t>]</a:t>
            </a:r>
            <a:endParaRPr lang="zh-CN" altLang="en-US" sz="17300" dirty="0">
              <a:solidFill>
                <a:srgbClr val="00B0F0"/>
              </a:solidFill>
              <a:latin typeface="Latha" panose="020B0604020202020204" pitchFamily="34" charset="0"/>
              <a:ea typeface="微软雅黑" panose="020B0503020204020204" pitchFamily="34"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微软雅黑" panose="020B0503020204020204" pitchFamily="34" charset="-122"/>
                <a:sym typeface="Impact" panose="020B0806030902050204" pitchFamily="34" charset="0"/>
              </a:rPr>
              <a:t>Java</a:t>
            </a:r>
            <a:endParaRPr lang="zh-CN" altLang="en-US" sz="2700" dirty="0">
              <a:solidFill>
                <a:srgbClr val="00B0F0"/>
              </a:solidFill>
              <a:latin typeface="Impact" panose="020B0806030902050204" pitchFamily="34" charset="0"/>
              <a:ea typeface="微软雅黑" panose="020B0503020204020204" pitchFamily="34" charset="-122"/>
              <a:sym typeface="Impact" panose="020B080603090205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sym typeface="+mn-ea"/>
              </a:rPr>
              <a:t>java.util.logging</a:t>
            </a:r>
            <a:r>
              <a:rPr lang="zh-CN" altLang="en-US">
                <a:sym typeface="+mn-ea"/>
              </a:rPr>
              <a:t>包括的主要内容</a:t>
            </a:r>
            <a:endParaRPr lang="zh-CN" altLang="en-US">
              <a:sym typeface="+mn-ea"/>
            </a:endParaRPr>
          </a:p>
        </p:txBody>
      </p:sp>
      <p:sp>
        <p:nvSpPr>
          <p:cNvPr id="5" name="内容占位符 4"/>
          <p:cNvSpPr>
            <a:spLocks noGrp="1"/>
          </p:cNvSpPr>
          <p:nvPr>
            <p:ph idx="1"/>
          </p:nvPr>
        </p:nvSpPr>
        <p:spPr/>
        <p:txBody>
          <a:bodyPr>
            <a:normAutofit/>
          </a:bodyPr>
          <a:p>
            <a:r>
              <a:rPr lang="zh-CN" altLang="en-US"/>
              <a:t>Logger: 操作日志的对象</a:t>
            </a:r>
            <a:endParaRPr lang="zh-CN" altLang="en-US"/>
          </a:p>
          <a:p>
            <a:r>
              <a:rPr lang="zh-CN" altLang="en-US"/>
              <a:t>LogRecord:  一个日志记录</a:t>
            </a:r>
            <a:endParaRPr lang="zh-CN" altLang="en-US"/>
          </a:p>
          <a:p>
            <a:r>
              <a:rPr lang="zh-CN" altLang="en-US"/>
              <a:t>Handler: 日志记录方式</a:t>
            </a:r>
            <a:r>
              <a:rPr lang="zh-CN" altLang="en-US"/>
              <a:t>，可能是</a:t>
            </a:r>
            <a:r>
              <a:rPr lang="en-US" altLang="zh-CN"/>
              <a:t>ConsoleHandler, FileHandler...</a:t>
            </a:r>
            <a:endParaRPr lang="zh-CN" altLang="en-US"/>
          </a:p>
          <a:p>
            <a:r>
              <a:rPr lang="zh-CN" altLang="en-US"/>
              <a:t>Level: 日志记录等级</a:t>
            </a:r>
            <a:endParaRPr lang="zh-CN" altLang="en-US"/>
          </a:p>
          <a:p>
            <a:r>
              <a:rPr lang="zh-CN" altLang="en-US"/>
              <a:t>Filter: 日志记录过滤器</a:t>
            </a:r>
            <a:r>
              <a:rPr lang="zh-CN" altLang="en-US"/>
              <a:t>. </a:t>
            </a:r>
            <a:endParaRPr lang="zh-CN" altLang="en-US"/>
          </a:p>
          <a:p>
            <a:r>
              <a:rPr lang="zh-CN" altLang="en-US"/>
              <a:t>Formatter: 日志记录格式包中包括</a:t>
            </a:r>
            <a:r>
              <a:rPr lang="zh-CN" altLang="en-US"/>
              <a:t> SimpleFormatter and XMLFormatter </a:t>
            </a:r>
            <a:endParaRPr lang="zh-CN" altLang="en-US"/>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创建日志对象</a:t>
            </a:r>
            <a:endParaRPr lang="zh-CN" altLang="en-US"/>
          </a:p>
        </p:txBody>
      </p:sp>
      <p:sp>
        <p:nvSpPr>
          <p:cNvPr id="5" name="内容占位符 4"/>
          <p:cNvSpPr>
            <a:spLocks noGrp="1"/>
          </p:cNvSpPr>
          <p:nvPr>
            <p:ph idx="1"/>
          </p:nvPr>
        </p:nvSpPr>
        <p:spPr/>
        <p:txBody>
          <a:bodyPr/>
          <a:p>
            <a:pPr marL="342900" indent="-342900">
              <a:buFont typeface="Arial" panose="020B0604020202020204" pitchFamily="34" charset="0"/>
              <a:buChar char="•"/>
            </a:pPr>
            <a:r>
              <a:rPr lang="en-US" altLang="zh-CN" sz="2400"/>
              <a:t>Logger.</a:t>
            </a:r>
            <a:br>
              <a:rPr lang="en-US" altLang="zh-CN" sz="2400"/>
            </a:br>
            <a:r>
              <a:rPr lang="en-US" altLang="zh-CN" sz="2400"/>
              <a:t>static Logger getLogger(String name)  </a:t>
            </a:r>
            <a:endParaRPr lang="en-US" altLang="zh-CN" sz="2400"/>
          </a:p>
          <a:p>
            <a:pPr marL="342900" indent="-342900">
              <a:buFont typeface="Arial" panose="020B0604020202020204" pitchFamily="34" charset="0"/>
              <a:buChar char="•"/>
            </a:pPr>
            <a:r>
              <a:rPr lang="zh-CN" altLang="en-US" sz="2400"/>
              <a:t>通过</a:t>
            </a:r>
            <a:r>
              <a:rPr lang="en-US" altLang="zh-CN" sz="2400"/>
              <a:t>Logger</a:t>
            </a:r>
            <a:r>
              <a:rPr lang="zh-CN" altLang="en-US" sz="2400"/>
              <a:t>的</a:t>
            </a:r>
            <a:r>
              <a:rPr lang="en-US" altLang="zh-CN" sz="2400"/>
              <a:t>name</a:t>
            </a:r>
            <a:r>
              <a:rPr lang="zh-CN" altLang="en-US" sz="2400"/>
              <a:t>字符串来返回特定日志对象。</a:t>
            </a:r>
            <a:endParaRPr lang="zh-CN" altLang="en-US" sz="2400"/>
          </a:p>
          <a:p>
            <a:pPr marL="342900" indent="-342900">
              <a:buFont typeface="Arial" panose="020B0604020202020204" pitchFamily="34" charset="0"/>
              <a:buChar char="•"/>
            </a:pPr>
            <a:r>
              <a:rPr lang="zh-CN" altLang="en-US" sz="2400"/>
              <a:t>注意：如果该名称只在局部方法中引用，有可能被</a:t>
            </a:r>
            <a:r>
              <a:rPr lang="en-US" altLang="zh-CN" sz="2400"/>
              <a:t>gc</a:t>
            </a:r>
            <a:r>
              <a:rPr lang="zh-CN" altLang="en-US" sz="2400"/>
              <a:t>回收。一定要在外部保留一个强引用。</a:t>
            </a:r>
            <a:endParaRPr lang="zh-CN" altLang="en-US" sz="2400"/>
          </a:p>
          <a:p>
            <a:pPr marL="342900" indent="-342900">
              <a:buFont typeface="Arial" panose="020B0604020202020204" pitchFamily="34" charset="0"/>
              <a:buChar char="•"/>
            </a:pPr>
            <a:r>
              <a:rPr lang="en-US" altLang="zh-CN" sz="2400"/>
              <a:t>MyLogger mloger=Logger.getLogger(“Myloger”);</a:t>
            </a:r>
            <a:endParaRPr lang="en-US" altLang="zh-CN" sz="2400"/>
          </a:p>
          <a:p>
            <a:pPr marL="342900" indent="-342900">
              <a:buFont typeface="Arial" panose="020B0604020202020204" pitchFamily="34" charset="0"/>
              <a:buChar char="•"/>
            </a:pPr>
            <a:r>
              <a:rPr lang="zh-CN" altLang="en-US" sz="2400"/>
              <a:t>日志对象的名称可以是任意，但是建议使用类全称定义。</a:t>
            </a:r>
            <a:r>
              <a:rPr lang="en-US" altLang="zh-CN" sz="2400"/>
              <a:t>Logger</a:t>
            </a:r>
            <a:r>
              <a:rPr lang="zh-CN" altLang="en-US" sz="2400"/>
              <a:t>可以通过名称建立隐含的层次关系。例如</a:t>
            </a:r>
            <a:r>
              <a:rPr lang="en-US" altLang="zh-CN" sz="2400"/>
              <a:t>”cn.edu.nk”</a:t>
            </a:r>
            <a:r>
              <a:rPr lang="zh-CN" altLang="en-US" sz="2400"/>
              <a:t>和</a:t>
            </a:r>
            <a:r>
              <a:rPr lang="en-US" altLang="zh-CN" sz="2400">
                <a:sym typeface="+mn-ea"/>
              </a:rPr>
              <a:t>”cn.edu.nk.cs”</a:t>
            </a:r>
            <a:r>
              <a:rPr lang="zh-CN" altLang="en-US" sz="2400">
                <a:sym typeface="+mn-ea"/>
              </a:rPr>
              <a:t>会有层次关系。下层会使用上层的属性设置。</a:t>
            </a:r>
            <a:endParaRPr lang="zh-CN" altLang="en-US" sz="2400"/>
          </a:p>
          <a:p>
            <a:endParaRPr lang="zh-CN" altLang="en-US" sz="2400"/>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日志默认登记</a:t>
            </a:r>
            <a:r>
              <a:rPr lang="en-US" altLang="zh-CN"/>
              <a:t>Level</a:t>
            </a:r>
            <a:endParaRPr lang="en-US" altLang="zh-CN"/>
          </a:p>
        </p:txBody>
      </p:sp>
      <p:sp>
        <p:nvSpPr>
          <p:cNvPr id="5" name="内容占位符 4"/>
          <p:cNvSpPr>
            <a:spLocks noGrp="1"/>
          </p:cNvSpPr>
          <p:nvPr>
            <p:ph idx="1"/>
          </p:nvPr>
        </p:nvSpPr>
        <p:spPr/>
        <p:txBody>
          <a:bodyPr>
            <a:normAutofit/>
          </a:bodyPr>
          <a:p>
            <a:r>
              <a:rPr lang="zh-CN" altLang="en-US" sz="2800"/>
              <a:t>The levels in descending order are: </a:t>
            </a:r>
            <a:endParaRPr lang="zh-CN" altLang="en-US" sz="2800"/>
          </a:p>
          <a:p>
            <a:r>
              <a:rPr lang="zh-CN" altLang="en-US" sz="2800"/>
              <a:t>SEVERE (highest value) </a:t>
            </a:r>
            <a:endParaRPr lang="zh-CN" altLang="en-US" sz="2800"/>
          </a:p>
          <a:p>
            <a:r>
              <a:rPr lang="zh-CN" altLang="en-US" sz="2800"/>
              <a:t>WARNING </a:t>
            </a:r>
            <a:endParaRPr lang="zh-CN" altLang="en-US" sz="2800"/>
          </a:p>
          <a:p>
            <a:r>
              <a:rPr lang="zh-CN" altLang="en-US" sz="2800"/>
              <a:t>INFO </a:t>
            </a:r>
            <a:endParaRPr lang="zh-CN" altLang="en-US" sz="2800"/>
          </a:p>
          <a:p>
            <a:r>
              <a:rPr lang="zh-CN" altLang="en-US" sz="2800"/>
              <a:t>CONFIG </a:t>
            </a:r>
            <a:endParaRPr lang="zh-CN" altLang="en-US" sz="2800"/>
          </a:p>
          <a:p>
            <a:r>
              <a:rPr lang="zh-CN" altLang="en-US" sz="2800"/>
              <a:t>FINE </a:t>
            </a:r>
            <a:endParaRPr lang="zh-CN" altLang="en-US" sz="2800"/>
          </a:p>
          <a:p>
            <a:r>
              <a:rPr lang="zh-CN" altLang="en-US" sz="2800"/>
              <a:t>FINER </a:t>
            </a:r>
            <a:endParaRPr lang="zh-CN" altLang="en-US" sz="2800"/>
          </a:p>
          <a:p>
            <a:r>
              <a:rPr lang="zh-CN" altLang="en-US" sz="2800"/>
              <a:t>FINEST (lowest value) </a:t>
            </a:r>
            <a:endParaRPr lang="zh-CN" altLang="en-US" sz="2800"/>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日志记录</a:t>
            </a:r>
            <a:endParaRPr lang="zh-CN" altLang="en-US"/>
          </a:p>
        </p:txBody>
      </p:sp>
      <p:sp>
        <p:nvSpPr>
          <p:cNvPr id="5" name="内容占位符 4"/>
          <p:cNvSpPr>
            <a:spLocks noGrp="1"/>
          </p:cNvSpPr>
          <p:nvPr>
            <p:ph idx="1"/>
          </p:nvPr>
        </p:nvSpPr>
        <p:spPr/>
        <p:txBody>
          <a:bodyPr/>
          <a:p>
            <a:r>
              <a:rPr lang="zh-CN" altLang="en-US" sz="2800"/>
              <a:t>默认日志的记录</a:t>
            </a:r>
            <a:r>
              <a:rPr lang="en-US" altLang="zh-CN" sz="2800"/>
              <a:t>Handler</a:t>
            </a:r>
            <a:r>
              <a:rPr lang="zh-CN" altLang="en-US" sz="2800"/>
              <a:t>为</a:t>
            </a:r>
            <a:r>
              <a:rPr lang="en-US" altLang="zh-CN" sz="2800"/>
              <a:t>ConsoleHandler</a:t>
            </a:r>
            <a:r>
              <a:rPr lang="zh-CN" altLang="en-US" sz="2800"/>
              <a:t>，会输出日志到</a:t>
            </a:r>
            <a:r>
              <a:rPr lang="en-US" altLang="zh-CN" sz="2800"/>
              <a:t>Console</a:t>
            </a:r>
            <a:r>
              <a:rPr lang="zh-CN" altLang="en-US" sz="2800"/>
              <a:t>。</a:t>
            </a:r>
            <a:endParaRPr lang="zh-CN" altLang="en-US" sz="2800"/>
          </a:p>
          <a:p>
            <a:r>
              <a:rPr lang="zh-CN" altLang="en-US" sz="2800"/>
              <a:t>通过</a:t>
            </a:r>
            <a:r>
              <a:rPr lang="en-US" altLang="zh-CN" sz="2800"/>
              <a:t>addHandler()</a:t>
            </a:r>
            <a:r>
              <a:rPr lang="zh-CN" altLang="en-US" sz="2800"/>
              <a:t>增加其他记录方式</a:t>
            </a:r>
            <a:endParaRPr lang="zh-CN" altLang="en-US" sz="2800"/>
          </a:p>
          <a:p>
            <a:pPr indent="570230"/>
            <a:r>
              <a:rPr lang="zh-CN" altLang="en-US" sz="1890"/>
              <a:t>FileHandler f=new FileHandler("d://java</a:t>
            </a:r>
            <a:r>
              <a:rPr lang="zh-CN" altLang="en-US" sz="1890">
                <a:solidFill>
                  <a:srgbClr val="FF0000"/>
                </a:solidFill>
              </a:rPr>
              <a:t>%u</a:t>
            </a:r>
            <a:r>
              <a:rPr lang="zh-CN" altLang="en-US" sz="1890"/>
              <a:t>.log");</a:t>
            </a:r>
            <a:endParaRPr lang="zh-CN" altLang="en-US" sz="1890"/>
          </a:p>
          <a:p>
            <a:pPr indent="0"/>
            <a:r>
              <a:rPr lang="zh-CN" altLang="en-US" sz="2520"/>
              <a:t>通过</a:t>
            </a:r>
            <a:r>
              <a:rPr lang="en-US" altLang="zh-CN" sz="2520"/>
              <a:t>Formatter</a:t>
            </a:r>
            <a:r>
              <a:rPr lang="zh-CN" altLang="en-US" sz="2520"/>
              <a:t>设置记录方式</a:t>
            </a:r>
            <a:endParaRPr lang="zh-CN" altLang="en-US" sz="2520"/>
          </a:p>
          <a:p>
            <a:pPr indent="570230"/>
            <a:r>
              <a:rPr lang="zh-CN" altLang="en-US" sz="1890"/>
              <a:t>f.setFormatter(new </a:t>
            </a:r>
            <a:r>
              <a:rPr lang="zh-CN" altLang="en-US" sz="1890">
                <a:solidFill>
                  <a:srgbClr val="FF0000"/>
                </a:solidFill>
              </a:rPr>
              <a:t>SimpleFormatter()</a:t>
            </a:r>
            <a:r>
              <a:rPr lang="zh-CN" altLang="en-US" sz="1890"/>
              <a:t>);</a:t>
            </a:r>
            <a:endParaRPr lang="zh-CN" altLang="en-US" sz="1890"/>
          </a:p>
          <a:p>
            <a:pPr indent="570230"/>
            <a:r>
              <a:rPr lang="zh-CN" altLang="en-US" sz="1890"/>
              <a:t>myLogger.addHandler(f);</a:t>
            </a:r>
            <a:endParaRPr lang="zh-CN" altLang="en-US" sz="1890"/>
          </a:p>
          <a:p>
            <a:pPr indent="570230"/>
            <a:r>
              <a:rPr lang="en-US" altLang="zh-CN" sz="1890"/>
              <a:t>myLogger.log(...);//</a:t>
            </a:r>
            <a:r>
              <a:rPr lang="zh-CN" altLang="en-US" sz="1890"/>
              <a:t>记录日志，传递日志</a:t>
            </a:r>
            <a:r>
              <a:rPr lang="en-US" altLang="zh-CN" sz="1890"/>
              <a:t>Lever</a:t>
            </a:r>
            <a:r>
              <a:rPr lang="zh-CN" altLang="en-US" sz="1890"/>
              <a:t>及各种特定信息</a:t>
            </a:r>
            <a:endParaRPr lang="zh-CN" altLang="en-US" sz="1890"/>
          </a:p>
          <a:p>
            <a:pPr indent="570230"/>
            <a:r>
              <a:rPr lang="en-US" altLang="zh-CN" sz="1890"/>
              <a:t>myLogger.</a:t>
            </a:r>
            <a:r>
              <a:rPr lang="en-US" altLang="zh-CN" sz="1890">
                <a:solidFill>
                  <a:srgbClr val="FF0000"/>
                </a:solidFill>
              </a:rPr>
              <a:t>info</a:t>
            </a:r>
            <a:r>
              <a:rPr lang="en-US" altLang="zh-CN" sz="1890"/>
              <a:t>(“”);//</a:t>
            </a:r>
            <a:r>
              <a:rPr lang="zh-CN" altLang="en-US" sz="1890"/>
              <a:t>记录</a:t>
            </a:r>
            <a:r>
              <a:rPr lang="en-US" altLang="zh-CN" sz="1890"/>
              <a:t>info</a:t>
            </a:r>
            <a:r>
              <a:rPr lang="zh-CN" altLang="en-US" sz="1890"/>
              <a:t>级别的日志</a:t>
            </a:r>
            <a:endParaRPr lang="zh-CN" altLang="en-US" sz="1890"/>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p>
            <a:pPr marL="0" indent="0" algn="l">
              <a:lnSpc>
                <a:spcPct val="120000"/>
              </a:lnSpc>
              <a:spcBef>
                <a:spcPts val="0"/>
              </a:spcBef>
              <a:spcAft>
                <a:spcPts val="0"/>
              </a:spcAft>
              <a:buSzPct val="100000"/>
            </a:pPr>
            <a:r>
              <a:rPr lang="zh-CN" altLang="en-US" sz="3360" dirty="0"/>
              <a:t>总结 2-1</a:t>
            </a:r>
            <a:endParaRPr lang="zh-CN" altLang="en-US" sz="3360"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运行时发生的错误称为异常。</a:t>
            </a:r>
            <a:r>
              <a:rPr lang="zh-CN" altLang="en-US" sz="1680" u="none" strike="noStrike" baseline="0" smtClean="0">
                <a:solidFill>
                  <a:schemeClr val="tx1"/>
                </a:solidFill>
                <a:uLnTx/>
                <a:uFillTx/>
              </a:rPr>
              <a:t> </a:t>
            </a:r>
            <a:r>
              <a:rPr lang="en-US" altLang="zh-CN" sz="1680" u="none" strike="noStrike" baseline="0" smtClean="0">
                <a:solidFill>
                  <a:schemeClr val="tx1"/>
                </a:solidFill>
                <a:uLnTx/>
                <a:uFillTx/>
              </a:rPr>
              <a:t> </a:t>
            </a:r>
            <a:endParaRPr lang="en-US" altLang="zh-CN"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必须捕获引发的每个异常，否则应用程序不会正常中止。</a:t>
            </a:r>
            <a:r>
              <a:rPr lang="zh-CN" altLang="en-US" sz="1680" u="none" strike="noStrike" baseline="0" smtClean="0">
                <a:solidFill>
                  <a:schemeClr val="tx1"/>
                </a:solidFill>
                <a:uLnTx/>
                <a:uFillTx/>
              </a:rPr>
              <a:t> </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异常处理允许在一个地方集中进行错误处理。这使得可以创建功能强大且健壮的代码。</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异常处理</a:t>
            </a:r>
            <a:r>
              <a:rPr lang="zh-CN" altLang="en-GB" sz="1680" u="none" strike="noStrike" baseline="0" smtClean="0">
                <a:solidFill>
                  <a:schemeClr val="tx1"/>
                </a:solidFill>
                <a:uLnTx/>
                <a:uFillTx/>
              </a:rPr>
              <a:t>辅助进行调试及维护工作并提高系统的容错性和稳定性</a:t>
            </a:r>
            <a:endParaRPr lang="zh-CN" altLang="en-GB"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en-US" altLang="zh-CN" sz="1680" u="none" strike="noStrike" baseline="0" smtClean="0">
                <a:solidFill>
                  <a:schemeClr val="tx1"/>
                </a:solidFill>
                <a:uLnTx/>
                <a:uFillTx/>
              </a:rPr>
              <a:t>Java </a:t>
            </a:r>
            <a:r>
              <a:rPr lang="zh-CN" altLang="en-US" sz="1680" u="none" strike="noStrike" baseline="0" smtClean="0">
                <a:solidFill>
                  <a:schemeClr val="tx1"/>
                </a:solidFill>
                <a:uLnTx/>
                <a:uFillTx/>
              </a:rPr>
              <a:t>使用 </a:t>
            </a:r>
            <a:r>
              <a:rPr lang="en-US" altLang="zh-CN" sz="1680" u="none" strike="noStrike" baseline="0" smtClean="0">
                <a:solidFill>
                  <a:schemeClr val="tx1"/>
                </a:solidFill>
                <a:uLnTx/>
                <a:uFillTx/>
              </a:rPr>
              <a:t>try </a:t>
            </a:r>
            <a:r>
              <a:rPr lang="zh-CN" altLang="en-US" sz="1680" u="none" strike="noStrike" baseline="0" smtClean="0">
                <a:solidFill>
                  <a:schemeClr val="tx1"/>
                </a:solidFill>
                <a:uLnTx/>
                <a:uFillTx/>
              </a:rPr>
              <a:t>和 </a:t>
            </a:r>
            <a:r>
              <a:rPr lang="en-US" altLang="zh-CN" sz="1680" u="none" strike="noStrike" baseline="0" smtClean="0">
                <a:solidFill>
                  <a:schemeClr val="tx1"/>
                </a:solidFill>
                <a:uLnTx/>
                <a:uFillTx/>
              </a:rPr>
              <a:t>catch </a:t>
            </a:r>
            <a:r>
              <a:rPr lang="zh-CN" altLang="en-US" sz="1680" u="none" strike="noStrike" baseline="0" smtClean="0">
                <a:solidFill>
                  <a:schemeClr val="tx1"/>
                </a:solidFill>
                <a:uLnTx/>
                <a:uFillTx/>
              </a:rPr>
              <a:t>块来处理异常。</a:t>
            </a:r>
            <a:r>
              <a:rPr lang="en-US" altLang="zh-CN" sz="1680" u="none" strike="noStrike" baseline="0" smtClean="0">
                <a:solidFill>
                  <a:schemeClr val="tx1"/>
                </a:solidFill>
                <a:uLnTx/>
                <a:uFillTx/>
              </a:rPr>
              <a:t>try </a:t>
            </a:r>
            <a:r>
              <a:rPr lang="zh-CN" altLang="en-US" sz="1680" u="none" strike="noStrike" baseline="0" smtClean="0">
                <a:solidFill>
                  <a:schemeClr val="tx1"/>
                </a:solidFill>
                <a:uLnTx/>
                <a:uFillTx/>
              </a:rPr>
              <a:t>块中的语句引发异常，而 </a:t>
            </a:r>
            <a:r>
              <a:rPr lang="en-US" altLang="zh-CN" sz="1680" u="none" strike="noStrike" baseline="0" smtClean="0">
                <a:solidFill>
                  <a:schemeClr val="tx1"/>
                </a:solidFill>
                <a:uLnTx/>
                <a:uFillTx/>
              </a:rPr>
              <a:t>catch </a:t>
            </a:r>
            <a:r>
              <a:rPr lang="zh-CN" altLang="en-US" sz="1680" u="none" strike="noStrike" baseline="0" smtClean="0">
                <a:solidFill>
                  <a:schemeClr val="tx1"/>
                </a:solidFill>
                <a:uLnTx/>
                <a:uFillTx/>
              </a:rPr>
              <a:t>块则处理异常。 </a:t>
            </a:r>
            <a:endParaRPr lang="zh-CN" altLang="en-US" sz="1680" u="none" strike="noStrike" baseline="0" smtClean="0">
              <a:solidFill>
                <a:schemeClr val="tx1"/>
              </a:solidFill>
              <a:uLnTx/>
              <a:uFillTx/>
            </a:endParaRPr>
          </a:p>
        </p:txBody>
      </p:sp>
    </p:spTree>
    <p:custDataLst>
      <p:tags r:id="rId3"/>
    </p:custData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p>
            <a:pPr marL="0" indent="0" algn="l">
              <a:lnSpc>
                <a:spcPct val="120000"/>
              </a:lnSpc>
              <a:spcBef>
                <a:spcPts val="0"/>
              </a:spcBef>
              <a:spcAft>
                <a:spcPts val="0"/>
              </a:spcAft>
              <a:buSzPct val="100000"/>
            </a:pPr>
            <a:r>
              <a:rPr lang="zh-CN" altLang="en-US" sz="3360" dirty="0"/>
              <a:t>总结 2-2</a:t>
            </a:r>
            <a:endParaRPr lang="zh-CN" altLang="en-US" sz="3360" dirty="0"/>
          </a:p>
        </p:txBody>
      </p:sp>
      <p:sp>
        <p:nvSpPr>
          <p:cNvPr id="3" name="内容占位符 2"/>
          <p:cNvSpPr>
            <a:spLocks noGrp="1"/>
          </p:cNvSpPr>
          <p:nvPr>
            <p:ph idx="1"/>
            <p:custDataLst>
              <p:tags r:id="rId2"/>
            </p:custDataLst>
          </p:nvPr>
        </p:nvSpPr>
        <p:spPr/>
        <p:txBody>
          <a:bodyPr>
            <a:normAutofit/>
          </a:bodyPr>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可以同时使用多个 </a:t>
            </a:r>
            <a:r>
              <a:rPr lang="en-US" altLang="zh-CN" sz="1680" u="none" strike="noStrike" baseline="0" smtClean="0">
                <a:solidFill>
                  <a:schemeClr val="tx1"/>
                </a:solidFill>
                <a:uLnTx/>
                <a:uFillTx/>
              </a:rPr>
              <a:t>catch </a:t>
            </a:r>
            <a:r>
              <a:rPr lang="zh-CN" altLang="en-US" sz="1680" u="none" strike="noStrike" baseline="0" smtClean="0">
                <a:solidFill>
                  <a:schemeClr val="tx1"/>
                </a:solidFill>
                <a:uLnTx/>
                <a:uFillTx/>
              </a:rPr>
              <a:t>块来分别处理各种异常类型。</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程序可以用</a:t>
            </a:r>
            <a:r>
              <a:rPr lang="en-US" altLang="zh-CN" sz="1680" u="none" strike="noStrike" baseline="0" smtClean="0">
                <a:solidFill>
                  <a:schemeClr val="tx1"/>
                </a:solidFill>
                <a:uLnTx/>
                <a:uFillTx/>
              </a:rPr>
              <a:t>throw</a:t>
            </a:r>
            <a:r>
              <a:rPr lang="zh-CN" altLang="en-US" sz="1680" u="none" strike="noStrike" baseline="0" smtClean="0">
                <a:solidFill>
                  <a:schemeClr val="tx1"/>
                </a:solidFill>
                <a:uLnTx/>
                <a:uFillTx/>
              </a:rPr>
              <a:t>语句引发明确的异常。</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GB" sz="1680" u="none" strike="noStrike" baseline="0" smtClean="0">
                <a:solidFill>
                  <a:schemeClr val="tx1"/>
                </a:solidFill>
                <a:uLnTx/>
                <a:uFillTx/>
              </a:rPr>
              <a:t>关键字</a:t>
            </a:r>
            <a:r>
              <a:rPr lang="zh-CN" altLang="en-US" sz="1680" u="none" strike="noStrike" baseline="0" smtClean="0">
                <a:solidFill>
                  <a:schemeClr val="tx1"/>
                </a:solidFill>
                <a:uLnTx/>
                <a:uFillTx/>
              </a:rPr>
              <a:t> </a:t>
            </a:r>
            <a:r>
              <a:rPr lang="en-US" altLang="zh-CN" sz="1680" u="none" strike="noStrike" baseline="0" smtClean="0">
                <a:solidFill>
                  <a:schemeClr val="tx1"/>
                </a:solidFill>
                <a:uLnTx/>
                <a:uFillTx/>
              </a:rPr>
              <a:t>throws </a:t>
            </a:r>
            <a:r>
              <a:rPr lang="zh-CN" altLang="en-US" sz="1680" u="none" strike="noStrike" baseline="0" smtClean="0">
                <a:solidFill>
                  <a:schemeClr val="tx1"/>
                </a:solidFill>
                <a:uLnTx/>
                <a:uFillTx/>
              </a:rPr>
              <a:t>用于列出一个方法可能引发的异常类型。</a:t>
            </a:r>
            <a:endParaRPr lang="zh-CN" altLang="en-US" sz="1680" u="none" strike="noStrike" baseline="0" smtClean="0">
              <a:solidFill>
                <a:schemeClr val="tx1"/>
              </a:solidFill>
              <a:uLnTx/>
              <a:uFillTx/>
            </a:endParaRPr>
          </a:p>
          <a:p>
            <a:pPr marL="171450" lvl="0" indent="-171450" algn="l">
              <a:lnSpc>
                <a:spcPct val="120000"/>
              </a:lnSpc>
              <a:spcBef>
                <a:spcPts val="750"/>
              </a:spcBef>
              <a:spcAft>
                <a:spcPts val="0"/>
              </a:spcAft>
              <a:buSzPct val="100000"/>
            </a:pPr>
            <a:r>
              <a:rPr lang="zh-CN" altLang="en-US" sz="1680" u="none" strike="noStrike" baseline="0" smtClean="0">
                <a:solidFill>
                  <a:schemeClr val="tx1"/>
                </a:solidFill>
                <a:uLnTx/>
                <a:uFillTx/>
              </a:rPr>
              <a:t>不管是否发生了异常，都将执行 </a:t>
            </a:r>
            <a:r>
              <a:rPr lang="en-US" altLang="zh-CN" sz="1680" u="none" strike="noStrike" baseline="0" smtClean="0">
                <a:solidFill>
                  <a:schemeClr val="tx1"/>
                </a:solidFill>
                <a:uLnTx/>
                <a:uFillTx/>
              </a:rPr>
              <a:t>finally </a:t>
            </a:r>
            <a:r>
              <a:rPr lang="zh-CN" altLang="en-US" sz="1680" u="none" strike="noStrike" baseline="0" smtClean="0">
                <a:solidFill>
                  <a:schemeClr val="tx1"/>
                </a:solidFill>
                <a:uLnTx/>
                <a:uFillTx/>
              </a:rPr>
              <a:t>块中的语句。</a:t>
            </a:r>
            <a:endParaRPr lang="zh-CN" altLang="en-US" sz="1680" u="none" strike="noStrike" baseline="0" smtClean="0">
              <a:solidFill>
                <a:schemeClr val="tx1"/>
              </a:solidFill>
              <a:uLnTx/>
              <a:uFillTx/>
            </a:endParaRPr>
          </a:p>
        </p:txBody>
      </p:sp>
    </p:spTree>
    <p:custDataLst>
      <p:tags r:id="rId3"/>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a:spLocks noGrp="1"/>
          </p:cNvSpPr>
          <p:nvPr>
            <p:ph type="title"/>
          </p:nvPr>
        </p:nvSpPr>
        <p:spPr/>
        <p:txBody>
          <a:bodyPr vert="horz" wrap="square" lIns="96011" tIns="48005" rIns="96011" bIns="48005" anchor="b"/>
          <a:lstStyle/>
          <a:p>
            <a:pPr defTabSz="685800" eaLnBrk="1" hangingPunct="1"/>
            <a:endParaRPr lang="zh-CN" altLang="en-US" kern="1200" dirty="0">
              <a:latin typeface="+mj-lt"/>
              <a:ea typeface="+mj-ea"/>
              <a:cs typeface="+mj-cs"/>
            </a:endParaRPr>
          </a:p>
        </p:txBody>
      </p:sp>
      <p:sp>
        <p:nvSpPr>
          <p:cNvPr id="19459" name="灯片编号占位符 2"/>
          <p:cNvSpPr txBox="1">
            <a:spLocks noGrp="1"/>
          </p:cNvSpPr>
          <p:nvPr>
            <p:ph type="sldNum" sz="quarter" idx="16"/>
            <p:custDataLst>
              <p:tags r:id="rId1"/>
            </p:custDataLst>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525" dirty="0">
                <a:solidFill>
                  <a:srgbClr val="808080"/>
                </a:solidFill>
                <a:sym typeface="Arial" panose="020B0604020202020204" pitchFamily="34" charset="0"/>
              </a:rPr>
            </a:fld>
            <a:endParaRPr lang="zh-CN" altLang="en-US" sz="525" dirty="0">
              <a:solidFill>
                <a:srgbClr val="808080"/>
              </a:solidFill>
              <a:sym typeface="Arial" panose="020B0604020202020204" pitchFamily="34" charset="0"/>
            </a:endParaRPr>
          </a:p>
        </p:txBody>
      </p:sp>
      <p:sp>
        <p:nvSpPr>
          <p:cNvPr id="28675" name="内容占位符 4"/>
          <p:cNvSpPr>
            <a:spLocks noGrp="1" noChangeArrowheads="1"/>
          </p:cNvSpPr>
          <p:nvPr>
            <p:ph sz="quarter" idx="13"/>
            <p:custDataLst>
              <p:tags r:id="rId2"/>
            </p:custDataLst>
          </p:nvPr>
        </p:nvSpPr>
        <p:spPr bwMode="auto"/>
        <p:txBody>
          <a:bodyPr vert="horz" wrap="square" lIns="96011" tIns="48005" rIns="96011" bIns="48005" numCol="1" rtlCol="0" anchor="t" anchorCtr="0" compatLnSpc="1">
            <a:normAutofit/>
          </a:bodyPr>
          <a:lstStyle/>
          <a:p>
            <a:pPr marR="0" lvl="0" algn="l" defTabSz="685800" rtl="0" eaLnBrk="1" fontAlgn="base" latinLnBrk="0" hangingPunct="1">
              <a:lnSpc>
                <a:spcPct val="130000"/>
              </a:lnSpc>
              <a:spcBef>
                <a:spcPts val="750"/>
              </a:spcBef>
              <a:spcAft>
                <a:spcPct val="0"/>
              </a:spcAft>
              <a:buClr>
                <a:srgbClr val="000000"/>
              </a:buClr>
              <a:buSzTx/>
              <a:defRPr/>
            </a:pPr>
            <a:r>
              <a:rPr kumimoji="0" lang="zh-CN" altLang="en-US" sz="2520" b="0" i="0" u="none" strike="noStrike" kern="1200" cap="none" spc="0" normalizeH="0" baseline="0" noProof="0" smtClean="0">
                <a:ln>
                  <a:noFill/>
                </a:ln>
                <a:solidFill>
                  <a:schemeClr val="tx1"/>
                </a:solidFill>
                <a:effectLst/>
                <a:uLnTx/>
                <a:uFillTx/>
                <a:latin typeface="+mj-ea"/>
                <a:ea typeface="+mj-ea"/>
                <a:cs typeface="+mn-cs"/>
              </a:rPr>
              <a:t>和传统的方法比较异常的优点</a:t>
            </a:r>
            <a:r>
              <a:rPr kumimoji="0" lang="en-US" altLang="zh-CN" sz="2520" b="0" i="0" u="none" strike="noStrike" kern="1200" cap="none" spc="0" normalizeH="0" baseline="0" noProof="0" smtClean="0">
                <a:ln>
                  <a:noFill/>
                </a:ln>
                <a:solidFill>
                  <a:schemeClr val="tx1"/>
                </a:solidFill>
                <a:effectLst/>
                <a:uLnTx/>
                <a:uFillTx/>
                <a:latin typeface="+mj-ea"/>
                <a:ea typeface="+mj-ea"/>
                <a:cs typeface="+mn-cs"/>
              </a:rPr>
              <a:t>:</a:t>
            </a:r>
            <a:endParaRPr kumimoji="0" lang="en-US" altLang="zh-CN" sz="2520" b="0" i="0" u="none" strike="noStrike" kern="1200" cap="none" spc="0" normalizeH="0" baseline="0" noProof="0" smtClean="0">
              <a:ln>
                <a:noFill/>
              </a:ln>
              <a:solidFill>
                <a:schemeClr val="tx1"/>
              </a:solidFill>
              <a:effectLst/>
              <a:uLnTx/>
              <a:uFillTx/>
              <a:latin typeface="+mj-ea"/>
              <a:ea typeface="+mj-ea"/>
              <a:cs typeface="+mn-cs"/>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把错误代码从常规代码中分离出来</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把错误传播给调用堆栈</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按错误类型和错误差别分组</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系统提供了对于一些无法预测的错误的捕获和处理</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a:p>
            <a:pPr marL="800100" marR="0" lvl="1" indent="-342900" algn="l" defTabSz="685800" rtl="0" eaLnBrk="1" fontAlgn="base" latinLnBrk="0" hangingPunct="1">
              <a:lnSpc>
                <a:spcPct val="130000"/>
              </a:lnSpc>
              <a:spcBef>
                <a:spcPts val="375"/>
              </a:spcBef>
              <a:spcAft>
                <a:spcPct val="0"/>
              </a:spcAft>
              <a:buClr>
                <a:schemeClr val="accent1"/>
              </a:buClr>
              <a:buSzTx/>
              <a:defRPr/>
            </a:pPr>
            <a:r>
              <a:rPr kumimoji="0" lang="zh-CN" altLang="en-US" sz="2100" b="0" i="0" u="none" strike="noStrike" kern="1200" cap="none" spc="0" normalizeH="0" baseline="0" noProof="0" smtClean="0">
                <a:ln>
                  <a:noFill/>
                </a:ln>
                <a:solidFill>
                  <a:schemeClr val="tx1"/>
                </a:solidFill>
                <a:effectLst/>
                <a:uLnTx/>
                <a:uFillTx/>
                <a:latin typeface="+mn-lt"/>
                <a:ea typeface="+mn-ea"/>
                <a:cs typeface="+mn-cs"/>
              </a:rPr>
              <a:t>克服了传统方法的错误信息有限的问题</a:t>
            </a:r>
            <a:endParaRPr kumimoji="0" lang="zh-CN" altLang="en-US" sz="2100" b="0" i="0" u="none" strike="noStrike" kern="1200" cap="none" spc="0" normalizeH="0" baseline="0" noProof="0" smtClean="0">
              <a:ln>
                <a:noFill/>
              </a:ln>
              <a:solidFill>
                <a:schemeClr val="tx1"/>
              </a:solidFill>
              <a:effectLst/>
              <a:uLnTx/>
              <a:uFillTx/>
              <a:latin typeface="+mn-lt"/>
              <a:ea typeface="+mn-ea"/>
              <a:cs typeface="+mn-cs"/>
            </a:endParaRPr>
          </a:p>
        </p:txBody>
      </p:sp>
    </p:spTree>
    <p:custDataLst>
      <p:tags r:id="rId3"/>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1526785"/>
          <p:cNvSpPr txBox="1"/>
          <p:nvPr/>
        </p:nvSpPr>
        <p:spPr>
          <a:xfrm>
            <a:off x="2982040" y="803434"/>
            <a:ext cx="4720590" cy="478155"/>
          </a:xfrm>
          <a:prstGeom prst="rect">
            <a:avLst/>
          </a:prstGeom>
          <a:noFill/>
          <a:ln w="9525">
            <a:noFill/>
          </a:ln>
        </p:spPr>
        <p:txBody>
          <a:bodyPr>
            <a:spAutoFit/>
          </a:bodyPr>
          <a:lstStyle/>
          <a:p>
            <a:pPr algn="just">
              <a:spcBef>
                <a:spcPct val="50000"/>
              </a:spcBef>
            </a:pPr>
            <a:endParaRPr lang="zh-CN" altLang="en-US" sz="252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p>
            <a:endParaRPr lang="zh-CN" altLang="en-US"/>
          </a:p>
        </p:txBody>
      </p:sp>
      <p:grpSp>
        <p:nvGrpSpPr>
          <p:cNvPr id="101379" name="组合 1526786"/>
          <p:cNvGrpSpPr/>
          <p:nvPr/>
        </p:nvGrpSpPr>
        <p:grpSpPr>
          <a:xfrm>
            <a:off x="600075" y="1785224"/>
            <a:ext cx="10017919" cy="4240530"/>
            <a:chOff x="-3" y="-3"/>
            <a:chExt cx="3077" cy="3084"/>
          </a:xfrm>
        </p:grpSpPr>
        <p:grpSp>
          <p:nvGrpSpPr>
            <p:cNvPr id="101382" name="组合 1526787"/>
            <p:cNvGrpSpPr/>
            <p:nvPr/>
          </p:nvGrpSpPr>
          <p:grpSpPr>
            <a:xfrm>
              <a:off x="0" y="0"/>
              <a:ext cx="3071" cy="3078"/>
              <a:chOff x="0" y="0"/>
              <a:chExt cx="3071" cy="3078"/>
            </a:xfrm>
          </p:grpSpPr>
          <p:grpSp>
            <p:nvGrpSpPr>
              <p:cNvPr id="101384" name="组合 1526788"/>
              <p:cNvGrpSpPr/>
              <p:nvPr/>
            </p:nvGrpSpPr>
            <p:grpSpPr>
              <a:xfrm>
                <a:off x="0" y="0"/>
                <a:ext cx="1065" cy="374"/>
                <a:chOff x="0" y="0"/>
                <a:chExt cx="1065" cy="374"/>
              </a:xfrm>
            </p:grpSpPr>
            <p:sp>
              <p:nvSpPr>
                <p:cNvPr id="101430" name="矩形 1526789"/>
                <p:cNvSpPr/>
                <p:nvPr/>
              </p:nvSpPr>
              <p:spPr>
                <a:xfrm>
                  <a:off x="43" y="0"/>
                  <a:ext cx="979" cy="374"/>
                </a:xfrm>
                <a:prstGeom prst="rect">
                  <a:avLst/>
                </a:prstGeom>
                <a:noFill/>
                <a:ln w="9525">
                  <a:noFill/>
                </a:ln>
              </p:spPr>
              <p:txBody>
                <a:bodyPr anchor="ctr"/>
                <a:lstStyle/>
                <a:p>
                  <a:pPr algn="ctr">
                    <a:spcBef>
                      <a:spcPct val="0"/>
                    </a:spcBef>
                  </a:pPr>
                  <a:r>
                    <a:rPr lang="zh-CN" altLang="en-US" sz="2100" b="1" dirty="0">
                      <a:latin typeface="黑体" panose="02010609060101010101" pitchFamily="49" charset="-122"/>
                      <a:ea typeface="黑体" panose="02010609060101010101" pitchFamily="49" charset="-122"/>
                    </a:rPr>
                    <a:t>类    名</a:t>
                  </a:r>
                  <a:endParaRPr lang="zh-CN" altLang="en-US" sz="2100" b="1" dirty="0">
                    <a:latin typeface="黑体" panose="02010609060101010101" pitchFamily="49" charset="-122"/>
                    <a:ea typeface="黑体" panose="02010609060101010101" pitchFamily="49" charset="-122"/>
                  </a:endParaRPr>
                </a:p>
                <a:p>
                  <a:pPr algn="ctr"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31" name="矩形 1526790"/>
                <p:cNvSpPr/>
                <p:nvPr/>
              </p:nvSpPr>
              <p:spPr>
                <a:xfrm>
                  <a:off x="0" y="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85" name="组合 1526791"/>
              <p:cNvGrpSpPr/>
              <p:nvPr/>
            </p:nvGrpSpPr>
            <p:grpSpPr>
              <a:xfrm>
                <a:off x="1065" y="0"/>
                <a:ext cx="2006" cy="374"/>
                <a:chOff x="1065" y="0"/>
                <a:chExt cx="2006" cy="374"/>
              </a:xfrm>
            </p:grpSpPr>
            <p:sp>
              <p:nvSpPr>
                <p:cNvPr id="101428" name="矩形 1526792"/>
                <p:cNvSpPr/>
                <p:nvPr/>
              </p:nvSpPr>
              <p:spPr>
                <a:xfrm>
                  <a:off x="1108" y="0"/>
                  <a:ext cx="1920" cy="374"/>
                </a:xfrm>
                <a:prstGeom prst="rect">
                  <a:avLst/>
                </a:prstGeom>
                <a:noFill/>
                <a:ln w="9525">
                  <a:noFill/>
                </a:ln>
              </p:spPr>
              <p:txBody>
                <a:bodyPr anchor="ctr"/>
                <a:lstStyle/>
                <a:p>
                  <a:pPr algn="ctr">
                    <a:spcBef>
                      <a:spcPct val="0"/>
                    </a:spcBef>
                  </a:pPr>
                  <a:r>
                    <a:rPr lang="zh-CN" altLang="en-US" sz="2100" b="1" dirty="0">
                      <a:latin typeface="黑体" panose="02010609060101010101" pitchFamily="49" charset="-122"/>
                      <a:ea typeface="黑体" panose="02010609060101010101" pitchFamily="49" charset="-122"/>
                    </a:rPr>
                    <a:t>功 能 描 述</a:t>
                  </a:r>
                  <a:endParaRPr lang="zh-CN" altLang="en-US" sz="2100" b="1" dirty="0">
                    <a:latin typeface="黑体" panose="02010609060101010101" pitchFamily="49" charset="-122"/>
                    <a:ea typeface="黑体" panose="02010609060101010101" pitchFamily="49" charset="-122"/>
                  </a:endParaRPr>
                </a:p>
                <a:p>
                  <a:pPr algn="ctr"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29" name="矩形 1526793"/>
                <p:cNvSpPr/>
                <p:nvPr/>
              </p:nvSpPr>
              <p:spPr>
                <a:xfrm>
                  <a:off x="1065" y="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86" name="组合 1526794"/>
              <p:cNvGrpSpPr/>
              <p:nvPr/>
            </p:nvGrpSpPr>
            <p:grpSpPr>
              <a:xfrm>
                <a:off x="0" y="374"/>
                <a:ext cx="1065" cy="374"/>
                <a:chOff x="0" y="374"/>
                <a:chExt cx="1065" cy="374"/>
              </a:xfrm>
            </p:grpSpPr>
            <p:sp>
              <p:nvSpPr>
                <p:cNvPr id="101426" name="矩形 1526795"/>
                <p:cNvSpPr/>
                <p:nvPr/>
              </p:nvSpPr>
              <p:spPr>
                <a:xfrm>
                  <a:off x="43" y="374"/>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ClassCircularityError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27" name="矩形 1526796"/>
                <p:cNvSpPr/>
                <p:nvPr/>
              </p:nvSpPr>
              <p:spPr>
                <a:xfrm>
                  <a:off x="0" y="37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87" name="组合 1526797"/>
              <p:cNvGrpSpPr/>
              <p:nvPr/>
            </p:nvGrpSpPr>
            <p:grpSpPr>
              <a:xfrm>
                <a:off x="1065" y="374"/>
                <a:ext cx="2006" cy="374"/>
                <a:chOff x="1065" y="374"/>
                <a:chExt cx="2006" cy="374"/>
              </a:xfrm>
            </p:grpSpPr>
            <p:sp>
              <p:nvSpPr>
                <p:cNvPr id="101424" name="矩形 1526798"/>
                <p:cNvSpPr/>
                <p:nvPr/>
              </p:nvSpPr>
              <p:spPr>
                <a:xfrm>
                  <a:off x="1108" y="374"/>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初始化某类检测到类的循环调用错误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25" name="矩形 1526799"/>
                <p:cNvSpPr/>
                <p:nvPr/>
              </p:nvSpPr>
              <p:spPr>
                <a:xfrm>
                  <a:off x="1065" y="37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88" name="组合 1526800"/>
              <p:cNvGrpSpPr/>
              <p:nvPr/>
            </p:nvGrpSpPr>
            <p:grpSpPr>
              <a:xfrm>
                <a:off x="0" y="748"/>
                <a:ext cx="1065" cy="374"/>
                <a:chOff x="0" y="748"/>
                <a:chExt cx="1065" cy="374"/>
              </a:xfrm>
            </p:grpSpPr>
            <p:sp>
              <p:nvSpPr>
                <p:cNvPr id="101422" name="矩形 1526801"/>
                <p:cNvSpPr/>
                <p:nvPr/>
              </p:nvSpPr>
              <p:spPr>
                <a:xfrm>
                  <a:off x="43" y="748"/>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ClassFormatError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23" name="矩形 1526802"/>
                <p:cNvSpPr/>
                <p:nvPr/>
              </p:nvSpPr>
              <p:spPr>
                <a:xfrm>
                  <a:off x="0" y="748"/>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89" name="组合 1526803"/>
              <p:cNvGrpSpPr/>
              <p:nvPr/>
            </p:nvGrpSpPr>
            <p:grpSpPr>
              <a:xfrm>
                <a:off x="1065" y="748"/>
                <a:ext cx="2006" cy="374"/>
                <a:chOff x="1065" y="748"/>
                <a:chExt cx="2006" cy="374"/>
              </a:xfrm>
            </p:grpSpPr>
            <p:sp>
              <p:nvSpPr>
                <p:cNvPr id="101420" name="矩形 1526804"/>
                <p:cNvSpPr/>
                <p:nvPr/>
              </p:nvSpPr>
              <p:spPr>
                <a:xfrm>
                  <a:off x="1108" y="748"/>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非法类格式错误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21" name="矩形 1526805"/>
                <p:cNvSpPr/>
                <p:nvPr/>
              </p:nvSpPr>
              <p:spPr>
                <a:xfrm>
                  <a:off x="1065" y="748"/>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0" name="组合 1526806"/>
              <p:cNvGrpSpPr/>
              <p:nvPr/>
            </p:nvGrpSpPr>
            <p:grpSpPr>
              <a:xfrm>
                <a:off x="0" y="1122"/>
                <a:ext cx="1065" cy="374"/>
                <a:chOff x="0" y="1122"/>
                <a:chExt cx="1065" cy="374"/>
              </a:xfrm>
            </p:grpSpPr>
            <p:sp>
              <p:nvSpPr>
                <p:cNvPr id="101418" name="矩形 1526807"/>
                <p:cNvSpPr/>
                <p:nvPr/>
              </p:nvSpPr>
              <p:spPr>
                <a:xfrm>
                  <a:off x="43" y="1122"/>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IllegalAccessError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19" name="矩形 1526808"/>
                <p:cNvSpPr/>
                <p:nvPr/>
              </p:nvSpPr>
              <p:spPr>
                <a:xfrm>
                  <a:off x="0" y="1122"/>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1" name="组合 1526809"/>
              <p:cNvGrpSpPr/>
              <p:nvPr/>
            </p:nvGrpSpPr>
            <p:grpSpPr>
              <a:xfrm>
                <a:off x="1065" y="1122"/>
                <a:ext cx="2006" cy="374"/>
                <a:chOff x="1065" y="1122"/>
                <a:chExt cx="2006" cy="374"/>
              </a:xfrm>
            </p:grpSpPr>
            <p:sp>
              <p:nvSpPr>
                <p:cNvPr id="101416" name="矩形 1526810"/>
                <p:cNvSpPr/>
                <p:nvPr/>
              </p:nvSpPr>
              <p:spPr>
                <a:xfrm>
                  <a:off x="1108" y="1122"/>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非法访问错误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17" name="矩形 1526811"/>
                <p:cNvSpPr/>
                <p:nvPr/>
              </p:nvSpPr>
              <p:spPr>
                <a:xfrm>
                  <a:off x="1065" y="1122"/>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2" name="组合 1526812"/>
              <p:cNvGrpSpPr/>
              <p:nvPr/>
            </p:nvGrpSpPr>
            <p:grpSpPr>
              <a:xfrm>
                <a:off x="0" y="1496"/>
                <a:ext cx="1065" cy="460"/>
                <a:chOff x="0" y="1496"/>
                <a:chExt cx="1065" cy="460"/>
              </a:xfrm>
            </p:grpSpPr>
            <p:sp>
              <p:nvSpPr>
                <p:cNvPr id="101414" name="矩形 1526813"/>
                <p:cNvSpPr/>
                <p:nvPr/>
              </p:nvSpPr>
              <p:spPr>
                <a:xfrm>
                  <a:off x="43" y="1496"/>
                  <a:ext cx="979" cy="460"/>
                </a:xfrm>
                <a:prstGeom prst="rect">
                  <a:avLst/>
                </a:prstGeom>
                <a:noFill/>
                <a:ln w="9525">
                  <a:noFill/>
                </a:ln>
              </p:spPr>
              <p:txBody>
                <a:bodyPr anchor="ctr"/>
                <a:lstStyle/>
                <a:p>
                  <a:pPr algn="just">
                    <a:spcBef>
                      <a:spcPct val="0"/>
                    </a:spcBef>
                  </a:pPr>
                  <a:r>
                    <a:rPr lang="en-US" altLang="zh-CN" sz="1680" b="1" dirty="0">
                      <a:latin typeface="黑体" panose="02010609060101010101" pitchFamily="49" charset="-122"/>
                      <a:ea typeface="黑体" panose="02010609060101010101" pitchFamily="49" charset="-122"/>
                    </a:rPr>
                    <a:t>IncompatibleClassChangError</a:t>
                  </a:r>
                  <a:endParaRPr lang="en-US" altLang="zh-CN" sz="168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15" name="矩形 1526814"/>
                <p:cNvSpPr/>
                <p:nvPr/>
              </p:nvSpPr>
              <p:spPr>
                <a:xfrm>
                  <a:off x="0" y="1496"/>
                  <a:ext cx="1065"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3" name="组合 1526815"/>
              <p:cNvGrpSpPr/>
              <p:nvPr/>
            </p:nvGrpSpPr>
            <p:grpSpPr>
              <a:xfrm>
                <a:off x="1065" y="1496"/>
                <a:ext cx="2006" cy="460"/>
                <a:chOff x="1065" y="1496"/>
                <a:chExt cx="2006" cy="460"/>
              </a:xfrm>
            </p:grpSpPr>
            <p:sp>
              <p:nvSpPr>
                <p:cNvPr id="101412" name="矩形 1526816"/>
                <p:cNvSpPr/>
                <p:nvPr/>
              </p:nvSpPr>
              <p:spPr>
                <a:xfrm>
                  <a:off x="1108" y="1496"/>
                  <a:ext cx="1920"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非兼容类更新错误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13" name="矩形 1526817"/>
                <p:cNvSpPr/>
                <p:nvPr/>
              </p:nvSpPr>
              <p:spPr>
                <a:xfrm>
                  <a:off x="1065" y="1496"/>
                  <a:ext cx="2006"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4" name="组合 1526818"/>
              <p:cNvGrpSpPr/>
              <p:nvPr/>
            </p:nvGrpSpPr>
            <p:grpSpPr>
              <a:xfrm>
                <a:off x="0" y="1956"/>
                <a:ext cx="1065" cy="374"/>
                <a:chOff x="0" y="1956"/>
                <a:chExt cx="1065" cy="374"/>
              </a:xfrm>
            </p:grpSpPr>
            <p:sp>
              <p:nvSpPr>
                <p:cNvPr id="101410" name="矩形 1526819"/>
                <p:cNvSpPr/>
                <p:nvPr/>
              </p:nvSpPr>
              <p:spPr>
                <a:xfrm>
                  <a:off x="43" y="1956"/>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InternalError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11" name="矩形 1526820"/>
                <p:cNvSpPr/>
                <p:nvPr/>
              </p:nvSpPr>
              <p:spPr>
                <a:xfrm>
                  <a:off x="0" y="1956"/>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5" name="组合 1526821"/>
              <p:cNvGrpSpPr/>
              <p:nvPr/>
            </p:nvGrpSpPr>
            <p:grpSpPr>
              <a:xfrm>
                <a:off x="1065" y="1956"/>
                <a:ext cx="2006" cy="374"/>
                <a:chOff x="1065" y="1956"/>
                <a:chExt cx="2006" cy="374"/>
              </a:xfrm>
            </p:grpSpPr>
            <p:sp>
              <p:nvSpPr>
                <p:cNvPr id="101408" name="矩形 1526822"/>
                <p:cNvSpPr/>
                <p:nvPr/>
              </p:nvSpPr>
              <p:spPr>
                <a:xfrm>
                  <a:off x="1108" y="1956"/>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系统内部错误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09" name="矩形 1526823"/>
                <p:cNvSpPr/>
                <p:nvPr/>
              </p:nvSpPr>
              <p:spPr>
                <a:xfrm>
                  <a:off x="1065" y="1956"/>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6" name="组合 1526824"/>
              <p:cNvGrpSpPr/>
              <p:nvPr/>
            </p:nvGrpSpPr>
            <p:grpSpPr>
              <a:xfrm>
                <a:off x="0" y="2330"/>
                <a:ext cx="1065" cy="374"/>
                <a:chOff x="0" y="2330"/>
                <a:chExt cx="1065" cy="374"/>
              </a:xfrm>
            </p:grpSpPr>
            <p:sp>
              <p:nvSpPr>
                <p:cNvPr id="101406" name="矩形 1526825"/>
                <p:cNvSpPr/>
                <p:nvPr/>
              </p:nvSpPr>
              <p:spPr>
                <a:xfrm>
                  <a:off x="43" y="2330"/>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LinkageError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07" name="矩形 1526826"/>
                <p:cNvSpPr/>
                <p:nvPr/>
              </p:nvSpPr>
              <p:spPr>
                <a:xfrm>
                  <a:off x="0" y="233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7" name="组合 1526827"/>
              <p:cNvGrpSpPr/>
              <p:nvPr/>
            </p:nvGrpSpPr>
            <p:grpSpPr>
              <a:xfrm>
                <a:off x="1065" y="2330"/>
                <a:ext cx="2006" cy="374"/>
                <a:chOff x="1065" y="2330"/>
                <a:chExt cx="2006" cy="374"/>
              </a:xfrm>
            </p:grpSpPr>
            <p:sp>
              <p:nvSpPr>
                <p:cNvPr id="101404" name="矩形 1526828"/>
                <p:cNvSpPr/>
                <p:nvPr/>
              </p:nvSpPr>
              <p:spPr>
                <a:xfrm>
                  <a:off x="1108" y="2330"/>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链接错误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05" name="矩形 1526829"/>
                <p:cNvSpPr/>
                <p:nvPr/>
              </p:nvSpPr>
              <p:spPr>
                <a:xfrm>
                  <a:off x="1065" y="233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8" name="组合 1526830"/>
              <p:cNvGrpSpPr/>
              <p:nvPr/>
            </p:nvGrpSpPr>
            <p:grpSpPr>
              <a:xfrm>
                <a:off x="0" y="2704"/>
                <a:ext cx="1065" cy="374"/>
                <a:chOff x="0" y="2704"/>
                <a:chExt cx="1065" cy="374"/>
              </a:xfrm>
            </p:grpSpPr>
            <p:sp>
              <p:nvSpPr>
                <p:cNvPr id="101402" name="矩形 1526831"/>
                <p:cNvSpPr/>
                <p:nvPr/>
              </p:nvSpPr>
              <p:spPr>
                <a:xfrm>
                  <a:off x="43" y="2704"/>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NoClassDefFoundError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03" name="矩形 1526832"/>
                <p:cNvSpPr/>
                <p:nvPr/>
              </p:nvSpPr>
              <p:spPr>
                <a:xfrm>
                  <a:off x="0" y="270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1399" name="组合 1526833"/>
              <p:cNvGrpSpPr/>
              <p:nvPr/>
            </p:nvGrpSpPr>
            <p:grpSpPr>
              <a:xfrm>
                <a:off x="1065" y="2704"/>
                <a:ext cx="2006" cy="374"/>
                <a:chOff x="1065" y="2704"/>
                <a:chExt cx="2006" cy="374"/>
              </a:xfrm>
            </p:grpSpPr>
            <p:sp>
              <p:nvSpPr>
                <p:cNvPr id="101400" name="矩形 1526834"/>
                <p:cNvSpPr/>
                <p:nvPr/>
              </p:nvSpPr>
              <p:spPr>
                <a:xfrm>
                  <a:off x="1108" y="2704"/>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运行系统找不到被引用类的定义</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1401" name="矩形 1526835"/>
                <p:cNvSpPr/>
                <p:nvPr/>
              </p:nvSpPr>
              <p:spPr>
                <a:xfrm>
                  <a:off x="1065" y="270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sp>
          <p:nvSpPr>
            <p:cNvPr id="101383" name="矩形 1526836"/>
            <p:cNvSpPr/>
            <p:nvPr/>
          </p:nvSpPr>
          <p:spPr>
            <a:xfrm>
              <a:off x="-3" y="-3"/>
              <a:ext cx="3077" cy="3084"/>
            </a:xfrm>
            <a:prstGeom prst="rect">
              <a:avLst/>
            </a:prstGeom>
            <a:noFill/>
            <a:ln w="9525" cap="flat" cmpd="sng">
              <a:solidFill>
                <a:srgbClr val="A0A0A0"/>
              </a:solidFill>
              <a:prstDash val="solid"/>
              <a:miter/>
              <a:headEnd type="none" w="med" len="med"/>
              <a:tailEnd type="none" w="med" len="med"/>
            </a:ln>
          </p:spPr>
          <p:txBody>
            <a:bodyPr/>
            <a:lstStyle/>
            <a:p>
              <a:pPr>
                <a:spcBef>
                  <a:spcPct val="0"/>
                </a:spcBef>
              </a:pPr>
              <a:endParaRPr lang="zh-CN" altLang="en-US" sz="2100" b="1" dirty="0">
                <a:latin typeface="黑体" panose="02010609060101010101" pitchFamily="49" charset="-122"/>
                <a:ea typeface="黑体" panose="02010609060101010101" pitchFamily="49" charset="-122"/>
              </a:endParaRPr>
            </a:p>
          </p:txBody>
        </p:sp>
      </p:grpSp>
      <p:sp>
        <p:nvSpPr>
          <p:cNvPr id="101380" name="标题 1526837"/>
          <p:cNvSpPr>
            <a:spLocks noGrp="1"/>
          </p:cNvSpPr>
          <p:nvPr>
            <p:ph type="title"/>
          </p:nvPr>
        </p:nvSpPr>
        <p:spPr/>
        <p:txBody>
          <a:bodyPr vert="horz" wrap="square" lIns="96011" tIns="48005" rIns="96011" bIns="48005" anchor="ctr"/>
          <a:lstStyle/>
          <a:p>
            <a:pPr defTabSz="685800" eaLnBrk="1" hangingPunct="1"/>
            <a:r>
              <a:rPr lang="zh-CN" altLang="en-US" sz="3570" kern="1200" dirty="0">
                <a:solidFill>
                  <a:srgbClr val="FFFFFF"/>
                </a:solidFill>
                <a:latin typeface="+mj-lt"/>
                <a:ea typeface="+mj-ea"/>
                <a:cs typeface="+mj-cs"/>
              </a:rPr>
              <a:t>表</a:t>
            </a:r>
            <a:r>
              <a:rPr lang="en-US" altLang="zh-CN" sz="3570" kern="1200" dirty="0">
                <a:solidFill>
                  <a:srgbClr val="FFFFFF"/>
                </a:solidFill>
                <a:latin typeface="+mj-lt"/>
                <a:ea typeface="+mj-ea"/>
                <a:cs typeface="+mj-cs"/>
              </a:rPr>
              <a:t>6.1  Java</a:t>
            </a:r>
            <a:r>
              <a:rPr lang="zh-CN" altLang="en-US" sz="3570" kern="1200" dirty="0">
                <a:solidFill>
                  <a:srgbClr val="FFFFFF"/>
                </a:solidFill>
                <a:latin typeface="+mj-lt"/>
                <a:ea typeface="+mj-ea"/>
                <a:cs typeface="+mj-cs"/>
              </a:rPr>
              <a:t>常见错误列表</a:t>
            </a:r>
            <a:r>
              <a:rPr lang="en-US" altLang="zh-CN" sz="3570" kern="1200" dirty="0">
                <a:solidFill>
                  <a:srgbClr val="FFFFFF"/>
                </a:solidFill>
                <a:latin typeface="+mj-lt"/>
                <a:ea typeface="+mj-ea"/>
                <a:cs typeface="+mj-cs"/>
              </a:rPr>
              <a:t>2-1</a:t>
            </a:r>
            <a:endParaRPr lang="en-US" altLang="zh-CN" sz="3570" kern="1200" dirty="0">
              <a:solidFill>
                <a:srgbClr val="FFFFFF"/>
              </a:solidFill>
              <a:latin typeface="+mj-lt"/>
              <a:ea typeface="+mj-ea"/>
              <a:cs typeface="+mj-cs"/>
            </a:endParaRPr>
          </a:p>
        </p:txBody>
      </p:sp>
      <p:sp>
        <p:nvSpPr>
          <p:cNvPr id="2" name="灯片编号占位符 1"/>
          <p:cNvSpPr txBox="1">
            <a:spLocks noGrp="1"/>
          </p:cNvSpPr>
          <p:nvPr>
            <p:ph type="sldNum" sz="quarter" idx="4"/>
          </p:nvPr>
        </p:nvSpPr>
        <p:spPr>
          <a:noFill/>
        </p:spPr>
        <p:txBody>
          <a:bodyPr vert="horz" wrap="square" lIns="96011" tIns="48005" rIns="96011" bIns="48005" numCol="1" anchor="ctr" anchorCtr="0" compatLnSpc="1"/>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20000"/>
              </a:lnSpc>
            </a:pPr>
            <a:fld id="{9A0DB2DC-4C9A-4742-B13C-FB6460FD3503}" type="slidenum">
              <a:rPr lang="zh-CN" altLang="en-US" sz="630" dirty="0">
                <a:solidFill>
                  <a:srgbClr val="808080"/>
                </a:solidFill>
              </a:rPr>
            </a:fld>
            <a:endParaRPr lang="zh-CN" altLang="en-US" sz="630"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1527809"/>
          <p:cNvGrpSpPr/>
          <p:nvPr/>
        </p:nvGrpSpPr>
        <p:grpSpPr>
          <a:xfrm>
            <a:off x="940117" y="1558529"/>
            <a:ext cx="8997791" cy="4640580"/>
            <a:chOff x="-3" y="-3"/>
            <a:chExt cx="3077" cy="2998"/>
          </a:xfrm>
        </p:grpSpPr>
        <p:grpSp>
          <p:nvGrpSpPr>
            <p:cNvPr id="102406" name="组合 1527810"/>
            <p:cNvGrpSpPr/>
            <p:nvPr/>
          </p:nvGrpSpPr>
          <p:grpSpPr>
            <a:xfrm>
              <a:off x="0" y="0"/>
              <a:ext cx="3071" cy="2992"/>
              <a:chOff x="0" y="0"/>
              <a:chExt cx="3071" cy="2992"/>
            </a:xfrm>
          </p:grpSpPr>
          <p:grpSp>
            <p:nvGrpSpPr>
              <p:cNvPr id="102408" name="组合 1527811"/>
              <p:cNvGrpSpPr/>
              <p:nvPr/>
            </p:nvGrpSpPr>
            <p:grpSpPr>
              <a:xfrm>
                <a:off x="0" y="0"/>
                <a:ext cx="1065" cy="374"/>
                <a:chOff x="0" y="0"/>
                <a:chExt cx="1065" cy="374"/>
              </a:xfrm>
            </p:grpSpPr>
            <p:sp>
              <p:nvSpPr>
                <p:cNvPr id="102454" name="矩形 1527812"/>
                <p:cNvSpPr/>
                <p:nvPr/>
              </p:nvSpPr>
              <p:spPr>
                <a:xfrm>
                  <a:off x="43" y="0"/>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NoSuchFieldError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55" name="矩形 1527813"/>
                <p:cNvSpPr/>
                <p:nvPr/>
              </p:nvSpPr>
              <p:spPr>
                <a:xfrm>
                  <a:off x="0" y="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09" name="组合 1527814"/>
              <p:cNvGrpSpPr/>
              <p:nvPr/>
            </p:nvGrpSpPr>
            <p:grpSpPr>
              <a:xfrm>
                <a:off x="1065" y="0"/>
                <a:ext cx="2006" cy="374"/>
                <a:chOff x="1065" y="0"/>
                <a:chExt cx="2006" cy="374"/>
              </a:xfrm>
            </p:grpSpPr>
            <p:sp>
              <p:nvSpPr>
                <p:cNvPr id="102452" name="矩形 1527815"/>
                <p:cNvSpPr/>
                <p:nvPr/>
              </p:nvSpPr>
              <p:spPr>
                <a:xfrm>
                  <a:off x="1108" y="0"/>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找不到指定域错误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53" name="矩形 1527816"/>
                <p:cNvSpPr/>
                <p:nvPr/>
              </p:nvSpPr>
              <p:spPr>
                <a:xfrm>
                  <a:off x="1065" y="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0" name="组合 1527817"/>
              <p:cNvGrpSpPr/>
              <p:nvPr/>
            </p:nvGrpSpPr>
            <p:grpSpPr>
              <a:xfrm>
                <a:off x="0" y="374"/>
                <a:ext cx="1065" cy="374"/>
                <a:chOff x="0" y="374"/>
                <a:chExt cx="1065" cy="374"/>
              </a:xfrm>
            </p:grpSpPr>
            <p:sp>
              <p:nvSpPr>
                <p:cNvPr id="102450" name="矩形 1527818"/>
                <p:cNvSpPr/>
                <p:nvPr/>
              </p:nvSpPr>
              <p:spPr>
                <a:xfrm>
                  <a:off x="43" y="374"/>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NoSuchMethodError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51" name="矩形 1527819"/>
                <p:cNvSpPr/>
                <p:nvPr/>
              </p:nvSpPr>
              <p:spPr>
                <a:xfrm>
                  <a:off x="0" y="37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1" name="组合 1527820"/>
              <p:cNvGrpSpPr/>
              <p:nvPr/>
            </p:nvGrpSpPr>
            <p:grpSpPr>
              <a:xfrm>
                <a:off x="1065" y="374"/>
                <a:ext cx="2006" cy="374"/>
                <a:chOff x="1065" y="374"/>
                <a:chExt cx="2006" cy="374"/>
              </a:xfrm>
            </p:grpSpPr>
            <p:sp>
              <p:nvSpPr>
                <p:cNvPr id="102448" name="矩形 1527821"/>
                <p:cNvSpPr/>
                <p:nvPr/>
              </p:nvSpPr>
              <p:spPr>
                <a:xfrm>
                  <a:off x="1108" y="374"/>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所调用的方法不存在</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49" name="矩形 1527822"/>
                <p:cNvSpPr/>
                <p:nvPr/>
              </p:nvSpPr>
              <p:spPr>
                <a:xfrm>
                  <a:off x="1065" y="37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2" name="组合 1527823"/>
              <p:cNvGrpSpPr/>
              <p:nvPr/>
            </p:nvGrpSpPr>
            <p:grpSpPr>
              <a:xfrm>
                <a:off x="0" y="748"/>
                <a:ext cx="1065" cy="374"/>
                <a:chOff x="0" y="748"/>
                <a:chExt cx="1065" cy="374"/>
              </a:xfrm>
            </p:grpSpPr>
            <p:sp>
              <p:nvSpPr>
                <p:cNvPr id="102446" name="矩形 1527824"/>
                <p:cNvSpPr/>
                <p:nvPr/>
              </p:nvSpPr>
              <p:spPr>
                <a:xfrm>
                  <a:off x="43" y="748"/>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OutofMemoryError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47" name="矩形 1527825"/>
                <p:cNvSpPr/>
                <p:nvPr/>
              </p:nvSpPr>
              <p:spPr>
                <a:xfrm>
                  <a:off x="0" y="748"/>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3" name="组合 1527826"/>
              <p:cNvGrpSpPr/>
              <p:nvPr/>
            </p:nvGrpSpPr>
            <p:grpSpPr>
              <a:xfrm>
                <a:off x="1065" y="748"/>
                <a:ext cx="2006" cy="374"/>
                <a:chOff x="1065" y="748"/>
                <a:chExt cx="2006" cy="374"/>
              </a:xfrm>
            </p:grpSpPr>
            <p:sp>
              <p:nvSpPr>
                <p:cNvPr id="102444" name="矩形 1527827"/>
                <p:cNvSpPr/>
                <p:nvPr/>
              </p:nvSpPr>
              <p:spPr>
                <a:xfrm>
                  <a:off x="1108" y="748"/>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内存不足错误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45" name="矩形 1527828"/>
                <p:cNvSpPr/>
                <p:nvPr/>
              </p:nvSpPr>
              <p:spPr>
                <a:xfrm>
                  <a:off x="1065" y="748"/>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4" name="组合 1527829"/>
              <p:cNvGrpSpPr/>
              <p:nvPr/>
            </p:nvGrpSpPr>
            <p:grpSpPr>
              <a:xfrm>
                <a:off x="0" y="1122"/>
                <a:ext cx="1065" cy="374"/>
                <a:chOff x="0" y="1122"/>
                <a:chExt cx="1065" cy="374"/>
              </a:xfrm>
            </p:grpSpPr>
            <p:sp>
              <p:nvSpPr>
                <p:cNvPr id="102442" name="矩形 1527830"/>
                <p:cNvSpPr/>
                <p:nvPr/>
              </p:nvSpPr>
              <p:spPr>
                <a:xfrm>
                  <a:off x="43" y="1122"/>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UnknownError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43" name="矩形 1527831"/>
                <p:cNvSpPr/>
                <p:nvPr/>
              </p:nvSpPr>
              <p:spPr>
                <a:xfrm>
                  <a:off x="0" y="1122"/>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5" name="组合 1527832"/>
              <p:cNvGrpSpPr/>
              <p:nvPr/>
            </p:nvGrpSpPr>
            <p:grpSpPr>
              <a:xfrm>
                <a:off x="1065" y="1122"/>
                <a:ext cx="2006" cy="374"/>
                <a:chOff x="1065" y="1122"/>
                <a:chExt cx="2006" cy="374"/>
              </a:xfrm>
            </p:grpSpPr>
            <p:sp>
              <p:nvSpPr>
                <p:cNvPr id="102440" name="矩形 1527833"/>
                <p:cNvSpPr/>
                <p:nvPr/>
              </p:nvSpPr>
              <p:spPr>
                <a:xfrm>
                  <a:off x="1108" y="1122"/>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系统无法确认的错误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41" name="矩形 1527834"/>
                <p:cNvSpPr/>
                <p:nvPr/>
              </p:nvSpPr>
              <p:spPr>
                <a:xfrm>
                  <a:off x="1065" y="1122"/>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6" name="组合 1527835"/>
              <p:cNvGrpSpPr/>
              <p:nvPr/>
            </p:nvGrpSpPr>
            <p:grpSpPr>
              <a:xfrm>
                <a:off x="0" y="1496"/>
                <a:ext cx="1065" cy="374"/>
                <a:chOff x="0" y="1496"/>
                <a:chExt cx="1065" cy="374"/>
              </a:xfrm>
            </p:grpSpPr>
            <p:sp>
              <p:nvSpPr>
                <p:cNvPr id="102438" name="矩形 1527836"/>
                <p:cNvSpPr/>
                <p:nvPr/>
              </p:nvSpPr>
              <p:spPr>
                <a:xfrm>
                  <a:off x="43" y="1496"/>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UnsatisfiedLinkError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39" name="矩形 1527837"/>
                <p:cNvSpPr/>
                <p:nvPr/>
              </p:nvSpPr>
              <p:spPr>
                <a:xfrm>
                  <a:off x="0" y="1496"/>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7" name="组合 1527838"/>
              <p:cNvGrpSpPr/>
              <p:nvPr/>
            </p:nvGrpSpPr>
            <p:grpSpPr>
              <a:xfrm>
                <a:off x="1065" y="1496"/>
                <a:ext cx="2006" cy="374"/>
                <a:chOff x="1065" y="1496"/>
                <a:chExt cx="2006" cy="374"/>
              </a:xfrm>
            </p:grpSpPr>
            <p:sp>
              <p:nvSpPr>
                <p:cNvPr id="102436" name="矩形 1527839"/>
                <p:cNvSpPr/>
                <p:nvPr/>
              </p:nvSpPr>
              <p:spPr>
                <a:xfrm>
                  <a:off x="1108" y="1496"/>
                  <a:ext cx="1920" cy="374"/>
                </a:xfrm>
                <a:prstGeom prst="rect">
                  <a:avLst/>
                </a:prstGeom>
                <a:noFill/>
                <a:ln w="9525">
                  <a:noFill/>
                </a:ln>
              </p:spPr>
              <p:txBody>
                <a:bodyPr anchor="ctr"/>
                <a:lstStyle/>
                <a:p>
                  <a:pPr algn="just">
                    <a:spcBef>
                      <a:spcPct val="0"/>
                    </a:spcBef>
                  </a:pPr>
                  <a:endParaRPr lang="zh-CN" altLang="en-US" sz="2100" b="1" dirty="0">
                    <a:latin typeface="黑体" panose="02010609060101010101" pitchFamily="49" charset="-122"/>
                    <a:ea typeface="黑体" panose="02010609060101010101" pitchFamily="49" charset="-122"/>
                  </a:endParaRPr>
                </a:p>
                <a:p>
                  <a:pPr algn="just">
                    <a:spcBef>
                      <a:spcPct val="0"/>
                    </a:spcBef>
                  </a:pPr>
                  <a:r>
                    <a:rPr lang="zh-CN" altLang="en-US" sz="2100" b="1" dirty="0">
                      <a:latin typeface="黑体" panose="02010609060101010101" pitchFamily="49" charset="-122"/>
                      <a:ea typeface="黑体" panose="02010609060101010101" pitchFamily="49" charset="-122"/>
                    </a:rPr>
                    <a:t>定义为本地的方法运行时与另外的例程相连接错误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37" name="矩形 1527840"/>
                <p:cNvSpPr/>
                <p:nvPr/>
              </p:nvSpPr>
              <p:spPr>
                <a:xfrm>
                  <a:off x="1065" y="1496"/>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8" name="组合 1527841"/>
              <p:cNvGrpSpPr/>
              <p:nvPr/>
            </p:nvGrpSpPr>
            <p:grpSpPr>
              <a:xfrm>
                <a:off x="0" y="1870"/>
                <a:ext cx="1065" cy="374"/>
                <a:chOff x="0" y="1870"/>
                <a:chExt cx="1065" cy="374"/>
              </a:xfrm>
            </p:grpSpPr>
            <p:sp>
              <p:nvSpPr>
                <p:cNvPr id="102434" name="矩形 1527842"/>
                <p:cNvSpPr/>
                <p:nvPr/>
              </p:nvSpPr>
              <p:spPr>
                <a:xfrm>
                  <a:off x="43" y="1870"/>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VerifyError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35" name="矩形 1527843"/>
                <p:cNvSpPr/>
                <p:nvPr/>
              </p:nvSpPr>
              <p:spPr>
                <a:xfrm>
                  <a:off x="0" y="1870"/>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19" name="组合 1527844"/>
              <p:cNvGrpSpPr/>
              <p:nvPr/>
            </p:nvGrpSpPr>
            <p:grpSpPr>
              <a:xfrm>
                <a:off x="1065" y="1870"/>
                <a:ext cx="2006" cy="374"/>
                <a:chOff x="1065" y="1870"/>
                <a:chExt cx="2006" cy="374"/>
              </a:xfrm>
            </p:grpSpPr>
            <p:sp>
              <p:nvSpPr>
                <p:cNvPr id="102432" name="矩形 1527845"/>
                <p:cNvSpPr/>
                <p:nvPr/>
              </p:nvSpPr>
              <p:spPr>
                <a:xfrm>
                  <a:off x="1108" y="1870"/>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代码校验错误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33" name="矩形 1527846"/>
                <p:cNvSpPr/>
                <p:nvPr/>
              </p:nvSpPr>
              <p:spPr>
                <a:xfrm>
                  <a:off x="1065" y="1870"/>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20" name="组合 1527847"/>
              <p:cNvGrpSpPr/>
              <p:nvPr/>
            </p:nvGrpSpPr>
            <p:grpSpPr>
              <a:xfrm>
                <a:off x="0" y="2244"/>
                <a:ext cx="1065" cy="374"/>
                <a:chOff x="0" y="2244"/>
                <a:chExt cx="1065" cy="374"/>
              </a:xfrm>
            </p:grpSpPr>
            <p:sp>
              <p:nvSpPr>
                <p:cNvPr id="102430" name="矩形 1527848"/>
                <p:cNvSpPr/>
                <p:nvPr/>
              </p:nvSpPr>
              <p:spPr>
                <a:xfrm>
                  <a:off x="43" y="2244"/>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VirtualMachineError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31" name="矩形 1527849"/>
                <p:cNvSpPr/>
                <p:nvPr/>
              </p:nvSpPr>
              <p:spPr>
                <a:xfrm>
                  <a:off x="0" y="2244"/>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21" name="组合 1527850"/>
              <p:cNvGrpSpPr/>
              <p:nvPr/>
            </p:nvGrpSpPr>
            <p:grpSpPr>
              <a:xfrm>
                <a:off x="1065" y="2244"/>
                <a:ext cx="2006" cy="374"/>
                <a:chOff x="1065" y="2244"/>
                <a:chExt cx="2006" cy="374"/>
              </a:xfrm>
            </p:grpSpPr>
            <p:sp>
              <p:nvSpPr>
                <p:cNvPr id="102428" name="矩形 1527851"/>
                <p:cNvSpPr/>
                <p:nvPr/>
              </p:nvSpPr>
              <p:spPr>
                <a:xfrm>
                  <a:off x="1108" y="2244"/>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虚拟机出错，可能</a:t>
                  </a:r>
                  <a:r>
                    <a:rPr lang="en-US" altLang="zh-CN" sz="2100" b="1" dirty="0">
                      <a:latin typeface="黑体" panose="02010609060101010101" pitchFamily="49" charset="-122"/>
                      <a:ea typeface="黑体" panose="02010609060101010101" pitchFamily="49" charset="-122"/>
                    </a:rPr>
                    <a:t>JVM</a:t>
                  </a:r>
                  <a:r>
                    <a:rPr lang="zh-CN" altLang="en-US" sz="2100" b="1" dirty="0">
                      <a:latin typeface="黑体" panose="02010609060101010101" pitchFamily="49" charset="-122"/>
                      <a:ea typeface="黑体" panose="02010609060101010101" pitchFamily="49" charset="-122"/>
                    </a:rPr>
                    <a:t>错或资源不足</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29" name="矩形 1527852"/>
                <p:cNvSpPr/>
                <p:nvPr/>
              </p:nvSpPr>
              <p:spPr>
                <a:xfrm>
                  <a:off x="1065" y="2244"/>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22" name="组合 1527853"/>
              <p:cNvGrpSpPr/>
              <p:nvPr/>
            </p:nvGrpSpPr>
            <p:grpSpPr>
              <a:xfrm>
                <a:off x="0" y="2618"/>
                <a:ext cx="1065" cy="374"/>
                <a:chOff x="0" y="2618"/>
                <a:chExt cx="1065" cy="374"/>
              </a:xfrm>
            </p:grpSpPr>
            <p:sp>
              <p:nvSpPr>
                <p:cNvPr id="102426" name="矩形 1527854"/>
                <p:cNvSpPr/>
                <p:nvPr/>
              </p:nvSpPr>
              <p:spPr>
                <a:xfrm>
                  <a:off x="43" y="2618"/>
                  <a:ext cx="979"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InstantiationError</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27" name="矩形 1527855"/>
                <p:cNvSpPr/>
                <p:nvPr/>
              </p:nvSpPr>
              <p:spPr>
                <a:xfrm>
                  <a:off x="0" y="2618"/>
                  <a:ext cx="1065"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2423" name="组合 1527856"/>
              <p:cNvGrpSpPr/>
              <p:nvPr/>
            </p:nvGrpSpPr>
            <p:grpSpPr>
              <a:xfrm>
                <a:off x="1065" y="2618"/>
                <a:ext cx="2006" cy="374"/>
                <a:chOff x="1065" y="2618"/>
                <a:chExt cx="2006" cy="374"/>
              </a:xfrm>
            </p:grpSpPr>
            <p:sp>
              <p:nvSpPr>
                <p:cNvPr id="102424" name="矩形 1527857"/>
                <p:cNvSpPr/>
                <p:nvPr/>
              </p:nvSpPr>
              <p:spPr>
                <a:xfrm>
                  <a:off x="1108" y="2618"/>
                  <a:ext cx="1920"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企图实例化一个接口或抽象类的错误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2425" name="矩形 1527858"/>
                <p:cNvSpPr/>
                <p:nvPr/>
              </p:nvSpPr>
              <p:spPr>
                <a:xfrm>
                  <a:off x="1065" y="2618"/>
                  <a:ext cx="2006"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sp>
          <p:nvSpPr>
            <p:cNvPr id="102407" name="矩形 1527859"/>
            <p:cNvSpPr/>
            <p:nvPr/>
          </p:nvSpPr>
          <p:spPr>
            <a:xfrm>
              <a:off x="-3" y="-3"/>
              <a:ext cx="3077" cy="2998"/>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sp>
        <p:nvSpPr>
          <p:cNvPr id="2" name="内容占位符 1"/>
          <p:cNvSpPr>
            <a:spLocks noGrp="1"/>
          </p:cNvSpPr>
          <p:nvPr>
            <p:ph idx="1"/>
          </p:nvPr>
        </p:nvSpPr>
        <p:spPr/>
        <p:txBody>
          <a:bodyPr/>
          <a:p>
            <a:endParaRPr lang="zh-CN" altLang="en-US"/>
          </a:p>
        </p:txBody>
      </p:sp>
      <p:sp>
        <p:nvSpPr>
          <p:cNvPr id="102403" name="标题 1527860"/>
          <p:cNvSpPr>
            <a:spLocks noGrp="1"/>
          </p:cNvSpPr>
          <p:nvPr>
            <p:ph type="title"/>
          </p:nvPr>
        </p:nvSpPr>
        <p:spPr/>
        <p:txBody>
          <a:bodyPr vert="horz" wrap="square" lIns="96011" tIns="48005" rIns="96011" bIns="48005" anchor="ctr"/>
          <a:lstStyle/>
          <a:p>
            <a:pPr defTabSz="685800" eaLnBrk="1" hangingPunct="1"/>
            <a:r>
              <a:rPr lang="en-US" altLang="zh-CN" sz="3570" kern="1200" dirty="0">
                <a:solidFill>
                  <a:srgbClr val="FFFFFF"/>
                </a:solidFill>
                <a:latin typeface="+mj-lt"/>
                <a:ea typeface="+mj-ea"/>
                <a:cs typeface="+mj-cs"/>
              </a:rPr>
              <a:t>Java</a:t>
            </a:r>
            <a:r>
              <a:rPr lang="zh-CN" altLang="en-US" sz="3570" kern="1200" dirty="0">
                <a:solidFill>
                  <a:srgbClr val="FFFFFF"/>
                </a:solidFill>
                <a:latin typeface="+mj-lt"/>
                <a:ea typeface="+mj-ea"/>
                <a:cs typeface="+mj-cs"/>
              </a:rPr>
              <a:t>常见错误列表</a:t>
            </a:r>
            <a:r>
              <a:rPr lang="en-US" altLang="zh-CN" sz="3570" kern="1200" dirty="0">
                <a:solidFill>
                  <a:srgbClr val="FFFFFF"/>
                </a:solidFill>
                <a:latin typeface="+mj-lt"/>
                <a:ea typeface="+mj-ea"/>
                <a:cs typeface="+mj-cs"/>
              </a:rPr>
              <a:t>2-2</a:t>
            </a:r>
            <a:endParaRPr lang="en-US" altLang="zh-CN" sz="3570" kern="1200" dirty="0">
              <a:solidFill>
                <a:srgbClr val="FFFFFF"/>
              </a:solidFill>
              <a:latin typeface="+mj-lt"/>
              <a:ea typeface="+mj-ea"/>
              <a:cs typeface="+mj-cs"/>
            </a:endParaRPr>
          </a:p>
        </p:txBody>
      </p:sp>
      <p:sp>
        <p:nvSpPr>
          <p:cNvPr id="102404" name="右弧形箭头 1527862">
            <a:hlinkClick r:id="rId1" action="ppaction://hlinksldjump"/>
          </p:cNvPr>
          <p:cNvSpPr/>
          <p:nvPr/>
        </p:nvSpPr>
        <p:spPr>
          <a:xfrm>
            <a:off x="8651081" y="6397466"/>
            <a:ext cx="1058466" cy="530066"/>
          </a:xfrm>
          <a:prstGeom prst="curvedLeftArrow">
            <a:avLst>
              <a:gd name="adj1" fmla="val 20000"/>
              <a:gd name="adj2" fmla="val 40000"/>
              <a:gd name="adj3" fmla="val 66543"/>
            </a:avLst>
          </a:prstGeom>
          <a:solidFill>
            <a:schemeClr val="accent1"/>
          </a:solidFill>
          <a:ln w="9525" cap="flat" cmpd="sng">
            <a:solidFill>
              <a:schemeClr val="tx1"/>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sp>
        <p:nvSpPr>
          <p:cNvPr id="102405"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2"/>
    </p:custData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latin typeface="黑体" panose="02010609060101010101" pitchFamily="49" charset="-122"/>
                <a:ea typeface="黑体" panose="02010609060101010101" pitchFamily="49" charset="-122"/>
                <a:sym typeface="+mn-ea"/>
              </a:rPr>
              <a:t>表</a:t>
            </a:r>
            <a:r>
              <a:rPr lang="en-US" altLang="zh-CN" dirty="0">
                <a:latin typeface="黑体" panose="02010609060101010101" pitchFamily="49" charset="-122"/>
                <a:ea typeface="黑体" panose="02010609060101010101" pitchFamily="49" charset="-122"/>
                <a:sym typeface="+mn-ea"/>
              </a:rPr>
              <a:t>6.2  Java</a:t>
            </a:r>
            <a:r>
              <a:rPr lang="zh-CN" altLang="en-US" dirty="0">
                <a:latin typeface="黑体" panose="02010609060101010101" pitchFamily="49" charset="-122"/>
                <a:ea typeface="黑体" panose="02010609060101010101" pitchFamily="49" charset="-122"/>
                <a:sym typeface="+mn-ea"/>
              </a:rPr>
              <a:t>常见的一般异常列表</a:t>
            </a:r>
            <a:endParaRPr lang="zh-CN" altLang="en-US"/>
          </a:p>
        </p:txBody>
      </p:sp>
      <p:sp>
        <p:nvSpPr>
          <p:cNvPr id="3" name="内容占位符 2"/>
          <p:cNvSpPr>
            <a:spLocks noGrp="1"/>
          </p:cNvSpPr>
          <p:nvPr>
            <p:ph idx="1"/>
          </p:nvPr>
        </p:nvSpPr>
        <p:spPr/>
        <p:txBody>
          <a:bodyPr/>
          <a:p>
            <a:endParaRPr lang="zh-CN" altLang="en-US"/>
          </a:p>
        </p:txBody>
      </p:sp>
      <p:grpSp>
        <p:nvGrpSpPr>
          <p:cNvPr id="103427" name="组合 1528834"/>
          <p:cNvGrpSpPr/>
          <p:nvPr/>
        </p:nvGrpSpPr>
        <p:grpSpPr>
          <a:xfrm>
            <a:off x="600075" y="1680210"/>
            <a:ext cx="9601200" cy="3840480"/>
            <a:chOff x="-3" y="-3"/>
            <a:chExt cx="3094" cy="2422"/>
          </a:xfrm>
        </p:grpSpPr>
        <p:grpSp>
          <p:nvGrpSpPr>
            <p:cNvPr id="103429" name="组合 1528835"/>
            <p:cNvGrpSpPr/>
            <p:nvPr/>
          </p:nvGrpSpPr>
          <p:grpSpPr>
            <a:xfrm>
              <a:off x="0" y="0"/>
              <a:ext cx="3088" cy="2416"/>
              <a:chOff x="0" y="0"/>
              <a:chExt cx="3088" cy="2416"/>
            </a:xfrm>
          </p:grpSpPr>
          <p:grpSp>
            <p:nvGrpSpPr>
              <p:cNvPr id="103431" name="组合 1528836"/>
              <p:cNvGrpSpPr/>
              <p:nvPr/>
            </p:nvGrpSpPr>
            <p:grpSpPr>
              <a:xfrm>
                <a:off x="0" y="0"/>
                <a:ext cx="1099" cy="374"/>
                <a:chOff x="0" y="0"/>
                <a:chExt cx="1099" cy="374"/>
              </a:xfrm>
            </p:grpSpPr>
            <p:sp>
              <p:nvSpPr>
                <p:cNvPr id="103465" name="矩形 1528837"/>
                <p:cNvSpPr/>
                <p:nvPr/>
              </p:nvSpPr>
              <p:spPr>
                <a:xfrm>
                  <a:off x="43" y="0"/>
                  <a:ext cx="1013" cy="374"/>
                </a:xfrm>
                <a:prstGeom prst="rect">
                  <a:avLst/>
                </a:prstGeom>
                <a:noFill/>
                <a:ln w="9525">
                  <a:noFill/>
                </a:ln>
              </p:spPr>
              <p:txBody>
                <a:bodyPr anchor="ctr"/>
                <a:lstStyle/>
                <a:p>
                  <a:pPr algn="ctr">
                    <a:spcBef>
                      <a:spcPct val="0"/>
                    </a:spcBef>
                  </a:pPr>
                  <a:r>
                    <a:rPr lang="zh-CN" altLang="en-US" sz="2100" b="1" dirty="0">
                      <a:latin typeface="黑体" panose="02010609060101010101" pitchFamily="49" charset="-122"/>
                      <a:ea typeface="黑体" panose="02010609060101010101" pitchFamily="49" charset="-122"/>
                    </a:rPr>
                    <a:t>类    名</a:t>
                  </a:r>
                  <a:endParaRPr lang="zh-CN" altLang="en-US" sz="2100" b="1" dirty="0">
                    <a:latin typeface="黑体" panose="02010609060101010101" pitchFamily="49" charset="-122"/>
                    <a:ea typeface="黑体" panose="02010609060101010101" pitchFamily="49" charset="-122"/>
                  </a:endParaRPr>
                </a:p>
                <a:p>
                  <a:pPr algn="ctr"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66" name="矩形 1528838"/>
                <p:cNvSpPr/>
                <p:nvPr/>
              </p:nvSpPr>
              <p:spPr>
                <a:xfrm>
                  <a:off x="0" y="0"/>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2" name="组合 1528839"/>
              <p:cNvGrpSpPr/>
              <p:nvPr/>
            </p:nvGrpSpPr>
            <p:grpSpPr>
              <a:xfrm>
                <a:off x="1099" y="0"/>
                <a:ext cx="1989" cy="374"/>
                <a:chOff x="1099" y="0"/>
                <a:chExt cx="1989" cy="374"/>
              </a:xfrm>
            </p:grpSpPr>
            <p:sp>
              <p:nvSpPr>
                <p:cNvPr id="103463" name="矩形 1528840"/>
                <p:cNvSpPr/>
                <p:nvPr/>
              </p:nvSpPr>
              <p:spPr>
                <a:xfrm>
                  <a:off x="1142" y="0"/>
                  <a:ext cx="1903" cy="374"/>
                </a:xfrm>
                <a:prstGeom prst="rect">
                  <a:avLst/>
                </a:prstGeom>
                <a:noFill/>
                <a:ln w="9525">
                  <a:noFill/>
                </a:ln>
              </p:spPr>
              <p:txBody>
                <a:bodyPr anchor="ctr"/>
                <a:lstStyle/>
                <a:p>
                  <a:pPr algn="ctr">
                    <a:spcBef>
                      <a:spcPct val="0"/>
                    </a:spcBef>
                  </a:pPr>
                  <a:r>
                    <a:rPr lang="zh-CN" altLang="en-US" sz="2100" b="1" dirty="0">
                      <a:latin typeface="黑体" panose="02010609060101010101" pitchFamily="49" charset="-122"/>
                      <a:ea typeface="黑体" panose="02010609060101010101" pitchFamily="49" charset="-122"/>
                    </a:rPr>
                    <a:t>功 能 描 述</a:t>
                  </a:r>
                  <a:endParaRPr lang="zh-CN" altLang="en-US" sz="2100" b="1" dirty="0">
                    <a:latin typeface="黑体" panose="02010609060101010101" pitchFamily="49" charset="-122"/>
                    <a:ea typeface="黑体" panose="02010609060101010101" pitchFamily="49" charset="-122"/>
                  </a:endParaRPr>
                </a:p>
                <a:p>
                  <a:pPr algn="ctr"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64" name="矩形 1528841"/>
                <p:cNvSpPr/>
                <p:nvPr/>
              </p:nvSpPr>
              <p:spPr>
                <a:xfrm>
                  <a:off x="1099" y="0"/>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3" name="组合 1528842"/>
              <p:cNvGrpSpPr/>
              <p:nvPr/>
            </p:nvGrpSpPr>
            <p:grpSpPr>
              <a:xfrm>
                <a:off x="0" y="374"/>
                <a:ext cx="1099" cy="374"/>
                <a:chOff x="0" y="374"/>
                <a:chExt cx="1099" cy="374"/>
              </a:xfrm>
            </p:grpSpPr>
            <p:sp>
              <p:nvSpPr>
                <p:cNvPr id="103461" name="矩形 1528843"/>
                <p:cNvSpPr/>
                <p:nvPr/>
              </p:nvSpPr>
              <p:spPr>
                <a:xfrm>
                  <a:off x="43" y="374"/>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IllegalAccessException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62" name="矩形 1528844"/>
                <p:cNvSpPr/>
                <p:nvPr/>
              </p:nvSpPr>
              <p:spPr>
                <a:xfrm>
                  <a:off x="0" y="374"/>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4" name="组合 1528845"/>
              <p:cNvGrpSpPr/>
              <p:nvPr/>
            </p:nvGrpSpPr>
            <p:grpSpPr>
              <a:xfrm>
                <a:off x="1099" y="374"/>
                <a:ext cx="1989" cy="374"/>
                <a:chOff x="1099" y="374"/>
                <a:chExt cx="1989" cy="374"/>
              </a:xfrm>
            </p:grpSpPr>
            <p:sp>
              <p:nvSpPr>
                <p:cNvPr id="103459" name="矩形 1528846"/>
                <p:cNvSpPr/>
                <p:nvPr/>
              </p:nvSpPr>
              <p:spPr>
                <a:xfrm>
                  <a:off x="1142" y="374"/>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非法访问异常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60" name="矩形 1528847"/>
                <p:cNvSpPr/>
                <p:nvPr/>
              </p:nvSpPr>
              <p:spPr>
                <a:xfrm>
                  <a:off x="1099" y="374"/>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5" name="组合 1528848"/>
              <p:cNvGrpSpPr/>
              <p:nvPr/>
            </p:nvGrpSpPr>
            <p:grpSpPr>
              <a:xfrm>
                <a:off x="0" y="748"/>
                <a:ext cx="1099" cy="460"/>
                <a:chOff x="0" y="748"/>
                <a:chExt cx="1099" cy="460"/>
              </a:xfrm>
            </p:grpSpPr>
            <p:sp>
              <p:nvSpPr>
                <p:cNvPr id="103457" name="矩形 1528849"/>
                <p:cNvSpPr/>
                <p:nvPr/>
              </p:nvSpPr>
              <p:spPr>
                <a:xfrm>
                  <a:off x="43" y="748"/>
                  <a:ext cx="101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ClassNotFoundException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58" name="矩形 1528850"/>
                <p:cNvSpPr/>
                <p:nvPr/>
              </p:nvSpPr>
              <p:spPr>
                <a:xfrm>
                  <a:off x="0" y="748"/>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6" name="组合 1528851"/>
              <p:cNvGrpSpPr/>
              <p:nvPr/>
            </p:nvGrpSpPr>
            <p:grpSpPr>
              <a:xfrm>
                <a:off x="1099" y="748"/>
                <a:ext cx="1989" cy="460"/>
                <a:chOff x="1099" y="748"/>
                <a:chExt cx="1989" cy="460"/>
              </a:xfrm>
            </p:grpSpPr>
            <p:sp>
              <p:nvSpPr>
                <p:cNvPr id="103455" name="矩形 1528852"/>
                <p:cNvSpPr/>
                <p:nvPr/>
              </p:nvSpPr>
              <p:spPr>
                <a:xfrm>
                  <a:off x="1142" y="748"/>
                  <a:ext cx="1903"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指定类或接口不存在异常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56" name="矩形 1528853"/>
                <p:cNvSpPr/>
                <p:nvPr/>
              </p:nvSpPr>
              <p:spPr>
                <a:xfrm>
                  <a:off x="1099" y="748"/>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7" name="组合 1528854"/>
              <p:cNvGrpSpPr/>
              <p:nvPr/>
            </p:nvGrpSpPr>
            <p:grpSpPr>
              <a:xfrm>
                <a:off x="0" y="1208"/>
                <a:ext cx="1099" cy="460"/>
                <a:chOff x="0" y="1208"/>
                <a:chExt cx="1099" cy="460"/>
              </a:xfrm>
            </p:grpSpPr>
            <p:sp>
              <p:nvSpPr>
                <p:cNvPr id="103453" name="矩形 1528855"/>
                <p:cNvSpPr/>
                <p:nvPr/>
              </p:nvSpPr>
              <p:spPr>
                <a:xfrm>
                  <a:off x="43" y="1208"/>
                  <a:ext cx="101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CloneNotSupportException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54" name="矩形 1528856"/>
                <p:cNvSpPr/>
                <p:nvPr/>
              </p:nvSpPr>
              <p:spPr>
                <a:xfrm>
                  <a:off x="0" y="1208"/>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8" name="组合 1528857"/>
              <p:cNvGrpSpPr/>
              <p:nvPr/>
            </p:nvGrpSpPr>
            <p:grpSpPr>
              <a:xfrm>
                <a:off x="1099" y="1208"/>
                <a:ext cx="1989" cy="460"/>
                <a:chOff x="1099" y="1208"/>
                <a:chExt cx="1989" cy="460"/>
              </a:xfrm>
            </p:grpSpPr>
            <p:sp>
              <p:nvSpPr>
                <p:cNvPr id="103451" name="矩形 1528858"/>
                <p:cNvSpPr/>
                <p:nvPr/>
              </p:nvSpPr>
              <p:spPr>
                <a:xfrm>
                  <a:off x="1142" y="1208"/>
                  <a:ext cx="1903"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对象使用</a:t>
                  </a:r>
                  <a:r>
                    <a:rPr lang="en-US" altLang="zh-CN" sz="2100" b="1" dirty="0">
                      <a:latin typeface="黑体" panose="02010609060101010101" pitchFamily="49" charset="-122"/>
                      <a:ea typeface="黑体" panose="02010609060101010101" pitchFamily="49" charset="-122"/>
                    </a:rPr>
                    <a:t>clone</a:t>
                  </a:r>
                  <a:r>
                    <a:rPr lang="zh-CN" altLang="en-US" sz="2100" b="1" dirty="0">
                      <a:latin typeface="黑体" panose="02010609060101010101" pitchFamily="49" charset="-122"/>
                      <a:ea typeface="黑体" panose="02010609060101010101" pitchFamily="49" charset="-122"/>
                    </a:rPr>
                    <a:t>方法而不实现</a:t>
                  </a:r>
                  <a:r>
                    <a:rPr lang="en-US" altLang="zh-CN" sz="2100" b="1" dirty="0">
                      <a:latin typeface="黑体" panose="02010609060101010101" pitchFamily="49" charset="-122"/>
                      <a:ea typeface="黑体" panose="02010609060101010101" pitchFamily="49" charset="-122"/>
                    </a:rPr>
                    <a:t>cloneable</a:t>
                  </a:r>
                  <a:r>
                    <a:rPr lang="zh-CN" altLang="en-US" sz="2100" b="1" dirty="0">
                      <a:latin typeface="黑体" panose="02010609060101010101" pitchFamily="49" charset="-122"/>
                      <a:ea typeface="黑体" panose="02010609060101010101" pitchFamily="49" charset="-122"/>
                    </a:rPr>
                    <a:t>接口</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52" name="矩形 1528859"/>
                <p:cNvSpPr/>
                <p:nvPr/>
              </p:nvSpPr>
              <p:spPr>
                <a:xfrm>
                  <a:off x="1099" y="1208"/>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39" name="组合 1528860"/>
              <p:cNvGrpSpPr/>
              <p:nvPr/>
            </p:nvGrpSpPr>
            <p:grpSpPr>
              <a:xfrm>
                <a:off x="0" y="1668"/>
                <a:ext cx="1099" cy="374"/>
                <a:chOff x="0" y="1668"/>
                <a:chExt cx="1099" cy="374"/>
              </a:xfrm>
            </p:grpSpPr>
            <p:sp>
              <p:nvSpPr>
                <p:cNvPr id="103449" name="矩形 1528861"/>
                <p:cNvSpPr/>
                <p:nvPr/>
              </p:nvSpPr>
              <p:spPr>
                <a:xfrm>
                  <a:off x="43" y="1668"/>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IOException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50" name="矩形 1528862"/>
                <p:cNvSpPr/>
                <p:nvPr/>
              </p:nvSpPr>
              <p:spPr>
                <a:xfrm>
                  <a:off x="0" y="1668"/>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40" name="组合 1528863"/>
              <p:cNvGrpSpPr/>
              <p:nvPr/>
            </p:nvGrpSpPr>
            <p:grpSpPr>
              <a:xfrm>
                <a:off x="1099" y="1668"/>
                <a:ext cx="1989" cy="374"/>
                <a:chOff x="1099" y="1668"/>
                <a:chExt cx="1989" cy="374"/>
              </a:xfrm>
            </p:grpSpPr>
            <p:sp>
              <p:nvSpPr>
                <p:cNvPr id="103447" name="矩形 1528864"/>
                <p:cNvSpPr/>
                <p:nvPr/>
              </p:nvSpPr>
              <p:spPr>
                <a:xfrm>
                  <a:off x="1142" y="1668"/>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输入</a:t>
                  </a:r>
                  <a:r>
                    <a:rPr lang="en-US" altLang="zh-CN" sz="2100" b="1" dirty="0">
                      <a:latin typeface="黑体" panose="02010609060101010101" pitchFamily="49" charset="-122"/>
                      <a:ea typeface="黑体" panose="02010609060101010101" pitchFamily="49" charset="-122"/>
                    </a:rPr>
                    <a:t>/</a:t>
                  </a:r>
                  <a:r>
                    <a:rPr lang="zh-CN" altLang="en-US" sz="2100" b="1" dirty="0">
                      <a:latin typeface="黑体" panose="02010609060101010101" pitchFamily="49" charset="-122"/>
                      <a:ea typeface="黑体" panose="02010609060101010101" pitchFamily="49" charset="-122"/>
                    </a:rPr>
                    <a:t>输出异常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48" name="矩形 1528865"/>
                <p:cNvSpPr/>
                <p:nvPr/>
              </p:nvSpPr>
              <p:spPr>
                <a:xfrm>
                  <a:off x="1099" y="1668"/>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41" name="组合 1528866"/>
              <p:cNvGrpSpPr/>
              <p:nvPr/>
            </p:nvGrpSpPr>
            <p:grpSpPr>
              <a:xfrm>
                <a:off x="0" y="2042"/>
                <a:ext cx="1099" cy="374"/>
                <a:chOff x="0" y="2042"/>
                <a:chExt cx="1099" cy="374"/>
              </a:xfrm>
            </p:grpSpPr>
            <p:sp>
              <p:nvSpPr>
                <p:cNvPr id="103445" name="矩形 1528867"/>
                <p:cNvSpPr/>
                <p:nvPr/>
              </p:nvSpPr>
              <p:spPr>
                <a:xfrm>
                  <a:off x="43" y="2042"/>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InterruptedIOException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46" name="矩形 1528868"/>
                <p:cNvSpPr/>
                <p:nvPr/>
              </p:nvSpPr>
              <p:spPr>
                <a:xfrm>
                  <a:off x="0" y="2042"/>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3442" name="组合 1528869"/>
              <p:cNvGrpSpPr/>
              <p:nvPr/>
            </p:nvGrpSpPr>
            <p:grpSpPr>
              <a:xfrm>
                <a:off x="1099" y="2042"/>
                <a:ext cx="1989" cy="374"/>
                <a:chOff x="1099" y="2042"/>
                <a:chExt cx="1989" cy="374"/>
              </a:xfrm>
            </p:grpSpPr>
            <p:sp>
              <p:nvSpPr>
                <p:cNvPr id="103443" name="矩形 1528870"/>
                <p:cNvSpPr/>
                <p:nvPr/>
              </p:nvSpPr>
              <p:spPr>
                <a:xfrm>
                  <a:off x="1142" y="2042"/>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中断输入</a:t>
                  </a:r>
                  <a:r>
                    <a:rPr lang="en-US" altLang="zh-CN" sz="2100" b="1" dirty="0">
                      <a:latin typeface="黑体" panose="02010609060101010101" pitchFamily="49" charset="-122"/>
                      <a:ea typeface="黑体" panose="02010609060101010101" pitchFamily="49" charset="-122"/>
                    </a:rPr>
                    <a:t>/</a:t>
                  </a:r>
                  <a:r>
                    <a:rPr lang="zh-CN" altLang="en-US" sz="2100" b="1" dirty="0">
                      <a:latin typeface="黑体" panose="02010609060101010101" pitchFamily="49" charset="-122"/>
                      <a:ea typeface="黑体" panose="02010609060101010101" pitchFamily="49" charset="-122"/>
                    </a:rPr>
                    <a:t>输出操作异常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3444" name="矩形 1528871"/>
                <p:cNvSpPr/>
                <p:nvPr/>
              </p:nvSpPr>
              <p:spPr>
                <a:xfrm>
                  <a:off x="1099" y="2042"/>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sp>
          <p:nvSpPr>
            <p:cNvPr id="103430" name="矩形 1528872"/>
            <p:cNvSpPr/>
            <p:nvPr/>
          </p:nvSpPr>
          <p:spPr>
            <a:xfrm>
              <a:off x="-3" y="-3"/>
              <a:ext cx="3094" cy="2422"/>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sp>
        <p:nvSpPr>
          <p:cNvPr id="103428"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pSp>
        <p:nvGrpSpPr>
          <p:cNvPr id="104450" name="组合 1529857"/>
          <p:cNvGrpSpPr/>
          <p:nvPr/>
        </p:nvGrpSpPr>
        <p:grpSpPr>
          <a:xfrm>
            <a:off x="600075" y="878444"/>
            <a:ext cx="9601200" cy="5745718"/>
            <a:chOff x="-3" y="-3"/>
            <a:chExt cx="3094" cy="4464"/>
          </a:xfrm>
        </p:grpSpPr>
        <p:grpSp>
          <p:nvGrpSpPr>
            <p:cNvPr id="104452" name="组合 1529858"/>
            <p:cNvGrpSpPr/>
            <p:nvPr/>
          </p:nvGrpSpPr>
          <p:grpSpPr>
            <a:xfrm>
              <a:off x="0" y="0"/>
              <a:ext cx="3088" cy="4458"/>
              <a:chOff x="0" y="0"/>
              <a:chExt cx="3088" cy="4458"/>
            </a:xfrm>
          </p:grpSpPr>
          <p:grpSp>
            <p:nvGrpSpPr>
              <p:cNvPr id="104454" name="组合 1529859"/>
              <p:cNvGrpSpPr/>
              <p:nvPr/>
            </p:nvGrpSpPr>
            <p:grpSpPr>
              <a:xfrm>
                <a:off x="0" y="0"/>
                <a:ext cx="1099" cy="374"/>
                <a:chOff x="0" y="0"/>
                <a:chExt cx="1099" cy="374"/>
              </a:xfrm>
            </p:grpSpPr>
            <p:sp>
              <p:nvSpPr>
                <p:cNvPr id="104518" name="矩形 1529860"/>
                <p:cNvSpPr/>
                <p:nvPr/>
              </p:nvSpPr>
              <p:spPr>
                <a:xfrm>
                  <a:off x="43" y="0"/>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InterruptedException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19" name="矩形 1529861"/>
                <p:cNvSpPr/>
                <p:nvPr/>
              </p:nvSpPr>
              <p:spPr>
                <a:xfrm>
                  <a:off x="0" y="0"/>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55" name="组合 1529862"/>
              <p:cNvGrpSpPr/>
              <p:nvPr/>
            </p:nvGrpSpPr>
            <p:grpSpPr>
              <a:xfrm>
                <a:off x="1099" y="0"/>
                <a:ext cx="1989" cy="374"/>
                <a:chOff x="1099" y="0"/>
                <a:chExt cx="1989" cy="374"/>
              </a:xfrm>
            </p:grpSpPr>
            <p:sp>
              <p:nvSpPr>
                <p:cNvPr id="104516" name="矩形 1529863"/>
                <p:cNvSpPr/>
                <p:nvPr/>
              </p:nvSpPr>
              <p:spPr>
                <a:xfrm>
                  <a:off x="1142" y="0"/>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中断异常</a:t>
                  </a:r>
                  <a:r>
                    <a:rPr lang="en-US" altLang="zh-CN" sz="2100" b="1" dirty="0">
                      <a:latin typeface="黑体" panose="02010609060101010101" pitchFamily="49" charset="-122"/>
                      <a:ea typeface="黑体" panose="02010609060101010101" pitchFamily="49" charset="-122"/>
                    </a:rPr>
                    <a:t>(</a:t>
                  </a:r>
                  <a:r>
                    <a:rPr lang="zh-CN" altLang="en-US" sz="2100" b="1" dirty="0">
                      <a:latin typeface="黑体" panose="02010609060101010101" pitchFamily="49" charset="-122"/>
                      <a:ea typeface="黑体" panose="02010609060101010101" pitchFamily="49" charset="-122"/>
                    </a:rPr>
                    <a:t>常常应用于线程操作中</a:t>
                  </a:r>
                  <a:r>
                    <a:rPr lang="en-US" altLang="zh-CN" sz="2100" b="1" dirty="0">
                      <a:latin typeface="黑体" panose="02010609060101010101" pitchFamily="49" charset="-122"/>
                      <a:ea typeface="黑体" panose="02010609060101010101" pitchFamily="49" charset="-122"/>
                    </a:rPr>
                    <a:t>)</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17" name="矩形 1529864"/>
                <p:cNvSpPr/>
                <p:nvPr/>
              </p:nvSpPr>
              <p:spPr>
                <a:xfrm>
                  <a:off x="1099" y="0"/>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56" name="组合 1529865"/>
              <p:cNvGrpSpPr/>
              <p:nvPr/>
            </p:nvGrpSpPr>
            <p:grpSpPr>
              <a:xfrm>
                <a:off x="0" y="374"/>
                <a:ext cx="1099" cy="374"/>
                <a:chOff x="0" y="374"/>
                <a:chExt cx="1099" cy="374"/>
              </a:xfrm>
            </p:grpSpPr>
            <p:sp>
              <p:nvSpPr>
                <p:cNvPr id="104514" name="矩形 1529866"/>
                <p:cNvSpPr/>
                <p:nvPr/>
              </p:nvSpPr>
              <p:spPr>
                <a:xfrm>
                  <a:off x="43" y="374"/>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EOFException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15" name="矩形 1529867"/>
                <p:cNvSpPr/>
                <p:nvPr/>
              </p:nvSpPr>
              <p:spPr>
                <a:xfrm>
                  <a:off x="0" y="374"/>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57" name="组合 1529868"/>
              <p:cNvGrpSpPr/>
              <p:nvPr/>
            </p:nvGrpSpPr>
            <p:grpSpPr>
              <a:xfrm>
                <a:off x="1099" y="374"/>
                <a:ext cx="1989" cy="374"/>
                <a:chOff x="1099" y="374"/>
                <a:chExt cx="1989" cy="374"/>
              </a:xfrm>
            </p:grpSpPr>
            <p:sp>
              <p:nvSpPr>
                <p:cNvPr id="104512" name="矩形 1529869"/>
                <p:cNvSpPr/>
                <p:nvPr/>
              </p:nvSpPr>
              <p:spPr>
                <a:xfrm>
                  <a:off x="1142" y="374"/>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输入流中遇到非正常的</a:t>
                  </a:r>
                  <a:r>
                    <a:rPr lang="en-US" altLang="zh-CN" sz="2100" b="1" dirty="0">
                      <a:latin typeface="黑体" panose="02010609060101010101" pitchFamily="49" charset="-122"/>
                      <a:ea typeface="黑体" panose="02010609060101010101" pitchFamily="49" charset="-122"/>
                    </a:rPr>
                    <a:t>EOF</a:t>
                  </a:r>
                  <a:r>
                    <a:rPr lang="zh-CN" altLang="en-US" sz="2100" b="1" dirty="0">
                      <a:latin typeface="黑体" panose="02010609060101010101" pitchFamily="49" charset="-122"/>
                      <a:ea typeface="黑体" panose="02010609060101010101" pitchFamily="49" charset="-122"/>
                    </a:rPr>
                    <a:t>标志</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13" name="矩形 1529870"/>
                <p:cNvSpPr/>
                <p:nvPr/>
              </p:nvSpPr>
              <p:spPr>
                <a:xfrm>
                  <a:off x="1099" y="374"/>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58" name="组合 1529871"/>
              <p:cNvGrpSpPr/>
              <p:nvPr/>
            </p:nvGrpSpPr>
            <p:grpSpPr>
              <a:xfrm>
                <a:off x="0" y="748"/>
                <a:ext cx="1099" cy="374"/>
                <a:chOff x="0" y="748"/>
                <a:chExt cx="1099" cy="374"/>
              </a:xfrm>
            </p:grpSpPr>
            <p:sp>
              <p:nvSpPr>
                <p:cNvPr id="104510" name="矩形 1529872"/>
                <p:cNvSpPr/>
                <p:nvPr/>
              </p:nvSpPr>
              <p:spPr>
                <a:xfrm>
                  <a:off x="43" y="748"/>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FileNotFoundException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11" name="矩形 1529873"/>
                <p:cNvSpPr/>
                <p:nvPr/>
              </p:nvSpPr>
              <p:spPr>
                <a:xfrm>
                  <a:off x="0" y="748"/>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59" name="组合 1529874"/>
              <p:cNvGrpSpPr/>
              <p:nvPr/>
            </p:nvGrpSpPr>
            <p:grpSpPr>
              <a:xfrm>
                <a:off x="1099" y="748"/>
                <a:ext cx="1989" cy="374"/>
                <a:chOff x="1099" y="748"/>
                <a:chExt cx="1989" cy="374"/>
              </a:xfrm>
            </p:grpSpPr>
            <p:sp>
              <p:nvSpPr>
                <p:cNvPr id="104508" name="矩形 1529875"/>
                <p:cNvSpPr/>
                <p:nvPr/>
              </p:nvSpPr>
              <p:spPr>
                <a:xfrm>
                  <a:off x="1142" y="748"/>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指定文件找不到</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09" name="矩形 1529876"/>
                <p:cNvSpPr/>
                <p:nvPr/>
              </p:nvSpPr>
              <p:spPr>
                <a:xfrm>
                  <a:off x="1099" y="748"/>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0" name="组合 1529877"/>
              <p:cNvGrpSpPr/>
              <p:nvPr/>
            </p:nvGrpSpPr>
            <p:grpSpPr>
              <a:xfrm>
                <a:off x="0" y="1122"/>
                <a:ext cx="1099" cy="460"/>
                <a:chOff x="0" y="1122"/>
                <a:chExt cx="1099" cy="460"/>
              </a:xfrm>
            </p:grpSpPr>
            <p:sp>
              <p:nvSpPr>
                <p:cNvPr id="104506" name="矩形 1529878"/>
                <p:cNvSpPr/>
                <p:nvPr/>
              </p:nvSpPr>
              <p:spPr>
                <a:xfrm>
                  <a:off x="43" y="1122"/>
                  <a:ext cx="101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MalformedURLException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07" name="矩形 1529879"/>
                <p:cNvSpPr/>
                <p:nvPr/>
              </p:nvSpPr>
              <p:spPr>
                <a:xfrm>
                  <a:off x="0" y="1122"/>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1" name="组合 1529880"/>
              <p:cNvGrpSpPr/>
              <p:nvPr/>
            </p:nvGrpSpPr>
            <p:grpSpPr>
              <a:xfrm>
                <a:off x="1099" y="1122"/>
                <a:ext cx="1989" cy="460"/>
                <a:chOff x="1099" y="1122"/>
                <a:chExt cx="1989" cy="460"/>
              </a:xfrm>
            </p:grpSpPr>
            <p:sp>
              <p:nvSpPr>
                <p:cNvPr id="104504" name="矩形 1529881"/>
                <p:cNvSpPr/>
                <p:nvPr/>
              </p:nvSpPr>
              <p:spPr>
                <a:xfrm>
                  <a:off x="1142" y="1122"/>
                  <a:ext cx="190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URL</a:t>
                  </a:r>
                  <a:r>
                    <a:rPr lang="zh-CN" altLang="en-US" sz="2100" b="1" dirty="0">
                      <a:latin typeface="黑体" panose="02010609060101010101" pitchFamily="49" charset="-122"/>
                      <a:ea typeface="黑体" panose="02010609060101010101" pitchFamily="49" charset="-122"/>
                    </a:rPr>
                    <a:t>格式不正确</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05" name="矩形 1529882"/>
                <p:cNvSpPr/>
                <p:nvPr/>
              </p:nvSpPr>
              <p:spPr>
                <a:xfrm>
                  <a:off x="1099" y="1122"/>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2" name="组合 1529883"/>
              <p:cNvGrpSpPr/>
              <p:nvPr/>
            </p:nvGrpSpPr>
            <p:grpSpPr>
              <a:xfrm>
                <a:off x="0" y="1582"/>
                <a:ext cx="1099" cy="374"/>
                <a:chOff x="0" y="1582"/>
                <a:chExt cx="1099" cy="374"/>
              </a:xfrm>
            </p:grpSpPr>
            <p:sp>
              <p:nvSpPr>
                <p:cNvPr id="104502" name="矩形 1529884"/>
                <p:cNvSpPr/>
                <p:nvPr/>
              </p:nvSpPr>
              <p:spPr>
                <a:xfrm>
                  <a:off x="43" y="1582"/>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ProtocolException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03" name="矩形 1529885"/>
                <p:cNvSpPr/>
                <p:nvPr/>
              </p:nvSpPr>
              <p:spPr>
                <a:xfrm>
                  <a:off x="0" y="1582"/>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3" name="组合 1529886"/>
              <p:cNvGrpSpPr/>
              <p:nvPr/>
            </p:nvGrpSpPr>
            <p:grpSpPr>
              <a:xfrm>
                <a:off x="1099" y="1582"/>
                <a:ext cx="1989" cy="374"/>
                <a:chOff x="1099" y="1582"/>
                <a:chExt cx="1989" cy="374"/>
              </a:xfrm>
            </p:grpSpPr>
            <p:sp>
              <p:nvSpPr>
                <p:cNvPr id="104500" name="矩形 1529887"/>
                <p:cNvSpPr/>
                <p:nvPr/>
              </p:nvSpPr>
              <p:spPr>
                <a:xfrm>
                  <a:off x="1142" y="1582"/>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网络协议异常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501" name="矩形 1529888"/>
                <p:cNvSpPr/>
                <p:nvPr/>
              </p:nvSpPr>
              <p:spPr>
                <a:xfrm>
                  <a:off x="1099" y="1582"/>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4" name="组合 1529889"/>
              <p:cNvGrpSpPr/>
              <p:nvPr/>
            </p:nvGrpSpPr>
            <p:grpSpPr>
              <a:xfrm>
                <a:off x="0" y="1956"/>
                <a:ext cx="1099" cy="374"/>
                <a:chOff x="0" y="1956"/>
                <a:chExt cx="1099" cy="374"/>
              </a:xfrm>
            </p:grpSpPr>
            <p:sp>
              <p:nvSpPr>
                <p:cNvPr id="104498" name="矩形 1529890"/>
                <p:cNvSpPr/>
                <p:nvPr/>
              </p:nvSpPr>
              <p:spPr>
                <a:xfrm>
                  <a:off x="43" y="1956"/>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SocketException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99" name="矩形 1529891"/>
                <p:cNvSpPr/>
                <p:nvPr/>
              </p:nvSpPr>
              <p:spPr>
                <a:xfrm>
                  <a:off x="0" y="1956"/>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5" name="组合 1529892"/>
              <p:cNvGrpSpPr/>
              <p:nvPr/>
            </p:nvGrpSpPr>
            <p:grpSpPr>
              <a:xfrm>
                <a:off x="1099" y="1956"/>
                <a:ext cx="1989" cy="374"/>
                <a:chOff x="1099" y="1956"/>
                <a:chExt cx="1989" cy="374"/>
              </a:xfrm>
            </p:grpSpPr>
            <p:sp>
              <p:nvSpPr>
                <p:cNvPr id="104496" name="矩形 1529893"/>
                <p:cNvSpPr/>
                <p:nvPr/>
              </p:nvSpPr>
              <p:spPr>
                <a:xfrm>
                  <a:off x="1142" y="1956"/>
                  <a:ext cx="190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Socket</a:t>
                  </a:r>
                  <a:r>
                    <a:rPr lang="zh-CN" altLang="en-US" sz="2100" b="1" dirty="0">
                      <a:latin typeface="黑体" panose="02010609060101010101" pitchFamily="49" charset="-122"/>
                      <a:ea typeface="黑体" panose="02010609060101010101" pitchFamily="49" charset="-122"/>
                    </a:rPr>
                    <a:t>操作异常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97" name="矩形 1529894"/>
                <p:cNvSpPr/>
                <p:nvPr/>
              </p:nvSpPr>
              <p:spPr>
                <a:xfrm>
                  <a:off x="1099" y="1956"/>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6" name="组合 1529895"/>
              <p:cNvGrpSpPr/>
              <p:nvPr/>
            </p:nvGrpSpPr>
            <p:grpSpPr>
              <a:xfrm>
                <a:off x="0" y="2330"/>
                <a:ext cx="1099" cy="374"/>
                <a:chOff x="0" y="2330"/>
                <a:chExt cx="1099" cy="374"/>
              </a:xfrm>
            </p:grpSpPr>
            <p:sp>
              <p:nvSpPr>
                <p:cNvPr id="104494" name="矩形 1529896"/>
                <p:cNvSpPr/>
                <p:nvPr/>
              </p:nvSpPr>
              <p:spPr>
                <a:xfrm>
                  <a:off x="43" y="2330"/>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UnknownHostException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95" name="矩形 1529897"/>
                <p:cNvSpPr/>
                <p:nvPr/>
              </p:nvSpPr>
              <p:spPr>
                <a:xfrm>
                  <a:off x="0" y="2330"/>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7" name="组合 1529898"/>
              <p:cNvGrpSpPr/>
              <p:nvPr/>
            </p:nvGrpSpPr>
            <p:grpSpPr>
              <a:xfrm>
                <a:off x="1099" y="2330"/>
                <a:ext cx="1989" cy="374"/>
                <a:chOff x="1099" y="2330"/>
                <a:chExt cx="1989" cy="374"/>
              </a:xfrm>
            </p:grpSpPr>
            <p:sp>
              <p:nvSpPr>
                <p:cNvPr id="104492" name="矩形 1529899"/>
                <p:cNvSpPr/>
                <p:nvPr/>
              </p:nvSpPr>
              <p:spPr>
                <a:xfrm>
                  <a:off x="1142" y="2330"/>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给定的服务器地址无法解析</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93" name="矩形 1529900"/>
                <p:cNvSpPr/>
                <p:nvPr/>
              </p:nvSpPr>
              <p:spPr>
                <a:xfrm>
                  <a:off x="1099" y="2330"/>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8" name="组合 1529901"/>
              <p:cNvGrpSpPr/>
              <p:nvPr/>
            </p:nvGrpSpPr>
            <p:grpSpPr>
              <a:xfrm>
                <a:off x="0" y="2704"/>
                <a:ext cx="1099" cy="460"/>
                <a:chOff x="0" y="2704"/>
                <a:chExt cx="1099" cy="460"/>
              </a:xfrm>
            </p:grpSpPr>
            <p:sp>
              <p:nvSpPr>
                <p:cNvPr id="104490" name="矩形 1529902"/>
                <p:cNvSpPr/>
                <p:nvPr/>
              </p:nvSpPr>
              <p:spPr>
                <a:xfrm>
                  <a:off x="43" y="2704"/>
                  <a:ext cx="101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UnknownServiceException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91" name="矩形 1529903"/>
                <p:cNvSpPr/>
                <p:nvPr/>
              </p:nvSpPr>
              <p:spPr>
                <a:xfrm>
                  <a:off x="0" y="2704"/>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69" name="组合 1529904"/>
              <p:cNvGrpSpPr/>
              <p:nvPr/>
            </p:nvGrpSpPr>
            <p:grpSpPr>
              <a:xfrm>
                <a:off x="1099" y="2704"/>
                <a:ext cx="1989" cy="460"/>
                <a:chOff x="1099" y="2704"/>
                <a:chExt cx="1989" cy="460"/>
              </a:xfrm>
            </p:grpSpPr>
            <p:sp>
              <p:nvSpPr>
                <p:cNvPr id="104488" name="矩形 1529905"/>
                <p:cNvSpPr/>
                <p:nvPr/>
              </p:nvSpPr>
              <p:spPr>
                <a:xfrm>
                  <a:off x="1142" y="2704"/>
                  <a:ext cx="1903"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网络请求服务出错</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89" name="矩形 1529906"/>
                <p:cNvSpPr/>
                <p:nvPr/>
              </p:nvSpPr>
              <p:spPr>
                <a:xfrm>
                  <a:off x="1099" y="2704"/>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70" name="组合 1529907"/>
              <p:cNvGrpSpPr/>
              <p:nvPr/>
            </p:nvGrpSpPr>
            <p:grpSpPr>
              <a:xfrm>
                <a:off x="0" y="3164"/>
                <a:ext cx="1099" cy="460"/>
                <a:chOff x="0" y="3164"/>
                <a:chExt cx="1099" cy="460"/>
              </a:xfrm>
            </p:grpSpPr>
            <p:sp>
              <p:nvSpPr>
                <p:cNvPr id="104486" name="矩形 1529908"/>
                <p:cNvSpPr/>
                <p:nvPr/>
              </p:nvSpPr>
              <p:spPr>
                <a:xfrm>
                  <a:off x="43" y="3164"/>
                  <a:ext cx="101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UTFDataFormatException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87" name="矩形 1529909"/>
                <p:cNvSpPr/>
                <p:nvPr/>
              </p:nvSpPr>
              <p:spPr>
                <a:xfrm>
                  <a:off x="0" y="3164"/>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71" name="组合 1529910"/>
              <p:cNvGrpSpPr/>
              <p:nvPr/>
            </p:nvGrpSpPr>
            <p:grpSpPr>
              <a:xfrm>
                <a:off x="1099" y="3164"/>
                <a:ext cx="1989" cy="460"/>
                <a:chOff x="1099" y="3164"/>
                <a:chExt cx="1989" cy="460"/>
              </a:xfrm>
            </p:grpSpPr>
            <p:sp>
              <p:nvSpPr>
                <p:cNvPr id="104484" name="矩形 1529911"/>
                <p:cNvSpPr/>
                <p:nvPr/>
              </p:nvSpPr>
              <p:spPr>
                <a:xfrm>
                  <a:off x="1142" y="3164"/>
                  <a:ext cx="190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UTF</a:t>
                  </a:r>
                  <a:r>
                    <a:rPr lang="zh-CN" altLang="en-US" sz="2100" b="1" dirty="0">
                      <a:latin typeface="黑体" panose="02010609060101010101" pitchFamily="49" charset="-122"/>
                      <a:ea typeface="黑体" panose="02010609060101010101" pitchFamily="49" charset="-122"/>
                    </a:rPr>
                    <a:t>格式字符串转换出错</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85" name="矩形 1529912"/>
                <p:cNvSpPr/>
                <p:nvPr/>
              </p:nvSpPr>
              <p:spPr>
                <a:xfrm>
                  <a:off x="1099" y="3164"/>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72" name="组合 1529913"/>
              <p:cNvGrpSpPr/>
              <p:nvPr/>
            </p:nvGrpSpPr>
            <p:grpSpPr>
              <a:xfrm>
                <a:off x="0" y="3624"/>
                <a:ext cx="1099" cy="374"/>
                <a:chOff x="0" y="3624"/>
                <a:chExt cx="1099" cy="374"/>
              </a:xfrm>
            </p:grpSpPr>
            <p:sp>
              <p:nvSpPr>
                <p:cNvPr id="104482" name="矩形 1529914"/>
                <p:cNvSpPr/>
                <p:nvPr/>
              </p:nvSpPr>
              <p:spPr>
                <a:xfrm>
                  <a:off x="43" y="3624"/>
                  <a:ext cx="1013"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InstantiationException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83" name="矩形 1529915"/>
                <p:cNvSpPr/>
                <p:nvPr/>
              </p:nvSpPr>
              <p:spPr>
                <a:xfrm>
                  <a:off x="0" y="3624"/>
                  <a:ext cx="109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73" name="组合 1529916"/>
              <p:cNvGrpSpPr/>
              <p:nvPr/>
            </p:nvGrpSpPr>
            <p:grpSpPr>
              <a:xfrm>
                <a:off x="1099" y="3624"/>
                <a:ext cx="1989" cy="374"/>
                <a:chOff x="1099" y="3624"/>
                <a:chExt cx="1989" cy="374"/>
              </a:xfrm>
            </p:grpSpPr>
            <p:sp>
              <p:nvSpPr>
                <p:cNvPr id="104480" name="矩形 1529917"/>
                <p:cNvSpPr/>
                <p:nvPr/>
              </p:nvSpPr>
              <p:spPr>
                <a:xfrm>
                  <a:off x="1142" y="3624"/>
                  <a:ext cx="1903"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企图实例化接口或抽象类</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81" name="矩形 1529918"/>
                <p:cNvSpPr/>
                <p:nvPr/>
              </p:nvSpPr>
              <p:spPr>
                <a:xfrm>
                  <a:off x="1099" y="3624"/>
                  <a:ext cx="1989"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74" name="组合 1529919"/>
              <p:cNvGrpSpPr/>
              <p:nvPr/>
            </p:nvGrpSpPr>
            <p:grpSpPr>
              <a:xfrm>
                <a:off x="0" y="3998"/>
                <a:ext cx="1099" cy="460"/>
                <a:chOff x="0" y="3998"/>
                <a:chExt cx="1099" cy="460"/>
              </a:xfrm>
            </p:grpSpPr>
            <p:sp>
              <p:nvSpPr>
                <p:cNvPr id="104478" name="矩形 1529920"/>
                <p:cNvSpPr/>
                <p:nvPr/>
              </p:nvSpPr>
              <p:spPr>
                <a:xfrm>
                  <a:off x="43" y="3998"/>
                  <a:ext cx="1013" cy="460"/>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NoSuchMethodException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79" name="矩形 1529921"/>
                <p:cNvSpPr/>
                <p:nvPr/>
              </p:nvSpPr>
              <p:spPr>
                <a:xfrm>
                  <a:off x="0" y="3998"/>
                  <a:ext cx="109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4475" name="组合 1529922"/>
              <p:cNvGrpSpPr/>
              <p:nvPr/>
            </p:nvGrpSpPr>
            <p:grpSpPr>
              <a:xfrm>
                <a:off x="1099" y="3998"/>
                <a:ext cx="1989" cy="460"/>
                <a:chOff x="1099" y="3998"/>
                <a:chExt cx="1989" cy="460"/>
              </a:xfrm>
            </p:grpSpPr>
            <p:sp>
              <p:nvSpPr>
                <p:cNvPr id="104476" name="矩形 1529923"/>
                <p:cNvSpPr/>
                <p:nvPr/>
              </p:nvSpPr>
              <p:spPr>
                <a:xfrm>
                  <a:off x="1142" y="3998"/>
                  <a:ext cx="1903"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找不到指定的方法</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4477" name="矩形 1529924"/>
                <p:cNvSpPr/>
                <p:nvPr/>
              </p:nvSpPr>
              <p:spPr>
                <a:xfrm>
                  <a:off x="1099" y="3998"/>
                  <a:ext cx="1989"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sp>
          <p:nvSpPr>
            <p:cNvPr id="104453" name="矩形 1529925"/>
            <p:cNvSpPr/>
            <p:nvPr/>
          </p:nvSpPr>
          <p:spPr>
            <a:xfrm>
              <a:off x="-3" y="-3"/>
              <a:ext cx="3094" cy="4464"/>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sp>
        <p:nvSpPr>
          <p:cNvPr id="104451"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dirty="0">
                <a:latin typeface="黑体" panose="02010609060101010101" pitchFamily="49" charset="-122"/>
                <a:ea typeface="黑体" panose="02010609060101010101" pitchFamily="49" charset="-122"/>
                <a:sym typeface="+mn-ea"/>
              </a:rPr>
              <a:t>表</a:t>
            </a:r>
            <a:r>
              <a:rPr lang="en-US" altLang="zh-CN" dirty="0">
                <a:latin typeface="黑体" panose="02010609060101010101" pitchFamily="49" charset="-122"/>
                <a:ea typeface="黑体" panose="02010609060101010101" pitchFamily="49" charset="-122"/>
                <a:sym typeface="+mn-ea"/>
              </a:rPr>
              <a:t>6.3  Java</a:t>
            </a:r>
            <a:r>
              <a:rPr lang="zh-CN" altLang="en-US" dirty="0">
                <a:latin typeface="黑体" panose="02010609060101010101" pitchFamily="49" charset="-122"/>
                <a:ea typeface="黑体" panose="02010609060101010101" pitchFamily="49" charset="-122"/>
                <a:sym typeface="+mn-ea"/>
              </a:rPr>
              <a:t>常见的运行异常列表</a:t>
            </a:r>
            <a:endParaRPr lang="zh-CN" altLang="en-US"/>
          </a:p>
        </p:txBody>
      </p:sp>
      <p:sp>
        <p:nvSpPr>
          <p:cNvPr id="3" name="内容占位符 2"/>
          <p:cNvSpPr>
            <a:spLocks noGrp="1"/>
          </p:cNvSpPr>
          <p:nvPr>
            <p:ph idx="1"/>
          </p:nvPr>
        </p:nvSpPr>
        <p:spPr/>
        <p:txBody>
          <a:bodyPr/>
          <a:p>
            <a:endParaRPr lang="zh-CN" altLang="en-US"/>
          </a:p>
        </p:txBody>
      </p:sp>
      <p:sp>
        <p:nvSpPr>
          <p:cNvPr id="105474" name="文本框 1530881"/>
          <p:cNvSpPr txBox="1"/>
          <p:nvPr/>
        </p:nvSpPr>
        <p:spPr>
          <a:xfrm>
            <a:off x="2920365" y="640080"/>
            <a:ext cx="5040630" cy="478155"/>
          </a:xfrm>
          <a:prstGeom prst="rect">
            <a:avLst/>
          </a:prstGeom>
          <a:noFill/>
          <a:ln w="9525">
            <a:noFill/>
          </a:ln>
        </p:spPr>
        <p:txBody>
          <a:bodyPr>
            <a:spAutoFit/>
          </a:bodyPr>
          <a:lstStyle/>
          <a:p>
            <a:pPr>
              <a:spcBef>
                <a:spcPct val="50000"/>
              </a:spcBef>
            </a:pPr>
            <a:r>
              <a:rPr lang="zh-CN" altLang="en-US" sz="2520" b="1" dirty="0">
                <a:latin typeface="黑体" panose="02010609060101010101" pitchFamily="49" charset="-122"/>
                <a:ea typeface="黑体" panose="02010609060101010101" pitchFamily="49" charset="-122"/>
              </a:rPr>
              <a:t> </a:t>
            </a:r>
            <a:endParaRPr lang="zh-CN" altLang="en-US" sz="2520" b="1" dirty="0">
              <a:latin typeface="黑体" panose="02010609060101010101" pitchFamily="49" charset="-122"/>
              <a:ea typeface="黑体" panose="02010609060101010101" pitchFamily="49" charset="-122"/>
            </a:endParaRPr>
          </a:p>
        </p:txBody>
      </p:sp>
      <p:grpSp>
        <p:nvGrpSpPr>
          <p:cNvPr id="105475" name="组合 1530882"/>
          <p:cNvGrpSpPr/>
          <p:nvPr/>
        </p:nvGrpSpPr>
        <p:grpSpPr>
          <a:xfrm>
            <a:off x="600075" y="1635205"/>
            <a:ext cx="9601200" cy="4400550"/>
            <a:chOff x="-3" y="-3"/>
            <a:chExt cx="3080" cy="3170"/>
          </a:xfrm>
        </p:grpSpPr>
        <p:grpSp>
          <p:nvGrpSpPr>
            <p:cNvPr id="105477" name="组合 1530883"/>
            <p:cNvGrpSpPr/>
            <p:nvPr/>
          </p:nvGrpSpPr>
          <p:grpSpPr>
            <a:xfrm>
              <a:off x="0" y="0"/>
              <a:ext cx="3074" cy="3164"/>
              <a:chOff x="0" y="0"/>
              <a:chExt cx="3074" cy="3164"/>
            </a:xfrm>
          </p:grpSpPr>
          <p:grpSp>
            <p:nvGrpSpPr>
              <p:cNvPr id="105479" name="组合 1530884"/>
              <p:cNvGrpSpPr/>
              <p:nvPr/>
            </p:nvGrpSpPr>
            <p:grpSpPr>
              <a:xfrm>
                <a:off x="0" y="0"/>
                <a:ext cx="1267" cy="374"/>
                <a:chOff x="0" y="0"/>
                <a:chExt cx="1267" cy="374"/>
              </a:xfrm>
            </p:grpSpPr>
            <p:sp>
              <p:nvSpPr>
                <p:cNvPr id="105525" name="矩形 1530885"/>
                <p:cNvSpPr/>
                <p:nvPr/>
              </p:nvSpPr>
              <p:spPr>
                <a:xfrm>
                  <a:off x="43" y="0"/>
                  <a:ext cx="1181" cy="374"/>
                </a:xfrm>
                <a:prstGeom prst="rect">
                  <a:avLst/>
                </a:prstGeom>
                <a:noFill/>
                <a:ln w="9525">
                  <a:noFill/>
                </a:ln>
              </p:spPr>
              <p:txBody>
                <a:bodyPr anchor="ctr"/>
                <a:lstStyle/>
                <a:p>
                  <a:pPr algn="ctr">
                    <a:spcBef>
                      <a:spcPct val="0"/>
                    </a:spcBef>
                  </a:pPr>
                  <a:r>
                    <a:rPr lang="zh-CN" altLang="en-US" sz="2100" b="1" dirty="0">
                      <a:latin typeface="黑体" panose="02010609060101010101" pitchFamily="49" charset="-122"/>
                      <a:ea typeface="黑体" panose="02010609060101010101" pitchFamily="49" charset="-122"/>
                    </a:rPr>
                    <a:t>类    名</a:t>
                  </a:r>
                  <a:endParaRPr lang="zh-CN" altLang="en-US" sz="2100" b="1" dirty="0">
                    <a:latin typeface="黑体" panose="02010609060101010101" pitchFamily="49" charset="-122"/>
                    <a:ea typeface="黑体" panose="02010609060101010101" pitchFamily="49" charset="-122"/>
                  </a:endParaRPr>
                </a:p>
                <a:p>
                  <a:pPr algn="ctr"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26" name="矩形 1530886"/>
                <p:cNvSpPr/>
                <p:nvPr/>
              </p:nvSpPr>
              <p:spPr>
                <a:xfrm>
                  <a:off x="0" y="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0" name="组合 1530887"/>
              <p:cNvGrpSpPr/>
              <p:nvPr/>
            </p:nvGrpSpPr>
            <p:grpSpPr>
              <a:xfrm>
                <a:off x="1267" y="0"/>
                <a:ext cx="1807" cy="374"/>
                <a:chOff x="1267" y="0"/>
                <a:chExt cx="1807" cy="374"/>
              </a:xfrm>
            </p:grpSpPr>
            <p:sp>
              <p:nvSpPr>
                <p:cNvPr id="105523" name="矩形 1530888"/>
                <p:cNvSpPr/>
                <p:nvPr/>
              </p:nvSpPr>
              <p:spPr>
                <a:xfrm>
                  <a:off x="1310" y="0"/>
                  <a:ext cx="1721" cy="374"/>
                </a:xfrm>
                <a:prstGeom prst="rect">
                  <a:avLst/>
                </a:prstGeom>
                <a:noFill/>
                <a:ln w="9525">
                  <a:noFill/>
                </a:ln>
              </p:spPr>
              <p:txBody>
                <a:bodyPr anchor="ctr"/>
                <a:lstStyle/>
                <a:p>
                  <a:pPr algn="ctr">
                    <a:spcBef>
                      <a:spcPct val="0"/>
                    </a:spcBef>
                  </a:pPr>
                  <a:r>
                    <a:rPr lang="zh-CN" altLang="en-US" sz="2100" b="1" dirty="0">
                      <a:latin typeface="黑体" panose="02010609060101010101" pitchFamily="49" charset="-122"/>
                      <a:ea typeface="黑体" panose="02010609060101010101" pitchFamily="49" charset="-122"/>
                    </a:rPr>
                    <a:t>功 能 描 述</a:t>
                  </a:r>
                  <a:endParaRPr lang="zh-CN" altLang="en-US" sz="2100" b="1" dirty="0">
                    <a:latin typeface="黑体" panose="02010609060101010101" pitchFamily="49" charset="-122"/>
                    <a:ea typeface="黑体" panose="02010609060101010101" pitchFamily="49" charset="-122"/>
                  </a:endParaRPr>
                </a:p>
                <a:p>
                  <a:pPr algn="ctr"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24" name="矩形 1530889"/>
                <p:cNvSpPr/>
                <p:nvPr/>
              </p:nvSpPr>
              <p:spPr>
                <a:xfrm>
                  <a:off x="1267" y="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1" name="组合 1530890"/>
              <p:cNvGrpSpPr/>
              <p:nvPr/>
            </p:nvGrpSpPr>
            <p:grpSpPr>
              <a:xfrm>
                <a:off x="0" y="374"/>
                <a:ext cx="1267" cy="374"/>
                <a:chOff x="0" y="374"/>
                <a:chExt cx="1267" cy="374"/>
              </a:xfrm>
            </p:grpSpPr>
            <p:sp>
              <p:nvSpPr>
                <p:cNvPr id="105521" name="矩形 1530891"/>
                <p:cNvSpPr/>
                <p:nvPr/>
              </p:nvSpPr>
              <p:spPr>
                <a:xfrm>
                  <a:off x="43" y="374"/>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ArithmeticException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22" name="矩形 1530892"/>
                <p:cNvSpPr/>
                <p:nvPr/>
              </p:nvSpPr>
              <p:spPr>
                <a:xfrm>
                  <a:off x="0" y="374"/>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2" name="组合 1530893"/>
              <p:cNvGrpSpPr/>
              <p:nvPr/>
            </p:nvGrpSpPr>
            <p:grpSpPr>
              <a:xfrm>
                <a:off x="1267" y="374"/>
                <a:ext cx="1807" cy="374"/>
                <a:chOff x="1267" y="374"/>
                <a:chExt cx="1807" cy="374"/>
              </a:xfrm>
            </p:grpSpPr>
            <p:sp>
              <p:nvSpPr>
                <p:cNvPr id="105519" name="矩形 1530894"/>
                <p:cNvSpPr/>
                <p:nvPr/>
              </p:nvSpPr>
              <p:spPr>
                <a:xfrm>
                  <a:off x="1310" y="374"/>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算术运算除数为零</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20" name="矩形 1530895"/>
                <p:cNvSpPr/>
                <p:nvPr/>
              </p:nvSpPr>
              <p:spPr>
                <a:xfrm>
                  <a:off x="1267" y="374"/>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3" name="组合 1530896"/>
              <p:cNvGrpSpPr/>
              <p:nvPr/>
            </p:nvGrpSpPr>
            <p:grpSpPr>
              <a:xfrm>
                <a:off x="0" y="748"/>
                <a:ext cx="1267" cy="374"/>
                <a:chOff x="0" y="748"/>
                <a:chExt cx="1267" cy="374"/>
              </a:xfrm>
            </p:grpSpPr>
            <p:sp>
              <p:nvSpPr>
                <p:cNvPr id="105517" name="矩形 1530897"/>
                <p:cNvSpPr/>
                <p:nvPr/>
              </p:nvSpPr>
              <p:spPr>
                <a:xfrm>
                  <a:off x="43" y="748"/>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IndexOutofBoundException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18" name="矩形 1530898"/>
                <p:cNvSpPr/>
                <p:nvPr/>
              </p:nvSpPr>
              <p:spPr>
                <a:xfrm>
                  <a:off x="0" y="748"/>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4" name="组合 1530899"/>
              <p:cNvGrpSpPr/>
              <p:nvPr/>
            </p:nvGrpSpPr>
            <p:grpSpPr>
              <a:xfrm>
                <a:off x="1267" y="748"/>
                <a:ext cx="1807" cy="374"/>
                <a:chOff x="1267" y="748"/>
                <a:chExt cx="1807" cy="374"/>
              </a:xfrm>
            </p:grpSpPr>
            <p:sp>
              <p:nvSpPr>
                <p:cNvPr id="105515" name="矩形 1530900"/>
                <p:cNvSpPr/>
                <p:nvPr/>
              </p:nvSpPr>
              <p:spPr>
                <a:xfrm>
                  <a:off x="1310" y="748"/>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下标越界错误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16" name="矩形 1530901"/>
                <p:cNvSpPr/>
                <p:nvPr/>
              </p:nvSpPr>
              <p:spPr>
                <a:xfrm>
                  <a:off x="1267" y="748"/>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5" name="组合 1530902"/>
              <p:cNvGrpSpPr/>
              <p:nvPr/>
            </p:nvGrpSpPr>
            <p:grpSpPr>
              <a:xfrm>
                <a:off x="0" y="1122"/>
                <a:ext cx="1267" cy="460"/>
                <a:chOff x="0" y="1122"/>
                <a:chExt cx="1267" cy="460"/>
              </a:xfrm>
            </p:grpSpPr>
            <p:sp>
              <p:nvSpPr>
                <p:cNvPr id="105513" name="矩形 1530903"/>
                <p:cNvSpPr/>
                <p:nvPr/>
              </p:nvSpPr>
              <p:spPr>
                <a:xfrm>
                  <a:off x="43" y="1122"/>
                  <a:ext cx="1181" cy="460"/>
                </a:xfrm>
                <a:prstGeom prst="rect">
                  <a:avLst/>
                </a:prstGeom>
                <a:noFill/>
                <a:ln w="9525">
                  <a:noFill/>
                </a:ln>
              </p:spPr>
              <p:txBody>
                <a:bodyPr anchor="ctr"/>
                <a:lstStyle/>
                <a:p>
                  <a:pPr algn="just">
                    <a:spcBef>
                      <a:spcPct val="0"/>
                    </a:spcBef>
                  </a:pPr>
                  <a:r>
                    <a:rPr lang="en-US" altLang="zh-CN" sz="1680" b="1" dirty="0">
                      <a:latin typeface="黑体" panose="02010609060101010101" pitchFamily="49" charset="-122"/>
                      <a:ea typeface="黑体" panose="02010609060101010101" pitchFamily="49" charset="-122"/>
                    </a:rPr>
                    <a:t>ArrayIndexOutofBoundsException</a:t>
                  </a:r>
                  <a:endParaRPr lang="en-US" altLang="zh-CN" sz="168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1680" b="1" dirty="0">
                    <a:latin typeface="黑体" panose="02010609060101010101" pitchFamily="49" charset="-122"/>
                    <a:ea typeface="黑体" panose="02010609060101010101" pitchFamily="49" charset="-122"/>
                  </a:endParaRPr>
                </a:p>
              </p:txBody>
            </p:sp>
            <p:sp>
              <p:nvSpPr>
                <p:cNvPr id="105514" name="矩形 1530904"/>
                <p:cNvSpPr/>
                <p:nvPr/>
              </p:nvSpPr>
              <p:spPr>
                <a:xfrm>
                  <a:off x="0" y="1122"/>
                  <a:ext cx="126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6" name="组合 1530905"/>
              <p:cNvGrpSpPr/>
              <p:nvPr/>
            </p:nvGrpSpPr>
            <p:grpSpPr>
              <a:xfrm>
                <a:off x="1267" y="1122"/>
                <a:ext cx="1807" cy="460"/>
                <a:chOff x="1267" y="1122"/>
                <a:chExt cx="1807" cy="460"/>
              </a:xfrm>
            </p:grpSpPr>
            <p:sp>
              <p:nvSpPr>
                <p:cNvPr id="105511" name="矩形 1530906"/>
                <p:cNvSpPr/>
                <p:nvPr/>
              </p:nvSpPr>
              <p:spPr>
                <a:xfrm>
                  <a:off x="1310" y="1122"/>
                  <a:ext cx="1721"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数组元素下标越界错误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12" name="矩形 1530907"/>
                <p:cNvSpPr/>
                <p:nvPr/>
              </p:nvSpPr>
              <p:spPr>
                <a:xfrm>
                  <a:off x="1267" y="1122"/>
                  <a:ext cx="180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7" name="组合 1530908"/>
              <p:cNvGrpSpPr/>
              <p:nvPr/>
            </p:nvGrpSpPr>
            <p:grpSpPr>
              <a:xfrm>
                <a:off x="0" y="1582"/>
                <a:ext cx="1267" cy="460"/>
                <a:chOff x="0" y="1582"/>
                <a:chExt cx="1267" cy="460"/>
              </a:xfrm>
            </p:grpSpPr>
            <p:sp>
              <p:nvSpPr>
                <p:cNvPr id="105509" name="矩形 1530909"/>
                <p:cNvSpPr/>
                <p:nvPr/>
              </p:nvSpPr>
              <p:spPr>
                <a:xfrm>
                  <a:off x="43" y="1582"/>
                  <a:ext cx="1181" cy="460"/>
                </a:xfrm>
                <a:prstGeom prst="rect">
                  <a:avLst/>
                </a:prstGeom>
                <a:noFill/>
                <a:ln w="9525">
                  <a:noFill/>
                </a:ln>
              </p:spPr>
              <p:txBody>
                <a:bodyPr anchor="ctr"/>
                <a:lstStyle/>
                <a:p>
                  <a:pPr algn="just">
                    <a:spcBef>
                      <a:spcPct val="0"/>
                    </a:spcBef>
                  </a:pPr>
                  <a:r>
                    <a:rPr lang="en-US" altLang="zh-CN" sz="1680" b="1" dirty="0">
                      <a:latin typeface="黑体" panose="02010609060101010101" pitchFamily="49" charset="-122"/>
                      <a:ea typeface="黑体" panose="02010609060101010101" pitchFamily="49" charset="-122"/>
                    </a:rPr>
                    <a:t>StringIndexOutofBoundsException</a:t>
                  </a:r>
                  <a:endParaRPr lang="en-US" altLang="zh-CN" sz="168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1680" b="1" dirty="0">
                    <a:latin typeface="黑体" panose="02010609060101010101" pitchFamily="49" charset="-122"/>
                    <a:ea typeface="黑体" panose="02010609060101010101" pitchFamily="49" charset="-122"/>
                  </a:endParaRPr>
                </a:p>
              </p:txBody>
            </p:sp>
            <p:sp>
              <p:nvSpPr>
                <p:cNvPr id="105510" name="矩形 1530910"/>
                <p:cNvSpPr/>
                <p:nvPr/>
              </p:nvSpPr>
              <p:spPr>
                <a:xfrm>
                  <a:off x="0" y="1582"/>
                  <a:ext cx="126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8" name="组合 1530911"/>
              <p:cNvGrpSpPr/>
              <p:nvPr/>
            </p:nvGrpSpPr>
            <p:grpSpPr>
              <a:xfrm>
                <a:off x="1267" y="1582"/>
                <a:ext cx="1807" cy="460"/>
                <a:chOff x="1267" y="1582"/>
                <a:chExt cx="1807" cy="460"/>
              </a:xfrm>
            </p:grpSpPr>
            <p:sp>
              <p:nvSpPr>
                <p:cNvPr id="105507" name="矩形 1530912"/>
                <p:cNvSpPr/>
                <p:nvPr/>
              </p:nvSpPr>
              <p:spPr>
                <a:xfrm>
                  <a:off x="1310" y="1582"/>
                  <a:ext cx="1721" cy="460"/>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字符串下标越界错误</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08" name="矩形 1530913"/>
                <p:cNvSpPr/>
                <p:nvPr/>
              </p:nvSpPr>
              <p:spPr>
                <a:xfrm>
                  <a:off x="1267" y="1582"/>
                  <a:ext cx="1807" cy="460"/>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89" name="组合 1530914"/>
              <p:cNvGrpSpPr/>
              <p:nvPr/>
            </p:nvGrpSpPr>
            <p:grpSpPr>
              <a:xfrm>
                <a:off x="0" y="2042"/>
                <a:ext cx="1267" cy="374"/>
                <a:chOff x="0" y="2042"/>
                <a:chExt cx="1267" cy="374"/>
              </a:xfrm>
            </p:grpSpPr>
            <p:sp>
              <p:nvSpPr>
                <p:cNvPr id="105505" name="矩形 1530915"/>
                <p:cNvSpPr/>
                <p:nvPr/>
              </p:nvSpPr>
              <p:spPr>
                <a:xfrm>
                  <a:off x="43" y="2042"/>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ClassCastException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06" name="矩形 1530916"/>
                <p:cNvSpPr/>
                <p:nvPr/>
              </p:nvSpPr>
              <p:spPr>
                <a:xfrm>
                  <a:off x="0" y="2042"/>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90" name="组合 1530917"/>
              <p:cNvGrpSpPr/>
              <p:nvPr/>
            </p:nvGrpSpPr>
            <p:grpSpPr>
              <a:xfrm>
                <a:off x="1267" y="2042"/>
                <a:ext cx="1807" cy="374"/>
                <a:chOff x="1267" y="2042"/>
                <a:chExt cx="1807" cy="374"/>
              </a:xfrm>
            </p:grpSpPr>
            <p:sp>
              <p:nvSpPr>
                <p:cNvPr id="105503" name="矩形 1530918"/>
                <p:cNvSpPr/>
                <p:nvPr/>
              </p:nvSpPr>
              <p:spPr>
                <a:xfrm>
                  <a:off x="1310" y="2042"/>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类型强制转换异常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04" name="矩形 1530919"/>
                <p:cNvSpPr/>
                <p:nvPr/>
              </p:nvSpPr>
              <p:spPr>
                <a:xfrm>
                  <a:off x="1267" y="2042"/>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91" name="组合 1530920"/>
              <p:cNvGrpSpPr/>
              <p:nvPr/>
            </p:nvGrpSpPr>
            <p:grpSpPr>
              <a:xfrm>
                <a:off x="0" y="2416"/>
                <a:ext cx="1267" cy="374"/>
                <a:chOff x="0" y="2416"/>
                <a:chExt cx="1267" cy="374"/>
              </a:xfrm>
            </p:grpSpPr>
            <p:sp>
              <p:nvSpPr>
                <p:cNvPr id="105501" name="矩形 1530921"/>
                <p:cNvSpPr/>
                <p:nvPr/>
              </p:nvSpPr>
              <p:spPr>
                <a:xfrm>
                  <a:off x="43" y="2416"/>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NegativeArraySizeException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02" name="矩形 1530922"/>
                <p:cNvSpPr/>
                <p:nvPr/>
              </p:nvSpPr>
              <p:spPr>
                <a:xfrm>
                  <a:off x="0" y="2416"/>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92" name="组合 1530923"/>
              <p:cNvGrpSpPr/>
              <p:nvPr/>
            </p:nvGrpSpPr>
            <p:grpSpPr>
              <a:xfrm>
                <a:off x="1267" y="2416"/>
                <a:ext cx="1807" cy="374"/>
                <a:chOff x="1267" y="2416"/>
                <a:chExt cx="1807" cy="374"/>
              </a:xfrm>
            </p:grpSpPr>
            <p:sp>
              <p:nvSpPr>
                <p:cNvPr id="105499" name="矩形 1530924"/>
                <p:cNvSpPr/>
                <p:nvPr/>
              </p:nvSpPr>
              <p:spPr>
                <a:xfrm>
                  <a:off x="1310" y="2416"/>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数组的长度为负异常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500" name="矩形 1530925"/>
                <p:cNvSpPr/>
                <p:nvPr/>
              </p:nvSpPr>
              <p:spPr>
                <a:xfrm>
                  <a:off x="1267" y="2416"/>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93" name="组合 1530926"/>
              <p:cNvGrpSpPr/>
              <p:nvPr/>
            </p:nvGrpSpPr>
            <p:grpSpPr>
              <a:xfrm>
                <a:off x="0" y="2790"/>
                <a:ext cx="1267" cy="374"/>
                <a:chOff x="0" y="2790"/>
                <a:chExt cx="1267" cy="374"/>
              </a:xfrm>
            </p:grpSpPr>
            <p:sp>
              <p:nvSpPr>
                <p:cNvPr id="105497" name="矩形 1530927"/>
                <p:cNvSpPr/>
                <p:nvPr/>
              </p:nvSpPr>
              <p:spPr>
                <a:xfrm>
                  <a:off x="43" y="2790"/>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NullPointerException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498" name="矩形 1530928"/>
                <p:cNvSpPr/>
                <p:nvPr/>
              </p:nvSpPr>
              <p:spPr>
                <a:xfrm>
                  <a:off x="0" y="279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5494" name="组合 1530929"/>
              <p:cNvGrpSpPr/>
              <p:nvPr/>
            </p:nvGrpSpPr>
            <p:grpSpPr>
              <a:xfrm>
                <a:off x="1267" y="2790"/>
                <a:ext cx="1807" cy="374"/>
                <a:chOff x="1267" y="2790"/>
                <a:chExt cx="1807" cy="374"/>
              </a:xfrm>
            </p:grpSpPr>
            <p:sp>
              <p:nvSpPr>
                <p:cNvPr id="105495" name="矩形 1530930"/>
                <p:cNvSpPr/>
                <p:nvPr/>
              </p:nvSpPr>
              <p:spPr>
                <a:xfrm>
                  <a:off x="1310" y="2790"/>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非法使用空指针异常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5496" name="矩形 1530931"/>
                <p:cNvSpPr/>
                <p:nvPr/>
              </p:nvSpPr>
              <p:spPr>
                <a:xfrm>
                  <a:off x="1267" y="279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sp>
          <p:nvSpPr>
            <p:cNvPr id="105478" name="矩形 1530932"/>
            <p:cNvSpPr/>
            <p:nvPr/>
          </p:nvSpPr>
          <p:spPr>
            <a:xfrm>
              <a:off x="-3" y="-3"/>
              <a:ext cx="3080" cy="3170"/>
            </a:xfrm>
            <a:prstGeom prst="rect">
              <a:avLst/>
            </a:prstGeom>
            <a:noFill/>
            <a:ln w="9525"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sp>
        <p:nvSpPr>
          <p:cNvPr id="105476"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pSp>
        <p:nvGrpSpPr>
          <p:cNvPr id="106498" name="组合 1531905"/>
          <p:cNvGrpSpPr/>
          <p:nvPr/>
        </p:nvGrpSpPr>
        <p:grpSpPr>
          <a:xfrm>
            <a:off x="600075" y="1256824"/>
            <a:ext cx="9601200" cy="4687253"/>
            <a:chOff x="-3" y="-3"/>
            <a:chExt cx="3080" cy="2624"/>
          </a:xfrm>
        </p:grpSpPr>
        <p:grpSp>
          <p:nvGrpSpPr>
            <p:cNvPr id="106500" name="组合 1531906"/>
            <p:cNvGrpSpPr/>
            <p:nvPr/>
          </p:nvGrpSpPr>
          <p:grpSpPr>
            <a:xfrm>
              <a:off x="0" y="0"/>
              <a:ext cx="3074" cy="2618"/>
              <a:chOff x="0" y="0"/>
              <a:chExt cx="3074" cy="2618"/>
            </a:xfrm>
          </p:grpSpPr>
          <p:grpSp>
            <p:nvGrpSpPr>
              <p:cNvPr id="106502" name="组合 1531907"/>
              <p:cNvGrpSpPr/>
              <p:nvPr/>
            </p:nvGrpSpPr>
            <p:grpSpPr>
              <a:xfrm>
                <a:off x="0" y="0"/>
                <a:ext cx="1267" cy="374"/>
                <a:chOff x="0" y="0"/>
                <a:chExt cx="1267" cy="374"/>
              </a:xfrm>
            </p:grpSpPr>
            <p:sp>
              <p:nvSpPr>
                <p:cNvPr id="106542" name="矩形 1531908"/>
                <p:cNvSpPr/>
                <p:nvPr/>
              </p:nvSpPr>
              <p:spPr>
                <a:xfrm>
                  <a:off x="43" y="0"/>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NumberFormatException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43" name="矩形 1531909"/>
                <p:cNvSpPr/>
                <p:nvPr/>
              </p:nvSpPr>
              <p:spPr>
                <a:xfrm>
                  <a:off x="0" y="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3" name="组合 1531910"/>
              <p:cNvGrpSpPr/>
              <p:nvPr/>
            </p:nvGrpSpPr>
            <p:grpSpPr>
              <a:xfrm>
                <a:off x="1267" y="0"/>
                <a:ext cx="1807" cy="374"/>
                <a:chOff x="1267" y="0"/>
                <a:chExt cx="1807" cy="374"/>
              </a:xfrm>
            </p:grpSpPr>
            <p:sp>
              <p:nvSpPr>
                <p:cNvPr id="106540" name="矩形 1531911"/>
                <p:cNvSpPr/>
                <p:nvPr/>
              </p:nvSpPr>
              <p:spPr>
                <a:xfrm>
                  <a:off x="1310" y="0"/>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非法数据格式异常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41" name="矩形 1531912"/>
                <p:cNvSpPr/>
                <p:nvPr/>
              </p:nvSpPr>
              <p:spPr>
                <a:xfrm>
                  <a:off x="1267" y="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4" name="组合 1531913"/>
              <p:cNvGrpSpPr/>
              <p:nvPr/>
            </p:nvGrpSpPr>
            <p:grpSpPr>
              <a:xfrm>
                <a:off x="0" y="374"/>
                <a:ext cx="1267" cy="374"/>
                <a:chOff x="0" y="374"/>
                <a:chExt cx="1267" cy="374"/>
              </a:xfrm>
            </p:grpSpPr>
            <p:sp>
              <p:nvSpPr>
                <p:cNvPr id="106538" name="矩形 1531914"/>
                <p:cNvSpPr/>
                <p:nvPr/>
              </p:nvSpPr>
              <p:spPr>
                <a:xfrm>
                  <a:off x="43" y="374"/>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IllegalArgumentException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39" name="矩形 1531915"/>
                <p:cNvSpPr/>
                <p:nvPr/>
              </p:nvSpPr>
              <p:spPr>
                <a:xfrm>
                  <a:off x="0" y="374"/>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5" name="组合 1531916"/>
              <p:cNvGrpSpPr/>
              <p:nvPr/>
            </p:nvGrpSpPr>
            <p:grpSpPr>
              <a:xfrm>
                <a:off x="1267" y="374"/>
                <a:ext cx="1807" cy="374"/>
                <a:chOff x="1267" y="374"/>
                <a:chExt cx="1807" cy="374"/>
              </a:xfrm>
            </p:grpSpPr>
            <p:sp>
              <p:nvSpPr>
                <p:cNvPr id="106536" name="矩形 1531917"/>
                <p:cNvSpPr/>
                <p:nvPr/>
              </p:nvSpPr>
              <p:spPr>
                <a:xfrm>
                  <a:off x="1310" y="374"/>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非法参数异常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37" name="矩形 1531918"/>
                <p:cNvSpPr/>
                <p:nvPr/>
              </p:nvSpPr>
              <p:spPr>
                <a:xfrm>
                  <a:off x="1267" y="374"/>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6" name="组合 1531919"/>
              <p:cNvGrpSpPr/>
              <p:nvPr/>
            </p:nvGrpSpPr>
            <p:grpSpPr>
              <a:xfrm>
                <a:off x="0" y="748"/>
                <a:ext cx="1267" cy="374"/>
                <a:chOff x="0" y="748"/>
                <a:chExt cx="1267" cy="374"/>
              </a:xfrm>
            </p:grpSpPr>
            <p:sp>
              <p:nvSpPr>
                <p:cNvPr id="106534" name="矩形 1531920"/>
                <p:cNvSpPr/>
                <p:nvPr/>
              </p:nvSpPr>
              <p:spPr>
                <a:xfrm>
                  <a:off x="43" y="748"/>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IllegalMonitorStateException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35" name="矩形 1531921"/>
                <p:cNvSpPr/>
                <p:nvPr/>
              </p:nvSpPr>
              <p:spPr>
                <a:xfrm>
                  <a:off x="0" y="748"/>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7" name="组合 1531922"/>
              <p:cNvGrpSpPr/>
              <p:nvPr/>
            </p:nvGrpSpPr>
            <p:grpSpPr>
              <a:xfrm>
                <a:off x="1267" y="748"/>
                <a:ext cx="1807" cy="374"/>
                <a:chOff x="1267" y="748"/>
                <a:chExt cx="1807" cy="374"/>
              </a:xfrm>
            </p:grpSpPr>
            <p:sp>
              <p:nvSpPr>
                <p:cNvPr id="106532" name="矩形 1531923"/>
                <p:cNvSpPr/>
                <p:nvPr/>
              </p:nvSpPr>
              <p:spPr>
                <a:xfrm>
                  <a:off x="1310" y="748"/>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非法监视器操作异常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33" name="矩形 1531924"/>
                <p:cNvSpPr/>
                <p:nvPr/>
              </p:nvSpPr>
              <p:spPr>
                <a:xfrm>
                  <a:off x="1267" y="748"/>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8" name="组合 1531925"/>
              <p:cNvGrpSpPr/>
              <p:nvPr/>
            </p:nvGrpSpPr>
            <p:grpSpPr>
              <a:xfrm>
                <a:off x="0" y="1122"/>
                <a:ext cx="1267" cy="374"/>
                <a:chOff x="0" y="1122"/>
                <a:chExt cx="1267" cy="374"/>
              </a:xfrm>
            </p:grpSpPr>
            <p:sp>
              <p:nvSpPr>
                <p:cNvPr id="106530" name="矩形 1531926"/>
                <p:cNvSpPr/>
                <p:nvPr/>
              </p:nvSpPr>
              <p:spPr>
                <a:xfrm>
                  <a:off x="43" y="1122"/>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IllegalThreadStateException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31" name="矩形 1531927"/>
                <p:cNvSpPr/>
                <p:nvPr/>
              </p:nvSpPr>
              <p:spPr>
                <a:xfrm>
                  <a:off x="0" y="1122"/>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09" name="组合 1531928"/>
              <p:cNvGrpSpPr/>
              <p:nvPr/>
            </p:nvGrpSpPr>
            <p:grpSpPr>
              <a:xfrm>
                <a:off x="1267" y="1122"/>
                <a:ext cx="1807" cy="374"/>
                <a:chOff x="1267" y="1122"/>
                <a:chExt cx="1807" cy="374"/>
              </a:xfrm>
            </p:grpSpPr>
            <p:sp>
              <p:nvSpPr>
                <p:cNvPr id="106528" name="矩形 1531929"/>
                <p:cNvSpPr/>
                <p:nvPr/>
              </p:nvSpPr>
              <p:spPr>
                <a:xfrm>
                  <a:off x="1310" y="1122"/>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非法线程状态异常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29" name="矩形 1531930"/>
                <p:cNvSpPr/>
                <p:nvPr/>
              </p:nvSpPr>
              <p:spPr>
                <a:xfrm>
                  <a:off x="1267" y="1122"/>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10" name="组合 1531931"/>
              <p:cNvGrpSpPr/>
              <p:nvPr/>
            </p:nvGrpSpPr>
            <p:grpSpPr>
              <a:xfrm>
                <a:off x="0" y="1496"/>
                <a:ext cx="1267" cy="374"/>
                <a:chOff x="0" y="1496"/>
                <a:chExt cx="1267" cy="374"/>
              </a:xfrm>
            </p:grpSpPr>
            <p:sp>
              <p:nvSpPr>
                <p:cNvPr id="106526" name="矩形 1531932"/>
                <p:cNvSpPr/>
                <p:nvPr/>
              </p:nvSpPr>
              <p:spPr>
                <a:xfrm>
                  <a:off x="43" y="1496"/>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EmptyStackException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27" name="矩形 1531933"/>
                <p:cNvSpPr/>
                <p:nvPr/>
              </p:nvSpPr>
              <p:spPr>
                <a:xfrm>
                  <a:off x="0" y="1496"/>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11" name="组合 1531934"/>
              <p:cNvGrpSpPr/>
              <p:nvPr/>
            </p:nvGrpSpPr>
            <p:grpSpPr>
              <a:xfrm>
                <a:off x="1267" y="1496"/>
                <a:ext cx="1807" cy="374"/>
                <a:chOff x="1267" y="1496"/>
                <a:chExt cx="1807" cy="374"/>
              </a:xfrm>
            </p:grpSpPr>
            <p:sp>
              <p:nvSpPr>
                <p:cNvPr id="106524" name="矩形 1531935"/>
                <p:cNvSpPr/>
                <p:nvPr/>
              </p:nvSpPr>
              <p:spPr>
                <a:xfrm>
                  <a:off x="1310" y="1496"/>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栈空异常，对空栈进行操作</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25" name="矩形 1531936"/>
                <p:cNvSpPr/>
                <p:nvPr/>
              </p:nvSpPr>
              <p:spPr>
                <a:xfrm>
                  <a:off x="1267" y="1496"/>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12" name="组合 1531937"/>
              <p:cNvGrpSpPr/>
              <p:nvPr/>
            </p:nvGrpSpPr>
            <p:grpSpPr>
              <a:xfrm>
                <a:off x="0" y="1870"/>
                <a:ext cx="1267" cy="374"/>
                <a:chOff x="0" y="1870"/>
                <a:chExt cx="1267" cy="374"/>
              </a:xfrm>
            </p:grpSpPr>
            <p:sp>
              <p:nvSpPr>
                <p:cNvPr id="106522" name="矩形 1531938"/>
                <p:cNvSpPr/>
                <p:nvPr/>
              </p:nvSpPr>
              <p:spPr>
                <a:xfrm>
                  <a:off x="43" y="1870"/>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NoSuchElementException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23" name="矩形 1531939"/>
                <p:cNvSpPr/>
                <p:nvPr/>
              </p:nvSpPr>
              <p:spPr>
                <a:xfrm>
                  <a:off x="0" y="1870"/>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13" name="组合 1531940"/>
              <p:cNvGrpSpPr/>
              <p:nvPr/>
            </p:nvGrpSpPr>
            <p:grpSpPr>
              <a:xfrm>
                <a:off x="1267" y="1870"/>
                <a:ext cx="1807" cy="374"/>
                <a:chOff x="1267" y="1870"/>
                <a:chExt cx="1807" cy="374"/>
              </a:xfrm>
            </p:grpSpPr>
            <p:sp>
              <p:nvSpPr>
                <p:cNvPr id="106520" name="矩形 1531941"/>
                <p:cNvSpPr/>
                <p:nvPr/>
              </p:nvSpPr>
              <p:spPr>
                <a:xfrm>
                  <a:off x="1310" y="1870"/>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枚举对象不存在给定的元素异常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21" name="矩形 1531942"/>
                <p:cNvSpPr/>
                <p:nvPr/>
              </p:nvSpPr>
              <p:spPr>
                <a:xfrm>
                  <a:off x="1267" y="1870"/>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14" name="组合 1531943"/>
              <p:cNvGrpSpPr/>
              <p:nvPr/>
            </p:nvGrpSpPr>
            <p:grpSpPr>
              <a:xfrm>
                <a:off x="0" y="2244"/>
                <a:ext cx="1267" cy="374"/>
                <a:chOff x="0" y="2244"/>
                <a:chExt cx="1267" cy="374"/>
              </a:xfrm>
            </p:grpSpPr>
            <p:sp>
              <p:nvSpPr>
                <p:cNvPr id="106518" name="矩形 1531944"/>
                <p:cNvSpPr/>
                <p:nvPr/>
              </p:nvSpPr>
              <p:spPr>
                <a:xfrm>
                  <a:off x="43" y="2244"/>
                  <a:ext cx="1181" cy="374"/>
                </a:xfrm>
                <a:prstGeom prst="rect">
                  <a:avLst/>
                </a:prstGeom>
                <a:noFill/>
                <a:ln w="9525">
                  <a:noFill/>
                </a:ln>
              </p:spPr>
              <p:txBody>
                <a:bodyPr anchor="ctr"/>
                <a:lstStyle/>
                <a:p>
                  <a:pPr algn="just">
                    <a:spcBef>
                      <a:spcPct val="0"/>
                    </a:spcBef>
                  </a:pPr>
                  <a:r>
                    <a:rPr lang="en-US" altLang="zh-CN" sz="2100" b="1" dirty="0">
                      <a:latin typeface="黑体" panose="02010609060101010101" pitchFamily="49" charset="-122"/>
                      <a:ea typeface="黑体" panose="02010609060101010101" pitchFamily="49" charset="-122"/>
                    </a:rPr>
                    <a:t>SecurityException</a:t>
                  </a:r>
                  <a:endParaRPr lang="en-US" altLang="zh-CN"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19" name="矩形 1531945"/>
                <p:cNvSpPr/>
                <p:nvPr/>
              </p:nvSpPr>
              <p:spPr>
                <a:xfrm>
                  <a:off x="0" y="2244"/>
                  <a:ext cx="126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nvGrpSpPr>
              <p:cNvPr id="106515" name="组合 1531946"/>
              <p:cNvGrpSpPr/>
              <p:nvPr/>
            </p:nvGrpSpPr>
            <p:grpSpPr>
              <a:xfrm>
                <a:off x="1267" y="2244"/>
                <a:ext cx="1807" cy="374"/>
                <a:chOff x="1267" y="2244"/>
                <a:chExt cx="1807" cy="374"/>
              </a:xfrm>
            </p:grpSpPr>
            <p:sp>
              <p:nvSpPr>
                <p:cNvPr id="106516" name="矩形 1531947"/>
                <p:cNvSpPr/>
                <p:nvPr/>
              </p:nvSpPr>
              <p:spPr>
                <a:xfrm>
                  <a:off x="1310" y="2244"/>
                  <a:ext cx="1721" cy="374"/>
                </a:xfrm>
                <a:prstGeom prst="rect">
                  <a:avLst/>
                </a:prstGeom>
                <a:noFill/>
                <a:ln w="9525">
                  <a:noFill/>
                </a:ln>
              </p:spPr>
              <p:txBody>
                <a:bodyPr anchor="ctr"/>
                <a:lstStyle/>
                <a:p>
                  <a:pPr algn="just">
                    <a:spcBef>
                      <a:spcPct val="0"/>
                    </a:spcBef>
                  </a:pPr>
                  <a:r>
                    <a:rPr lang="zh-CN" altLang="en-US" sz="2100" b="1" dirty="0">
                      <a:latin typeface="黑体" panose="02010609060101010101" pitchFamily="49" charset="-122"/>
                      <a:ea typeface="黑体" panose="02010609060101010101" pitchFamily="49" charset="-122"/>
                    </a:rPr>
                    <a:t>安全性异常</a:t>
                  </a:r>
                  <a:endParaRPr lang="zh-CN" altLang="en-US" sz="2100" b="1" dirty="0">
                    <a:latin typeface="黑体" panose="02010609060101010101" pitchFamily="49" charset="-122"/>
                    <a:ea typeface="黑体" panose="02010609060101010101" pitchFamily="49" charset="-122"/>
                  </a:endParaRPr>
                </a:p>
                <a:p>
                  <a:pPr algn="just" eaLnBrk="0" hangingPunct="0">
                    <a:spcBef>
                      <a:spcPct val="0"/>
                    </a:spcBef>
                  </a:pPr>
                  <a:endParaRPr lang="zh-CN" altLang="en-US" sz="2100" b="1" dirty="0">
                    <a:latin typeface="黑体" panose="02010609060101010101" pitchFamily="49" charset="-122"/>
                    <a:ea typeface="黑体" panose="02010609060101010101" pitchFamily="49" charset="-122"/>
                  </a:endParaRPr>
                </a:p>
              </p:txBody>
            </p:sp>
            <p:sp>
              <p:nvSpPr>
                <p:cNvPr id="106517" name="矩形 1531948"/>
                <p:cNvSpPr/>
                <p:nvPr/>
              </p:nvSpPr>
              <p:spPr>
                <a:xfrm>
                  <a:off x="1267" y="2244"/>
                  <a:ext cx="1807" cy="374"/>
                </a:xfrm>
                <a:prstGeom prst="rect">
                  <a:avLst/>
                </a:prstGeom>
                <a:noFill/>
                <a:ln w="7" cap="flat" cmpd="sng">
                  <a:solidFill>
                    <a:srgbClr val="A0A0A0"/>
                  </a:solidFill>
                  <a:prstDash val="solid"/>
                  <a:miter/>
                  <a:headEnd type="none" w="med" len="med"/>
                  <a:tailEnd type="none" w="med" len="med"/>
                </a:ln>
              </p:spPr>
              <p:txBody>
                <a:bodyPr/>
                <a:lstStyle/>
                <a:p>
                  <a:pPr algn="ctr" eaLnBrk="0" hangingPunct="0">
                    <a:spcBef>
                      <a:spcPct val="0"/>
                    </a:spcBef>
                  </a:pPr>
                  <a:endParaRPr lang="zh-CN" altLang="en-US" sz="2100" dirty="0">
                    <a:latin typeface="Arial" panose="020B0604020202020204" pitchFamily="34" charset="0"/>
                    <a:ea typeface="微软雅黑" panose="020B0503020204020204" pitchFamily="34" charset="-122"/>
                  </a:endParaRPr>
                </a:p>
              </p:txBody>
            </p:sp>
          </p:grpSp>
        </p:grpSp>
        <p:sp>
          <p:nvSpPr>
            <p:cNvPr id="106501" name="矩形 1531949"/>
            <p:cNvSpPr/>
            <p:nvPr/>
          </p:nvSpPr>
          <p:spPr>
            <a:xfrm>
              <a:off x="-3" y="-3"/>
              <a:ext cx="3080" cy="2624"/>
            </a:xfrm>
            <a:prstGeom prst="rect">
              <a:avLst/>
            </a:prstGeom>
            <a:noFill/>
            <a:ln w="9525" cap="flat" cmpd="sng">
              <a:solidFill>
                <a:srgbClr val="A0A0A0"/>
              </a:solidFill>
              <a:prstDash val="solid"/>
              <a:miter/>
              <a:headEnd type="none" w="med" len="med"/>
              <a:tailEnd type="none" w="med" len="med"/>
            </a:ln>
          </p:spPr>
          <p:txBody>
            <a:bodyPr/>
            <a:lstStyle/>
            <a:p>
              <a:pPr>
                <a:spcBef>
                  <a:spcPct val="0"/>
                </a:spcBef>
              </a:pPr>
              <a:endParaRPr lang="zh-CN" altLang="en-US" sz="2100" b="1" dirty="0">
                <a:latin typeface="黑体" panose="02010609060101010101" pitchFamily="49" charset="-122"/>
                <a:ea typeface="黑体" panose="02010609060101010101" pitchFamily="49" charset="-122"/>
              </a:endParaRPr>
            </a:p>
          </p:txBody>
        </p:sp>
      </p:grpSp>
      <p:sp>
        <p:nvSpPr>
          <p:cNvPr id="106499" name="灯片编号占位符 1"/>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2000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lnSpc>
                <a:spcPct val="130000"/>
              </a:lnSpc>
            </a:pPr>
            <a:fld id="{9A0DB2DC-4C9A-4742-B13C-FB6460FD3503}" type="slidenum">
              <a:rPr lang="zh-CN" altLang="en-US" sz="735" dirty="0">
                <a:solidFill>
                  <a:srgbClr val="808080"/>
                </a:solidFill>
              </a:rPr>
            </a:fld>
            <a:endParaRPr lang="zh-CN" altLang="en-US" sz="735" dirty="0">
              <a:solidFill>
                <a:srgbClr val="808080"/>
              </a:solidFill>
            </a:endParaRPr>
          </a:p>
        </p:txBody>
      </p:sp>
    </p:spTree>
    <p:custDataLst>
      <p:tags r:id="rId1"/>
    </p:custData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143362" name="TextBox 3"/>
          <p:cNvSpPr/>
          <p:nvPr/>
        </p:nvSpPr>
        <p:spPr>
          <a:xfrm>
            <a:off x="3948113" y="2205038"/>
            <a:ext cx="2940050" cy="1108075"/>
          </a:xfrm>
          <a:prstGeom prst="rect">
            <a:avLst/>
          </a:prstGeom>
          <a:noFill/>
          <a:ln w="9525">
            <a:noFill/>
          </a:ln>
        </p:spPr>
        <p:txBody>
          <a:bodyPr wrap="none" anchor="t">
            <a:spAutoFit/>
          </a:bodyPr>
          <a:p>
            <a:pPr>
              <a:buFont typeface="Arial" panose="020B0604020202020204" pitchFamily="34" charset="0"/>
              <a:buNone/>
            </a:pPr>
            <a:r>
              <a:rPr lang="en-US" altLang="zh-CN" sz="6600" b="1" dirty="0">
                <a:solidFill>
                  <a:srgbClr val="00B0F0"/>
                </a:solidFill>
                <a:latin typeface="Calibri" panose="020F0502020204030204" pitchFamily="34" charset="0"/>
                <a:ea typeface="微软雅黑" panose="020B0503020204020204" pitchFamily="34" charset="-122"/>
                <a:sym typeface="Calibri" panose="020F0502020204030204" pitchFamily="34" charset="0"/>
              </a:rPr>
              <a:t>Thanks!</a:t>
            </a:r>
            <a:endParaRPr lang="zh-CN" altLang="en-US" sz="6600" b="1" dirty="0">
              <a:solidFill>
                <a:srgbClr val="00B0F0"/>
              </a:solidFill>
              <a:latin typeface="Calibri" panose="020F0502020204030204" pitchFamily="34" charset="0"/>
              <a:ea typeface="微软雅黑" panose="020B0503020204020204" pitchFamily="34" charset="-122"/>
              <a:sym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0.xml><?xml version="1.0" encoding="utf-8"?>
<p:tagLst xmlns:p="http://schemas.openxmlformats.org/presentationml/2006/main">
  <p:tag name="KSO_WM_TEMPLATE_CATEGORY" val="custom"/>
  <p:tag name="KSO_WM_TEMPLATE_INDEX" val="20186326"/>
</p:tagLst>
</file>

<file path=ppt/tags/tag100.xml><?xml version="1.0" encoding="utf-8"?>
<p:tagLst xmlns:p="http://schemas.openxmlformats.org/presentationml/2006/main">
  <p:tag name="KSO_WM_TEMPLATE_CATEGORY" val="custom"/>
  <p:tag name="KSO_WM_TEMPLATE_INDEX" val="20186827"/>
  <p:tag name="KSO_WM_TAG_VERSION" val="1.0"/>
  <p:tag name="KSO_WM_SLIDE_ID" val="custom20186326_8"/>
  <p:tag name="KSO_WM_SLIDE_INDEX" val="8"/>
  <p:tag name="KSO_WM_SLIDE_ITEM_CNT" val="1"/>
  <p:tag name="KSO_WM_SLIDE_LAYOUT" val="f"/>
  <p:tag name="KSO_WM_SLIDE_LAYOUT_CNT" val="1"/>
  <p:tag name="KSO_WM_SLIDE_TYPE" val="text"/>
  <p:tag name="KSO_WM_SLIDE_SUBTYPE" val="pureTxt"/>
  <p:tag name="KSO_WM_BEAUTIFY_FLAG" val="#wm#"/>
  <p:tag name="KSO_WM_SLIDE_POSITION" val="39*88"/>
  <p:tag name="KSO_WM_SLIDE_SIZE" val="640*395"/>
</p:tagLst>
</file>

<file path=ppt/tags/tag101.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02.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03.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04.xml><?xml version="1.0" encoding="utf-8"?>
<p:tagLst xmlns:p="http://schemas.openxmlformats.org/presentationml/2006/main">
  <p:tag name="KSO_WM_TEMPLATE_CATEGORY" val="custom"/>
  <p:tag name="KSO_WM_TEMPLATE_INDEX" val="20186827"/>
</p:tagLst>
</file>

<file path=ppt/tags/tag105.xml><?xml version="1.0" encoding="utf-8"?>
<p:tagLst xmlns:p="http://schemas.openxmlformats.org/presentationml/2006/main">
  <p:tag name="KSO_WM_TEMPLATE_CATEGORY" val="custom"/>
  <p:tag name="KSO_WM_TEMPLATE_INDEX" val="20186827"/>
</p:tagLst>
</file>

<file path=ppt/tags/tag106.xml><?xml version="1.0" encoding="utf-8"?>
<p:tagLst xmlns:p="http://schemas.openxmlformats.org/presentationml/2006/main">
  <p:tag name="KSO_WM_TEMPLATE_CATEGORY" val="custom"/>
  <p:tag name="KSO_WM_TEMPLATE_INDEX" val="20186827"/>
</p:tagLst>
</file>

<file path=ppt/tags/tag107.xml><?xml version="1.0" encoding="utf-8"?>
<p:tagLst xmlns:p="http://schemas.openxmlformats.org/presentationml/2006/main">
  <p:tag name="KSO_WM_TEMPLATE_CATEGORY" val="custom"/>
  <p:tag name="KSO_WM_TEMPLATE_INDEX" val="20186827"/>
</p:tagLst>
</file>

<file path=ppt/tags/tag108.xml><?xml version="1.0" encoding="utf-8"?>
<p:tagLst xmlns:p="http://schemas.openxmlformats.org/presentationml/2006/main">
  <p:tag name="KSO_WM_TAG_VERSION" val="1.0"/>
  <p:tag name="KSO_WM_BEAUTIFY_FLAG" val="#wm#"/>
  <p:tag name="KSO_WM_UNIT_TYPE" val="i"/>
  <p:tag name="KSO_WM_UNIT_ID" val="custom20186326_8*i*2"/>
  <p:tag name="KSO_WM_TEMPLATE_CATEGORY" val="custom"/>
  <p:tag name="KSO_WM_TEMPLATE_INDEX" val="20186326"/>
  <p:tag name="KSO_WM_UNIT_INDEX" val="2"/>
</p:tagLst>
</file>

<file path=ppt/tags/tag10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8*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10.xml><?xml version="1.0" encoding="utf-8"?>
<p:tagLst xmlns:p="http://schemas.openxmlformats.org/presentationml/2006/main">
  <p:tag name="KSO_WM_TEMPLATE_CATEGORY" val="custom"/>
  <p:tag name="KSO_WM_TEMPLATE_INDEX" val="20186827"/>
  <p:tag name="KSO_WM_TAG_VERSION" val="1.0"/>
  <p:tag name="KSO_WM_SLIDE_ID" val="custom20186326_8"/>
  <p:tag name="KSO_WM_SLIDE_INDEX" val="8"/>
  <p:tag name="KSO_WM_SLIDE_ITEM_CNT" val="1"/>
  <p:tag name="KSO_WM_SLIDE_LAYOUT" val="f"/>
  <p:tag name="KSO_WM_SLIDE_LAYOUT_CNT" val="1"/>
  <p:tag name="KSO_WM_SLIDE_TYPE" val="text"/>
  <p:tag name="KSO_WM_SLIDE_SUBTYPE" val="pureTxt"/>
  <p:tag name="KSO_WM_BEAUTIFY_FLAG" val="#wm#"/>
  <p:tag name="KSO_WM_SLIDE_POSITION" val="39*88"/>
  <p:tag name="KSO_WM_SLIDE_SIZE" val="640*395"/>
</p:tagLst>
</file>

<file path=ppt/tags/tag111.xml><?xml version="1.0" encoding="utf-8"?>
<p:tagLst xmlns:p="http://schemas.openxmlformats.org/presentationml/2006/main">
  <p:tag name="KSO_WM_TEMPLATE_CATEGORY" val="custom"/>
  <p:tag name="KSO_WM_TEMPLATE_INDEX" val="20186827"/>
</p:tagLst>
</file>

<file path=ppt/tags/tag112.xml><?xml version="1.0" encoding="utf-8"?>
<p:tagLst xmlns:p="http://schemas.openxmlformats.org/presentationml/2006/main">
  <p:tag name="KSO_WM_TEMPLATE_CATEGORY" val="custom"/>
  <p:tag name="KSO_WM_TEMPLATE_INDEX" val="20186827"/>
</p:tagLst>
</file>

<file path=ppt/tags/tag113.xml><?xml version="1.0" encoding="utf-8"?>
<p:tagLst xmlns:p="http://schemas.openxmlformats.org/presentationml/2006/main">
  <p:tag name="KSO_WM_TEMPLATE_CATEGORY" val="custom"/>
  <p:tag name="KSO_WM_TEMPLATE_INDEX" val="20186827"/>
</p:tagLst>
</file>

<file path=ppt/tags/tag11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1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1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17.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18.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19.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2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27_23*a*1"/>
  <p:tag name="KSO_WM_UNIT_TYPE" val="a"/>
</p:tagLst>
</file>

<file path=ppt/tags/tag121.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23"/>
  <p:tag name="KSO_WM_UNIT_LAYERLEVEL" val="1"/>
  <p:tag name="KSO_WM_UNIT_INDEX" val="1"/>
  <p:tag name="KSO_WM_UNIT_ID" val="custom20186827_23*f*1"/>
  <p:tag name="KSO_WM_UNIT_TYPE" val="f"/>
</p:tagLst>
</file>

<file path=ppt/tags/tag122.xml><?xml version="1.0" encoding="utf-8"?>
<p:tagLst xmlns:p="http://schemas.openxmlformats.org/presentationml/2006/main">
  <p:tag name="KSO_WM_TAG_VERSION" val="1.0"/>
  <p:tag name="KSO_WM_BEAUTIFY_FLAG" val="#wm#"/>
  <p:tag name="KSO_WM_UNIT_TYPE" val="i"/>
  <p:tag name="KSO_WM_UNIT_ID" val="custom20186827_23*i*2"/>
  <p:tag name="KSO_WM_TEMPLATE_CATEGORY" val="custom"/>
  <p:tag name="KSO_WM_TEMPLATE_INDEX" val="20186827"/>
  <p:tag name="KSO_WM_UNIT_INDEX" val="2"/>
</p:tagLst>
</file>

<file path=ppt/tags/tag123.xml><?xml version="1.0" encoding="utf-8"?>
<p:tagLst xmlns:p="http://schemas.openxmlformats.org/presentationml/2006/main">
  <p:tag name="KSO_WM_TEMPLATE_CATEGORY" val="custom"/>
  <p:tag name="KSO_WM_TEMPLATE_INDEX" val="20186827"/>
  <p:tag name="KSO_WM_TAG_VERSION" val="1.0"/>
  <p:tag name="KSO_WM_SLIDE_ID" val="custom20186827_23"/>
  <p:tag name="KSO_WM_SLIDE_INDEX" val="23"/>
  <p:tag name="KSO_WM_SLIDE_ITEM_CNT" val="1"/>
  <p:tag name="KSO_WM_SLIDE_LAYOUT" val="a_f"/>
  <p:tag name="KSO_WM_SLIDE_LAYOUT_CNT" val="1_1"/>
  <p:tag name="KSO_WM_SLIDE_TYPE" val="text"/>
  <p:tag name="KSO_WM_SLIDE_SUBTYPE" val="pureTxt"/>
  <p:tag name="KSO_WM_BEAUTIFY_FLAG" val="#wm#"/>
  <p:tag name="KSO_WM_SLIDE_POSITION" val="29*269"/>
  <p:tag name="KSO_WM_SLIDE_SIZE" val="668*63"/>
</p:tagLst>
</file>

<file path=ppt/tags/tag124.xml><?xml version="1.0" encoding="utf-8"?>
<p:tagLst xmlns:p="http://schemas.openxmlformats.org/presentationml/2006/main">
  <p:tag name="KSO_WM_TEMPLATE_CATEGORY" val="custom"/>
  <p:tag name="KSO_WM_TEMPLATE_INDEX" val="20186827"/>
</p:tagLst>
</file>

<file path=ppt/tags/tag125.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26.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27.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28.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2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30.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3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3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33.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3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3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3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37.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38.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39.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4.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40.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41.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42.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43.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4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4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4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47.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4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4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5.xml><?xml version="1.0" encoding="utf-8"?>
<p:tagLst xmlns:p="http://schemas.openxmlformats.org/presentationml/2006/main">
  <p:tag name="KSO_WM_TAG_VERSION" val="1.0"/>
  <p:tag name="KSO_WM_BEAUTIFY_FLAG" val="#wm#"/>
  <p:tag name="KSO_WM_UNIT_TYPE" val="i"/>
  <p:tag name="KSO_WM_UNIT_ID" val="custom20186326_8*i*2"/>
  <p:tag name="KSO_WM_TEMPLATE_CATEGORY" val="custom"/>
  <p:tag name="KSO_WM_TEMPLATE_INDEX" val="20186326"/>
  <p:tag name="KSO_WM_UNIT_INDEX" val="2"/>
</p:tagLst>
</file>

<file path=ppt/tags/tag150.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5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5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5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54.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55.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156.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157.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58.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159.xml><?xml version="1.0" encoding="utf-8"?>
<p:tagLst xmlns:p="http://schemas.openxmlformats.org/presentationml/2006/main">
  <p:tag name="KSO_WM_TEMPLATE_CATEGORY" val="custom"/>
  <p:tag name="KSO_WM_TEMPLATE_INDEX" val="20186827"/>
</p:tagLst>
</file>

<file path=ppt/tags/tag1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8*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160.xml><?xml version="1.0" encoding="utf-8"?>
<p:tagLst xmlns:p="http://schemas.openxmlformats.org/presentationml/2006/main">
  <p:tag name="KSO_WM_TEMPLATE_CATEGORY" val="custom"/>
  <p:tag name="KSO_WM_TEMPLATE_INDEX" val="20186827"/>
</p:tagLst>
</file>

<file path=ppt/tags/tag161.xml><?xml version="1.0" encoding="utf-8"?>
<p:tagLst xmlns:p="http://schemas.openxmlformats.org/presentationml/2006/main">
  <p:tag name="KSO_WM_BEAUTIFY_FLAG" val="#wm#"/>
  <p:tag name="KSO_WM_TEMPLATE_CATEGORY" val="custom"/>
  <p:tag name="KSO_WM_TEMPLATE_INDEX" val="20186827"/>
</p:tagLst>
</file>

<file path=ppt/tags/tag162.xml><?xml version="1.0" encoding="utf-8"?>
<p:tagLst xmlns:p="http://schemas.openxmlformats.org/presentationml/2006/main">
  <p:tag name="KSO_WM_BEAUTIFY_FLAG" val="#wm#"/>
  <p:tag name="KSO_WM_TEMPLATE_CATEGORY" val="custom"/>
  <p:tag name="KSO_WM_TEMPLATE_INDEX" val="20186827"/>
</p:tagLst>
</file>

<file path=ppt/tags/tag163.xml><?xml version="1.0" encoding="utf-8"?>
<p:tagLst xmlns:p="http://schemas.openxmlformats.org/presentationml/2006/main">
  <p:tag name="KSO_WM_BEAUTIFY_FLAG" val="#wm#"/>
  <p:tag name="KSO_WM_TEMPLATE_CATEGORY" val="custom"/>
  <p:tag name="KSO_WM_TEMPLATE_INDEX" val="20186827"/>
</p:tagLst>
</file>

<file path=ppt/tags/tag164.xml><?xml version="1.0" encoding="utf-8"?>
<p:tagLst xmlns:p="http://schemas.openxmlformats.org/presentationml/2006/main">
  <p:tag name="KSO_WM_BEAUTIFY_FLAG" val="#wm#"/>
  <p:tag name="KSO_WM_TEMPLATE_CATEGORY" val="custom"/>
  <p:tag name="KSO_WM_TEMPLATE_INDEX" val="20186827"/>
</p:tagLst>
</file>

<file path=ppt/tags/tag165.xml><?xml version="1.0" encoding="utf-8"?>
<p:tagLst xmlns:p="http://schemas.openxmlformats.org/presentationml/2006/main">
  <p:tag name="KSO_WM_BEAUTIFY_FLAG" val="#wm#"/>
  <p:tag name="KSO_WM_TEMPLATE_CATEGORY" val="custom"/>
  <p:tag name="KSO_WM_TEMPLATE_INDEX" val="20186827"/>
</p:tagLst>
</file>

<file path=ppt/tags/tag166.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67.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68.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69.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7.xml><?xml version="1.0" encoding="utf-8"?>
<p:tagLst xmlns:p="http://schemas.openxmlformats.org/presentationml/2006/main">
  <p:tag name="KSO_WM_TEMPLATE_CATEGORY" val="custom"/>
  <p:tag name="KSO_WM_TEMPLATE_INDEX" val="20186326"/>
  <p:tag name="KSO_WM_TAG_VERSION" val="1.0"/>
  <p:tag name="KSO_WM_SLIDE_ID" val="custom20186326_8"/>
  <p:tag name="KSO_WM_SLIDE_INDEX" val="8"/>
  <p:tag name="KSO_WM_SLIDE_ITEM_CNT" val="1"/>
  <p:tag name="KSO_WM_SLIDE_LAYOUT" val="f"/>
  <p:tag name="KSO_WM_SLIDE_LAYOUT_CNT" val="1"/>
  <p:tag name="KSO_WM_SLIDE_TYPE" val="text"/>
  <p:tag name="KSO_WM_SLIDE_SUBTYPE" val="pureTxt"/>
  <p:tag name="KSO_WM_BEAUTIFY_FLAG" val="#wm#"/>
  <p:tag name="KSO_WM_SLIDE_POSITION" val="39*88"/>
  <p:tag name="KSO_WM_SLIDE_SIZE" val="640*395"/>
</p:tagLst>
</file>

<file path=ppt/tags/tag170.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71.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172.xml><?xml version="1.0" encoding="utf-8"?>
<p:tagLst xmlns:p="http://schemas.openxmlformats.org/presentationml/2006/main">
  <p:tag name="KSO_WM_TEMPLATE_CATEGORY" val="custom"/>
  <p:tag name="KSO_WM_TEMPLATE_INDEX" val="20186827"/>
</p:tagLst>
</file>

<file path=ppt/tags/tag173.xml><?xml version="1.0" encoding="utf-8"?>
<p:tagLst xmlns:p="http://schemas.openxmlformats.org/presentationml/2006/main">
  <p:tag name="KSO_WM_TEMPLATE_CATEGORY" val="custom"/>
  <p:tag name="KSO_WM_TEMPLATE_INDEX" val="20186827"/>
</p:tagLst>
</file>

<file path=ppt/tags/tag174.xml><?xml version="1.0" encoding="utf-8"?>
<p:tagLst xmlns:p="http://schemas.openxmlformats.org/presentationml/2006/main">
  <p:tag name="KSO_WM_TEMPLATE_CATEGORY" val="custom"/>
  <p:tag name="KSO_WM_TEMPLATE_INDEX" val="20186827"/>
</p:tagLst>
</file>

<file path=ppt/tags/tag175.xml><?xml version="1.0" encoding="utf-8"?>
<p:tagLst xmlns:p="http://schemas.openxmlformats.org/presentationml/2006/main">
  <p:tag name="KSO_WM_TEMPLATE_CATEGORY" val="custom"/>
  <p:tag name="KSO_WM_TEMPLATE_INDEX" val="20186827"/>
</p:tagLst>
</file>

<file path=ppt/tags/tag176.xml><?xml version="1.0" encoding="utf-8"?>
<p:tagLst xmlns:p="http://schemas.openxmlformats.org/presentationml/2006/main">
  <p:tag name="KSO_WM_TEMPLATE_CATEGORY" val="custom"/>
  <p:tag name="KSO_WM_TEMPLATE_INDEX" val="20186827"/>
</p:tagLst>
</file>

<file path=ppt/tags/tag177.xml><?xml version="1.0" encoding="utf-8"?>
<p:tagLst xmlns:p="http://schemas.openxmlformats.org/presentationml/2006/main">
  <p:tag name="KSO_WM_TEMPLATE_CATEGORY" val="custom"/>
  <p:tag name="KSO_WM_TEMPLATE_INDEX" val="20186827"/>
</p:tagLst>
</file>

<file path=ppt/tags/tag18.xml><?xml version="1.0" encoding="utf-8"?>
<p:tagLst xmlns:p="http://schemas.openxmlformats.org/presentationml/2006/main">
  <p:tag name="KSO_WM_TEMPLATE_CATEGORY" val="custom"/>
  <p:tag name="KSO_WM_TEMPLATE_INDEX" val="20186326"/>
</p:tagLst>
</file>

<file path=ppt/tags/tag19.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1.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2.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3.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24.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25.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26.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27.xml><?xml version="1.0" encoding="utf-8"?>
<p:tagLst xmlns:p="http://schemas.openxmlformats.org/presentationml/2006/main">
  <p:tag name="KSO_WM_UNIT_PLACING_PICTURE_USER_VIEWPORT" val="{&quot;height&quot;:5370,&quot;width&quot;:10005}"/>
</p:tagLst>
</file>

<file path=ppt/tags/tag28.xml><?xml version="1.0" encoding="utf-8"?>
<p:tagLst xmlns:p="http://schemas.openxmlformats.org/presentationml/2006/main">
  <p:tag name="KSO_WM_TEMPLATE_CATEGORY" val="custom"/>
  <p:tag name="KSO_WM_TEMPLATE_INDEX" val="20186326"/>
</p:tagLst>
</file>

<file path=ppt/tags/tag29.xml><?xml version="1.0" encoding="utf-8"?>
<p:tagLst xmlns:p="http://schemas.openxmlformats.org/presentationml/2006/main">
  <p:tag name="KSO_WM_TEMPLATE_CATEGORY" val="custom"/>
  <p:tag name="KSO_WM_TEMPLATE_INDEX" val="20186326"/>
</p:tagLst>
</file>

<file path=ppt/tags/tag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30.xml><?xml version="1.0" encoding="utf-8"?>
<p:tagLst xmlns:p="http://schemas.openxmlformats.org/presentationml/2006/main">
  <p:tag name="KSO_WM_TEMPLATE_CATEGORY" val="custom"/>
  <p:tag name="KSO_WM_TEMPLATE_INDEX" val="20186326"/>
</p:tagLst>
</file>

<file path=ppt/tags/tag31.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32.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33.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34.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35.xml><?xml version="1.0" encoding="utf-8"?>
<p:tagLst xmlns:p="http://schemas.openxmlformats.org/presentationml/2006/main">
  <p:tag name="KSO_WM_TAG_VERSION" val="1.0"/>
  <p:tag name="KSO_WM_BEAUTIFY_FLAG" val="#wm#"/>
  <p:tag name="KSO_WM_UNIT_TYPE" val="i"/>
  <p:tag name="KSO_WM_UNIT_ID" val="custom20186326_5*i*4"/>
  <p:tag name="KSO_WM_TEMPLATE_CATEGORY" val="custom"/>
  <p:tag name="KSO_WM_TEMPLATE_INDEX" val="20186326"/>
  <p:tag name="KSO_WM_UNIT_INDEX" val="4"/>
</p:tagLst>
</file>

<file path=ppt/tags/tag36.xml><?xml version="1.0" encoding="utf-8"?>
<p:tagLst xmlns:p="http://schemas.openxmlformats.org/presentationml/2006/main">
  <p:tag name="KSO_WM_TAG_VERSION" val="1.0"/>
  <p:tag name="KSO_WM_TEMPLATE_CATEGORY" val="custom"/>
  <p:tag name="KSO_WM_TEMPLATE_INDEX" val="20186326"/>
  <p:tag name="KSO_WM_UNIT_TYPE" val="d"/>
  <p:tag name="KSO_WM_UNIT_INDEX" val="1"/>
  <p:tag name="KSO_WM_UNIT_ID" val="custom20186326_5*d*1"/>
  <p:tag name="KSO_WM_UNIT_LAYERLEVEL" val="1"/>
  <p:tag name="KSO_WM_UNIT_VALUE" val="1390*1319"/>
  <p:tag name="KSO_WM_UNIT_HIGHLIGHT" val="0"/>
  <p:tag name="KSO_WM_UNIT_COMPATIBLE" val="0"/>
  <p:tag name="KSO_WM_UNIT_CLEAR" val="0"/>
  <p:tag name="KSO_WM_BEAUTIFY_FLAG" val="#wm#"/>
</p:tagLst>
</file>

<file path=ppt/tags/tag37.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5*f*1"/>
  <p:tag name="KSO_WM_UNIT_LAYERLEVEL" val="1"/>
  <p:tag name="KSO_WM_UNIT_VALUE" val="210"/>
  <p:tag name="KSO_WM_UNIT_HIGHLIGHT" val="0"/>
  <p:tag name="KSO_WM_UNIT_COMPATIBLE" val="0"/>
  <p:tag name="KSO_WM_UNIT_CLEAR" val="0"/>
  <p:tag name="KSO_WM_UNIT_PRESET_TEXT" val="Lorem ipsum dolor sit amet, consectetur adipisicing elit.Lorem ipsum dolor sit amet, consectetur adipisicing elit.&#10;&#10;&#10;Supporting text here.&#10;Supporting text here.&#10;Lorem ipsum dolor sit amet, consectetur adipisicing elit."/>
  <p:tag name="KSO_WM_BEAUTIFY_FLAG" val="#wm#"/>
</p:tagLst>
</file>

<file path=ppt/tags/tag38.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5*a*1"/>
  <p:tag name="KSO_WM_UNIT_LAYERLEVEL" val="1"/>
  <p:tag name="KSO_WM_UNIT_VALUE" val="62"/>
  <p:tag name="KSO_WM_UNIT_ISCONTENTSTITLE" val="0"/>
  <p:tag name="KSO_WM_UNIT_HIGHLIGHT" val="0"/>
  <p:tag name="KSO_WM_UNIT_COMPATIBLE" val="0"/>
  <p:tag name="KSO_WM_UNIT_CLEAR" val="0"/>
  <p:tag name="KSO_WM_UNIT_PRESET_TEXT" val="Picture with caption layout"/>
  <p:tag name="KSO_WM_BEAUTIFY_FLAG" val="#wm#"/>
</p:tagLst>
</file>

<file path=ppt/tags/tag39.xml><?xml version="1.0" encoding="utf-8"?>
<p:tagLst xmlns:p="http://schemas.openxmlformats.org/presentationml/2006/main">
  <p:tag name="KSO_WM_TEMPLATE_CATEGORY" val="custom"/>
  <p:tag name="KSO_WM_TEMPLATE_INDEX" val="20186326"/>
  <p:tag name="KSO_WM_TAG_VERSION" val="1.0"/>
  <p:tag name="KSO_WM_SLIDE_ID" val="custom20186326_5"/>
  <p:tag name="KSO_WM_SLIDE_INDEX" val="5"/>
  <p:tag name="KSO_WM_SLIDE_ITEM_CNT" val="2"/>
  <p:tag name="KSO_WM_SLIDE_LAYOUT" val="a_f_d"/>
  <p:tag name="KSO_WM_SLIDE_LAYOUT_CNT" val="1_1_1"/>
  <p:tag name="KSO_WM_SLIDE_TYPE" val="text"/>
  <p:tag name="KSO_WM_SLIDE_SUBTYPE" val="pureTxt"/>
  <p:tag name="KSO_WM_BEAUTIFY_FLAG" val="#wm#"/>
  <p:tag name="KSO_WM_SLIDE_POSITION" val="39*89"/>
  <p:tag name="KSO_WM_SLIDE_SIZE" val="641*394"/>
</p:tagLst>
</file>

<file path=ppt/tags/tag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40.xml><?xml version="1.0" encoding="utf-8"?>
<p:tagLst xmlns:p="http://schemas.openxmlformats.org/presentationml/2006/main">
  <p:tag name="KSO_WM_TEMPLATE_CATEGORY" val="custom"/>
  <p:tag name="KSO_WM_TEMPLATE_INDEX" val="20186326"/>
</p:tagLst>
</file>

<file path=ppt/tags/tag41.xml><?xml version="1.0" encoding="utf-8"?>
<p:tagLst xmlns:p="http://schemas.openxmlformats.org/presentationml/2006/main">
  <p:tag name="KSO_WM_TEMPLATE_CATEGORY" val="custom"/>
  <p:tag name="KSO_WM_TEMPLATE_INDEX" val="20186326"/>
</p:tagLst>
</file>

<file path=ppt/tags/tag42.xml><?xml version="1.0" encoding="utf-8"?>
<p:tagLst xmlns:p="http://schemas.openxmlformats.org/presentationml/2006/main">
  <p:tag name="KSO_WM_TEMPLATE_CATEGORY" val="custom"/>
  <p:tag name="KSO_WM_TEMPLATE_INDEX" val="20186326"/>
</p:tagLst>
</file>

<file path=ppt/tags/tag43.xml><?xml version="1.0" encoding="utf-8"?>
<p:tagLst xmlns:p="http://schemas.openxmlformats.org/presentationml/2006/main">
  <p:tag name="KSO_WM_UNIT_TABLE_BEAUTIFY" val="smartTable{1cf44094-bb13-4276-acf0-bc515b33af46}"/>
  <p:tag name="TABLE_ENDDRAG_ORIGIN_RECT" val="781*332"/>
  <p:tag name="TABLE_ENDDRAG_RECT" val="37*107*781*312"/>
</p:tagLst>
</file>

<file path=ppt/tags/tag44.xml><?xml version="1.0" encoding="utf-8"?>
<p:tagLst xmlns:p="http://schemas.openxmlformats.org/presentationml/2006/main">
  <p:tag name="KSO_WM_TEMPLATE_CATEGORY" val="custom"/>
  <p:tag name="KSO_WM_TEMPLATE_INDEX" val="20186326"/>
</p:tagLst>
</file>

<file path=ppt/tags/tag45.xml><?xml version="1.0" encoding="utf-8"?>
<p:tagLst xmlns:p="http://schemas.openxmlformats.org/presentationml/2006/main">
  <p:tag name="KSO_WM_TEMPLATE_CATEGORY" val="custom"/>
  <p:tag name="KSO_WM_TEMPLATE_INDEX" val="20186326"/>
</p:tagLst>
</file>

<file path=ppt/tags/tag46.xml><?xml version="1.0" encoding="utf-8"?>
<p:tagLst xmlns:p="http://schemas.openxmlformats.org/presentationml/2006/main">
  <p:tag name="KSO_WM_UNIT_TABLE_BEAUTIFY" val="smartTable{7a79db32-c923-4afe-8a2e-7f3c1e97a4cb}"/>
  <p:tag name="TABLE_ENDDRAG_ORIGIN_RECT" val="623*378"/>
  <p:tag name="TABLE_ENDDRAG_RECT" val="110*107*623*314"/>
</p:tagLst>
</file>

<file path=ppt/tags/tag47.xml><?xml version="1.0" encoding="utf-8"?>
<p:tagLst xmlns:p="http://schemas.openxmlformats.org/presentationml/2006/main">
  <p:tag name="KSO_WM_TEMPLATE_CATEGORY" val="custom"/>
  <p:tag name="KSO_WM_TEMPLATE_INDEX" val="20186326"/>
</p:tagLst>
</file>

<file path=ppt/tags/tag48.xml><?xml version="1.0" encoding="utf-8"?>
<p:tagLst xmlns:p="http://schemas.openxmlformats.org/presentationml/2006/main">
  <p:tag name="KSO_WM_TEMPLATE_CATEGORY" val="custom"/>
  <p:tag name="KSO_WM_TEMPLATE_INDEX" val="20186326"/>
</p:tagLst>
</file>

<file path=ppt/tags/tag49.xml><?xml version="1.0" encoding="utf-8"?>
<p:tagLst xmlns:p="http://schemas.openxmlformats.org/presentationml/2006/main">
  <p:tag name="KSO_WM_TEMPLATE_CATEGORY" val="custom"/>
  <p:tag name="KSO_WM_TEMPLATE_INDEX" val="20186326"/>
</p:tagLst>
</file>

<file path=ppt/tags/tag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50.xml><?xml version="1.0" encoding="utf-8"?>
<p:tagLst xmlns:p="http://schemas.openxmlformats.org/presentationml/2006/main">
  <p:tag name="KSO_WM_TEMPLATE_CATEGORY" val="custom"/>
  <p:tag name="KSO_WM_TEMPLATE_INDEX" val="20186326"/>
</p:tagLst>
</file>

<file path=ppt/tags/tag51.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52.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53.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54.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55.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56.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57.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58.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59.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6.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6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6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6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63.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64.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65.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66.xml><?xml version="1.0" encoding="utf-8"?>
<p:tagLst xmlns:p="http://schemas.openxmlformats.org/presentationml/2006/main">
  <p:tag name="KSO_WM_TEMPLATE_CATEGORY" val="custom"/>
  <p:tag name="KSO_WM_TEMPLATE_INDEX" val="20186827"/>
</p:tagLst>
</file>

<file path=ppt/tags/tag67.xml><?xml version="1.0" encoding="utf-8"?>
<p:tagLst xmlns:p="http://schemas.openxmlformats.org/presentationml/2006/main">
  <p:tag name="KSO_WM_TEMPLATE_CATEGORY" val="custom"/>
  <p:tag name="KSO_WM_TEMPLATE_INDEX" val="20186827"/>
</p:tagLst>
</file>

<file path=ppt/tags/tag68.xml><?xml version="1.0" encoding="utf-8"?>
<p:tagLst xmlns:p="http://schemas.openxmlformats.org/presentationml/2006/main">
  <p:tag name="KSO_WM_TEMPLATE_CATEGORY" val="custom"/>
  <p:tag name="KSO_WM_TEMPLATE_INDEX" val="20186827"/>
</p:tagLst>
</file>

<file path=ppt/tags/tag69.xml><?xml version="1.0" encoding="utf-8"?>
<p:tagLst xmlns:p="http://schemas.openxmlformats.org/presentationml/2006/main">
  <p:tag name="KSO_WM_TEMPLATE_CATEGORY" val="custom"/>
  <p:tag name="KSO_WM_TEMPLATE_INDEX" val="20186827"/>
</p:tagLst>
</file>

<file path=ppt/tags/tag7.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70.xml><?xml version="1.0" encoding="utf-8"?>
<p:tagLst xmlns:p="http://schemas.openxmlformats.org/presentationml/2006/main">
  <p:tag name="KSO_WM_TEMPLATE_CATEGORY" val="custom"/>
  <p:tag name="KSO_WM_TEMPLATE_INDEX" val="20186827"/>
</p:tagLst>
</file>

<file path=ppt/tags/tag71.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72.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73.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74.xml><?xml version="1.0" encoding="utf-8"?>
<p:tagLst xmlns:p="http://schemas.openxmlformats.org/presentationml/2006/main">
  <p:tag name="KSO_WM_BEAUTIFY_FLAG" val="#wm#"/>
  <p:tag name="KSO_WM_TEMPLATE_CATEGORY" val="custom"/>
  <p:tag name="KSO_WM_TEMPLATE_INDEX" val="20186827"/>
</p:tagLst>
</file>

<file path=ppt/tags/tag75.xml><?xml version="1.0" encoding="utf-8"?>
<p:tagLst xmlns:p="http://schemas.openxmlformats.org/presentationml/2006/main">
  <p:tag name="KSO_WM_TEMPLATE_CATEGORY" val="custom"/>
  <p:tag name="KSO_WM_TEMPLATE_INDEX" val="20186827"/>
</p:tagLst>
</file>

<file path=ppt/tags/tag76.xml><?xml version="1.0" encoding="utf-8"?>
<p:tagLst xmlns:p="http://schemas.openxmlformats.org/presentationml/2006/main">
  <p:tag name="KSO_WM_TEMPLATE_CATEGORY" val="custom"/>
  <p:tag name="KSO_WM_TEMPLATE_INDEX" val="20186827"/>
</p:tagLst>
</file>

<file path=ppt/tags/tag77.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7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79.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8.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8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8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8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83.xml><?xml version="1.0" encoding="utf-8"?>
<p:tagLst xmlns:p="http://schemas.openxmlformats.org/presentationml/2006/main">
  <p:tag name="KSO_WM_TEMPLATE_CATEGORY" val="custom"/>
  <p:tag name="KSO_WM_TEMPLATE_INDEX" val="20186827"/>
</p:tagLst>
</file>

<file path=ppt/tags/tag84.xml><?xml version="1.0" encoding="utf-8"?>
<p:tagLst xmlns:p="http://schemas.openxmlformats.org/presentationml/2006/main">
  <p:tag name="KSO_WM_TEMPLATE_CATEGORY" val="custom"/>
  <p:tag name="KSO_WM_TEMPLATE_INDEX" val="20186827"/>
</p:tagLst>
</file>

<file path=ppt/tags/tag85.xml><?xml version="1.0" encoding="utf-8"?>
<p:tagLst xmlns:p="http://schemas.openxmlformats.org/presentationml/2006/main">
  <p:tag name="KSO_WM_TEMPLATE_CATEGORY" val="custom"/>
  <p:tag name="KSO_WM_TEMPLATE_INDEX" val="20186827"/>
</p:tagLst>
</file>

<file path=ppt/tags/tag86.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87.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88.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89.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9.xml><?xml version="1.0" encoding="utf-8"?>
<p:tagLst xmlns:p="http://schemas.openxmlformats.org/presentationml/2006/main">
  <p:tag name="KSO_WM_TEMPLATE_CATEGORY" val="custom"/>
  <p:tag name="KSO_WM_TEMPLATE_INDEX" val="20186326"/>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90.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91.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SLIDE_SUBTYPE" val="pureTxt"/>
  <p:tag name="KSO_WM_BEAUTIFY_FLAG" val="#wm#"/>
  <p:tag name="KSO_WM_SLIDE_POSITION" val="49*143"/>
  <p:tag name="KSO_WM_SLIDE_SIZE" val="621*342"/>
</p:tagLst>
</file>

<file path=ppt/tags/tag92.xml><?xml version="1.0" encoding="utf-8"?>
<p:tagLst xmlns:p="http://schemas.openxmlformats.org/presentationml/2006/main">
  <p:tag name="KSO_WM_TEMPLATE_CATEGORY" val="custom"/>
  <p:tag name="KSO_WM_TEMPLATE_INDEX" val="20186827"/>
</p:tagLst>
</file>

<file path=ppt/tags/tag93.xml><?xml version="1.0" encoding="utf-8"?>
<p:tagLst xmlns:p="http://schemas.openxmlformats.org/presentationml/2006/main">
  <p:tag name="KSO_WM_TEMPLATE_CATEGORY" val="custom"/>
  <p:tag name="KSO_WM_TEMPLATE_INDEX" val="20186827"/>
</p:tagLst>
</file>

<file path=ppt/tags/tag94.xml><?xml version="1.0" encoding="utf-8"?>
<p:tagLst xmlns:p="http://schemas.openxmlformats.org/presentationml/2006/main">
  <p:tag name="KSO_WM_TAG_VERSION" val="1.0"/>
  <p:tag name="KSO_WM_BEAUTIFY_FLAG" val="#wm#"/>
  <p:tag name="KSO_WM_UNIT_TYPE" val="i"/>
  <p:tag name="KSO_WM_UNIT_ID" val="custom20186326_4*i*2"/>
  <p:tag name="KSO_WM_TEMPLATE_CATEGORY" val="custom"/>
  <p:tag name="KSO_WM_TEMPLATE_INDEX" val="20186326"/>
  <p:tag name="KSO_WM_UNIT_INDEX" val="2"/>
</p:tagLst>
</file>

<file path=ppt/tags/tag95.xml><?xml version="1.0" encoding="utf-8"?>
<p:tagLst xmlns:p="http://schemas.openxmlformats.org/presentationml/2006/main">
  <p:tag name="KSO_WM_TAG_VERSION" val="1.0"/>
  <p:tag name="KSO_WM_TEMPLATE_CATEGORY" val="custom"/>
  <p:tag name="KSO_WM_TEMPLATE_INDEX" val="20186326"/>
  <p:tag name="KSO_WM_UNIT_TYPE" val="a"/>
  <p:tag name="KSO_WM_UNIT_INDEX" val="1"/>
  <p:tag name="KSO_WM_UNIT_ID" val="custom20186326_4*a*1"/>
  <p:tag name="KSO_WM_UNIT_LAYERLEVEL" val="1"/>
  <p:tag name="KSO_WM_UNIT_VALUE" val="62"/>
  <p:tag name="KSO_WM_UNIT_ISCONTENTSTITLE" val="0"/>
  <p:tag name="KSO_WM_UNIT_HIGHLIGHT" val="0"/>
  <p:tag name="KSO_WM_UNIT_COMPATIBLE" val="0"/>
  <p:tag name="KSO_WM_UNIT_CLEAR" val="0"/>
  <p:tag name="KSO_WM_UNIT_PRESET_TEXT" val="Title and content layout (Text page)"/>
  <p:tag name="KSO_WM_BEAUTIFY_FLAG" val="#wm#"/>
</p:tagLst>
</file>

<file path=ppt/tags/tag96.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4*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ags/tag97.xml><?xml version="1.0" encoding="utf-8"?>
<p:tagLst xmlns:p="http://schemas.openxmlformats.org/presentationml/2006/main">
  <p:tag name="KSO_WM_TEMPLATE_CATEGORY" val="custom"/>
  <p:tag name="KSO_WM_TEMPLATE_INDEX" val="20186827"/>
  <p:tag name="KSO_WM_TAG_VERSION" val="1.0"/>
  <p:tag name="KSO_WM_SLIDE_ID" val="custom20186326_4"/>
  <p:tag name="KSO_WM_SLIDE_INDEX" val="4"/>
  <p:tag name="KSO_WM_SLIDE_ITEM_CNT" val="1"/>
  <p:tag name="KSO_WM_SLIDE_LAYOUT" val="a_f"/>
  <p:tag name="KSO_WM_SLIDE_LAYOUT_CNT" val="1_1"/>
  <p:tag name="KSO_WM_SLIDE_TYPE" val="text"/>
  <p:tag name="KSO_WM_SLIDE_SUBTYPE" val="pureTxt"/>
  <p:tag name="KSO_WM_BEAUTIFY_FLAG" val="#wm#"/>
  <p:tag name="KSO_WM_SLIDE_POSITION" val="39*89"/>
  <p:tag name="KSO_WM_SLIDE_SIZE" val="640*394"/>
</p:tagLst>
</file>

<file path=ppt/tags/tag98.xml><?xml version="1.0" encoding="utf-8"?>
<p:tagLst xmlns:p="http://schemas.openxmlformats.org/presentationml/2006/main">
  <p:tag name="KSO_WM_TAG_VERSION" val="1.0"/>
  <p:tag name="KSO_WM_BEAUTIFY_FLAG" val="#wm#"/>
  <p:tag name="KSO_WM_UNIT_TYPE" val="i"/>
  <p:tag name="KSO_WM_UNIT_ID" val="custom20186326_8*i*2"/>
  <p:tag name="KSO_WM_TEMPLATE_CATEGORY" val="custom"/>
  <p:tag name="KSO_WM_TEMPLATE_INDEX" val="20186326"/>
  <p:tag name="KSO_WM_UNIT_INDEX" val="2"/>
</p:tagLst>
</file>

<file path=ppt/tags/tag99.xml><?xml version="1.0" encoding="utf-8"?>
<p:tagLst xmlns:p="http://schemas.openxmlformats.org/presentationml/2006/main">
  <p:tag name="KSO_WM_TAG_VERSION" val="1.0"/>
  <p:tag name="KSO_WM_TEMPLATE_CATEGORY" val="custom"/>
  <p:tag name="KSO_WM_TEMPLATE_INDEX" val="20186326"/>
  <p:tag name="KSO_WM_UNIT_TYPE" val="f"/>
  <p:tag name="KSO_WM_UNIT_INDEX" val="1"/>
  <p:tag name="KSO_WM_UNIT_ID" val="custom20186326_8*f*1"/>
  <p:tag name="KSO_WM_UNIT_LAYERLEVEL" val="1"/>
  <p:tag name="KSO_WM_UNIT_VALUE" val="585"/>
  <p:tag name="KSO_WM_UNIT_HIGHLIGHT" val="0"/>
  <p:tag name="KSO_WM_UNIT_COMPATIBLE" val="0"/>
  <p:tag name="KSO_WM_UNIT_CLEAR" val="0"/>
  <p:tag name="KSO_WM_UNIT_PRESET_TEXT" val="Lorem ipsum dolor sit amet, consectetur adipisicing elit.Lorem ipsum dolor sit amet, consectetur adipisicing elit.Lorem ipsum dolor sit amet, consectetur adipisicing elit.Lorem ipsum dolor sit amet, consectetur adipisicing elit.Lorem ipsum dolor sit amet, consectetur adipisicing elit&#10;&#10;Supporting text here.&#10;Supporting text here.&#10;Lorem ipsum dolor sit amet, consectetur adipisicing elit.&#10;Lorem ipsum dolor sit amet, consectetur adipisicing elit."/>
  <p:tag name="KSO_WM_BEAUTIFY_FLAG" val="#wm#"/>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24517</Words>
  <Application>WPS 演示</Application>
  <PresentationFormat/>
  <Paragraphs>1656</Paragraphs>
  <Slides>96</Slides>
  <Notes>61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96</vt:i4>
      </vt:variant>
    </vt:vector>
  </HeadingPairs>
  <TitlesOfParts>
    <vt:vector size="121" baseType="lpstr">
      <vt:lpstr>Arial</vt:lpstr>
      <vt:lpstr>宋体</vt:lpstr>
      <vt:lpstr>Wingdings</vt:lpstr>
      <vt:lpstr>Calibri</vt:lpstr>
      <vt:lpstr>微软雅黑</vt:lpstr>
      <vt:lpstr>Impact</vt:lpstr>
      <vt:lpstr>方正姚体</vt:lpstr>
      <vt:lpstr>Felix Titling</vt:lpstr>
      <vt:lpstr>Wingdings</vt:lpstr>
      <vt:lpstr>Latha</vt:lpstr>
      <vt:lpstr>FrankRuehl</vt:lpstr>
      <vt:lpstr>Times New Roman</vt:lpstr>
      <vt:lpstr>Arial Black</vt:lpstr>
      <vt:lpstr>Arial Unicode MS</vt:lpstr>
      <vt:lpstr>Arial Narrow</vt:lpstr>
      <vt:lpstr>楷体_GB2312</vt:lpstr>
      <vt:lpstr>新宋体</vt:lpstr>
      <vt:lpstr>Tahoma</vt:lpstr>
      <vt:lpstr>华文中宋</vt:lpstr>
      <vt:lpstr>黑体</vt:lpstr>
      <vt:lpstr>Verdana</vt:lpstr>
      <vt:lpstr>Courier New</vt:lpstr>
      <vt:lpstr>Consolas</vt:lpstr>
      <vt:lpstr>Marlett</vt:lpstr>
      <vt:lpstr>Office 主题​​</vt:lpstr>
      <vt:lpstr>PowerPoint 演示文稿</vt:lpstr>
      <vt:lpstr>主要内容</vt:lpstr>
      <vt:lpstr>Java中的异常处理机制</vt:lpstr>
      <vt:lpstr>PowerPoint 演示文稿</vt:lpstr>
      <vt:lpstr>异常的概念</vt:lpstr>
      <vt:lpstr>没有处理错误的程序</vt:lpstr>
      <vt:lpstr>以常规方法处理错误</vt:lpstr>
      <vt:lpstr>用异常的形式处理错误</vt:lpstr>
      <vt:lpstr>PowerPoint 演示文稿</vt:lpstr>
      <vt:lpstr>try/catch </vt:lpstr>
      <vt:lpstr>异常(Exception)</vt:lpstr>
      <vt:lpstr>异常的分类</vt:lpstr>
      <vt:lpstr>PowerPoint 演示文稿</vt:lpstr>
      <vt:lpstr>PowerPoint 演示文稿</vt:lpstr>
      <vt:lpstr>Error 类</vt:lpstr>
      <vt:lpstr>Exception类</vt:lpstr>
      <vt:lpstr>异常分类-CheckedException</vt:lpstr>
      <vt:lpstr>异常分类- Run-time Exception，unchecked</vt:lpstr>
      <vt:lpstr>PowerPoint 演示文稿</vt:lpstr>
      <vt:lpstr>PowerPoint 演示文稿</vt:lpstr>
      <vt:lpstr>常见异常（RuntimeException及其子类）</vt:lpstr>
      <vt:lpstr>PowerPoint 演示文稿</vt:lpstr>
      <vt:lpstr>常见的异常（Checked Exception ）</vt:lpstr>
      <vt:lpstr>PowerPoint 演示文稿</vt:lpstr>
      <vt:lpstr>PowerPoint 演示文稿</vt:lpstr>
      <vt:lpstr>PowerPoint 演示文稿</vt:lpstr>
      <vt:lpstr>PowerPoint 演示文稿</vt:lpstr>
      <vt:lpstr>异常的处理</vt:lpstr>
      <vt:lpstr>异常处理模型</vt:lpstr>
      <vt:lpstr>异常处理</vt:lpstr>
      <vt:lpstr>异常处理</vt:lpstr>
      <vt:lpstr>异常处理</vt:lpstr>
      <vt:lpstr>异常(Exception)</vt:lpstr>
      <vt:lpstr>异常处理</vt:lpstr>
      <vt:lpstr>异常处理</vt:lpstr>
      <vt:lpstr>多个 catch 块</vt:lpstr>
      <vt:lpstr>多个 catch 块示例</vt:lpstr>
      <vt:lpstr>嵌套的 try-catch 块</vt:lpstr>
      <vt:lpstr>嵌套的try-catch</vt:lpstr>
      <vt:lpstr>finally 块</vt:lpstr>
      <vt:lpstr>finally 块 示例</vt:lpstr>
      <vt:lpstr>PowerPoint 演示文稿</vt:lpstr>
      <vt:lpstr>try-catch-finally小结</vt:lpstr>
      <vt:lpstr>异常抛出</vt:lpstr>
      <vt:lpstr>异常抛出</vt:lpstr>
      <vt:lpstr>使用 throw抛出异常</vt:lpstr>
      <vt:lpstr>使用 throws声明可能引发的受检异常</vt:lpstr>
      <vt:lpstr>声明异常</vt:lpstr>
      <vt:lpstr>使用 throws示例</vt:lpstr>
      <vt:lpstr>异常的生命周期</vt:lpstr>
      <vt:lpstr>例子：</vt:lpstr>
      <vt:lpstr>PowerPoint 演示文稿</vt:lpstr>
      <vt:lpstr>PowerPoint 演示文稿</vt:lpstr>
      <vt:lpstr>创造自己的异常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创建异常</vt:lpstr>
      <vt:lpstr>深入了解Throwable类</vt:lpstr>
      <vt:lpstr>PowerPoint 演示文稿</vt:lpstr>
      <vt:lpstr>PowerPoint 演示文稿</vt:lpstr>
      <vt:lpstr>异常链(Cause机制)</vt:lpstr>
      <vt:lpstr>异常使用建议</vt:lpstr>
      <vt:lpstr>PowerPoint 演示文稿</vt:lpstr>
      <vt:lpstr>继承中的异常</vt:lpstr>
      <vt:lpstr>PowerPoint 演示文稿</vt:lpstr>
      <vt:lpstr>断言（assert）</vt:lpstr>
      <vt:lpstr>断言使用示例</vt:lpstr>
      <vt:lpstr>打开和关闭断言功能</vt:lpstr>
      <vt:lpstr>何时使用断言</vt:lpstr>
      <vt:lpstr>对方法调用使用断言</vt:lpstr>
      <vt:lpstr>断言程序分析（1）</vt:lpstr>
      <vt:lpstr>断言程序分析（2）</vt:lpstr>
      <vt:lpstr>PowerPoint 演示文稿</vt:lpstr>
      <vt:lpstr>JDK7.0新特性（1）</vt:lpstr>
      <vt:lpstr>JDK7.0新特性（2）</vt:lpstr>
      <vt:lpstr>异常的抑制Suppression</vt:lpstr>
      <vt:lpstr>PowerPoint 演示文稿</vt:lpstr>
      <vt:lpstr>java.util.logging包括的主要内容</vt:lpstr>
      <vt:lpstr>创建日志对象</vt:lpstr>
      <vt:lpstr>日志默认登记Level</vt:lpstr>
      <vt:lpstr>日志记录</vt:lpstr>
      <vt:lpstr>总结 2-1</vt:lpstr>
      <vt:lpstr>总结 2-2</vt:lpstr>
      <vt:lpstr>表6.1  Java常见错误列表2-1</vt:lpstr>
      <vt:lpstr>Java常见错误列表2-2</vt:lpstr>
      <vt:lpstr>表6.2  Java常见的一般异常列表</vt:lpstr>
      <vt:lpstr>PowerPoint 演示文稿</vt:lpstr>
      <vt:lpstr>表6.3  Java常见的运行异常列表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311</cp:revision>
  <cp:lastPrinted>2016-11-07T04:06:00Z</cp:lastPrinted>
  <dcterms:created xsi:type="dcterms:W3CDTF">2012-10-26T07:13:00Z</dcterms:created>
  <dcterms:modified xsi:type="dcterms:W3CDTF">2022-03-21T14:18:31Z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D64EE57BC2A34F75B3854855AD5900BC</vt:lpwstr>
  </property>
</Properties>
</file>