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9"/>
  </p:handoutMasterIdLst>
  <p:sldIdLst>
    <p:sldId id="435" r:id="rId3"/>
    <p:sldId id="1872" r:id="rId4"/>
    <p:sldId id="1993" r:id="rId6"/>
    <p:sldId id="1892" r:id="rId7"/>
    <p:sldId id="1893" r:id="rId8"/>
    <p:sldId id="1894" r:id="rId9"/>
    <p:sldId id="1896" r:id="rId10"/>
    <p:sldId id="1897" r:id="rId11"/>
    <p:sldId id="2131" r:id="rId12"/>
    <p:sldId id="1940" r:id="rId13"/>
    <p:sldId id="1902" r:id="rId14"/>
    <p:sldId id="1916" r:id="rId15"/>
    <p:sldId id="1918" r:id="rId16"/>
    <p:sldId id="1919" r:id="rId17"/>
    <p:sldId id="1920" r:id="rId18"/>
    <p:sldId id="1921" r:id="rId19"/>
    <p:sldId id="1922" r:id="rId20"/>
    <p:sldId id="1923" r:id="rId21"/>
    <p:sldId id="1924" r:id="rId22"/>
    <p:sldId id="1997" r:id="rId23"/>
    <p:sldId id="2006" r:id="rId24"/>
    <p:sldId id="2129" r:id="rId25"/>
    <p:sldId id="1925" r:id="rId26"/>
    <p:sldId id="2132" r:id="rId27"/>
    <p:sldId id="1996" r:id="rId28"/>
    <p:sldId id="1927" r:id="rId29"/>
    <p:sldId id="1928" r:id="rId30"/>
    <p:sldId id="1929" r:id="rId31"/>
    <p:sldId id="1931" r:id="rId32"/>
    <p:sldId id="1932" r:id="rId33"/>
    <p:sldId id="2066" r:id="rId34"/>
    <p:sldId id="2067" r:id="rId35"/>
    <p:sldId id="1937" r:id="rId36"/>
    <p:sldId id="2065" r:id="rId37"/>
    <p:sldId id="1938" r:id="rId38"/>
    <p:sldId id="2100" r:id="rId39"/>
    <p:sldId id="1998" r:id="rId40"/>
    <p:sldId id="1975" r:id="rId41"/>
    <p:sldId id="1976" r:id="rId42"/>
    <p:sldId id="2000" r:id="rId43"/>
    <p:sldId id="2001" r:id="rId44"/>
    <p:sldId id="2002" r:id="rId45"/>
    <p:sldId id="2003" r:id="rId46"/>
    <p:sldId id="2004" r:id="rId47"/>
    <p:sldId id="1977" r:id="rId48"/>
    <p:sldId id="1999" r:id="rId49"/>
    <p:sldId id="1978" r:id="rId50"/>
    <p:sldId id="2005" r:id="rId51"/>
    <p:sldId id="1979" r:id="rId52"/>
    <p:sldId id="1980" r:id="rId53"/>
    <p:sldId id="1981" r:id="rId54"/>
    <p:sldId id="1982" r:id="rId55"/>
    <p:sldId id="1983" r:id="rId56"/>
    <p:sldId id="1984" r:id="rId57"/>
    <p:sldId id="1985" r:id="rId58"/>
    <p:sldId id="1986" r:id="rId59"/>
    <p:sldId id="1987" r:id="rId60"/>
    <p:sldId id="1988" r:id="rId61"/>
    <p:sldId id="1989" r:id="rId62"/>
    <p:sldId id="1990" r:id="rId63"/>
    <p:sldId id="1991" r:id="rId64"/>
    <p:sldId id="2007" r:id="rId65"/>
    <p:sldId id="2130" r:id="rId66"/>
    <p:sldId id="1992" r:id="rId67"/>
    <p:sldId id="309" r:id="rId68"/>
  </p:sldIdLst>
  <p:sldSz cx="10801350" cy="7200900"/>
  <p:notesSz cx="6858000" cy="9144000"/>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50"/>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noRot="1" noTextEdit="1"/>
          </p:cNvSpPr>
          <p:nvPr>
            <p:ph type="sldImg"/>
          </p:nvPr>
        </p:nvSpPr>
        <p:spPr/>
      </p:sp>
      <p:sp>
        <p:nvSpPr>
          <p:cNvPr id="194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noRot="1" noTextEdit="1"/>
          </p:cNvSpPr>
          <p:nvPr>
            <p:ph type="sldImg"/>
          </p:nvPr>
        </p:nvSpPr>
        <p:spPr/>
      </p:sp>
      <p:sp>
        <p:nvSpPr>
          <p:cNvPr id="10547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noRot="1" noTextEdit="1"/>
          </p:cNvSpPr>
          <p:nvPr>
            <p:ph type="sldImg"/>
          </p:nvPr>
        </p:nvSpPr>
        <p:spPr/>
      </p:sp>
      <p:sp>
        <p:nvSpPr>
          <p:cNvPr id="10752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noRot="1" noTextEdit="1"/>
          </p:cNvSpPr>
          <p:nvPr>
            <p:ph type="sldImg"/>
          </p:nvPr>
        </p:nvSpPr>
        <p:spPr/>
      </p:sp>
      <p:sp>
        <p:nvSpPr>
          <p:cNvPr id="10957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noRot="1" noTextEdit="1"/>
          </p:cNvSpPr>
          <p:nvPr>
            <p:ph type="sldImg"/>
          </p:nvPr>
        </p:nvSpPr>
        <p:spPr/>
      </p:sp>
      <p:sp>
        <p:nvSpPr>
          <p:cNvPr id="1116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noRot="1" noTextEdit="1"/>
          </p:cNvSpPr>
          <p:nvPr>
            <p:ph type="sldImg"/>
          </p:nvPr>
        </p:nvSpPr>
        <p:spPr/>
      </p:sp>
      <p:sp>
        <p:nvSpPr>
          <p:cNvPr id="1136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noRot="1" noTextEdit="1"/>
          </p:cNvSpPr>
          <p:nvPr>
            <p:ph type="sldImg"/>
          </p:nvPr>
        </p:nvSpPr>
        <p:spPr/>
      </p:sp>
      <p:sp>
        <p:nvSpPr>
          <p:cNvPr id="11571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noRot="1" noTextEdit="1"/>
          </p:cNvSpPr>
          <p:nvPr>
            <p:ph type="sldImg"/>
          </p:nvPr>
        </p:nvSpPr>
        <p:spPr/>
      </p:sp>
      <p:sp>
        <p:nvSpPr>
          <p:cNvPr id="11776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noRot="1" noTextEdit="1"/>
          </p:cNvSpPr>
          <p:nvPr>
            <p:ph type="sldImg"/>
          </p:nvPr>
        </p:nvSpPr>
        <p:spPr/>
      </p:sp>
      <p:sp>
        <p:nvSpPr>
          <p:cNvPr id="11981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noRot="1" noTextEdit="1"/>
          </p:cNvSpPr>
          <p:nvPr>
            <p:ph type="sldImg"/>
          </p:nvPr>
        </p:nvSpPr>
        <p:spPr/>
      </p:sp>
      <p:sp>
        <p:nvSpPr>
          <p:cNvPr id="1218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noRot="1" noTextEdit="1"/>
          </p:cNvSpPr>
          <p:nvPr>
            <p:ph type="sldImg"/>
          </p:nvPr>
        </p:nvSpPr>
        <p:spPr/>
      </p:sp>
      <p:sp>
        <p:nvSpPr>
          <p:cNvPr id="10137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noRot="1" noTextEdit="1"/>
          </p:cNvSpPr>
          <p:nvPr>
            <p:ph type="sldImg"/>
          </p:nvPr>
        </p:nvSpPr>
        <p:spPr/>
      </p:sp>
      <p:sp>
        <p:nvSpPr>
          <p:cNvPr id="604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noRot="1" noTextEdit="1"/>
          </p:cNvSpPr>
          <p:nvPr>
            <p:ph type="sldImg"/>
          </p:nvPr>
        </p:nvSpPr>
        <p:spPr/>
      </p:sp>
      <p:sp>
        <p:nvSpPr>
          <p:cNvPr id="1259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noRot="1" noTextEdit="1"/>
          </p:cNvSpPr>
          <p:nvPr>
            <p:ph type="sldImg"/>
          </p:nvPr>
        </p:nvSpPr>
        <p:spPr/>
      </p:sp>
      <p:sp>
        <p:nvSpPr>
          <p:cNvPr id="1280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noRot="1" noTextEdit="1"/>
          </p:cNvSpPr>
          <p:nvPr>
            <p:ph type="sldImg"/>
          </p:nvPr>
        </p:nvSpPr>
        <p:spPr/>
      </p:sp>
      <p:sp>
        <p:nvSpPr>
          <p:cNvPr id="13005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noRot="1" noTextEdit="1"/>
          </p:cNvSpPr>
          <p:nvPr>
            <p:ph type="sldImg"/>
          </p:nvPr>
        </p:nvSpPr>
        <p:spPr/>
      </p:sp>
      <p:sp>
        <p:nvSpPr>
          <p:cNvPr id="13414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noRot="1" noTextEdit="1"/>
          </p:cNvSpPr>
          <p:nvPr>
            <p:ph type="sldImg"/>
          </p:nvPr>
        </p:nvSpPr>
        <p:spPr/>
      </p:sp>
      <p:sp>
        <p:nvSpPr>
          <p:cNvPr id="1361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Slide Image Placeholder 1"/>
          <p:cNvSpPr>
            <a:spLocks noGrp="1" noRot="1" noChangeAspect="1" noTextEdit="1"/>
          </p:cNvSpPr>
          <p:nvPr>
            <p:ph type="sldImg"/>
          </p:nvPr>
        </p:nvSpPr>
        <p:spPr/>
      </p:sp>
      <p:sp>
        <p:nvSpPr>
          <p:cNvPr id="138242" name="Notes Placeholder 2"/>
          <p:cNvSpPr>
            <a:spLocks noGrp="1"/>
          </p:cNvSpPr>
          <p:nvPr>
            <p:ph type="body"/>
          </p:nvPr>
        </p:nvSpPr>
        <p:spPr>
          <a:xfrm>
            <a:off x="914400" y="4343400"/>
            <a:ext cx="5029200" cy="4114800"/>
          </a:xfrm>
          <a:prstGeom prst="rect">
            <a:avLst/>
          </a:prstGeom>
          <a:noFill/>
          <a:ln w="9525">
            <a:noFill/>
          </a:ln>
        </p:spPr>
        <p:txBody>
          <a:bodyPr anchor="t"/>
          <a:p>
            <a:pPr lvl="0"/>
            <a:endParaRPr lang="zh-CN" altLang="en-US" dirty="0"/>
          </a:p>
        </p:txBody>
      </p:sp>
      <p:sp>
        <p:nvSpPr>
          <p:cNvPr id="138243" name="Slide Number Placeholder 3"/>
          <p:cNvSpPr txBox="1">
            <a:spLocks noGrp="1"/>
          </p:cNvSpPr>
          <p:nvPr/>
        </p:nvSpPr>
        <p:spPr>
          <a:xfrm>
            <a:off x="3886200" y="8686800"/>
            <a:ext cx="2971800" cy="457200"/>
          </a:xfrm>
          <a:prstGeom prst="rect">
            <a:avLst/>
          </a:prstGeom>
          <a:noFill/>
          <a:ln w="9525">
            <a:noFill/>
          </a:ln>
        </p:spPr>
        <p:txBody>
          <a:bodyPr anchor="b"/>
          <a:p>
            <a:pPr lvl="0" algn="r">
              <a:spcBef>
                <a:spcPct val="20000"/>
              </a:spcBef>
              <a:buChar char="•"/>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Slide Image Placeholder 1"/>
          <p:cNvSpPr>
            <a:spLocks noGrp="1" noRot="1" noChangeAspect="1" noTextEdit="1"/>
          </p:cNvSpPr>
          <p:nvPr>
            <p:ph type="sldImg"/>
          </p:nvPr>
        </p:nvSpPr>
        <p:spPr/>
      </p:sp>
      <p:sp>
        <p:nvSpPr>
          <p:cNvPr id="138242" name="Notes Placeholder 2"/>
          <p:cNvSpPr>
            <a:spLocks noGrp="1"/>
          </p:cNvSpPr>
          <p:nvPr>
            <p:ph type="body"/>
          </p:nvPr>
        </p:nvSpPr>
        <p:spPr>
          <a:xfrm>
            <a:off x="914400" y="4343400"/>
            <a:ext cx="5029200" cy="4114800"/>
          </a:xfrm>
          <a:prstGeom prst="rect">
            <a:avLst/>
          </a:prstGeom>
          <a:noFill/>
          <a:ln w="9525">
            <a:noFill/>
          </a:ln>
        </p:spPr>
        <p:txBody>
          <a:bodyPr anchor="t"/>
          <a:p>
            <a:pPr lvl="0"/>
            <a:endParaRPr lang="zh-CN" altLang="en-US" dirty="0"/>
          </a:p>
        </p:txBody>
      </p:sp>
      <p:sp>
        <p:nvSpPr>
          <p:cNvPr id="138243" name="Slide Number Placeholder 3"/>
          <p:cNvSpPr txBox="1">
            <a:spLocks noGrp="1"/>
          </p:cNvSpPr>
          <p:nvPr/>
        </p:nvSpPr>
        <p:spPr>
          <a:xfrm>
            <a:off x="3886200" y="8686800"/>
            <a:ext cx="2971800" cy="457200"/>
          </a:xfrm>
          <a:prstGeom prst="rect">
            <a:avLst/>
          </a:prstGeom>
          <a:noFill/>
          <a:ln w="9525">
            <a:noFill/>
          </a:ln>
        </p:spPr>
        <p:txBody>
          <a:bodyPr anchor="b"/>
          <a:p>
            <a:pPr lvl="0" algn="r">
              <a:spcBef>
                <a:spcPct val="20000"/>
              </a:spcBef>
              <a:buChar char="•"/>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Slide Image Placeholder 1"/>
          <p:cNvSpPr>
            <a:spLocks noGrp="1" noRot="1" noChangeAspect="1" noTextEdit="1"/>
          </p:cNvSpPr>
          <p:nvPr>
            <p:ph type="sldImg"/>
          </p:nvPr>
        </p:nvSpPr>
        <p:spPr/>
      </p:sp>
      <p:sp>
        <p:nvSpPr>
          <p:cNvPr id="140290" name="Notes Placeholder 2"/>
          <p:cNvSpPr>
            <a:spLocks noGrp="1"/>
          </p:cNvSpPr>
          <p:nvPr>
            <p:ph type="body"/>
          </p:nvPr>
        </p:nvSpPr>
        <p:spPr>
          <a:xfrm>
            <a:off x="914400" y="4343400"/>
            <a:ext cx="5029200" cy="4114800"/>
          </a:xfrm>
          <a:prstGeom prst="rect">
            <a:avLst/>
          </a:prstGeom>
          <a:noFill/>
          <a:ln w="9525">
            <a:noFill/>
          </a:ln>
        </p:spPr>
        <p:txBody>
          <a:bodyPr anchor="t"/>
          <a:p>
            <a:pPr lvl="0"/>
            <a:endParaRPr lang="zh-CN" altLang="en-US" dirty="0"/>
          </a:p>
        </p:txBody>
      </p:sp>
      <p:sp>
        <p:nvSpPr>
          <p:cNvPr id="140291" name="Slide Number Placeholder 3"/>
          <p:cNvSpPr txBox="1">
            <a:spLocks noGrp="1"/>
          </p:cNvSpPr>
          <p:nvPr/>
        </p:nvSpPr>
        <p:spPr>
          <a:xfrm>
            <a:off x="3886200" y="8686800"/>
            <a:ext cx="2971800" cy="457200"/>
          </a:xfrm>
          <a:prstGeom prst="rect">
            <a:avLst/>
          </a:prstGeom>
          <a:noFill/>
          <a:ln w="9525">
            <a:noFill/>
          </a:ln>
        </p:spPr>
        <p:txBody>
          <a:bodyPr anchor="b"/>
          <a:p>
            <a:pPr lvl="0" algn="r">
              <a:spcBef>
                <a:spcPct val="20000"/>
              </a:spcBef>
              <a:buChar char="•"/>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Slide Image Placeholder 1"/>
          <p:cNvSpPr>
            <a:spLocks noGrp="1" noRot="1" noChangeAspect="1" noTextEdit="1"/>
          </p:cNvSpPr>
          <p:nvPr>
            <p:ph type="sldImg"/>
          </p:nvPr>
        </p:nvSpPr>
        <p:spPr/>
      </p:sp>
      <p:sp>
        <p:nvSpPr>
          <p:cNvPr id="140290" name="Notes Placeholder 2"/>
          <p:cNvSpPr>
            <a:spLocks noGrp="1"/>
          </p:cNvSpPr>
          <p:nvPr>
            <p:ph type="body"/>
          </p:nvPr>
        </p:nvSpPr>
        <p:spPr>
          <a:xfrm>
            <a:off x="914400" y="4343400"/>
            <a:ext cx="5029200" cy="4114800"/>
          </a:xfrm>
          <a:prstGeom prst="rect">
            <a:avLst/>
          </a:prstGeom>
          <a:noFill/>
          <a:ln w="9525">
            <a:noFill/>
          </a:ln>
        </p:spPr>
        <p:txBody>
          <a:bodyPr anchor="t"/>
          <a:p>
            <a:pPr lvl="0"/>
            <a:endParaRPr lang="zh-CN" altLang="en-US" dirty="0"/>
          </a:p>
        </p:txBody>
      </p:sp>
      <p:sp>
        <p:nvSpPr>
          <p:cNvPr id="140291" name="Slide Number Placeholder 3"/>
          <p:cNvSpPr txBox="1">
            <a:spLocks noGrp="1"/>
          </p:cNvSpPr>
          <p:nvPr/>
        </p:nvSpPr>
        <p:spPr>
          <a:xfrm>
            <a:off x="3886200" y="8686800"/>
            <a:ext cx="2971800" cy="457200"/>
          </a:xfrm>
          <a:prstGeom prst="rect">
            <a:avLst/>
          </a:prstGeom>
          <a:noFill/>
          <a:ln w="9525">
            <a:noFill/>
          </a:ln>
        </p:spPr>
        <p:txBody>
          <a:bodyPr anchor="b"/>
          <a:p>
            <a:pPr lvl="0" algn="r">
              <a:spcBef>
                <a:spcPct val="20000"/>
              </a:spcBef>
              <a:buChar char="•"/>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Slide Image Placeholder 1"/>
          <p:cNvSpPr>
            <a:spLocks noGrp="1" noRot="1" noChangeAspect="1" noTextEdit="1"/>
          </p:cNvSpPr>
          <p:nvPr>
            <p:ph type="sldImg"/>
          </p:nvPr>
        </p:nvSpPr>
        <p:spPr/>
      </p:sp>
      <p:sp>
        <p:nvSpPr>
          <p:cNvPr id="142338" name="Notes Placeholder 2"/>
          <p:cNvSpPr>
            <a:spLocks noGrp="1"/>
          </p:cNvSpPr>
          <p:nvPr>
            <p:ph type="body"/>
          </p:nvPr>
        </p:nvSpPr>
        <p:spPr>
          <a:xfrm>
            <a:off x="914400" y="4343400"/>
            <a:ext cx="5029200" cy="4114800"/>
          </a:xfrm>
          <a:prstGeom prst="rect">
            <a:avLst/>
          </a:prstGeom>
          <a:noFill/>
          <a:ln w="9525">
            <a:noFill/>
          </a:ln>
        </p:spPr>
        <p:txBody>
          <a:bodyPr anchor="t"/>
          <a:p>
            <a:pPr lvl="0"/>
            <a:endParaRPr lang="zh-CN" altLang="en-US" dirty="0"/>
          </a:p>
        </p:txBody>
      </p:sp>
      <p:sp>
        <p:nvSpPr>
          <p:cNvPr id="142339" name="Slide Number Placeholder 3"/>
          <p:cNvSpPr txBox="1">
            <a:spLocks noGrp="1"/>
          </p:cNvSpPr>
          <p:nvPr/>
        </p:nvSpPr>
        <p:spPr>
          <a:xfrm>
            <a:off x="3886200" y="8686800"/>
            <a:ext cx="2971800" cy="457200"/>
          </a:xfrm>
          <a:prstGeom prst="rect">
            <a:avLst/>
          </a:prstGeom>
          <a:noFill/>
          <a:ln w="9525">
            <a:noFill/>
          </a:ln>
        </p:spPr>
        <p:txBody>
          <a:bodyPr anchor="b"/>
          <a:p>
            <a:pPr lvl="0" algn="r">
              <a:spcBef>
                <a:spcPct val="20000"/>
              </a:spcBef>
              <a:buChar char="•"/>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noRot="1" noTextEdit="1"/>
          </p:cNvSpPr>
          <p:nvPr>
            <p:ph type="sldImg"/>
          </p:nvPr>
        </p:nvSpPr>
        <p:spPr/>
      </p:sp>
      <p:sp>
        <p:nvSpPr>
          <p:cNvPr id="624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noRot="1" noTextEdit="1"/>
          </p:cNvSpPr>
          <p:nvPr>
            <p:ph type="sldImg"/>
          </p:nvPr>
        </p:nvSpPr>
        <p:spPr/>
      </p:sp>
      <p:sp>
        <p:nvSpPr>
          <p:cNvPr id="2150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Rot="1" noTextEdit="1"/>
          </p:cNvSpPr>
          <p:nvPr>
            <p:ph type="sldImg"/>
          </p:nvPr>
        </p:nvSpPr>
        <p:spPr/>
      </p:sp>
      <p:sp>
        <p:nvSpPr>
          <p:cNvPr id="235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noRot="1" noTextEdit="1"/>
          </p:cNvSpPr>
          <p:nvPr>
            <p:ph type="sldImg"/>
          </p:nvPr>
        </p:nvSpPr>
        <p:spPr/>
      </p:sp>
      <p:sp>
        <p:nvSpPr>
          <p:cNvPr id="256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noRot="1" noTextEdit="1"/>
          </p:cNvSpPr>
          <p:nvPr>
            <p:ph type="sldImg"/>
          </p:nvPr>
        </p:nvSpPr>
        <p:spPr/>
      </p:sp>
      <p:sp>
        <p:nvSpPr>
          <p:cNvPr id="2765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noRot="1" noTextEdit="1"/>
          </p:cNvSpPr>
          <p:nvPr>
            <p:ph type="sldImg"/>
          </p:nvPr>
        </p:nvSpPr>
        <p:spPr/>
      </p:sp>
      <p:sp>
        <p:nvSpPr>
          <p:cNvPr id="2969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noRot="1" noTextEdit="1"/>
          </p:cNvSpPr>
          <p:nvPr>
            <p:ph type="sldImg"/>
          </p:nvPr>
        </p:nvSpPr>
        <p:spPr/>
      </p:sp>
      <p:sp>
        <p:nvSpPr>
          <p:cNvPr id="3174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noRot="1" noTextEdit="1"/>
          </p:cNvSpPr>
          <p:nvPr>
            <p:ph type="sldImg"/>
          </p:nvPr>
        </p:nvSpPr>
        <p:spPr/>
      </p:sp>
      <p:sp>
        <p:nvSpPr>
          <p:cNvPr id="337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noRot="1" noTextEdit="1"/>
          </p:cNvSpPr>
          <p:nvPr>
            <p:ph type="sldImg"/>
          </p:nvPr>
        </p:nvSpPr>
        <p:spPr/>
      </p:sp>
      <p:sp>
        <p:nvSpPr>
          <p:cNvPr id="3584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noRot="1" noTextEdit="1"/>
          </p:cNvSpPr>
          <p:nvPr>
            <p:ph type="sldImg"/>
          </p:nvPr>
        </p:nvSpPr>
        <p:spPr/>
      </p:sp>
      <p:sp>
        <p:nvSpPr>
          <p:cNvPr id="3789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noTextEdit="1"/>
          </p:cNvSpPr>
          <p:nvPr>
            <p:ph type="sldImg"/>
          </p:nvPr>
        </p:nvSpPr>
        <p:spPr/>
      </p:sp>
      <p:sp>
        <p:nvSpPr>
          <p:cNvPr id="3993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noRot="1" noTextEdit="1"/>
          </p:cNvSpPr>
          <p:nvPr>
            <p:ph type="sldImg"/>
          </p:nvPr>
        </p:nvSpPr>
        <p:spPr/>
      </p:sp>
      <p:sp>
        <p:nvSpPr>
          <p:cNvPr id="6451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noRot="1" noTextEdit="1"/>
          </p:cNvSpPr>
          <p:nvPr>
            <p:ph type="sldImg"/>
          </p:nvPr>
        </p:nvSpPr>
        <p:spPr/>
      </p:sp>
      <p:sp>
        <p:nvSpPr>
          <p:cNvPr id="4198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noRot="1" noTextEdit="1"/>
          </p:cNvSpPr>
          <p:nvPr>
            <p:ph type="sldImg"/>
          </p:nvPr>
        </p:nvSpPr>
        <p:spPr/>
      </p:sp>
      <p:sp>
        <p:nvSpPr>
          <p:cNvPr id="4403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noRot="1" noTextEdit="1"/>
          </p:cNvSpPr>
          <p:nvPr>
            <p:ph type="sldImg"/>
          </p:nvPr>
        </p:nvSpPr>
        <p:spPr/>
      </p:sp>
      <p:sp>
        <p:nvSpPr>
          <p:cNvPr id="4608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noRot="1" noTextEdit="1"/>
          </p:cNvSpPr>
          <p:nvPr>
            <p:ph type="sldImg"/>
          </p:nvPr>
        </p:nvSpPr>
        <p:spPr/>
      </p:sp>
      <p:sp>
        <p:nvSpPr>
          <p:cNvPr id="4813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noRot="1" noTextEdit="1"/>
          </p:cNvSpPr>
          <p:nvPr>
            <p:ph type="sldImg"/>
          </p:nvPr>
        </p:nvSpPr>
        <p:spPr/>
      </p:sp>
      <p:sp>
        <p:nvSpPr>
          <p:cNvPr id="5017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noRot="1" noTextEdit="1"/>
          </p:cNvSpPr>
          <p:nvPr>
            <p:ph type="sldImg"/>
          </p:nvPr>
        </p:nvSpPr>
        <p:spPr/>
      </p:sp>
      <p:sp>
        <p:nvSpPr>
          <p:cNvPr id="5222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noRot="1" noTextEdit="1"/>
          </p:cNvSpPr>
          <p:nvPr>
            <p:ph type="sldImg"/>
          </p:nvPr>
        </p:nvSpPr>
        <p:spPr/>
      </p:sp>
      <p:sp>
        <p:nvSpPr>
          <p:cNvPr id="5427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noRot="1" noTextEdit="1"/>
          </p:cNvSpPr>
          <p:nvPr>
            <p:ph type="sldImg"/>
          </p:nvPr>
        </p:nvSpPr>
        <p:spPr/>
      </p:sp>
      <p:sp>
        <p:nvSpPr>
          <p:cNvPr id="5632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noRot="1" noTextEdit="1"/>
          </p:cNvSpPr>
          <p:nvPr>
            <p:ph type="sldImg"/>
          </p:nvPr>
        </p:nvSpPr>
        <p:spPr/>
      </p:sp>
      <p:sp>
        <p:nvSpPr>
          <p:cNvPr id="6861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noRot="1" noTextEdit="1"/>
          </p:cNvSpPr>
          <p:nvPr>
            <p:ph type="sldImg"/>
          </p:nvPr>
        </p:nvSpPr>
        <p:spPr/>
      </p:sp>
      <p:sp>
        <p:nvSpPr>
          <p:cNvPr id="706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noRot="1" noTextEdit="1"/>
          </p:cNvSpPr>
          <p:nvPr>
            <p:ph type="sldImg"/>
          </p:nvPr>
        </p:nvSpPr>
        <p:spPr/>
      </p:sp>
      <p:sp>
        <p:nvSpPr>
          <p:cNvPr id="10342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noRot="1" noTextEdit="1"/>
          </p:cNvSpPr>
          <p:nvPr>
            <p:ph type="sldImg"/>
          </p:nvPr>
        </p:nvSpPr>
        <p:spPr/>
      </p:sp>
      <p:sp>
        <p:nvSpPr>
          <p:cNvPr id="747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noRot="1" noTextEdit="1"/>
          </p:cNvSpPr>
          <p:nvPr>
            <p:ph type="sldImg"/>
          </p:nvPr>
        </p:nvSpPr>
        <p:spPr/>
      </p:sp>
      <p:sp>
        <p:nvSpPr>
          <p:cNvPr id="768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4" y="6301205"/>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hyperlink" Target="mk:@MSITStore:C:\Documents%20and%20Settings\Administrator\Local%20Settings\Temp\HZ$D.583.4394\HZ$D.583.4395\JDK_API_1_6_zh_CN.CHM::/java/lang/ClassLoader.html" TargetMode="Externa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39862"/>
            <a:chOff x="0" y="2716812"/>
            <a:chExt cx="5991142" cy="1368924"/>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1"/>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defRPr/>
              </a:pP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类反射和加载</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机制</a:t>
              </a:r>
              <a:endPar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301405" y="3733984"/>
              <a:ext cx="2411523" cy="351752"/>
            </a:xfrm>
            <a:prstGeom prst="rect">
              <a:avLst/>
            </a:prstGeom>
            <a:noFill/>
            <a:ln w="9525">
              <a:noFill/>
            </a:ln>
          </p:spPr>
          <p:txBody>
            <a:bodyPr>
              <a:spAutoFit/>
            </a:bodyPr>
            <a:lstStyle/>
            <a:p>
              <a:pPr marR="0" algn="ctr" defTabSz="1028700">
                <a:lnSpc>
                  <a:spcPct val="125000"/>
                </a:lnSpc>
                <a:buClrTx/>
                <a:buSzTx/>
                <a:buFont typeface="Arial" panose="020B0604020202020204" pitchFamily="34" charset="0"/>
                <a:defRPr/>
              </a:pPr>
              <a:r>
                <a:rPr kumimoji="0" lang="en-US" altLang="zh-CN"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Classloader</a:t>
              </a:r>
              <a:r>
                <a:rPr kumimoji="0" lang="zh-CN" altLang="en-US"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 </a:t>
              </a:r>
              <a:r>
                <a:rPr kumimoji="0" lang="en-US" altLang="zh-CN"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and</a:t>
              </a:r>
              <a:r>
                <a:rPr kumimoji="0" lang="zh-CN" altLang="en-US"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 </a:t>
              </a: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R</a:t>
              </a:r>
              <a:r>
                <a:rPr kumimoji="0" lang="en-US" altLang="zh-CN"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eflection</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6658"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获取</a:t>
            </a:r>
            <a:r>
              <a:rPr kumimoji="0" lang="en-US" altLang="zh-CN"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Class Object</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4" name="内容占位符 3"/>
          <p:cNvGraphicFramePr>
            <a:graphicFrameLocks noGrp="1"/>
          </p:cNvGraphicFramePr>
          <p:nvPr>
            <p:ph idx="4294967295"/>
          </p:nvPr>
        </p:nvGraphicFramePr>
        <p:xfrm>
          <a:off x="495300" y="1395413"/>
          <a:ext cx="9721850" cy="5778500"/>
        </p:xfrm>
        <a:graphic>
          <a:graphicData uri="http://schemas.openxmlformats.org/drawingml/2006/table">
            <a:tbl>
              <a:tblPr/>
              <a:tblGrid>
                <a:gridCol w="2504157"/>
                <a:gridCol w="2062804"/>
                <a:gridCol w="5154167"/>
              </a:tblGrid>
              <a:tr h="390049">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获取方式</a:t>
                      </a:r>
                      <a:endPar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说明</a:t>
                      </a:r>
                      <a:endPar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示例</a:t>
                      </a:r>
                      <a:endPar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6012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object.getClass()</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每个对象都有此方法</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获取指定实例对象的</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List list = new ArrayList();</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listClass = list.getClass();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248156">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getSuperclass()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获取当前</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的继承类</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List list = new ArrayList();</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listClass = list.getClass();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superClass = listClass. getSuperclass();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0049">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Object.class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直接获取</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listClass = ArrayList.class;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2422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Class.forName(</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类名</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用</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的静态方法，传入类的全称即可</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try {</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c = Class.</a:t>
                      </a:r>
                      <a:r>
                        <a:rPr kumimoji="0" lang="en-US" altLang="zh-CN" sz="19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rPr>
                        <a:t>forName("java.util.ArrayList");</a:t>
                      </a:r>
                      <a:endParaRPr kumimoji="0" lang="en-US" altLang="zh-CN" sz="19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catch (ClassNotFoundException e) {</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e.printStackTrace();</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6012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Primitive.TYPE</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基本数据类型的封装类获取</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的方式</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longClass = Long.TYPE;</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integerClass = Integer.TYPE;</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voidClass = Void.TYPE;</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833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 Reflection API 简介</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5778" name="Rectangle 3"/>
          <p:cNvSpPr>
            <a:spLocks noGrp="1"/>
          </p:cNvSpPr>
          <p:nvPr>
            <p:ph idx="1"/>
          </p:nvPr>
        </p:nvSpPr>
        <p:spPr/>
        <p:txBody>
          <a:bodyPr vert="horz" wrap="square" lIns="102870" tIns="51435" rIns="102870" bIns="5143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java.lang.Object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类中定义了</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getClass()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方法，因此对于任意一个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对象，都可以通过此方法获得对象的类型。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Reflection API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中的核心类，它有以下方法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getName()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：获得类的完整名字。</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getFields()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public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类型的属性。</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getDeclaredFields()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：获得类的所有属性。</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getMethods()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public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类型的方法。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getDeclaredMethods()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：获得类的所有方法。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5638"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案例一</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05634"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第一个实例就用大家非常熟悉的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ArrayList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类，我们尝试来获取</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ArrayList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申明的方法。</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static void main(String[] args)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ArrayList aList = new ArrayList();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Class alClass = aList.getClass();</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System.out.println("①"+alClass);</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System.out.println("②"+alClass.getName());</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Method[] alMethod = alClass.getDeclaredMethods();</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for(Method method : alMethod){</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System.out.println("③"+method);</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System.out.println("④"+method.getName());</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grpSp>
        <p:nvGrpSpPr>
          <p:cNvPr id="104451" name="组合 9"/>
          <p:cNvGrpSpPr/>
          <p:nvPr/>
        </p:nvGrpSpPr>
        <p:grpSpPr>
          <a:xfrm>
            <a:off x="1684338" y="3057525"/>
            <a:ext cx="8431212" cy="454025"/>
            <a:chOff x="1403648" y="3356992"/>
            <a:chExt cx="7704856" cy="432048"/>
          </a:xfrm>
        </p:grpSpPr>
        <p:sp>
          <p:nvSpPr>
            <p:cNvPr id="8" name="矩形 7"/>
            <p:cNvSpPr/>
            <p:nvPr/>
          </p:nvSpPr>
          <p:spPr>
            <a:xfrm>
              <a:off x="1403648" y="3356992"/>
              <a:ext cx="345484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0" fontAlgn="base" latinLnBrk="0" hangingPunct="0">
                <a:lnSpc>
                  <a:spcPct val="100000"/>
                </a:lnSpc>
                <a:spcBef>
                  <a:spcPct val="0"/>
                </a:spcBef>
                <a:spcAft>
                  <a:spcPct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1605637" name="TextBox 8"/>
            <p:cNvSpPr txBox="1">
              <a:spLocks noChangeArrowheads="1"/>
            </p:cNvSpPr>
            <p:nvPr/>
          </p:nvSpPr>
          <p:spPr bwMode="auto">
            <a:xfrm>
              <a:off x="4824982" y="3418940"/>
              <a:ext cx="4283522" cy="3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kumimoji="1"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kumimoji="1" sz="2400">
                  <a:solidFill>
                    <a:schemeClr val="tx1"/>
                  </a:solidFill>
                  <a:latin typeface="Arial" panose="020B0604020202020204" pitchFamily="34" charset="0"/>
                  <a:ea typeface="黑体" panose="02010609060101010101" pitchFamily="49" charset="-122"/>
                </a:defRPr>
              </a:lvl3pPr>
              <a:lvl4pPr marL="1600200" indent="-228600">
                <a:spcBef>
                  <a:spcPct val="20000"/>
                </a:spcBef>
                <a:defRPr kumimoji="1"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0" fontAlgn="base" latinLnBrk="0" hangingPunct="0">
                <a:lnSpc>
                  <a:spcPct val="100000"/>
                </a:lnSpc>
                <a:spcBef>
                  <a:spcPct val="0"/>
                </a:spcBef>
                <a:spcAft>
                  <a:spcPct val="0"/>
                </a:spcAft>
                <a:buClrTx/>
                <a:buSzTx/>
                <a:buFontTx/>
                <a:buNone/>
                <a:defRPr/>
              </a:pPr>
              <a:r>
                <a:rPr kumimoji="0" lang="zh-CN" altLang="en-US" sz="1890" b="1" i="0" u="none" strike="noStrike" kern="1200" cap="none" spc="0" normalizeH="0" baseline="0" noProof="0" smtClean="0">
                  <a:ln>
                    <a:noFill/>
                  </a:ln>
                  <a:solidFill>
                    <a:srgbClr val="FF3300"/>
                  </a:solidFill>
                  <a:effectLst/>
                  <a:uLnTx/>
                  <a:uFillTx/>
                  <a:latin typeface="黑体" panose="02010609060101010101" pitchFamily="49" charset="-122"/>
                  <a:ea typeface="黑体" panose="02010609060101010101" pitchFamily="49" charset="-122"/>
                  <a:cs typeface="+mn-cs"/>
                  <a:sym typeface="+mn-ea"/>
                </a:rPr>
                <a:t>第一步永远是获得被反射类的</a:t>
              </a:r>
              <a:r>
                <a:rPr kumimoji="0" lang="en-US" altLang="zh-CN" sz="1890" b="1" i="0" u="none" strike="noStrike" kern="1200" cap="none" spc="0" normalizeH="0" baseline="0" noProof="0" smtClean="0">
                  <a:ln>
                    <a:noFill/>
                  </a:ln>
                  <a:solidFill>
                    <a:srgbClr val="FF3300"/>
                  </a:solidFill>
                  <a:effectLst/>
                  <a:uLnTx/>
                  <a:uFillTx/>
                  <a:latin typeface="黑体" panose="02010609060101010101" pitchFamily="49" charset="-122"/>
                  <a:ea typeface="黑体" panose="02010609060101010101" pitchFamily="49" charset="-122"/>
                  <a:cs typeface="+mn-cs"/>
                  <a:sym typeface="+mn-ea"/>
                </a:rPr>
                <a:t>Class</a:t>
              </a:r>
              <a:r>
                <a:rPr kumimoji="0" lang="zh-CN" altLang="en-US" sz="1890" b="1" i="0" u="none" strike="noStrike" kern="1200" cap="none" spc="0" normalizeH="0" baseline="0" noProof="0" smtClean="0">
                  <a:ln>
                    <a:noFill/>
                  </a:ln>
                  <a:solidFill>
                    <a:srgbClr val="FF3300"/>
                  </a:solidFill>
                  <a:effectLst/>
                  <a:uLnTx/>
                  <a:uFillTx/>
                  <a:latin typeface="黑体" panose="02010609060101010101" pitchFamily="49" charset="-122"/>
                  <a:ea typeface="黑体" panose="02010609060101010101" pitchFamily="49" charset="-122"/>
                  <a:cs typeface="+mn-cs"/>
                  <a:sym typeface="+mn-ea"/>
                </a:rPr>
                <a:t>对象！</a:t>
              </a:r>
              <a:endParaRPr kumimoji="0" lang="zh-CN" altLang="en-US" sz="1890" b="1" i="0" u="none" strike="noStrike" kern="1200" cap="none" spc="0" normalizeH="0" baseline="0" noProof="0" smtClean="0">
                <a:ln>
                  <a:noFill/>
                </a:ln>
                <a:solidFill>
                  <a:srgbClr val="FF3300"/>
                </a:solidFill>
                <a:effectLst/>
                <a:uLnTx/>
                <a:uFillTx/>
                <a:latin typeface="黑体" panose="02010609060101010101" pitchFamily="49" charset="-122"/>
                <a:ea typeface="黑体" panose="02010609060101010101" pitchFamily="49" charset="-122"/>
                <a:cs typeface="+mn-cs"/>
                <a:sym typeface="+mn-ea"/>
              </a:endParaRPr>
            </a:p>
          </p:txBody>
        </p:sp>
      </p:grpSp>
      <p:pic>
        <p:nvPicPr>
          <p:cNvPr id="37892" name="Picture 4"/>
          <p:cNvPicPr>
            <a:picLocks noChangeAspect="1"/>
          </p:cNvPicPr>
          <p:nvPr/>
        </p:nvPicPr>
        <p:blipFill>
          <a:blip r:embed="rId1"/>
          <a:stretch>
            <a:fillRect/>
          </a:stretch>
        </p:blipFill>
        <p:spPr>
          <a:xfrm>
            <a:off x="746125" y="1298575"/>
            <a:ext cx="9307513" cy="5218113"/>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82"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通过反射实例化对象</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07683"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无法直接使用</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构造对象，</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可以通过反射动态生成。</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实例化无参构造函数的对象，两种方式：</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①</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newInstance();</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②</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getConstructor (new Class[]{}).newInstance(new Object[]{})</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实例化带参构造函数的对象：</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getConstructor(Class&lt;?&gt;... parameterTypes) . newInstance(Object... initargs) </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8706"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案例准备</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08707"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新建一个</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JavaBean—User</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User</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继承自另一个</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Bean—BaseUser</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。注意：这两个</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Bean</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的属性和方法的作用域！</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08547" name="Picture 4"/>
          <p:cNvPicPr>
            <a:picLocks noChangeAspect="1"/>
          </p:cNvPicPr>
          <p:nvPr/>
        </p:nvPicPr>
        <p:blipFill>
          <a:blip r:embed="rId1"/>
          <a:stretch>
            <a:fillRect/>
          </a:stretch>
        </p:blipFill>
        <p:spPr>
          <a:xfrm>
            <a:off x="5778500" y="2843213"/>
            <a:ext cx="3949700" cy="4357687"/>
          </a:xfrm>
          <a:prstGeom prst="rect">
            <a:avLst/>
          </a:prstGeom>
          <a:noFill/>
          <a:ln w="9525">
            <a:noFill/>
          </a:ln>
        </p:spPr>
      </p:pic>
      <p:pic>
        <p:nvPicPr>
          <p:cNvPr id="108548" name="Picture 7"/>
          <p:cNvPicPr>
            <a:picLocks noChangeAspect="1"/>
          </p:cNvPicPr>
          <p:nvPr/>
        </p:nvPicPr>
        <p:blipFill>
          <a:blip r:embed="rId2"/>
          <a:stretch>
            <a:fillRect/>
          </a:stretch>
        </p:blipFill>
        <p:spPr>
          <a:xfrm>
            <a:off x="863600" y="3146425"/>
            <a:ext cx="4630738" cy="2328863"/>
          </a:xfrm>
          <a:prstGeom prst="rect">
            <a:avLst/>
          </a:prstGeom>
          <a:noFill/>
          <a:ln w="9525">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9730"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案例二：动态实例化</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0594"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6" name="下箭头 5"/>
          <p:cNvSpPr/>
          <p:nvPr/>
        </p:nvSpPr>
        <p:spPr>
          <a:xfrm>
            <a:off x="4910138" y="4270375"/>
            <a:ext cx="679450" cy="604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0" fontAlgn="base" latinLnBrk="0" hangingPunct="0">
              <a:lnSpc>
                <a:spcPct val="100000"/>
              </a:lnSpc>
              <a:spcBef>
                <a:spcPct val="0"/>
              </a:spcBef>
              <a:spcAft>
                <a:spcPct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pic>
        <p:nvPicPr>
          <p:cNvPr id="110596" name="Picture 6"/>
          <p:cNvPicPr>
            <a:picLocks noChangeAspect="1"/>
          </p:cNvPicPr>
          <p:nvPr/>
        </p:nvPicPr>
        <p:blipFill>
          <a:blip r:embed="rId1"/>
          <a:stretch>
            <a:fillRect/>
          </a:stretch>
        </p:blipFill>
        <p:spPr>
          <a:xfrm>
            <a:off x="106363" y="1257300"/>
            <a:ext cx="10544175" cy="3436938"/>
          </a:xfrm>
          <a:prstGeom prst="rect">
            <a:avLst/>
          </a:prstGeom>
          <a:noFill/>
          <a:ln w="9525">
            <a:noFill/>
          </a:ln>
        </p:spPr>
      </p:pic>
      <p:pic>
        <p:nvPicPr>
          <p:cNvPr id="38919" name="Picture 7"/>
          <p:cNvPicPr>
            <a:picLocks noChangeAspect="1"/>
          </p:cNvPicPr>
          <p:nvPr/>
        </p:nvPicPr>
        <p:blipFill>
          <a:blip r:embed="rId2"/>
          <a:stretch>
            <a:fillRect/>
          </a:stretch>
        </p:blipFill>
        <p:spPr>
          <a:xfrm>
            <a:off x="1601788" y="4875213"/>
            <a:ext cx="7069137" cy="1957387"/>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38919"/>
                                        </p:tgtEl>
                                        <p:attrNameLst>
                                          <p:attrName>style.visibility</p:attrName>
                                        </p:attrNameLst>
                                      </p:cBhvr>
                                      <p:to>
                                        <p:strVal val="visible"/>
                                      </p:to>
                                    </p:set>
                                    <p:animEffect transition="in" filter="blinds(horizontal)">
                                      <p:cBhvr>
                                        <p:cTn id="10"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0754"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通过反射调用方法</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10755"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获得当前类以及继承的全部</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Method</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数组：</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 arrMethods = classType. getMethods();</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获得当前类申明的所有</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数组，包</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含私有：</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 arrMethods = classType. getDeclaredMethods();</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获得当前类以及继承的特定</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方法签名的</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Method</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 method = classType. getMethod(String name, Class&lt;?&gt;... parameterTypes);</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获得当前类申明的特定</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方法签名的</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 method = classType. getDeclaredMethod(String name, Class&lt;?&gt;... parameterTypes) </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通过反射动态运行指定</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Object obj = method. invoke(Object obj, Object... args) </a:t>
            </a: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71550" marR="0" lvl="2" indent="0" algn="l" defTabSz="1028700" rtl="0" eaLnBrk="0" fontAlgn="base" latinLnBrk="0" hangingPunct="0">
              <a:lnSpc>
                <a:spcPct val="100000"/>
              </a:lnSpc>
              <a:spcBef>
                <a:spcPct val="20000"/>
              </a:spcBef>
              <a:spcAft>
                <a:spcPct val="0"/>
              </a:spcAft>
              <a:buClrTx/>
              <a:buSzTx/>
              <a:buFontTx/>
              <a:buNone/>
              <a:defRPr/>
            </a:pPr>
            <a:r>
              <a:rPr kumimoji="0" lang="en-US" altLang="zh-CN"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模拟</a:t>
            </a:r>
            <a:r>
              <a:rPr kumimoji="0" lang="en-US" altLang="zh-CN"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obj</a:t>
            </a:r>
            <a:r>
              <a:rPr kumimoji="0" lang="zh-CN" altLang="en-US"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a:t>
            </a:r>
            <a:r>
              <a:rPr kumimoji="0" lang="en-US" altLang="zh-CN"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a:t>
            </a:r>
            <a:r>
              <a:rPr kumimoji="0" lang="zh-CN" altLang="en-US"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方法，传递参数列表为</a:t>
            </a:r>
            <a:r>
              <a:rPr kumimoji="0" lang="en-US" altLang="zh-CN"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zh-CN" altLang="en-US"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7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0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1778"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案例三：动态操纵</a:t>
            </a:r>
            <a:r>
              <a:rPr kumimoji="0" lang="en-US" altLang="zh-CN"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Method</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4690"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7107" name="Picture 3"/>
          <p:cNvPicPr>
            <a:picLocks noChangeAspect="1"/>
          </p:cNvPicPr>
          <p:nvPr/>
        </p:nvPicPr>
        <p:blipFill>
          <a:blip r:embed="rId1"/>
          <a:stretch>
            <a:fillRect/>
          </a:stretch>
        </p:blipFill>
        <p:spPr>
          <a:xfrm>
            <a:off x="1014413" y="1408113"/>
            <a:ext cx="8091487" cy="5721350"/>
          </a:xfrm>
          <a:prstGeom prst="rect">
            <a:avLst/>
          </a:prstGeom>
          <a:noFill/>
          <a:ln w="9525">
            <a:noFill/>
          </a:ln>
        </p:spPr>
      </p:pic>
      <p:pic>
        <p:nvPicPr>
          <p:cNvPr id="47108" name="Picture 4"/>
          <p:cNvPicPr>
            <a:picLocks noChangeAspect="1"/>
          </p:cNvPicPr>
          <p:nvPr/>
        </p:nvPicPr>
        <p:blipFill>
          <a:blip r:embed="rId2"/>
          <a:stretch>
            <a:fillRect/>
          </a:stretch>
        </p:blipFill>
        <p:spPr>
          <a:xfrm>
            <a:off x="752475" y="2019300"/>
            <a:ext cx="9336088" cy="4529138"/>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par>
                                <p:cTn id="8" presetID="3" presetClass="exit" presetSubtype="10" fill="hold" nodeType="withEffect">
                                  <p:stCondLst>
                                    <p:cond delay="0"/>
                                  </p:stCondLst>
                                  <p:childTnLst>
                                    <p:animEffect transition="out" filter="blinds(horizontal)">
                                      <p:cBhvr>
                                        <p:cTn id="9" dur="500"/>
                                        <p:tgtEl>
                                          <p:spTgt spid="47107"/>
                                        </p:tgtEl>
                                      </p:cBhvr>
                                    </p:animEffect>
                                    <p:set>
                                      <p:cBhvr>
                                        <p:cTn id="10" dur="1" fill="hold">
                                          <p:stCondLst>
                                            <p:cond delay="499"/>
                                          </p:stCondLst>
                                        </p:cTn>
                                        <p:tgtEl>
                                          <p:spTgt spid="47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2802"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通过反射调用变量</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12803"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获得当前类以及超类的</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Field</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 arrFields = classType. getFields();</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获得当前类申明的所有</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 arrFields = classType. getDeclaredFields();</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获得当前类以及超类指定的</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Field</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 field = classType. getField(String name);</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获得当前类申明的指定的</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 field = classType. getDeclaredField(String name); </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通过反射动态设定</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的值：</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fieldType.set(Object obj, Object value);</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通过反射动态获取</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的值：</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Object obj = fieldType. get(Object obj) ;</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title"/>
          </p:nvPr>
        </p:nvSpPr>
        <p:spPr/>
        <p:txBody>
          <a:bodyPr vert="horz" wrap="square" lIns="102870" tIns="51435" rIns="102870" bIns="51435" anchor="ctr"/>
          <a:p>
            <a:pPr defTabSz="1028700"/>
            <a:r>
              <a:rPr lang="zh-CN" altLang="en-US" kern="1200" dirty="0">
                <a:latin typeface="黑体" panose="02010609060101010101" pitchFamily="49" charset="-122"/>
                <a:ea typeface="微软雅黑" panose="020B0503020204020204" pitchFamily="34" charset="-122"/>
                <a:cs typeface="+mj-cs"/>
                <a:sym typeface="Calibri" panose="020F0502020204030204" pitchFamily="34" charset="0"/>
              </a:rPr>
              <a:t>案例四：动态操纵</a:t>
            </a:r>
            <a:r>
              <a:rPr lang="en-US" altLang="zh-CN" kern="1200" dirty="0">
                <a:latin typeface="黑体" panose="02010609060101010101" pitchFamily="49" charset="-122"/>
                <a:ea typeface="微软雅黑" panose="020B0503020204020204" pitchFamily="34" charset="-122"/>
                <a:cs typeface="+mj-cs"/>
                <a:sym typeface="Calibri" panose="020F0502020204030204" pitchFamily="34" charset="0"/>
              </a:rPr>
              <a:t>Field</a:t>
            </a:r>
            <a:endParaRPr lang="zh-CN" altLang="en-US" kern="1200" dirty="0">
              <a:latin typeface="黑体" panose="02010609060101010101" pitchFamily="49" charset="-122"/>
              <a:ea typeface="微软雅黑" panose="020B0503020204020204" pitchFamily="34" charset="-122"/>
              <a:cs typeface="+mj-cs"/>
              <a:sym typeface="Calibri" panose="020F0502020204030204" pitchFamily="34" charset="0"/>
            </a:endParaRPr>
          </a:p>
        </p:txBody>
      </p:sp>
      <p:sp>
        <p:nvSpPr>
          <p:cNvPr id="11878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8130" name="Picture 2"/>
          <p:cNvPicPr>
            <a:picLocks noChangeAspect="1"/>
          </p:cNvPicPr>
          <p:nvPr/>
        </p:nvPicPr>
        <p:blipFill>
          <a:blip r:embed="rId1"/>
          <a:stretch>
            <a:fillRect/>
          </a:stretch>
        </p:blipFill>
        <p:spPr>
          <a:xfrm>
            <a:off x="1393825" y="1030288"/>
            <a:ext cx="7637463" cy="5500687"/>
          </a:xfrm>
          <a:prstGeom prst="rect">
            <a:avLst/>
          </a:prstGeom>
          <a:noFill/>
          <a:ln w="9525">
            <a:noFill/>
          </a:ln>
        </p:spPr>
      </p:pic>
      <p:pic>
        <p:nvPicPr>
          <p:cNvPr id="48131" name="Picture 3"/>
          <p:cNvPicPr>
            <a:picLocks noChangeAspect="1"/>
          </p:cNvPicPr>
          <p:nvPr/>
        </p:nvPicPr>
        <p:blipFill>
          <a:blip r:embed="rId2"/>
          <a:stretch>
            <a:fillRect/>
          </a:stretch>
        </p:blipFill>
        <p:spPr>
          <a:xfrm>
            <a:off x="1922463" y="2617788"/>
            <a:ext cx="6500812" cy="2646362"/>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par>
                                <p:cTn id="8" presetID="3" presetClass="exit" presetSubtype="10" fill="hold" nodeType="withEffect">
                                  <p:stCondLst>
                                    <p:cond delay="0"/>
                                  </p:stCondLst>
                                  <p:childTnLst>
                                    <p:animEffect transition="out" filter="blinds(horizontal)">
                                      <p:cBhvr>
                                        <p:cTn id="9" dur="500"/>
                                        <p:tgtEl>
                                          <p:spTgt spid="48130"/>
                                        </p:tgtEl>
                                      </p:cBhvr>
                                    </p:animEffect>
                                    <p:set>
                                      <p:cBhvr>
                                        <p:cTn id="10" dur="1" fill="hold">
                                          <p:stCondLst>
                                            <p:cond delay="499"/>
                                          </p:stCondLst>
                                        </p:cTn>
                                        <p:tgtEl>
                                          <p:spTgt spid="48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课程内容</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434" name="Rectangle 3"/>
          <p:cNvSpPr>
            <a:spLocks noGrp="1"/>
          </p:cNvSpPr>
          <p:nvPr>
            <p:ph idx="1"/>
          </p:nvPr>
        </p:nvSpPr>
        <p:spPr/>
        <p:txBody>
          <a:bodyPr vert="horz" wrap="square" lIns="102870" tIns="51435" rIns="102870" bIns="51435" anchor="t"/>
          <a:p>
            <a:pPr defTabSz="1028700"/>
            <a:r>
              <a:rPr lang="zh-CN" altLang="en-US" sz="3200" dirty="0">
                <a:sym typeface="Calibri" panose="020F0502020204030204" pitchFamily="34" charset="0"/>
              </a:rPr>
              <a:t>反射</a:t>
            </a:r>
            <a:endParaRPr lang="zh-CN" altLang="en-US" sz="32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3200" dirty="0">
                <a:sym typeface="Calibri" panose="020F0502020204030204" pitchFamily="34" charset="0"/>
              </a:rPr>
              <a:t>Java</a:t>
            </a:r>
            <a:r>
              <a:rPr lang="zh-CN" altLang="en-US" sz="3200" dirty="0">
                <a:sym typeface="Calibri" panose="020F0502020204030204" pitchFamily="34" charset="0"/>
              </a:rPr>
              <a:t>反射机制</a:t>
            </a:r>
            <a:endParaRPr lang="zh-CN" altLang="en-US" sz="32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3200" dirty="0">
                <a:sym typeface="Calibri" panose="020F0502020204030204" pitchFamily="34" charset="0"/>
              </a:rPr>
              <a:t>代理模式</a:t>
            </a:r>
            <a:endParaRPr lang="zh-CN" altLang="en-US" sz="32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类加载</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类加载过程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类加载委托模型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类加载测试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 name="文本框 1"/>
          <p:cNvSpPr txBox="1"/>
          <p:nvPr/>
        </p:nvSpPr>
        <p:spPr>
          <a:xfrm>
            <a:off x="4836795" y="1746885"/>
            <a:ext cx="5704205" cy="3784600"/>
          </a:xfrm>
          <a:prstGeom prst="rect">
            <a:avLst/>
          </a:prstGeom>
          <a:noFill/>
        </p:spPr>
        <p:txBody>
          <a:bodyPr wrap="square" rtlCol="0" anchor="t">
            <a:spAutoFit/>
          </a:bodyPr>
          <a:p>
            <a:pPr marL="342900" indent="-342900" fontAlgn="auto">
              <a:lnSpc>
                <a:spcPct val="150000"/>
              </a:lnSpc>
              <a:buClr>
                <a:srgbClr val="000000"/>
              </a:buClr>
              <a:buFont typeface="Wingdings" panose="05000000000000000000" pitchFamily="2" charset="2"/>
              <a:buChar char="l"/>
            </a:pPr>
            <a:r>
              <a:rPr lang="en-US" altLang="x-none" smtClean="0">
                <a:sym typeface="+mn-ea"/>
              </a:rPr>
              <a:t>【</a:t>
            </a:r>
            <a:r>
              <a:rPr lang="zh-CN" altLang="en-US" smtClean="0">
                <a:sym typeface="+mn-ea"/>
              </a:rPr>
              <a:t>参考书</a:t>
            </a:r>
            <a:r>
              <a:rPr lang="en-US" altLang="x-none" smtClean="0">
                <a:sym typeface="+mn-ea"/>
              </a:rPr>
              <a:t>】</a:t>
            </a:r>
            <a:endParaRPr lang="en-US" altLang="x-none" noProof="1" smtClean="0"/>
          </a:p>
          <a:p>
            <a:pPr lvl="1" fontAlgn="auto">
              <a:lnSpc>
                <a:spcPct val="150000"/>
              </a:lnSpc>
              <a:buFont typeface="Arial" panose="020B0604020202020204" pitchFamily="34" charset="0"/>
              <a:buNone/>
            </a:pPr>
            <a:r>
              <a:rPr lang="en-US" altLang="x-none" smtClean="0">
                <a:sym typeface="+mn-ea"/>
              </a:rPr>
              <a:t>《Java</a:t>
            </a:r>
            <a:r>
              <a:rPr lang="zh-CN" altLang="en-US" smtClean="0">
                <a:sym typeface="+mn-ea"/>
              </a:rPr>
              <a:t>核心技术 </a:t>
            </a:r>
            <a:r>
              <a:rPr lang="en-US" altLang="zh-CN" smtClean="0">
                <a:sym typeface="+mn-ea"/>
              </a:rPr>
              <a:t>I</a:t>
            </a:r>
            <a:r>
              <a:rPr lang="en-US" altLang="x-none" smtClean="0">
                <a:sym typeface="+mn-ea"/>
              </a:rPr>
              <a:t>》</a:t>
            </a:r>
            <a:r>
              <a:rPr lang="zh-CN" altLang="en-US" smtClean="0">
                <a:sym typeface="+mn-ea"/>
              </a:rPr>
              <a:t>，</a:t>
            </a:r>
            <a:r>
              <a:rPr lang="en-US" smtClean="0">
                <a:sym typeface="+mn-ea"/>
              </a:rPr>
              <a:t>5.7:</a:t>
            </a:r>
            <a:r>
              <a:rPr lang="zh-CN" altLang="en-US" smtClean="0">
                <a:sym typeface="+mn-ea"/>
              </a:rPr>
              <a:t>反射，</a:t>
            </a:r>
            <a:r>
              <a:rPr lang="en-US" altLang="zh-CN" smtClean="0">
                <a:sym typeface="+mn-ea"/>
              </a:rPr>
              <a:t>8.9:</a:t>
            </a:r>
            <a:r>
              <a:rPr lang="zh-CN" altLang="en-US" smtClean="0">
                <a:sym typeface="+mn-ea"/>
              </a:rPr>
              <a:t>泛型反射，</a:t>
            </a:r>
            <a:r>
              <a:rPr lang="en-US" altLang="zh-CN" smtClean="0">
                <a:sym typeface="+mn-ea"/>
              </a:rPr>
              <a:t>6.5:</a:t>
            </a:r>
            <a:r>
              <a:rPr lang="zh-CN" altLang="en-US" smtClean="0">
                <a:sym typeface="+mn-ea"/>
              </a:rPr>
              <a:t>代理类</a:t>
            </a:r>
            <a:endParaRPr lang="zh-CN" altLang="en-US" smtClean="0">
              <a:sym typeface="+mn-ea"/>
            </a:endParaRPr>
          </a:p>
          <a:p>
            <a:pPr lvl="1" fontAlgn="auto">
              <a:lnSpc>
                <a:spcPct val="150000"/>
              </a:lnSpc>
              <a:buFont typeface="Arial" panose="020B0604020202020204" pitchFamily="34" charset="0"/>
              <a:buNone/>
            </a:pPr>
            <a:r>
              <a:rPr lang="en-US" altLang="x-none" smtClean="0">
                <a:sym typeface="+mn-ea"/>
              </a:rPr>
              <a:t>《Java</a:t>
            </a:r>
            <a:r>
              <a:rPr lang="zh-CN" altLang="en-US" smtClean="0">
                <a:sym typeface="+mn-ea"/>
              </a:rPr>
              <a:t>核心技术 </a:t>
            </a:r>
            <a:r>
              <a:rPr lang="en-US" altLang="zh-CN" smtClean="0">
                <a:sym typeface="+mn-ea"/>
              </a:rPr>
              <a:t>II</a:t>
            </a:r>
            <a:r>
              <a:rPr lang="en-US" altLang="x-none" smtClean="0">
                <a:sym typeface="+mn-ea"/>
              </a:rPr>
              <a:t>》</a:t>
            </a:r>
            <a:r>
              <a:rPr lang="zh-CN" altLang="en-US" smtClean="0">
                <a:sym typeface="+mn-ea"/>
              </a:rPr>
              <a:t>，</a:t>
            </a:r>
            <a:r>
              <a:rPr lang="en-US" altLang="zh-CN" smtClean="0">
                <a:sym typeface="+mn-ea"/>
              </a:rPr>
              <a:t>10.1:</a:t>
            </a:r>
            <a:r>
              <a:rPr lang="zh-CN" altLang="en-US" smtClean="0">
                <a:sym typeface="+mn-ea"/>
              </a:rPr>
              <a:t>类加载器</a:t>
            </a:r>
            <a:endParaRPr lang="zh-CN" altLang="en-US" smtClean="0">
              <a:sym typeface="+mn-ea"/>
            </a:endParaRPr>
          </a:p>
          <a:p>
            <a:pPr marL="0" lvl="1" fontAlgn="auto">
              <a:lnSpc>
                <a:spcPct val="150000"/>
              </a:lnSpc>
              <a:buFont typeface="Arial" panose="020B0604020202020204" pitchFamily="34" charset="0"/>
              <a:buNone/>
            </a:pPr>
            <a:r>
              <a:rPr lang="zh-CN" altLang="en-US">
                <a:sym typeface="+mn-ea"/>
              </a:rPr>
              <a:t>      《深入理解</a:t>
            </a:r>
            <a:r>
              <a:rPr lang="en-US" altLang="zh-CN">
                <a:sym typeface="+mn-ea"/>
              </a:rPr>
              <a:t>Java</a:t>
            </a:r>
            <a:r>
              <a:rPr lang="zh-CN" altLang="en-US">
                <a:sym typeface="+mn-ea"/>
              </a:rPr>
              <a:t>虚拟机》，第</a:t>
            </a:r>
            <a:r>
              <a:rPr lang="en-US" altLang="zh-CN">
                <a:sym typeface="+mn-ea"/>
              </a:rPr>
              <a:t>7</a:t>
            </a:r>
            <a:r>
              <a:rPr lang="zh-CN" altLang="en-US">
                <a:sym typeface="+mn-ea"/>
              </a:rPr>
              <a:t>章</a:t>
            </a:r>
            <a:endParaRPr lang="zh-CN" altLang="en-US" smtClean="0">
              <a:sym typeface="+mn-ea"/>
            </a:endParaRPr>
          </a:p>
          <a:p>
            <a:pPr lvl="1" fontAlgn="auto">
              <a:lnSpc>
                <a:spcPct val="150000"/>
              </a:lnSpc>
              <a:buFont typeface="Arial" panose="020B0604020202020204" pitchFamily="34" charset="0"/>
              <a:buNone/>
            </a:pPr>
            <a:r>
              <a:rPr lang="en-US" altLang="x-none" smtClean="0">
                <a:sym typeface="+mn-ea"/>
              </a:rPr>
              <a:t>《Java</a:t>
            </a:r>
            <a:r>
              <a:rPr lang="zh-CN" altLang="en-US" smtClean="0">
                <a:sym typeface="+mn-ea"/>
              </a:rPr>
              <a:t>编程思想</a:t>
            </a:r>
            <a:r>
              <a:rPr lang="en-US" altLang="x-none" smtClean="0">
                <a:sym typeface="+mn-ea"/>
              </a:rPr>
              <a:t>》</a:t>
            </a:r>
            <a:r>
              <a:rPr lang="zh-CN" altLang="en-US" smtClean="0">
                <a:sym typeface="+mn-ea"/>
              </a:rPr>
              <a:t>，</a:t>
            </a:r>
            <a:r>
              <a:rPr lang="en-US" altLang="x-none" smtClean="0">
                <a:sym typeface="+mn-ea"/>
              </a:rPr>
              <a:t>4</a:t>
            </a:r>
            <a:r>
              <a:rPr lang="en-US" altLang="x-none" baseline="30000" smtClean="0">
                <a:sym typeface="+mn-ea"/>
              </a:rPr>
              <a:t>th</a:t>
            </a:r>
            <a:r>
              <a:rPr lang="zh-CN" altLang="en-US" smtClean="0">
                <a:sym typeface="+mn-ea"/>
              </a:rPr>
              <a:t>，第</a:t>
            </a:r>
            <a:r>
              <a:rPr lang="en-US" altLang="x-none" smtClean="0">
                <a:sym typeface="+mn-ea"/>
              </a:rPr>
              <a:t>11</a:t>
            </a:r>
            <a:r>
              <a:rPr lang="zh-CN" altLang="en-US" smtClean="0">
                <a:sym typeface="+mn-ea"/>
              </a:rPr>
              <a:t>章</a:t>
            </a:r>
            <a:endParaRPr lang="zh-CN" altLang="en-US" noProof="1" smtClean="0"/>
          </a:p>
          <a:p>
            <a:pPr lvl="1" fontAlgn="auto">
              <a:lnSpc>
                <a:spcPct val="150000"/>
              </a:lnSpc>
              <a:buFont typeface="Arial" panose="020B0604020202020204" pitchFamily="34" charset="0"/>
              <a:buNone/>
            </a:pPr>
            <a:r>
              <a:rPr lang="en-US" altLang="x-none" smtClean="0">
                <a:sym typeface="+mn-ea"/>
              </a:rPr>
              <a:t>《</a:t>
            </a:r>
            <a:r>
              <a:rPr lang="zh-CN" altLang="en-US" smtClean="0">
                <a:sym typeface="+mn-ea"/>
              </a:rPr>
              <a:t>疯狂</a:t>
            </a:r>
            <a:r>
              <a:rPr lang="en-US" altLang="x-none" smtClean="0">
                <a:sym typeface="+mn-ea"/>
              </a:rPr>
              <a:t>Java</a:t>
            </a:r>
            <a:r>
              <a:rPr lang="zh-CN" altLang="en-US" smtClean="0">
                <a:sym typeface="+mn-ea"/>
              </a:rPr>
              <a:t>讲义</a:t>
            </a:r>
            <a:r>
              <a:rPr lang="en-US" altLang="x-none" smtClean="0">
                <a:sym typeface="+mn-ea"/>
              </a:rPr>
              <a:t>》</a:t>
            </a:r>
            <a:r>
              <a:rPr lang="zh-CN" altLang="en-US" smtClean="0">
                <a:sym typeface="+mn-ea"/>
              </a:rPr>
              <a:t>，第</a:t>
            </a:r>
            <a:r>
              <a:rPr lang="en-US" altLang="x-none" smtClean="0">
                <a:sym typeface="+mn-ea"/>
              </a:rPr>
              <a:t>18</a:t>
            </a:r>
            <a:r>
              <a:rPr lang="zh-CN" altLang="en-US" smtClean="0">
                <a:sym typeface="+mn-ea"/>
              </a:rPr>
              <a:t>章</a:t>
            </a:r>
            <a:endParaRPr lang="zh-CN" altLang="en-US" smtClean="0">
              <a:sym typeface="+mn-ea"/>
            </a:endParaRPr>
          </a:p>
          <a:p>
            <a:pPr lvl="1" fontAlgn="auto">
              <a:lnSpc>
                <a:spcPct val="150000"/>
              </a:lnSpc>
              <a:buFont typeface="Arial" panose="020B0604020202020204" pitchFamily="34" charset="0"/>
              <a:buNone/>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反射操作泛型(Generic)</a:t>
            </a:r>
            <a:endParaRPr lang="zh-CN" altLang="en-US"/>
          </a:p>
        </p:txBody>
      </p:sp>
      <p:sp>
        <p:nvSpPr>
          <p:cNvPr id="4" name="内容占位符 3"/>
          <p:cNvSpPr>
            <a:spLocks noGrp="1"/>
          </p:cNvSpPr>
          <p:nvPr>
            <p:ph idx="1"/>
          </p:nvPr>
        </p:nvSpPr>
        <p:spPr/>
        <p:txBody>
          <a:bodyPr/>
          <a:p>
            <a:r>
              <a:rPr lang="zh-CN" altLang="en-US" sz="2800"/>
              <a:t>为了表述泛型类型声明，使用</a:t>
            </a:r>
            <a:r>
              <a:rPr lang="en-US" altLang="zh-CN" sz="2800"/>
              <a:t>Type</a:t>
            </a:r>
            <a:r>
              <a:rPr lang="zh-CN" altLang="en-US" sz="2800"/>
              <a:t>接口，该接口包含以下接口类型，虚拟机会在类加载的时候进行实例化</a:t>
            </a:r>
            <a:endParaRPr lang="zh-CN" altLang="en-US" sz="2800"/>
          </a:p>
          <a:p>
            <a:pPr lvl="1"/>
            <a:r>
              <a:rPr lang="zh-CN" altLang="en-US" sz="2400"/>
              <a:t>ParameterizedType</a:t>
            </a:r>
            <a:r>
              <a:rPr lang="en-US" altLang="zh-CN" sz="2400"/>
              <a:t>:</a:t>
            </a:r>
            <a:r>
              <a:rPr lang="zh-CN" altLang="en-US" sz="2400"/>
              <a:t>描述泛型</a:t>
            </a:r>
            <a:r>
              <a:rPr lang="zh-CN" altLang="en-US" sz="2400">
                <a:solidFill>
                  <a:srgbClr val="FF0000"/>
                </a:solidFill>
              </a:rPr>
              <a:t>类或者接口</a:t>
            </a:r>
            <a:endParaRPr lang="zh-CN" altLang="en-US" sz="2400"/>
          </a:p>
          <a:p>
            <a:pPr lvl="1"/>
            <a:r>
              <a:rPr lang="zh-CN" altLang="en-US" sz="2400"/>
              <a:t>GenericArrayType:描述泛型</a:t>
            </a:r>
            <a:r>
              <a:rPr lang="zh-CN" altLang="en-US" sz="2400">
                <a:solidFill>
                  <a:srgbClr val="FF0000"/>
                </a:solidFill>
              </a:rPr>
              <a:t>数组</a:t>
            </a:r>
            <a:endParaRPr lang="zh-CN" altLang="en-US" sz="2400">
              <a:solidFill>
                <a:srgbClr val="FF0000"/>
              </a:solidFill>
            </a:endParaRPr>
          </a:p>
          <a:p>
            <a:pPr lvl="1"/>
            <a:r>
              <a:rPr lang="zh-CN" altLang="en-US" sz="2400"/>
              <a:t>TypeVariable:泛型类型</a:t>
            </a:r>
            <a:r>
              <a:rPr lang="zh-CN" altLang="en-US" sz="2400">
                <a:solidFill>
                  <a:srgbClr val="FF0000"/>
                </a:solidFill>
              </a:rPr>
              <a:t>变量</a:t>
            </a:r>
            <a:r>
              <a:rPr lang="zh-CN" altLang="en-US" sz="2400"/>
              <a:t> </a:t>
            </a:r>
            <a:endParaRPr lang="zh-CN" altLang="en-US" sz="2400"/>
          </a:p>
          <a:p>
            <a:pPr lvl="1"/>
            <a:r>
              <a:rPr lang="zh-CN" altLang="en-US" sz="2400"/>
              <a:t>WildcardType:通配符类型表达式</a:t>
            </a:r>
            <a:endParaRPr lang="zh-CN" altLang="en-US" sz="2400"/>
          </a:p>
          <a:p>
            <a:pPr lvl="1"/>
            <a:endParaRPr lang="zh-CN" altLang="en-US" sz="2400"/>
          </a:p>
          <a:p>
            <a:pPr marL="514350" lvl="1" indent="0">
              <a:buNone/>
            </a:pPr>
            <a:r>
              <a:rPr lang="zh-CN" altLang="en-US" sz="2000">
                <a:solidFill>
                  <a:srgbClr val="FF0000"/>
                </a:solidFill>
              </a:rPr>
              <a:t>字段和方法参数声明中的泛型</a:t>
            </a:r>
            <a:r>
              <a:rPr lang="zh-CN" altLang="en-US" sz="2000">
                <a:solidFill>
                  <a:srgbClr val="FF0000"/>
                </a:solidFill>
                <a:sym typeface="+mn-ea"/>
              </a:rPr>
              <a:t>只</a:t>
            </a:r>
            <a:r>
              <a:rPr lang="zh-CN" altLang="en-US" sz="2000">
                <a:solidFill>
                  <a:srgbClr val="FF0000"/>
                </a:solidFill>
              </a:rPr>
              <a:t>在虚拟机中</a:t>
            </a:r>
            <a:r>
              <a:rPr lang="zh-CN" altLang="en-US" sz="2000">
                <a:solidFill>
                  <a:srgbClr val="FF0000"/>
                </a:solidFill>
                <a:sym typeface="+mn-ea"/>
              </a:rPr>
              <a:t>保留说明，实际类型为泛型声明的上界类型，</a:t>
            </a:r>
            <a:endParaRPr lang="zh-CN" altLang="en-US" sz="2000">
              <a:solidFill>
                <a:srgbClr val="FF0000"/>
              </a:solidFill>
              <a:sym typeface="+mn-ea"/>
            </a:endParaRPr>
          </a:p>
          <a:p>
            <a:pPr marL="514350" lvl="1" indent="0">
              <a:buNone/>
            </a:pPr>
            <a:r>
              <a:rPr lang="zh-CN" altLang="en-US" sz="2000">
                <a:solidFill>
                  <a:srgbClr val="FF0000"/>
                </a:solidFill>
                <a:sym typeface="+mn-ea"/>
              </a:rPr>
              <a:t>例如</a:t>
            </a:r>
            <a:r>
              <a:rPr lang="en-US" altLang="zh-CN" sz="2000">
                <a:solidFill>
                  <a:srgbClr val="FF0000"/>
                </a:solidFill>
                <a:sym typeface="+mn-ea"/>
              </a:rPr>
              <a:t>&lt;T&gt; </a:t>
            </a:r>
            <a:r>
              <a:rPr lang="zh-CN" altLang="en-US" sz="2000">
                <a:solidFill>
                  <a:srgbClr val="FF0000"/>
                </a:solidFill>
                <a:sym typeface="+mn-ea"/>
              </a:rPr>
              <a:t>类型为</a:t>
            </a:r>
            <a:r>
              <a:rPr lang="en-US" altLang="zh-CN" sz="2000">
                <a:solidFill>
                  <a:srgbClr val="FF0000"/>
                </a:solidFill>
                <a:sym typeface="+mn-ea"/>
              </a:rPr>
              <a:t> Object</a:t>
            </a:r>
            <a:r>
              <a:rPr lang="zh-CN" altLang="en-US" sz="2000">
                <a:solidFill>
                  <a:srgbClr val="FF0000"/>
                </a:solidFill>
                <a:sym typeface="+mn-ea"/>
              </a:rPr>
              <a:t>，</a:t>
            </a:r>
            <a:r>
              <a:rPr lang="en-US" altLang="zh-CN" sz="2000">
                <a:solidFill>
                  <a:srgbClr val="FF0000"/>
                </a:solidFill>
                <a:sym typeface="+mn-ea"/>
              </a:rPr>
              <a:t>&lt;T extend</a:t>
            </a:r>
            <a:r>
              <a:rPr lang="en-US" altLang="zh-CN" sz="2000">
                <a:solidFill>
                  <a:srgbClr val="FF0000"/>
                </a:solidFill>
                <a:sym typeface="+mn-ea"/>
              </a:rPr>
              <a:t>s List&gt; </a:t>
            </a:r>
            <a:r>
              <a:rPr lang="zh-CN" altLang="en-US" sz="2000">
                <a:solidFill>
                  <a:srgbClr val="FF0000"/>
                </a:solidFill>
                <a:sym typeface="+mn-ea"/>
              </a:rPr>
              <a:t>类型为</a:t>
            </a:r>
            <a:r>
              <a:rPr lang="en-US" altLang="zh-CN" sz="2000">
                <a:solidFill>
                  <a:srgbClr val="FF0000"/>
                </a:solidFill>
                <a:sym typeface="+mn-ea"/>
              </a:rPr>
              <a:t>List</a:t>
            </a:r>
            <a:r>
              <a:rPr lang="zh-CN" altLang="en-US" sz="2000">
                <a:solidFill>
                  <a:srgbClr val="FF0000"/>
                </a:solidFill>
                <a:sym typeface="+mn-ea"/>
              </a:rPr>
              <a:t>。</a:t>
            </a:r>
            <a:endParaRPr lang="zh-CN" altLang="en-US" sz="2000">
              <a:solidFill>
                <a:srgbClr val="FF0000"/>
              </a:solidFill>
              <a:sym typeface="+mn-ea"/>
            </a:endParaRPr>
          </a:p>
        </p:txBody>
      </p:sp>
      <p:sp>
        <p:nvSpPr>
          <p:cNvPr id="2" name="灯片编号占位符 1"/>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pic>
        <p:nvPicPr>
          <p:cNvPr id="7" name="内容占位符 6"/>
          <p:cNvPicPr>
            <a:picLocks noChangeAspect="1"/>
          </p:cNvPicPr>
          <p:nvPr>
            <p:ph idx="1"/>
          </p:nvPr>
        </p:nvPicPr>
        <p:blipFill>
          <a:blip r:embed="rId1"/>
          <a:srcRect/>
          <a:stretch>
            <a:fillRect/>
          </a:stretch>
        </p:blipFill>
        <p:spPr>
          <a:xfrm>
            <a:off x="205740" y="1187450"/>
            <a:ext cx="10595610" cy="3079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泛型类型</a:t>
            </a:r>
            <a:r>
              <a:rPr lang="zh-CN" altLang="en-US"/>
              <a:t>反射</a:t>
            </a: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6" name="文本框 5"/>
          <p:cNvSpPr txBox="1"/>
          <p:nvPr/>
        </p:nvSpPr>
        <p:spPr>
          <a:xfrm>
            <a:off x="315595" y="1350010"/>
            <a:ext cx="10377805" cy="3538220"/>
          </a:xfrm>
          <a:prstGeom prst="rect">
            <a:avLst/>
          </a:prstGeom>
          <a:noFill/>
          <a:ln w="9525">
            <a:noFill/>
          </a:ln>
        </p:spPr>
        <p:txBody>
          <a:bodyPr wrap="square">
            <a:spAutoFit/>
          </a:bodyPr>
          <a:p>
            <a:r>
              <a:rPr lang="en-US" sz="1600" b="1">
                <a:solidFill>
                  <a:srgbClr val="7F0055"/>
                </a:solidFill>
                <a:latin typeface="Consolas" panose="020B0609020204030204" charset="0"/>
                <a:ea typeface="宋体" panose="02010600030101010101" pitchFamily="2" charset="-122"/>
              </a:rPr>
              <a:t>public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static</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void</a:t>
            </a:r>
            <a:r>
              <a:rPr lang="en-US" sz="1600">
                <a:solidFill>
                  <a:srgbClr val="000000"/>
                </a:solidFill>
                <a:latin typeface="Consolas" panose="020B0609020204030204" charset="0"/>
                <a:ea typeface="宋体" panose="02010600030101010101" pitchFamily="2" charset="-122"/>
              </a:rPr>
              <a:t> main(String[] </a:t>
            </a:r>
            <a:r>
              <a:rPr lang="en-US" sz="1600">
                <a:solidFill>
                  <a:srgbClr val="6A3E3E"/>
                </a:solidFill>
                <a:latin typeface="Consolas" panose="020B0609020204030204" charset="0"/>
                <a:ea typeface="宋体" panose="02010600030101010101" pitchFamily="2" charset="-122"/>
              </a:rPr>
              <a:t>arg</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throws</a:t>
            </a:r>
            <a:r>
              <a:rPr lang="en-US" sz="1600">
                <a:solidFill>
                  <a:srgbClr val="000000"/>
                </a:solidFill>
                <a:latin typeface="Consolas" panose="020B0609020204030204" charset="0"/>
                <a:ea typeface="宋体" panose="02010600030101010101" pitchFamily="2" charset="-122"/>
              </a:rPr>
              <a:t> NoSuchMethodException, SecurityException {		ArrayList&lt;String&gt; </a:t>
            </a:r>
            <a:r>
              <a:rPr lang="en-US" sz="1600">
                <a:solidFill>
                  <a:srgbClr val="6A3E3E"/>
                </a:solidFill>
                <a:latin typeface="Consolas" panose="020B0609020204030204" charset="0"/>
                <a:ea typeface="宋体" panose="02010600030101010101" pitchFamily="2" charset="-122"/>
              </a:rPr>
              <a:t>sa</a:t>
            </a:r>
            <a:r>
              <a:rPr lang="en-US" sz="1600">
                <a:solidFill>
                  <a:srgbClr val="000000"/>
                </a:solidFill>
                <a:latin typeface="Consolas" panose="020B0609020204030204" charset="0"/>
                <a:ea typeface="宋体" panose="02010600030101010101" pitchFamily="2" charset="-122"/>
              </a:rPr>
              <a:t> = </a:t>
            </a:r>
            <a:r>
              <a:rPr lang="en-US" sz="1600" b="1">
                <a:solidFill>
                  <a:srgbClr val="7F0055"/>
                </a:solidFill>
                <a:latin typeface="Consolas" panose="020B0609020204030204" charset="0"/>
                <a:ea typeface="宋体" panose="02010600030101010101" pitchFamily="2" charset="-122"/>
              </a:rPr>
              <a:t>new</a:t>
            </a:r>
            <a:r>
              <a:rPr lang="en-US" sz="1600">
                <a:solidFill>
                  <a:srgbClr val="000000"/>
                </a:solidFill>
                <a:latin typeface="Consolas" panose="020B0609020204030204" charset="0"/>
                <a:ea typeface="宋体" panose="02010600030101010101" pitchFamily="2" charset="-122"/>
              </a:rPr>
              <a:t> ArrayList&lt;&gt;();		Class&lt;? </a:t>
            </a:r>
            <a:r>
              <a:rPr lang="en-US" sz="1600" b="1">
                <a:solidFill>
                  <a:srgbClr val="7F0055"/>
                </a:solidFill>
                <a:latin typeface="Consolas" panose="020B0609020204030204" charset="0"/>
                <a:ea typeface="宋体" panose="02010600030101010101" pitchFamily="2" charset="-122"/>
              </a:rPr>
              <a:t>extends</a:t>
            </a:r>
            <a:r>
              <a:rPr lang="en-US" sz="1600">
                <a:solidFill>
                  <a:srgbClr val="000000"/>
                </a:solidFill>
                <a:latin typeface="Consolas" panose="020B0609020204030204" charset="0"/>
                <a:ea typeface="宋体" panose="02010600030101010101" pitchFamily="2" charset="-122"/>
              </a:rPr>
              <a:t> </a:t>
            </a:r>
            <a:r>
              <a:rPr lang="en-US" sz="1600" u="sng">
                <a:solidFill>
                  <a:srgbClr val="000000"/>
                </a:solidFill>
                <a:latin typeface="Consolas" panose="020B0609020204030204" charset="0"/>
                <a:ea typeface="宋体" panose="02010600030101010101" pitchFamily="2" charset="-122"/>
              </a:rPr>
              <a:t>ArrayList</a:t>
            </a:r>
            <a:r>
              <a:rPr lang="en-US" sz="1600">
                <a:solidFill>
                  <a:srgbClr val="000000"/>
                </a:solidFill>
                <a:latin typeface="Consolas" panose="020B0609020204030204" charset="0"/>
                <a:ea typeface="宋体" panose="02010600030101010101" pitchFamily="2" charset="-122"/>
              </a:rPr>
              <a:t>&gt; </a:t>
            </a:r>
            <a:r>
              <a:rPr lang="en-US" sz="1600">
                <a:solidFill>
                  <a:srgbClr val="6A3E3E"/>
                </a:solidFill>
                <a:latin typeface="Consolas" panose="020B0609020204030204" charset="0"/>
                <a:ea typeface="宋体" panose="02010600030101010101" pitchFamily="2" charset="-122"/>
              </a:rPr>
              <a:t>alc</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sa</a:t>
            </a:r>
            <a:r>
              <a:rPr lang="en-US" sz="1600">
                <a:solidFill>
                  <a:srgbClr val="000000"/>
                </a:solidFill>
                <a:latin typeface="Consolas" panose="020B0609020204030204" charset="0"/>
                <a:ea typeface="宋体" panose="02010600030101010101" pitchFamily="2" charset="-122"/>
              </a:rPr>
              <a:t>.getClass();		Method </a:t>
            </a:r>
            <a:r>
              <a:rPr lang="en-US" sz="1600">
                <a:solidFill>
                  <a:srgbClr val="6A3E3E"/>
                </a:solidFill>
                <a:latin typeface="Consolas" panose="020B0609020204030204" charset="0"/>
                <a:ea typeface="宋体" panose="02010600030101010101" pitchFamily="2" charset="-122"/>
              </a:rPr>
              <a:t>m</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m</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alc</a:t>
            </a:r>
            <a:r>
              <a:rPr lang="en-US" sz="1600">
                <a:solidFill>
                  <a:srgbClr val="000000"/>
                </a:solidFill>
                <a:latin typeface="Consolas" panose="020B0609020204030204" charset="0"/>
                <a:ea typeface="宋体" panose="02010600030101010101" pitchFamily="2" charset="-122"/>
              </a:rPr>
              <a:t>.getMethod(</a:t>
            </a:r>
            <a:r>
              <a:rPr lang="en-US" sz="1600">
                <a:solidFill>
                  <a:srgbClr val="2A00FF"/>
                </a:solidFill>
                <a:latin typeface="Consolas" panose="020B0609020204030204" charset="0"/>
                <a:ea typeface="宋体" panose="02010600030101010101" pitchFamily="2" charset="-122"/>
              </a:rPr>
              <a:t>"add"</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new</a:t>
            </a:r>
            <a:r>
              <a:rPr lang="en-US" sz="1600">
                <a:solidFill>
                  <a:srgbClr val="000000"/>
                </a:solidFill>
                <a:latin typeface="Consolas" panose="020B0609020204030204" charset="0"/>
                <a:ea typeface="宋体" panose="02010600030101010101" pitchFamily="2" charset="-122"/>
              </a:rPr>
              <a:t> Class[] { Object.</a:t>
            </a:r>
            <a:r>
              <a:rPr lang="en-US" sz="1600" b="1">
                <a:solidFill>
                  <a:srgbClr val="7F0055"/>
                </a:solidFill>
                <a:latin typeface="Consolas" panose="020B0609020204030204" charset="0"/>
                <a:ea typeface="宋体" panose="02010600030101010101" pitchFamily="2" charset="-122"/>
              </a:rPr>
              <a:t>class</a:t>
            </a:r>
            <a:r>
              <a:rPr lang="en-US" sz="1600">
                <a:solidFill>
                  <a:srgbClr val="000000"/>
                </a:solidFill>
                <a:latin typeface="Consolas" panose="020B0609020204030204" charset="0"/>
                <a:ea typeface="宋体" panose="02010600030101010101" pitchFamily="2" charset="-122"/>
              </a:rPr>
              <a:t> });		Parameter </a:t>
            </a:r>
            <a:r>
              <a:rPr lang="en-US" sz="1600">
                <a:solidFill>
                  <a:srgbClr val="6A3E3E"/>
                </a:solidFill>
                <a:latin typeface="Consolas" panose="020B0609020204030204" charset="0"/>
                <a:ea typeface="宋体" panose="02010600030101010101" pitchFamily="2" charset="-122"/>
              </a:rPr>
              <a:t>p1</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m</a:t>
            </a:r>
            <a:r>
              <a:rPr lang="en-US" sz="1600">
                <a:solidFill>
                  <a:srgbClr val="000000"/>
                </a:solidFill>
                <a:latin typeface="Consolas" panose="020B0609020204030204" charset="0"/>
                <a:ea typeface="宋体" panose="02010600030101010101" pitchFamily="2" charset="-122"/>
              </a:rPr>
              <a:t>.getParameters()[0];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6A3E3E"/>
                </a:solidFill>
                <a:latin typeface="Consolas" panose="020B0609020204030204" charset="0"/>
                <a:ea typeface="宋体" panose="02010600030101010101" pitchFamily="2" charset="-122"/>
              </a:rPr>
              <a:t>p1</a:t>
            </a:r>
            <a:r>
              <a:rPr lang="en-US" sz="1600">
                <a:solidFill>
                  <a:srgbClr val="000000"/>
                </a:solidFill>
                <a:latin typeface="Consolas" panose="020B0609020204030204" charset="0"/>
                <a:ea typeface="宋体" panose="02010600030101010101" pitchFamily="2" charset="-122"/>
              </a:rPr>
              <a:t>.getType().getName());</a:t>
            </a:r>
            <a:r>
              <a:rPr lang="zh-CN" sz="1600">
                <a:solidFill>
                  <a:srgbClr val="3F7F5F"/>
                </a:solidFill>
                <a:ea typeface="宋体" panose="02010600030101010101" pitchFamily="2" charset="-122"/>
              </a:rPr>
              <a:t>//实际类型</a:t>
            </a:r>
            <a:r>
              <a:rPr lang="en-US" sz="1600">
                <a:solidFill>
                  <a:srgbClr val="000000"/>
                </a:solidFill>
                <a:latin typeface="Consolas" panose="020B0609020204030204" charset="0"/>
                <a:ea typeface="宋体" panose="02010600030101010101" pitchFamily="2" charset="-122"/>
              </a:rPr>
              <a:t>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6A3E3E"/>
                </a:solidFill>
                <a:latin typeface="Consolas" panose="020B0609020204030204" charset="0"/>
                <a:ea typeface="宋体" panose="02010600030101010101" pitchFamily="2" charset="-122"/>
              </a:rPr>
              <a:t>p1</a:t>
            </a:r>
            <a:r>
              <a:rPr lang="en-US" sz="1600">
                <a:solidFill>
                  <a:srgbClr val="000000"/>
                </a:solidFill>
                <a:latin typeface="Consolas" panose="020B0609020204030204" charset="0"/>
                <a:ea typeface="宋体" panose="02010600030101010101" pitchFamily="2" charset="-122"/>
              </a:rPr>
              <a:t>.getAnnotatedType().getType());</a:t>
            </a:r>
            <a:r>
              <a:rPr lang="zh-CN" sz="1600">
                <a:solidFill>
                  <a:srgbClr val="3F7F5F"/>
                </a:solidFill>
                <a:ea typeface="宋体" panose="02010600030101010101" pitchFamily="2" charset="-122"/>
              </a:rPr>
              <a:t>//声明类型</a:t>
            </a:r>
            <a:r>
              <a:rPr lang="en-US" sz="1600">
                <a:solidFill>
                  <a:srgbClr val="000000"/>
                </a:solidFill>
                <a:latin typeface="Consolas" panose="020B0609020204030204" charset="0"/>
                <a:ea typeface="宋体" panose="02010600030101010101" pitchFamily="2" charset="-122"/>
              </a:rPr>
              <a:t>		</a:t>
            </a:r>
            <a:r>
              <a:rPr lang="en-US" sz="1600">
                <a:solidFill>
                  <a:srgbClr val="6A3E3E"/>
                </a:solidFill>
                <a:latin typeface="Consolas" panose="020B0609020204030204" charset="0"/>
                <a:ea typeface="宋体" panose="02010600030101010101" pitchFamily="2" charset="-122"/>
              </a:rPr>
              <a:t>m</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alc</a:t>
            </a:r>
            <a:r>
              <a:rPr lang="en-US" sz="1600">
                <a:solidFill>
                  <a:srgbClr val="000000"/>
                </a:solidFill>
                <a:latin typeface="Consolas" panose="020B0609020204030204" charset="0"/>
                <a:ea typeface="宋体" panose="02010600030101010101" pitchFamily="2" charset="-122"/>
              </a:rPr>
              <a:t>.getMethod(</a:t>
            </a:r>
            <a:r>
              <a:rPr lang="en-US" sz="1600">
                <a:solidFill>
                  <a:srgbClr val="2A00FF"/>
                </a:solidFill>
                <a:latin typeface="Consolas" panose="020B0609020204030204" charset="0"/>
                <a:ea typeface="宋体" panose="02010600030101010101" pitchFamily="2" charset="-122"/>
              </a:rPr>
              <a:t>"addAll"</a:t>
            </a:r>
            <a:r>
              <a:rPr lang="en-US" sz="1600">
                <a:solidFill>
                  <a:srgbClr val="000000"/>
                </a:solidFill>
                <a:latin typeface="Consolas" panose="020B0609020204030204" charset="0"/>
                <a:ea typeface="宋体" panose="02010600030101010101" pitchFamily="2" charset="-122"/>
              </a:rPr>
              <a:t>, </a:t>
            </a:r>
            <a:r>
              <a:rPr lang="en-US" sz="1600" b="1">
                <a:solidFill>
                  <a:srgbClr val="7F0055"/>
                </a:solidFill>
                <a:latin typeface="Consolas" panose="020B0609020204030204" charset="0"/>
                <a:ea typeface="宋体" panose="02010600030101010101" pitchFamily="2" charset="-122"/>
              </a:rPr>
              <a:t>new</a:t>
            </a:r>
            <a:r>
              <a:rPr lang="en-US" sz="1600">
                <a:solidFill>
                  <a:srgbClr val="000000"/>
                </a:solidFill>
                <a:latin typeface="Consolas" panose="020B0609020204030204" charset="0"/>
                <a:ea typeface="宋体" panose="02010600030101010101" pitchFamily="2" charset="-122"/>
              </a:rPr>
              <a:t> Class[] { Collection.</a:t>
            </a:r>
            <a:r>
              <a:rPr lang="en-US" sz="1600" b="1">
                <a:solidFill>
                  <a:srgbClr val="7F0055"/>
                </a:solidFill>
                <a:latin typeface="Consolas" panose="020B0609020204030204" charset="0"/>
                <a:ea typeface="宋体" panose="02010600030101010101" pitchFamily="2" charset="-122"/>
              </a:rPr>
              <a:t>class</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p1</a:t>
            </a:r>
            <a:r>
              <a:rPr lang="en-US" sz="1600">
                <a:solidFill>
                  <a:srgbClr val="000000"/>
                </a:solidFill>
                <a:latin typeface="Consolas" panose="020B0609020204030204" charset="0"/>
                <a:ea typeface="宋体" panose="02010600030101010101" pitchFamily="2" charset="-122"/>
              </a:rPr>
              <a:t> = </a:t>
            </a:r>
            <a:r>
              <a:rPr lang="en-US" sz="1600">
                <a:solidFill>
                  <a:srgbClr val="6A3E3E"/>
                </a:solidFill>
                <a:latin typeface="Consolas" panose="020B0609020204030204" charset="0"/>
                <a:ea typeface="宋体" panose="02010600030101010101" pitchFamily="2" charset="-122"/>
              </a:rPr>
              <a:t>m</a:t>
            </a:r>
            <a:r>
              <a:rPr lang="en-US" sz="1600">
                <a:solidFill>
                  <a:srgbClr val="000000"/>
                </a:solidFill>
                <a:latin typeface="Consolas" panose="020B0609020204030204" charset="0"/>
                <a:ea typeface="宋体" panose="02010600030101010101" pitchFamily="2" charset="-122"/>
              </a:rPr>
              <a:t>.getParameters()[0];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6A3E3E"/>
                </a:solidFill>
                <a:latin typeface="Consolas" panose="020B0609020204030204" charset="0"/>
                <a:ea typeface="宋体" panose="02010600030101010101" pitchFamily="2" charset="-122"/>
              </a:rPr>
              <a:t>p1</a:t>
            </a:r>
            <a:r>
              <a:rPr lang="en-US" sz="1600">
                <a:solidFill>
                  <a:srgbClr val="000000"/>
                </a:solidFill>
                <a:latin typeface="Consolas" panose="020B0609020204030204" charset="0"/>
                <a:ea typeface="宋体" panose="02010600030101010101" pitchFamily="2" charset="-122"/>
              </a:rPr>
              <a:t>.getType().getName());		System.</a:t>
            </a:r>
            <a:r>
              <a:rPr lang="en-US" sz="1600" b="1" i="1">
                <a:solidFill>
                  <a:srgbClr val="0000C0"/>
                </a:solidFill>
                <a:latin typeface="Consolas" panose="020B0609020204030204" charset="0"/>
                <a:ea typeface="宋体" panose="02010600030101010101" pitchFamily="2" charset="-122"/>
              </a:rPr>
              <a:t>out</a:t>
            </a:r>
            <a:r>
              <a:rPr lang="en-US" sz="1600">
                <a:solidFill>
                  <a:srgbClr val="000000"/>
                </a:solidFill>
                <a:latin typeface="Consolas" panose="020B0609020204030204" charset="0"/>
                <a:ea typeface="宋体" panose="02010600030101010101" pitchFamily="2" charset="-122"/>
              </a:rPr>
              <a:t>.println(</a:t>
            </a:r>
            <a:r>
              <a:rPr lang="en-US" sz="1600">
                <a:solidFill>
                  <a:srgbClr val="6A3E3E"/>
                </a:solidFill>
                <a:latin typeface="Consolas" panose="020B0609020204030204" charset="0"/>
                <a:ea typeface="宋体" panose="02010600030101010101" pitchFamily="2" charset="-122"/>
              </a:rPr>
              <a:t>p1</a:t>
            </a:r>
            <a:r>
              <a:rPr lang="en-US" sz="1600">
                <a:solidFill>
                  <a:srgbClr val="000000"/>
                </a:solidFill>
                <a:latin typeface="Consolas" panose="020B0609020204030204" charset="0"/>
                <a:ea typeface="宋体" panose="02010600030101010101" pitchFamily="2" charset="-122"/>
              </a:rPr>
              <a:t>.getAnnotatedType().getType());</a:t>
            </a:r>
            <a:r>
              <a:rPr lang="en-US" sz="1600">
                <a:latin typeface="Consolas" panose="020B0609020204030204" charset="0"/>
                <a:ea typeface="宋体" panose="02010600030101010101" pitchFamily="2" charset="-122"/>
              </a:rPr>
              <a:t> </a:t>
            </a:r>
            <a:r>
              <a:rPr lang="en-US" sz="1600">
                <a:solidFill>
                  <a:srgbClr val="000000"/>
                </a:solidFill>
                <a:latin typeface="Consolas" panose="020B0609020204030204" charset="0"/>
                <a:ea typeface="宋体" panose="02010600030101010101" pitchFamily="2" charset="-122"/>
              </a:rPr>
              <a:t>	}</a:t>
            </a:r>
            <a:endParaRPr lang="zh-CN" altLang="en-US"/>
          </a:p>
        </p:txBody>
      </p:sp>
      <p:sp>
        <p:nvSpPr>
          <p:cNvPr id="7" name="文本框 6"/>
          <p:cNvSpPr txBox="1"/>
          <p:nvPr/>
        </p:nvSpPr>
        <p:spPr>
          <a:xfrm>
            <a:off x="1619885" y="4950460"/>
            <a:ext cx="7087870" cy="1476375"/>
          </a:xfrm>
          <a:prstGeom prst="rect">
            <a:avLst/>
          </a:prstGeom>
          <a:noFill/>
        </p:spPr>
        <p:txBody>
          <a:bodyPr wrap="square" rtlCol="0" anchor="t">
            <a:spAutoFit/>
          </a:bodyPr>
          <a:p>
            <a:r>
              <a:rPr lang="zh-CN" altLang="en-US" sz="1800"/>
              <a:t>输出：</a:t>
            </a:r>
            <a:endParaRPr lang="zh-CN" altLang="en-US" sz="1800"/>
          </a:p>
          <a:p>
            <a:r>
              <a:rPr lang="zh-CN" altLang="en-US" sz="1800"/>
              <a:t>java.lang.Object</a:t>
            </a:r>
            <a:endParaRPr lang="zh-CN" altLang="en-US" sz="1800"/>
          </a:p>
          <a:p>
            <a:r>
              <a:rPr lang="zh-CN" altLang="en-US" sz="1800"/>
              <a:t>E</a:t>
            </a:r>
            <a:endParaRPr lang="zh-CN" altLang="en-US" sz="1800"/>
          </a:p>
          <a:p>
            <a:r>
              <a:rPr lang="zh-CN" altLang="en-US" sz="1800"/>
              <a:t>java.util.Collection</a:t>
            </a:r>
            <a:endParaRPr lang="zh-CN" altLang="en-US" sz="1800"/>
          </a:p>
          <a:p>
            <a:r>
              <a:rPr lang="zh-CN" altLang="en-US" sz="1800"/>
              <a:t>java.util.Collection&lt;? extends E&gt;</a:t>
            </a:r>
            <a:endParaRPr lang="zh-CN"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8946" name="标题 1"/>
          <p:cNvSpPr>
            <a:spLocks noGrp="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00B0F0"/>
                </a:solidFill>
                <a:effectLst/>
                <a:uLnTx/>
                <a:uFillTx/>
                <a:latin typeface="黑体" panose="02010609060101010101" pitchFamily="49" charset="-122"/>
                <a:ea typeface="微软雅黑" panose="020B0503020204020204" pitchFamily="34" charset="-122"/>
                <a:cs typeface="+mj-cs"/>
                <a:sym typeface="Calibri" panose="020F0502020204030204" pitchFamily="34" charset="0"/>
              </a:rPr>
              <a:t>Java</a:t>
            </a:r>
            <a:r>
              <a:rPr kumimoji="0" lang="zh-CN" altLang="en-US" b="1" i="0" u="none" strike="noStrike" kern="1200" cap="none" spc="0" normalizeH="0" baseline="0" noProof="0">
                <a:ln>
                  <a:noFill/>
                </a:ln>
                <a:solidFill>
                  <a:srgbClr val="00B0F0"/>
                </a:solidFill>
                <a:effectLst/>
                <a:uLnTx/>
                <a:uFillTx/>
                <a:latin typeface="黑体" panose="02010609060101010101" pitchFamily="49" charset="-122"/>
                <a:ea typeface="微软雅黑" panose="020B0503020204020204" pitchFamily="34" charset="-122"/>
                <a:cs typeface="+mj-cs"/>
                <a:sym typeface="Calibri" panose="020F0502020204030204" pitchFamily="34" charset="0"/>
              </a:rPr>
              <a:t>反射总结</a:t>
            </a:r>
            <a:endParaRPr kumimoji="0" lang="zh-CN" altLang="en-US" b="1" i="0" u="none" strike="noStrike" kern="1200" cap="none" spc="0" normalizeH="0" baseline="0" noProof="0">
              <a:ln>
                <a:noFill/>
              </a:ln>
              <a:solidFill>
                <a:srgbClr val="00B0F0"/>
              </a:solidFill>
              <a:effectLst/>
              <a:uLnTx/>
              <a:uFillTx/>
              <a:latin typeface="黑体" panose="02010609060101010101" pitchFamily="49" charset="-122"/>
              <a:ea typeface="微软雅黑" panose="020B0503020204020204" pitchFamily="34" charset="-122"/>
              <a:cs typeface="+mj-cs"/>
              <a:sym typeface="Calibri" panose="020F0502020204030204" pitchFamily="34" charset="0"/>
            </a:endParaRPr>
          </a:p>
        </p:txBody>
      </p:sp>
      <p:sp>
        <p:nvSpPr>
          <p:cNvPr id="1618947"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只要用到反射，先获得</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Object</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没有方法能获得当前类的父类的</a:t>
            </a:r>
            <a:r>
              <a:rPr lang="zh-CN" altLang="en-US" sz="2800" noProof="0">
                <a:ln>
                  <a:noFill/>
                </a:ln>
                <a:effectLst/>
                <a:uLnTx/>
                <a:uFillTx/>
                <a:sym typeface="Calibri" panose="020F0502020204030204" pitchFamily="34" charset="0"/>
              </a:rPr>
              <a:t>非</a:t>
            </a:r>
            <a:r>
              <a:rPr lang="en-US" altLang="zh-CN" sz="2800" noProof="0">
                <a:ln>
                  <a:noFill/>
                </a:ln>
                <a:effectLst/>
                <a:uLnTx/>
                <a:uFillTx/>
                <a:sym typeface="Calibri" panose="020F0502020204030204" pitchFamily="34" charset="0"/>
              </a:rPr>
              <a:t>public</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方法和属性，必须通过</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getSuperclass()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找到</a:t>
            </a:r>
            <a:r>
              <a:rPr lang="zh-CN" altLang="en-US" sz="2800" noProof="0">
                <a:ln>
                  <a:noFill/>
                </a:ln>
                <a:effectLst/>
                <a:uLnTx/>
                <a:uFillTx/>
                <a:sym typeface="Calibri" panose="020F0502020204030204" pitchFamily="34" charset="0"/>
              </a:rPr>
              <a:t>父</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类以后再去尝试获得</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非</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属性或方法也不能直接访问的，需要设置压制权限</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setAccessible(true)</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来取得</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的访问权和</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final</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域的修改</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权。这破坏了面向对象的规则，尽量少用。</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81685" marR="0" lvl="0" indent="-78168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注意：</a:t>
            </a:r>
            <a:r>
              <a:rPr kumimoji="0" lang="en-US" altLang="zh-CN"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JDK9.0</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以后的模块化设计，如果包设定的权限只是</a:t>
            </a:r>
            <a:r>
              <a:rPr kumimoji="0" lang="en-US" altLang="zh-CN"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exports,</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那么私有域不可通过</a:t>
            </a:r>
            <a:r>
              <a:rPr lang="en-US" altLang="zh-CN" sz="2000" noProof="0">
                <a:ln>
                  <a:noFill/>
                </a:ln>
                <a:solidFill>
                  <a:srgbClr val="FF0000"/>
                </a:solidFill>
                <a:effectLst/>
                <a:uLnTx/>
                <a:uFillTx/>
                <a:sym typeface="Calibri" panose="020F0502020204030204" pitchFamily="34" charset="0"/>
              </a:rPr>
              <a:t>setAccessible(true)</a:t>
            </a:r>
            <a:r>
              <a:rPr lang="zh-CN" altLang="en-US" sz="2000" noProof="0">
                <a:ln>
                  <a:noFill/>
                </a:ln>
                <a:solidFill>
                  <a:srgbClr val="FF0000"/>
                </a:solidFill>
                <a:effectLst/>
                <a:uLnTx/>
                <a:uFillTx/>
                <a:sym typeface="Calibri" panose="020F0502020204030204" pitchFamily="34" charset="0"/>
              </a:rPr>
              <a:t>来获取，</a:t>
            </a:r>
            <a:r>
              <a:rPr lang="en-US" altLang="zh-CN" sz="2000" noProof="0">
                <a:ln>
                  <a:noFill/>
                </a:ln>
                <a:solidFill>
                  <a:srgbClr val="FF0000"/>
                </a:solidFill>
                <a:effectLst/>
                <a:uLnTx/>
                <a:uFillTx/>
                <a:sym typeface="Calibri" panose="020F0502020204030204" pitchFamily="34" charset="0"/>
              </a:rPr>
              <a:t>final</a:t>
            </a:r>
            <a:r>
              <a:rPr lang="zh-CN" altLang="en-US" sz="2000" noProof="0">
                <a:ln>
                  <a:noFill/>
                </a:ln>
                <a:solidFill>
                  <a:srgbClr val="FF0000"/>
                </a:solidFill>
                <a:effectLst/>
                <a:uLnTx/>
                <a:uFillTx/>
                <a:sym typeface="Calibri" panose="020F0502020204030204" pitchFamily="34" charset="0"/>
              </a:rPr>
              <a:t>域不影响，但是包的设定为</a:t>
            </a:r>
            <a:r>
              <a:rPr lang="en-US" altLang="zh-CN" sz="2000" noProof="0">
                <a:ln>
                  <a:noFill/>
                </a:ln>
                <a:solidFill>
                  <a:srgbClr val="FF0000"/>
                </a:solidFill>
                <a:effectLst/>
                <a:uLnTx/>
                <a:uFillTx/>
                <a:sym typeface="Calibri" panose="020F0502020204030204" pitchFamily="34" charset="0"/>
              </a:rPr>
              <a:t>opens</a:t>
            </a:r>
            <a:r>
              <a:rPr lang="zh-CN" altLang="en-US" sz="2000" noProof="0">
                <a:ln>
                  <a:noFill/>
                </a:ln>
                <a:solidFill>
                  <a:srgbClr val="FF0000"/>
                </a:solidFill>
                <a:effectLst/>
                <a:uLnTx/>
                <a:uFillTx/>
                <a:sym typeface="Calibri" panose="020F0502020204030204" pitchFamily="34" charset="0"/>
              </a:rPr>
              <a:t>时，可以访问私有域。</a:t>
            </a:r>
            <a:endParaRPr lang="zh-CN" altLang="en-US" sz="2000" noProof="0">
              <a:ln>
                <a:noFill/>
              </a:ln>
              <a:solidFill>
                <a:srgbClr val="FF0000"/>
              </a:solidFill>
              <a:effectLst/>
              <a:uLnTx/>
              <a:uFillTx/>
              <a:sym typeface="Calibri" panose="020F0502020204030204" pitchFamily="34" charset="0"/>
            </a:endParaRPr>
          </a:p>
          <a:p>
            <a:pPr marL="781685" marR="0" lvl="0" indent="-78168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000" noProof="0">
                <a:ln>
                  <a:noFill/>
                </a:ln>
                <a:solidFill>
                  <a:srgbClr val="FF0000"/>
                </a:solidFill>
                <a:effectLst/>
                <a:uLnTx/>
                <a:uFillTx/>
                <a:sym typeface="Calibri" panose="020F0502020204030204" pitchFamily="34" charset="0"/>
              </a:rPr>
              <a:t>异常提示：</a:t>
            </a:r>
            <a:r>
              <a:rPr lang="en-US" altLang="zh-CN" sz="1800" noProof="0">
                <a:ln>
                  <a:noFill/>
                </a:ln>
                <a:solidFill>
                  <a:srgbClr val="FF0000"/>
                </a:solidFill>
                <a:effectLst/>
                <a:uLnTx/>
                <a:uFillTx/>
                <a:sym typeface="Calibri" panose="020F0502020204030204" pitchFamily="34" charset="0"/>
              </a:rPr>
              <a:t>module [***]</a:t>
            </a:r>
            <a:r>
              <a:rPr lang="zh-CN" altLang="en-US" sz="1800" noProof="0">
                <a:ln>
                  <a:noFill/>
                </a:ln>
                <a:solidFill>
                  <a:srgbClr val="FF0000"/>
                </a:solidFill>
                <a:effectLst/>
                <a:uLnTx/>
                <a:uFillTx/>
                <a:sym typeface="Calibri" panose="020F0502020204030204" pitchFamily="34" charset="0"/>
              </a:rPr>
              <a:t> does not "opens reflect" to module</a:t>
            </a:r>
            <a:r>
              <a:rPr lang="en-US" altLang="zh-CN" sz="1800" noProof="0">
                <a:ln>
                  <a:noFill/>
                </a:ln>
                <a:solidFill>
                  <a:srgbClr val="FF0000"/>
                </a:solidFill>
                <a:effectLst/>
                <a:uLnTx/>
                <a:uFillTx/>
                <a:sym typeface="Calibri" panose="020F0502020204030204" pitchFamily="34" charset="0"/>
              </a:rPr>
              <a:t>[..]</a:t>
            </a:r>
            <a:endParaRPr lang="en-US" altLang="zh-CN" sz="1800" noProof="0">
              <a:ln>
                <a:noFill/>
              </a:ln>
              <a:solidFill>
                <a:srgbClr val="FF0000"/>
              </a:solidFill>
              <a:effectLst/>
              <a:uLnTx/>
              <a:uFillTx/>
              <a:sym typeface="Calibri" panose="020F0502020204030204" pitchFamily="34"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2562"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a:t>
            </a: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反射的应用</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02563" name="内容占位符 2"/>
          <p:cNvSpPr>
            <a:spLocks noGrp="1"/>
          </p:cNvSpPr>
          <p:nvPr>
            <p:ph idx="1"/>
          </p:nvPr>
        </p:nvSpPr>
        <p:spPr>
          <a:xfrm>
            <a:off x="495300" y="1403350"/>
            <a:ext cx="10036175" cy="4744085"/>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Spring</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框架：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IOC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（控制反转），</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AOP</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（面向切片编程）</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Hibernate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框架：关联映射等</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白盒测试</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代理模式</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958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代理模式</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5958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代理模式的作用是：为其他对象提供一种代理以控制对这个对象的访问。</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在某些情况下，一个客户不想或者不能直接引用另一个对象，而代理对象可以在客户端和目标对象之间起到</a:t>
            </a:r>
            <a:r>
              <a:rPr kumimoji="0" lang="zh-CN" altLang="en-US" sz="2940" b="0" i="0" u="none" strike="noStrike" kern="1200" cap="none" spc="0" normalizeH="0" baseline="0" noProof="0">
                <a:ln>
                  <a:noFill/>
                </a:ln>
                <a:solidFill>
                  <a:srgbClr val="3333FF"/>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中介</a:t>
            </a:r>
            <a:r>
              <a:rPr kumimoji="0" lang="zh-CN" altLang="en-US" sz="294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的作用</a:t>
            </a:r>
            <a:endParaRPr kumimoji="0" lang="zh-CN" altLang="en-US" sz="294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061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代理模式</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6978" name="Rectangle 3"/>
          <p:cNvSpPr>
            <a:spLocks noGrp="1"/>
          </p:cNvSpPr>
          <p:nvPr>
            <p:ph idx="1"/>
          </p:nvPr>
        </p:nvSpPr>
        <p:spPr/>
        <p:txBody>
          <a:bodyPr vert="horz" wrap="square" lIns="102870" tIns="51435" rIns="102870" bIns="51435" anchor="t"/>
          <a:p>
            <a:pPr defTabSz="1028700">
              <a:lnSpc>
                <a:spcPct val="10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代理模式一般涉及到的角色有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0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抽象角色：声明真实对象和代理对象的</a:t>
            </a:r>
            <a:r>
              <a:rPr lang="zh-CN" altLang="en-US"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共同接口</a:t>
            </a:r>
            <a:endParaRPr lang="zh-CN" altLang="en-US"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0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代理角色：代理对象角色内部含有对真实对象的引用，从而可以操作真实对象，同时代理对象提供与真实对象相同的接口以便在任何时刻都能代替真实对象。同时，代理对象可以在执行真实对象操作时，附加其他的操作，相当于对真实对象进行封装</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0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真实角色：代理角色所代表的真实对象，是我们最终要引用的对象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26979" name="Picture 4"/>
          <p:cNvPicPr>
            <a:picLocks noChangeAspect="1"/>
          </p:cNvPicPr>
          <p:nvPr/>
        </p:nvPicPr>
        <p:blipFill>
          <a:blip r:embed="rId1"/>
          <a:stretch>
            <a:fillRect/>
          </a:stretch>
        </p:blipFill>
        <p:spPr>
          <a:xfrm>
            <a:off x="5354638" y="4500563"/>
            <a:ext cx="2476500" cy="2290762"/>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6163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R="0" lvl="0" algn="l" defTabSz="1028700" rtl="0" eaLnBrk="0" fontAlgn="base" latinLnBrk="0" hangingPunct="0">
              <a:lnSpc>
                <a:spcPct val="100000"/>
              </a:lnSpc>
              <a:spcBef>
                <a:spcPct val="20000"/>
              </a:spcBef>
              <a:spcAft>
                <a:spcPct val="0"/>
              </a:spcAft>
              <a:buClrTx/>
              <a:buSzTx/>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属于</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java.lang.reflect</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包，主要涉及到两个类： </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R="0" lvl="1" algn="l" defTabSz="1028700" rtl="0" eaLnBrk="0" fontAlgn="base" latinLnBrk="0" hangingPunct="0">
              <a:lnSpc>
                <a:spcPct val="100000"/>
              </a:lnSpc>
              <a:spcBef>
                <a:spcPct val="20000"/>
              </a:spcBef>
              <a:spcAft>
                <a:spcPct val="0"/>
              </a:spcAft>
              <a:buClrTx/>
              <a:buSzTx/>
              <a:defRPr/>
            </a:pPr>
            <a:r>
              <a:rPr kumimoji="0" lang="en-US" altLang="zh-CN"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(1)Interface </a:t>
            </a:r>
            <a:r>
              <a:rPr kumimoji="0" lang="en-US" altLang="zh-CN" sz="220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InvocationHandler</a:t>
            </a:r>
            <a:r>
              <a:rPr kumimoji="0" lang="zh-CN" altLang="en-US"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：接口中仅定义一个方法</a:t>
            </a:r>
            <a:endParaRPr kumimoji="0" lang="zh-CN" altLang="en-US"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R="0" lvl="2" algn="l" defTabSz="1028700" rtl="0" eaLnBrk="0" fontAlgn="base" latinLnBrk="0" hangingPunct="0">
              <a:lnSpc>
                <a:spcPct val="100000"/>
              </a:lnSpc>
              <a:spcBef>
                <a:spcPct val="20000"/>
              </a:spcBef>
              <a:spcAft>
                <a:spcPct val="0"/>
              </a:spcAft>
              <a:buClrTx/>
              <a:buSzTx/>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object invoke(Object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obj,Method</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method, Object[]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b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lang="zh-CN" altLang="en-US" sz="2000" noProof="0" dirty="0">
                <a:ln>
                  <a:noFill/>
                </a:ln>
                <a:solidFill>
                  <a:srgbClr val="FF0000"/>
                </a:solidFill>
                <a:effectLst/>
                <a:uLnTx/>
                <a:uFillTx/>
                <a:sym typeface="Calibri" panose="020F0502020204030204" pitchFamily="34" charset="0"/>
              </a:rPr>
              <a:t>第一个参数</a:t>
            </a:r>
            <a:r>
              <a:rPr lang="en-US" altLang="zh-CN" sz="2000" noProof="0" dirty="0" err="1">
                <a:ln>
                  <a:noFill/>
                </a:ln>
                <a:solidFill>
                  <a:srgbClr val="FF0000"/>
                </a:solidFill>
                <a:effectLst/>
                <a:uLnTx/>
                <a:uFillTx/>
                <a:sym typeface="Calibri" panose="020F0502020204030204" pitchFamily="34" charset="0"/>
              </a:rPr>
              <a:t>obj</a:t>
            </a:r>
            <a:r>
              <a:rPr lang="zh-CN" altLang="en-US" sz="2000" noProof="0" dirty="0">
                <a:ln>
                  <a:noFill/>
                </a:ln>
                <a:solidFill>
                  <a:srgbClr val="FF0000"/>
                </a:solidFill>
                <a:effectLst/>
                <a:uLnTx/>
                <a:uFillTx/>
                <a:sym typeface="Calibri" panose="020F0502020204030204" pitchFamily="34" charset="0"/>
              </a:rPr>
              <a:t>指代理类，</a:t>
            </a:r>
            <a:r>
              <a:rPr lang="en-US" altLang="zh-CN" sz="2000" noProof="0" dirty="0">
                <a:ln>
                  <a:noFill/>
                </a:ln>
                <a:solidFill>
                  <a:srgbClr val="FF0000"/>
                </a:solidFill>
                <a:effectLst/>
                <a:uLnTx/>
                <a:uFillTx/>
                <a:sym typeface="Calibri" panose="020F0502020204030204" pitchFamily="34" charset="0"/>
              </a:rPr>
              <a:t>method</a:t>
            </a:r>
            <a:r>
              <a:rPr lang="zh-CN" altLang="en-US" sz="2000" noProof="0" dirty="0">
                <a:ln>
                  <a:noFill/>
                </a:ln>
                <a:solidFill>
                  <a:srgbClr val="FF0000"/>
                </a:solidFill>
                <a:effectLst/>
                <a:uLnTx/>
                <a:uFillTx/>
                <a:sym typeface="Calibri" panose="020F0502020204030204" pitchFamily="34" charset="0"/>
              </a:rPr>
              <a:t>是被代理的方法对象，</a:t>
            </a:r>
            <a:r>
              <a:rPr lang="en-US" altLang="zh-CN" sz="2000" noProof="0" dirty="0" err="1">
                <a:ln>
                  <a:noFill/>
                </a:ln>
                <a:solidFill>
                  <a:srgbClr val="FF0000"/>
                </a:solidFill>
                <a:effectLst/>
                <a:uLnTx/>
                <a:uFillTx/>
                <a:sym typeface="Calibri" panose="020F0502020204030204" pitchFamily="34" charset="0"/>
              </a:rPr>
              <a:t>args</a:t>
            </a:r>
            <a:r>
              <a:rPr lang="zh-CN" altLang="en-US" sz="2000" noProof="0" dirty="0">
                <a:ln>
                  <a:noFill/>
                </a:ln>
                <a:solidFill>
                  <a:srgbClr val="FF0000"/>
                </a:solidFill>
                <a:effectLst/>
                <a:uLnTx/>
                <a:uFillTx/>
                <a:sym typeface="Calibri" panose="020F0502020204030204" pitchFamily="34" charset="0"/>
              </a:rPr>
              <a:t>为该方法的参数数组</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R="0" lvl="1" algn="l" defTabSz="1028700" rtl="0" eaLnBrk="0" fontAlgn="base" latinLnBrk="0" hangingPunct="0">
              <a:lnSpc>
                <a:spcPct val="100000"/>
              </a:lnSpc>
              <a:spcBef>
                <a:spcPct val="20000"/>
              </a:spcBef>
              <a:spcAft>
                <a:spcPct val="0"/>
              </a:spcAft>
              <a:buClrTx/>
              <a:buSzTx/>
              <a:defRPr/>
            </a:pPr>
            <a:r>
              <a:rPr kumimoji="0" lang="en-US" altLang="zh-CN"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(2)Proxy</a:t>
            </a:r>
            <a:r>
              <a:rPr kumimoji="0" lang="zh-CN" altLang="en-US"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205"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该类即为动态代理类</a:t>
            </a:r>
            <a:r>
              <a:rPr kumimoji="0" lang="zh-CN" altLang="en-US" sz="2205"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，其中</a:t>
            </a:r>
            <a:r>
              <a:rPr kumimoji="0" lang="zh-CN" altLang="en-US"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主要包含以下内容</a:t>
            </a:r>
            <a:endParaRPr kumimoji="0" lang="zh-CN" altLang="en-US"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0480" marR="0" lvl="2"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ltLang="zh-CN" sz="2000" noProof="0" dirty="0">
                <a:ln>
                  <a:noFill/>
                </a:ln>
                <a:effectLst/>
                <a:uLnTx/>
                <a:uFillTx/>
                <a:sym typeface="Calibri" panose="020F0502020204030204" pitchFamily="34" charset="0"/>
              </a:rPr>
              <a:t>protected Proxy(</a:t>
            </a:r>
            <a:r>
              <a:rPr lang="en-US" altLang="zh-CN" sz="2000" noProof="0" dirty="0" err="1">
                <a:ln>
                  <a:noFill/>
                </a:ln>
                <a:effectLst/>
                <a:uLnTx/>
                <a:uFillTx/>
                <a:sym typeface="Calibri" panose="020F0502020204030204" pitchFamily="34" charset="0"/>
              </a:rPr>
              <a:t>InvocationHandler</a:t>
            </a:r>
            <a:r>
              <a:rPr lang="en-US" altLang="zh-CN" sz="2000" noProof="0" dirty="0">
                <a:ln>
                  <a:noFill/>
                </a:ln>
                <a:effectLst/>
                <a:uLnTx/>
                <a:uFillTx/>
                <a:sym typeface="Calibri" panose="020F0502020204030204" pitchFamily="34" charset="0"/>
              </a:rPr>
              <a:t> h)</a:t>
            </a:r>
            <a:r>
              <a:rPr lang="zh-CN" altLang="en-US" sz="2000" noProof="0" dirty="0">
                <a:ln>
                  <a:noFill/>
                </a:ln>
                <a:effectLst/>
                <a:uLnTx/>
                <a:uFillTx/>
                <a:sym typeface="Calibri" panose="020F0502020204030204" pitchFamily="34" charset="0"/>
              </a:rPr>
              <a:t>：构造函数，定义调用</a:t>
            </a:r>
            <a:r>
              <a:rPr lang="zh-CN" altLang="en-US" sz="2000" noProof="0" dirty="0">
                <a:ln>
                  <a:noFill/>
                </a:ln>
                <a:effectLst/>
                <a:uLnTx/>
                <a:uFillTx/>
                <a:sym typeface="Calibri" panose="020F0502020204030204" pitchFamily="34" charset="0"/>
              </a:rPr>
              <a:t>逻辑 </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0480" marR="0" lvl="2"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ltLang="zh-CN" sz="2000" noProof="0" dirty="0">
                <a:ln>
                  <a:noFill/>
                </a:ln>
                <a:effectLst/>
                <a:uLnTx/>
                <a:uFillTx/>
                <a:sym typeface="Calibri" panose="020F0502020204030204" pitchFamily="34" charset="0"/>
              </a:rPr>
              <a:t>static Class </a:t>
            </a:r>
            <a:r>
              <a:rPr lang="en-US" altLang="zh-CN" sz="2000" noProof="0" dirty="0" err="1">
                <a:ln>
                  <a:noFill/>
                </a:ln>
                <a:effectLst/>
                <a:uLnTx/>
                <a:uFillTx/>
                <a:sym typeface="Calibri" panose="020F0502020204030204" pitchFamily="34" charset="0"/>
              </a:rPr>
              <a:t>getProxyClass</a:t>
            </a:r>
            <a:r>
              <a:rPr lang="en-US" altLang="zh-CN" sz="2000" noProof="0" dirty="0">
                <a:ln>
                  <a:noFill/>
                </a:ln>
                <a:effectLst/>
                <a:uLnTx/>
                <a:uFillTx/>
                <a:sym typeface="Calibri" panose="020F0502020204030204" pitchFamily="34" charset="0"/>
              </a:rPr>
              <a:t> (</a:t>
            </a:r>
            <a:r>
              <a:rPr lang="en-US" altLang="zh-CN" sz="2000" noProof="0" dirty="0" err="1">
                <a:ln>
                  <a:noFill/>
                </a:ln>
                <a:effectLst/>
                <a:uLnTx/>
                <a:uFillTx/>
                <a:sym typeface="Calibri" panose="020F0502020204030204" pitchFamily="34" charset="0"/>
              </a:rPr>
              <a:t>ClassLoader</a:t>
            </a:r>
            <a:r>
              <a:rPr lang="en-US" altLang="zh-CN" sz="2000" noProof="0" dirty="0">
                <a:ln>
                  <a:noFill/>
                </a:ln>
                <a:effectLst/>
                <a:uLnTx/>
                <a:uFillTx/>
                <a:sym typeface="Calibri" panose="020F0502020204030204" pitchFamily="34" charset="0"/>
              </a:rPr>
              <a:t> loader, Class[] interfaces)</a:t>
            </a:r>
            <a:r>
              <a:rPr lang="zh-CN" altLang="en-US" sz="2000" noProof="0" dirty="0">
                <a:ln>
                  <a:noFill/>
                </a:ln>
                <a:effectLst/>
                <a:uLnTx/>
                <a:uFillTx/>
                <a:sym typeface="Calibri" panose="020F0502020204030204" pitchFamily="34" charset="0"/>
              </a:rPr>
              <a:t>：获得一个代理类，其中</a:t>
            </a:r>
            <a:r>
              <a:rPr lang="en-US" altLang="zh-CN" sz="2000" noProof="0" dirty="0">
                <a:ln>
                  <a:noFill/>
                </a:ln>
                <a:effectLst/>
                <a:uLnTx/>
                <a:uFillTx/>
                <a:sym typeface="Calibri" panose="020F0502020204030204" pitchFamily="34" charset="0"/>
              </a:rPr>
              <a:t>loader</a:t>
            </a:r>
            <a:r>
              <a:rPr lang="zh-CN" altLang="en-US" sz="2000" noProof="0" dirty="0">
                <a:ln>
                  <a:noFill/>
                </a:ln>
                <a:effectLst/>
                <a:uLnTx/>
                <a:uFillTx/>
                <a:sym typeface="Calibri" panose="020F0502020204030204" pitchFamily="34" charset="0"/>
              </a:rPr>
              <a:t>是类装载器，</a:t>
            </a:r>
            <a:r>
              <a:rPr lang="en-US" altLang="zh-CN" sz="2000" noProof="0" dirty="0">
                <a:ln>
                  <a:noFill/>
                </a:ln>
                <a:effectLst/>
                <a:uLnTx/>
                <a:uFillTx/>
                <a:sym typeface="Calibri" panose="020F0502020204030204" pitchFamily="34" charset="0"/>
              </a:rPr>
              <a:t>interfaces</a:t>
            </a:r>
            <a:r>
              <a:rPr lang="zh-CN" altLang="en-US" sz="2000" noProof="0" dirty="0">
                <a:ln>
                  <a:noFill/>
                </a:ln>
                <a:effectLst/>
                <a:uLnTx/>
                <a:uFillTx/>
                <a:sym typeface="Calibri" panose="020F0502020204030204" pitchFamily="34" charset="0"/>
              </a:rPr>
              <a:t>是真实类所拥有的全部接口的数组。 </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0480" marR="0" lvl="2"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ltLang="zh-CN" sz="2000" noProof="0" dirty="0">
                <a:ln>
                  <a:noFill/>
                </a:ln>
                <a:effectLst/>
                <a:uLnTx/>
                <a:uFillTx/>
                <a:sym typeface="Calibri" panose="020F0502020204030204" pitchFamily="34" charset="0"/>
              </a:rPr>
              <a:t>static Object </a:t>
            </a:r>
            <a:r>
              <a:rPr lang="en-US" altLang="zh-CN" sz="2000" noProof="0" dirty="0" err="1">
                <a:ln>
                  <a:noFill/>
                </a:ln>
                <a:effectLst/>
                <a:uLnTx/>
                <a:uFillTx/>
                <a:sym typeface="Calibri" panose="020F0502020204030204" pitchFamily="34" charset="0"/>
              </a:rPr>
              <a:t>newProxyInstance</a:t>
            </a:r>
            <a:r>
              <a:rPr lang="en-US" altLang="zh-CN" sz="2000" noProof="0" dirty="0">
                <a:ln>
                  <a:noFill/>
                </a:ln>
                <a:effectLst/>
                <a:uLnTx/>
                <a:uFillTx/>
                <a:sym typeface="Calibri" panose="020F0502020204030204" pitchFamily="34" charset="0"/>
              </a:rPr>
              <a:t>(</a:t>
            </a:r>
            <a:r>
              <a:rPr lang="en-US" altLang="zh-CN" sz="2000" noProof="0" dirty="0" err="1">
                <a:ln>
                  <a:noFill/>
                </a:ln>
                <a:effectLst/>
                <a:uLnTx/>
                <a:uFillTx/>
                <a:sym typeface="Calibri" panose="020F0502020204030204" pitchFamily="34" charset="0"/>
              </a:rPr>
              <a:t>ClassLoader</a:t>
            </a:r>
            <a:r>
              <a:rPr lang="en-US" altLang="zh-CN" sz="2000" noProof="0" dirty="0">
                <a:ln>
                  <a:noFill/>
                </a:ln>
                <a:effectLst/>
                <a:uLnTx/>
                <a:uFillTx/>
                <a:sym typeface="Calibri" panose="020F0502020204030204" pitchFamily="34" charset="0"/>
              </a:rPr>
              <a:t> loader, Class[] interfaces, </a:t>
            </a:r>
            <a:r>
              <a:rPr lang="en-US" altLang="zh-CN" sz="2000" noProof="0" dirty="0" err="1">
                <a:ln>
                  <a:noFill/>
                </a:ln>
                <a:effectLst/>
                <a:uLnTx/>
                <a:uFillTx/>
                <a:sym typeface="Calibri" panose="020F0502020204030204" pitchFamily="34" charset="0"/>
              </a:rPr>
              <a:t>InvocationHandler</a:t>
            </a:r>
            <a:r>
              <a:rPr lang="en-US" altLang="zh-CN" sz="2000" noProof="0" dirty="0">
                <a:ln>
                  <a:noFill/>
                </a:ln>
                <a:effectLst/>
                <a:uLnTx/>
                <a:uFillTx/>
                <a:sym typeface="Calibri" panose="020F0502020204030204" pitchFamily="34" charset="0"/>
              </a:rPr>
              <a:t> h)</a:t>
            </a:r>
            <a:r>
              <a:rPr lang="zh-CN" altLang="en-US" sz="2000" noProof="0" dirty="0">
                <a:ln>
                  <a:noFill/>
                </a:ln>
                <a:effectLst/>
                <a:uLnTx/>
                <a:uFillTx/>
                <a:sym typeface="Calibri" panose="020F0502020204030204" pitchFamily="34" charset="0"/>
              </a:rPr>
              <a:t>：</a:t>
            </a:r>
            <a:r>
              <a:rPr lang="zh-CN" altLang="en-US" sz="2000" noProof="0" dirty="0">
                <a:ln>
                  <a:noFill/>
                </a:ln>
                <a:solidFill>
                  <a:srgbClr val="FF0000"/>
                </a:solidFill>
                <a:effectLst/>
                <a:uLnTx/>
                <a:uFillTx/>
                <a:sym typeface="Calibri" panose="020F0502020204030204" pitchFamily="34" charset="0"/>
              </a:rPr>
              <a:t>返回代理类的一个实例</a:t>
            </a:r>
            <a:r>
              <a:rPr lang="zh-CN" altLang="en-US" sz="2000" noProof="0" dirty="0">
                <a:ln>
                  <a:noFill/>
                </a:ln>
                <a:effectLst/>
                <a:uLnTx/>
                <a:uFillTx/>
                <a:sym typeface="Calibri" panose="020F0502020204030204" pitchFamily="34" charset="0"/>
              </a:rPr>
              <a:t>，返回后的代理对象可以当作被代理的类</a:t>
            </a:r>
            <a:r>
              <a:rPr lang="zh-CN" altLang="en-US" sz="2000" noProof="0" dirty="0">
                <a:ln>
                  <a:noFill/>
                </a:ln>
                <a:effectLst/>
                <a:uLnTx/>
                <a:uFillTx/>
                <a:sym typeface="Calibri" panose="020F0502020204030204" pitchFamily="34" charset="0"/>
              </a:rPr>
              <a:t>对象使用</a:t>
            </a:r>
            <a:r>
              <a:rPr lang="en-US" altLang="zh-CN" sz="2000" noProof="0" dirty="0">
                <a:ln>
                  <a:noFill/>
                </a:ln>
                <a:effectLst/>
                <a:uLnTx/>
                <a:uFillTx/>
                <a:sym typeface="Calibri" panose="020F0502020204030204" pitchFamily="34" charset="0"/>
              </a:rPr>
              <a:t>(</a:t>
            </a:r>
            <a:r>
              <a:rPr lang="zh-CN" altLang="en-US" sz="2000" noProof="0" dirty="0">
                <a:ln>
                  <a:noFill/>
                </a:ln>
                <a:effectLst/>
                <a:uLnTx/>
                <a:uFillTx/>
                <a:sym typeface="Calibri" panose="020F0502020204030204" pitchFamily="34" charset="0"/>
              </a:rPr>
              <a:t>可使用被代理类的在</a:t>
            </a:r>
            <a:r>
              <a:rPr lang="en-US" altLang="zh-CN" sz="2000" noProof="0" dirty="0">
                <a:ln>
                  <a:noFill/>
                </a:ln>
                <a:effectLst/>
                <a:uLnTx/>
                <a:uFillTx/>
                <a:sym typeface="Calibri" panose="020F0502020204030204" pitchFamily="34" charset="0"/>
              </a:rPr>
              <a:t>Subject</a:t>
            </a:r>
            <a:r>
              <a:rPr lang="zh-CN" altLang="en-US" sz="2000" noProof="0" dirty="0">
                <a:ln>
                  <a:noFill/>
                </a:ln>
                <a:effectLst/>
                <a:uLnTx/>
                <a:uFillTx/>
                <a:sym typeface="Calibri" panose="020F0502020204030204" pitchFamily="34" charset="0"/>
              </a:rPr>
              <a:t>接口中声明过的方法</a:t>
            </a:r>
            <a:r>
              <a:rPr lang="en-US" altLang="zh-CN" sz="2000" noProof="0" dirty="0">
                <a:ln>
                  <a:noFill/>
                </a:ln>
                <a:effectLst/>
                <a:uLnTx/>
                <a:uFillTx/>
                <a:sym typeface="Calibri" panose="020F0502020204030204" pitchFamily="34" charset="0"/>
              </a:rPr>
              <a:t>)</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R="0" lvl="1" algn="l" defTabSz="1028700" rtl="0" eaLnBrk="0" fontAlgn="base" latinLnBrk="0" hangingPunct="0">
              <a:lnSpc>
                <a:spcPct val="100000"/>
              </a:lnSpc>
              <a:spcBef>
                <a:spcPct val="20000"/>
              </a:spcBef>
              <a:spcAft>
                <a:spcPct val="0"/>
              </a:spcAft>
              <a:buClrTx/>
              <a:buSzTx/>
              <a:defRPr/>
            </a:pPr>
            <a:endParaRPr kumimoji="0" lang="zh-CN" altLang="en-US" sz="220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R="0" lvl="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R="0" lvl="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6368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通过这种方式，被代理的对象</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(RealSubject)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可以在运行时动态改变，需要控制的接口</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(Subject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可以在运行时改变，控制的方式</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(DynamicSubject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也可以动态改变，从而实现了非常灵活的动态代理关系</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8404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类的反射机制</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470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动态代理步骤</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6470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创建一个实现接口</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InvocationHandler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的类，它必须实现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invoke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创建被代理的类以及接口</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Proxy</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的静态方法</a:t>
            </a:r>
            <a:b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newProxyInstance</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ClassLoader</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loader, Class[] interfaces,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InvocationHandler</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h)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创建一个代理</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通过代理</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对象调用方法</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动态代理类创建代理</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实例（</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1</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p:txBody>
          <a:bodyPr/>
          <a:p>
            <a:pPr marL="0" marR="0" lvl="0" indent="0" algn="l" defTabSz="1028700" rtl="0" eaLnBrk="0" fontAlgn="base" latinLnBrk="0" hangingPunct="0">
              <a:lnSpc>
                <a:spcPct val="100000"/>
              </a:lnSpc>
              <a:spcBef>
                <a:spcPct val="0"/>
              </a:spcBef>
              <a:spcAft>
                <a:spcPct val="0"/>
              </a:spcAft>
              <a:buClrTx/>
              <a:buSzTx/>
              <a:buFontTx/>
              <a:buNone/>
              <a:defRPr/>
            </a:pPr>
            <a:r>
              <a:rPr lang="en-US" altLang="zh-CN" sz="2400" noProof="0" dirty="0" smtClean="0">
                <a:ln>
                  <a:noFill/>
                </a:ln>
                <a:effectLst/>
                <a:uLnTx/>
                <a:uFillTx/>
                <a:cs typeface="微软雅黑" panose="020B0503020204020204" pitchFamily="34" charset="-122"/>
                <a:sym typeface="+mn-ea"/>
              </a:rPr>
              <a:t>//</a:t>
            </a:r>
            <a:r>
              <a:rPr lang="zh-CN" altLang="en-US" sz="2400" noProof="0" dirty="0" smtClean="0">
                <a:ln>
                  <a:noFill/>
                </a:ln>
                <a:effectLst/>
                <a:uLnTx/>
                <a:uFillTx/>
                <a:cs typeface="微软雅黑" panose="020B0503020204020204" pitchFamily="34" charset="-122"/>
                <a:sym typeface="+mn-ea"/>
              </a:rPr>
              <a:t>创建</a:t>
            </a:r>
            <a:r>
              <a:rPr lang="en-US" altLang="zh-CN" sz="2400" noProof="0" dirty="0" err="1" smtClean="0">
                <a:ln>
                  <a:noFill/>
                </a:ln>
                <a:effectLst/>
                <a:uLnTx/>
                <a:uFillTx/>
                <a:cs typeface="微软雅黑" panose="020B0503020204020204" pitchFamily="34" charset="-122"/>
                <a:sym typeface="+mn-ea"/>
              </a:rPr>
              <a:t>InvocationHandler</a:t>
            </a:r>
            <a:r>
              <a:rPr lang="zh-CN" altLang="en-US" sz="2400" noProof="0" dirty="0" smtClean="0">
                <a:ln>
                  <a:noFill/>
                </a:ln>
                <a:effectLst/>
                <a:uLnTx/>
                <a:uFillTx/>
                <a:cs typeface="微软雅黑" panose="020B0503020204020204" pitchFamily="34" charset="-122"/>
                <a:sym typeface="+mn-ea"/>
              </a:rPr>
              <a:t>对象</a:t>
            </a: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r>
              <a:rPr lang="en-US" altLang="zh-CN" sz="2400" noProof="0" dirty="0" err="1" smtClean="0">
                <a:ln>
                  <a:noFill/>
                </a:ln>
                <a:effectLst/>
                <a:uLnTx/>
                <a:uFillTx/>
                <a:cs typeface="微软雅黑" panose="020B0503020204020204" pitchFamily="34" charset="-122"/>
                <a:sym typeface="+mn-ea"/>
              </a:rPr>
              <a:t>InvocationHandler</a:t>
            </a:r>
            <a:r>
              <a:rPr lang="en-US" altLang="zh-CN" sz="2400" noProof="0" dirty="0" smtClean="0">
                <a:ln>
                  <a:noFill/>
                </a:ln>
                <a:effectLst/>
                <a:uLnTx/>
                <a:uFillTx/>
                <a:cs typeface="微软雅黑" panose="020B0503020204020204" pitchFamily="34" charset="-122"/>
                <a:sym typeface="+mn-ea"/>
              </a:rPr>
              <a:t> handler = new </a:t>
            </a:r>
            <a:r>
              <a:rPr lang="en-US" altLang="zh-CN" sz="2400" noProof="0" dirty="0" err="1" smtClean="0">
                <a:ln>
                  <a:noFill/>
                </a:ln>
                <a:effectLst/>
                <a:uLnTx/>
                <a:uFillTx/>
                <a:cs typeface="微软雅黑" panose="020B0503020204020204" pitchFamily="34" charset="-122"/>
                <a:sym typeface="+mn-ea"/>
              </a:rPr>
              <a:t>MyInvocationHandler</a:t>
            </a:r>
            <a:r>
              <a:rPr lang="en-US" altLang="zh-CN" sz="2400" noProof="0" dirty="0" smtClean="0">
                <a:ln>
                  <a:noFill/>
                </a:ln>
                <a:effectLst/>
                <a:uLnTx/>
                <a:uFillTx/>
                <a:cs typeface="微软雅黑" panose="020B0503020204020204" pitchFamily="34" charset="-122"/>
                <a:sym typeface="+mn-ea"/>
              </a:rPr>
              <a:t>(...);</a:t>
            </a: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r>
              <a:rPr lang="en-US" altLang="zh-CN" sz="2400" noProof="0" dirty="0" smtClean="0">
                <a:ln>
                  <a:noFill/>
                </a:ln>
                <a:effectLst/>
                <a:uLnTx/>
                <a:uFillTx/>
                <a:cs typeface="微软雅黑" panose="020B0503020204020204" pitchFamily="34" charset="-122"/>
                <a:sym typeface="+mn-ea"/>
              </a:rPr>
              <a:t>//</a:t>
            </a:r>
            <a:r>
              <a:rPr lang="zh-CN" altLang="en-US" sz="2400" noProof="0" dirty="0" smtClean="0">
                <a:ln>
                  <a:noFill/>
                </a:ln>
                <a:effectLst/>
                <a:uLnTx/>
                <a:uFillTx/>
                <a:cs typeface="微软雅黑" panose="020B0503020204020204" pitchFamily="34" charset="-122"/>
                <a:sym typeface="+mn-ea"/>
              </a:rPr>
              <a:t>创建动态代理类</a:t>
            </a: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r>
              <a:rPr lang="en-US" altLang="zh-CN" sz="2400" noProof="0" dirty="0" smtClean="0">
                <a:ln>
                  <a:noFill/>
                </a:ln>
                <a:effectLst/>
                <a:uLnTx/>
                <a:uFillTx/>
                <a:cs typeface="微软雅黑" panose="020B0503020204020204" pitchFamily="34" charset="-122"/>
                <a:sym typeface="+mn-ea"/>
              </a:rPr>
              <a:t>Class </a:t>
            </a:r>
            <a:r>
              <a:rPr lang="en-US" altLang="zh-CN" sz="2400" noProof="0" dirty="0" err="1" smtClean="0">
                <a:ln>
                  <a:noFill/>
                </a:ln>
                <a:effectLst/>
                <a:uLnTx/>
                <a:uFillTx/>
                <a:cs typeface="微软雅黑" panose="020B0503020204020204" pitchFamily="34" charset="-122"/>
                <a:sym typeface="+mn-ea"/>
              </a:rPr>
              <a:t>proxyClass</a:t>
            </a:r>
            <a:r>
              <a:rPr lang="en-US" altLang="zh-CN" sz="2400" noProof="0" dirty="0" smtClean="0">
                <a:ln>
                  <a:noFill/>
                </a:ln>
                <a:effectLst/>
                <a:uLnTx/>
                <a:uFillTx/>
                <a:cs typeface="微软雅黑" panose="020B0503020204020204" pitchFamily="34" charset="-122"/>
                <a:sym typeface="+mn-ea"/>
              </a:rPr>
              <a:t> = </a:t>
            </a:r>
            <a:r>
              <a:rPr lang="en-US" altLang="zh-CN" sz="2400" noProof="0" dirty="0" err="1" smtClean="0">
                <a:ln>
                  <a:noFill/>
                </a:ln>
                <a:effectLst/>
                <a:uLnTx/>
                <a:uFillTx/>
                <a:cs typeface="微软雅黑" panose="020B0503020204020204" pitchFamily="34" charset="-122"/>
                <a:sym typeface="+mn-ea"/>
              </a:rPr>
              <a:t>Proxy.</a:t>
            </a:r>
            <a:r>
              <a:rPr lang="en-US" altLang="zh-CN" sz="2400" noProof="0" dirty="0" err="1" smtClean="0">
                <a:ln>
                  <a:noFill/>
                </a:ln>
                <a:solidFill>
                  <a:srgbClr val="FF0000"/>
                </a:solidFill>
                <a:effectLst/>
                <a:uLnTx/>
                <a:uFillTx/>
                <a:cs typeface="微软雅黑" panose="020B0503020204020204" pitchFamily="34" charset="-122"/>
                <a:sym typeface="+mn-ea"/>
              </a:rPr>
              <a:t>getProxyClass</a:t>
            </a:r>
            <a:r>
              <a:rPr lang="en-US" altLang="zh-CN" sz="2400" noProof="0" dirty="0" smtClean="0">
                <a:ln>
                  <a:noFill/>
                </a:ln>
                <a:effectLst/>
                <a:uLnTx/>
                <a:uFillTx/>
                <a:cs typeface="微软雅黑" panose="020B0503020204020204" pitchFamily="34" charset="-122"/>
                <a:sym typeface="+mn-ea"/>
              </a:rPr>
              <a:t>(</a:t>
            </a:r>
            <a:r>
              <a:rPr lang="en-US" altLang="zh-CN" sz="2400" noProof="0" dirty="0" err="1" smtClean="0">
                <a:ln>
                  <a:noFill/>
                </a:ln>
                <a:effectLst/>
                <a:uLnTx/>
                <a:uFillTx/>
                <a:cs typeface="微软雅黑" panose="020B0503020204020204" pitchFamily="34" charset="-122"/>
                <a:sym typeface="+mn-ea"/>
              </a:rPr>
              <a:t>Foo.class.getClassLoader</a:t>
            </a:r>
            <a:r>
              <a:rPr lang="en-US" altLang="zh-CN" sz="2400" noProof="0" dirty="0" smtClean="0">
                <a:ln>
                  <a:noFill/>
                </a:ln>
                <a:effectLst/>
                <a:uLnTx/>
                <a:uFillTx/>
                <a:cs typeface="微软雅黑" panose="020B0503020204020204" pitchFamily="34" charset="-122"/>
                <a:sym typeface="+mn-ea"/>
              </a:rPr>
              <a:t>(), </a:t>
            </a:r>
            <a:endParaRPr kumimoji="0" lang="en-US" altLang="zh-CN"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r>
              <a:rPr lang="en-US" altLang="zh-CN" sz="2400" noProof="0" dirty="0" smtClean="0">
                <a:ln>
                  <a:noFill/>
                </a:ln>
                <a:effectLst/>
                <a:uLnTx/>
                <a:uFillTx/>
                <a:cs typeface="微软雅黑" panose="020B0503020204020204" pitchFamily="34" charset="-122"/>
                <a:sym typeface="+mn-ea"/>
              </a:rPr>
              <a:t>				        new Class[] { </a:t>
            </a:r>
            <a:r>
              <a:rPr lang="en-US" altLang="zh-CN" sz="2400" noProof="0" dirty="0" err="1" smtClean="0">
                <a:ln>
                  <a:noFill/>
                </a:ln>
                <a:effectLst/>
                <a:uLnTx/>
                <a:uFillTx/>
                <a:cs typeface="微软雅黑" panose="020B0503020204020204" pitchFamily="34" charset="-122"/>
                <a:sym typeface="+mn-ea"/>
              </a:rPr>
              <a:t>Foo.class</a:t>
            </a:r>
            <a:r>
              <a:rPr lang="en-US" altLang="zh-CN" sz="2400" noProof="0" dirty="0" smtClean="0">
                <a:ln>
                  <a:noFill/>
                </a:ln>
                <a:effectLst/>
                <a:uLnTx/>
                <a:uFillTx/>
                <a:cs typeface="微软雅黑" panose="020B0503020204020204" pitchFamily="34" charset="-122"/>
                <a:sym typeface="+mn-ea"/>
              </a:rPr>
              <a:t> });</a:t>
            </a: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r>
              <a:rPr lang="en-US" altLang="zh-CN" sz="2400" noProof="0" dirty="0" smtClean="0">
                <a:ln>
                  <a:noFill/>
                </a:ln>
                <a:effectLst/>
                <a:uLnTx/>
                <a:uFillTx/>
                <a:cs typeface="微软雅黑" panose="020B0503020204020204" pitchFamily="34" charset="-122"/>
                <a:sym typeface="+mn-ea"/>
              </a:rPr>
              <a:t>//</a:t>
            </a:r>
            <a:r>
              <a:rPr lang="zh-CN" altLang="en-US" sz="2400" noProof="0" dirty="0" smtClean="0">
                <a:ln>
                  <a:noFill/>
                </a:ln>
                <a:effectLst/>
                <a:uLnTx/>
                <a:uFillTx/>
                <a:cs typeface="微软雅黑" panose="020B0503020204020204" pitchFamily="34" charset="-122"/>
                <a:sym typeface="+mn-ea"/>
              </a:rPr>
              <a:t>创建动态代理类的实例</a:t>
            </a: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r>
              <a:rPr lang="en-US" altLang="zh-CN" sz="2400" noProof="0" dirty="0" smtClean="0">
                <a:ln>
                  <a:noFill/>
                </a:ln>
                <a:effectLst/>
                <a:uLnTx/>
                <a:uFillTx/>
                <a:cs typeface="微软雅黑" panose="020B0503020204020204" pitchFamily="34" charset="-122"/>
                <a:sym typeface="+mn-ea"/>
              </a:rPr>
              <a:t>Foo </a:t>
            </a:r>
            <a:r>
              <a:rPr lang="en-US" altLang="zh-CN" sz="2400" noProof="0" dirty="0" err="1" smtClean="0">
                <a:ln>
                  <a:noFill/>
                </a:ln>
                <a:effectLst/>
                <a:uLnTx/>
                <a:uFillTx/>
                <a:cs typeface="微软雅黑" panose="020B0503020204020204" pitchFamily="34" charset="-122"/>
                <a:sym typeface="+mn-ea"/>
              </a:rPr>
              <a:t>foo</a:t>
            </a:r>
            <a:r>
              <a:rPr lang="en-US" altLang="zh-CN" sz="2400" noProof="0" dirty="0" smtClean="0">
                <a:ln>
                  <a:noFill/>
                </a:ln>
                <a:effectLst/>
                <a:uLnTx/>
                <a:uFillTx/>
                <a:cs typeface="微软雅黑" panose="020B0503020204020204" pitchFamily="34" charset="-122"/>
                <a:sym typeface="+mn-ea"/>
              </a:rPr>
              <a:t> = (Foo) </a:t>
            </a:r>
            <a:r>
              <a:rPr lang="en-US" altLang="zh-CN" sz="2400" noProof="0" dirty="0" err="1" smtClean="0">
                <a:ln>
                  <a:noFill/>
                </a:ln>
                <a:effectLst/>
                <a:uLnTx/>
                <a:uFillTx/>
                <a:cs typeface="微软雅黑" panose="020B0503020204020204" pitchFamily="34" charset="-122"/>
                <a:sym typeface="+mn-ea"/>
              </a:rPr>
              <a:t>proxyClass.getConstructor</a:t>
            </a:r>
            <a:r>
              <a:rPr lang="en-US" altLang="zh-CN" sz="2400" noProof="0" dirty="0" smtClean="0">
                <a:ln>
                  <a:noFill/>
                </a:ln>
                <a:effectLst/>
                <a:uLnTx/>
                <a:uFillTx/>
                <a:cs typeface="微软雅黑" panose="020B0503020204020204" pitchFamily="34" charset="-122"/>
                <a:sym typeface="+mn-ea"/>
              </a:rPr>
              <a:t>(new Class[] { </a:t>
            </a:r>
            <a:r>
              <a:rPr lang="en-US" altLang="zh-CN" sz="2400" noProof="0" dirty="0" err="1" smtClean="0">
                <a:ln>
                  <a:noFill/>
                </a:ln>
                <a:effectLst/>
                <a:uLnTx/>
                <a:uFillTx/>
                <a:cs typeface="微软雅黑" panose="020B0503020204020204" pitchFamily="34" charset="-122"/>
                <a:sym typeface="+mn-ea"/>
              </a:rPr>
              <a:t>InvocationHandler.class</a:t>
            </a:r>
            <a:r>
              <a:rPr lang="en-US" altLang="zh-CN" sz="2400" noProof="0" dirty="0" smtClean="0">
                <a:ln>
                  <a:noFill/>
                </a:ln>
                <a:effectLst/>
                <a:uLnTx/>
                <a:uFillTx/>
                <a:cs typeface="微软雅黑" panose="020B0503020204020204" pitchFamily="34" charset="-122"/>
                <a:sym typeface="+mn-ea"/>
              </a:rPr>
              <a:t> }).</a:t>
            </a:r>
            <a:r>
              <a:rPr lang="en-US" altLang="zh-CN" sz="2400" noProof="0" dirty="0" err="1" smtClean="0">
                <a:ln>
                  <a:noFill/>
                </a:ln>
                <a:effectLst/>
                <a:uLnTx/>
                <a:uFillTx/>
                <a:cs typeface="微软雅黑" panose="020B0503020204020204" pitchFamily="34" charset="-122"/>
                <a:sym typeface="+mn-ea"/>
              </a:rPr>
              <a:t>newInstance</a:t>
            </a:r>
            <a:r>
              <a:rPr lang="en-US" altLang="zh-CN" sz="2400" noProof="0" dirty="0" smtClean="0">
                <a:ln>
                  <a:noFill/>
                </a:ln>
                <a:effectLst/>
                <a:uLnTx/>
                <a:uFillTx/>
                <a:cs typeface="微软雅黑" panose="020B0503020204020204" pitchFamily="34" charset="-122"/>
                <a:sym typeface="+mn-ea"/>
              </a:rPr>
              <a:t>(new Object[] { handler });</a:t>
            </a:r>
            <a:endParaRPr kumimoji="0" lang="en-US" altLang="zh-CN"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动态代理类创建代理</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实例（</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2</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420813"/>
            <a:ext cx="9721850" cy="4751387"/>
          </a:xfrm>
        </p:spPr>
        <p:txBody>
          <a:bodyPr/>
          <a:p>
            <a:pPr marL="0" marR="0" lvl="0" indent="0" algn="l" defTabSz="1028700" rtl="0" eaLnBrk="0" fontAlgn="base" latinLnBrk="0" hangingPunct="0">
              <a:lnSpc>
                <a:spcPct val="125000"/>
              </a:lnSpc>
              <a:spcBef>
                <a:spcPts val="0"/>
              </a:spcBef>
              <a:spcAft>
                <a:spcPts val="0"/>
              </a:spcAft>
              <a:buClrTx/>
              <a:buSzTx/>
              <a:buFontTx/>
              <a:buNone/>
              <a:defRPr/>
            </a:pPr>
            <a:r>
              <a:rPr sz="2400" noProof="0" smtClean="0">
                <a:ln>
                  <a:noFill/>
                </a:ln>
                <a:effectLst/>
                <a:uLnTx/>
                <a:uFillTx/>
                <a:cs typeface="微软雅黑" panose="020B0503020204020204" pitchFamily="34" charset="-122"/>
                <a:sym typeface="+mn-ea"/>
              </a:rPr>
              <a:t>//创建InvocationHandler对象</a:t>
            </a:r>
            <a:endParaRPr sz="2400" noProof="0" smtClean="0">
              <a:ln>
                <a:noFill/>
              </a:ln>
              <a:effectLst/>
              <a:uLnTx/>
              <a:uFillTx/>
              <a:cs typeface="微软雅黑" panose="020B0503020204020204" pitchFamily="34" charset="-122"/>
              <a:sym typeface="+mn-ea"/>
            </a:endParaRPr>
          </a:p>
          <a:p>
            <a:pPr marL="0" marR="0" lvl="0" indent="0" algn="l" defTabSz="1028700" rtl="0" eaLnBrk="0" fontAlgn="base" latinLnBrk="0" hangingPunct="0">
              <a:lnSpc>
                <a:spcPct val="125000"/>
              </a:lnSpc>
              <a:spcBef>
                <a:spcPts val="0"/>
              </a:spcBef>
              <a:spcAft>
                <a:spcPts val="0"/>
              </a:spcAft>
              <a:buClrTx/>
              <a:buSzTx/>
              <a:buFontTx/>
              <a:buNone/>
              <a:defRPr/>
            </a:pPr>
            <a:r>
              <a:rPr sz="2400" noProof="0" smtClean="0">
                <a:ln>
                  <a:noFill/>
                </a:ln>
                <a:effectLst/>
                <a:uLnTx/>
                <a:uFillTx/>
                <a:cs typeface="微软雅黑" panose="020B0503020204020204" pitchFamily="34" charset="-122"/>
                <a:sym typeface="+mn-ea"/>
              </a:rPr>
              <a:t>InvocationHandler handler = new MyInvocationHandler(...);</a:t>
            </a:r>
            <a:endParaRPr sz="2400" noProof="0" smtClean="0">
              <a:ln>
                <a:noFill/>
              </a:ln>
              <a:effectLst/>
              <a:uLnTx/>
              <a:uFillTx/>
              <a:cs typeface="微软雅黑" panose="020B0503020204020204" pitchFamily="34" charset="-122"/>
              <a:sym typeface="+mn-ea"/>
            </a:endParaRPr>
          </a:p>
          <a:p>
            <a:pPr marL="0" marR="0" lvl="0" indent="0" algn="l" defTabSz="1028700" rtl="0" eaLnBrk="0" fontAlgn="base" latinLnBrk="0" hangingPunct="0">
              <a:lnSpc>
                <a:spcPct val="125000"/>
              </a:lnSpc>
              <a:spcBef>
                <a:spcPts val="0"/>
              </a:spcBef>
              <a:spcAft>
                <a:spcPts val="0"/>
              </a:spcAft>
              <a:buClrTx/>
              <a:buSzTx/>
              <a:buFontTx/>
              <a:buNone/>
              <a:defRPr/>
            </a:pPr>
            <a:r>
              <a:rPr sz="2400" noProof="0" smtClean="0">
                <a:ln>
                  <a:noFill/>
                </a:ln>
                <a:effectLst/>
                <a:uLnTx/>
                <a:uFillTx/>
                <a:cs typeface="微软雅黑" panose="020B0503020204020204" pitchFamily="34" charset="-122"/>
                <a:sym typeface="+mn-ea"/>
              </a:rPr>
              <a:t>//直接创建动态代理类的实例</a:t>
            </a:r>
            <a:endParaRPr sz="2400" noProof="0" smtClean="0">
              <a:ln>
                <a:noFill/>
              </a:ln>
              <a:effectLst/>
              <a:uLnTx/>
              <a:uFillTx/>
              <a:cs typeface="微软雅黑" panose="020B0503020204020204" pitchFamily="34" charset="-122"/>
              <a:sym typeface="+mn-ea"/>
            </a:endParaRPr>
          </a:p>
          <a:p>
            <a:pPr marL="0" marR="0" lvl="0" indent="0" algn="l" defTabSz="1028700" rtl="0" eaLnBrk="0" fontAlgn="base" latinLnBrk="0" hangingPunct="0">
              <a:lnSpc>
                <a:spcPct val="125000"/>
              </a:lnSpc>
              <a:spcBef>
                <a:spcPts val="0"/>
              </a:spcBef>
              <a:spcAft>
                <a:spcPts val="0"/>
              </a:spcAft>
              <a:buClrTx/>
              <a:buSzTx/>
              <a:buFontTx/>
              <a:buNone/>
              <a:defRPr/>
            </a:pPr>
            <a:r>
              <a:rPr sz="2400" noProof="0" smtClean="0">
                <a:ln>
                  <a:noFill/>
                </a:ln>
                <a:effectLst/>
                <a:uLnTx/>
                <a:uFillTx/>
                <a:cs typeface="微软雅黑" panose="020B0503020204020204" pitchFamily="34" charset="-122"/>
                <a:sym typeface="+mn-ea"/>
              </a:rPr>
              <a:t>Foo foo = (Foo) Proxy.</a:t>
            </a:r>
            <a:r>
              <a:rPr sz="2400" noProof="0" smtClean="0">
                <a:ln>
                  <a:noFill/>
                </a:ln>
                <a:solidFill>
                  <a:srgbClr val="FF0000"/>
                </a:solidFill>
                <a:effectLst/>
                <a:uLnTx/>
                <a:uFillTx/>
                <a:cs typeface="微软雅黑" panose="020B0503020204020204" pitchFamily="34" charset="-122"/>
                <a:sym typeface="+mn-ea"/>
              </a:rPr>
              <a:t>newProxyInstance</a:t>
            </a:r>
            <a:r>
              <a:rPr sz="2400" noProof="0" smtClean="0">
                <a:ln>
                  <a:noFill/>
                </a:ln>
                <a:effectLst/>
                <a:uLnTx/>
                <a:uFillTx/>
                <a:cs typeface="微软雅黑" panose="020B0503020204020204" pitchFamily="34" charset="-122"/>
                <a:sym typeface="+mn-ea"/>
              </a:rPr>
              <a:t>(Foo.class.getClassLoader(),</a:t>
            </a:r>
            <a:endParaRPr sz="2400" noProof="0" smtClean="0">
              <a:ln>
                <a:noFill/>
              </a:ln>
              <a:effectLst/>
              <a:uLnTx/>
              <a:uFillTx/>
              <a:cs typeface="微软雅黑" panose="020B0503020204020204" pitchFamily="34" charset="-122"/>
              <a:sym typeface="+mn-ea"/>
            </a:endParaRPr>
          </a:p>
          <a:p>
            <a:pPr marL="0" marR="0" lvl="0" indent="0" algn="l" defTabSz="1028700" rtl="0" eaLnBrk="0" fontAlgn="base" latinLnBrk="0" hangingPunct="0">
              <a:lnSpc>
                <a:spcPct val="125000"/>
              </a:lnSpc>
              <a:spcBef>
                <a:spcPts val="0"/>
              </a:spcBef>
              <a:spcAft>
                <a:spcPts val="0"/>
              </a:spcAft>
              <a:buClrTx/>
              <a:buSzTx/>
              <a:buFontTx/>
              <a:buNone/>
              <a:defRPr/>
            </a:pPr>
            <a:r>
              <a:rPr sz="2400" noProof="0" smtClean="0">
                <a:ln>
                  <a:noFill/>
                </a:ln>
                <a:effectLst/>
                <a:uLnTx/>
                <a:uFillTx/>
                <a:cs typeface="微软雅黑" panose="020B0503020204020204" pitchFamily="34" charset="-122"/>
                <a:sym typeface="+mn-ea"/>
              </a:rPr>
              <a:t>				        new Class[] { Foo.class },</a:t>
            </a:r>
            <a:endParaRPr sz="2400" noProof="0" smtClean="0">
              <a:ln>
                <a:noFill/>
              </a:ln>
              <a:effectLst/>
              <a:uLnTx/>
              <a:uFillTx/>
              <a:cs typeface="微软雅黑" panose="020B0503020204020204" pitchFamily="34" charset="-122"/>
              <a:sym typeface="+mn-ea"/>
            </a:endParaRPr>
          </a:p>
          <a:p>
            <a:pPr marL="0" marR="0" lvl="0" indent="0" algn="l" defTabSz="1028700" rtl="0" eaLnBrk="0" fontAlgn="base" latinLnBrk="0" hangingPunct="0">
              <a:lnSpc>
                <a:spcPct val="125000"/>
              </a:lnSpc>
              <a:spcBef>
                <a:spcPts val="0"/>
              </a:spcBef>
              <a:spcAft>
                <a:spcPts val="0"/>
              </a:spcAft>
              <a:buClrTx/>
              <a:buSzTx/>
              <a:buFontTx/>
              <a:buNone/>
              <a:defRPr/>
            </a:pPr>
            <a:r>
              <a:rPr sz="2400" noProof="0" smtClean="0">
                <a:ln>
                  <a:noFill/>
                </a:ln>
                <a:effectLst/>
                <a:uLnTx/>
                <a:uFillTx/>
                <a:cs typeface="微软雅黑" panose="020B0503020204020204" pitchFamily="34" charset="-122"/>
                <a:sym typeface="+mn-ea"/>
              </a:rPr>
              <a:t>			                        handler);</a:t>
            </a:r>
            <a:endParaRPr sz="2400" noProof="0" smtClean="0">
              <a:ln>
                <a:noFill/>
              </a:ln>
              <a:effectLst/>
              <a:uLnTx/>
              <a:uFillTx/>
              <a:cs typeface="微软雅黑" panose="020B0503020204020204" pitchFamily="34" charset="-122"/>
              <a:sym typeface="+mn-ea"/>
            </a:endParaRPr>
          </a:p>
          <a:p>
            <a:pPr marL="0" marR="0" lvl="0" indent="0" algn="l" defTabSz="1028700" rtl="0" eaLnBrk="0" fontAlgn="base" latinLnBrk="0" hangingPunct="0">
              <a:lnSpc>
                <a:spcPct val="100000"/>
              </a:lnSpc>
              <a:spcBef>
                <a:spcPct val="0"/>
              </a:spcBef>
              <a:spcAft>
                <a:spcPct val="0"/>
              </a:spcAft>
              <a:buClrTx/>
              <a:buSzTx/>
              <a:buFontTx/>
              <a:buNone/>
              <a:defRPr/>
            </a:pPr>
            <a:endParaRPr kumimoji="0" lang="zh-CN" altLang="en-US" sz="2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p:txBody>
          <a:bodyPr/>
          <a:p>
            <a:pPr marR="0" lvl="0" algn="l" defTabSz="1028700" rtl="0" eaLnBrk="0" fontAlgn="base" latinLnBrk="0" hangingPunct="0">
              <a:lnSpc>
                <a:spcPct val="110000"/>
              </a:lnSpc>
              <a:spcBef>
                <a:spcPct val="0"/>
              </a:spcBef>
              <a:spcAft>
                <a:spcPct val="0"/>
              </a:spcAft>
              <a:buClrTx/>
              <a:buSzTx/>
              <a:defRPr/>
            </a:pPr>
            <a:r>
              <a:rPr lang="en-US" altLang="zh-CN" sz="2800" noProof="0" dirty="0" err="1" smtClean="0">
                <a:ln>
                  <a:noFill/>
                </a:ln>
                <a:solidFill>
                  <a:srgbClr val="FF0000"/>
                </a:solidFill>
                <a:effectLst/>
                <a:uLnTx/>
                <a:uFillTx/>
                <a:cs typeface="微软雅黑" panose="020B0503020204020204" pitchFamily="34" charset="-122"/>
                <a:sym typeface="+mn-ea"/>
              </a:rPr>
              <a:t>InvocationHandler</a:t>
            </a:r>
            <a:r>
              <a:rPr lang="en-US" altLang="zh-CN" sz="2800" noProof="0" dirty="0" smtClean="0">
                <a:ln>
                  <a:noFill/>
                </a:ln>
                <a:effectLst/>
                <a:uLnTx/>
                <a:uFillTx/>
                <a:cs typeface="微软雅黑" panose="020B0503020204020204" pitchFamily="34" charset="-122"/>
                <a:sym typeface="+mn-ea"/>
              </a:rPr>
              <a:t> </a:t>
            </a:r>
            <a:r>
              <a:rPr lang="zh-CN" altLang="en-US" sz="2800" noProof="0" dirty="0" smtClean="0">
                <a:ln>
                  <a:noFill/>
                </a:ln>
                <a:effectLst/>
                <a:uLnTx/>
                <a:uFillTx/>
                <a:cs typeface="微软雅黑" panose="020B0503020204020204" pitchFamily="34" charset="-122"/>
                <a:sym typeface="+mn-ea"/>
              </a:rPr>
              <a:t>接口为方法调用接口，它声明了负责调用任意一个方法的</a:t>
            </a:r>
            <a:r>
              <a:rPr lang="en-US" altLang="zh-CN" sz="2800" noProof="0" dirty="0" smtClean="0">
                <a:ln>
                  <a:noFill/>
                </a:ln>
                <a:effectLst/>
                <a:uLnTx/>
                <a:uFillTx/>
                <a:cs typeface="微软雅黑" panose="020B0503020204020204" pitchFamily="34" charset="-122"/>
                <a:sym typeface="+mn-ea"/>
              </a:rPr>
              <a:t>invoke()</a:t>
            </a:r>
            <a:r>
              <a:rPr lang="zh-CN" altLang="en-US" sz="2800" noProof="0" dirty="0" smtClean="0">
                <a:ln>
                  <a:noFill/>
                </a:ln>
                <a:effectLst/>
                <a:uLnTx/>
                <a:uFillTx/>
                <a:cs typeface="微软雅黑" panose="020B0503020204020204" pitchFamily="34" charset="-122"/>
                <a:sym typeface="+mn-ea"/>
              </a:rPr>
              <a:t>方法：</a:t>
            </a:r>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0" algn="l" defTabSz="1028700" rtl="0" eaLnBrk="0" fontAlgn="base" latinLnBrk="0" hangingPunct="0">
              <a:lnSpc>
                <a:spcPct val="110000"/>
              </a:lnSpc>
              <a:spcBef>
                <a:spcPct val="0"/>
              </a:spcBef>
              <a:spcAft>
                <a:spcPct val="0"/>
              </a:spcAft>
              <a:buClrTx/>
              <a:buSzTx/>
              <a:defRPr/>
            </a:pPr>
            <a:r>
              <a:rPr lang="en-US" altLang="zh-CN" sz="2800" noProof="0" dirty="0" smtClean="0">
                <a:ln>
                  <a:noFill/>
                </a:ln>
                <a:effectLst/>
                <a:uLnTx/>
                <a:uFillTx/>
                <a:cs typeface="微软雅黑" panose="020B0503020204020204" pitchFamily="34" charset="-122"/>
                <a:sym typeface="+mn-ea"/>
              </a:rPr>
              <a:t>Object </a:t>
            </a:r>
            <a:r>
              <a:rPr lang="en-US" altLang="zh-CN" sz="2800" noProof="0" dirty="0" smtClean="0">
                <a:ln>
                  <a:noFill/>
                </a:ln>
                <a:solidFill>
                  <a:srgbClr val="FF0000"/>
                </a:solidFill>
                <a:effectLst/>
                <a:uLnTx/>
                <a:uFillTx/>
                <a:cs typeface="微软雅黑" panose="020B0503020204020204" pitchFamily="34" charset="-122"/>
                <a:sym typeface="+mn-ea"/>
              </a:rPr>
              <a:t>invoke</a:t>
            </a:r>
            <a:r>
              <a:rPr lang="en-US" altLang="zh-CN" sz="2800" noProof="0" dirty="0" smtClean="0">
                <a:ln>
                  <a:noFill/>
                </a:ln>
                <a:effectLst/>
                <a:uLnTx/>
                <a:uFillTx/>
                <a:cs typeface="微软雅黑" panose="020B0503020204020204" pitchFamily="34" charset="-122"/>
                <a:sym typeface="+mn-ea"/>
              </a:rPr>
              <a:t>(Object </a:t>
            </a:r>
            <a:r>
              <a:rPr lang="en-US" altLang="zh-CN" sz="2800" noProof="0" dirty="0" err="1" smtClean="0">
                <a:ln>
                  <a:noFill/>
                </a:ln>
                <a:effectLst/>
                <a:uLnTx/>
                <a:uFillTx/>
                <a:cs typeface="微软雅黑" panose="020B0503020204020204" pitchFamily="34" charset="-122"/>
                <a:sym typeface="+mn-ea"/>
              </a:rPr>
              <a:t>proxy,Method</a:t>
            </a:r>
            <a:r>
              <a:rPr lang="en-US" altLang="zh-CN" sz="2800" noProof="0" dirty="0" smtClean="0">
                <a:ln>
                  <a:noFill/>
                </a:ln>
                <a:effectLst/>
                <a:uLnTx/>
                <a:uFillTx/>
                <a:cs typeface="微软雅黑" panose="020B0503020204020204" pitchFamily="34" charset="-122"/>
                <a:sym typeface="+mn-ea"/>
              </a:rPr>
              <a:t> </a:t>
            </a:r>
            <a:r>
              <a:rPr lang="en-US" altLang="zh-CN" sz="2800" noProof="0" dirty="0" err="1" smtClean="0">
                <a:ln>
                  <a:noFill/>
                </a:ln>
                <a:effectLst/>
                <a:uLnTx/>
                <a:uFillTx/>
                <a:cs typeface="微软雅黑" panose="020B0503020204020204" pitchFamily="34" charset="-122"/>
                <a:sym typeface="+mn-ea"/>
              </a:rPr>
              <a:t>method,Object</a:t>
            </a:r>
            <a:r>
              <a:rPr lang="en-US" altLang="zh-CN" sz="2800" noProof="0" dirty="0" smtClean="0">
                <a:ln>
                  <a:noFill/>
                </a:ln>
                <a:effectLst/>
                <a:uLnTx/>
                <a:uFillTx/>
                <a:cs typeface="微软雅黑" panose="020B0503020204020204" pitchFamily="34" charset="-122"/>
                <a:sym typeface="+mn-ea"/>
              </a:rPr>
              <a:t>[] </a:t>
            </a:r>
            <a:r>
              <a:rPr lang="en-US" altLang="zh-CN" sz="2800" noProof="0" dirty="0" err="1" smtClean="0">
                <a:ln>
                  <a:noFill/>
                </a:ln>
                <a:effectLst/>
                <a:uLnTx/>
                <a:uFillTx/>
                <a:cs typeface="微软雅黑" panose="020B0503020204020204" pitchFamily="34" charset="-122"/>
                <a:sym typeface="+mn-ea"/>
              </a:rPr>
              <a:t>args</a:t>
            </a:r>
            <a:r>
              <a:rPr lang="en-US" altLang="zh-CN" sz="2800" noProof="0" dirty="0" smtClean="0">
                <a:ln>
                  <a:noFill/>
                </a:ln>
                <a:effectLst/>
                <a:uLnTx/>
                <a:uFillTx/>
                <a:cs typeface="微软雅黑" panose="020B0503020204020204" pitchFamily="34" charset="-122"/>
                <a:sym typeface="+mn-ea"/>
              </a:rPr>
              <a:t>) throws </a:t>
            </a:r>
            <a:r>
              <a:rPr lang="en-US" altLang="zh-CN" sz="2800" noProof="0" dirty="0" err="1" smtClean="0">
                <a:ln>
                  <a:noFill/>
                </a:ln>
                <a:effectLst/>
                <a:uLnTx/>
                <a:uFillTx/>
                <a:cs typeface="微软雅黑" panose="020B0503020204020204" pitchFamily="34" charset="-122"/>
                <a:sym typeface="+mn-ea"/>
              </a:rPr>
              <a:t>Throwable</a:t>
            </a:r>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0" algn="l" defTabSz="1028700" rtl="0" eaLnBrk="0" fontAlgn="base" latinLnBrk="0" hangingPunct="0">
              <a:lnSpc>
                <a:spcPct val="110000"/>
              </a:lnSpc>
              <a:spcBef>
                <a:spcPct val="0"/>
              </a:spcBef>
              <a:spcAft>
                <a:spcPct val="0"/>
              </a:spcAft>
              <a:buClrTx/>
              <a:buSzTx/>
              <a:defRPr/>
            </a:pPr>
            <a:r>
              <a:rPr lang="zh-CN" altLang="en-US" sz="2800" noProof="0" dirty="0" smtClean="0">
                <a:ln>
                  <a:noFill/>
                </a:ln>
                <a:effectLst/>
                <a:uLnTx/>
                <a:uFillTx/>
                <a:cs typeface="微软雅黑" panose="020B0503020204020204" pitchFamily="34" charset="-122"/>
                <a:sym typeface="+mn-ea"/>
              </a:rPr>
              <a:t>参数</a:t>
            </a:r>
            <a:r>
              <a:rPr lang="en-US" altLang="zh-CN" sz="2800" noProof="0" dirty="0" smtClean="0">
                <a:ln>
                  <a:noFill/>
                </a:ln>
                <a:effectLst/>
                <a:uLnTx/>
                <a:uFillTx/>
                <a:cs typeface="微软雅黑" panose="020B0503020204020204" pitchFamily="34" charset="-122"/>
                <a:sym typeface="+mn-ea"/>
              </a:rPr>
              <a:t>proxy</a:t>
            </a:r>
            <a:r>
              <a:rPr lang="zh-CN" altLang="en-US" sz="2800" noProof="0" dirty="0" smtClean="0">
                <a:ln>
                  <a:noFill/>
                </a:ln>
                <a:effectLst/>
                <a:uLnTx/>
                <a:uFillTx/>
                <a:cs typeface="微软雅黑" panose="020B0503020204020204" pitchFamily="34" charset="-122"/>
                <a:sym typeface="+mn-ea"/>
              </a:rPr>
              <a:t>指定动态代理类实例，参数</a:t>
            </a:r>
            <a:r>
              <a:rPr lang="en-US" altLang="zh-CN" sz="2800" noProof="0" dirty="0" smtClean="0">
                <a:ln>
                  <a:noFill/>
                </a:ln>
                <a:effectLst/>
                <a:uLnTx/>
                <a:uFillTx/>
                <a:cs typeface="微软雅黑" panose="020B0503020204020204" pitchFamily="34" charset="-122"/>
                <a:sym typeface="+mn-ea"/>
              </a:rPr>
              <a:t>method</a:t>
            </a:r>
            <a:r>
              <a:rPr lang="zh-CN" altLang="en-US" sz="2800" noProof="0" dirty="0" smtClean="0">
                <a:ln>
                  <a:noFill/>
                </a:ln>
                <a:effectLst/>
                <a:uLnTx/>
                <a:uFillTx/>
                <a:cs typeface="微软雅黑" panose="020B0503020204020204" pitchFamily="34" charset="-122"/>
                <a:sym typeface="+mn-ea"/>
              </a:rPr>
              <a:t>指定被调用的方法，参数</a:t>
            </a:r>
            <a:r>
              <a:rPr lang="en-US" altLang="zh-CN" sz="2800" noProof="0" dirty="0" err="1" smtClean="0">
                <a:ln>
                  <a:noFill/>
                </a:ln>
                <a:effectLst/>
                <a:uLnTx/>
                <a:uFillTx/>
                <a:cs typeface="微软雅黑" panose="020B0503020204020204" pitchFamily="34" charset="-122"/>
                <a:sym typeface="+mn-ea"/>
              </a:rPr>
              <a:t>args</a:t>
            </a:r>
            <a:r>
              <a:rPr lang="en-US" altLang="zh-CN" sz="2800" noProof="0" dirty="0" smtClean="0">
                <a:ln>
                  <a:noFill/>
                </a:ln>
                <a:effectLst/>
                <a:uLnTx/>
                <a:uFillTx/>
                <a:cs typeface="微软雅黑" panose="020B0503020204020204" pitchFamily="34" charset="-122"/>
                <a:sym typeface="+mn-ea"/>
              </a:rPr>
              <a:t> </a:t>
            </a:r>
            <a:r>
              <a:rPr lang="zh-CN" altLang="en-US" sz="2800" noProof="0" dirty="0" smtClean="0">
                <a:ln>
                  <a:noFill/>
                </a:ln>
                <a:effectLst/>
                <a:uLnTx/>
                <a:uFillTx/>
                <a:cs typeface="微软雅黑" panose="020B0503020204020204" pitchFamily="34" charset="-122"/>
                <a:sym typeface="+mn-ea"/>
              </a:rPr>
              <a:t>指定向被调用方法传递的参数，</a:t>
            </a:r>
            <a:r>
              <a:rPr lang="en-US" altLang="zh-CN" sz="2800" noProof="0" dirty="0" smtClean="0">
                <a:ln>
                  <a:noFill/>
                </a:ln>
                <a:effectLst/>
                <a:uLnTx/>
                <a:uFillTx/>
                <a:cs typeface="微软雅黑" panose="020B0503020204020204" pitchFamily="34" charset="-122"/>
                <a:sym typeface="+mn-ea"/>
              </a:rPr>
              <a:t>invoke()</a:t>
            </a:r>
            <a:r>
              <a:rPr lang="zh-CN" altLang="en-US" sz="2800" noProof="0" dirty="0" smtClean="0">
                <a:ln>
                  <a:noFill/>
                </a:ln>
                <a:effectLst/>
                <a:uLnTx/>
                <a:uFillTx/>
                <a:cs typeface="微软雅黑" panose="020B0503020204020204" pitchFamily="34" charset="-122"/>
                <a:sym typeface="+mn-ea"/>
              </a:rPr>
              <a:t>方法的返回值表示被调用方法的返回值。</a:t>
            </a:r>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p:txBody>
      </p:sp>
      <p:sp>
        <p:nvSpPr>
          <p:cNvPr id="1873923" name="Rectangle 11"/>
          <p:cNvSpPr>
            <a:spLocks noChangeArrowheads="1"/>
          </p:cNvSpPr>
          <p:nvPr/>
        </p:nvSpPr>
        <p:spPr bwMode="auto">
          <a:xfrm>
            <a:off x="1125538" y="3678714"/>
            <a:ext cx="8850313" cy="38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00" tIns="49140" rIns="94500" bIns="49140" anchor="ctr">
            <a:spAutoFit/>
          </a:bodyPr>
          <a:lstStyle>
            <a:lvl1pPr>
              <a:spcBef>
                <a:spcPct val="20000"/>
              </a:spcBef>
              <a:defRPr kumimoji="1"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kumimoji="1" sz="2400">
                <a:solidFill>
                  <a:schemeClr val="tx1"/>
                </a:solidFill>
                <a:latin typeface="Arial" panose="020B0604020202020204" pitchFamily="34" charset="0"/>
                <a:ea typeface="黑体" panose="02010609060101010101" pitchFamily="49" charset="-122"/>
              </a:defRPr>
            </a:lvl3pPr>
            <a:lvl4pPr marL="1600200" indent="-228600">
              <a:spcBef>
                <a:spcPct val="20000"/>
              </a:spcBef>
              <a:defRPr kumimoji="1"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0" fontAlgn="base" latinLnBrk="0" hangingPunct="0">
              <a:lnSpc>
                <a:spcPct val="100000"/>
              </a:lnSpc>
              <a:spcBef>
                <a:spcPct val="0"/>
              </a:spcBef>
              <a:spcAft>
                <a:spcPct val="0"/>
              </a:spcAft>
              <a:buClrTx/>
              <a:buSzTx/>
              <a:buFontTx/>
              <a:buNone/>
              <a:defRPr/>
            </a:pPr>
            <a:endParaRPr kumimoji="0" lang="zh-CN" altLang="en-US" sz="189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408113"/>
            <a:ext cx="9721850" cy="4751387"/>
          </a:xfrm>
        </p:spPr>
        <p:txBody>
          <a:bodyPr/>
          <a:p>
            <a:pPr marR="0" lvl="0" algn="l" defTabSz="1028700" rtl="0" eaLnBrk="0" fontAlgn="base" latinLnBrk="0" hangingPunct="0">
              <a:lnSpc>
                <a:spcPct val="110000"/>
              </a:lnSpc>
              <a:spcBef>
                <a:spcPct val="0"/>
              </a:spcBef>
              <a:spcAft>
                <a:spcPct val="0"/>
              </a:spcAft>
              <a:buClrTx/>
              <a:buSzTx/>
              <a:defRPr/>
            </a:pPr>
            <a:r>
              <a:rPr lang="zh-CN" altLang="en-US" sz="2800" noProof="0" dirty="0" smtClean="0">
                <a:ln>
                  <a:noFill/>
                </a:ln>
                <a:effectLst/>
                <a:uLnTx/>
                <a:uFillTx/>
                <a:cs typeface="微软雅黑" panose="020B0503020204020204" pitchFamily="34" charset="-122"/>
                <a:sym typeface="+mn-ea"/>
              </a:rPr>
              <a:t>由</a:t>
            </a:r>
            <a:r>
              <a:rPr lang="en-US" altLang="zh-CN" sz="2800" noProof="0" dirty="0" smtClean="0">
                <a:ln>
                  <a:noFill/>
                </a:ln>
                <a:solidFill>
                  <a:srgbClr val="FF0000"/>
                </a:solidFill>
                <a:effectLst/>
                <a:uLnTx/>
                <a:uFillTx/>
                <a:cs typeface="微软雅黑" panose="020B0503020204020204" pitchFamily="34" charset="-122"/>
                <a:sym typeface="+mn-ea"/>
              </a:rPr>
              <a:t>Proxy</a:t>
            </a:r>
            <a:r>
              <a:rPr lang="zh-CN" altLang="en-US" sz="2800" noProof="0" dirty="0" smtClean="0">
                <a:ln>
                  <a:noFill/>
                </a:ln>
                <a:effectLst/>
                <a:uLnTx/>
                <a:uFillTx/>
                <a:cs typeface="微软雅黑" panose="020B0503020204020204" pitchFamily="34" charset="-122"/>
                <a:sym typeface="+mn-ea"/>
              </a:rPr>
              <a:t>类的静态方法创建的动态代理类具有以下特点：</a:t>
            </a:r>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动态代理类是</a:t>
            </a:r>
            <a:r>
              <a:rPr lang="en-US" altLang="zh-CN" sz="2450" noProof="0" dirty="0" smtClean="0">
                <a:ln>
                  <a:noFill/>
                </a:ln>
                <a:effectLst/>
                <a:uLnTx/>
                <a:uFillTx/>
                <a:cs typeface="微软雅黑" panose="020B0503020204020204" pitchFamily="34" charset="-122"/>
                <a:sym typeface="+mn-ea"/>
              </a:rPr>
              <a:t>public</a:t>
            </a:r>
            <a:r>
              <a:rPr lang="zh-CN" altLang="en-US" sz="2450" noProof="0" dirty="0" smtClean="0">
                <a:ln>
                  <a:noFill/>
                </a:ln>
                <a:effectLst/>
                <a:uLnTx/>
                <a:uFillTx/>
                <a:cs typeface="微软雅黑" panose="020B0503020204020204" pitchFamily="34" charset="-122"/>
                <a:sym typeface="+mn-ea"/>
              </a:rPr>
              <a:t>、</a:t>
            </a:r>
            <a:r>
              <a:rPr lang="en-US" altLang="zh-CN" sz="2450" noProof="0" dirty="0" smtClean="0">
                <a:ln>
                  <a:noFill/>
                </a:ln>
                <a:effectLst/>
                <a:uLnTx/>
                <a:uFillTx/>
                <a:cs typeface="微软雅黑" panose="020B0503020204020204" pitchFamily="34" charset="-122"/>
                <a:sym typeface="+mn-ea"/>
              </a:rPr>
              <a:t>final</a:t>
            </a:r>
            <a:r>
              <a:rPr lang="zh-CN" altLang="en-US" sz="2450" noProof="0" dirty="0" smtClean="0">
                <a:ln>
                  <a:noFill/>
                </a:ln>
                <a:effectLst/>
                <a:uLnTx/>
                <a:uFillTx/>
                <a:cs typeface="微软雅黑" panose="020B0503020204020204" pitchFamily="34" charset="-122"/>
                <a:sym typeface="+mn-ea"/>
              </a:rPr>
              <a:t>和非抽象类型的；</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动态代理类继承了</a:t>
            </a:r>
            <a:r>
              <a:rPr lang="en-US" altLang="zh-CN" sz="2450" noProof="0" dirty="0" err="1" smtClean="0">
                <a:ln>
                  <a:noFill/>
                </a:ln>
                <a:effectLst/>
                <a:uLnTx/>
                <a:uFillTx/>
                <a:cs typeface="微软雅黑" panose="020B0503020204020204" pitchFamily="34" charset="-122"/>
                <a:sym typeface="+mn-ea"/>
              </a:rPr>
              <a:t>java.lang.reflect.Proxy</a:t>
            </a:r>
            <a:r>
              <a:rPr lang="zh-CN" altLang="en-US" sz="2450" noProof="0" dirty="0" smtClean="0">
                <a:ln>
                  <a:noFill/>
                </a:ln>
                <a:effectLst/>
                <a:uLnTx/>
                <a:uFillTx/>
                <a:cs typeface="微软雅黑" panose="020B0503020204020204" pitchFamily="34" charset="-122"/>
                <a:sym typeface="+mn-ea"/>
              </a:rPr>
              <a:t>类；</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动态代理类的名字以“</a:t>
            </a:r>
            <a:r>
              <a:rPr lang="en-US" altLang="zh-CN" sz="2450" noProof="0" dirty="0" smtClean="0">
                <a:ln>
                  <a:noFill/>
                </a:ln>
                <a:effectLst/>
                <a:uLnTx/>
                <a:uFillTx/>
                <a:cs typeface="微软雅黑" panose="020B0503020204020204" pitchFamily="34" charset="-122"/>
                <a:sym typeface="+mn-ea"/>
              </a:rPr>
              <a:t>$Proxy</a:t>
            </a:r>
            <a:r>
              <a:rPr lang="zh-CN" altLang="en-US" sz="2450" noProof="0" dirty="0" smtClean="0">
                <a:ln>
                  <a:noFill/>
                </a:ln>
                <a:effectLst/>
                <a:uLnTx/>
                <a:uFillTx/>
                <a:cs typeface="微软雅黑" panose="020B0503020204020204" pitchFamily="34" charset="-122"/>
                <a:sym typeface="+mn-ea"/>
              </a:rPr>
              <a:t>”开头；</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动态代理类实现</a:t>
            </a:r>
            <a:r>
              <a:rPr lang="en-US" altLang="zh-CN" sz="2450" noProof="0" dirty="0" err="1" smtClean="0">
                <a:ln>
                  <a:noFill/>
                </a:ln>
                <a:effectLst/>
                <a:uLnTx/>
                <a:uFillTx/>
                <a:cs typeface="微软雅黑" panose="020B0503020204020204" pitchFamily="34" charset="-122"/>
                <a:sym typeface="+mn-ea"/>
              </a:rPr>
              <a:t>getProxyClass</a:t>
            </a:r>
            <a:r>
              <a:rPr lang="en-US" altLang="zh-CN" sz="2450" noProof="0" dirty="0" smtClean="0">
                <a:ln>
                  <a:noFill/>
                </a:ln>
                <a:effectLst/>
                <a:uLnTx/>
                <a:uFillTx/>
                <a:cs typeface="微软雅黑" panose="020B0503020204020204" pitchFamily="34" charset="-122"/>
                <a:sym typeface="+mn-ea"/>
              </a:rPr>
              <a:t>()</a:t>
            </a:r>
            <a:r>
              <a:rPr lang="zh-CN" altLang="en-US" sz="2450" noProof="0" dirty="0" smtClean="0">
                <a:ln>
                  <a:noFill/>
                </a:ln>
                <a:effectLst/>
                <a:uLnTx/>
                <a:uFillTx/>
                <a:cs typeface="微软雅黑" panose="020B0503020204020204" pitchFamily="34" charset="-122"/>
                <a:sym typeface="+mn-ea"/>
              </a:rPr>
              <a:t>和</a:t>
            </a:r>
            <a:r>
              <a:rPr lang="en-US" altLang="zh-CN" sz="2450" noProof="0" dirty="0" err="1" smtClean="0">
                <a:ln>
                  <a:noFill/>
                </a:ln>
                <a:effectLst/>
                <a:uLnTx/>
                <a:uFillTx/>
                <a:cs typeface="微软雅黑" panose="020B0503020204020204" pitchFamily="34" charset="-122"/>
                <a:sym typeface="+mn-ea"/>
              </a:rPr>
              <a:t>newProxyInstance</a:t>
            </a:r>
            <a:r>
              <a:rPr lang="en-US" altLang="zh-CN" sz="2450" noProof="0" dirty="0" smtClean="0">
                <a:ln>
                  <a:noFill/>
                </a:ln>
                <a:effectLst/>
                <a:uLnTx/>
                <a:uFillTx/>
                <a:cs typeface="微软雅黑" panose="020B0503020204020204" pitchFamily="34" charset="-122"/>
                <a:sym typeface="+mn-ea"/>
              </a:rPr>
              <a:t>()</a:t>
            </a:r>
            <a:r>
              <a:rPr lang="zh-CN" altLang="en-US" sz="2450" noProof="0" dirty="0" smtClean="0">
                <a:ln>
                  <a:noFill/>
                </a:ln>
                <a:effectLst/>
                <a:uLnTx/>
                <a:uFillTx/>
                <a:cs typeface="微软雅黑" panose="020B0503020204020204" pitchFamily="34" charset="-122"/>
                <a:sym typeface="+mn-ea"/>
              </a:rPr>
              <a:t>方法中参数</a:t>
            </a:r>
            <a:r>
              <a:rPr lang="en-US" altLang="zh-CN" sz="2450" noProof="0" dirty="0" smtClean="0">
                <a:ln>
                  <a:noFill/>
                </a:ln>
                <a:effectLst/>
                <a:uLnTx/>
                <a:uFillTx/>
                <a:cs typeface="微软雅黑" panose="020B0503020204020204" pitchFamily="34" charset="-122"/>
                <a:sym typeface="+mn-ea"/>
              </a:rPr>
              <a:t>interfaces</a:t>
            </a:r>
            <a:r>
              <a:rPr lang="zh-CN" altLang="en-US" sz="2450" noProof="0" dirty="0" smtClean="0">
                <a:ln>
                  <a:noFill/>
                </a:ln>
                <a:effectLst/>
                <a:uLnTx/>
                <a:uFillTx/>
                <a:cs typeface="微软雅黑" panose="020B0503020204020204" pitchFamily="34" charset="-122"/>
                <a:sym typeface="+mn-ea"/>
              </a:rPr>
              <a:t>指定的所有接口；</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en-US" altLang="zh-CN" sz="2450" noProof="0" dirty="0" smtClean="0">
                <a:ln>
                  <a:noFill/>
                </a:ln>
                <a:effectLst/>
                <a:uLnTx/>
                <a:uFillTx/>
                <a:cs typeface="微软雅黑" panose="020B0503020204020204" pitchFamily="34" charset="-122"/>
                <a:sym typeface="+mn-ea"/>
              </a:rPr>
              <a:t>Proxy </a:t>
            </a:r>
            <a:r>
              <a:rPr lang="zh-CN" altLang="en-US" sz="2450" noProof="0" dirty="0" smtClean="0">
                <a:ln>
                  <a:noFill/>
                </a:ln>
                <a:effectLst/>
                <a:uLnTx/>
                <a:uFillTx/>
                <a:cs typeface="微软雅黑" panose="020B0503020204020204" pitchFamily="34" charset="-122"/>
                <a:sym typeface="+mn-ea"/>
              </a:rPr>
              <a:t>类的</a:t>
            </a:r>
            <a:r>
              <a:rPr lang="en-US" altLang="zh-CN" sz="2450" noProof="0" dirty="0" err="1" smtClean="0">
                <a:ln>
                  <a:noFill/>
                </a:ln>
                <a:effectLst/>
                <a:uLnTx/>
                <a:uFillTx/>
                <a:cs typeface="微软雅黑" panose="020B0503020204020204" pitchFamily="34" charset="-122"/>
                <a:sym typeface="+mn-ea"/>
              </a:rPr>
              <a:t>isProxyClass</a:t>
            </a:r>
            <a:r>
              <a:rPr lang="en-US" altLang="zh-CN" sz="2450" noProof="0" dirty="0" smtClean="0">
                <a:ln>
                  <a:noFill/>
                </a:ln>
                <a:effectLst/>
                <a:uLnTx/>
                <a:uFillTx/>
                <a:cs typeface="微软雅黑" panose="020B0503020204020204" pitchFamily="34" charset="-122"/>
                <a:sym typeface="+mn-ea"/>
              </a:rPr>
              <a:t>(Class&lt;?&gt; cl)</a:t>
            </a:r>
            <a:r>
              <a:rPr lang="zh-CN" altLang="en-US" sz="2450" noProof="0" dirty="0" smtClean="0">
                <a:ln>
                  <a:noFill/>
                </a:ln>
                <a:effectLst/>
                <a:uLnTx/>
                <a:uFillTx/>
                <a:cs typeface="微软雅黑" panose="020B0503020204020204" pitchFamily="34" charset="-122"/>
                <a:sym typeface="+mn-ea"/>
              </a:rPr>
              <a:t>静态方法可用来判断参数指定的类是否为动态代理类。只有通过</a:t>
            </a:r>
            <a:r>
              <a:rPr lang="en-US" altLang="zh-CN" sz="2450" noProof="0" dirty="0" smtClean="0">
                <a:ln>
                  <a:noFill/>
                </a:ln>
                <a:effectLst/>
                <a:uLnTx/>
                <a:uFillTx/>
                <a:cs typeface="微软雅黑" panose="020B0503020204020204" pitchFamily="34" charset="-122"/>
                <a:sym typeface="+mn-ea"/>
              </a:rPr>
              <a:t>Proxy</a:t>
            </a:r>
            <a:r>
              <a:rPr lang="zh-CN" altLang="en-US" sz="2450" noProof="0" dirty="0" smtClean="0">
                <a:ln>
                  <a:noFill/>
                </a:ln>
                <a:effectLst/>
                <a:uLnTx/>
                <a:uFillTx/>
                <a:cs typeface="微软雅黑" panose="020B0503020204020204" pitchFamily="34" charset="-122"/>
                <a:sym typeface="+mn-ea"/>
              </a:rPr>
              <a:t>类创建的类才是动态代理类；</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动态代理类都具有一个</a:t>
            </a:r>
            <a:r>
              <a:rPr lang="en-US" altLang="zh-CN" sz="2450" noProof="0" dirty="0" smtClean="0">
                <a:ln>
                  <a:noFill/>
                </a:ln>
                <a:effectLst/>
                <a:uLnTx/>
                <a:uFillTx/>
                <a:cs typeface="微软雅黑" panose="020B0503020204020204" pitchFamily="34" charset="-122"/>
                <a:sym typeface="+mn-ea"/>
              </a:rPr>
              <a:t>public </a:t>
            </a:r>
            <a:r>
              <a:rPr lang="zh-CN" altLang="en-US" sz="2450" noProof="0" dirty="0" smtClean="0">
                <a:ln>
                  <a:noFill/>
                </a:ln>
                <a:effectLst/>
                <a:uLnTx/>
                <a:uFillTx/>
                <a:cs typeface="微软雅黑" panose="020B0503020204020204" pitchFamily="34" charset="-122"/>
                <a:sym typeface="+mn-ea"/>
              </a:rPr>
              <a:t>类型的构造方法，该构造方法有一个</a:t>
            </a:r>
            <a:r>
              <a:rPr lang="en-US" altLang="zh-CN" sz="2450" noProof="0" dirty="0" err="1" smtClean="0">
                <a:ln>
                  <a:noFill/>
                </a:ln>
                <a:effectLst/>
                <a:uLnTx/>
                <a:uFillTx/>
                <a:cs typeface="微软雅黑" panose="020B0503020204020204" pitchFamily="34" charset="-122"/>
                <a:sym typeface="+mn-ea"/>
              </a:rPr>
              <a:t>InvocationHandler</a:t>
            </a:r>
            <a:r>
              <a:rPr lang="en-US" altLang="zh-CN" sz="2450" noProof="0" dirty="0" smtClean="0">
                <a:ln>
                  <a:noFill/>
                </a:ln>
                <a:effectLst/>
                <a:uLnTx/>
                <a:uFillTx/>
                <a:cs typeface="微软雅黑" panose="020B0503020204020204" pitchFamily="34" charset="-122"/>
                <a:sym typeface="+mn-ea"/>
              </a:rPr>
              <a:t> </a:t>
            </a:r>
            <a:r>
              <a:rPr lang="zh-CN" altLang="en-US" sz="2450" noProof="0" dirty="0" smtClean="0">
                <a:ln>
                  <a:noFill/>
                </a:ln>
                <a:effectLst/>
                <a:uLnTx/>
                <a:uFillTx/>
                <a:cs typeface="微软雅黑" panose="020B0503020204020204" pitchFamily="34" charset="-122"/>
                <a:sym typeface="+mn-ea"/>
              </a:rPr>
              <a:t>类型的参数。</a:t>
            </a:r>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p:txBody>
      </p:sp>
      <p:sp>
        <p:nvSpPr>
          <p:cNvPr id="1873923" name="Rectangle 11"/>
          <p:cNvSpPr>
            <a:spLocks noChangeArrowheads="1"/>
          </p:cNvSpPr>
          <p:nvPr/>
        </p:nvSpPr>
        <p:spPr bwMode="auto">
          <a:xfrm>
            <a:off x="1125538" y="3678714"/>
            <a:ext cx="8850313" cy="38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00" tIns="49140" rIns="94500" bIns="49140" anchor="ctr">
            <a:spAutoFit/>
          </a:bodyPr>
          <a:lstStyle>
            <a:lvl1pPr>
              <a:spcBef>
                <a:spcPct val="20000"/>
              </a:spcBef>
              <a:defRPr kumimoji="1"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kumimoji="1" sz="2400">
                <a:solidFill>
                  <a:schemeClr val="tx1"/>
                </a:solidFill>
                <a:latin typeface="Arial" panose="020B0604020202020204" pitchFamily="34" charset="0"/>
                <a:ea typeface="黑体" panose="02010609060101010101" pitchFamily="49" charset="-122"/>
              </a:defRPr>
            </a:lvl3pPr>
            <a:lvl4pPr marL="1600200" indent="-228600">
              <a:spcBef>
                <a:spcPct val="20000"/>
              </a:spcBef>
              <a:defRPr kumimoji="1"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0" fontAlgn="base" latinLnBrk="0" hangingPunct="0">
              <a:lnSpc>
                <a:spcPct val="100000"/>
              </a:lnSpc>
              <a:spcBef>
                <a:spcPct val="0"/>
              </a:spcBef>
              <a:spcAft>
                <a:spcPct val="0"/>
              </a:spcAft>
              <a:buClrTx/>
              <a:buSzTx/>
              <a:buFontTx/>
              <a:buNone/>
              <a:defRPr/>
            </a:pPr>
            <a:endParaRPr kumimoji="0" lang="zh-CN" altLang="en-US" sz="189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75971" name="Rectangle 11"/>
          <p:cNvSpPr>
            <a:spLocks noChangeArrowheads="1"/>
          </p:cNvSpPr>
          <p:nvPr/>
        </p:nvSpPr>
        <p:spPr bwMode="auto">
          <a:xfrm>
            <a:off x="1125538" y="1350645"/>
            <a:ext cx="8850313" cy="38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00" tIns="49140" rIns="94500" bIns="49140" anchor="ctr">
            <a:spAutoFit/>
          </a:bodyPr>
          <a:lstStyle>
            <a:lvl1pPr>
              <a:spcBef>
                <a:spcPct val="20000"/>
              </a:spcBef>
              <a:defRPr kumimoji="1"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kumimoji="1" sz="2400">
                <a:solidFill>
                  <a:schemeClr val="tx1"/>
                </a:solidFill>
                <a:latin typeface="Arial" panose="020B0604020202020204" pitchFamily="34" charset="0"/>
                <a:ea typeface="黑体" panose="02010609060101010101" pitchFamily="49" charset="-122"/>
              </a:defRPr>
            </a:lvl3pPr>
            <a:lvl4pPr marL="1600200" indent="-228600">
              <a:spcBef>
                <a:spcPct val="20000"/>
              </a:spcBef>
              <a:defRPr kumimoji="1"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0" fontAlgn="base" latinLnBrk="0" hangingPunct="0">
              <a:lnSpc>
                <a:spcPct val="100000"/>
              </a:lnSpc>
              <a:spcBef>
                <a:spcPct val="0"/>
              </a:spcBef>
              <a:spcAft>
                <a:spcPct val="0"/>
              </a:spcAft>
              <a:buClrTx/>
              <a:buSzTx/>
              <a:buFontTx/>
              <a:buNone/>
              <a:defRPr/>
            </a:pP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图</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1</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 HelloServiceProxyFactory</a:t>
            </a: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创建动态代理类实例</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     </a:t>
            </a: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图</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2</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 </a:t>
            </a: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rPr>
              <a:t>动态类实例调用时序图</a:t>
            </a:r>
            <a:endPar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sym typeface="+mn-ea"/>
            </a:endParaRPr>
          </a:p>
        </p:txBody>
      </p:sp>
      <p:pic>
        <p:nvPicPr>
          <p:cNvPr id="141315" name="Picture 2"/>
          <p:cNvPicPr>
            <a:picLocks noChangeAspect="1"/>
          </p:cNvPicPr>
          <p:nvPr/>
        </p:nvPicPr>
        <p:blipFill>
          <a:blip r:embed="rId1"/>
          <a:stretch>
            <a:fillRect/>
          </a:stretch>
        </p:blipFill>
        <p:spPr>
          <a:xfrm>
            <a:off x="1049338" y="1951038"/>
            <a:ext cx="4441825" cy="3279775"/>
          </a:xfrm>
          <a:prstGeom prst="rect">
            <a:avLst/>
          </a:prstGeom>
          <a:noFill/>
          <a:ln w="9525">
            <a:noFill/>
          </a:ln>
        </p:spPr>
      </p:pic>
      <p:pic>
        <p:nvPicPr>
          <p:cNvPr id="141316" name="Picture 4"/>
          <p:cNvPicPr>
            <a:picLocks noChangeAspect="1"/>
          </p:cNvPicPr>
          <p:nvPr/>
        </p:nvPicPr>
        <p:blipFill>
          <a:blip r:embed="rId2"/>
          <a:stretch>
            <a:fillRect/>
          </a:stretch>
        </p:blipFill>
        <p:spPr>
          <a:xfrm>
            <a:off x="5570538" y="1874838"/>
            <a:ext cx="4630737" cy="31400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动态代理应用</a:t>
            </a:r>
            <a:endParaRPr lang="zh-CN" altLang="zh-CN"/>
          </a:p>
        </p:txBody>
      </p:sp>
      <p:sp>
        <p:nvSpPr>
          <p:cNvPr id="3" name="内容占位符 2"/>
          <p:cNvSpPr>
            <a:spLocks noGrp="1"/>
          </p:cNvSpPr>
          <p:nvPr>
            <p:ph idx="1"/>
          </p:nvPr>
        </p:nvSpPr>
        <p:spPr/>
        <p:txBody>
          <a:bodyPr/>
          <a:p>
            <a:r>
              <a:rPr lang="zh-CN" altLang="en-US"/>
              <a:t>根据配置文件动态更新程序逻辑</a:t>
            </a:r>
            <a:endParaRPr lang="zh-CN" altLang="en-US"/>
          </a:p>
          <a:p>
            <a:r>
              <a:rPr lang="zh-CN" altLang="en-US"/>
              <a:t>增加特定调用流程（日志、安全检查</a:t>
            </a:r>
            <a:r>
              <a:rPr lang="zh-CN" altLang="en-US"/>
              <a:t>等）</a:t>
            </a: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2308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类的初始化</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3</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类的初始化</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2" name="Rectangle 3"/>
          <p:cNvSpPr>
            <a:spLocks noGrp="1"/>
          </p:cNvSpPr>
          <p:nvPr>
            <p:ph idx="1"/>
          </p:nvPr>
        </p:nvSpPr>
        <p:spPr/>
        <p:txBody>
          <a:bodyPr vert="horz" wrap="square" lIns="102870" tIns="51435" rIns="102870" bIns="51435" anchor="t"/>
          <a:p>
            <a:pPr defTabSz="1028700">
              <a:lnSpc>
                <a:spcPct val="9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类的加载</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加载类的</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文件，并创建该类的</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java.lang.class</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类的连接</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验证：</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文件是否正确结构</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准备：为静态属性分配内存并设置初始值</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解析：将类的二进制数据中的符号引用替换为直接引用</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类的初始化</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静态属性的初始化</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 name="图片 1" descr="C:/Users/maggie/AppData/Local/Temp/kaimatting/20200331215328/output_aiMatting_20200331215537.pngoutput_aiMatting_20200331215537"/>
          <p:cNvPicPr>
            <a:picLocks noChangeAspect="1"/>
          </p:cNvPicPr>
          <p:nvPr>
            <p:custDataLst>
              <p:tags r:id="rId1"/>
            </p:custDataLst>
          </p:nvPr>
        </p:nvPicPr>
        <p:blipFill>
          <a:blip r:embed="rId2"/>
          <a:srcRect t="-4667" r="-708" b="-2467"/>
          <a:stretch>
            <a:fillRect/>
          </a:stretch>
        </p:blipFill>
        <p:spPr>
          <a:xfrm>
            <a:off x="2021840" y="4749800"/>
            <a:ext cx="6143625" cy="18065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类初始化的时机</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2963" name="Rectangle 3"/>
          <p:cNvSpPr>
            <a:spLocks noGrp="1" noChangeArrowheads="1"/>
          </p:cNvSpPr>
          <p:nvPr>
            <p:ph idx="1"/>
          </p:nvPr>
        </p:nvSpPr>
        <p:spPr>
          <a:xfrm>
            <a:off x="495300" y="1395413"/>
            <a:ext cx="9990138"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创建类的实例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调用类的静态方法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getstatic,putstatic,invokestatic</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访问类或接口的静态属性，或者为静态属性赋值</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利用反射方式强制创建类或接口 对应的</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java.lang.class</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Class.forName</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初始化某子类时，该子类的父类都会被初始化。</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包括含有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default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方法的接口</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直接使用</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虚拟机运行某一个主</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程序会初始化该主类</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Other</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final</a:t>
            </a:r>
            <a:r>
              <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的静态属性如果在编译时能获得值，那么调用该属性不会引起类的初始化，如果该属性需要运行才能获得，那么会引起类的</a:t>
            </a:r>
            <a:r>
              <a:rPr kumimoji="0" lang="zh-CN" altLang="en-US" sz="21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初始化</a:t>
            </a:r>
            <a:endParaRPr kumimoji="0" lang="en-US" altLang="zh-CN" sz="21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Class.forName</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a:t>
            </a:r>
            <a:r>
              <a:rPr kumimoji="0" lang="en-US" altLang="zh-CN" sz="20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a:t>
            </a:r>
            <a:r>
              <a:rPr kumimoji="0" lang="en-US" altLang="zh-CN" sz="2000" b="0"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false</a:t>
            </a:r>
            <a:r>
              <a:rPr kumimoji="0" lang="en-US" altLang="zh-CN" sz="20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,ClassLoader</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cl),</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可以只生成</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对象而不进行初始化</a:t>
            </a:r>
            <a:endParaRPr kumimoji="0" lang="zh-CN" altLang="en-US" sz="2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动态语言</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80067"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“程序运行时，允许改变程序结构或变量类型，这种语言称为动态语言”。从这个观点看，</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Perl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Python</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Ruby</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是动态语言，</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不是动态语言。</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尽管在这样的定义与分类下</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不是动态语言，它却有着一个非常突出的动态相关机制：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Reflection</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特定的被动引用不会产生初始化</a:t>
            </a:r>
            <a:endParaRPr lang="zh-CN" altLang="en-US"/>
          </a:p>
        </p:txBody>
      </p:sp>
      <p:sp>
        <p:nvSpPr>
          <p:cNvPr id="3" name="内容占位符 2"/>
          <p:cNvSpPr>
            <a:spLocks noGrp="1"/>
          </p:cNvSpPr>
          <p:nvPr>
            <p:ph idx="1"/>
          </p:nvPr>
        </p:nvSpPr>
        <p:spPr/>
        <p:txBody>
          <a:bodyPr/>
          <a:p>
            <a:r>
              <a:rPr lang="zh-CN" altLang="en-US"/>
              <a:t>通过子类引用父类的静态属性，父类会初始化，子类不会。</a:t>
            </a:r>
            <a:endParaRPr lang="zh-CN" altLang="en-US"/>
          </a:p>
          <a:p>
            <a:endParaRPr lang="zh-CN" altLang="en-US"/>
          </a:p>
          <a:p>
            <a:endParaRPr lang="zh-CN" altLang="en-US"/>
          </a:p>
          <a:p>
            <a:endParaRPr lang="zh-CN" altLang="en-US"/>
          </a:p>
          <a:p>
            <a:endParaRPr lang="zh-CN" altLang="en-US"/>
          </a:p>
          <a:p>
            <a:r>
              <a:rPr lang="zh-CN" altLang="en-US"/>
              <a:t>通过数组定义引用类不会触发类的初始化</a:t>
            </a:r>
            <a:endParaRPr lang="zh-CN" altLang="en-US"/>
          </a:p>
          <a:p>
            <a:pPr lvl="0"/>
            <a:endParaRPr lang="en-US" altLang="zh-CN"/>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100" name="文本框 99"/>
          <p:cNvSpPr txBox="1"/>
          <p:nvPr/>
        </p:nvSpPr>
        <p:spPr>
          <a:xfrm>
            <a:off x="1587500" y="2446655"/>
            <a:ext cx="7240270" cy="2306955"/>
          </a:xfrm>
          <a:prstGeom prst="rect">
            <a:avLst/>
          </a:prstGeom>
          <a:noFill/>
          <a:ln w="9525">
            <a:noFill/>
          </a:ln>
        </p:spPr>
        <p:txBody>
          <a:bodyPr wrap="square">
            <a:spAutoFit/>
          </a:bodyPr>
          <a:p>
            <a:r>
              <a:rPr lang="en-US" sz="1800" b="1">
                <a:solidFill>
                  <a:srgbClr val="7F0055"/>
                </a:solidFill>
                <a:latin typeface="Consolas" panose="020B0609020204030204" charset="0"/>
                <a:ea typeface="宋体" panose="02010600030101010101" pitchFamily="2" charset="-122"/>
              </a:rPr>
              <a:t>class</a:t>
            </a:r>
            <a:r>
              <a:rPr lang="en-US" sz="1800">
                <a:solidFill>
                  <a:srgbClr val="000000"/>
                </a:solidFill>
                <a:latin typeface="Consolas" panose="020B0609020204030204" charset="0"/>
                <a:ea typeface="宋体" panose="02010600030101010101" pitchFamily="2" charset="-122"/>
              </a:rPr>
              <a:t> SuperClass{	</a:t>
            </a:r>
            <a:r>
              <a:rPr lang="en-US" sz="1800" b="1">
                <a:solidFill>
                  <a:srgbClr val="7F0055"/>
                </a:solidFill>
                <a:latin typeface="Consolas" panose="020B0609020204030204" charset="0"/>
                <a:ea typeface="宋体" panose="02010600030101010101" pitchFamily="2" charset="-122"/>
              </a:rPr>
              <a:t>public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static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a:t>
            </a:r>
            <a:r>
              <a:rPr lang="en-US" sz="1800" i="1">
                <a:solidFill>
                  <a:srgbClr val="0000C0"/>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=0;	}</a:t>
            </a:r>
            <a:r>
              <a:rPr lang="en-US" sz="1800" b="1">
                <a:solidFill>
                  <a:srgbClr val="7F0055"/>
                </a:solidFill>
                <a:latin typeface="Consolas" panose="020B0609020204030204" charset="0"/>
                <a:ea typeface="宋体" panose="02010600030101010101" pitchFamily="2" charset="-122"/>
              </a:rPr>
              <a:t>class</a:t>
            </a:r>
            <a:r>
              <a:rPr lang="en-US" sz="1800">
                <a:solidFill>
                  <a:srgbClr val="000000"/>
                </a:solidFill>
                <a:latin typeface="Consolas" panose="020B0609020204030204" charset="0"/>
                <a:ea typeface="宋体" panose="02010600030101010101" pitchFamily="2" charset="-122"/>
              </a:rPr>
              <a:t> BaseClass </a:t>
            </a:r>
            <a:r>
              <a:rPr lang="en-US" sz="1800" b="1">
                <a:solidFill>
                  <a:srgbClr val="7F0055"/>
                </a:solidFill>
                <a:latin typeface="Consolas" panose="020B0609020204030204" charset="0"/>
                <a:ea typeface="宋体" panose="02010600030101010101" pitchFamily="2" charset="-122"/>
              </a:rPr>
              <a:t>extends</a:t>
            </a:r>
            <a:r>
              <a:rPr lang="en-US" sz="1800">
                <a:solidFill>
                  <a:srgbClr val="000000"/>
                </a:solidFill>
                <a:latin typeface="Consolas" panose="020B0609020204030204" charset="0"/>
                <a:ea typeface="宋体" panose="02010600030101010101" pitchFamily="2" charset="-122"/>
              </a:rPr>
              <a:t> SuperClass{}</a:t>
            </a:r>
            <a:r>
              <a:rPr lang="en-US" sz="1800" b="1">
                <a:solidFill>
                  <a:srgbClr val="7F0055"/>
                </a:solidFill>
                <a:latin typeface="Consolas" panose="020B0609020204030204" charset="0"/>
                <a:ea typeface="宋体" panose="02010600030101010101" pitchFamily="2" charset="-122"/>
              </a:rPr>
              <a:t>public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static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void</a:t>
            </a:r>
            <a:r>
              <a:rPr lang="en-US" sz="1800">
                <a:solidFill>
                  <a:srgbClr val="000000"/>
                </a:solidFill>
                <a:latin typeface="Consolas" panose="020B0609020204030204" charset="0"/>
                <a:ea typeface="宋体" panose="02010600030101010101" pitchFamily="2" charset="-122"/>
              </a:rPr>
              <a:t> main(String[] </a:t>
            </a:r>
            <a:r>
              <a:rPr lang="en-US" sz="1800">
                <a:solidFill>
                  <a:srgbClr val="6A3E3E"/>
                </a:solidFill>
                <a:latin typeface="Consolas" panose="020B0609020204030204" charset="0"/>
                <a:ea typeface="宋体" panose="02010600030101010101" pitchFamily="2" charset="-122"/>
              </a:rPr>
              <a:t>arg</a:t>
            </a:r>
            <a:r>
              <a:rPr lang="en-US" sz="1800">
                <a:solidFill>
                  <a:srgbClr val="000000"/>
                </a:solidFill>
                <a:latin typeface="Consolas" panose="020B0609020204030204" charset="0"/>
                <a:ea typeface="宋体" panose="02010600030101010101" pitchFamily="2" charset="-122"/>
              </a:rPr>
              <a:t>) {		System.</a:t>
            </a:r>
            <a:r>
              <a:rPr lang="en-US" sz="1800" b="1" i="1">
                <a:solidFill>
                  <a:srgbClr val="0000C0"/>
                </a:solidFill>
                <a:latin typeface="Consolas" panose="020B0609020204030204" charset="0"/>
                <a:ea typeface="宋体" panose="02010600030101010101" pitchFamily="2" charset="-122"/>
              </a:rPr>
              <a:t>out</a:t>
            </a:r>
            <a:r>
              <a:rPr lang="en-US" sz="1800">
                <a:solidFill>
                  <a:srgbClr val="000000"/>
                </a:solidFill>
                <a:latin typeface="Consolas" panose="020B0609020204030204" charset="0"/>
                <a:ea typeface="宋体" panose="02010600030101010101" pitchFamily="2" charset="-122"/>
              </a:rPr>
              <a:t>.println(BaseClass.</a:t>
            </a:r>
            <a:r>
              <a:rPr lang="en-US" sz="1800" i="1">
                <a:solidFill>
                  <a:srgbClr val="0000C0"/>
                </a:solidFill>
                <a:latin typeface="Consolas" panose="020B0609020204030204" charset="0"/>
                <a:ea typeface="宋体" panose="02010600030101010101" pitchFamily="2" charset="-122"/>
              </a:rPr>
              <a:t>i</a:t>
            </a:r>
            <a:r>
              <a:rPr lang="en-US" sz="1800">
                <a:solidFill>
                  <a:srgbClr val="000000"/>
                </a:solidFill>
                <a:latin typeface="Consolas" panose="020B0609020204030204" charset="0"/>
                <a:ea typeface="宋体" panose="02010600030101010101" pitchFamily="2" charset="-122"/>
              </a:rPr>
              <a:t>);	}</a:t>
            </a:r>
            <a:endParaRPr lang="zh-CN" altLang="en-US"/>
          </a:p>
        </p:txBody>
      </p:sp>
      <p:sp>
        <p:nvSpPr>
          <p:cNvPr id="6" name="文本框 5"/>
          <p:cNvSpPr txBox="1"/>
          <p:nvPr/>
        </p:nvSpPr>
        <p:spPr>
          <a:xfrm>
            <a:off x="1870710" y="5666740"/>
            <a:ext cx="5080000" cy="368300"/>
          </a:xfrm>
          <a:prstGeom prst="rect">
            <a:avLst/>
          </a:prstGeom>
          <a:noFill/>
          <a:ln w="9525">
            <a:noFill/>
          </a:ln>
        </p:spPr>
        <p:txBody>
          <a:bodyPr>
            <a:spAutoFit/>
          </a:bodyPr>
          <a:p>
            <a:r>
              <a:rPr lang="en-US" sz="1800">
                <a:solidFill>
                  <a:srgbClr val="000000"/>
                </a:solidFill>
                <a:latin typeface="Consolas" panose="020B0609020204030204" charset="0"/>
                <a:ea typeface="宋体" panose="02010600030101010101" pitchFamily="2" charset="-122"/>
              </a:rPr>
              <a:t>BaseClass [] </a:t>
            </a:r>
            <a:r>
              <a:rPr lang="en-US" sz="1800">
                <a:solidFill>
                  <a:srgbClr val="6A3E3E"/>
                </a:solidFill>
                <a:latin typeface="Consolas" panose="020B0609020204030204" charset="0"/>
                <a:ea typeface="宋体" panose="02010600030101010101" pitchFamily="2" charset="-122"/>
              </a:rPr>
              <a:t>bases</a:t>
            </a:r>
            <a:r>
              <a:rPr lang="en-US" sz="1800">
                <a:solidFill>
                  <a:srgbClr val="000000"/>
                </a:solidFill>
                <a:latin typeface="Consolas" panose="020B0609020204030204" charset="0"/>
                <a:ea typeface="宋体" panose="02010600030101010101" pitchFamily="2" charset="-122"/>
              </a:rPr>
              <a:t>=</a:t>
            </a:r>
            <a:r>
              <a:rPr lang="en-US" sz="1800" b="1">
                <a:solidFill>
                  <a:srgbClr val="7F0055"/>
                </a:solidFill>
                <a:latin typeface="Consolas" panose="020B0609020204030204" charset="0"/>
                <a:ea typeface="宋体" panose="02010600030101010101" pitchFamily="2" charset="-122"/>
              </a:rPr>
              <a:t>new</a:t>
            </a:r>
            <a:r>
              <a:rPr lang="en-US" sz="1800">
                <a:solidFill>
                  <a:srgbClr val="000000"/>
                </a:solidFill>
                <a:latin typeface="Consolas" panose="020B0609020204030204" charset="0"/>
                <a:ea typeface="宋体" panose="02010600030101010101" pitchFamily="2" charset="-122"/>
              </a:rPr>
              <a:t> BaseClass[10];</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加载</a:t>
            </a:r>
            <a:endParaRPr lang="zh-CN" altLang="en-US"/>
          </a:p>
        </p:txBody>
      </p:sp>
      <p:sp>
        <p:nvSpPr>
          <p:cNvPr id="3" name="内容占位符 2"/>
          <p:cNvSpPr>
            <a:spLocks noGrp="1"/>
          </p:cNvSpPr>
          <p:nvPr>
            <p:ph idx="1"/>
          </p:nvPr>
        </p:nvSpPr>
        <p:spPr/>
        <p:txBody>
          <a:bodyPr/>
          <a:p>
            <a:r>
              <a:rPr lang="zh-CN" altLang="en-US"/>
              <a:t>获取类的二进制字节流</a:t>
            </a:r>
            <a:endParaRPr lang="zh-CN" altLang="en-US"/>
          </a:p>
          <a:p>
            <a:r>
              <a:rPr lang="zh-CN" altLang="en-US"/>
              <a:t>把静态存储结构转化为方法区的运行时数据结构</a:t>
            </a:r>
            <a:endParaRPr lang="zh-CN" altLang="en-US"/>
          </a:p>
          <a:p>
            <a:r>
              <a:rPr lang="zh-CN" altLang="en-US"/>
              <a:t>生成</a:t>
            </a:r>
            <a:r>
              <a:rPr lang="en-US" altLang="zh-CN"/>
              <a:t>Class</a:t>
            </a:r>
            <a:r>
              <a:rPr lang="zh-CN" altLang="en-US"/>
              <a:t>对象</a:t>
            </a: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验证</a:t>
            </a:r>
            <a:endParaRPr lang="zh-CN" altLang="en-US"/>
          </a:p>
        </p:txBody>
      </p:sp>
      <p:sp>
        <p:nvSpPr>
          <p:cNvPr id="3" name="内容占位符 2"/>
          <p:cNvSpPr>
            <a:spLocks noGrp="1"/>
          </p:cNvSpPr>
          <p:nvPr>
            <p:ph idx="1"/>
          </p:nvPr>
        </p:nvSpPr>
        <p:spPr/>
        <p:txBody>
          <a:bodyPr/>
          <a:p>
            <a:r>
              <a:rPr lang="zh-CN" altLang="en-US"/>
              <a:t>文件格式验证</a:t>
            </a:r>
            <a:endParaRPr lang="zh-CN" altLang="en-US"/>
          </a:p>
          <a:p>
            <a:r>
              <a:rPr lang="zh-CN" altLang="en-US"/>
              <a:t>元数据验证</a:t>
            </a:r>
            <a:endParaRPr lang="zh-CN" altLang="en-US"/>
          </a:p>
          <a:p>
            <a:r>
              <a:rPr lang="zh-CN" altLang="en-US"/>
              <a:t>字节码验证</a:t>
            </a:r>
            <a:endParaRPr lang="zh-CN" altLang="en-US"/>
          </a:p>
          <a:p>
            <a:r>
              <a:rPr lang="zh-CN" altLang="en-US"/>
              <a:t>符号引用验证</a:t>
            </a: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准备</a:t>
            </a:r>
            <a:endParaRPr lang="zh-CN" altLang="en-US"/>
          </a:p>
        </p:txBody>
      </p:sp>
      <p:sp>
        <p:nvSpPr>
          <p:cNvPr id="3" name="内容占位符 2"/>
          <p:cNvSpPr>
            <a:spLocks noGrp="1"/>
          </p:cNvSpPr>
          <p:nvPr>
            <p:ph idx="1"/>
          </p:nvPr>
        </p:nvSpPr>
        <p:spPr/>
        <p:txBody>
          <a:bodyPr/>
          <a:p>
            <a:r>
              <a:rPr lang="zh-CN" altLang="en-US"/>
              <a:t>为类中定义的类变量</a:t>
            </a:r>
            <a:r>
              <a:rPr lang="zh-CN" altLang="en-US">
                <a:solidFill>
                  <a:srgbClr val="FF0000"/>
                </a:solidFill>
              </a:rPr>
              <a:t>分配内存</a:t>
            </a:r>
            <a:r>
              <a:rPr lang="zh-CN" altLang="en-US"/>
              <a:t>，并设置</a:t>
            </a:r>
            <a:r>
              <a:rPr lang="zh-CN" altLang="en-US">
                <a:solidFill>
                  <a:srgbClr val="FF0000"/>
                </a:solidFill>
              </a:rPr>
              <a:t>默认</a:t>
            </a:r>
            <a:r>
              <a:rPr lang="zh-CN" altLang="en-US"/>
              <a:t>初始值</a:t>
            </a:r>
            <a:endParaRPr lang="zh-CN" altLang="en-US"/>
          </a:p>
          <a:p>
            <a:pPr lvl="1"/>
            <a:r>
              <a:rPr lang="zh-CN" altLang="en-US"/>
              <a:t>在准备阶段初始值为</a:t>
            </a:r>
            <a:r>
              <a:rPr lang="en-US" altLang="zh-CN"/>
              <a:t>0</a:t>
            </a:r>
            <a:r>
              <a:rPr lang="zh-CN" altLang="en-US"/>
              <a:t>，除非</a:t>
            </a:r>
            <a:r>
              <a:rPr lang="en-US" altLang="zh-CN"/>
              <a:t>final</a:t>
            </a:r>
            <a:r>
              <a:rPr lang="zh-CN" altLang="en-US"/>
              <a:t>类型，编译器直接使用常量代替。</a:t>
            </a: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解析</a:t>
            </a:r>
            <a:endParaRPr lang="zh-CN" altLang="en-US"/>
          </a:p>
        </p:txBody>
      </p:sp>
      <p:sp>
        <p:nvSpPr>
          <p:cNvPr id="3" name="内容占位符 2"/>
          <p:cNvSpPr>
            <a:spLocks noGrp="1"/>
          </p:cNvSpPr>
          <p:nvPr>
            <p:ph idx="1"/>
          </p:nvPr>
        </p:nvSpPr>
        <p:spPr/>
        <p:txBody>
          <a:bodyPr/>
          <a:p>
            <a:r>
              <a:rPr lang="zh-CN" altLang="en-US"/>
              <a:t>常量池内的符号引用替换为直接引用</a:t>
            </a:r>
            <a:endParaRPr lang="zh-CN" altLang="en-US"/>
          </a:p>
          <a:p>
            <a:pPr lvl="1"/>
            <a:r>
              <a:rPr lang="zh-CN" altLang="en-US"/>
              <a:t>符号引用</a:t>
            </a:r>
            <a:r>
              <a:rPr lang="en-US" altLang="zh-CN"/>
              <a:t>Symobolic References</a:t>
            </a:r>
            <a:r>
              <a:rPr lang="zh-CN" altLang="en-US"/>
              <a:t>：符号描述引用目标</a:t>
            </a:r>
            <a:endParaRPr lang="zh-CN" altLang="en-US"/>
          </a:p>
          <a:p>
            <a:pPr lvl="1"/>
            <a:r>
              <a:rPr lang="zh-CN" altLang="en-US"/>
              <a:t>直接引用 </a:t>
            </a:r>
            <a:r>
              <a:rPr lang="en-US" altLang="zh-CN"/>
              <a:t>Direct References</a:t>
            </a:r>
            <a:r>
              <a:rPr lang="zh-CN" altLang="en-US"/>
              <a:t>：直接指向目标或者相对偏移量或者间接定位到目标的句柄。</a:t>
            </a:r>
            <a:endParaRPr lang="zh-CN" altLang="en-US"/>
          </a:p>
          <a:p>
            <a:pPr lvl="0"/>
            <a:r>
              <a:rPr lang="zh-CN" altLang="en-US"/>
              <a:t>类接口解析</a:t>
            </a:r>
            <a:endParaRPr lang="zh-CN" altLang="en-US"/>
          </a:p>
          <a:p>
            <a:pPr lvl="0"/>
            <a:r>
              <a:rPr lang="zh-CN" altLang="en-US"/>
              <a:t>字段解析</a:t>
            </a:r>
            <a:endParaRPr lang="zh-CN" altLang="en-US"/>
          </a:p>
          <a:p>
            <a:pPr lvl="0"/>
            <a:r>
              <a:rPr lang="zh-CN" altLang="en-US"/>
              <a:t>方法解析</a:t>
            </a:r>
            <a:endParaRPr lang="zh-CN" altLang="en-US"/>
          </a:p>
          <a:p>
            <a:pPr lvl="0"/>
            <a:r>
              <a:rPr lang="zh-CN" altLang="en-US"/>
              <a:t>接口方法解析</a:t>
            </a: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类的加载器</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8" name="Rectangle 3"/>
          <p:cNvSpPr>
            <a:spLocks noGrp="1"/>
          </p:cNvSpPr>
          <p:nvPr>
            <p:ph idx="1"/>
          </p:nvPr>
        </p:nvSpPr>
        <p:spPr/>
        <p:txBody>
          <a:bodyPr vert="horz" wrap="square" lIns="102870" tIns="51435" rIns="102870" bIns="5143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类加载器（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Classloader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）负责将</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文件加载到内存中并为之生成对应的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java.lang.Class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Jvm</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中的三个类加载器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bootstrap class loader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，负责加载系统类，比如</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jdk</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rt.jar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包里的类。</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extension class loader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，负责加载</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jre/lib/ext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目录下的所有类。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application class loader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，负责加载环境变量</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classpath</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指向目录下的所有类。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8404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类的加载机制</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默认的</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类加载机制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70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缓存机制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加载的类存储在虚拟机的缓存中，当程序需要某一个类时会先在缓存中查找，如果查找不到再去加载</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文件</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全盘责任</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如果一个类由某一个类加载器加载，那么所有该类相关的类均由此类加载器加载，除非显式的使用其它类加载器</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父类委托</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先由父类加载器加载，如果不成功再使用子类加载器</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pic>
        <p:nvPicPr>
          <p:cNvPr id="5" name="图片 4" descr="20170625231013755"/>
          <p:cNvPicPr>
            <a:picLocks noChangeAspect="1"/>
          </p:cNvPicPr>
          <p:nvPr/>
        </p:nvPicPr>
        <p:blipFill>
          <a:blip r:embed="rId1"/>
          <a:srcRect b="10019"/>
          <a:stretch>
            <a:fillRect/>
          </a:stretch>
        </p:blipFill>
        <p:spPr>
          <a:xfrm>
            <a:off x="685165" y="38100"/>
            <a:ext cx="9784715" cy="685736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4"/>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类加载器委托模型</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97795" name="内容占位符 5"/>
          <p:cNvSpPr>
            <a:spLocks noGrp="1"/>
          </p:cNvSpPr>
          <p:nvPr>
            <p:ph idx="1"/>
          </p:nvPr>
        </p:nvSpPr>
        <p:spPr>
          <a:xfrm>
            <a:off x="495300" y="1395413"/>
            <a:ext cx="9721850" cy="4751388"/>
          </a:xfrm>
        </p:spPr>
        <p:txBody>
          <a:bodyPr vert="horz" wrap="square" lIns="102870" tIns="51435" rIns="102870" bIns="51435" numCol="1" anchor="t" anchorCtr="0" compatLnSpc="1"/>
          <a:lstStyle/>
          <a:p>
            <a:pPr marL="636905" marR="0" lvl="0" indent="-396875" algn="l" defTabSz="862965"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类别加载器有加载类别的需求时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会先请其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Parent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帮忙加载</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396875" algn="l" defTabSz="862965"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Parent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找不到</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那么才有自己按照自己的搜索路径搜索类别</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396875" algn="l" defTabSz="862965"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搜索路径</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71550" marR="0" lvl="1" indent="-394970" algn="l" defTabSz="862965"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Bootstrap(sun.boot.class.path,</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预设 不能改变</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71550" marR="0" lvl="1" indent="-394970" algn="l" defTabSz="862965"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ExtClassLoader(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可通过</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-Djava.ext.dirs</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改变</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71550" marR="0" lvl="1" indent="-394970" algn="l" defTabSz="862965"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AppClassLoader(-classpath –cp</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来改变 或设置</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CLASSPATH)</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什么是反射</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81091"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zh-CN"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反射的概念是由</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Smith</a:t>
            </a:r>
            <a:r>
              <a:rPr kumimoji="0" lang="zh-CN"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1982</a:t>
            </a:r>
            <a:r>
              <a:rPr kumimoji="0" lang="zh-CN"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年首次提出的，主要是指程序可以访问、检测和修改它本身状态或行为的一种能力。</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反射机制是在运行状态中，对于任意一个类，都能够知道这个类的所有属性和方法；对于任意一个对象，都能够调用它的任意一个方法；这种动态获取的信息以及动态调用对象的方法的功能称为</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语言的反射机制。</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类的加载过程</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0722" name="Rectangle 3"/>
          <p:cNvSpPr>
            <a:spLocks noGrp="1"/>
          </p:cNvSpPr>
          <p:nvPr>
            <p:ph idx="1"/>
          </p:nvPr>
        </p:nvSpPr>
        <p:spPr/>
        <p:txBody>
          <a:bodyPr vert="horz" wrap="square" lIns="102870" tIns="51435" rIns="102870" bIns="51435" anchor="t"/>
          <a:p>
            <a:pPr defTabSz="1028700">
              <a:lnSpc>
                <a:spcPct val="90000"/>
              </a:lnSpc>
            </a:pP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1.</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检测此</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是否载入过（即在</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cache</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中是否有此</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），如果有到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8,</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如果没有到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2</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2.</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如果</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parent classloader</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不存在（没有</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parent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，那</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parent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一定是</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bootstrap classloader</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了），到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4</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3.</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请求</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parent classloader</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载入，如果成功到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8</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，不成功到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5</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4.</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请求</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jvm</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从</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bootstrap classloader</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中载入，如果成功到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8</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5.</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寻找</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文件（从与此</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classloader</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相关的类路径中寻找）。如果找不到则到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7.</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6.</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从文件中载入</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8.</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7.</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抛出</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ClassNotFoundException.</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8.</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返回</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endPar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其中</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5.6</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步可以重写</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ClassLoader</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相关方法来实现自己的载入策略</a:t>
            </a: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6"/>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系统启动及初始化</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 name="内容占位符 7"/>
          <p:cNvSpPr>
            <a:spLocks noGrp="1"/>
          </p:cNvSpPr>
          <p:nvPr>
            <p:ph idx="1"/>
          </p:nvPr>
        </p:nvSpPr>
        <p:spPr>
          <a:xfrm>
            <a:off x="495300" y="1395413"/>
            <a:ext cx="9721850" cy="4751388"/>
          </a:xfrm>
        </p:spPr>
        <p:txBody>
          <a:bodyPr vert="horz" wrap="square" lIns="102870" tIns="51435" rIns="102870" bIns="51435" numCol="1" anchor="t" anchorCtr="0" compatLnSpc="1">
            <a:normAutofit/>
          </a:bodyPr>
          <a:lstStyle/>
          <a:p>
            <a:pPr marL="636905" marR="0" lvl="0" indent="-396875" algn="l" defTabSz="862965"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在命令行中输入</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xxx.class</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的时候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java.exe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会找到</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然后找到</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JRE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jvm.dll(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虚拟机</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并启动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虚拟机</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862965"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初始化</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获取系统参数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862965"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产生第一个</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classLoader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即</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Bootstrap ClassLoader(C++</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编写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的观点来看</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逻辑上并不存在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Bootstrap Loader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的实体</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862965"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Bootstrap</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初始化 载入</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sun.misc</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命名空间下的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Launcher.java</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ExtClassLoader,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并设置其</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parent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null,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表示其父类别加载器为</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Bootstrap ClassLoader</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862965"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Bootstrap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继续载入</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Launcher.java</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AppClassLoader,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并设置其</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parent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ExtClassLoader</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396875" algn="l" defTabSz="862965"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4"/>
          <p:cNvSpPr>
            <a:spLocks noGrp="1"/>
          </p:cNvSpPr>
          <p:nvPr>
            <p:ph type="title"/>
          </p:nvPr>
        </p:nvSpPr>
        <p:spPr>
          <a:xfrm>
            <a:off x="269875" y="-6350"/>
            <a:ext cx="9317038" cy="1392238"/>
          </a:xfrm>
        </p:spPr>
        <p:txBody>
          <a:bodyPr vert="horz" wrap="square" lIns="102870" tIns="51435" rIns="102870" bIns="51435" anchor="ctr"/>
          <a:p>
            <a:r>
              <a:rPr lang="zh-CN" altLang="en-US" dirty="0"/>
              <a:t>类加载示例</a:t>
            </a:r>
            <a:endParaRPr lang="zh-CN" altLang="en-US" dirty="0"/>
          </a:p>
        </p:txBody>
      </p:sp>
      <p:sp>
        <p:nvSpPr>
          <p:cNvPr id="1698819" name="文本占位符 6"/>
          <p:cNvSpPr>
            <a:spLocks noGrp="1"/>
          </p:cNvSpPr>
          <p:nvPr>
            <p:ph type="body" idx="1"/>
          </p:nvPr>
        </p:nvSpPr>
        <p:spPr>
          <a:xfrm>
            <a:off x="1050925" y="1358900"/>
            <a:ext cx="4318000" cy="865188"/>
          </a:xfrm>
        </p:spPr>
        <p:txBody>
          <a:bodyPr vert="horz" wrap="square" lIns="102870" tIns="51435" rIns="102870" bIns="51435" numCol="1" anchor="b" anchorCtr="0" compatLnSpc="1"/>
          <a:lstStyle/>
          <a:p>
            <a:pPr marL="0" marR="0" lvl="0" indent="0"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465"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test.java</a:t>
            </a:r>
            <a:endParaRPr kumimoji="0" lang="en-US" altLang="zh-CN" sz="346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6" name="内容占位符 5"/>
          <p:cNvSpPr>
            <a:spLocks noGrp="1"/>
          </p:cNvSpPr>
          <p:nvPr>
            <p:ph sz="half" idx="2"/>
          </p:nvPr>
        </p:nvSpPr>
        <p:spPr>
          <a:xfrm>
            <a:off x="495300" y="2386013"/>
            <a:ext cx="4318000" cy="3700463"/>
          </a:xfrm>
        </p:spPr>
        <p:txBody>
          <a:bodyPr vert="horz" wrap="square" lIns="102870" tIns="51435" rIns="102870" bIns="51435" numCol="1" anchor="t" anchorCtr="0" compatLnSpc="1">
            <a:normAutofit/>
          </a:bodyPr>
          <a:lstStyle/>
          <a:p>
            <a:pPr marL="636905" marR="0" lvl="0" indent="-39687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test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39687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18605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static void main(String </a:t>
            </a:r>
            <a:r>
              <a:rPr kumimoji="0" lang="en-US" altLang="zh-CN" sz="199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args</a:t>
            </a: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18605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01700" marR="0" lvl="0" indent="-18605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System.out.println</a:t>
            </a: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99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test.class.getClassLoader</a:t>
            </a: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01700" marR="0" lvl="0" indent="-18605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testlib</a:t>
            </a:r>
            <a:r>
              <a:rPr kumimoji="0" lang="en-US" altLang="zh-CN" sz="1995"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995"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tl</a:t>
            </a:r>
            <a:r>
              <a:rPr kumimoji="0" lang="en-US" altLang="zh-CN" sz="1995"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new </a:t>
            </a:r>
            <a:r>
              <a:rPr kumimoji="0" lang="en-US" altLang="zh-CN" sz="1995"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testlib</a:t>
            </a:r>
            <a:r>
              <a:rPr kumimoji="0" lang="en-US" altLang="zh-CN" sz="1995"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995"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01700" marR="0" lvl="0" indent="-18605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tl.print</a:t>
            </a: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18605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396875" algn="l" defTabSz="862965"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98821" name="文本占位符 7"/>
          <p:cNvSpPr>
            <a:spLocks noGrp="1"/>
          </p:cNvSpPr>
          <p:nvPr>
            <p:ph type="body" sz="quarter" idx="3"/>
          </p:nvPr>
        </p:nvSpPr>
        <p:spPr>
          <a:xfrm>
            <a:off x="5562600" y="1327150"/>
            <a:ext cx="4338638" cy="865188"/>
          </a:xfrm>
        </p:spPr>
        <p:txBody>
          <a:bodyPr vert="horz" wrap="square" lIns="102870" tIns="51435" rIns="102870" bIns="51435" numCol="1" anchor="b" anchorCtr="0" compatLnSpc="1"/>
          <a:lstStyle/>
          <a:p>
            <a:pPr marL="0" marR="0" lvl="0" indent="0"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46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testlib.java</a:t>
            </a:r>
            <a:endParaRPr kumimoji="0" lang="zh-CN" altLang="en-US" sz="346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98822" name="内容占位符 8"/>
          <p:cNvSpPr>
            <a:spLocks noGrp="1"/>
          </p:cNvSpPr>
          <p:nvPr>
            <p:ph sz="quarter" idx="4"/>
          </p:nvPr>
        </p:nvSpPr>
        <p:spPr>
          <a:xfrm>
            <a:off x="5562600" y="2320925"/>
            <a:ext cx="4338638" cy="3700463"/>
          </a:xfrm>
        </p:spPr>
        <p:txBody>
          <a:bodyPr vert="horz" wrap="square" lIns="102870" tIns="51435" rIns="102870" bIns="51435" numCol="1" anchor="t" anchorCtr="0" compatLnSpc="1"/>
          <a:lstStyle/>
          <a:p>
            <a:pPr marL="636905" marR="0" lvl="0" indent="-396875"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class </a:t>
            </a:r>
            <a:r>
              <a:rPr kumimoji="0" lang="en-US" altLang="zh-CN" sz="1995"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testlib</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396875"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16280" marR="0" lvl="0" indent="-173355"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void print()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16280" marR="0" lvl="0" indent="-173355"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01700" marR="0" lvl="0" indent="-186055"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System.out.println</a:t>
            </a:r>
            <a:r>
              <a:rPr kumimoji="0" lang="en-US" altLang="zh-CN" sz="1995"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995"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this.getClass</a:t>
            </a:r>
            <a:r>
              <a:rPr kumimoji="0" lang="en-US" altLang="zh-CN" sz="1995"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995"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getClassLoader</a:t>
            </a:r>
            <a:r>
              <a:rPr kumimoji="0" lang="en-US" altLang="zh-CN" sz="1995"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16280" marR="0" lvl="0" indent="-173355"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36905" marR="0" lvl="0" indent="-396875" algn="l" defTabSz="862965"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1995"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类加载测试一</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1699877" name="Group 37"/>
          <p:cNvGraphicFramePr>
            <a:graphicFrameLocks noGrp="1"/>
          </p:cNvGraphicFramePr>
          <p:nvPr>
            <p:ph idx="4294967295"/>
          </p:nvPr>
        </p:nvGraphicFramePr>
        <p:xfrm>
          <a:off x="495300" y="1395413"/>
          <a:ext cx="8640763" cy="1440180"/>
        </p:xfrm>
        <a:graphic>
          <a:graphicData uri="http://schemas.openxmlformats.org/drawingml/2006/table">
            <a:tbl>
              <a:tblPr/>
              <a:tblGrid>
                <a:gridCol w="8640624"/>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699879" name="Group 39"/>
          <p:cNvGraphicFramePr>
            <a:graphicFrameLocks noGrp="1"/>
          </p:cNvGraphicFramePr>
          <p:nvPr/>
        </p:nvGraphicFramePr>
        <p:xfrm>
          <a:off x="512763" y="2835275"/>
          <a:ext cx="8623300" cy="1440180"/>
        </p:xfrm>
        <a:graphic>
          <a:graphicData uri="http://schemas.openxmlformats.org/drawingml/2006/table">
            <a:tbl>
              <a:tblPr/>
              <a:tblGrid>
                <a:gridCol w="8622587"/>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\lib\</a:t>
                      </a:r>
                      <a:r>
                        <a:rPr kumimoji="0" lang="en-US" altLang="zh-CN" sz="25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ext</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699878" name="Group 38"/>
          <p:cNvGraphicFramePr>
            <a:graphicFrameLocks noGrp="1"/>
          </p:cNvGraphicFramePr>
          <p:nvPr/>
        </p:nvGraphicFramePr>
        <p:xfrm>
          <a:off x="495300" y="4316413"/>
          <a:ext cx="8641080" cy="1440180"/>
        </p:xfrm>
        <a:graphic>
          <a:graphicData uri="http://schemas.openxmlformats.org/drawingml/2006/table">
            <a:tbl>
              <a:tblPr/>
              <a:tblGrid>
                <a:gridCol w="8641080"/>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D:\my</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36896" name="Picture 2"/>
          <p:cNvPicPr>
            <a:picLocks noChangeAspect="1"/>
          </p:cNvPicPr>
          <p:nvPr/>
        </p:nvPicPr>
        <p:blipFill>
          <a:blip r:embed="rId1"/>
          <a:stretch>
            <a:fillRect/>
          </a:stretch>
        </p:blipFill>
        <p:spPr>
          <a:xfrm>
            <a:off x="7385050" y="4829175"/>
            <a:ext cx="2851150" cy="1262063"/>
          </a:xfrm>
          <a:prstGeom prst="rect">
            <a:avLst/>
          </a:prstGeom>
          <a:noFill/>
          <a:ln w="9525">
            <a:noFill/>
          </a:ln>
        </p:spPr>
      </p:pic>
      <p:sp>
        <p:nvSpPr>
          <p:cNvPr id="1699875" name="TextBox 12"/>
          <p:cNvSpPr txBox="1">
            <a:spLocks noChangeArrowheads="1"/>
          </p:cNvSpPr>
          <p:nvPr/>
        </p:nvSpPr>
        <p:spPr bwMode="auto">
          <a:xfrm>
            <a:off x="5940425" y="5761038"/>
            <a:ext cx="132238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kumimoji="1"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kumimoji="1" sz="2400">
                <a:solidFill>
                  <a:schemeClr val="tx1"/>
                </a:solidFill>
                <a:latin typeface="Arial" panose="020B0604020202020204" pitchFamily="34" charset="0"/>
                <a:ea typeface="黑体" panose="02010609060101010101" pitchFamily="49" charset="-122"/>
              </a:defRPr>
            </a:lvl3pPr>
            <a:lvl4pPr marL="1600200" indent="-228600">
              <a:spcBef>
                <a:spcPct val="20000"/>
              </a:spcBef>
              <a:defRPr kumimoji="1"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0" fontAlgn="base" latinLnBrk="0" hangingPunct="0">
              <a:lnSpc>
                <a:spcPct val="100000"/>
              </a:lnSpc>
              <a:spcBef>
                <a:spcPct val="0"/>
              </a:spcBef>
              <a:spcAft>
                <a:spcPct val="0"/>
              </a:spcAft>
              <a:buClrTx/>
              <a:buSzTx/>
              <a:buFontTx/>
              <a:buNone/>
              <a:defRPr/>
            </a:pPr>
            <a:r>
              <a:rPr kumimoji="0" lang="zh-CN" altLang="en-US" sz="21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输出结果</a:t>
            </a:r>
            <a:r>
              <a:rPr kumimoji="0" lang="en-US" altLang="zh-CN" sz="126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rPr>
              <a:t>:</a:t>
            </a:r>
            <a:endParaRPr kumimoji="0" lang="zh-CN" altLang="en-US" sz="126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p:txBody>
          <a:bodyPr vert="horz" wrap="square" lIns="102870" tIns="51435" rIns="102870" bIns="51435" anchor="ctr"/>
          <a:p>
            <a:pPr defTabSz="1028700"/>
            <a:r>
              <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rPr>
              <a:t>类加载测试二</a:t>
            </a:r>
            <a:endPar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1700903" name="Group 39"/>
          <p:cNvGraphicFramePr>
            <a:graphicFrameLocks noGrp="1"/>
          </p:cNvGraphicFramePr>
          <p:nvPr>
            <p:ph idx="4294967295"/>
          </p:nvPr>
        </p:nvGraphicFramePr>
        <p:xfrm>
          <a:off x="495300" y="1395413"/>
          <a:ext cx="9720421" cy="1440180"/>
        </p:xfrm>
        <a:graphic>
          <a:graphicData uri="http://schemas.openxmlformats.org/drawingml/2006/table">
            <a:tbl>
              <a:tblPr/>
              <a:tblGrid>
                <a:gridCol w="9720421"/>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0902" name="Group 38"/>
          <p:cNvGraphicFramePr>
            <a:graphicFrameLocks noGrp="1"/>
          </p:cNvGraphicFramePr>
          <p:nvPr/>
        </p:nvGraphicFramePr>
        <p:xfrm>
          <a:off x="495300" y="2835275"/>
          <a:ext cx="9720263" cy="1440180"/>
        </p:xfrm>
        <a:graphic>
          <a:graphicData uri="http://schemas.openxmlformats.org/drawingml/2006/table">
            <a:tbl>
              <a:tblPr/>
              <a:tblGrid>
                <a:gridCol w="9720263"/>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\lib\</a:t>
                      </a:r>
                      <a:r>
                        <a:rPr kumimoji="0" lang="en-US" altLang="zh-CN" sz="25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ext</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0901" name="Group 37"/>
          <p:cNvGraphicFramePr>
            <a:graphicFrameLocks noGrp="1"/>
          </p:cNvGraphicFramePr>
          <p:nvPr/>
        </p:nvGraphicFramePr>
        <p:xfrm>
          <a:off x="517525" y="4275138"/>
          <a:ext cx="9698339" cy="1440180"/>
        </p:xfrm>
        <a:graphic>
          <a:graphicData uri="http://schemas.openxmlformats.org/drawingml/2006/table">
            <a:tbl>
              <a:tblPr/>
              <a:tblGrid>
                <a:gridCol w="9698339"/>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D:\my</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8944" name="TextBox 12"/>
          <p:cNvSpPr txBox="1"/>
          <p:nvPr/>
        </p:nvSpPr>
        <p:spPr>
          <a:xfrm>
            <a:off x="2474913" y="5824538"/>
            <a:ext cx="1358900" cy="414337"/>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输出结果</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sp>
        <p:nvSpPr>
          <p:cNvPr id="38945" name="TextBox 13"/>
          <p:cNvSpPr txBox="1"/>
          <p:nvPr/>
        </p:nvSpPr>
        <p:spPr>
          <a:xfrm>
            <a:off x="5326063" y="5111750"/>
            <a:ext cx="1162050" cy="415925"/>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结论是</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pic>
        <p:nvPicPr>
          <p:cNvPr id="38946" name="Picture 2"/>
          <p:cNvPicPr>
            <a:picLocks noChangeAspect="1"/>
          </p:cNvPicPr>
          <p:nvPr/>
        </p:nvPicPr>
        <p:blipFill>
          <a:blip r:embed="rId1"/>
          <a:stretch>
            <a:fillRect/>
          </a:stretch>
        </p:blipFill>
        <p:spPr>
          <a:xfrm>
            <a:off x="3916363" y="4816475"/>
            <a:ext cx="6727825" cy="1422400"/>
          </a:xfrm>
          <a:prstGeom prst="rect">
            <a:avLst/>
          </a:prstGeom>
          <a:noFill/>
          <a:ln w="9525">
            <a:noFill/>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p:txBody>
          <a:bodyPr vert="horz" wrap="square" lIns="102870" tIns="51435" rIns="102870" bIns="51435" anchor="ctr"/>
          <a:p>
            <a:pPr defTabSz="1028700"/>
            <a:r>
              <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rPr>
              <a:t>类加载测试三</a:t>
            </a:r>
            <a:endPar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1701927" name="Group 39"/>
          <p:cNvGraphicFramePr>
            <a:graphicFrameLocks noGrp="1"/>
          </p:cNvGraphicFramePr>
          <p:nvPr>
            <p:ph idx="4294967295"/>
          </p:nvPr>
        </p:nvGraphicFramePr>
        <p:xfrm>
          <a:off x="495300" y="1395413"/>
          <a:ext cx="9720421" cy="1440180"/>
        </p:xfrm>
        <a:graphic>
          <a:graphicData uri="http://schemas.openxmlformats.org/drawingml/2006/table">
            <a:tbl>
              <a:tblPr/>
              <a:tblGrid>
                <a:gridCol w="9720421"/>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1926" name="Group 38"/>
          <p:cNvGraphicFramePr>
            <a:graphicFrameLocks noGrp="1"/>
          </p:cNvGraphicFramePr>
          <p:nvPr/>
        </p:nvGraphicFramePr>
        <p:xfrm>
          <a:off x="498475" y="2835275"/>
          <a:ext cx="9717149" cy="1440180"/>
        </p:xfrm>
        <a:graphic>
          <a:graphicData uri="http://schemas.openxmlformats.org/drawingml/2006/table">
            <a:tbl>
              <a:tblPr/>
              <a:tblGrid>
                <a:gridCol w="9717149"/>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\lib\</a:t>
                      </a:r>
                      <a:r>
                        <a:rPr kumimoji="0" lang="en-US" altLang="zh-CN" sz="25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ext</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1925" name="Group 37"/>
          <p:cNvGraphicFramePr>
            <a:graphicFrameLocks noGrp="1"/>
          </p:cNvGraphicFramePr>
          <p:nvPr/>
        </p:nvGraphicFramePr>
        <p:xfrm>
          <a:off x="514350" y="4316413"/>
          <a:ext cx="9700554" cy="1440180"/>
        </p:xfrm>
        <a:graphic>
          <a:graphicData uri="http://schemas.openxmlformats.org/drawingml/2006/table">
            <a:tbl>
              <a:tblPr/>
              <a:tblGrid>
                <a:gridCol w="9700554"/>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D:\my</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0992" name="TextBox 12"/>
          <p:cNvSpPr txBox="1"/>
          <p:nvPr/>
        </p:nvSpPr>
        <p:spPr>
          <a:xfrm>
            <a:off x="1981200" y="5845175"/>
            <a:ext cx="1357313" cy="415925"/>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输出结果</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pic>
        <p:nvPicPr>
          <p:cNvPr id="40993" name="Picture 2"/>
          <p:cNvPicPr>
            <a:picLocks noChangeAspect="1"/>
          </p:cNvPicPr>
          <p:nvPr/>
        </p:nvPicPr>
        <p:blipFill>
          <a:blip r:embed="rId1"/>
          <a:stretch>
            <a:fillRect/>
          </a:stretch>
        </p:blipFill>
        <p:spPr>
          <a:xfrm>
            <a:off x="3468688" y="5243513"/>
            <a:ext cx="7332662" cy="1204912"/>
          </a:xfrm>
          <a:prstGeom prst="rect">
            <a:avLst/>
          </a:prstGeom>
          <a:noFill/>
          <a:ln w="9525">
            <a:noFill/>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p:txBody>
          <a:bodyPr vert="horz" wrap="square" lIns="102870" tIns="51435" rIns="102870" bIns="51435" anchor="ctr"/>
          <a:p>
            <a:pPr defTabSz="1028700"/>
            <a:r>
              <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rPr>
              <a:t>类加载测试四</a:t>
            </a:r>
            <a:endPar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1702951" name="Group 39"/>
          <p:cNvGraphicFramePr>
            <a:graphicFrameLocks noGrp="1"/>
          </p:cNvGraphicFramePr>
          <p:nvPr>
            <p:ph idx="4294967295"/>
          </p:nvPr>
        </p:nvGraphicFramePr>
        <p:xfrm>
          <a:off x="495300" y="1395413"/>
          <a:ext cx="9720421" cy="1440180"/>
        </p:xfrm>
        <a:graphic>
          <a:graphicData uri="http://schemas.openxmlformats.org/drawingml/2006/table">
            <a:tbl>
              <a:tblPr/>
              <a:tblGrid>
                <a:gridCol w="9720421"/>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2950" name="Group 38"/>
          <p:cNvGraphicFramePr>
            <a:graphicFrameLocks noGrp="1"/>
          </p:cNvGraphicFramePr>
          <p:nvPr/>
        </p:nvGraphicFramePr>
        <p:xfrm>
          <a:off x="506413" y="2925763"/>
          <a:ext cx="9709150" cy="1440180"/>
        </p:xfrm>
        <a:graphic>
          <a:graphicData uri="http://schemas.openxmlformats.org/drawingml/2006/table">
            <a:tbl>
              <a:tblPr/>
              <a:tblGrid>
                <a:gridCol w="9709143"/>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\lib\</a:t>
                      </a:r>
                      <a:r>
                        <a:rPr kumimoji="0" lang="en-US" altLang="zh-CN" sz="25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ext</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2949" name="Group 37"/>
          <p:cNvGraphicFramePr>
            <a:graphicFrameLocks noGrp="1"/>
          </p:cNvGraphicFramePr>
          <p:nvPr/>
        </p:nvGraphicFramePr>
        <p:xfrm>
          <a:off x="495300" y="4468813"/>
          <a:ext cx="9720263" cy="1440180"/>
        </p:xfrm>
        <a:graphic>
          <a:graphicData uri="http://schemas.openxmlformats.org/drawingml/2006/table">
            <a:tbl>
              <a:tblPr/>
              <a:tblGrid>
                <a:gridCol w="9720263"/>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D:\my</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3040" name="TextBox 12"/>
          <p:cNvSpPr txBox="1"/>
          <p:nvPr/>
        </p:nvSpPr>
        <p:spPr>
          <a:xfrm>
            <a:off x="2925763" y="5972175"/>
            <a:ext cx="1357312" cy="415925"/>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输出结果</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sp>
        <p:nvSpPr>
          <p:cNvPr id="43041" name="TextBox 13"/>
          <p:cNvSpPr txBox="1"/>
          <p:nvPr/>
        </p:nvSpPr>
        <p:spPr>
          <a:xfrm>
            <a:off x="5248275" y="5189538"/>
            <a:ext cx="1163638" cy="414337"/>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结论是</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pic>
        <p:nvPicPr>
          <p:cNvPr id="43042" name="Picture 2"/>
          <p:cNvPicPr>
            <a:picLocks noChangeAspect="1"/>
          </p:cNvPicPr>
          <p:nvPr/>
        </p:nvPicPr>
        <p:blipFill>
          <a:blip r:embed="rId1"/>
          <a:stretch>
            <a:fillRect/>
          </a:stretch>
        </p:blipFill>
        <p:spPr>
          <a:xfrm>
            <a:off x="4470400" y="5040313"/>
            <a:ext cx="5745163" cy="1354137"/>
          </a:xfrm>
          <a:prstGeom prst="rect">
            <a:avLst/>
          </a:prstGeom>
          <a:noFill/>
          <a:ln w="9525">
            <a:noFill/>
          </a:ln>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p:txBody>
          <a:bodyPr vert="horz" wrap="square" lIns="102870" tIns="51435" rIns="102870" bIns="51435" anchor="ctr"/>
          <a:p>
            <a:pPr defTabSz="1028700"/>
            <a:r>
              <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rPr>
              <a:t>类加载测试五</a:t>
            </a:r>
            <a:endPar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1703975" name="Group 39"/>
          <p:cNvGraphicFramePr>
            <a:graphicFrameLocks noGrp="1"/>
          </p:cNvGraphicFramePr>
          <p:nvPr>
            <p:ph idx="4294967295"/>
          </p:nvPr>
        </p:nvGraphicFramePr>
        <p:xfrm>
          <a:off x="495300" y="1395413"/>
          <a:ext cx="9720421" cy="1440180"/>
        </p:xfrm>
        <a:graphic>
          <a:graphicData uri="http://schemas.openxmlformats.org/drawingml/2006/table">
            <a:tbl>
              <a:tblPr/>
              <a:tblGrid>
                <a:gridCol w="9720421"/>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3974" name="Group 38"/>
          <p:cNvGraphicFramePr>
            <a:graphicFrameLocks noGrp="1"/>
          </p:cNvGraphicFramePr>
          <p:nvPr/>
        </p:nvGraphicFramePr>
        <p:xfrm>
          <a:off x="509588" y="2835275"/>
          <a:ext cx="9693280" cy="1440180"/>
        </p:xfrm>
        <a:graphic>
          <a:graphicData uri="http://schemas.openxmlformats.org/drawingml/2006/table">
            <a:tbl>
              <a:tblPr/>
              <a:tblGrid>
                <a:gridCol w="9693280"/>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\lib\</a:t>
                      </a:r>
                      <a:r>
                        <a:rPr kumimoji="0" lang="en-US" altLang="zh-CN" sz="25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ext</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3973" name="Group 37"/>
          <p:cNvGraphicFramePr>
            <a:graphicFrameLocks noGrp="1"/>
          </p:cNvGraphicFramePr>
          <p:nvPr/>
        </p:nvGraphicFramePr>
        <p:xfrm>
          <a:off x="522288" y="4325938"/>
          <a:ext cx="9693280" cy="1440180"/>
        </p:xfrm>
        <a:graphic>
          <a:graphicData uri="http://schemas.openxmlformats.org/drawingml/2006/table">
            <a:tbl>
              <a:tblPr/>
              <a:tblGrid>
                <a:gridCol w="9693280"/>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D:\my</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5088" name="TextBox 12"/>
          <p:cNvSpPr txBox="1"/>
          <p:nvPr/>
        </p:nvSpPr>
        <p:spPr>
          <a:xfrm>
            <a:off x="1216025" y="5761038"/>
            <a:ext cx="1357313" cy="414337"/>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输出结果</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pic>
        <p:nvPicPr>
          <p:cNvPr id="45089" name="Picture 2"/>
          <p:cNvPicPr>
            <a:picLocks noChangeAspect="1"/>
          </p:cNvPicPr>
          <p:nvPr/>
        </p:nvPicPr>
        <p:blipFill>
          <a:blip r:embed="rId1"/>
          <a:stretch>
            <a:fillRect/>
          </a:stretch>
        </p:blipFill>
        <p:spPr>
          <a:xfrm>
            <a:off x="2722563" y="4762500"/>
            <a:ext cx="8089900" cy="1531938"/>
          </a:xfrm>
          <a:prstGeom prst="rect">
            <a:avLst/>
          </a:prstGeom>
          <a:noFill/>
          <a:ln w="9525">
            <a:noFill/>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p:txBody>
          <a:bodyPr vert="horz" wrap="square" lIns="102870" tIns="51435" rIns="102870" bIns="51435" anchor="ctr"/>
          <a:p>
            <a:pPr defTabSz="1028700"/>
            <a:r>
              <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rPr>
              <a:t>类加载测试六</a:t>
            </a:r>
            <a:endPar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1704999" name="Group 39"/>
          <p:cNvGraphicFramePr>
            <a:graphicFrameLocks noGrp="1"/>
          </p:cNvGraphicFramePr>
          <p:nvPr>
            <p:ph idx="4294967295"/>
          </p:nvPr>
        </p:nvGraphicFramePr>
        <p:xfrm>
          <a:off x="495300" y="1395413"/>
          <a:ext cx="9720421" cy="1440180"/>
        </p:xfrm>
        <a:graphic>
          <a:graphicData uri="http://schemas.openxmlformats.org/drawingml/2006/table">
            <a:tbl>
              <a:tblPr/>
              <a:tblGrid>
                <a:gridCol w="9720421"/>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4998" name="Group 38"/>
          <p:cNvGraphicFramePr>
            <a:graphicFrameLocks noGrp="1"/>
          </p:cNvGraphicFramePr>
          <p:nvPr/>
        </p:nvGraphicFramePr>
        <p:xfrm>
          <a:off x="495300" y="2925763"/>
          <a:ext cx="9702800" cy="1440180"/>
        </p:xfrm>
        <a:graphic>
          <a:graphicData uri="http://schemas.openxmlformats.org/drawingml/2006/table">
            <a:tbl>
              <a:tblPr/>
              <a:tblGrid>
                <a:gridCol w="9701954"/>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\lib\</a:t>
                      </a:r>
                      <a:r>
                        <a:rPr kumimoji="0" lang="en-US" altLang="zh-CN" sz="25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ext</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4997" name="Group 37"/>
          <p:cNvGraphicFramePr>
            <a:graphicFrameLocks noGrp="1"/>
          </p:cNvGraphicFramePr>
          <p:nvPr/>
        </p:nvGraphicFramePr>
        <p:xfrm>
          <a:off x="514350" y="4316413"/>
          <a:ext cx="9702800" cy="1440180"/>
        </p:xfrm>
        <a:graphic>
          <a:graphicData uri="http://schemas.openxmlformats.org/drawingml/2006/table">
            <a:tbl>
              <a:tblPr/>
              <a:tblGrid>
                <a:gridCol w="9701954"/>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D:\my</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7136" name="TextBox 12"/>
          <p:cNvSpPr txBox="1"/>
          <p:nvPr/>
        </p:nvSpPr>
        <p:spPr>
          <a:xfrm>
            <a:off x="2970213" y="5811838"/>
            <a:ext cx="1358900" cy="415925"/>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输出结果</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sp>
        <p:nvSpPr>
          <p:cNvPr id="47137" name="TextBox 13"/>
          <p:cNvSpPr txBox="1"/>
          <p:nvPr/>
        </p:nvSpPr>
        <p:spPr>
          <a:xfrm>
            <a:off x="5326063" y="5037138"/>
            <a:ext cx="1162050" cy="415925"/>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结论是</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pic>
        <p:nvPicPr>
          <p:cNvPr id="47138" name="Picture 2"/>
          <p:cNvPicPr>
            <a:picLocks noChangeAspect="1"/>
          </p:cNvPicPr>
          <p:nvPr/>
        </p:nvPicPr>
        <p:blipFill>
          <a:blip r:embed="rId1"/>
          <a:stretch>
            <a:fillRect/>
          </a:stretch>
        </p:blipFill>
        <p:spPr>
          <a:xfrm>
            <a:off x="4478338" y="5037138"/>
            <a:ext cx="5745162" cy="1550987"/>
          </a:xfrm>
          <a:prstGeom prst="rect">
            <a:avLst/>
          </a:prstGeom>
          <a:noFill/>
          <a:ln w="9525">
            <a:noFill/>
          </a:ln>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p:txBody>
          <a:bodyPr vert="horz" wrap="square" lIns="102870" tIns="51435" rIns="102870" bIns="51435" anchor="ctr"/>
          <a:p>
            <a:pPr defTabSz="1028700"/>
            <a:r>
              <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rPr>
              <a:t>类加载测试七</a:t>
            </a:r>
            <a:endParaRPr lang="zh-CN" altLang="en-US" kern="12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1706023" name="Group 39"/>
          <p:cNvGraphicFramePr>
            <a:graphicFrameLocks noGrp="1"/>
          </p:cNvGraphicFramePr>
          <p:nvPr>
            <p:ph idx="4294967295"/>
          </p:nvPr>
        </p:nvGraphicFramePr>
        <p:xfrm>
          <a:off x="495300" y="1395413"/>
          <a:ext cx="9720421" cy="1440180"/>
        </p:xfrm>
        <a:graphic>
          <a:graphicData uri="http://schemas.openxmlformats.org/drawingml/2006/table">
            <a:tbl>
              <a:tblPr/>
              <a:tblGrid>
                <a:gridCol w="9720421"/>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5" marR="108005"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6022" name="Group 38"/>
          <p:cNvGraphicFramePr>
            <a:graphicFrameLocks noGrp="1"/>
          </p:cNvGraphicFramePr>
          <p:nvPr/>
        </p:nvGraphicFramePr>
        <p:xfrm>
          <a:off x="500063" y="2813050"/>
          <a:ext cx="9715750" cy="1440180"/>
        </p:xfrm>
        <a:graphic>
          <a:graphicData uri="http://schemas.openxmlformats.org/drawingml/2006/table">
            <a:tbl>
              <a:tblPr/>
              <a:tblGrid>
                <a:gridCol w="9715750"/>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JRE</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所在目录</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\lib\</a:t>
                      </a:r>
                      <a:r>
                        <a:rPr kumimoji="0" lang="en-US" altLang="zh-CN" sz="25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ext</a:t>
                      </a:r>
                      <a:r>
                        <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\classes</a:t>
                      </a:r>
                      <a:r>
                        <a:rPr kumimoji="0" lang="zh-CN" altLang="en-US"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1706021" name="Group 37"/>
          <p:cNvGraphicFramePr>
            <a:graphicFrameLocks noGrp="1"/>
          </p:cNvGraphicFramePr>
          <p:nvPr/>
        </p:nvGraphicFramePr>
        <p:xfrm>
          <a:off x="500063" y="4013200"/>
          <a:ext cx="9715750" cy="1440180"/>
        </p:xfrm>
        <a:graphic>
          <a:graphicData uri="http://schemas.openxmlformats.org/drawingml/2006/table">
            <a:tbl>
              <a:tblPr/>
              <a:tblGrid>
                <a:gridCol w="9715750"/>
              </a:tblGrid>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D:\my</a:t>
                      </a:r>
                      <a:r>
                        <a:rPr kumimoji="0" lang="zh-CN" altLang="en-US"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下</a:t>
                      </a:r>
                      <a:endParaRPr kumimoji="0" lang="en-US" altLang="zh-CN" sz="2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Test.class</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006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80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testLib.class</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9184" name="TextBox 12"/>
          <p:cNvSpPr txBox="1"/>
          <p:nvPr/>
        </p:nvSpPr>
        <p:spPr>
          <a:xfrm>
            <a:off x="3497263" y="5602288"/>
            <a:ext cx="1357312" cy="415925"/>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输出结果</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sp>
        <p:nvSpPr>
          <p:cNvPr id="49185" name="TextBox 13"/>
          <p:cNvSpPr txBox="1"/>
          <p:nvPr/>
        </p:nvSpPr>
        <p:spPr>
          <a:xfrm>
            <a:off x="5367338" y="5037138"/>
            <a:ext cx="1162050" cy="415925"/>
          </a:xfrm>
          <a:prstGeom prst="rect">
            <a:avLst/>
          </a:prstGeom>
          <a:noFill/>
          <a:ln w="9525">
            <a:noFill/>
          </a:ln>
        </p:spPr>
        <p:txBody>
          <a:bodyPr wrap="none" anchor="t">
            <a:spAutoFit/>
          </a:bodyPr>
          <a:p>
            <a:pPr eaLnBrk="0" hangingPunct="0"/>
            <a:r>
              <a:rPr lang="zh-CN" altLang="en-US" sz="2100" b="1" dirty="0">
                <a:latin typeface="Arial" panose="020B0604020202020204" pitchFamily="34" charset="0"/>
                <a:ea typeface="宋体" panose="02010600030101010101" pitchFamily="2" charset="-122"/>
                <a:sym typeface="Calibri" panose="020F0502020204030204" pitchFamily="34" charset="0"/>
              </a:rPr>
              <a:t>结论是</a:t>
            </a:r>
            <a:r>
              <a:rPr lang="en-US" altLang="zh-CN" sz="2100" b="1" dirty="0">
                <a:latin typeface="Arial" panose="020B0604020202020204" pitchFamily="34" charset="0"/>
                <a:ea typeface="宋体" panose="02010600030101010101" pitchFamily="2" charset="-122"/>
                <a:sym typeface="Calibri" panose="020F0502020204030204" pitchFamily="34" charset="0"/>
              </a:rPr>
              <a:t>?</a:t>
            </a:r>
            <a:endParaRPr lang="zh-CN" altLang="en-US" sz="2100" b="1" dirty="0">
              <a:latin typeface="Arial" panose="020B0604020202020204" pitchFamily="34" charset="0"/>
              <a:ea typeface="宋体" panose="02010600030101010101" pitchFamily="2" charset="-122"/>
              <a:sym typeface="Calibri" panose="020F0502020204030204" pitchFamily="34" charset="0"/>
            </a:endParaRPr>
          </a:p>
        </p:txBody>
      </p:sp>
      <p:pic>
        <p:nvPicPr>
          <p:cNvPr id="49186" name="Picture 2"/>
          <p:cNvPicPr>
            <a:picLocks noChangeAspect="1"/>
          </p:cNvPicPr>
          <p:nvPr/>
        </p:nvPicPr>
        <p:blipFill>
          <a:blip r:embed="rId1"/>
          <a:stretch>
            <a:fillRect/>
          </a:stretch>
        </p:blipFill>
        <p:spPr>
          <a:xfrm>
            <a:off x="4860925" y="4905375"/>
            <a:ext cx="5368925" cy="1392238"/>
          </a:xfrm>
          <a:prstGeom prst="rect">
            <a:avLst/>
          </a:prstGeom>
          <a:noFill/>
          <a:ln w="9525">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605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 </a:t>
            </a: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语言的反射机制</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6605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运行时</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环境中，对于任意一个类，能否知道这个类有哪些属性和方法？对于任意一个对象，能否调用它的任意一个方法？答案是</a:t>
            </a:r>
            <a:r>
              <a:rPr kumimoji="0" lang="zh-CN" altLang="en-US" sz="2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肯定</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的。这种动态获取类的信息以及动态调用对象的方法的功能来自于</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语言的反射（</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Reflection</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）机制。</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反射机制主要提供了以下功能</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140" noProof="0">
                <a:ln>
                  <a:noFill/>
                </a:ln>
                <a:effectLst/>
                <a:uLnTx/>
                <a:uFillTx/>
                <a:sym typeface="Calibri" panose="020F0502020204030204" pitchFamily="34" charset="0"/>
              </a:rPr>
              <a:t>在运行时判断任意一个对象所属的类。</a:t>
            </a:r>
            <a:endParaRPr kumimoji="0" lang="zh-CN" altLang="en-US" sz="21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140" noProof="0">
                <a:ln>
                  <a:noFill/>
                </a:ln>
                <a:effectLst/>
                <a:uLnTx/>
                <a:uFillTx/>
                <a:sym typeface="Calibri" panose="020F0502020204030204" pitchFamily="34" charset="0"/>
              </a:rPr>
              <a:t>在运行时构造任意一个类的对象。</a:t>
            </a:r>
            <a:endParaRPr kumimoji="0" lang="zh-CN" altLang="en-US" sz="21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140" noProof="0">
                <a:ln>
                  <a:noFill/>
                </a:ln>
                <a:effectLst/>
                <a:uLnTx/>
                <a:uFillTx/>
                <a:sym typeface="Calibri" panose="020F0502020204030204" pitchFamily="34" charset="0"/>
              </a:rPr>
              <a:t>在运行时判断任意一个类所具有的成员变量和方法。</a:t>
            </a:r>
            <a:endParaRPr kumimoji="0" lang="zh-CN" altLang="en-US" sz="21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140" noProof="0">
                <a:ln>
                  <a:noFill/>
                </a:ln>
                <a:effectLst/>
                <a:uLnTx/>
                <a:uFillTx/>
                <a:sym typeface="Calibri" panose="020F0502020204030204" pitchFamily="34" charset="0"/>
              </a:rPr>
              <a:t>在运行时调用任意一个对象的方法</a:t>
            </a:r>
            <a:endParaRPr kumimoji="0" lang="zh-CN" altLang="en-US" sz="21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45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默认的</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类加载机制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02"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全盘责任</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如果一个类由某一个类加载器加载，那么所有该类相关的类均由此类加载器加载，除非显式的使用其它类加载器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父类委托</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双亲委托</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先由父类加载器加载，如果不成功再使用子类加载器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自己创建类加载器</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910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40080" marR="0" lvl="0" indent="-640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ClassLoader</a:t>
            </a:r>
            <a:r>
              <a:rPr kumimoji="0" lang="zh-CN" altLang="en-US" sz="252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的方法</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loadClass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调用 </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hlinkClick r:id="rId1" action="ppaction://hlinkfile"/>
              </a:rPr>
              <a:t>findLoadedClass(String)</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来检查是否已经加载类。</a:t>
            </a:r>
            <a:endPar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在父类加载器上调用 </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hlinkClick r:id="rId1" action="ppaction://hlinkfile"/>
              </a:rPr>
              <a:t>loadClass</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方法。如果父类加载器为 </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null</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，则使用虚拟机的内置类加载器。 </a:t>
            </a:r>
            <a:endPar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1440180" marR="0" lvl="2" indent="-48006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调用 </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hlinkClick r:id="rId1" action="ppaction://hlinkfile"/>
              </a:rPr>
              <a:t>findClass(String)</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方法查找类。</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findSystemClass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方法从本地文件系统中寻找类文件，如果存在，就使用</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defineClass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将原始字节转换成</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对象，以将该文件转换成类。</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resolveClass </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可以不完全地</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不带解析</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装入类，也可以完全地</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带解析</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装入类。当编写我们自己的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loadClass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时可以调用</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resolveClass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，这取决于</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loadClass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resolve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参数的值。 </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40130" marR="0" lvl="1" indent="-56007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findLoadedClass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充当一个缓存：当请求</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loadClass</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装入类时，它调用该方法来查看</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ClassLoader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是否已装入这个类，这样可以避免重新装入已存在类所造成的麻烦</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JDK9</a:t>
            </a:r>
            <a:r>
              <a:rPr lang="zh-CN" altLang="en-US"/>
              <a:t>之后的类加载器委派关系</a:t>
            </a:r>
            <a:endParaRPr lang="zh-CN" altLang="en-US"/>
          </a:p>
        </p:txBody>
      </p:sp>
      <p:sp>
        <p:nvSpPr>
          <p:cNvPr id="6" name="内容占位符 5"/>
          <p:cNvSpPr>
            <a:spLocks noGrp="1"/>
          </p:cNvSpPr>
          <p:nvPr>
            <p:ph sz="half" idx="1"/>
          </p:nvPr>
        </p:nvSpPr>
        <p:spPr>
          <a:xfrm>
            <a:off x="495300" y="1395730"/>
            <a:ext cx="4391025" cy="4751070"/>
          </a:xfrm>
        </p:spPr>
        <p:txBody>
          <a:bodyPr/>
          <a:p>
            <a:r>
              <a:rPr lang="zh-CN" altLang="en-US" sz="2800"/>
              <a:t>加载类先判断类的模块归属关系。同一个模块使用相同的类加载器。</a:t>
            </a:r>
            <a:endParaRPr lang="zh-CN" altLang="en-US" sz="2800"/>
          </a:p>
          <a:p>
            <a:r>
              <a:rPr lang="zh-CN" altLang="en-US" sz="2800"/>
              <a:t>无模块归属关系按照父类委托方式加载</a:t>
            </a:r>
            <a:endParaRPr lang="zh-CN" altLang="en-US" sz="2800"/>
          </a:p>
          <a:p>
            <a:r>
              <a:rPr lang="en-US" altLang="zh-CN" sz="2800"/>
              <a:t>JDK9</a:t>
            </a:r>
            <a:r>
              <a:rPr lang="zh-CN" altLang="en-US" sz="2800"/>
              <a:t>类加载器继承自</a:t>
            </a:r>
            <a:r>
              <a:rPr lang="en-US" altLang="zh-CN" sz="2800"/>
              <a:t>BuiltinClassLoader</a:t>
            </a:r>
            <a:endParaRPr lang="en-US" altLang="zh-CN" sz="2800"/>
          </a:p>
          <a:p>
            <a:r>
              <a:rPr lang="en-US" altLang="zh-CN" sz="2800"/>
              <a:t>JDK8</a:t>
            </a:r>
            <a:r>
              <a:rPr lang="zh-CN" altLang="en-US" sz="2800"/>
              <a:t>类加载器继承自</a:t>
            </a:r>
            <a:r>
              <a:rPr lang="en-US" altLang="zh-CN" sz="2800"/>
              <a:t>URLClassLoader</a:t>
            </a:r>
            <a:endParaRPr lang="en-US" altLang="zh-CN" sz="2800"/>
          </a:p>
        </p:txBody>
      </p:sp>
      <p:sp>
        <p:nvSpPr>
          <p:cNvPr id="7" name="内容占位符 6"/>
          <p:cNvSpPr>
            <a:spLocks noGrp="1"/>
          </p:cNvSpPr>
          <p:nvPr>
            <p:ph sz="half" idx="2"/>
          </p:nvPr>
        </p:nvSpPr>
        <p:spPr/>
        <p:txBody>
          <a:bodyPr/>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pic>
        <p:nvPicPr>
          <p:cNvPr id="5" name="图片 4" descr="未命名文件"/>
          <p:cNvPicPr>
            <a:picLocks noChangeAspect="1"/>
          </p:cNvPicPr>
          <p:nvPr/>
        </p:nvPicPr>
        <p:blipFill>
          <a:blip r:embed="rId1"/>
          <a:stretch>
            <a:fillRect/>
          </a:stretch>
        </p:blipFill>
        <p:spPr>
          <a:xfrm>
            <a:off x="4601210" y="1395730"/>
            <a:ext cx="6200140" cy="450532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en-US" altLang="zh-CN"/>
              <a:t>JDK9</a:t>
            </a:r>
            <a:r>
              <a:rPr lang="zh-CN" altLang="en-US"/>
              <a:t>以上的</a:t>
            </a:r>
            <a:r>
              <a:rPr lang="zh-CN" altLang="en-US"/>
              <a:t>加载器</a:t>
            </a:r>
            <a:endParaRPr lang="zh-CN" altLang="en-US"/>
          </a:p>
        </p:txBody>
      </p:sp>
      <p:sp>
        <p:nvSpPr>
          <p:cNvPr id="5" name="灯片编号占位符 4"/>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pic>
        <p:nvPicPr>
          <p:cNvPr id="8" name="图片 7"/>
          <p:cNvPicPr>
            <a:picLocks noChangeAspect="1"/>
          </p:cNvPicPr>
          <p:nvPr>
            <p:custDataLst>
              <p:tags r:id="rId1"/>
            </p:custDataLst>
          </p:nvPr>
        </p:nvPicPr>
        <p:blipFill>
          <a:blip r:embed="rId2"/>
          <a:stretch>
            <a:fillRect/>
          </a:stretch>
        </p:blipFill>
        <p:spPr>
          <a:xfrm>
            <a:off x="1295400" y="1619885"/>
            <a:ext cx="8210550" cy="2266950"/>
          </a:xfrm>
          <a:prstGeom prst="rect">
            <a:avLst/>
          </a:prstGeom>
        </p:spPr>
      </p:pic>
      <p:sp>
        <p:nvSpPr>
          <p:cNvPr id="9" name="文本框 8"/>
          <p:cNvSpPr txBox="1"/>
          <p:nvPr/>
        </p:nvSpPr>
        <p:spPr>
          <a:xfrm>
            <a:off x="1125220" y="4320540"/>
            <a:ext cx="8522335" cy="1630045"/>
          </a:xfrm>
          <a:prstGeom prst="rect">
            <a:avLst/>
          </a:prstGeom>
          <a:noFill/>
        </p:spPr>
        <p:txBody>
          <a:bodyPr wrap="square" rtlCol="0" anchor="t">
            <a:spAutoFit/>
          </a:bodyPr>
          <a:p>
            <a:r>
              <a:rPr lang="zh-CN" altLang="en-US"/>
              <a:t>String's loader:null</a:t>
            </a:r>
            <a:endParaRPr lang="zh-CN" altLang="en-US"/>
          </a:p>
          <a:p>
            <a:r>
              <a:rPr lang="zh-CN" altLang="en-US"/>
              <a:t>java.sql.Date's loader:jdk.internal.loader.ClassLoaders$PlatformClassLoader@54a097cc</a:t>
            </a:r>
            <a:endParaRPr lang="zh-CN" altLang="en-US"/>
          </a:p>
          <a:p>
            <a:r>
              <a:rPr lang="zh-CN" altLang="en-US"/>
              <a:t>reflect.FinalFieldTest's loader:jdk.internal.loader.ClassLoaders$AppClassLoader@e580929</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 </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Tomcat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的类载入器的结构 </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4013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Tomcat Server</a:t>
            </a:r>
            <a:r>
              <a:rPr kumimoji="0" lang="zh-CN" altLang="en-US" sz="294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在启动的时候将构造一个</a:t>
            </a:r>
            <a:r>
              <a:rPr kumimoji="0" lang="en-US" altLang="zh-CN" sz="294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ClassLoader</a:t>
            </a:r>
            <a:r>
              <a:rPr kumimoji="0" lang="zh-CN" altLang="en-US" sz="294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树，以保证模块的类库是私有的</a:t>
            </a:r>
            <a:br>
              <a:rPr kumimoji="0" lang="zh-CN" altLang="en-US" sz="294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b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Bootstrap -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载入</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JVM</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自带的类和</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$JAVA_HOME/jre/lib/ext/*.jar</a:t>
            </a:r>
            <a:b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b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System -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载入</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$CLASSPATH/*.class</a:t>
            </a:r>
            <a:b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b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Common -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载入</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$CATALINA_HOME/common/...</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，它们对</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TOMCAT</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和所有的</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WEB APP</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都可见</a:t>
            </a:r>
            <a:b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b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Catalina -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载入</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$CATALINA_HOME/server/...</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，它们仅对</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TOMCAT</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可见，对所有的</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WEB APP</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都不可见</a:t>
            </a:r>
            <a:b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b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Shared -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载入</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$CATALINA_HOME/shared/...</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，它们仅对所有</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WEB APP</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可见，对</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TOMCAT</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不可见（也不必见）</a:t>
            </a:r>
            <a:b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b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WebApp? - </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载入</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ContextBase?/WEB-INF/...</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，它们仅对该</a:t>
            </a:r>
            <a:r>
              <a:rPr kumimoji="0" lang="en-US" altLang="zh-CN"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WEB APP</a:t>
            </a: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可见 </a:t>
            </a:r>
            <a:endPar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143362" name="TextBox 3"/>
          <p:cNvSpPr/>
          <p:nvPr/>
        </p:nvSpPr>
        <p:spPr>
          <a:xfrm>
            <a:off x="3948113" y="2205038"/>
            <a:ext cx="2940050" cy="1108075"/>
          </a:xfrm>
          <a:prstGeom prst="rect">
            <a:avLst/>
          </a:prstGeom>
          <a:noFill/>
          <a:ln w="9525">
            <a:noFill/>
          </a:ln>
        </p:spPr>
        <p:txBody>
          <a:bodyPr wrap="none" anchor="t">
            <a:spAutoFit/>
          </a:bodyPr>
          <a:p>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Java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语言的反射机制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6809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Reflection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被视为动态语言的一个关键性质。这个机制允许程序在运行时透过</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Reflection APIs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取得任何一个</a:t>
            </a:r>
            <a:r>
              <a:rPr kumimoji="0" lang="zh-CN" altLang="en-US" sz="2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已知名称</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的内部信息，包括其</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modifiers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（诸如</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static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等等）、</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superclass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（例如</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Object</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）、实现的</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interfaces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（例如</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Serializable</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），也包括</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的所有信息，并可于运行时改变</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fields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内容或调用</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methods</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2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 Reflection API 简介</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9634"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JDK</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中，主要由以下类来实现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反射机制，这些类都位于</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java.lang.reflect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包中</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类：代表一个类。</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Field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类：代表类的成员变量（成员变量也称为类的属性）。</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Method</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类：代表类的方法。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Constructor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类：代表类的构造方法。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4610"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Class&lt;T&gt;</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04611"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类是程序的一部分，每个类都有一个</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对象。换言之，每当编写并且编译了一个新类，就会产生一个</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没有公共构造方法。</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对象是在加载类时由 </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虚拟机以及通过调用类加载器中的 </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defineClass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方法自动构造的，因此不能显式地声明一个</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Reflection</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起源。要想操纵类中的属性和方法，都必须从获取</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object</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开始</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tags/tag1.xml><?xml version="1.0" encoding="utf-8"?>
<p:tagLst xmlns:p="http://schemas.openxmlformats.org/presentationml/2006/main">
  <p:tag name="KSO_WM_UNIT_PLACING_PICTURE_USER_VIEWPORT" val="{&quot;height&quot;:4755,&quot;width&quot;:10500}"/>
</p:tagLst>
</file>

<file path=ppt/tags/tag2.xml><?xml version="1.0" encoding="utf-8"?>
<p:tagLst xmlns:p="http://schemas.openxmlformats.org/presentationml/2006/main">
  <p:tag name="KSO_WM_UNIT_PLACING_PICTURE_USER_VIEWPORT" val="{&quot;height&quot;:3570,&quot;width&quot;:12930}"/>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11905</Words>
  <Application>WPS 演示</Application>
  <PresentationFormat/>
  <Paragraphs>683</Paragraphs>
  <Slides>65</Slides>
  <Notes>61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65</vt:i4>
      </vt:variant>
    </vt:vector>
  </HeadingPairs>
  <TitlesOfParts>
    <vt:vector size="82" baseType="lpstr">
      <vt:lpstr>Arial</vt:lpstr>
      <vt:lpstr>宋体</vt:lpstr>
      <vt:lpstr>Wingdings</vt:lpstr>
      <vt:lpstr>Calibri</vt:lpstr>
      <vt:lpstr>Impact</vt:lpstr>
      <vt:lpstr>方正姚体</vt:lpstr>
      <vt:lpstr>微软雅黑</vt:lpstr>
      <vt:lpstr>Felix Titling</vt:lpstr>
      <vt:lpstr>Latha</vt:lpstr>
      <vt:lpstr>FrankRuehl</vt:lpstr>
      <vt:lpstr>Arial Unicode MS</vt:lpstr>
      <vt:lpstr>黑体</vt:lpstr>
      <vt:lpstr>Consolas</vt:lpstr>
      <vt:lpstr>Times New Roman</vt:lpstr>
      <vt:lpstr>楷体_GB2312</vt:lpstr>
      <vt:lpstr>新宋体</vt:lpstr>
      <vt:lpstr>Office 主题​​</vt:lpstr>
      <vt:lpstr>PowerPoint 演示文稿</vt:lpstr>
      <vt:lpstr>课程内容</vt:lpstr>
      <vt:lpstr>PowerPoint 演示文稿</vt:lpstr>
      <vt:lpstr>动态语言</vt:lpstr>
      <vt:lpstr>什么是反射</vt:lpstr>
      <vt:lpstr>Java 语言的反射机制</vt:lpstr>
      <vt:lpstr>Java 语言的反射机制</vt:lpstr>
      <vt:lpstr>Java Reflection API 简介</vt:lpstr>
      <vt:lpstr>Class&lt;T&gt;</vt:lpstr>
      <vt:lpstr>获取Class Object</vt:lpstr>
      <vt:lpstr>Java Reflection API 简介</vt:lpstr>
      <vt:lpstr>案例一</vt:lpstr>
      <vt:lpstr>通过反射实例化对象</vt:lpstr>
      <vt:lpstr>案例准备</vt:lpstr>
      <vt:lpstr>案例二：动态实例化</vt:lpstr>
      <vt:lpstr>通过反射调用方法</vt:lpstr>
      <vt:lpstr>案例三：动态操纵Method</vt:lpstr>
      <vt:lpstr>通过反射调用变量</vt:lpstr>
      <vt:lpstr>案例四：动态操纵Field</vt:lpstr>
      <vt:lpstr>反射操作泛型(Generic)</vt:lpstr>
      <vt:lpstr>PowerPoint 演示文稿</vt:lpstr>
      <vt:lpstr>泛型类型反射</vt:lpstr>
      <vt:lpstr>Java反射总结</vt:lpstr>
      <vt:lpstr>Java反射的应用</vt:lpstr>
      <vt:lpstr>PowerPoint 演示文稿</vt:lpstr>
      <vt:lpstr>代理模式</vt:lpstr>
      <vt:lpstr>代理模式</vt:lpstr>
      <vt:lpstr>动态代理类</vt:lpstr>
      <vt:lpstr>动态代理类</vt:lpstr>
      <vt:lpstr>动态代理步骤</vt:lpstr>
      <vt:lpstr>动态代理类创建代理实例（1）</vt:lpstr>
      <vt:lpstr>动态代理类创建代理实例（2）</vt:lpstr>
      <vt:lpstr>动态代理类</vt:lpstr>
      <vt:lpstr>动态代理类</vt:lpstr>
      <vt:lpstr>动态代理类</vt:lpstr>
      <vt:lpstr>动态代理应用</vt:lpstr>
      <vt:lpstr>PowerPoint 演示文稿</vt:lpstr>
      <vt:lpstr>类的初始化</vt:lpstr>
      <vt:lpstr>类初始化的时机</vt:lpstr>
      <vt:lpstr>特定的被动引用不会产生初始化</vt:lpstr>
      <vt:lpstr>加载</vt:lpstr>
      <vt:lpstr>验证</vt:lpstr>
      <vt:lpstr>准备</vt:lpstr>
      <vt:lpstr>解析</vt:lpstr>
      <vt:lpstr>类的加载器</vt:lpstr>
      <vt:lpstr>PowerPoint 演示文稿</vt:lpstr>
      <vt:lpstr>默认的类加载机制</vt:lpstr>
      <vt:lpstr>PowerPoint 演示文稿</vt:lpstr>
      <vt:lpstr>类加载器委托模型</vt:lpstr>
      <vt:lpstr>类的加载过程</vt:lpstr>
      <vt:lpstr>系统启动及初始化</vt:lpstr>
      <vt:lpstr>类加载示例</vt:lpstr>
      <vt:lpstr>类加载测试一</vt:lpstr>
      <vt:lpstr>类加载测试二</vt:lpstr>
      <vt:lpstr>类加载测试三</vt:lpstr>
      <vt:lpstr>类加载测试四</vt:lpstr>
      <vt:lpstr>类加载测试五</vt:lpstr>
      <vt:lpstr>类加载测试六</vt:lpstr>
      <vt:lpstr>类加载测试七</vt:lpstr>
      <vt:lpstr>默认的类加载机制</vt:lpstr>
      <vt:lpstr>自己创建类加载器</vt:lpstr>
      <vt:lpstr>JDK9之后的类加载器委派关系</vt:lpstr>
      <vt:lpstr>JDK9以上的加载器</vt:lpstr>
      <vt:lpstr> Tomcat的类载入器的结构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258</cp:revision>
  <cp:lastPrinted>2016-11-07T04:06:00Z</cp:lastPrinted>
  <dcterms:created xsi:type="dcterms:W3CDTF">2012-10-26T07:13:00Z</dcterms:created>
  <dcterms:modified xsi:type="dcterms:W3CDTF">2022-03-21T13:50:09Z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08FFE051BFB54EF89A7BD581A23D787C</vt:lpwstr>
  </property>
</Properties>
</file>