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435" r:id="rId3"/>
    <p:sldId id="1515" r:id="rId4"/>
    <p:sldId id="1033" r:id="rId5"/>
    <p:sldId id="1225" r:id="rId7"/>
    <p:sldId id="1034" r:id="rId8"/>
    <p:sldId id="1037" r:id="rId9"/>
    <p:sldId id="1502" r:id="rId10"/>
    <p:sldId id="1041" r:id="rId11"/>
    <p:sldId id="1051" r:id="rId12"/>
    <p:sldId id="1052" r:id="rId13"/>
    <p:sldId id="1056" r:id="rId14"/>
    <p:sldId id="1058" r:id="rId15"/>
    <p:sldId id="1069" r:id="rId16"/>
    <p:sldId id="1076" r:id="rId17"/>
    <p:sldId id="1083" r:id="rId18"/>
    <p:sldId id="1085" r:id="rId19"/>
    <p:sldId id="1086" r:id="rId20"/>
    <p:sldId id="1087" r:id="rId21"/>
    <p:sldId id="1088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方正姚体" panose="02010601030101010101" charset="-122"/>
      <p:regular r:id="rId32"/>
    </p:embeddedFont>
    <p:embeddedFont>
      <p:font typeface="微软雅黑" panose="020B0503020204020204" pitchFamily="34" charset="-122"/>
      <p:regular r:id="rId33"/>
    </p:embeddedFont>
    <p:embeddedFont>
      <p:font typeface="Felix Titling" panose="04060505060202020A04" pitchFamily="82" charset="0"/>
      <p:regular r:id="rId34"/>
    </p:embeddedFont>
    <p:embeddedFont>
      <p:font typeface="Latha" panose="020B0604020202020204" pitchFamily="34" charset="0"/>
      <p:regular r:id="rId35"/>
      <p:bold r:id="rId36"/>
    </p:embeddedFont>
    <p:embeddedFont>
      <p:font typeface="FrankRuehl" panose="020E0503060101010101" pitchFamily="34" charset="-79"/>
      <p:regular r:id="rId37"/>
    </p:embeddedFont>
    <p:embeddedFont>
      <p:font typeface="Arial Narrow" panose="020B060602020203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6" d="100"/>
          <a:sy n="76" d="100"/>
        </p:scale>
        <p:origin x="1152" y="60"/>
      </p:cViewPr>
      <p:guideLst>
        <p:guide orient="horz" pos="2210"/>
        <p:guide pos="2853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slide" Target="slides/slide2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17B1BD-41B3-436C-8D08-031BF4D65219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noProof="1" dirty="0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110767-A067-4249-AB35-7E0BF38D6DA6}" type="slidenum">
              <a:rPr kumimoji="0" lang="zh-CN" altLang="en-US" sz="2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C0DCA6-B116-4C01-B8A6-6D217D42CDA5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9938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2EE3E3-9329-416F-A4CB-65A6267EF443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2288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CF3DC1-6509-4CAA-BCC4-02C5D2E685D7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37218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E79DC6-0487-45BA-AA54-49CE997442AE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4950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C727D3-A373-4271-B4CA-60280B2DBDD1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5360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5360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8A5988-DBC1-48DE-B55C-F2BABDA5275F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198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45DB8C-61A2-47FE-9839-748E0EBD13ED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710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5A45F1-0197-4ADF-961A-723B149D4EB0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5120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F8A86F-91DC-424C-90CE-3A1AAEED52EB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53250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3252" name="Rectangle 3"/>
          <p:cNvSpPr/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r>
              <a:rPr lang="en-US" altLang="zh-CN" dirty="0"/>
              <a:t>Callable</a:t>
            </a:r>
            <a:r>
              <a:rPr lang="zh-CN" altLang="en-US" dirty="0"/>
              <a:t>接口不是</a:t>
            </a:r>
            <a:r>
              <a:rPr lang="en-US" altLang="zh-CN" dirty="0"/>
              <a:t>Runnable</a:t>
            </a:r>
            <a:r>
              <a:rPr lang="zh-CN" altLang="en-US" dirty="0"/>
              <a:t>的子接口</a:t>
            </a:r>
            <a:r>
              <a:rPr lang="en-US" altLang="zh-CN" dirty="0"/>
              <a:t>,</a:t>
            </a:r>
            <a:r>
              <a:rPr lang="zh-CN" altLang="en-US" dirty="0"/>
              <a:t>是不可以作为</a:t>
            </a:r>
            <a:r>
              <a:rPr lang="en-US" altLang="zh-CN" dirty="0"/>
              <a:t>Thread</a:t>
            </a:r>
            <a:r>
              <a:rPr lang="zh-CN" altLang="en-US" dirty="0"/>
              <a:t>的</a:t>
            </a:r>
            <a:r>
              <a:rPr lang="en-US" altLang="zh-CN" dirty="0"/>
              <a:t>target</a:t>
            </a:r>
            <a:r>
              <a:rPr lang="zh-CN" altLang="en-US" dirty="0"/>
              <a:t>被传到</a:t>
            </a:r>
            <a:r>
              <a:rPr lang="en-US" altLang="zh-CN" dirty="0"/>
              <a:t>Thread</a:t>
            </a:r>
            <a:r>
              <a:rPr lang="zh-CN" altLang="en-US" dirty="0"/>
              <a:t>里面的。</a:t>
            </a:r>
            <a:endParaRPr lang="zh-CN" altLang="en-US" dirty="0"/>
          </a:p>
          <a:p>
            <a:pPr lvl="0"/>
            <a:r>
              <a:rPr lang="en-US" altLang="zh-CN" dirty="0"/>
              <a:t>Future</a:t>
            </a:r>
            <a:r>
              <a:rPr lang="zh-CN" altLang="en-US" dirty="0"/>
              <a:t>接口可以代表</a:t>
            </a:r>
            <a:r>
              <a:rPr lang="en-US" altLang="zh-CN" dirty="0"/>
              <a:t>Callable</a:t>
            </a:r>
            <a:r>
              <a:rPr lang="zh-CN" altLang="en-US" dirty="0"/>
              <a:t>接口里面</a:t>
            </a:r>
            <a:r>
              <a:rPr lang="en-US" altLang="zh-CN" dirty="0"/>
              <a:t>Call</a:t>
            </a:r>
            <a:r>
              <a:rPr lang="zh-CN" altLang="en-US" dirty="0"/>
              <a:t>方法的返回值，</a:t>
            </a:r>
            <a:r>
              <a:rPr lang="en-US" altLang="zh-CN" dirty="0"/>
              <a:t>Future</a:t>
            </a:r>
            <a:r>
              <a:rPr lang="zh-CN" altLang="en-US" dirty="0"/>
              <a:t>接口有个实现类</a:t>
            </a:r>
            <a:r>
              <a:rPr lang="en-US" altLang="zh-CN" dirty="0"/>
              <a:t>FutureTask</a:t>
            </a:r>
            <a:r>
              <a:rPr lang="zh-CN" altLang="en-US" dirty="0"/>
              <a:t>，它同时还实现了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利用它我们就可以构造线程了。计算完成后可以使用</a:t>
            </a:r>
            <a:r>
              <a:rPr lang="en-US" altLang="zh-CN" dirty="0"/>
              <a:t>Future</a:t>
            </a:r>
            <a:r>
              <a:rPr lang="zh-CN" altLang="en-US" dirty="0"/>
              <a:t>的 </a:t>
            </a:r>
            <a:r>
              <a:rPr lang="en-US" altLang="zh-CN" dirty="0"/>
              <a:t>get </a:t>
            </a:r>
            <a:r>
              <a:rPr lang="zh-CN" altLang="en-US" dirty="0"/>
              <a:t>方法来获取返回值。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B3EB68-0930-4B38-9FAA-30CED7AF7803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75778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8426C8-A90D-483C-9A8F-237981CE75DF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78850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D30A78-5A84-4C78-8E32-765FC5EE073E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8704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612B6-2A2A-417D-B25D-75359D0C1585}" type="slidenum">
              <a:rPr kumimoji="0" lang="en-US" altLang="zh-CN" sz="2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9318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6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0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6080" indent="0" algn="ctr">
              <a:buNone/>
              <a:defRPr sz="1685"/>
            </a:lvl2pPr>
            <a:lvl3pPr marL="771525" indent="0" algn="ctr">
              <a:buNone/>
              <a:defRPr sz="1520"/>
            </a:lvl3pPr>
            <a:lvl4pPr marL="1157605" indent="0" algn="ctr">
              <a:buNone/>
              <a:defRPr sz="1350"/>
            </a:lvl4pPr>
            <a:lvl5pPr marL="1543050" indent="0" algn="ctr">
              <a:buNone/>
              <a:defRPr sz="1350"/>
            </a:lvl5pPr>
            <a:lvl6pPr marL="1928495" indent="0" algn="ctr">
              <a:buNone/>
              <a:defRPr sz="1350"/>
            </a:lvl6pPr>
            <a:lvl7pPr marL="2314575" indent="0" algn="ctr">
              <a:buNone/>
              <a:defRPr sz="1350"/>
            </a:lvl7pPr>
            <a:lvl8pPr marL="2700020" indent="0" algn="ctr">
              <a:buNone/>
              <a:defRPr sz="1350"/>
            </a:lvl8pPr>
            <a:lvl9pPr marL="3086100" indent="0" algn="ctr">
              <a:buNone/>
              <a:defRPr sz="1350"/>
            </a:lvl9pPr>
          </a:lstStyle>
          <a:p>
            <a:pPr fontAlgn="base"/>
            <a:r>
              <a:rPr lang="zh-CN" altLang="en-US" sz="20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478789-BCCB-4039-AC17-0C3CB10A159A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A66E51-83F5-4466-B3D7-C030DB708591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905" y="429381"/>
            <a:ext cx="2057535" cy="5424714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302" y="429381"/>
            <a:ext cx="6053326" cy="542471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33544F-0CCF-4910-AF98-D82BDE444A79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50"/>
            </a:lvl1pPr>
            <a:lvl2pPr>
              <a:defRPr sz="2665"/>
            </a:lvl2pPr>
            <a:lvl3pPr>
              <a:defRPr sz="2285"/>
            </a:lvl3pPr>
            <a:lvl4pPr>
              <a:defRPr sz="1905"/>
            </a:lvl4pPr>
            <a:lvl5pPr>
              <a:defRPr sz="1715"/>
            </a:lvl5pPr>
          </a:lstStyle>
          <a:p>
            <a:pPr lvl="0" fontAlgn="base"/>
            <a:r>
              <a:rPr lang="zh-CN" altLang="en-US" sz="305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66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2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90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1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364287-BDD5-4172-B39C-9FD7466183CD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506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0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608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1525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3pPr>
            <a:lvl4pPr marL="11576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0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49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5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02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1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0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3A1B04-DED5-4731-8AA5-14D04972886C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302" y="1328965"/>
            <a:ext cx="4032768" cy="452513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72" y="1328965"/>
            <a:ext cx="4032768" cy="452513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EE3892-366A-4832-8390-38EB9F4C363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360"/>
            </a:lvl1pPr>
            <a:lvl2pPr marL="386080" indent="0">
              <a:buNone/>
              <a:defRPr sz="2025"/>
            </a:lvl2pPr>
            <a:lvl3pPr marL="771525" indent="0">
              <a:buNone/>
              <a:defRPr sz="1685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8495" indent="0">
              <a:buNone/>
              <a:defRPr sz="1520"/>
            </a:lvl6pPr>
            <a:lvl7pPr marL="2314575" indent="0">
              <a:buNone/>
              <a:defRPr sz="1520"/>
            </a:lvl7pPr>
            <a:lvl8pPr marL="2700020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 fontAlgn="base"/>
            <a:r>
              <a:rPr lang="zh-CN" altLang="en-US" sz="236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3" y="1778438"/>
            <a:ext cx="3673182" cy="823912"/>
          </a:xfrm>
        </p:spPr>
        <p:txBody>
          <a:bodyPr anchor="ctr"/>
          <a:lstStyle>
            <a:lvl1pPr marL="0" indent="0">
              <a:buNone/>
              <a:defRPr sz="2360"/>
            </a:lvl1pPr>
            <a:lvl2pPr marL="386080" indent="0">
              <a:buNone/>
              <a:defRPr sz="2025"/>
            </a:lvl2pPr>
            <a:lvl3pPr marL="771525" indent="0">
              <a:buNone/>
              <a:defRPr sz="1685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8495" indent="0">
              <a:buNone/>
              <a:defRPr sz="1520"/>
            </a:lvl6pPr>
            <a:lvl7pPr marL="2314575" indent="0">
              <a:buNone/>
              <a:defRPr sz="1520"/>
            </a:lvl7pPr>
            <a:lvl8pPr marL="2700020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 fontAlgn="base"/>
            <a:r>
              <a:rPr lang="zh-CN" altLang="en-US" sz="236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3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E63F4E-4F43-4161-8D92-8EEBF3CC35E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2E6791-3C3D-416D-A1FA-E503F216EAD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E236A4-66AF-4612-A4FA-0E3411D7E034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700"/>
            </a:lvl1pPr>
            <a:lvl2pPr>
              <a:defRPr sz="2360"/>
            </a:lvl2pPr>
            <a:lvl3pPr>
              <a:defRPr sz="2025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6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0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8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8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6080" indent="0">
              <a:buNone/>
              <a:defRPr sz="1180"/>
            </a:lvl2pPr>
            <a:lvl3pPr marL="771525" indent="0">
              <a:buNone/>
              <a:defRPr sz="1015"/>
            </a:lvl3pPr>
            <a:lvl4pPr marL="1157605" indent="0">
              <a:buNone/>
              <a:defRPr sz="845"/>
            </a:lvl4pPr>
            <a:lvl5pPr marL="1543050" indent="0">
              <a:buNone/>
              <a:defRPr sz="845"/>
            </a:lvl5pPr>
            <a:lvl6pPr marL="1928495" indent="0">
              <a:buNone/>
              <a:defRPr sz="845"/>
            </a:lvl6pPr>
            <a:lvl7pPr marL="2314575" indent="0">
              <a:buNone/>
              <a:defRPr sz="845"/>
            </a:lvl7pPr>
            <a:lvl8pPr marL="2700020" indent="0">
              <a:buNone/>
              <a:defRPr sz="845"/>
            </a:lvl8pPr>
            <a:lvl9pPr marL="3086100" indent="0">
              <a:buNone/>
              <a:defRPr sz="845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5B39C2-129E-4D58-820E-286B844AC6E6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700"/>
            </a:lvl1pPr>
            <a:lvl2pPr marL="386080" indent="0">
              <a:buNone/>
              <a:defRPr sz="2360"/>
            </a:lvl2pPr>
            <a:lvl3pPr marL="771525" indent="0">
              <a:buNone/>
              <a:defRPr sz="2025"/>
            </a:lvl3pPr>
            <a:lvl4pPr marL="1157605" indent="0">
              <a:buNone/>
              <a:defRPr sz="1685"/>
            </a:lvl4pPr>
            <a:lvl5pPr marL="1543050" indent="0">
              <a:buNone/>
              <a:defRPr sz="1685"/>
            </a:lvl5pPr>
            <a:lvl6pPr marL="1928495" indent="0">
              <a:buNone/>
              <a:defRPr sz="1685"/>
            </a:lvl6pPr>
            <a:lvl7pPr marL="2314575" indent="0">
              <a:buNone/>
              <a:defRPr sz="1685"/>
            </a:lvl7pPr>
            <a:lvl8pPr marL="2700020" indent="0">
              <a:buNone/>
              <a:defRPr sz="1685"/>
            </a:lvl8pPr>
            <a:lvl9pPr marL="3086100" indent="0">
              <a:buNone/>
              <a:defRPr sz="1685"/>
            </a:lvl9pPr>
          </a:lstStyle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7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685"/>
            </a:lvl1pPr>
            <a:lvl2pPr marL="386080" indent="0">
              <a:buNone/>
              <a:defRPr sz="1520"/>
            </a:lvl2pPr>
            <a:lvl3pPr marL="771525" indent="0">
              <a:buNone/>
              <a:defRPr sz="1350"/>
            </a:lvl3pPr>
            <a:lvl4pPr marL="1157605" indent="0">
              <a:buNone/>
              <a:defRPr sz="1180"/>
            </a:lvl4pPr>
            <a:lvl5pPr marL="1543050" indent="0">
              <a:buNone/>
              <a:defRPr sz="1180"/>
            </a:lvl5pPr>
            <a:lvl6pPr marL="1928495" indent="0">
              <a:buNone/>
              <a:defRPr sz="1180"/>
            </a:lvl6pPr>
            <a:lvl7pPr marL="2314575" indent="0">
              <a:buNone/>
              <a:defRPr sz="1180"/>
            </a:lvl7pPr>
            <a:lvl8pPr marL="2700020" indent="0">
              <a:buNone/>
              <a:defRPr sz="1180"/>
            </a:lvl8pPr>
            <a:lvl9pPr marL="3086100" indent="0">
              <a:buNone/>
              <a:defRPr sz="1180"/>
            </a:lvl9pPr>
          </a:lstStyle>
          <a:p>
            <a:pPr lvl="0" fontAlgn="base"/>
            <a:r>
              <a:rPr lang="zh-CN" altLang="en-US" sz="16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6B081B-A9BC-44A4-BE82-EA00E69130D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19100" y="428625"/>
            <a:ext cx="8229600" cy="542925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19100" y="13287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 indent="-306705"/>
            <a:r>
              <a:rPr lang="en-US" altLang="en-US" dirty="0"/>
              <a:t>第二级</a:t>
            </a:r>
            <a:endParaRPr lang="en-US" altLang="en-US" dirty="0"/>
          </a:p>
          <a:p>
            <a:pPr lvl="2" indent="-245745"/>
            <a:r>
              <a:rPr lang="en-US" altLang="en-US" dirty="0"/>
              <a:t>第三级</a:t>
            </a:r>
            <a:endParaRPr lang="en-US" altLang="en-US" dirty="0"/>
          </a:p>
          <a:p>
            <a:pPr lvl="3" indent="-244475"/>
            <a:r>
              <a:rPr lang="en-US" altLang="en-US" dirty="0"/>
              <a:t>第四级</a:t>
            </a:r>
            <a:endParaRPr lang="en-US" altLang="en-US" dirty="0"/>
          </a:p>
          <a:p>
            <a:pPr lvl="4" indent="-244475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 noProof="1" dirty="0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4A3F6C-BF3A-42FA-8ED7-AC3B8F8F335C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215063"/>
            <a:ext cx="9144000" cy="90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7391400" y="6018213"/>
            <a:ext cx="747713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158875"/>
            <a:ext cx="9144000" cy="508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952836" y="6001151"/>
            <a:ext cx="2165350" cy="4718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2"/>
          <a:srcRect l="10876" r="18822" b="17163"/>
          <a:stretch>
            <a:fillRect/>
          </a:stretch>
        </p:blipFill>
        <p:spPr>
          <a:xfrm>
            <a:off x="7156450" y="5921375"/>
            <a:ext cx="927100" cy="563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7917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4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97917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97917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97917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97917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68300" indent="-368300" algn="l" defTabSz="979170" rtl="0" eaLnBrk="0" fontAlgn="base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95655" lvl="1" indent="-306705" algn="l" defTabSz="979170" rtl="0" eaLnBrk="0" fontAlgn="base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25550" lvl="2" indent="-246380" algn="l" defTabSz="979170" rtl="0" eaLnBrk="0" fontAlgn="base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714500" lvl="3" indent="-244475" algn="l" defTabSz="979170" rtl="0" eaLnBrk="0" fontAlgn="base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203450" lvl="4" indent="-244475" algn="l" defTabSz="979170" rtl="0" eaLnBrk="0" fontAlgn="base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394585" lvl="5" indent="-217805" algn="l" defTabSz="979805" eaLnBrk="0" fontAlgn="base" latinLnBrk="0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»"/>
        <a:defRPr sz="219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830195" lvl="6" indent="-217805" algn="l" defTabSz="979805" eaLnBrk="0" fontAlgn="base" latinLnBrk="0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»"/>
        <a:defRPr sz="219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265805" lvl="7" indent="-217805" algn="l" defTabSz="979805" eaLnBrk="0" fontAlgn="base" latinLnBrk="0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»"/>
        <a:defRPr sz="219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701415" lvl="8" indent="-217805" algn="l" defTabSz="979805" eaLnBrk="0" fontAlgn="base" latinLnBrk="0" hangingPunct="0">
        <a:spcBef>
          <a:spcPct val="19000"/>
        </a:spcBef>
        <a:spcAft>
          <a:spcPct val="0"/>
        </a:spcAft>
        <a:buFont typeface="Arial" panose="020B0604020202020204" pitchFamily="34" charset="0"/>
        <a:buChar char="»"/>
        <a:defRPr sz="219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9585" lvl="1" indent="-54610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9805" lvl="2" indent="-10858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69390" lvl="3" indent="-16319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-21780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-21780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-21780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-217805" algn="l" defTabSz="979805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766175" y="2681288"/>
            <a:ext cx="295275" cy="1430337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2"/>
              <a:ext cx="579549" cy="2735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8900" y="2681288"/>
            <a:ext cx="8677275" cy="1441450"/>
            <a:chOff x="0" y="2716812"/>
            <a:chExt cx="5991142" cy="1372503"/>
          </a:xfrm>
        </p:grpSpPr>
        <p:sp>
          <p:nvSpPr>
            <p:cNvPr id="30" name="矩形 29"/>
            <p:cNvSpPr/>
            <p:nvPr/>
          </p:nvSpPr>
          <p:spPr>
            <a:xfrm>
              <a:off x="0" y="3805135"/>
              <a:ext cx="5991142" cy="2735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3" y="2917849"/>
              <a:ext cx="2794989" cy="74066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defRPr/>
              </a:pPr>
              <a:r>
                <a:rPr kumimoji="0" lang="zh-CN" altLang="en-US" sz="3570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并发与多线程  </a:t>
              </a:r>
              <a:endParaRPr kumimoji="0" lang="zh-CN" altLang="en-US" sz="3570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27656" name="文本框 32"/>
            <p:cNvSpPr txBox="1"/>
            <p:nvPr/>
          </p:nvSpPr>
          <p:spPr>
            <a:xfrm>
              <a:off x="3301619" y="3709611"/>
              <a:ext cx="2411522" cy="379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125000"/>
                </a:lnSpc>
              </a:pPr>
              <a:r>
                <a:rPr lang="en-US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concurrency and multithreading</a:t>
              </a:r>
              <a:endParaRPr lang="en-US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87313" y="290353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6850" y="302577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strike="noStrike" noProof="1">
                <a:ln>
                  <a:noFill/>
                </a:ln>
                <a:effectLst/>
                <a:uLnTx/>
                <a:uFillTx/>
                <a:latin typeface="Felix Titling" panose="04060505060202020A04" pitchFamily="82" charset="0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/>
          <p:nvPr/>
        </p:nvSpPr>
        <p:spPr>
          <a:xfrm>
            <a:off x="-288925" y="-171450"/>
            <a:ext cx="9721850" cy="1200150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lstStyle/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就绪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(Ready)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在创建线程后，它将处于就绪状态，等待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start()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方法被调用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运行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(Running)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线程在开始执行时进入运行状态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睡眠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(Sleeping)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线程的执行可通过使用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sleep()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方法来暂时中止。在睡眠后，线程将进入就绪状态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等待 </a:t>
            </a:r>
            <a:r>
              <a:rPr lang="en-US" altLang="zh-CN" sz="24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(Waiting/Blocking)</a:t>
            </a:r>
            <a:r>
              <a:rPr lang="en-US" altLang="zh-CN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如果调用了 </a:t>
            </a:r>
            <a:r>
              <a:rPr lang="en-US" altLang="zh-CN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wait() 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方法，线程将处于等待状态。用于在两个或多个线程并发运行时。</a:t>
            </a:r>
            <a:endParaRPr lang="zh-CN" altLang="en-US" sz="2400">
              <a:ln>
                <a:noFill/>
              </a:ln>
              <a:effectLst/>
              <a:uLnTx/>
              <a:uFillTx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阻塞 </a:t>
            </a:r>
            <a:r>
              <a:rPr lang="en-US" altLang="zh-CN" sz="24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(Blocking)</a:t>
            </a:r>
            <a:r>
              <a:rPr lang="en-US" altLang="zh-CN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 :</a:t>
            </a:r>
            <a:r>
              <a:rPr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表示线程阻塞于锁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zh-CN" altLang="en-US" sz="2400">
              <a:ln>
                <a:noFill/>
              </a:ln>
              <a:effectLst/>
              <a:uLnTx/>
              <a:uFillTx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终止(Terminated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/Dead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：结束运行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6323" name="Rectangle 4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线程的状态</a:t>
            </a:r>
            <a:endParaRPr kumimoji="0" lang="en-US" altLang="zh-CN" sz="3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17" name="Group 2"/>
          <p:cNvGrpSpPr/>
          <p:nvPr/>
        </p:nvGrpSpPr>
        <p:grpSpPr>
          <a:xfrm>
            <a:off x="73025" y="1468438"/>
            <a:ext cx="8878888" cy="3724275"/>
            <a:chOff x="552" y="1248"/>
            <a:chExt cx="4889" cy="2278"/>
          </a:xfrm>
        </p:grpSpPr>
        <p:sp>
          <p:nvSpPr>
            <p:cNvPr id="86018" name="AutoShape 3"/>
            <p:cNvSpPr/>
            <p:nvPr/>
          </p:nvSpPr>
          <p:spPr>
            <a:xfrm>
              <a:off x="576" y="2256"/>
              <a:ext cx="1104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19" name="Text Box 4"/>
            <p:cNvSpPr txBox="1"/>
            <p:nvPr/>
          </p:nvSpPr>
          <p:spPr>
            <a:xfrm>
              <a:off x="552" y="1675"/>
              <a:ext cx="1152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 Thread()</a:t>
              </a:r>
              <a:endPara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0" name="Text Box 5"/>
            <p:cNvSpPr txBox="1"/>
            <p:nvPr/>
          </p:nvSpPr>
          <p:spPr>
            <a:xfrm>
              <a:off x="576" y="2304"/>
              <a:ext cx="1128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 Thread</a:t>
              </a:r>
              <a:endPara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1" name="AutoShape 6"/>
            <p:cNvSpPr/>
            <p:nvPr/>
          </p:nvSpPr>
          <p:spPr>
            <a:xfrm>
              <a:off x="2448" y="2256"/>
              <a:ext cx="1008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2" name="Text Box 7"/>
            <p:cNvSpPr txBox="1"/>
            <p:nvPr/>
          </p:nvSpPr>
          <p:spPr>
            <a:xfrm>
              <a:off x="2496" y="2256"/>
              <a:ext cx="912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Runnable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3" name="Text Box 8"/>
            <p:cNvSpPr txBox="1"/>
            <p:nvPr/>
          </p:nvSpPr>
          <p:spPr>
            <a:xfrm>
              <a:off x="1776" y="2112"/>
              <a:ext cx="585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start()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4" name="AutoShape 9"/>
            <p:cNvSpPr/>
            <p:nvPr/>
          </p:nvSpPr>
          <p:spPr>
            <a:xfrm>
              <a:off x="4032" y="2256"/>
              <a:ext cx="139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5" name="Text Box 10"/>
            <p:cNvSpPr txBox="1"/>
            <p:nvPr/>
          </p:nvSpPr>
          <p:spPr>
            <a:xfrm>
              <a:off x="4128" y="2256"/>
              <a:ext cx="1264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Not Runnable</a:t>
              </a:r>
              <a:endPara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7" name="AutoShape 13"/>
            <p:cNvSpPr/>
            <p:nvPr/>
          </p:nvSpPr>
          <p:spPr>
            <a:xfrm>
              <a:off x="2592" y="3216"/>
              <a:ext cx="81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8" name="Text Box 14"/>
            <p:cNvSpPr txBox="1"/>
            <p:nvPr/>
          </p:nvSpPr>
          <p:spPr>
            <a:xfrm>
              <a:off x="2736" y="3216"/>
              <a:ext cx="590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Dead</a:t>
              </a:r>
              <a:endPara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9" name="Text Box 15"/>
            <p:cNvSpPr txBox="1"/>
            <p:nvPr/>
          </p:nvSpPr>
          <p:spPr>
            <a:xfrm>
              <a:off x="2544" y="1632"/>
              <a:ext cx="595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yield()</a:t>
              </a:r>
              <a:endPara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Text Box 16"/>
            <p:cNvSpPr txBox="1"/>
            <p:nvPr/>
          </p:nvSpPr>
          <p:spPr>
            <a:xfrm>
              <a:off x="2928" y="2581"/>
              <a:ext cx="863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noProof="1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run()exit</a:t>
              </a:r>
              <a:endParaRPr lang="en-US" altLang="zh-CN" sz="2700" b="1" noProof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1" name="Line 17"/>
            <p:cNvSpPr/>
            <p:nvPr/>
          </p:nvSpPr>
          <p:spPr>
            <a:xfrm>
              <a:off x="1680" y="2400"/>
              <a:ext cx="7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3" name="Line 19"/>
            <p:cNvSpPr/>
            <p:nvPr/>
          </p:nvSpPr>
          <p:spPr>
            <a:xfrm>
              <a:off x="2928" y="2592"/>
              <a:ext cx="0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4" name="Line 20"/>
            <p:cNvSpPr/>
            <p:nvPr/>
          </p:nvSpPr>
          <p:spPr>
            <a:xfrm>
              <a:off x="3456" y="2352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5" name="Line 21"/>
            <p:cNvSpPr/>
            <p:nvPr/>
          </p:nvSpPr>
          <p:spPr>
            <a:xfrm flipH="1">
              <a:off x="3456" y="244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6" name="Line 22"/>
            <p:cNvSpPr/>
            <p:nvPr/>
          </p:nvSpPr>
          <p:spPr>
            <a:xfrm flipH="1">
              <a:off x="3360" y="2592"/>
              <a:ext cx="1344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7" name="Line 23"/>
            <p:cNvSpPr/>
            <p:nvPr/>
          </p:nvSpPr>
          <p:spPr>
            <a:xfrm>
              <a:off x="960" y="1920"/>
              <a:ext cx="14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8" name="Text Box 24"/>
            <p:cNvSpPr txBox="1"/>
            <p:nvPr/>
          </p:nvSpPr>
          <p:spPr>
            <a:xfrm>
              <a:off x="2784" y="2064"/>
              <a:ext cx="14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9" name="Text Box 25"/>
            <p:cNvSpPr txBox="1"/>
            <p:nvPr/>
          </p:nvSpPr>
          <p:spPr>
            <a:xfrm>
              <a:off x="2976" y="2064"/>
              <a:ext cx="14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6040" name="AutoShape 26"/>
            <p:cNvCxnSpPr/>
            <p:nvPr/>
          </p:nvCxnSpPr>
          <p:spPr>
            <a:xfrm flipH="1">
              <a:off x="2772" y="1937"/>
              <a:ext cx="145" cy="8"/>
            </a:xfrm>
            <a:prstGeom prst="curvedConnector5">
              <a:avLst>
                <a:gd name="adj1" fmla="val -84074"/>
                <a:gd name="adj2" fmla="val 3801565"/>
                <a:gd name="adj3" fmla="val 184074"/>
              </a:avLst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6041" name="Group 27"/>
            <p:cNvGrpSpPr/>
            <p:nvPr/>
          </p:nvGrpSpPr>
          <p:grpSpPr>
            <a:xfrm>
              <a:off x="3360" y="1248"/>
              <a:ext cx="912" cy="656"/>
              <a:chOff x="3600" y="1392"/>
              <a:chExt cx="912" cy="656"/>
            </a:xfrm>
          </p:grpSpPr>
          <p:grpSp>
            <p:nvGrpSpPr>
              <p:cNvPr id="86043" name="Group 29"/>
              <p:cNvGrpSpPr/>
              <p:nvPr/>
            </p:nvGrpSpPr>
            <p:grpSpPr>
              <a:xfrm>
                <a:off x="3691" y="1545"/>
                <a:ext cx="697" cy="503"/>
                <a:chOff x="4075" y="1545"/>
                <a:chExt cx="697" cy="503"/>
              </a:xfrm>
            </p:grpSpPr>
            <p:sp>
              <p:nvSpPr>
                <p:cNvPr id="86044" name="Text Box 30"/>
                <p:cNvSpPr txBox="1"/>
                <p:nvPr/>
              </p:nvSpPr>
              <p:spPr>
                <a:xfrm>
                  <a:off x="4075" y="1545"/>
                  <a:ext cx="697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sz="27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sleep()</a:t>
                  </a:r>
                  <a:endParaRPr lang="en-US" altLang="zh-CN" sz="27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45" name="Text Box 31"/>
                <p:cNvSpPr txBox="1"/>
                <p:nvPr/>
              </p:nvSpPr>
              <p:spPr>
                <a:xfrm>
                  <a:off x="4101" y="1738"/>
                  <a:ext cx="555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r>
                    <a:rPr lang="en-US" altLang="zh-CN" sz="27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wait()</a:t>
                  </a:r>
                  <a:endParaRPr lang="en-US" altLang="zh-CN" sz="27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6046" name="Rectangle 32"/>
              <p:cNvSpPr/>
              <p:nvPr/>
            </p:nvSpPr>
            <p:spPr>
              <a:xfrm>
                <a:off x="3600" y="1392"/>
                <a:ext cx="912" cy="62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47" name="Line 33"/>
            <p:cNvSpPr/>
            <p:nvPr/>
          </p:nvSpPr>
          <p:spPr>
            <a:xfrm flipH="1">
              <a:off x="3744" y="192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3761" name="Text Box 34"/>
            <p:cNvSpPr txBox="1"/>
            <p:nvPr/>
          </p:nvSpPr>
          <p:spPr>
            <a:xfrm>
              <a:off x="4656" y="2736"/>
              <a:ext cx="78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noProof="1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notify()</a:t>
              </a:r>
              <a:endParaRPr lang="en-US" altLang="zh-CN" sz="2700" b="1" noProof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49" name="Text Box 35"/>
            <p:cNvSpPr txBox="1"/>
            <p:nvPr/>
          </p:nvSpPr>
          <p:spPr>
            <a:xfrm>
              <a:off x="3648" y="2256"/>
              <a:ext cx="14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6050" name="AutoShape 36"/>
            <p:cNvCxnSpPr>
              <a:endCxn id="86049" idx="2"/>
            </p:cNvCxnSpPr>
            <p:nvPr/>
          </p:nvCxnSpPr>
          <p:spPr>
            <a:xfrm rot="10800000">
              <a:off x="3719" y="2566"/>
              <a:ext cx="1130" cy="27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6051" name="Rectangle 37"/>
          <p:cNvSpPr/>
          <p:nvPr/>
        </p:nvSpPr>
        <p:spPr>
          <a:xfrm>
            <a:off x="-106362" y="26988"/>
            <a:ext cx="9271000" cy="8429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49" name="Rectangle 38"/>
          <p:cNvSpPr>
            <a:spLocks noGrp="1"/>
          </p:cNvSpPr>
          <p:nvPr>
            <p:ph type="title" idx="4294967295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线程的状态 </a:t>
            </a:r>
            <a:r>
              <a:rPr kumimoji="0" lang="en-US" altLang="zh-CN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(5)</a:t>
            </a:r>
            <a:endParaRPr kumimoji="0" lang="en-US" altLang="zh-CN" sz="3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Text Box 30"/>
          <p:cNvSpPr txBox="1"/>
          <p:nvPr/>
        </p:nvSpPr>
        <p:spPr>
          <a:xfrm>
            <a:off x="5337175" y="1403985"/>
            <a:ext cx="13811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blocked</a:t>
            </a:r>
            <a:endParaRPr lang="en-US" altLang="zh-CN" sz="27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/>
          <p:nvPr/>
        </p:nvSpPr>
        <p:spPr>
          <a:xfrm>
            <a:off x="-106362" y="26988"/>
            <a:ext cx="9271000" cy="9064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161290" y="233363"/>
            <a:ext cx="8229600" cy="4525963"/>
          </a:xfrm>
        </p:spPr>
        <p:txBody>
          <a:bodyPr wrap="square" lIns="102870" tIns="51435" rIns="102870" bIns="51435" anchor="t"/>
          <a:lstStyle/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-"/>
              <a:defRPr/>
            </a:pP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线程优先级比较低，不能获得</a:t>
            </a:r>
            <a:r>
              <a:rPr kumimoji="0" lang="zh-CN" altLang="en-GB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GB" altLang="zh-CN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CPU </a:t>
            </a:r>
            <a:r>
              <a:rPr kumimoji="0" lang="zh-CN" altLang="en-GB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时间。</a:t>
            </a:r>
            <a:r>
              <a:rPr lang="zh-CN" altLang="en-US" b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Calibri" panose="020F0502020204030204" pitchFamily="34" charset="0"/>
              </a:rPr>
              <a:t>有更高的执行概率（不一定执行）</a:t>
            </a:r>
            <a:endParaRPr kumimoji="0" lang="zh-CN" altLang="en-GB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-"/>
              <a:defRPr/>
            </a:pP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使用 </a:t>
            </a:r>
            <a:r>
              <a:rPr kumimoji="0" lang="en-US" altLang="zh-CN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sleep( ) </a:t>
            </a: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方法使线程睡眠。</a:t>
            </a:r>
            <a:r>
              <a:rPr lang="zh-CN" altLang="en-US" dirty="0">
                <a:latin typeface="宋体" panose="02010600030101010101" pitchFamily="2" charset="-122"/>
                <a:sym typeface="Calibri" panose="020F0502020204030204" pitchFamily="34" charset="0"/>
              </a:rPr>
              <a:t>将线程挂起一段时间</a:t>
            </a:r>
            <a:endParaRPr kumimoji="0" lang="zh-CN" altLang="en-US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-"/>
              <a:defRPr/>
            </a:pP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通过调用 </a:t>
            </a:r>
            <a:r>
              <a:rPr kumimoji="0" lang="en-US" altLang="zh-CN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wait( ) </a:t>
            </a: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方法，使线程等待。 </a:t>
            </a:r>
            <a:endParaRPr kumimoji="0" lang="zh-CN" altLang="en-US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-"/>
              <a:defRPr/>
            </a:pP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通过调用 </a:t>
            </a:r>
            <a:r>
              <a:rPr kumimoji="0" lang="en-US" altLang="zh-CN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yield( ) </a:t>
            </a: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方法，暂停当前线程，允许其他线程</a:t>
            </a:r>
            <a:r>
              <a:rPr kumimoji="0" lang="zh-CN" altLang="en-US" sz="2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执行</a:t>
            </a:r>
            <a:endParaRPr kumimoji="0" lang="zh-CN" altLang="en-US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join( )  </a:t>
            </a:r>
            <a:r>
              <a:rPr lang="zh-CN" altLang="en-US" b="1" dirty="0">
                <a:latin typeface="宋体" panose="02010600030101010101" pitchFamily="2" charset="-122"/>
                <a:sym typeface="Calibri" panose="020F0502020204030204" pitchFamily="34" charset="0"/>
              </a:rPr>
              <a:t>等待线程结束后执行</a:t>
            </a:r>
            <a:endParaRPr kumimoji="0" lang="zh-CN" altLang="en-US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05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守护线程的设置方法</a:t>
            </a:r>
            <a:r>
              <a:rPr lang="en-US" altLang="zh-CN" sz="305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  </a:t>
            </a:r>
            <a:r>
              <a:rPr lang="zh-CN" altLang="en-US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如果守护线程是唯一运行着的线程</a:t>
            </a:r>
            <a:r>
              <a:rPr lang="en-US" altLang="zh-CN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,</a:t>
            </a:r>
            <a:r>
              <a:rPr lang="zh-CN" altLang="en-US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程序会自动退出</a:t>
            </a:r>
            <a:endParaRPr kumimoji="0" lang="zh-CN" altLang="en-US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305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isDaemon( )  </a:t>
            </a:r>
            <a:r>
              <a:rPr lang="zh-CN" altLang="en-US" sz="16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守护线程是为其它线程提供服务的线程（</a:t>
            </a:r>
            <a:r>
              <a:rPr lang="zh-CN" altLang="en-US" sz="16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无限循环）</a:t>
            </a:r>
            <a:endParaRPr kumimoji="0" lang="en-US" altLang="zh-CN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305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setDaemon( )   </a:t>
            </a:r>
            <a:r>
              <a:rPr lang="zh-CN" altLang="en-US" sz="3050" b="1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uLnTx/>
                <a:uFillTx/>
                <a:cs typeface="+mj-cs"/>
                <a:sym typeface="Calibri" panose="020F0502020204030204" pitchFamily="34" charset="0"/>
              </a:rPr>
              <a:t>服务器等待客户端请求</a:t>
            </a:r>
            <a:endParaRPr kumimoji="0" lang="zh-CN" altLang="en-US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02870" tIns="51435" rIns="102870" bIns="51435" anchor="ctr"/>
          <a:p>
            <a:pPr defTabSz="1028700"/>
            <a:r>
              <a:rPr lang="en-US" altLang="zh-CN" sz="40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Synchronization </a:t>
            </a:r>
            <a:r>
              <a:rPr lang="zh-CN" altLang="en-US" sz="40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语句块</a:t>
            </a:r>
            <a:r>
              <a:rPr lang="en-US" altLang="zh-CN" sz="40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 </a:t>
            </a:r>
            <a:r>
              <a:rPr lang="zh-CN" altLang="en-US" sz="40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和</a:t>
            </a:r>
            <a:r>
              <a:rPr lang="zh-CN" altLang="en-US" sz="4000" i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</a:t>
            </a:r>
            <a:endParaRPr lang="zh-CN" altLang="en-US" sz="4000" i="1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419100" y="1328738"/>
            <a:ext cx="8229600" cy="4525963"/>
          </a:xfrm>
        </p:spPr>
        <p:txBody>
          <a:bodyPr wrap="square" lIns="102870" tIns="51435" rIns="102870" bIns="51435" anchor="t"/>
          <a:lstStyle/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语言中，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可以通过被关键字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synchronized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修饰的方法或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synchronized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语句块实现对代码的同步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当线程访问被同步的代码时，必须首先竞争代码所属的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类的对象上的锁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，否则线程将等待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阻塞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，直到锁被释放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1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charRg st="11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charRg st="11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2"/>
          <p:cNvSpPr/>
          <p:nvPr/>
        </p:nvSpPr>
        <p:spPr>
          <a:xfrm>
            <a:off x="-106362" y="26988"/>
            <a:ext cx="9271000" cy="9064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9100" y="1328738"/>
            <a:ext cx="8229600" cy="4525963"/>
          </a:xfrm>
        </p:spPr>
        <p:txBody>
          <a:bodyPr lIns="102870" tIns="51435" rIns="102870" bIns="51435" anchor="t"/>
          <a:lstStyle/>
          <a:p>
            <a:pPr marL="342900" marR="0" lvl="0" indent="-342900" algn="l" defTabSz="97917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Object</a:t>
            </a:r>
            <a:r>
              <a:rPr lang="zh-CN" altLang="en-US" sz="2800" noProof="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类提供了用于线程间通信的方法：</a:t>
            </a:r>
            <a:endParaRPr lang="zh-CN" altLang="en-US" sz="2800" noProof="0">
              <a:ln>
                <a:noFill/>
              </a:ln>
              <a:effectLst/>
              <a:uLnTx/>
              <a:uFillTx/>
              <a:sym typeface="Calibri" panose="020F0502020204030204" pitchFamily="34" charset="0"/>
            </a:endParaRPr>
          </a:p>
          <a:p>
            <a:pPr marL="342900" marR="0" lvl="0" indent="-342900" algn="l" defTabSz="97917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wait()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notify()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和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notifyAll()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97917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这些方法是作为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Object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类中的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final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方法实现的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97917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这三个方法仅在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synchronized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方法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中才能被调用。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sleep(milliseconds) </a:t>
            </a:r>
            <a:r>
              <a:rPr lang="zh-CN" altLang="en-US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不释放互斥锁</a:t>
            </a:r>
            <a:endParaRPr lang="zh-CN" altLang="en-US" sz="2800">
              <a:ln>
                <a:noFill/>
              </a:ln>
              <a:effectLst/>
              <a:uLnTx/>
              <a:uFillTx/>
              <a:sym typeface="Calibri" panose="020F0502020204030204" pitchFamily="34" charset="0"/>
            </a:endParaRPr>
          </a:p>
          <a:p>
            <a:pPr marL="386080" marR="0" lvl="1" indent="-38608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wait( )      </a:t>
            </a:r>
            <a:r>
              <a:rPr lang="zh-CN" altLang="en-US" sz="2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释放互斥锁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836930" marR="0" lvl="2" indent="-38608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wait( ) —— notify( )</a:t>
            </a:r>
            <a:r>
              <a:rPr lang="zh-CN" altLang="en-US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或 </a:t>
            </a:r>
            <a:r>
              <a:rPr lang="en-US" altLang="zh-CN" sz="280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notifyAll( )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836930" marR="0" lvl="2" indent="-38608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2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Object</a:t>
            </a:r>
            <a:r>
              <a:rPr lang="zh-CN" altLang="en-US" sz="2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Calibri" panose="020F0502020204030204" pitchFamily="34" charset="0"/>
              </a:rPr>
              <a:t>类的方法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13667" name="Rectangle 4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wait-notify </a:t>
            </a:r>
            <a:r>
              <a:rPr kumimoji="0" lang="zh-CN" altLang="en-US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机制 </a:t>
            </a:r>
            <a:r>
              <a:rPr kumimoji="0" lang="en-US" altLang="zh-CN" sz="343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2-1</a:t>
            </a:r>
            <a:endParaRPr kumimoji="0" lang="en-US" altLang="zh-CN" sz="3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2"/>
          <p:cNvSpPr>
            <a:spLocks noGrp="1"/>
          </p:cNvSpPr>
          <p:nvPr>
            <p:ph idx="1"/>
          </p:nvPr>
        </p:nvSpPr>
        <p:spPr>
          <a:xfrm>
            <a:off x="419100" y="1328738"/>
            <a:ext cx="8229600" cy="4525963"/>
          </a:xfrm>
          <a:ln w="28575"/>
        </p:spPr>
        <p:txBody>
          <a:bodyPr wrap="square" lIns="102870" tIns="51435" rIns="102870" bIns="51435" anchor="t"/>
          <a:lstStyle/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例：生产者（</a:t>
            </a:r>
            <a:r>
              <a:rPr kumimoji="0" lang="en-US" altLang="zh-CN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write</a:t>
            </a:r>
            <a:r>
              <a:rPr kumimoji="0" lang="zh-CN" altLang="en-US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）与消费者（</a:t>
            </a:r>
            <a:r>
              <a:rPr kumimoji="0" lang="en-US" altLang="zh-CN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read</a:t>
            </a:r>
            <a:r>
              <a:rPr kumimoji="0" lang="zh-CN" altLang="en-US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），可能出现的问题</a:t>
            </a:r>
            <a:r>
              <a:rPr kumimoji="0" lang="en-US" altLang="zh-CN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:</a:t>
            </a:r>
            <a:endParaRPr kumimoji="0" lang="en-US" altLang="zh-CN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生产者比消费者快时</a:t>
            </a:r>
            <a:r>
              <a:rPr kumimoji="0" lang="en-US" altLang="zh-CN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消费者会漏掉一些数据没有取到</a:t>
            </a:r>
            <a:endParaRPr kumimoji="0" lang="zh-CN" altLang="en-US" sz="2665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消费者比生产者快时</a:t>
            </a:r>
            <a:r>
              <a:rPr kumimoji="0" lang="en-US" altLang="zh-CN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消费者取相同的数据</a:t>
            </a:r>
            <a:r>
              <a:rPr kumimoji="0" lang="en-US" altLang="zh-CN" sz="2665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.</a:t>
            </a:r>
            <a:endParaRPr kumimoji="0" lang="en-US" altLang="zh-CN" sz="2665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48483" name="Group 3"/>
          <p:cNvGrpSpPr/>
          <p:nvPr/>
        </p:nvGrpSpPr>
        <p:grpSpPr>
          <a:xfrm>
            <a:off x="1242060" y="4013835"/>
            <a:ext cx="6029325" cy="1546225"/>
            <a:chOff x="1200" y="1200"/>
            <a:chExt cx="3216" cy="928"/>
          </a:xfrm>
        </p:grpSpPr>
        <p:sp>
          <p:nvSpPr>
            <p:cNvPr id="148484" name="Rectangle 4"/>
            <p:cNvSpPr/>
            <p:nvPr/>
          </p:nvSpPr>
          <p:spPr>
            <a:xfrm>
              <a:off x="1200" y="1344"/>
              <a:ext cx="960" cy="43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485" name="Rectangle 5"/>
            <p:cNvSpPr/>
            <p:nvPr/>
          </p:nvSpPr>
          <p:spPr>
            <a:xfrm>
              <a:off x="3498" y="1344"/>
              <a:ext cx="918" cy="43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486" name="Oval 6"/>
            <p:cNvSpPr/>
            <p:nvPr/>
          </p:nvSpPr>
          <p:spPr>
            <a:xfrm>
              <a:off x="2400" y="1344"/>
              <a:ext cx="912" cy="432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487" name="Text Box 7"/>
            <p:cNvSpPr txBox="1"/>
            <p:nvPr/>
          </p:nvSpPr>
          <p:spPr>
            <a:xfrm>
              <a:off x="1385" y="1412"/>
              <a:ext cx="567" cy="2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3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生产者</a:t>
              </a:r>
              <a:endPara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8" name="Text Box 8"/>
            <p:cNvSpPr txBox="1"/>
            <p:nvPr/>
          </p:nvSpPr>
          <p:spPr>
            <a:xfrm>
              <a:off x="3670" y="1429"/>
              <a:ext cx="567" cy="2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3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消费者</a:t>
              </a:r>
              <a:endParaRPr lang="zh-CN" altLang="en-US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9" name="Text Box 9"/>
            <p:cNvSpPr txBox="1"/>
            <p:nvPr/>
          </p:nvSpPr>
          <p:spPr>
            <a:xfrm>
              <a:off x="1738" y="1776"/>
              <a:ext cx="143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7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8490" name="AutoShape 10"/>
            <p:cNvCxnSpPr>
              <a:stCxn id="148486" idx="7"/>
              <a:endCxn id="148485" idx="1"/>
            </p:cNvCxnSpPr>
            <p:nvPr/>
          </p:nvCxnSpPr>
          <p:spPr>
            <a:xfrm rot="5400000" flipV="1">
              <a:off x="3241" y="1315"/>
              <a:ext cx="165" cy="308"/>
            </a:xfrm>
            <a:prstGeom prst="curvedConnector4">
              <a:avLst>
                <a:gd name="adj1" fmla="val -118181"/>
                <a:gd name="adj2" fmla="val 73699"/>
              </a:avLst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491" name="AutoShape 11"/>
            <p:cNvCxnSpPr>
              <a:stCxn id="148486" idx="7"/>
              <a:endCxn id="148485" idx="1"/>
            </p:cNvCxnSpPr>
            <p:nvPr/>
          </p:nvCxnSpPr>
          <p:spPr>
            <a:xfrm flipV="1">
              <a:off x="2160" y="1392"/>
              <a:ext cx="485" cy="189"/>
            </a:xfrm>
            <a:prstGeom prst="curvedConnector4">
              <a:avLst>
                <a:gd name="adj1" fmla="val 40292"/>
                <a:gd name="adj2" fmla="val 203176"/>
              </a:avLst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8492" name="Text Box 12"/>
            <p:cNvSpPr txBox="1"/>
            <p:nvPr/>
          </p:nvSpPr>
          <p:spPr>
            <a:xfrm>
              <a:off x="2730" y="1200"/>
              <a:ext cx="143" cy="3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7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7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3" name="Text Box 13"/>
            <p:cNvSpPr txBox="1"/>
            <p:nvPr/>
          </p:nvSpPr>
          <p:spPr>
            <a:xfrm>
              <a:off x="2496" y="1440"/>
              <a:ext cx="723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3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共享对象</a:t>
              </a:r>
              <a:endParaRPr lang="zh-CN" altLang="en-US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4" name="Text Box 14"/>
            <p:cNvSpPr txBox="1"/>
            <p:nvPr/>
          </p:nvSpPr>
          <p:spPr>
            <a:xfrm>
              <a:off x="1392" y="1776"/>
              <a:ext cx="504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write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5" name="Text Box 15"/>
            <p:cNvSpPr txBox="1"/>
            <p:nvPr/>
          </p:nvSpPr>
          <p:spPr>
            <a:xfrm>
              <a:off x="3696" y="1824"/>
              <a:ext cx="45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read</a:t>
              </a:r>
              <a:endPara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102870" tIns="51435" rIns="102870" bIns="51435" anchor="ctr"/>
          <a:p>
            <a:pPr defTabSz="1028700"/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52578" name="Rectangle 4"/>
          <p:cNvSpPr>
            <a:spLocks noGrp="1"/>
          </p:cNvSpPr>
          <p:nvPr>
            <p:ph idx="1"/>
          </p:nvPr>
        </p:nvSpPr>
        <p:spPr/>
        <p:txBody>
          <a:bodyPr vert="horz" wrap="square" lIns="102870" tIns="51435" rIns="102870" bIns="51435" anchor="t"/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import java.util.Vector;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class Producer extends Thread {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static final int MAXQUEUE = 5;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private Vector messages = new Vector();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public void run() {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		try {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		while (true) {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			putMessage();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			sleep(1000);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		}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		}catch (InterruptedException e) {}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}  </a:t>
            </a: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80000"/>
              </a:lnSpc>
            </a:pPr>
            <a:endPara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Rectangle 2"/>
          <p:cNvSpPr>
            <a:spLocks noGrp="1"/>
          </p:cNvSpPr>
          <p:nvPr>
            <p:ph idx="1"/>
          </p:nvPr>
        </p:nvSpPr>
        <p:spPr>
          <a:xfrm>
            <a:off x="9525" y="26988"/>
            <a:ext cx="9124950" cy="6640512"/>
          </a:xfrm>
          <a:solidFill>
            <a:srgbClr val="FFFFFF"/>
          </a:solidFill>
        </p:spPr>
        <p:txBody>
          <a:bodyPr vert="horz" wrap="square" lIns="102870" tIns="51435" rIns="102870" bIns="51435" anchor="t"/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private 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synchronized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void putMessage()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     throws InterruptedException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while (messages.size() == MAXQUEUE)    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	</a:t>
            </a:r>
            <a:r>
              <a:rPr lang="en-US" altLang="zh-CN" sz="2400" kern="1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wait();</a:t>
            </a:r>
            <a:endParaRPr lang="en-US" altLang="zh-CN" sz="2400" kern="1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messages.addElement(new java.util.Date().toString());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400" kern="1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notify();</a:t>
            </a:r>
            <a:endParaRPr lang="en-US" altLang="zh-CN" sz="2400" kern="1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public 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synchronized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String getMessage()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     throws InterruptedException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while (messages.size() == 0 )        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	</a:t>
            </a:r>
            <a:r>
              <a:rPr lang="en-US" altLang="zh-CN" sz="2400" kern="1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wait();</a:t>
            </a:r>
            <a:endParaRPr lang="en-US" altLang="zh-CN" sz="2400" kern="1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String message = (String)messages.firstElement();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messages.removeElement(message);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</a:t>
            </a:r>
            <a:r>
              <a:rPr lang="en-US" altLang="zh-CN" sz="2400" kern="1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notify();</a:t>
            </a:r>
            <a:endParaRPr lang="en-US" altLang="zh-CN" sz="2400" kern="1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return message;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Rectangle 2"/>
          <p:cNvSpPr>
            <a:spLocks noGrp="1"/>
          </p:cNvSpPr>
          <p:nvPr>
            <p:ph idx="1"/>
          </p:nvPr>
        </p:nvSpPr>
        <p:spPr>
          <a:xfrm>
            <a:off x="68263" y="74613"/>
            <a:ext cx="8959850" cy="6435725"/>
          </a:xfrm>
          <a:solidFill>
            <a:srgbClr val="FFFFFF"/>
          </a:solidFill>
        </p:spPr>
        <p:txBody>
          <a:bodyPr vert="horz" wrap="square" lIns="102870" tIns="51435" rIns="102870" bIns="51435" anchor="t"/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class Consumer extends Thread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	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Producer producer;</a:t>
            </a:r>
            <a:endParaRPr lang="en-US" altLang="zh-CN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	Consumer(Producer p) {     producer = p;    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	public void run()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		try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	     while (true)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		String message = 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producer.getMessage();</a:t>
            </a:r>
            <a:endParaRPr lang="en-US" altLang="zh-CN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		System.out.println("Got message:"+message);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  		sleep(2000);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  	     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		}catch (InterruptedException e) {}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}  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Rectangle 2"/>
          <p:cNvSpPr>
            <a:spLocks noGrp="1"/>
          </p:cNvSpPr>
          <p:nvPr>
            <p:ph idx="1"/>
          </p:nvPr>
        </p:nvSpPr>
        <p:spPr>
          <a:xfrm>
            <a:off x="134938" y="2068513"/>
            <a:ext cx="8323262" cy="3175000"/>
          </a:xfrm>
          <a:solidFill>
            <a:srgbClr val="FFFFFF"/>
          </a:solidFill>
        </p:spPr>
        <p:txBody>
          <a:bodyPr vert="horz" wrap="square" lIns="102870" tIns="51435" rIns="102870" bIns="51435" anchor="t"/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public static void main(String args[]) {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Producer </a:t>
            </a:r>
            <a:r>
              <a:rPr lang="en-US" altLang="zh-CN" sz="27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producer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= new Producer();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producer.start();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 new Consumer(</a:t>
            </a:r>
            <a:r>
              <a:rPr lang="en-US" altLang="zh-CN" sz="27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producer</a:t>
            </a: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).start();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}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buFont typeface="Wingdings" panose="05000000000000000000" pitchFamily="2" charset="2"/>
              <a:buNone/>
            </a:pPr>
            <a:r>
              <a:rPr lang="en-US" altLang="zh-CN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}</a:t>
            </a:r>
            <a:endParaRPr lang="en-US" altLang="zh-CN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1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创建，就绪，运行，阻塞，</a:t>
            </a:r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chemeClr val="tx1"/>
                </a:solidFill>
                <a:uFillTx/>
              </a:rPr>
              <a:t>线程的生存周期一般包括五个阶段：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创建阶段：当线程被创建时，它会进入创建阶段，执行一些初始化操作。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就绪阶段：在创建后，当线程的所有资源都准备好时，它进入就绪阶段，等待CPU调度执行。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运行阶段：当线程被CPU选中后，它进入运行阶段，执行具体的任务代码。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阻塞阶段：当线程需要等待某些事件发生时（如IO操作），它将进入阻塞阶段，等待事件发生。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</a:rPr>
              <a:t>终止阶段：当线程完成它的任务或者出现错误时，它将进入终止阶段。在这个阶段，线程会释放它所占用的资</a:t>
            </a:r>
            <a:r>
              <a:rPr lang="zh-CN" altLang="en-US" sz="2000"/>
              <a:t>源并退出执行。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02870" tIns="51435" rIns="102870" bIns="51435" rtlCol="0" anchor="ctr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55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进程和线程的区别</a:t>
            </a:r>
            <a:endParaRPr kumimoji="0" lang="zh-CN" altLang="en-US" sz="3555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102870" tIns="51435" rIns="102870" bIns="51435" anchor="t"/>
          <a:p>
            <a:pPr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进程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一个独立程序的每一次运行称为一个进程，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设置一个进程要占用相当一部分处理器时间和内存资源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大多数操作系统不允许进程访问其他进程的内存空间，进程间的通信很不方便，编程模型比较复杂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/>
            <a:r>
              <a:rPr lang="zh-CN" altLang="en-US" sz="27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</a:t>
            </a:r>
            <a:endPara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一个程序中多段代码同时并发执行，称为多线程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通过多线程，一个进程表面上看同时可以执行一个以上的任务</a:t>
            </a:r>
            <a:r>
              <a:rPr lang="en-US" altLang="zh-CN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——</a:t>
            </a:r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并发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/>
            <a:r>
              <a: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创建线程比创建进程开销要小得多，线程之间的协作和数据交换也比较容易</a:t>
            </a:r>
            <a:endPara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9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9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charRg st="149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3"/>
          <p:cNvSpPr/>
          <p:nvPr/>
        </p:nvSpPr>
        <p:spPr>
          <a:xfrm>
            <a:off x="2862263" y="2441575"/>
            <a:ext cx="5885180" cy="1260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hangingPunct="1"/>
            <a:r>
              <a:rPr lang="en-US" altLang="zh-CN" sz="40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40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中线程的创建与启动</a:t>
            </a:r>
            <a:endParaRPr lang="zh-CN" altLang="en-US" sz="40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1" indent="0" algn="l" eaLnBrk="1" hangingPunct="1"/>
            <a:r>
              <a:rPr lang="en-US" altLang="zh-CN" sz="18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Runnable</a:t>
            </a:r>
            <a:r>
              <a:rPr lang="zh-CN" altLang="en-US" sz="18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8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jdk5.0</a:t>
            </a:r>
            <a:r>
              <a:rPr lang="zh-CN" altLang="en-US" sz="1800" b="1" dirty="0">
                <a:solidFill>
                  <a:srgbClr val="7F7F7F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并发包</a:t>
            </a:r>
            <a:r>
              <a:rPr lang="zh-CN" altLang="en-US" sz="18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体</a:t>
            </a:r>
            <a:r>
              <a:rPr lang="zh-CN" altLang="en-US" sz="18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系的</a:t>
            </a:r>
            <a:r>
              <a:rPr lang="en-US" altLang="zh-CN" sz="18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Callable</a:t>
            </a:r>
            <a:r>
              <a:rPr lang="zh-CN" altLang="en-US" sz="18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的线程</a:t>
            </a:r>
            <a:endParaRPr lang="zh-CN" altLang="en-US" sz="18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algn="l" eaLnBrk="1" hangingPunct="1"/>
            <a:r>
              <a:rPr lang="zh-CN" altLang="en-US" sz="18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创建及启动方式</a:t>
            </a:r>
            <a:endParaRPr lang="zh-CN" altLang="en-US" sz="18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58" name="TextBox 4"/>
          <p:cNvSpPr/>
          <p:nvPr/>
        </p:nvSpPr>
        <p:spPr>
          <a:xfrm>
            <a:off x="412750" y="1763713"/>
            <a:ext cx="2193925" cy="2752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45059" name="TextBox 5"/>
          <p:cNvSpPr/>
          <p:nvPr/>
        </p:nvSpPr>
        <p:spPr>
          <a:xfrm>
            <a:off x="1879600" y="3140075"/>
            <a:ext cx="814388" cy="517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02870" tIns="51435" rIns="102870" bIns="51435" rtlCol="0" anchor="ctr">
            <a:normAutofit fontScale="90000"/>
          </a:bodyPr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55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主线程</a:t>
            </a:r>
            <a:endParaRPr kumimoji="0" lang="zh-CN" altLang="en-US" sz="3555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19100" y="1328738"/>
            <a:ext cx="8229600" cy="4525963"/>
          </a:xfrm>
        </p:spPr>
        <p:txBody>
          <a:bodyPr wrap="square" lIns="102870" tIns="51435" rIns="102870" bIns="51435" anchor="t"/>
          <a:lstStyle/>
          <a:p>
            <a:pPr marL="368300" marR="0" lvl="0" indent="-368300" algn="l" defTabSz="1028700" rtl="0" eaLnBrk="0" fontAlgn="base" latinLnBrk="0" hangingPunct="0">
              <a:lnSpc>
                <a:spcPct val="12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7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7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kumimoji="0" lang="zh-CN" altLang="en-US" sz="27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程序启动时，一个线程立刻运行，该线程通常称为程序的主线程。</a:t>
            </a:r>
            <a:endParaRPr kumimoji="0" lang="zh-CN" altLang="en-US" sz="27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2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7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主线程的重要性体现在两个方面： </a:t>
            </a:r>
            <a:endParaRPr kumimoji="0" lang="zh-CN" altLang="en-US" sz="27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2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它是</a:t>
            </a: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产生其他子线程</a:t>
            </a: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的线程。</a:t>
            </a:r>
            <a:endParaRPr kumimoji="0" lang="zh-CN" altLang="en-GB" sz="2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795655" marR="0" lvl="1" indent="-306705" algn="l" defTabSz="1028700" rtl="0" eaLnBrk="0" fontAlgn="base" latinLnBrk="0" hangingPunct="0">
              <a:lnSpc>
                <a:spcPct val="12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通常它必须</a:t>
            </a: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最后完成执行</a:t>
            </a:r>
            <a:r>
              <a:rPr kumimoji="0" lang="zh-CN" altLang="en-GB" sz="2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，因为它执行各种关闭动作。</a:t>
            </a:r>
            <a:endParaRPr kumimoji="0" lang="zh-CN" altLang="en-US" sz="2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线程池启动线程：</a:t>
            </a:r>
            <a:r>
              <a:rPr kumimoji="0" lang="en-US" altLang="zh-CN" sz="3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es.submit(new T1());</a:t>
            </a:r>
            <a:endParaRPr kumimoji="0" lang="en-US" altLang="zh-CN" sz="3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568700" marR="0" lvl="7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19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es.start();</a:t>
            </a:r>
            <a:endParaRPr kumimoji="0" lang="en-US" altLang="zh-CN" sz="219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-198437" y="1349375"/>
            <a:ext cx="9180512" cy="4079875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•"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/>
          <p:nvPr/>
        </p:nvSpPr>
        <p:spPr>
          <a:xfrm>
            <a:off x="-106362" y="26988"/>
            <a:ext cx="9271000" cy="9064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spcBef>
                <a:spcPct val="20000"/>
              </a:spcBef>
              <a:buClr>
                <a:schemeClr val="tx1"/>
              </a:buClr>
              <a:buChar char="•"/>
            </a:pPr>
            <a:r>
              <a:rPr lang="zh-CN" altLang="en-US" sz="2400" dirty="0">
                <a:highlight>
                  <a:srgbClr val="FFFF00"/>
                </a:highlight>
                <a:sym typeface="Calibri" panose="020F0502020204030204" pitchFamily="34" charset="0"/>
              </a:rPr>
              <a:t>继承 </a:t>
            </a:r>
            <a:r>
              <a:rPr lang="en-US" altLang="zh-CN" sz="2400" dirty="0">
                <a:highlight>
                  <a:srgbClr val="FFFF00"/>
                </a:highlight>
                <a:sym typeface="Calibri" panose="020F0502020204030204" pitchFamily="34" charset="0"/>
              </a:rPr>
              <a:t>Thread </a:t>
            </a:r>
            <a:r>
              <a:rPr lang="zh-CN" altLang="en-US" sz="2400" dirty="0">
                <a:highlight>
                  <a:srgbClr val="FFFF00"/>
                </a:highlight>
                <a:sym typeface="Calibri" panose="020F0502020204030204" pitchFamily="34" charset="0"/>
              </a:rPr>
              <a:t>类，覆盖重写</a:t>
            </a:r>
            <a:r>
              <a:rPr lang="en-US" altLang="zh-CN" sz="2400" dirty="0">
                <a:highlight>
                  <a:srgbClr val="FFFF00"/>
                </a:highlight>
                <a:sym typeface="Calibri" panose="020F0502020204030204" pitchFamily="34" charset="0"/>
              </a:rPr>
              <a:t>run() </a:t>
            </a:r>
            <a:r>
              <a:rPr lang="zh-CN" altLang="en-US" sz="2400" dirty="0">
                <a:highlight>
                  <a:srgbClr val="FFFF00"/>
                </a:highlight>
                <a:sym typeface="Calibri" panose="020F0502020204030204" pitchFamily="34" charset="0"/>
              </a:rPr>
              <a:t>方法，对象点</a:t>
            </a:r>
            <a:r>
              <a:rPr lang="en-US" altLang="zh-CN" sz="2400" dirty="0">
                <a:highlight>
                  <a:srgbClr val="FFFF00"/>
                </a:highlight>
                <a:sym typeface="Calibri" panose="020F0502020204030204" pitchFamily="34" charset="0"/>
              </a:rPr>
              <a:t>start</a:t>
            </a:r>
            <a:r>
              <a:rPr lang="zh-CN" altLang="en-US" sz="2400" dirty="0">
                <a:highlight>
                  <a:srgbClr val="FFFF00"/>
                </a:highlight>
                <a:sym typeface="Calibri" panose="020F0502020204030204" pitchFamily="34" charset="0"/>
              </a:rPr>
              <a:t>（）启动线程</a:t>
            </a:r>
            <a:r>
              <a:rPr lang="zh-CN" altLang="en-US" sz="2800" dirty="0">
                <a:sym typeface="Calibri" panose="020F0502020204030204" pitchFamily="34" charset="0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sz="2000" dirty="0">
                <a:sym typeface="Calibri" panose="020F0502020204030204" pitchFamily="34" charset="0"/>
              </a:rPr>
              <a:t>  </a:t>
            </a: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class </a:t>
            </a: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MyThread extends Thread {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   	public void run( )</a:t>
            </a:r>
            <a:b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</a:b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         {</a:t>
            </a:r>
            <a:r>
              <a:rPr lang="en-US" altLang="zh-CN" sz="2000" dirty="0">
                <a:solidFill>
                  <a:srgbClr val="00B050"/>
                </a:solidFill>
                <a:sym typeface="Calibri" panose="020F0502020204030204" pitchFamily="34" charset="0"/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  <a:sym typeface="Calibri" panose="020F0502020204030204" pitchFamily="34" charset="0"/>
              </a:rPr>
              <a:t>覆盖该方法，实现线程</a:t>
            </a:r>
            <a:r>
              <a:rPr lang="zh-CN" altLang="en-US" sz="2000" dirty="0">
                <a:solidFill>
                  <a:srgbClr val="00B050"/>
                </a:solidFill>
                <a:sym typeface="Calibri" panose="020F0502020204030204" pitchFamily="34" charset="0"/>
              </a:rPr>
              <a:t>逻辑*</a:t>
            </a:r>
            <a:r>
              <a:rPr lang="en-US" altLang="zh-CN" sz="2000" dirty="0">
                <a:solidFill>
                  <a:srgbClr val="00B050"/>
                </a:solidFill>
                <a:sym typeface="Calibri" panose="020F0502020204030204" pitchFamily="34" charset="0"/>
              </a:rPr>
              <a:t>/</a:t>
            </a:r>
            <a:r>
              <a:rPr lang="en-US" altLang="zh-CN" sz="2000" dirty="0">
                <a:solidFill>
                  <a:srgbClr val="FF0066"/>
                </a:solidFill>
                <a:sym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}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}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sym typeface="Calibri" panose="020F0502020204030204" pitchFamily="34" charset="0"/>
              </a:rPr>
              <a:t>启动线程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public static void main(String[] arg)  {   </a:t>
            </a:r>
            <a:endParaRPr lang="en-US" altLang="zh-CN" sz="2000" dirty="0">
              <a:solidFill>
                <a:srgbClr val="CC0000"/>
              </a:solidFill>
              <a:sym typeface="Calibri" panose="020F0502020204030204" pitchFamily="34" charset="0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	MyThread mt=new MyThread ();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2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             mt.</a:t>
            </a:r>
            <a:r>
              <a:rPr lang="en-US" altLang="zh-CN" sz="2000" b="1" u="sng" dirty="0">
                <a:solidFill>
                  <a:srgbClr val="FF0000"/>
                </a:solidFill>
                <a:sym typeface="Calibri" panose="020F0502020204030204" pitchFamily="34" charset="0"/>
              </a:rPr>
              <a:t>start()</a:t>
            </a: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;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2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2000" dirty="0">
                <a:solidFill>
                  <a:srgbClr val="CC0000"/>
                </a:solidFill>
                <a:sym typeface="Calibri" panose="020F0502020204030204" pitchFamily="34" charset="0"/>
              </a:rPr>
              <a:t> }</a:t>
            </a:r>
            <a:endParaRPr lang="en-US" altLang="zh-CN" sz="24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endParaRPr lang="en-US" altLang="zh-CN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Char char="•"/>
            </a:pPr>
            <a:endParaRPr lang="en-US" altLang="zh-CN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082" name="Rectangle 3"/>
          <p:cNvSpPr/>
          <p:nvPr/>
        </p:nvSpPr>
        <p:spPr>
          <a:xfrm>
            <a:off x="254000" y="1217613"/>
            <a:ext cx="8785225" cy="4959350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Char char="•"/>
            </a:pPr>
            <a:endParaRPr lang="en-US" altLang="zh-CN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80" name="Rectangle 4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创建线程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3-1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/>
          <p:nvPr/>
        </p:nvSpPr>
        <p:spPr>
          <a:xfrm>
            <a:off x="-106362" y="26988"/>
            <a:ext cx="9271000" cy="90646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endParaRPr lang="zh-CN" altLang="zh-CN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 wrap="square" lIns="102870" tIns="51435" rIns="102870" bIns="51435" anchor="t"/>
          <a:lstStyle/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实现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Runnable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接口重写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run()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方法，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Thread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对象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点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start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（）启动线程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class MyRunnable implements Runnable{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  	public void run( ) {</a:t>
            </a:r>
            <a:b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</a:b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         /*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实现该方法*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/ 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启动线程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public static void main(String[] arg)  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Thread t=new Thread(new </a:t>
            </a:r>
            <a:r>
              <a:rPr lang="en-US" altLang="zh-CN" sz="200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MyRunnable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());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 t.start();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514350" marR="0" lvl="1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68300" marR="0" lvl="0" indent="-368300" algn="l" defTabSz="10287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创建线程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3-2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lstStyle/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创建线程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3-3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419100" y="1340168"/>
            <a:ext cx="8229600" cy="4525962"/>
          </a:xfrm>
        </p:spPr>
        <p:txBody>
          <a:bodyPr vert="horz" wrap="square" lIns="102870" tIns="51435" rIns="102870" bIns="51435" anchor="t"/>
          <a:p>
            <a:pPr defTabSz="979805"/>
            <a:r>
              <a:rPr lang="zh-CN" altLang="en-US" sz="2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实现</a:t>
            </a:r>
            <a:r>
              <a:rPr lang="en-US" altLang="zh-CN" sz="2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Callable</a:t>
            </a:r>
            <a:r>
              <a:rPr lang="zh-CN" altLang="en-US" sz="2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泛型接口，重写</a:t>
            </a:r>
            <a:r>
              <a:rPr lang="en-US" altLang="zh-CN" sz="2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call</a:t>
            </a:r>
            <a:r>
              <a:rPr lang="zh-CN" altLang="en-US" sz="2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（）方法</a:t>
            </a:r>
            <a:endParaRPr lang="en-US" altLang="zh-CN" sz="2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979805">
              <a:buFont typeface="Wingdings" panose="05000000000000000000" pitchFamily="2" charset="2"/>
              <a:buNone/>
            </a:pP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979805">
              <a:buFont typeface="Wingdings" panose="05000000000000000000" pitchFamily="2" charset="2"/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	</a:t>
            </a: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class </a:t>
            </a: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MyCallable implements Callable </a:t>
            </a:r>
            <a:r>
              <a:rPr lang="en-US" altLang="zh-CN" sz="1800" b="1" kern="1200" dirty="0">
                <a:solidFill>
                  <a:srgbClr val="06A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&lt;String&gt;</a:t>
            </a: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{</a:t>
            </a:r>
            <a:endParaRPr lang="en-US" altLang="zh-CN" sz="1800" b="1" kern="1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979805">
              <a:buFont typeface="Wingdings" panose="05000000000000000000" pitchFamily="2" charset="2"/>
              <a:buNone/>
            </a:pP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  	public </a:t>
            </a:r>
            <a:r>
              <a:rPr lang="en-US" altLang="zh-CN" sz="1800" b="1" kern="1200" dirty="0">
                <a:solidFill>
                  <a:srgbClr val="06A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String</a:t>
            </a: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call( ) throws Exception{</a:t>
            </a:r>
            <a:r>
              <a:rPr lang="en-US" altLang="zh-CN" sz="1800" b="1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/* </a:t>
            </a:r>
            <a:r>
              <a:rPr lang="zh-CN" altLang="en-US" sz="1800" b="1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实现该方法*</a:t>
            </a:r>
            <a:r>
              <a:rPr lang="en-US" altLang="zh-CN" sz="1800" b="1" kern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/</a:t>
            </a:r>
            <a:r>
              <a:rPr lang="en-US" altLang="zh-CN" sz="1800" b="1" kern="12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}</a:t>
            </a:r>
            <a:endParaRPr lang="en-US" altLang="zh-CN" sz="1800" b="1" kern="1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979805">
              <a:buFont typeface="Wingdings" panose="05000000000000000000" pitchFamily="2" charset="2"/>
              <a:buNone/>
            </a:pPr>
            <a:r>
              <a:rPr lang="en-US" altLang="zh-CN" sz="1800" b="1" kern="1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}</a:t>
            </a:r>
            <a:endParaRPr lang="en-US" altLang="zh-CN" sz="1800" b="1" kern="1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1028700" rtl="0" eaLnBrk="1" fontAlgn="base" latinLnBrk="0" hangingPunct="1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借助</a:t>
            </a:r>
            <a:r>
              <a:rPr lang="en-US" altLang="zh-CN" sz="1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FutureTask</a:t>
            </a:r>
            <a:r>
              <a:rPr lang="zh-CN" altLang="en-US" sz="180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类 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1143000" marR="0" lvl="2" indent="-228600" algn="l" defTabSz="97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FutureTask ft=new FutureTask(new MyCallable());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1143000" marR="0" lvl="2" indent="-228600" algn="l" defTabSz="97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Thread t = new Thread (ft);</a:t>
            </a:r>
            <a:r>
              <a:rPr lang="en-US" altLang="zh-CN" sz="180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//implements Callable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1143000" marR="0" lvl="2" indent="-228600" algn="l" defTabSz="97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t.start();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1143000" marR="0" lvl="2" indent="-228600" algn="l" defTabSz="97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String result=ft.get();</a:t>
            </a:r>
            <a:r>
              <a:rPr lang="en-US" altLang="zh-CN" sz="180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//</a:t>
            </a:r>
            <a:r>
              <a:rPr lang="zh-CN" altLang="en-US" sz="180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阻塞式方法，等候方法完成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marR="0" lvl="0" indent="-342900" algn="l" defTabSz="97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FutureTask</a:t>
            </a:r>
            <a:r>
              <a:rPr lang="zh-CN" altLang="en-US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实现了</a:t>
            </a: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Runnable</a:t>
            </a:r>
            <a:r>
              <a:rPr lang="zh-CN" altLang="en-US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接口，可以直接使用</a:t>
            </a: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Thread(Runnable r)</a:t>
            </a:r>
            <a:r>
              <a:rPr lang="zh-CN" altLang="en-US" sz="1800">
                <a:ln>
                  <a:noFill/>
                </a:ln>
                <a:effectLst/>
                <a:uLnTx/>
                <a:uFillTx/>
                <a:cs typeface="微软雅黑" panose="020B0503020204020204" pitchFamily="34" charset="-122"/>
                <a:sym typeface="Calibri" panose="020F0502020204030204" pitchFamily="34" charset="0"/>
              </a:rPr>
              <a:t>来进行创建</a:t>
            </a:r>
            <a:endParaRPr lang="en-US" altLang="zh-CN" sz="1800" b="1" kern="1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979805"/>
            <a:endParaRPr lang="en-US" altLang="zh-CN" sz="1800" b="1" kern="12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02870" tIns="51435" rIns="102870" bIns="51435" anchor="t"/>
          <a:p>
            <a:pPr defTabSz="1028700">
              <a:lnSpc>
                <a:spcPct val="130000"/>
              </a:lnSpc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结果说明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lnSpc>
                <a:spcPct val="130000"/>
              </a:lnSpc>
            </a:pPr>
            <a:r>
              <a:rPr lang="en-US" altLang="zh-CN" sz="1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lang="zh-CN" altLang="en-US" sz="1800" kern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线程已经执行完后一段时间，新线程才执行完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lnSpc>
                <a:spcPct val="130000"/>
              </a:lnSpc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函数调用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thread.start()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方法启动新线程后并不等待其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run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方法返回就继续运行，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thread.run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函数在一边独自运行，不影响原来的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函数的运行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30000"/>
              </a:lnSpc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源程序修改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 defTabSz="1028700">
              <a:lnSpc>
                <a:spcPct val="130000"/>
              </a:lnSpc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如果启动新线程后希望主线程多持续一会再结束，可在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start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语句后加上让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线程休息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毫秒的语句：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2" indent="-245745" defTabSz="10287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try {  Thread.sleep(1); }  catch(Exception e){};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2" indent="-245745" defTabSz="10287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如果希望主线程等新线程执行完毕再继续？</a:t>
            </a:r>
            <a:r>
              <a:rPr lang="en-US" altLang="zh-CN" sz="1800" kern="12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lang="en-US" altLang="zh-CN" sz="1800" kern="12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join</a:t>
            </a:r>
            <a:endParaRPr lang="en-US" altLang="zh-CN" sz="1800" kern="1200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5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102870" tIns="51435" rIns="102870" bIns="51435" rtlCol="0" anchor="ctr">
            <a:normAutofit fontScale="90000"/>
          </a:bodyPr>
          <a:lstStyle/>
          <a:p>
            <a:pPr marL="0" marR="0" lvl="0" indent="0" algn="l" defTabSz="97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425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Thread类(续)</a:t>
            </a:r>
            <a:endParaRPr kumimoji="0" lang="zh-CN" altLang="en-US" sz="3425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5c1f235-9841-4fa9-b998-37650db82e22"/>
  <p:tag name="COMMONDATA" val="eyJoZGlkIjoiYjNiMjFmMjgzOWFkZmI5ZDgxZjNjYTg0ZWMyM2QyZGU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3982</Words>
  <Application>WPS 演示</Application>
  <PresentationFormat/>
  <Paragraphs>239</Paragraphs>
  <Slides>19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楷体_GB2312</vt:lpstr>
      <vt:lpstr>Times New Roman</vt:lpstr>
      <vt:lpstr>Arial Narrow</vt:lpstr>
      <vt:lpstr>Arial Unicode MS</vt:lpstr>
      <vt:lpstr>Office 主题​​</vt:lpstr>
      <vt:lpstr>PowerPoint 演示文稿</vt:lpstr>
      <vt:lpstr>PowerPoint 演示文稿</vt:lpstr>
      <vt:lpstr>进程和线程的区别</vt:lpstr>
      <vt:lpstr>PowerPoint 演示文稿</vt:lpstr>
      <vt:lpstr>主线程</vt:lpstr>
      <vt:lpstr>创建线程 3-1</vt:lpstr>
      <vt:lpstr>创建线程 3-2</vt:lpstr>
      <vt:lpstr>创建线程 3-3</vt:lpstr>
      <vt:lpstr>Thread类(续)</vt:lpstr>
      <vt:lpstr>线程的状态</vt:lpstr>
      <vt:lpstr>线程的状态 (5)</vt:lpstr>
      <vt:lpstr>PowerPoint 演示文稿</vt:lpstr>
      <vt:lpstr>Synchronization 语句块 和方法</vt:lpstr>
      <vt:lpstr>wait-notify 机制 2-1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207</cp:revision>
  <cp:lastPrinted>2016-11-07T04:06:00Z</cp:lastPrinted>
  <dcterms:created xsi:type="dcterms:W3CDTF">2012-10-26T07:13:00Z</dcterms:created>
  <dcterms:modified xsi:type="dcterms:W3CDTF">2023-06-20T15:59:16Z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5E5F084584994861A0D30E79DB6F3953</vt:lpwstr>
  </property>
</Properties>
</file>