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handoutMasterIdLst>
    <p:handoutMasterId r:id="rId30"/>
  </p:handoutMasterIdLst>
  <p:sldIdLst>
    <p:sldId id="3402" r:id="rId3"/>
    <p:sldId id="3388" r:id="rId4"/>
    <p:sldId id="3389" r:id="rId6"/>
    <p:sldId id="3392" r:id="rId7"/>
    <p:sldId id="3393" r:id="rId8"/>
    <p:sldId id="3719" r:id="rId9"/>
    <p:sldId id="3223" r:id="rId10"/>
    <p:sldId id="3729" r:id="rId11"/>
    <p:sldId id="3591" r:id="rId12"/>
    <p:sldId id="3593" r:id="rId13"/>
    <p:sldId id="3804" r:id="rId14"/>
    <p:sldId id="3594" r:id="rId15"/>
    <p:sldId id="3595" r:id="rId16"/>
    <p:sldId id="3596" r:id="rId17"/>
    <p:sldId id="3597" r:id="rId18"/>
    <p:sldId id="3598" r:id="rId19"/>
    <p:sldId id="3599" r:id="rId20"/>
    <p:sldId id="3600" r:id="rId21"/>
    <p:sldId id="3601" r:id="rId22"/>
    <p:sldId id="3602" r:id="rId23"/>
    <p:sldId id="3603" r:id="rId24"/>
    <p:sldId id="3604" r:id="rId25"/>
    <p:sldId id="3605" r:id="rId26"/>
    <p:sldId id="3606" r:id="rId27"/>
    <p:sldId id="3607" r:id="rId28"/>
    <p:sldId id="3289" r:id="rId29"/>
  </p:sldIdLst>
  <p:sldSz cx="10801350" cy="7200900"/>
  <p:notesSz cx="6858000" cy="91440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Impact" panose="020B0806030902050204" pitchFamily="34" charset="0"/>
      <p:regular r:id="rId38"/>
    </p:embeddedFont>
    <p:embeddedFont>
      <p:font typeface="方正姚体" panose="02010601030101010101" charset="-122"/>
      <p:regular r:id="rId39"/>
    </p:embeddedFont>
    <p:embeddedFont>
      <p:font typeface="微软雅黑" panose="020B0503020204020204" pitchFamily="34" charset="-122"/>
      <p:regular r:id="rId40"/>
    </p:embeddedFont>
    <p:embeddedFont>
      <p:font typeface="Latha" panose="020B0604020202020204" pitchFamily="34" charset="-122"/>
      <p:regular r:id="rId41"/>
    </p:embeddedFont>
    <p:embeddedFont>
      <p:font typeface="FrankRuehl" panose="020E0503060101010101" pitchFamily="34" charset="-79"/>
      <p:regular r:id="rId42"/>
    </p:embeddedFont>
  </p:embeddedFontLst>
  <p:custDataLst>
    <p:tags r:id="rId43"/>
  </p:custDataLst>
  <p:defaultTextStyle>
    <a:defPPr>
      <a:defRPr lang="zh-CN"/>
    </a:defPPr>
    <a:lvl1pPr marL="0" lvl="0" indent="0" algn="l" defTabSz="10287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514350" lvl="1" indent="-57150" algn="l" defTabSz="10287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1028700" lvl="2" indent="-114300" algn="l" defTabSz="10287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543050" lvl="3" indent="-171450" algn="l" defTabSz="10287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2057400" lvl="4" indent="-228600" algn="l" defTabSz="10287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-228600" algn="l" defTabSz="10287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-228600" algn="l" defTabSz="10287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-228600" algn="l" defTabSz="10287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-228600" algn="l" defTabSz="10287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34587"/>
    <p:restoredTop sz="86432"/>
  </p:normalViewPr>
  <p:slideViewPr>
    <p:cSldViewPr showGuides="1">
      <p:cViewPr varScale="1">
        <p:scale>
          <a:sx n="72" d="100"/>
          <a:sy n="72" d="100"/>
        </p:scale>
        <p:origin x="732" y="78"/>
      </p:cViewPr>
      <p:guideLst>
        <p:guide orient="horz" pos="2279"/>
        <p:guide pos="3374"/>
      </p:guideLst>
    </p:cSldViewPr>
  </p:slideViewPr>
  <p:outlineViewPr>
    <p:cViewPr>
      <p:scale>
        <a:sx n="33" d="100"/>
        <a:sy n="33" d="100"/>
      </p:scale>
      <p:origin x="0" y="61116"/>
    </p:cViewPr>
  </p:outlineViewPr>
  <p:notesTextViewPr>
    <p:cViewPr>
      <p:scale>
        <a:sx n="1" d="1"/>
        <a:sy n="1" d="1"/>
      </p:scale>
      <p:origin x="0" y="0"/>
    </p:cViewPr>
  </p:notesTextViewPr>
  <p:gridSpacing cx="45004" cy="45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3" Type="http://schemas.openxmlformats.org/officeDocument/2006/relationships/tags" Target="tags/tag24.xml"/><Relationship Id="rId42" Type="http://schemas.openxmlformats.org/officeDocument/2006/relationships/font" Target="fonts/font9.fntdata"/><Relationship Id="rId41" Type="http://schemas.openxmlformats.org/officeDocument/2006/relationships/font" Target="fonts/font8.fntdata"/><Relationship Id="rId40" Type="http://schemas.openxmlformats.org/officeDocument/2006/relationships/font" Target="fonts/font7.fntdata"/><Relationship Id="rId4" Type="http://schemas.openxmlformats.org/officeDocument/2006/relationships/slide" Target="slides/slide2.xml"/><Relationship Id="rId39" Type="http://schemas.openxmlformats.org/officeDocument/2006/relationships/font" Target="fonts/font6.fntdata"/><Relationship Id="rId38" Type="http://schemas.openxmlformats.org/officeDocument/2006/relationships/font" Target="fonts/font5.fntdata"/><Relationship Id="rId37" Type="http://schemas.openxmlformats.org/officeDocument/2006/relationships/font" Target="fonts/font4.fntdata"/><Relationship Id="rId36" Type="http://schemas.openxmlformats.org/officeDocument/2006/relationships/font" Target="fonts/font3.fntdata"/><Relationship Id="rId35" Type="http://schemas.openxmlformats.org/officeDocument/2006/relationships/font" Target="fonts/font2.fntdata"/><Relationship Id="rId34" Type="http://schemas.openxmlformats.org/officeDocument/2006/relationships/font" Target="fonts/font1.fntdata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Java_Lesson 7_I/O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cs typeface="+mn-ea"/>
              </a:defRPr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05E5354-236C-43A4-9505-265C5F84D836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/>
          <a:lstStyle>
            <a:lvl1pPr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Java_Lesson 7_I/O</a:t>
            </a:r>
            <a:endParaRPr kumimoji="0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88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2054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b"/>
          <a:lstStyle>
            <a:lvl1pPr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noProof="1">
                <a:latin typeface="Calibri" panose="020F0502020204030204" pitchFamily="34" charset="0"/>
                <a:cs typeface="+mn-ea"/>
              </a:defRPr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6DF28B4-3203-46B9-9E5A-9CF2DE0788FE}" type="slidenum"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lvl="1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lvl="2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lvl="3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lvl="4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>
      <a:defRPr sz="1200" kern="1200">
        <a:latin typeface="+mn-lt"/>
        <a:ea typeface="+mn-ea"/>
        <a:cs typeface="+mn-cs"/>
      </a:defRPr>
    </a:lvl6pPr>
    <a:lvl7pPr marL="2743200" lvl="6" indent="0">
      <a:defRPr sz="1200" kern="1200">
        <a:latin typeface="+mn-lt"/>
        <a:ea typeface="+mn-ea"/>
        <a:cs typeface="+mn-cs"/>
      </a:defRPr>
    </a:lvl7pPr>
    <a:lvl8pPr marL="3200400" lvl="7" indent="0">
      <a:defRPr sz="1200" kern="1200">
        <a:latin typeface="+mn-lt"/>
        <a:ea typeface="+mn-ea"/>
        <a:cs typeface="+mn-cs"/>
      </a:defRPr>
    </a:lvl8pPr>
    <a:lvl9pPr marL="3657600" lvl="8" indent="0">
      <a:defRPr sz="1200" kern="1200"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62" name="Rectangle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endParaRPr lang="zh-CN" altLang="en-US" dirty="0"/>
          </a:p>
        </p:txBody>
      </p:sp>
      <p:sp>
        <p:nvSpPr>
          <p:cNvPr id="92163" name="页眉占位符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t"/>
          <a:p>
            <a:pPr lvl="0">
              <a:buFont typeface="Arial" panose="020B0604020202020204" pitchFamily="34" charset="0"/>
              <a:buChar char="•"/>
            </a:pPr>
            <a:r>
              <a:rPr lang="en-US" altLang="zh-CN" sz="1200" dirty="0"/>
              <a:t>Java_Lesson 7_I/O</a:t>
            </a:r>
            <a:endParaRPr lang="en-US" altLang="zh-CN" sz="12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185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1858" name="Rectangle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endParaRPr lang="zh-CN" altLang="en-US" dirty="0"/>
          </a:p>
        </p:txBody>
      </p:sp>
      <p:sp>
        <p:nvSpPr>
          <p:cNvPr id="121859" name="页眉占位符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t"/>
          <a:p>
            <a:pPr lvl="0">
              <a:buFont typeface="Arial" panose="020B0604020202020204" pitchFamily="34" charset="0"/>
              <a:buChar char="•"/>
            </a:pPr>
            <a:r>
              <a:rPr lang="en-US" altLang="zh-CN" sz="1200" dirty="0"/>
              <a:t>Java_Lesson 7_I/O</a:t>
            </a:r>
            <a:endParaRPr lang="en-US" altLang="zh-CN" sz="12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80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9810" name="Rectangle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endParaRPr lang="zh-CN" altLang="en-US" dirty="0"/>
          </a:p>
        </p:txBody>
      </p:sp>
      <p:sp>
        <p:nvSpPr>
          <p:cNvPr id="119811" name="页眉占位符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t"/>
          <a:p>
            <a:pPr lvl="0">
              <a:buFont typeface="Arial" panose="020B0604020202020204" pitchFamily="34" charset="0"/>
              <a:buChar char="•"/>
            </a:pPr>
            <a:r>
              <a:rPr lang="en-US" altLang="zh-CN" sz="1200" dirty="0"/>
              <a:t>Java_Lesson 7_I/O</a:t>
            </a:r>
            <a:endParaRPr lang="en-US" altLang="zh-CN" sz="120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390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3906" name="Rectangle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endParaRPr lang="zh-CN" altLang="en-US" dirty="0"/>
          </a:p>
        </p:txBody>
      </p:sp>
      <p:sp>
        <p:nvSpPr>
          <p:cNvPr id="123907" name="页眉占位符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t"/>
          <a:p>
            <a:pPr lvl="0">
              <a:buFont typeface="Arial" panose="020B0604020202020204" pitchFamily="34" charset="0"/>
              <a:buChar char="•"/>
            </a:pPr>
            <a:r>
              <a:rPr lang="en-US" altLang="zh-CN" sz="1200" dirty="0"/>
              <a:t>Java_Lesson 7_I/O</a:t>
            </a:r>
            <a:endParaRPr lang="en-US" altLang="zh-CN" sz="120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595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5954" name="Rectangle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endParaRPr lang="zh-CN" altLang="en-US" dirty="0"/>
          </a:p>
        </p:txBody>
      </p:sp>
      <p:sp>
        <p:nvSpPr>
          <p:cNvPr id="125955" name="页眉占位符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t"/>
          <a:p>
            <a:pPr lvl="0">
              <a:buFont typeface="Arial" panose="020B0604020202020204" pitchFamily="34" charset="0"/>
              <a:buChar char="•"/>
            </a:pPr>
            <a:r>
              <a:rPr lang="en-US" altLang="zh-CN" sz="1200" dirty="0"/>
              <a:t>Java_Lesson 7_I/O</a:t>
            </a:r>
            <a:endParaRPr lang="en-US" altLang="zh-CN" sz="1200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800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8002" name="Rectangle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endParaRPr lang="zh-CN" altLang="en-US" dirty="0"/>
          </a:p>
        </p:txBody>
      </p:sp>
      <p:sp>
        <p:nvSpPr>
          <p:cNvPr id="128003" name="页眉占位符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t"/>
          <a:p>
            <a:pPr lvl="0">
              <a:buFont typeface="Arial" panose="020B0604020202020204" pitchFamily="34" charset="0"/>
              <a:buChar char="•"/>
            </a:pPr>
            <a:r>
              <a:rPr lang="en-US" altLang="zh-CN" sz="1200" dirty="0"/>
              <a:t>Java_Lesson 7_I/O</a:t>
            </a:r>
            <a:endParaRPr lang="en-US" altLang="zh-CN" sz="1200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004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0050" name="Rectangle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endParaRPr lang="zh-CN" altLang="en-US" dirty="0"/>
          </a:p>
        </p:txBody>
      </p:sp>
      <p:sp>
        <p:nvSpPr>
          <p:cNvPr id="130051" name="页眉占位符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t"/>
          <a:p>
            <a:pPr lvl="0">
              <a:buFont typeface="Arial" panose="020B0604020202020204" pitchFamily="34" charset="0"/>
              <a:buChar char="•"/>
            </a:pPr>
            <a:r>
              <a:rPr lang="en-US" altLang="zh-CN" sz="1200" dirty="0"/>
              <a:t>Java_Lesson 7_I/O</a:t>
            </a:r>
            <a:endParaRPr lang="en-US" altLang="zh-CN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0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4210" name="Rectangle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endParaRPr lang="zh-CN" altLang="en-US" dirty="0"/>
          </a:p>
        </p:txBody>
      </p:sp>
      <p:sp>
        <p:nvSpPr>
          <p:cNvPr id="94211" name="页眉占位符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t"/>
          <a:p>
            <a:pPr lvl="0">
              <a:buFont typeface="Arial" panose="020B0604020202020204" pitchFamily="34" charset="0"/>
              <a:buChar char="•"/>
            </a:pPr>
            <a:r>
              <a:rPr lang="en-US" altLang="zh-CN" sz="1200" dirty="0"/>
              <a:t>Java_Lesson 7_I/O</a:t>
            </a:r>
            <a:endParaRPr lang="en-US" altLang="zh-CN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0354" name="Rectangle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endParaRPr lang="zh-CN" altLang="en-US" dirty="0"/>
          </a:p>
        </p:txBody>
      </p:sp>
      <p:sp>
        <p:nvSpPr>
          <p:cNvPr id="100355" name="页眉占位符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t"/>
          <a:p>
            <a:pPr lvl="0">
              <a:buFont typeface="Arial" panose="020B0604020202020204" pitchFamily="34" charset="0"/>
              <a:buChar char="•"/>
            </a:pPr>
            <a:r>
              <a:rPr lang="en-US" altLang="zh-CN" sz="1200" dirty="0"/>
              <a:t>Java_Lesson 7_I/O</a:t>
            </a:r>
            <a:endParaRPr lang="en-US" altLang="zh-CN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02" name="Rectangle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endParaRPr lang="zh-CN" altLang="en-US" dirty="0"/>
          </a:p>
        </p:txBody>
      </p:sp>
      <p:sp>
        <p:nvSpPr>
          <p:cNvPr id="102403" name="页眉占位符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t"/>
          <a:p>
            <a:pPr lvl="0">
              <a:buFont typeface="Arial" panose="020B0604020202020204" pitchFamily="34" charset="0"/>
              <a:buChar char="•"/>
            </a:pPr>
            <a:r>
              <a:rPr lang="en-US" altLang="zh-CN" sz="1200" dirty="0"/>
              <a:t>Java_Lesson 7_I/O</a:t>
            </a:r>
            <a:endParaRPr lang="en-US" altLang="zh-CN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8610" name="Rectangle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endParaRPr lang="zh-CN" altLang="en-US" dirty="0"/>
          </a:p>
        </p:txBody>
      </p:sp>
      <p:sp>
        <p:nvSpPr>
          <p:cNvPr id="68611" name="页眉占位符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t"/>
          <a:p>
            <a:pPr lvl="0">
              <a:buFont typeface="Arial" panose="020B0604020202020204" pitchFamily="34" charset="0"/>
              <a:buChar char="•"/>
            </a:pPr>
            <a:r>
              <a:rPr lang="en-US" altLang="zh-CN" sz="1200" dirty="0"/>
              <a:t>Java_Lesson 7_I/O</a:t>
            </a:r>
            <a:endParaRPr lang="en-US" altLang="zh-CN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6562" name="Rectangle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endParaRPr lang="zh-CN" altLang="en-US" dirty="0"/>
          </a:p>
        </p:txBody>
      </p:sp>
      <p:sp>
        <p:nvSpPr>
          <p:cNvPr id="66563" name="页眉占位符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t"/>
          <a:p>
            <a:pPr lvl="0">
              <a:buFont typeface="Arial" panose="020B0604020202020204" pitchFamily="34" charset="0"/>
              <a:buChar char="•"/>
            </a:pPr>
            <a:r>
              <a:rPr lang="en-US" altLang="zh-CN" sz="1200" dirty="0"/>
              <a:t>Java_Lesson 7_I/O</a:t>
            </a:r>
            <a:endParaRPr lang="en-US" altLang="zh-CN" sz="12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366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3666" name="Rectangle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endParaRPr lang="zh-CN" altLang="en-US" dirty="0"/>
          </a:p>
        </p:txBody>
      </p:sp>
      <p:sp>
        <p:nvSpPr>
          <p:cNvPr id="113667" name="页眉占位符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t"/>
          <a:p>
            <a:pPr lvl="0">
              <a:buFont typeface="Arial" panose="020B0604020202020204" pitchFamily="34" charset="0"/>
              <a:buChar char="•"/>
            </a:pPr>
            <a:r>
              <a:rPr lang="en-US" altLang="zh-CN" sz="1200" dirty="0"/>
              <a:t>Java_Lesson 7_I/O</a:t>
            </a:r>
            <a:endParaRPr lang="en-US" altLang="zh-CN" sz="12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71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5714" name="Rectangle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endParaRPr lang="zh-CN" altLang="en-US" dirty="0"/>
          </a:p>
        </p:txBody>
      </p:sp>
      <p:sp>
        <p:nvSpPr>
          <p:cNvPr id="115715" name="页眉占位符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t"/>
          <a:p>
            <a:pPr lvl="0">
              <a:buFont typeface="Arial" panose="020B0604020202020204" pitchFamily="34" charset="0"/>
              <a:buChar char="•"/>
            </a:pPr>
            <a:r>
              <a:rPr lang="en-US" altLang="zh-CN" sz="1200" dirty="0"/>
              <a:t>Java_Lesson 7_I/O</a:t>
            </a:r>
            <a:endParaRPr lang="en-US" altLang="zh-CN" sz="12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76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7762" name="Rectangle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endParaRPr lang="zh-CN" altLang="en-US" dirty="0"/>
          </a:p>
        </p:txBody>
      </p:sp>
      <p:sp>
        <p:nvSpPr>
          <p:cNvPr id="117763" name="页眉占位符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t"/>
          <a:p>
            <a:pPr lvl="0">
              <a:buFont typeface="Arial" panose="020B0604020202020204" pitchFamily="34" charset="0"/>
              <a:buChar char="•"/>
            </a:pPr>
            <a:r>
              <a:rPr lang="en-US" altLang="zh-CN" sz="1200" dirty="0"/>
              <a:t>Java_Lesson 7_I/O</a:t>
            </a:r>
            <a:endParaRPr lang="en-US" altLang="zh-CN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50169" y="1178481"/>
            <a:ext cx="8101013" cy="2506980"/>
          </a:xfrm>
        </p:spPr>
        <p:txBody>
          <a:bodyPr anchor="b"/>
          <a:lstStyle>
            <a:lvl1pPr algn="ctr">
              <a:defRPr sz="5315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z="531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0169" y="3782140"/>
            <a:ext cx="8101013" cy="1738550"/>
          </a:xfrm>
        </p:spPr>
        <p:txBody>
          <a:bodyPr/>
          <a:lstStyle>
            <a:lvl1pPr marL="0" indent="0" algn="ctr">
              <a:buNone/>
              <a:defRPr sz="2125"/>
            </a:lvl1pPr>
            <a:lvl2pPr marL="405130" indent="0" algn="ctr">
              <a:buNone/>
              <a:defRPr sz="1770"/>
            </a:lvl2pPr>
            <a:lvl3pPr marL="810260" indent="0" algn="ctr">
              <a:buNone/>
              <a:defRPr sz="1595"/>
            </a:lvl3pPr>
            <a:lvl4pPr marL="1215390" indent="0" algn="ctr">
              <a:buNone/>
              <a:defRPr sz="1420"/>
            </a:lvl4pPr>
            <a:lvl5pPr marL="1620520" indent="0" algn="ctr">
              <a:buNone/>
              <a:defRPr sz="1420"/>
            </a:lvl5pPr>
            <a:lvl6pPr marL="2025015" indent="0" algn="ctr">
              <a:buNone/>
              <a:defRPr sz="1420"/>
            </a:lvl6pPr>
            <a:lvl7pPr marL="2430145" indent="0" algn="ctr">
              <a:buNone/>
              <a:defRPr sz="1420"/>
            </a:lvl7pPr>
            <a:lvl8pPr marL="2835275" indent="0" algn="ctr">
              <a:buNone/>
              <a:defRPr sz="1420"/>
            </a:lvl8pPr>
            <a:lvl9pPr marL="3240405" indent="0" algn="ctr">
              <a:buNone/>
              <a:defRPr sz="1420"/>
            </a:lvl9pPr>
          </a:lstStyle>
          <a:p>
            <a:pPr fontAlgn="base"/>
            <a:r>
              <a:rPr lang="zh-CN" altLang="en-US" sz="2125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5397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90938" y="6673850"/>
            <a:ext cx="3419475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06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04DEC44-81F5-402B-88E0-D0171ABF27A4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5397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90938" y="6673850"/>
            <a:ext cx="3419475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06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EAA3FC1-4343-4447-8791-CFAC0F972F3A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786688" y="450850"/>
            <a:ext cx="2430463" cy="5695950"/>
          </a:xfrm>
        </p:spPr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450850"/>
            <a:ext cx="7150491" cy="56959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5397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90938" y="6673850"/>
            <a:ext cx="3419475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06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17F0989-DA08-4BD9-846C-C1F14FB8A3CB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230655" y="240030"/>
            <a:ext cx="9850606" cy="608076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2" name="日期占位符 2"/>
          <p:cNvSpPr>
            <a:spLocks noGrp="1"/>
          </p:cNvSpPr>
          <p:nvPr>
            <p:ph type="dt" sz="half" idx="2"/>
          </p:nvPr>
        </p:nvSpPr>
        <p:spPr>
          <a:xfrm>
            <a:off x="539750" y="6561138"/>
            <a:ext cx="2520950" cy="4794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A784135-762A-4035-8EE0-10B9542390D5}" type="datetime1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3"/>
          <p:cNvSpPr>
            <a:spLocks noGrp="1"/>
          </p:cNvSpPr>
          <p:nvPr>
            <p:ph type="ftr" sz="quarter" idx="3"/>
          </p:nvPr>
        </p:nvSpPr>
        <p:spPr>
          <a:xfrm>
            <a:off x="3690938" y="6561138"/>
            <a:ext cx="3419475" cy="4794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7740650" y="6561138"/>
            <a:ext cx="2520950" cy="4794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AB1899D-96FE-4D39-BDD1-90357FF69531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655" y="240030"/>
            <a:ext cx="9468058" cy="96012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20090" y="1680210"/>
            <a:ext cx="4590574" cy="464058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90686" y="1680210"/>
            <a:ext cx="4590574" cy="464058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2" name="日期占位符 4"/>
          <p:cNvSpPr>
            <a:spLocks noGrp="1"/>
          </p:cNvSpPr>
          <p:nvPr>
            <p:ph type="dt" sz="half" idx="12"/>
          </p:nvPr>
        </p:nvSpPr>
        <p:spPr>
          <a:xfrm>
            <a:off x="539750" y="6561138"/>
            <a:ext cx="2520950" cy="4794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FDD5721-E9EE-4D83-8C0D-0FC7C1A21609}" type="datetime1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5"/>
          <p:cNvSpPr>
            <a:spLocks noGrp="1"/>
          </p:cNvSpPr>
          <p:nvPr>
            <p:ph type="ftr" sz="quarter" idx="3"/>
          </p:nvPr>
        </p:nvSpPr>
        <p:spPr>
          <a:xfrm>
            <a:off x="3690938" y="6561138"/>
            <a:ext cx="3419475" cy="4794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7740650" y="6561138"/>
            <a:ext cx="2520950" cy="4794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0A02036-80E4-4490-812A-9D6B1EB1DF96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902" y="191691"/>
            <a:ext cx="9468058" cy="9601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720090" y="1680210"/>
            <a:ext cx="9361170" cy="464058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40068" y="6560820"/>
            <a:ext cx="2520315" cy="480060"/>
          </a:xfrm>
        </p:spPr>
        <p:txBody>
          <a:bodyPr/>
          <a:lstStyle>
            <a:lvl1pPr>
              <a:defRPr/>
            </a:lvl1pPr>
          </a:lstStyle>
          <a:p>
            <a:fld id="{E3C47FD1-053E-4DA7-97E3-53015FDE441D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690461" y="6560820"/>
            <a:ext cx="3420427" cy="48006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740967" y="6560820"/>
            <a:ext cx="2520315" cy="480060"/>
          </a:xfrm>
        </p:spPr>
        <p:txBody>
          <a:bodyPr/>
          <a:lstStyle>
            <a:lvl1pPr>
              <a:defRPr/>
            </a:lvl1pPr>
          </a:lstStyle>
          <a:p>
            <a:fld id="{0E50387A-4797-4655-834B-11EFAE69EA7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5397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90938" y="6673850"/>
            <a:ext cx="3419475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06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E4ABA1E-F4A1-4B47-9AAE-69574FBD7236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967" y="1795225"/>
            <a:ext cx="9316164" cy="2995374"/>
          </a:xfrm>
        </p:spPr>
        <p:txBody>
          <a:bodyPr anchor="b"/>
          <a:lstStyle>
            <a:lvl1pPr>
              <a:defRPr sz="5315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z="531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6967" y="4818936"/>
            <a:ext cx="9316164" cy="1575196"/>
          </a:xfrm>
        </p:spPr>
        <p:txBody>
          <a:bodyPr/>
          <a:lstStyle>
            <a:lvl1pPr marL="0" indent="0">
              <a:buNone/>
              <a:defRPr sz="2125">
                <a:solidFill>
                  <a:schemeClr val="tx1">
                    <a:tint val="75000"/>
                  </a:schemeClr>
                </a:solidFill>
              </a:defRPr>
            </a:lvl1pPr>
            <a:lvl2pPr marL="405130" indent="0">
              <a:buNone/>
              <a:defRPr sz="1770">
                <a:solidFill>
                  <a:schemeClr val="tx1">
                    <a:tint val="75000"/>
                  </a:schemeClr>
                </a:solidFill>
              </a:defRPr>
            </a:lvl2pPr>
            <a:lvl3pPr marL="810260" indent="0">
              <a:buNone/>
              <a:defRPr sz="1595">
                <a:solidFill>
                  <a:schemeClr val="tx1">
                    <a:tint val="75000"/>
                  </a:schemeClr>
                </a:solidFill>
              </a:defRPr>
            </a:lvl3pPr>
            <a:lvl4pPr marL="1215390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4pPr>
            <a:lvl5pPr marL="1620520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5pPr>
            <a:lvl6pPr marL="2025015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6pPr>
            <a:lvl7pPr marL="2430145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7pPr>
            <a:lvl8pPr marL="2835275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8pPr>
            <a:lvl9pPr marL="3240405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z="212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5397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90938" y="6673850"/>
            <a:ext cx="3419475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06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DA2773A-039E-4D0B-9FB6-870239BEDA7A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395413"/>
            <a:ext cx="4763707" cy="475138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53444" y="1395413"/>
            <a:ext cx="4763707" cy="475138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2"/>
          </p:nvPr>
        </p:nvSpPr>
        <p:spPr>
          <a:xfrm>
            <a:off x="5397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90938" y="6673850"/>
            <a:ext cx="3419475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06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4E050F0-2353-4035-9336-0D6E26FF3F01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4000" y="383381"/>
            <a:ext cx="9316164" cy="1391841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51408" y="1867360"/>
            <a:ext cx="4317682" cy="865108"/>
          </a:xfrm>
        </p:spPr>
        <p:txBody>
          <a:bodyPr anchor="ctr"/>
          <a:lstStyle>
            <a:lvl1pPr marL="0" indent="0">
              <a:buNone/>
              <a:defRPr sz="2480"/>
            </a:lvl1pPr>
            <a:lvl2pPr marL="405130" indent="0">
              <a:buNone/>
              <a:defRPr sz="2125"/>
            </a:lvl2pPr>
            <a:lvl3pPr marL="810260" indent="0">
              <a:buNone/>
              <a:defRPr sz="1770"/>
            </a:lvl3pPr>
            <a:lvl4pPr marL="1215390" indent="0">
              <a:buNone/>
              <a:defRPr sz="1595"/>
            </a:lvl4pPr>
            <a:lvl5pPr marL="1620520" indent="0">
              <a:buNone/>
              <a:defRPr sz="1595"/>
            </a:lvl5pPr>
            <a:lvl6pPr marL="2025015" indent="0">
              <a:buNone/>
              <a:defRPr sz="1595"/>
            </a:lvl6pPr>
            <a:lvl7pPr marL="2430145" indent="0">
              <a:buNone/>
              <a:defRPr sz="1595"/>
            </a:lvl7pPr>
            <a:lvl8pPr marL="2835275" indent="0">
              <a:buNone/>
              <a:defRPr sz="1595"/>
            </a:lvl8pPr>
            <a:lvl9pPr marL="3240405" indent="0">
              <a:buNone/>
              <a:defRPr sz="1595"/>
            </a:lvl9pPr>
          </a:lstStyle>
          <a:p>
            <a:pPr lvl="0" fontAlgn="base"/>
            <a:r>
              <a:rPr lang="zh-CN" altLang="en-US" sz="2480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51408" y="2798648"/>
            <a:ext cx="4317682" cy="370049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543256" y="1867360"/>
            <a:ext cx="4338946" cy="865108"/>
          </a:xfrm>
        </p:spPr>
        <p:txBody>
          <a:bodyPr anchor="ctr"/>
          <a:lstStyle>
            <a:lvl1pPr marL="0" indent="0">
              <a:buNone/>
              <a:defRPr sz="2480"/>
            </a:lvl1pPr>
            <a:lvl2pPr marL="405130" indent="0">
              <a:buNone/>
              <a:defRPr sz="2125"/>
            </a:lvl2pPr>
            <a:lvl3pPr marL="810260" indent="0">
              <a:buNone/>
              <a:defRPr sz="1770"/>
            </a:lvl3pPr>
            <a:lvl4pPr marL="1215390" indent="0">
              <a:buNone/>
              <a:defRPr sz="1595"/>
            </a:lvl4pPr>
            <a:lvl5pPr marL="1620520" indent="0">
              <a:buNone/>
              <a:defRPr sz="1595"/>
            </a:lvl5pPr>
            <a:lvl6pPr marL="2025015" indent="0">
              <a:buNone/>
              <a:defRPr sz="1595"/>
            </a:lvl6pPr>
            <a:lvl7pPr marL="2430145" indent="0">
              <a:buNone/>
              <a:defRPr sz="1595"/>
            </a:lvl7pPr>
            <a:lvl8pPr marL="2835275" indent="0">
              <a:buNone/>
              <a:defRPr sz="1595"/>
            </a:lvl8pPr>
            <a:lvl9pPr marL="3240405" indent="0">
              <a:buNone/>
              <a:defRPr sz="1595"/>
            </a:lvl9pPr>
          </a:lstStyle>
          <a:p>
            <a:pPr lvl="0" fontAlgn="base"/>
            <a:r>
              <a:rPr lang="zh-CN" altLang="en-US" sz="2480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543256" y="2798648"/>
            <a:ext cx="4338946" cy="370049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2"/>
          </p:nvPr>
        </p:nvSpPr>
        <p:spPr>
          <a:xfrm>
            <a:off x="5397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3"/>
          </p:nvPr>
        </p:nvSpPr>
        <p:spPr>
          <a:xfrm>
            <a:off x="3690938" y="6673850"/>
            <a:ext cx="3419475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4"/>
          </p:nvPr>
        </p:nvSpPr>
        <p:spPr>
          <a:xfrm>
            <a:off x="77406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96AC177-BAFA-4737-87AF-3776919DE842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5397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90938" y="6673850"/>
            <a:ext cx="3419475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06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B509E3B-15AE-44C4-A5B2-D5FF4FCB0DAE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5397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90938" y="6673850"/>
            <a:ext cx="3419475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06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A08B262-9595-4FD8-97A0-F2BEE22F6F4A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4000" y="480060"/>
            <a:ext cx="3483716" cy="1680210"/>
          </a:xfrm>
        </p:spPr>
        <p:txBody>
          <a:bodyPr anchor="b"/>
          <a:lstStyle>
            <a:lvl1pPr>
              <a:defRPr sz="2835"/>
            </a:lvl1pPr>
          </a:lstStyle>
          <a:p>
            <a:pPr fontAlgn="base"/>
            <a:r>
              <a:rPr lang="zh-CN" altLang="en-US" sz="283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91981" y="1036796"/>
            <a:ext cx="5468183" cy="5117306"/>
          </a:xfrm>
        </p:spPr>
        <p:txBody>
          <a:bodyPr/>
          <a:lstStyle>
            <a:lvl1pPr>
              <a:defRPr sz="2835"/>
            </a:lvl1pPr>
            <a:lvl2pPr>
              <a:defRPr sz="2480"/>
            </a:lvl2pPr>
            <a:lvl3pPr>
              <a:defRPr sz="2125"/>
            </a:lvl3pPr>
            <a:lvl4pPr>
              <a:defRPr sz="1770"/>
            </a:lvl4pPr>
            <a:lvl5pPr>
              <a:defRPr sz="1770"/>
            </a:lvl5pPr>
            <a:lvl6pPr>
              <a:defRPr sz="1770"/>
            </a:lvl6pPr>
            <a:lvl7pPr>
              <a:defRPr sz="1770"/>
            </a:lvl7pPr>
            <a:lvl8pPr>
              <a:defRPr sz="1770"/>
            </a:lvl8pPr>
            <a:lvl9pPr>
              <a:defRPr sz="1770"/>
            </a:lvl9pPr>
          </a:lstStyle>
          <a:p>
            <a:pPr lvl="0" fontAlgn="base"/>
            <a:r>
              <a:rPr lang="zh-CN" altLang="en-US" sz="2835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2480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2125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770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77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4000" y="2160270"/>
            <a:ext cx="3483716" cy="4002167"/>
          </a:xfrm>
        </p:spPr>
        <p:txBody>
          <a:bodyPr/>
          <a:lstStyle>
            <a:lvl1pPr marL="0" indent="0">
              <a:buNone/>
              <a:defRPr sz="1420"/>
            </a:lvl1pPr>
            <a:lvl2pPr marL="405130" indent="0">
              <a:buNone/>
              <a:defRPr sz="1240"/>
            </a:lvl2pPr>
            <a:lvl3pPr marL="810260" indent="0">
              <a:buNone/>
              <a:defRPr sz="1065"/>
            </a:lvl3pPr>
            <a:lvl4pPr marL="1215390" indent="0">
              <a:buNone/>
              <a:defRPr sz="885"/>
            </a:lvl4pPr>
            <a:lvl5pPr marL="1620520" indent="0">
              <a:buNone/>
              <a:defRPr sz="885"/>
            </a:lvl5pPr>
            <a:lvl6pPr marL="2025015" indent="0">
              <a:buNone/>
              <a:defRPr sz="885"/>
            </a:lvl6pPr>
            <a:lvl7pPr marL="2430145" indent="0">
              <a:buNone/>
              <a:defRPr sz="885"/>
            </a:lvl7pPr>
            <a:lvl8pPr marL="2835275" indent="0">
              <a:buNone/>
              <a:defRPr sz="885"/>
            </a:lvl8pPr>
            <a:lvl9pPr marL="3240405" indent="0">
              <a:buNone/>
              <a:defRPr sz="885"/>
            </a:lvl9pPr>
          </a:lstStyle>
          <a:p>
            <a:pPr lvl="0" fontAlgn="base"/>
            <a:r>
              <a:rPr lang="zh-CN" altLang="en-US" sz="1420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2"/>
          </p:nvPr>
        </p:nvSpPr>
        <p:spPr>
          <a:xfrm>
            <a:off x="5397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90938" y="6673850"/>
            <a:ext cx="3419475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06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A4918B3-A6F1-48BA-8184-BEE8D7C6884E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4000" y="480060"/>
            <a:ext cx="3690239" cy="1680210"/>
          </a:xfrm>
        </p:spPr>
        <p:txBody>
          <a:bodyPr anchor="b"/>
          <a:lstStyle>
            <a:lvl1pPr>
              <a:defRPr sz="2835"/>
            </a:lvl1pPr>
          </a:lstStyle>
          <a:p>
            <a:pPr fontAlgn="base"/>
            <a:r>
              <a:rPr lang="zh-CN" altLang="en-US" sz="283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91981" y="480061"/>
            <a:ext cx="5468183" cy="5674043"/>
          </a:xfrm>
        </p:spPr>
        <p:txBody>
          <a:bodyPr vert="horz" wrap="square" lIns="102870" tIns="51435" rIns="102870" bIns="51435" numCol="1" anchor="t" anchorCtr="0" compatLnSpc="1"/>
          <a:lstStyle>
            <a:lvl1pPr marL="0" indent="0">
              <a:buNone/>
              <a:defRPr sz="2835"/>
            </a:lvl1pPr>
            <a:lvl2pPr marL="405130" indent="0">
              <a:buNone/>
              <a:defRPr sz="2480"/>
            </a:lvl2pPr>
            <a:lvl3pPr marL="810260" indent="0">
              <a:buNone/>
              <a:defRPr sz="2125"/>
            </a:lvl3pPr>
            <a:lvl4pPr marL="1215390" indent="0">
              <a:buNone/>
              <a:defRPr sz="1770"/>
            </a:lvl4pPr>
            <a:lvl5pPr marL="1620520" indent="0">
              <a:buNone/>
              <a:defRPr sz="1770"/>
            </a:lvl5pPr>
            <a:lvl6pPr marL="2025015" indent="0">
              <a:buNone/>
              <a:defRPr sz="1770"/>
            </a:lvl6pPr>
            <a:lvl7pPr marL="2430145" indent="0">
              <a:buNone/>
              <a:defRPr sz="1770"/>
            </a:lvl7pPr>
            <a:lvl8pPr marL="2835275" indent="0">
              <a:buNone/>
              <a:defRPr sz="1770"/>
            </a:lvl8pPr>
            <a:lvl9pPr marL="3240405" indent="0">
              <a:buNone/>
              <a:defRPr sz="1770"/>
            </a:lvl9pPr>
          </a:lstStyle>
          <a:p>
            <a:pPr marL="0" marR="0" lvl="0" indent="0" algn="l" defTabSz="10287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35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4000" y="2160270"/>
            <a:ext cx="3690239" cy="4002167"/>
          </a:xfrm>
        </p:spPr>
        <p:txBody>
          <a:bodyPr/>
          <a:lstStyle>
            <a:lvl1pPr marL="0" indent="0">
              <a:buNone/>
              <a:defRPr sz="1770"/>
            </a:lvl1pPr>
            <a:lvl2pPr marL="405130" indent="0">
              <a:buNone/>
              <a:defRPr sz="1595"/>
            </a:lvl2pPr>
            <a:lvl3pPr marL="810260" indent="0">
              <a:buNone/>
              <a:defRPr sz="1420"/>
            </a:lvl3pPr>
            <a:lvl4pPr marL="1215390" indent="0">
              <a:buNone/>
              <a:defRPr sz="1240"/>
            </a:lvl4pPr>
            <a:lvl5pPr marL="1620520" indent="0">
              <a:buNone/>
              <a:defRPr sz="1240"/>
            </a:lvl5pPr>
            <a:lvl6pPr marL="2025015" indent="0">
              <a:buNone/>
              <a:defRPr sz="1240"/>
            </a:lvl6pPr>
            <a:lvl7pPr marL="2430145" indent="0">
              <a:buNone/>
              <a:defRPr sz="1240"/>
            </a:lvl7pPr>
            <a:lvl8pPr marL="2835275" indent="0">
              <a:buNone/>
              <a:defRPr sz="1240"/>
            </a:lvl8pPr>
            <a:lvl9pPr marL="3240405" indent="0">
              <a:buNone/>
              <a:defRPr sz="1240"/>
            </a:lvl9pPr>
          </a:lstStyle>
          <a:p>
            <a:pPr lvl="0" fontAlgn="base"/>
            <a:r>
              <a:rPr lang="zh-CN" altLang="en-US" sz="1770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2"/>
          </p:nvPr>
        </p:nvSpPr>
        <p:spPr>
          <a:xfrm>
            <a:off x="5397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90938" y="6673850"/>
            <a:ext cx="3419475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06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C44AEEF-2EA4-49FB-A4C6-AE4915F28181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1.pn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95300" y="450850"/>
            <a:ext cx="9720263" cy="569913"/>
          </a:xfrm>
          <a:prstGeom prst="rect">
            <a:avLst/>
          </a:prstGeom>
          <a:noFill/>
          <a:ln w="9525">
            <a:noFill/>
          </a:ln>
        </p:spPr>
        <p:txBody>
          <a:bodyPr lIns="102870" tIns="51435" rIns="102870" bIns="51435"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495300" y="1395413"/>
            <a:ext cx="9721850" cy="4751387"/>
          </a:xfrm>
          <a:prstGeom prst="rect">
            <a:avLst/>
          </a:prstGeom>
          <a:noFill/>
          <a:ln w="9525">
            <a:noFill/>
          </a:ln>
        </p:spPr>
        <p:txBody>
          <a:bodyPr lIns="102870" tIns="51435" rIns="102870" bIns="51435" anchor="t"/>
          <a:p>
            <a:pPr lvl="0" indent="-38608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320675"/>
            <a:r>
              <a:rPr lang="zh-CN" altLang="en-US" dirty="0"/>
              <a:t>第二级</a:t>
            </a:r>
            <a:endParaRPr lang="zh-CN" altLang="en-US" dirty="0"/>
          </a:p>
          <a:p>
            <a:pPr lvl="2" indent="-257175"/>
            <a:r>
              <a:rPr lang="zh-CN" altLang="en-US" dirty="0"/>
              <a:t>第三级</a:t>
            </a:r>
            <a:endParaRPr lang="zh-CN" altLang="en-US" dirty="0"/>
          </a:p>
          <a:p>
            <a:pPr lvl="3" indent="-257175"/>
            <a:r>
              <a:rPr lang="zh-CN" altLang="en-US" dirty="0"/>
              <a:t>第四级</a:t>
            </a:r>
            <a:endParaRPr lang="zh-CN" altLang="en-US" dirty="0"/>
          </a:p>
          <a:p>
            <a:pPr lvl="4" indent="-257175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5397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400" noProof="1">
                <a:solidFill>
                  <a:srgbClr val="898989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90938" y="6673850"/>
            <a:ext cx="3419475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 noProof="1">
                <a:solidFill>
                  <a:srgbClr val="898989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06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 noProof="1">
                <a:solidFill>
                  <a:srgbClr val="898989"/>
                </a:solidFill>
                <a:latin typeface="Calibri" panose="020F0502020204030204" pitchFamily="34" charset="0"/>
                <a:cs typeface="+mn-ea"/>
                <a:sym typeface="Calibri" panose="020F0502020204030204" pitchFamily="34" charset="0"/>
              </a:defRPr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761D1BB-FC42-4936-A86B-3CA890E1C33E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031" name="矩形 6"/>
          <p:cNvSpPr>
            <a:spLocks noChangeArrowheads="1"/>
          </p:cNvSpPr>
          <p:nvPr/>
        </p:nvSpPr>
        <p:spPr bwMode="auto">
          <a:xfrm>
            <a:off x="0" y="6526213"/>
            <a:ext cx="10801350" cy="9525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870" tIns="51435" rIns="102870" bIns="51435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032" name="TextBox 7"/>
          <p:cNvSpPr>
            <a:spLocks noChangeArrowheads="1"/>
          </p:cNvSpPr>
          <p:nvPr/>
        </p:nvSpPr>
        <p:spPr bwMode="auto">
          <a:xfrm>
            <a:off x="8731250" y="6319838"/>
            <a:ext cx="755650" cy="473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  <a:sym typeface="Impact" panose="020B0806030902050204" pitchFamily="34" charset="0"/>
              </a:rPr>
              <a:t>Java</a:t>
            </a: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  <a:sym typeface="Impact" panose="020B0806030902050204" pitchFamily="34" charset="0"/>
            </a:endParaRPr>
          </a:p>
        </p:txBody>
      </p:sp>
      <p:sp>
        <p:nvSpPr>
          <p:cNvPr id="1033" name="矩形 6"/>
          <p:cNvSpPr>
            <a:spLocks noChangeArrowheads="1"/>
          </p:cNvSpPr>
          <p:nvPr/>
        </p:nvSpPr>
        <p:spPr bwMode="auto">
          <a:xfrm>
            <a:off x="0" y="1216025"/>
            <a:ext cx="10801350" cy="5397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140" tIns="50165" rIns="104140" bIns="50165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034" name="TextBox 7"/>
          <p:cNvSpPr/>
          <p:nvPr/>
        </p:nvSpPr>
        <p:spPr>
          <a:xfrm>
            <a:off x="1125535" y="6301206"/>
            <a:ext cx="2190664" cy="473206"/>
          </a:xfrm>
          <a:prstGeom prst="rect">
            <a:avLst/>
          </a:prstGeom>
          <a:solidFill>
            <a:schemeClr val="bg1">
              <a:alpha val="100000"/>
            </a:schemeClr>
          </a:solidFill>
          <a:ln w="9525">
            <a:noFill/>
            <a:miter/>
          </a:ln>
        </p:spPr>
        <p:txBody>
          <a:bodyPr wrap="none" lIns="102870" tIns="51435" rIns="102870" bIns="51435">
            <a:sp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-100" normalizeH="0" baseline="0" noProof="1">
                <a:ln>
                  <a:noFill/>
                </a:ln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方正姚体" panose="02010601030101010101" charset="-122"/>
                <a:ea typeface="方正姚体" panose="02010601030101010101" charset="-122"/>
                <a:cs typeface="+mn-ea"/>
                <a:sym typeface="+mn-ea"/>
              </a:rPr>
              <a:t>Java</a:t>
            </a:r>
            <a:r>
              <a:rPr kumimoji="0" lang="zh-CN" altLang="en-US" sz="2400" b="1" i="0" u="none" strike="noStrike" kern="1200" cap="none" spc="-100" normalizeH="0" baseline="0" noProof="1">
                <a:ln>
                  <a:noFill/>
                </a:ln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方正姚体" panose="02010601030101010101" charset="-122"/>
                <a:ea typeface="方正姚体" panose="02010601030101010101" charset="-122"/>
                <a:cs typeface="+mn-ea"/>
                <a:sym typeface="+mn-ea"/>
              </a:rPr>
              <a:t>语言与应用</a:t>
            </a:r>
            <a:endParaRPr kumimoji="0" lang="zh-CN" altLang="en-US" sz="2400" b="1" i="0" u="none" strike="noStrike" kern="1200" cap="none" spc="-100" normalizeH="0" baseline="0" noProof="1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方正姚体" panose="02010601030101010101" charset="-122"/>
              <a:ea typeface="方正姚体" panose="02010601030101010101" charset="-122"/>
              <a:cs typeface="+mn-ea"/>
              <a:sym typeface="Impact" panose="020B0806030902050204" pitchFamily="34" charset="0"/>
            </a:endParaRPr>
          </a:p>
        </p:txBody>
      </p:sp>
      <p:pic>
        <p:nvPicPr>
          <p:cNvPr id="1035" name="图片 1"/>
          <p:cNvPicPr>
            <a:picLocks noChangeAspect="1"/>
          </p:cNvPicPr>
          <p:nvPr userDrawn="1"/>
        </p:nvPicPr>
        <p:blipFill>
          <a:blip r:embed="rId15"/>
          <a:srcRect l="10876" r="18822" b="17163"/>
          <a:stretch>
            <a:fillRect/>
          </a:stretch>
        </p:blipFill>
        <p:spPr>
          <a:xfrm>
            <a:off x="8453438" y="6216650"/>
            <a:ext cx="1095375" cy="592138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l" defTabSz="102870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600" b="1" kern="1200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  <a:sym typeface="Calibri" panose="020F0502020204030204" pitchFamily="34" charset="0"/>
        </a:defRPr>
      </a:lvl1pPr>
      <a:lvl2pPr algn="l" defTabSz="102870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6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2pPr>
      <a:lvl3pPr algn="l" defTabSz="102870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6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3pPr>
      <a:lvl4pPr algn="l" defTabSz="102870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6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4pPr>
      <a:lvl5pPr algn="l" defTabSz="102870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6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5pPr>
      <a:lvl6pPr marL="457200" algn="l" defTabSz="102870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6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6pPr>
      <a:lvl7pPr marL="914400" algn="l" defTabSz="102870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6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7pPr>
      <a:lvl8pPr marL="1371600" algn="l" defTabSz="102870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6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8pPr>
      <a:lvl9pPr marL="1828800" algn="l" defTabSz="102870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6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9pPr>
    </p:titleStyle>
    <p:bodyStyle>
      <a:lvl1pPr marL="386080" indent="-386080" algn="l" defTabSz="10287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1pPr>
      <a:lvl2pPr marL="835025" lvl="1" indent="-320675" algn="l" defTabSz="10287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2pPr>
      <a:lvl3pPr marL="1285875" lvl="2" indent="-257175" algn="l" defTabSz="10287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3pPr>
      <a:lvl4pPr marL="1800225" lvl="3" indent="-257175" algn="l" defTabSz="10287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4pPr>
      <a:lvl5pPr marL="2314575" lvl="4" indent="-257175" algn="l" defTabSz="10287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5pPr>
      <a:lvl6pPr marL="2514600" lvl="5" indent="-228600" algn="l" defTabSz="10287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6pPr>
      <a:lvl7pPr marL="2971800" lvl="6" indent="-228600" algn="l" defTabSz="10287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7pPr>
      <a:lvl8pPr marL="3429000" lvl="7" indent="-228600" algn="l" defTabSz="10287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8pPr>
      <a:lvl9pPr marL="3886200" lvl="8" indent="-228600" algn="l" defTabSz="10287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9pPr>
    </p:bodyStyle>
    <p:otherStyle>
      <a:lvl1pPr lvl="0" algn="l" defTabSz="10287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14350" lvl="1" indent="-57150" algn="l" defTabSz="10287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028700" lvl="2" indent="-114300" algn="l" defTabSz="10287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543050" lvl="3" indent="-171450" algn="l" defTabSz="10287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10287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-228600" algn="l" defTabSz="10287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-228600" algn="l" defTabSz="10287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-228600" algn="l" defTabSz="10287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-228600" algn="l" defTabSz="10287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.xml"/><Relationship Id="rId2" Type="http://schemas.openxmlformats.org/officeDocument/2006/relationships/image" Target="../media/image2.jpe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7.xml"/><Relationship Id="rId8" Type="http://schemas.openxmlformats.org/officeDocument/2006/relationships/tags" Target="../tags/tag16.xml"/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21.xml"/><Relationship Id="rId13" Type="http://schemas.openxmlformats.org/officeDocument/2006/relationships/image" Target="../media/image3.png"/><Relationship Id="rId12" Type="http://schemas.openxmlformats.org/officeDocument/2006/relationships/tags" Target="../tags/tag20.xml"/><Relationship Id="rId11" Type="http://schemas.openxmlformats.org/officeDocument/2006/relationships/tags" Target="../tags/tag19.xml"/><Relationship Id="rId10" Type="http://schemas.openxmlformats.org/officeDocument/2006/relationships/tags" Target="../tags/tag18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>
                <a:sym typeface="+mn-ea"/>
              </a:rPr>
              <a:t>java.io包主要类</a:t>
            </a:r>
            <a:endParaRPr lang="zh-CN" altLang="en-US" sz="3200">
              <a:sym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0723" name="灯片编号占位符 3"/>
          <p:cNvSpPr txBox="1">
            <a:spLocks noGrp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/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CF3939E-0355-467E-B4CD-01C1272D4C9F}" type="slidenum">
              <a:rPr kumimoji="0" lang="zh-CN" altLang="en-US" sz="126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6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" name="图片 1" descr="20180127210410630-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9535" y="1262380"/>
            <a:ext cx="10534015" cy="51257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81506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</a:ln>
        </p:spPr>
        <p:txBody>
          <a:bodyPr vert="horz" wrap="square" lIns="102870" tIns="51435" rIns="102870" bIns="51435" numCol="1" rtlCol="0" anchor="ctr" anchorCtr="0" compatLnSpc="0">
            <a:normAutofit/>
          </a:bodyPr>
          <a:lstStyle/>
          <a:p>
            <a:pPr lvl="0" algn="l" defTabSz="1028700">
              <a:lnSpc>
                <a:spcPct val="100000"/>
              </a:lnSpc>
              <a:buClrTx/>
              <a:buSzTx/>
              <a:buFont typeface="Arial" panose="020B0604020202020204" pitchFamily="34" charset="0"/>
            </a:pPr>
            <a:r>
              <a:rPr lang="zh-CN" altLang="en-US" sz="36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对象序列化</a:t>
            </a:r>
            <a:endParaRPr lang="zh-CN" altLang="en-US" sz="3600" b="1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240030" marR="0" lvl="0" indent="-240030" algn="l" defTabSz="960120" rtl="0" eaLnBrk="1" fontAlgn="auto" latinLnBrk="0" hangingPunct="1">
              <a:lnSpc>
                <a:spcPct val="120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什么是</a:t>
            </a:r>
            <a:r>
              <a:rPr kumimoji="0" lang="zh-CN" altLang="en-US" sz="23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对象序列化</a:t>
            </a:r>
            <a:r>
              <a:rPr kumimoji="0" lang="en-US" altLang="zh-CN" sz="2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(object </a:t>
            </a:r>
            <a:r>
              <a:rPr kumimoji="0" lang="en-US" altLang="zh-CN" sz="23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serialization)</a:t>
            </a:r>
            <a:r>
              <a:rPr kumimoji="0" lang="zh-CN" altLang="en-US" sz="23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lang="zh-CN" altLang="en-US" sz="2300" b="1">
                <a:solidFill>
                  <a:srgbClr val="00B0F0"/>
                </a:solidFill>
                <a:sym typeface="+mn-ea"/>
              </a:rPr>
              <a:t>Seriealizable接口</a:t>
            </a:r>
            <a:endParaRPr lang="zh-CN" altLang="en-US" sz="2300" b="1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40030" marR="0" lvl="0" indent="-240030" algn="l" defTabSz="960120" rtl="0" eaLnBrk="1" fontAlgn="auto" latinLnBrk="0" hangingPunct="1">
              <a:lnSpc>
                <a:spcPct val="120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2300" dirty="0">
                <a:sym typeface="+mn-ea"/>
              </a:rPr>
              <a:t>transient</a:t>
            </a:r>
            <a:r>
              <a:rPr lang="zh-CN" altLang="en-US" sz="2300" dirty="0">
                <a:sym typeface="+mn-ea"/>
              </a:rPr>
              <a:t>关键字</a:t>
            </a:r>
            <a:endParaRPr kumimoji="0" lang="zh-CN" altLang="en-US" sz="2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720090" marR="0" lvl="1" indent="-240030" algn="l" defTabSz="960120" rtl="0" eaLnBrk="1" fontAlgn="auto" latinLnBrk="0" hangingPunct="1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对象串行化面向那些实现了</a:t>
            </a:r>
            <a:r>
              <a:rPr kumimoji="0" lang="en-US" altLang="zh-CN" sz="2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Serializable</a:t>
            </a:r>
            <a:r>
              <a:rPr kumimoji="0" lang="zh-CN" altLang="en-US" sz="2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接口的对象，允许你以串行字节序列形式保存对象的状态，日后还可以将其完全恢复到对象的初始状态</a:t>
            </a:r>
            <a:endParaRPr kumimoji="0" lang="zh-CN" altLang="en-US" sz="2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742950" marR="0" lvl="1" indent="-240030" algn="l" defTabSz="960120" rtl="0" eaLnBrk="1" fontAlgn="auto" latinLnBrk="0" hangingPunct="1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恢复一个串行化后的对象称为解串行化(</a:t>
            </a:r>
            <a:r>
              <a:rPr kumimoji="0" lang="zh-CN" altLang="en-US" sz="2300" b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deserialization)</a:t>
            </a:r>
            <a:endParaRPr kumimoji="0" lang="en-US" altLang="zh-CN" sz="2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40030" marR="0" lvl="0" indent="-240030" algn="l" defTabSz="960120" rtl="0" eaLnBrk="1" fontAlgn="auto" latinLnBrk="0" hangingPunct="1">
              <a:lnSpc>
                <a:spcPct val="120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40030" marR="0" lvl="0" indent="-240030" algn="l" defTabSz="960120" rtl="0" eaLnBrk="1" fontAlgn="auto" latinLnBrk="0" hangingPunct="1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7588" name="灯片编号占位符 2"/>
          <p:cNvSpPr txBox="1">
            <a:spLocks noGrp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/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DD85F12-CBF3-4156-874D-EB6B421C781E}" type="slidenum">
              <a:rPr kumimoji="0" lang="zh-CN" altLang="en-US" sz="126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6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30370" name="Rectangle 2"/>
          <p:cNvSpPr>
            <a:spLocks noGrp="1" noChangeAspect="1" noChangeArrowheads="1"/>
          </p:cNvSpPr>
          <p:nvPr>
            <p:ph type="title"/>
          </p:nvPr>
        </p:nvSpPr>
        <p:spPr>
          <a:noFill/>
          <a:ln w="9525">
            <a:noFill/>
          </a:ln>
        </p:spPr>
        <p:txBody>
          <a:bodyPr vert="horz" wrap="square" lIns="102870" tIns="51435" rIns="102870" bIns="51435" numCol="1" rtlCol="0" anchor="ctr" anchorCtr="0" compatLnSpc="0">
            <a:normAutofit/>
          </a:bodyPr>
          <a:lstStyle/>
          <a:p>
            <a:pPr lvl="0" algn="l">
              <a:buClrTx/>
              <a:buSzTx/>
            </a:pPr>
            <a:r>
              <a:rPr lang="zh-CN" altLang="en-US">
                <a:sym typeface="+mn-ea"/>
              </a:rPr>
              <a:t>小结</a:t>
            </a:r>
            <a:endParaRPr lang="zh-CN" altLang="en-US">
              <a:sym typeface="+mn-ea"/>
            </a:endParaRPr>
          </a:p>
        </p:txBody>
      </p:sp>
      <p:sp>
        <p:nvSpPr>
          <p:cNvPr id="17715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java.io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包中的输入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输出流类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面向字节的输入输出流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ImputStream / OutputStream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面向字符的输入输出流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Reader / Writer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节点流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连接流到具体的数据源或数据目的地。 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过滤流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加强流的处理功能。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低级写出器将字符传给各自目标，高级写出器将组织好的字符发送给其他写出器。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500" name="灯片编号占位符 2"/>
          <p:cNvSpPr txBox="1">
            <a:spLocks noGrp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/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0FBF842-7EEA-4C9A-B66E-6C3B49E1EB63}" type="slidenum">
              <a:rPr kumimoji="0" lang="zh-CN" altLang="en-US" sz="126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6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83554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</a:ln>
        </p:spPr>
        <p:txBody>
          <a:bodyPr vert="horz" wrap="square" lIns="102870" tIns="51435" rIns="102870" bIns="51435" numCol="1" rtlCol="0" anchor="ctr" anchorCtr="0" compatLnSpc="0">
            <a:normAutofit/>
          </a:bodyPr>
          <a:lstStyle/>
          <a:p>
            <a:pPr lvl="0" algn="l" defTabSz="1028700">
              <a:lnSpc>
                <a:spcPct val="100000"/>
              </a:lnSpc>
              <a:buClrTx/>
              <a:buSzTx/>
              <a:buFont typeface="Arial" panose="020B0604020202020204" pitchFamily="34" charset="0"/>
            </a:pPr>
            <a:r>
              <a:rPr lang="zh-CN" altLang="en-US" sz="36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序列化接口</a:t>
            </a:r>
            <a:r>
              <a:rPr lang="zh-CN" altLang="en-US" sz="36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36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Seriealizable</a:t>
            </a:r>
            <a:r>
              <a:rPr lang="zh-CN" altLang="en-US" sz="36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接口</a:t>
            </a:r>
            <a:endParaRPr lang="zh-CN" altLang="en-US" sz="3600" b="1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469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空接口，使类的对象可实现序列化</a:t>
            </a:r>
            <a:endParaRPr lang="zh-CN" altLang="en-US" sz="2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Serializable 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接口的定义</a:t>
            </a:r>
            <a:endParaRPr lang="zh-CN" altLang="en-US" sz="2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package java.io;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interface Serializable {    // there's nothing in here!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Serializable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接口的语句</a:t>
            </a:r>
            <a:endParaRPr lang="zh-CN" altLang="en-US" sz="2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class MyClass implements Serializable {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...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None/>
            </a:pP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实际包含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95325" lvl="1" indent="-695325" eaLnBrk="1" hangingPunct="1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private void writeObject(ObjectOutputStream out)     throws IOException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95325" lvl="1" indent="-695325" eaLnBrk="1" hangingPunct="1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private void readObject(ObjectInputStream in)     throws IOException, ClassNotFoundException;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95325" lvl="1" indent="-695325" eaLnBrk="1" hangingPunct="1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private void readObjectNoData()     throws ObjectStreamException;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612" name="灯片编号占位符 2"/>
          <p:cNvSpPr txBox="1">
            <a:spLocks noGrp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/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FF3369D-D335-4D59-AFAD-16F7D2560FB2}" type="slidenum">
              <a:rPr kumimoji="0" lang="zh-CN" altLang="en-US" sz="126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6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85602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</a:ln>
        </p:spPr>
        <p:txBody>
          <a:bodyPr vert="horz" wrap="square" lIns="102870" tIns="51435" rIns="102870" bIns="51435" numCol="1" rtlCol="0" anchor="ctr" anchorCtr="0" compatLnSpc="0"/>
          <a:lstStyle/>
          <a:p>
            <a:pPr lvl="0" algn="l" defTabSz="1028700">
              <a:lnSpc>
                <a:spcPct val="100000"/>
              </a:lnSpc>
              <a:buClrTx/>
              <a:buSzTx/>
              <a:buFont typeface="Arial" panose="020B0604020202020204" pitchFamily="34" charset="0"/>
            </a:pPr>
            <a:r>
              <a:rPr lang="zh-CN" altLang="en-US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序列化接口——Externalizable 接口</a:t>
            </a:r>
            <a:endParaRPr lang="zh-CN" altLang="en-US" b="1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673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lvl="1" eaLnBrk="1" hangingPunct="1">
              <a:lnSpc>
                <a:spcPct val="11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实现该接口可以控制对象的读写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中的说明为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39395" eaLnBrk="1" hangingPunct="1">
              <a:lnSpc>
                <a:spcPct val="11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interface Externalizable extends Serializable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其中有两个方法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writeExternal(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ObjectOutputStream out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readExternal(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ObjectInputStream in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，因此实现该接口的类必须实现这两个方法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ObjectOutputStream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writeObject()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方法只写入对象的标识，然后调用对象所属类的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writeExternal()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ObjectInputStream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readObject()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方法调用对象所属类的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readExternal()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636" name="灯片编号占位符 2"/>
          <p:cNvSpPr txBox="1">
            <a:spLocks noGrp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/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4999A42-A57E-40AB-838A-3721048D2D5F}" type="slidenum">
              <a:rPr kumimoji="0" lang="zh-CN" altLang="en-US" sz="126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6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89698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</a:ln>
        </p:spPr>
        <p:txBody>
          <a:bodyPr vert="horz" wrap="square" lIns="102870" tIns="51435" rIns="102870" bIns="51435" numCol="1" rtlCol="0" anchor="ctr" anchorCtr="0" compatLnSpc="0"/>
          <a:lstStyle/>
          <a:p>
            <a:pPr lvl="0" algn="l" defTabSz="1028700">
              <a:lnSpc>
                <a:spcPct val="100000"/>
              </a:lnSpc>
              <a:buClrTx/>
              <a:buSzTx/>
              <a:buFont typeface="Arial" panose="020B0604020202020204" pitchFamily="34" charset="0"/>
            </a:pPr>
            <a:r>
              <a:rPr lang="zh-CN" altLang="en-US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对象序列化－－实现</a:t>
            </a:r>
            <a:endParaRPr lang="zh-CN" altLang="en-US" b="1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589699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438150" marR="0" lvl="1" indent="-438150" algn="l" defTabSz="96012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626745" algn="l"/>
              </a:tabLst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微软雅黑" panose="020B0503020204020204" pitchFamily="34" charset="-122"/>
              </a:rPr>
              <a:t>首先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微软雅黑" panose="020B0503020204020204" pitchFamily="34" charset="-122"/>
              </a:rPr>
              <a:t>,判断对象是否可以串行化(serializable)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微软雅黑" panose="020B0503020204020204" pitchFamily="34" charset="-122"/>
            </a:endParaRPr>
          </a:p>
          <a:p>
            <a:pPr marL="671195" marR="0" lvl="2" indent="0" algn="l" defTabSz="96012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微软雅黑" panose="020B0503020204020204" pitchFamily="34" charset="-122"/>
              </a:rPr>
              <a:t>类必须实现了 </a:t>
            </a:r>
            <a:r>
              <a:rPr kumimoji="0" lang="en-US" altLang="zh-CN" sz="18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微软雅黑" panose="020B0503020204020204" pitchFamily="34" charset="-122"/>
              </a:rPr>
              <a:t>java.io.Serializable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微软雅黑" panose="020B0503020204020204" pitchFamily="34" charset="-122"/>
              </a:rPr>
              <a:t>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微软雅黑" panose="020B0503020204020204" pitchFamily="34" charset="-122"/>
              </a:rPr>
              <a:t>接口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微软雅黑" panose="020B0503020204020204" pitchFamily="34" charset="-122"/>
            </a:endParaRPr>
          </a:p>
          <a:p>
            <a:pPr marL="671195" marR="0" lvl="3" indent="0" algn="l" defTabSz="96012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微软雅黑" panose="020B0503020204020204" pitchFamily="34" charset="-122"/>
              </a:rPr>
              <a:t>Serializable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微软雅黑" panose="020B0503020204020204" pitchFamily="34" charset="-122"/>
              </a:rPr>
              <a:t>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微软雅黑" panose="020B0503020204020204" pitchFamily="34" charset="-122"/>
              </a:rPr>
              <a:t>接口仅仅是一个标记，没有任何的成员变量和方法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微软雅黑" panose="020B0503020204020204" pitchFamily="34" charset="-122"/>
            </a:endParaRPr>
          </a:p>
          <a:p>
            <a:pPr marL="671195" marR="0" lvl="3" indent="0" algn="l" defTabSz="96012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微软雅黑" panose="020B0503020204020204" pitchFamily="34" charset="-122"/>
              </a:rPr>
              <a:t>从没有实现</a:t>
            </a: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微软雅黑" panose="020B0503020204020204" pitchFamily="34" charset="-122"/>
              </a:rPr>
              <a:t>Serializable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微软雅黑" panose="020B0503020204020204" pitchFamily="34" charset="-122"/>
              </a:rPr>
              <a:t> (or </a:t>
            </a:r>
            <a:r>
              <a:rPr kumimoji="0" lang="en-US" altLang="zh-CN" sz="18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微软雅黑" panose="020B0503020204020204" pitchFamily="34" charset="-122"/>
              </a:rPr>
              <a:t>Externalizable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微软雅黑" panose="020B0503020204020204" pitchFamily="34" charset="-122"/>
              </a:rPr>
              <a:t>)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微软雅黑" panose="020B0503020204020204" pitchFamily="34" charset="-122"/>
              </a:rPr>
              <a:t>接口的类实例化来的对象是不能被串行化的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微软雅黑" panose="020B0503020204020204" pitchFamily="34" charset="-122"/>
            </a:endParaRPr>
          </a:p>
          <a:p>
            <a:pPr marL="381635" marR="0" lvl="1" indent="-345440" algn="l" defTabSz="96012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微软雅黑" panose="020B0503020204020204" pitchFamily="34" charset="-122"/>
              </a:rPr>
              <a:t>创建某些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微软雅黑" panose="020B0503020204020204" pitchFamily="34" charset="-122"/>
              </a:rPr>
              <a:t>OutputStream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微软雅黑" panose="020B0503020204020204" pitchFamily="34" charset="-122"/>
              </a:rPr>
              <a:t>对象，然后将其封装到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微软雅黑" panose="020B0503020204020204" pitchFamily="34" charset="-122"/>
              </a:rPr>
              <a:t>ObjectOutputStream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微软雅黑" panose="020B0503020204020204" pitchFamily="34" charset="-122"/>
              </a:rPr>
              <a:t>对象内。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微软雅黑" panose="020B0503020204020204" pitchFamily="34" charset="-122"/>
              </a:rPr>
            </a:b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微软雅黑" panose="020B0503020204020204" pitchFamily="34" charset="-122"/>
              </a:rPr>
              <a:t>此时，只需调用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微软雅黑" panose="020B0503020204020204" pitchFamily="34" charset="-122"/>
              </a:rPr>
              <a:t>writeObject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微软雅黑" panose="020B0503020204020204" pitchFamily="34" charset="-122"/>
              </a:rPr>
              <a:t>()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微软雅黑" panose="020B0503020204020204" pitchFamily="34" charset="-122"/>
              </a:rPr>
              <a:t>即可完成对象的序列化，并将其发送给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微软雅黑" panose="020B0503020204020204" pitchFamily="34" charset="-122"/>
              </a:rPr>
              <a:t>OutputStream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微软雅黑" panose="020B0503020204020204" pitchFamily="34" charset="-122"/>
            </a:endParaRPr>
          </a:p>
          <a:p>
            <a:pPr marL="409575" marR="0" lvl="1" indent="-8890" algn="l" defTabSz="96012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微软雅黑" panose="020B0503020204020204" pitchFamily="34" charset="-122"/>
              </a:rPr>
              <a:t>相反的过程是：将一个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微软雅黑" panose="020B0503020204020204" pitchFamily="34" charset="-122"/>
              </a:rPr>
              <a:t>InputStream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微软雅黑" panose="020B0503020204020204" pitchFamily="34" charset="-122"/>
              </a:rPr>
              <a:t>封装到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微软雅黑" panose="020B0503020204020204" pitchFamily="34" charset="-122"/>
              </a:rPr>
              <a:t>ObjectInputStream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微软雅黑" panose="020B0503020204020204" pitchFamily="34" charset="-122"/>
              </a:rPr>
              <a:t>内，然后调用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微软雅黑" panose="020B0503020204020204" pitchFamily="34" charset="-122"/>
              </a:rPr>
              <a:t>readObject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微软雅黑" panose="020B0503020204020204" pitchFamily="34" charset="-122"/>
              </a:rPr>
              <a:t>()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微软雅黑" panose="020B0503020204020204" pitchFamily="34" charset="-122"/>
              </a:rPr>
              <a:t>。</a:t>
            </a:r>
            <a:b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微软雅黑" panose="020B0503020204020204" pitchFamily="34" charset="-122"/>
              </a:rPr>
            </a:b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微软雅黑" panose="020B0503020204020204" pitchFamily="34" charset="-122"/>
              </a:rPr>
              <a:t>注意：获得的是一个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微软雅黑" panose="020B0503020204020204" pitchFamily="34" charset="-122"/>
              </a:rPr>
              <a:t>Object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微软雅黑" panose="020B0503020204020204" pitchFamily="34" charset="-122"/>
              </a:rPr>
              <a:t>对象，必须做向下类型转换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微软雅黑" panose="020B0503020204020204" pitchFamily="34" charset="-122"/>
            </a:endParaRPr>
          </a:p>
          <a:p>
            <a:pPr marL="240030" marR="0" lvl="0" indent="-240030" algn="l" defTabSz="960120" rtl="0" eaLnBrk="1" fontAlgn="auto" latinLnBrk="0" hangingPunct="1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微软雅黑" panose="020B0503020204020204" pitchFamily="34" charset="-122"/>
            </a:endParaRPr>
          </a:p>
        </p:txBody>
      </p:sp>
      <p:sp>
        <p:nvSpPr>
          <p:cNvPr id="71684" name="灯片编号占位符 2"/>
          <p:cNvSpPr txBox="1">
            <a:spLocks noGrp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/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9CA9E75-7215-4A63-B519-296B6B648327}" type="slidenum">
              <a:rPr kumimoji="0" lang="zh-CN" altLang="en-US" sz="126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6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87650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</a:ln>
        </p:spPr>
        <p:txBody>
          <a:bodyPr vert="horz" wrap="square" lIns="102870" tIns="51435" rIns="102870" bIns="51435" numCol="1" rtlCol="0" anchor="ctr" anchorCtr="0" compatLnSpc="0">
            <a:normAutofit/>
          </a:bodyPr>
          <a:lstStyle/>
          <a:p>
            <a:pPr lvl="0" algn="l" defTabSz="1028700">
              <a:lnSpc>
                <a:spcPct val="100000"/>
              </a:lnSpc>
              <a:buClrTx/>
              <a:buSzTx/>
              <a:buFont typeface="Arial" panose="020B0604020202020204" pitchFamily="34" charset="0"/>
            </a:pPr>
            <a:r>
              <a:rPr lang="zh-CN" altLang="en-US" sz="36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对象序列化－－注意事项</a:t>
            </a:r>
            <a:endParaRPr lang="zh-CN" altLang="en-US" sz="3600" b="1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878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lnSpc>
                <a:spcPct val="11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串行化能保存的元素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只能保存对象的非静态成员变量，不能保存任何的成员方法和静态的成员变量，而且串行化保存的只是变量的值，对于变量的任何修饰符，都不能保存。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transient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关键字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对于某些类型的对象，其状态是瞬时的，这样的对象是无法保存其状态的，例如一个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Thread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对象，或一个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FileInputStream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对象，对于这些字段，我们必须用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transient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关键字标明。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定制串行化 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省的串行化机制，对象串行化首先写入类数据和类字段的信息，然后按照名称的上升排列顺序写入其数值。如果想自己明确地控制这些数值的写入顺序和写入种类，必须定义自己的读取数据流的方式。就是在类的定义中重写接口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serializeble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writeObject()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readObject()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方法。 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80000"/>
              </a:lnSpc>
            </a:pP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660" name="灯片编号占位符 2"/>
          <p:cNvSpPr txBox="1">
            <a:spLocks noGrp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/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5AD4285-B47B-45C6-9A86-950CD1EBB550}" type="slidenum">
              <a:rPr kumimoji="0" lang="zh-CN" altLang="en-US" sz="126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6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91746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</a:ln>
        </p:spPr>
        <p:txBody>
          <a:bodyPr vert="horz" wrap="square" lIns="102870" tIns="51435" rIns="102870" bIns="51435" numCol="1" rtlCol="0" anchor="ctr" anchorCtr="0" compatLnSpc="0">
            <a:normAutofit/>
          </a:bodyPr>
          <a:lstStyle/>
          <a:p>
            <a:pPr lvl="0" algn="l" defTabSz="1028700">
              <a:lnSpc>
                <a:spcPct val="100000"/>
              </a:lnSpc>
              <a:buClrTx/>
              <a:buSzTx/>
              <a:buFont typeface="Arial" panose="020B0604020202020204" pitchFamily="34" charset="0"/>
            </a:pPr>
            <a:r>
              <a:rPr lang="zh-CN" altLang="en-US" sz="36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示例：写数据</a:t>
            </a:r>
            <a:endParaRPr lang="zh-CN" altLang="en-US" sz="3600" b="1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22882" name="图片 5" descr="snap8.jp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55015" y="1756410"/>
            <a:ext cx="9201150" cy="4029075"/>
          </a:xfrm>
        </p:spPr>
      </p:pic>
      <p:sp>
        <p:nvSpPr>
          <p:cNvPr id="72708" name="灯片编号占位符 2"/>
          <p:cNvSpPr txBox="1">
            <a:spLocks noGrp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/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28A758D-AB36-457C-8CCF-B02C0C7A0082}" type="slidenum">
              <a:rPr kumimoji="0" lang="zh-CN" altLang="en-US" sz="126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6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93794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</a:ln>
        </p:spPr>
        <p:txBody>
          <a:bodyPr vert="horz" wrap="square" lIns="102870" tIns="51435" rIns="102870" bIns="51435" numCol="1" rtlCol="0" anchor="ctr" anchorCtr="0" compatLnSpc="0"/>
          <a:lstStyle/>
          <a:p>
            <a:pPr lvl="0" algn="l">
              <a:buClrTx/>
              <a:buSzTx/>
            </a:pPr>
            <a:r>
              <a:rPr lang="zh-CN" altLang="en-US">
                <a:sym typeface="+mn-ea"/>
              </a:rPr>
              <a:t>示例：读数据</a:t>
            </a:r>
            <a:endParaRPr lang="zh-CN" altLang="en-US">
              <a:sym typeface="+mn-ea"/>
            </a:endParaRPr>
          </a:p>
        </p:txBody>
      </p:sp>
      <p:pic>
        <p:nvPicPr>
          <p:cNvPr id="124930" name="图片 4" descr="snap7.jp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83920" y="1779905"/>
            <a:ext cx="8943975" cy="3981450"/>
          </a:xfrm>
        </p:spPr>
      </p:pic>
      <p:sp>
        <p:nvSpPr>
          <p:cNvPr id="73732" name="灯片编号占位符 2"/>
          <p:cNvSpPr txBox="1">
            <a:spLocks noGrp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/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EBBC968-AE3B-416F-8524-C0B2A7AF5480}" type="slidenum">
              <a:rPr kumimoji="0" lang="zh-CN" altLang="en-US" sz="126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6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95842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</a:ln>
        </p:spPr>
        <p:txBody>
          <a:bodyPr vert="horz" wrap="square" lIns="102870" tIns="51435" rIns="102870" bIns="51435" numCol="1" rtlCol="0" anchor="ctr" anchorCtr="0" compatLnSpc="0"/>
          <a:lstStyle/>
          <a:p>
            <a:pPr lvl="0" algn="l" defTabSz="1028700">
              <a:lnSpc>
                <a:spcPct val="100000"/>
              </a:lnSpc>
              <a:buClrTx/>
              <a:buSzTx/>
              <a:buFont typeface="Arial" panose="020B0604020202020204" pitchFamily="34" charset="0"/>
            </a:pPr>
            <a:r>
              <a:rPr lang="zh-CN" altLang="en-US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示例：序列化自定义对象</a:t>
            </a:r>
            <a:endParaRPr lang="zh-CN" altLang="en-US" b="1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26978" name="图片 4" descr="snap9.jp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60930" y="1395730"/>
            <a:ext cx="5989955" cy="4751070"/>
          </a:xfrm>
        </p:spPr>
      </p:pic>
      <p:sp>
        <p:nvSpPr>
          <p:cNvPr id="74756" name="灯片编号占位符 2"/>
          <p:cNvSpPr txBox="1">
            <a:spLocks noGrp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/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349FD73-7FCA-489E-B8B4-AA0DEF137EC1}" type="slidenum">
              <a:rPr kumimoji="0" lang="zh-CN" altLang="en-US" sz="126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6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97890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</a:ln>
        </p:spPr>
        <p:txBody>
          <a:bodyPr vert="horz" wrap="square" lIns="102870" tIns="51435" rIns="102870" bIns="51435" numCol="1" rtlCol="0" anchor="ctr" anchorCtr="0" compatLnSpc="0">
            <a:normAutofit/>
          </a:bodyPr>
          <a:lstStyle/>
          <a:p>
            <a:pPr lvl="0" algn="l" defTabSz="1028700">
              <a:lnSpc>
                <a:spcPct val="100000"/>
              </a:lnSpc>
              <a:buClrTx/>
              <a:buSzTx/>
              <a:buFont typeface="Arial" panose="020B0604020202020204" pitchFamily="34" charset="0"/>
            </a:pPr>
            <a:r>
              <a:rPr lang="zh-CN" altLang="en-US" sz="36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示例：序列化自定义对象</a:t>
            </a:r>
            <a:endParaRPr lang="zh-CN" altLang="en-US" sz="3600" b="1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29026" name="图片 4" descr="snap10.jp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58545" y="1395730"/>
            <a:ext cx="8594725" cy="4751070"/>
          </a:xfrm>
        </p:spPr>
      </p:pic>
      <p:sp>
        <p:nvSpPr>
          <p:cNvPr id="75781" name="灯片编号占位符 2"/>
          <p:cNvSpPr txBox="1">
            <a:spLocks noGrp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/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25D172E-231E-48FE-A516-01C4F7B7C1BF}" type="slidenum">
              <a:rPr kumimoji="0" lang="zh-CN" altLang="en-US" sz="126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6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29028" name="图片 5" descr="snap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338" y="5310188"/>
            <a:ext cx="3562350" cy="9715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56930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</a:ln>
        </p:spPr>
        <p:txBody>
          <a:bodyPr vert="horz" wrap="square" lIns="102870" tIns="51435" rIns="102870" bIns="51435" numCol="1" rtlCol="0" anchor="ctr" anchorCtr="0" compatLnSpc="0">
            <a:normAutofit/>
          </a:bodyPr>
          <a:lstStyle/>
          <a:p>
            <a:pPr lvl="0" algn="l">
              <a:buClrTx/>
              <a:buSzTx/>
            </a:pPr>
            <a:r>
              <a:rPr lang="zh-CN" altLang="en-US">
                <a:sym typeface="+mn-ea"/>
              </a:rPr>
              <a:t>常见流介绍</a:t>
            </a:r>
            <a:endParaRPr lang="zh-CN" altLang="en-US">
              <a:sym typeface="+mn-ea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240030" marR="0" lvl="0" indent="-240030" algn="l" defTabSz="960120" rtl="0" eaLnBrk="1" fontAlgn="auto" latinLnBrk="0" hangingPunct="1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File I/O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FileInputStream/FileOutputStream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endParaRPr kumimoji="0" lang="en-US" altLang="zh-CN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40030" marR="0" lvl="0" indent="-240030" algn="l" defTabSz="960120" rtl="0" eaLnBrk="1" fontAlgn="auto" latinLnBrk="0" hangingPunct="1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缓冲区流</a:t>
            </a:r>
            <a:r>
              <a:rPr lang="zh-CN" altLang="en-US" sz="2800" noProof="0" smtClean="0">
                <a:ln>
                  <a:noFill/>
                </a:ln>
                <a:effectLst/>
                <a:uLnTx/>
                <a:uFillTx/>
                <a:sym typeface="+mn-ea"/>
              </a:rPr>
              <a:t>（</a:t>
            </a:r>
            <a:r>
              <a:rPr lang="en-US" altLang="zh-CN" sz="2400" noProof="0" smtClean="0">
                <a:ln>
                  <a:noFill/>
                </a:ln>
                <a:effectLst/>
                <a:uLnTx/>
                <a:uFillTx/>
                <a:sym typeface="+mn-ea"/>
              </a:rPr>
              <a:t>BufferedInputStream/</a:t>
            </a:r>
            <a:r>
              <a:rPr lang="en-US" altLang="zh-CN" sz="2400" noProof="0" smtClean="0">
                <a:ln>
                  <a:noFill/>
                </a:ln>
                <a:effectLst/>
                <a:uLnTx/>
                <a:uFillTx/>
                <a:sym typeface="+mn-ea"/>
              </a:rPr>
              <a:t>Buffered</a:t>
            </a:r>
            <a:r>
              <a:rPr lang="en-US" altLang="zh-CN" sz="2400" noProof="0" smtClean="0">
                <a:ln>
                  <a:noFill/>
                </a:ln>
                <a:effectLst/>
                <a:uLnTx/>
                <a:uFillTx/>
                <a:sym typeface="+mn-ea"/>
              </a:rPr>
              <a:t>OutputStream</a:t>
            </a:r>
            <a:r>
              <a:rPr lang="zh-CN" altLang="en-US" sz="2800" noProof="0" smtClean="0">
                <a:ln>
                  <a:noFill/>
                </a:ln>
                <a:effectLst/>
                <a:uLnTx/>
                <a:uFillTx/>
                <a:sym typeface="+mn-ea"/>
              </a:rPr>
              <a:t>）</a:t>
            </a:r>
            <a:endParaRPr kumimoji="0" lang="en-US" altLang="zh-CN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40030" marR="0" lvl="0" indent="-240030" algn="l" defTabSz="960120" rtl="0" eaLnBrk="1" fontAlgn="auto" latinLnBrk="0" hangingPunct="1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数据输入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输出流</a:t>
            </a:r>
            <a:r>
              <a:rPr lang="zh-CN" altLang="en-US" sz="2800" noProof="0" smtClean="0">
                <a:ln>
                  <a:noFill/>
                </a:ln>
                <a:effectLst/>
                <a:uLnTx/>
                <a:uFillTx/>
                <a:sym typeface="+mn-ea"/>
              </a:rPr>
              <a:t>（</a:t>
            </a:r>
            <a:r>
              <a:rPr lang="en-US" altLang="zh-CN" sz="2800" noProof="0" smtClean="0">
                <a:ln>
                  <a:noFill/>
                </a:ln>
                <a:effectLst/>
                <a:uLnTx/>
                <a:uFillTx/>
                <a:sym typeface="+mn-ea"/>
              </a:rPr>
              <a:t>DataInputStream/</a:t>
            </a:r>
            <a:r>
              <a:rPr lang="en-US" altLang="zh-CN" sz="2800" noProof="0" smtClean="0">
                <a:ln>
                  <a:noFill/>
                </a:ln>
                <a:effectLst/>
                <a:uLnTx/>
                <a:uFillTx/>
                <a:sym typeface="+mn-ea"/>
              </a:rPr>
              <a:t>Data</a:t>
            </a:r>
            <a:r>
              <a:rPr lang="en-US" altLang="zh-CN" sz="2800" noProof="0" smtClean="0">
                <a:ln>
                  <a:noFill/>
                </a:ln>
                <a:effectLst/>
                <a:uLnTx/>
                <a:uFillTx/>
                <a:sym typeface="+mn-ea"/>
              </a:rPr>
              <a:t>OutputStream</a:t>
            </a:r>
            <a:r>
              <a:rPr lang="zh-CN" altLang="en-US" sz="2800" noProof="0" smtClean="0">
                <a:ln>
                  <a:noFill/>
                </a:ln>
                <a:effectLst/>
                <a:uLnTx/>
                <a:uFillTx/>
                <a:sym typeface="+mn-ea"/>
              </a:rPr>
              <a:t>）</a:t>
            </a:r>
            <a:endParaRPr kumimoji="0" lang="zh-CN" alt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40030" marR="0" lvl="0" indent="-240030" algn="l" defTabSz="960120" rtl="0" eaLnBrk="1" fontAlgn="auto" latinLnBrk="0" hangingPunct="1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压缩流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</a:t>
            </a:r>
            <a:r>
              <a:rPr lang="en-US" altLang="zh-CN" sz="280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G</a:t>
            </a:r>
            <a:r>
              <a:rPr lang="en-US" altLang="zh-CN" sz="2800" noProof="0" smtClean="0">
                <a:ln>
                  <a:noFill/>
                </a:ln>
                <a:effectLst/>
                <a:uLnTx/>
                <a:uFillTx/>
                <a:sym typeface="+mn-ea"/>
              </a:rPr>
              <a:t>ZIPInputStream/</a:t>
            </a:r>
            <a:r>
              <a:rPr lang="en-US" altLang="zh-CN" sz="280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G</a:t>
            </a:r>
            <a:r>
              <a:rPr lang="en-US" altLang="zh-CN" sz="2800" noProof="0" smtClean="0">
                <a:ln>
                  <a:noFill/>
                </a:ln>
                <a:effectLst/>
                <a:uLnTx/>
                <a:uFillTx/>
                <a:sym typeface="+mn-ea"/>
              </a:rPr>
              <a:t>ZIPOutputStream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endParaRPr kumimoji="0" lang="zh-CN" alt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40030" marR="0" lvl="0" indent="-240030" algn="l" defTabSz="960120" rtl="0" eaLnBrk="1" fontAlgn="auto" latinLnBrk="0" hangingPunct="1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对象流及对象序列化</a:t>
            </a:r>
            <a:r>
              <a:rPr lang="zh-CN" altLang="en-US" sz="2800" noProof="0" smtClean="0">
                <a:ln>
                  <a:noFill/>
                </a:ln>
                <a:effectLst/>
                <a:uLnTx/>
                <a:uFillTx/>
                <a:sym typeface="+mn-ea"/>
              </a:rPr>
              <a:t>（</a:t>
            </a:r>
            <a:r>
              <a:rPr lang="en-US" altLang="zh-CN" sz="2400" noProof="0" smtClean="0">
                <a:ln>
                  <a:noFill/>
                </a:ln>
                <a:effectLst/>
                <a:uLnTx/>
                <a:uFillTx/>
                <a:sym typeface="+mn-ea"/>
              </a:rPr>
              <a:t>ObjectInputStream/ObjectOutputStream</a:t>
            </a:r>
            <a:r>
              <a:rPr lang="zh-CN" altLang="en-US" sz="2800" noProof="0" smtClean="0">
                <a:ln>
                  <a:noFill/>
                </a:ln>
                <a:effectLst/>
                <a:uLnTx/>
                <a:uFillTx/>
                <a:sym typeface="+mn-ea"/>
              </a:rPr>
              <a:t>）</a:t>
            </a:r>
            <a:endParaRPr kumimoji="0" lang="zh-CN" alt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40030" marR="0" lvl="0" indent="-240030" algn="l" defTabSz="960120" rtl="0" eaLnBrk="1" fontAlgn="auto" latinLnBrk="0" hangingPunct="1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管道流</a:t>
            </a:r>
            <a:r>
              <a:rPr lang="zh-CN" altLang="en-US" sz="2800" noProof="0" smtClean="0">
                <a:ln>
                  <a:noFill/>
                </a:ln>
                <a:effectLst/>
                <a:uLnTx/>
                <a:uFillTx/>
                <a:sym typeface="+mn-ea"/>
              </a:rPr>
              <a:t>（</a:t>
            </a:r>
            <a:r>
              <a:rPr lang="en-US" altLang="zh-CN" sz="2800" noProof="0" smtClean="0">
                <a:ln>
                  <a:noFill/>
                </a:ln>
                <a:effectLst/>
                <a:uLnTx/>
                <a:uFillTx/>
                <a:sym typeface="+mn-ea"/>
              </a:rPr>
              <a:t>PipeInputStream/PipeOutputStream</a:t>
            </a:r>
            <a:r>
              <a:rPr lang="zh-CN" altLang="en-US" sz="2800" noProof="0" smtClean="0">
                <a:ln>
                  <a:noFill/>
                </a:ln>
                <a:effectLst/>
                <a:uLnTx/>
                <a:uFillTx/>
                <a:sym typeface="+mn-ea"/>
              </a:rPr>
              <a:t>）</a:t>
            </a:r>
            <a:endParaRPr kumimoji="0" lang="zh-CN" alt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40030" marR="0" lvl="0" indent="-240030" algn="l" defTabSz="960120" rtl="0" eaLnBrk="1" fontAlgn="auto" latinLnBrk="0" hangingPunct="1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5300" name="灯片编号占位符 2"/>
          <p:cNvSpPr txBox="1">
            <a:spLocks noGrp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/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8B648F2-B25C-49A8-98D9-DEB1B020ABB6}" type="slidenum">
              <a:rPr kumimoji="0" lang="zh-CN" altLang="en-US" sz="126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6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</a:ln>
        </p:spPr>
        <p:txBody>
          <a:bodyPr vert="horz" wrap="square" lIns="102870" tIns="51435" rIns="102870" bIns="51435" numCol="1" rtlCol="0" anchor="ctr" anchorCtr="0" compatLnSpc="0"/>
          <a:lstStyle/>
          <a:p>
            <a:pPr lvl="0" algn="l">
              <a:buClrTx/>
              <a:buSzTx/>
            </a:pPr>
            <a:r>
              <a:rPr lang="zh-CN" altLang="en-US">
                <a:sym typeface="+mn-ea"/>
              </a:rPr>
              <a:t>自定义序列化（</a:t>
            </a:r>
            <a:r>
              <a:rPr lang="zh-CN" altLang="en-US">
                <a:sym typeface="+mn-ea"/>
              </a:rPr>
              <a:t>1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695325" lvl="1" indent="-695325" eaLnBrk="1" hangingPunct="1"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private void writeObject(ObjectOutputStream out)     throws IOException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95325" lvl="1" indent="-695325" eaLnBrk="1" hangingPunct="1"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private void readObject(ObjectInputStream in)     throws IOException, ClassNotFoundException;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/>
              <a:t> </a:t>
            </a:r>
            <a:endParaRPr lang="en-US" altLang="zh-CN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0135" y="2654935"/>
            <a:ext cx="7341870" cy="341566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</a:ln>
        </p:spPr>
        <p:txBody>
          <a:bodyPr vert="horz" lIns="102870" tIns="51435" rIns="102870" bIns="51435" rtlCol="0" anchor="ctr"/>
          <a:lstStyle/>
          <a:p>
            <a:pPr lvl="0" algn="l" defTabSz="1028700">
              <a:lnSpc>
                <a:spcPct val="100000"/>
              </a:lnSpc>
              <a:buClrTx/>
              <a:buSzTx/>
              <a:buFont typeface="Arial" panose="020B0604020202020204" pitchFamily="34" charset="0"/>
            </a:pPr>
            <a:r>
              <a:rPr lang="zh-CN" altLang="en-US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自定义序列化（2</a:t>
            </a:r>
            <a:r>
              <a:rPr lang="zh-CN" altLang="en-US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zh-CN" altLang="en-US" b="1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695325" lvl="1" indent="-695325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多重引用对象的序列化：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对象中所引用对象也会被序列化，在反序列化的时候会被恢复，包括其引用。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86765" lvl="2" indent="-328295"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序列化时，要求类的所有Field都可以序列化，才能够使用默认序列化方法进行对象序列化。如果有字段类型没有实现序列化接口，可以将该字段使用transient修饰，在readObject,writeObject中构造该对象。但是因为该字段使用了构造方法构造，所以如果原来对象中该字段的其他引用关系会丢失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695325" lvl="1" indent="-695325" eaLnBrk="1" hangingPunct="1">
              <a:buNone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695325" lvl="1" indent="-695325" eaLnBrk="1" hangingPunct="1">
              <a:buNone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</a:ln>
        </p:spPr>
        <p:txBody>
          <a:bodyPr vert="horz" lIns="102870" tIns="51435" rIns="102870" bIns="51435" rtlCol="0" anchor="ctr"/>
          <a:lstStyle/>
          <a:p>
            <a:pPr lvl="0" algn="l" defTabSz="1028700">
              <a:lnSpc>
                <a:spcPct val="100000"/>
              </a:lnSpc>
              <a:buClrTx/>
              <a:buSzTx/>
              <a:buFont typeface="Arial" panose="020B0604020202020204" pitchFamily="34" charset="0"/>
            </a:pPr>
            <a:r>
              <a:rPr lang="zh-CN" altLang="en-US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实现Externalizable</a:t>
            </a:r>
            <a:endParaRPr lang="zh-CN" altLang="en-US" b="1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0" y="1395730"/>
            <a:ext cx="9799320" cy="4751070"/>
          </a:xfrm>
        </p:spPr>
        <p:txBody>
          <a:bodyPr/>
          <a:p>
            <a:pPr marL="695325" lvl="1" indent="-695325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void writeExternal(ObjectOutput out)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</a:b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   throws IOException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695325" lvl="1" indent="-695325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void readExternal(ObjectInput in)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</a:b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  throws IOException,ClassNotFoundException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695325" lvl="1" indent="-695325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类似自定义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writeObject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readObject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，区别在于：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152525" lvl="2" indent="-695325" eaLnBrk="1" hangingPunct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Externalizable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接口方法为公有，可以使用其他调用方式，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Serializable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接口方法为私有，只能被序列化机制相应方法调用。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152525" lvl="2" indent="-695325" eaLnBrk="1" hangingPunct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调用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readExternal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时，会先调用类的无参的构造函数，然后再调用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readExternal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。因此类必须实现无参构造函数。否则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抛出 no valid constructor。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152525" lvl="2" indent="-695325" eaLnBrk="1" hangingPunct="1"/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</a:ln>
        </p:spPr>
        <p:txBody>
          <a:bodyPr vert="horz" lIns="102870" tIns="51435" rIns="102870" bIns="51435" rtlCol="0" anchor="ctr"/>
          <a:lstStyle/>
          <a:p>
            <a:pPr lvl="0" algn="l" defTabSz="1028700">
              <a:lnSpc>
                <a:spcPct val="100000"/>
              </a:lnSpc>
              <a:buClrTx/>
              <a:buSzTx/>
              <a:buFont typeface="Arial" panose="020B0604020202020204" pitchFamily="34" charset="0"/>
            </a:pPr>
            <a:r>
              <a:rPr lang="zh-CN" altLang="en-US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序列化对象的类版本</a:t>
            </a:r>
            <a:endParaRPr lang="zh-CN" altLang="en-US" b="1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private static final long serialVersionUID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可以类中定义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serialVersionUID，否则会根据字节码文件生成一个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8byte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的序列号（使用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SHA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算法取前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8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个字节），保证不同版本的类不会重复。如果使用不同版本的类定义进行反序列化会出现以下异常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java.io.InvalidClassException: seriealize.TestClass; local class incompatible: stream classdesc serialVersionUID = ？？, local class serialVersionUID = ？？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如果自定义相同的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serialVersionUID，但是实际字段不一致，会在反序列化的时候，忽略未定义字段，而不存在的字段值设置为空。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</a:ln>
        </p:spPr>
        <p:txBody>
          <a:bodyPr vert="horz" lIns="102870" tIns="51435" rIns="102870" bIns="51435" rtlCol="0" anchor="ctr"/>
          <a:lstStyle/>
          <a:p>
            <a:pPr lvl="0" algn="l" defTabSz="1028700">
              <a:lnSpc>
                <a:spcPct val="100000"/>
              </a:lnSpc>
              <a:buClrTx/>
              <a:buSzTx/>
              <a:buFont typeface="Arial" panose="020B0604020202020204" pitchFamily="34" charset="0"/>
            </a:pPr>
            <a:r>
              <a:rPr lang="zh-CN" altLang="en-US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序列化中引用关系</a:t>
            </a:r>
            <a:endParaRPr lang="zh-CN" altLang="en-US" b="1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同一个对象在同一个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ObjectOutputStream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中只序列化一次。因此只能保存第一次写入的状态。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可以使用不同的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ObjectOutputStream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写相同的对象。恢复的时候也必须使用不同的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InputStream.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引用关系的保留可以保证序列化多个对象时，其引用关系能够被正确恢复。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引用关系的恢复，实际是通过序列化时保存对象唯一序列号实现。已保存的对象再次写入只会写入引用序列号。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1073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</a:ln>
        </p:spPr>
        <p:txBody>
          <a:bodyPr vert="horz" wrap="square" lIns="102870" tIns="51435" rIns="102870" bIns="51435" rtlCol="0" anchor="ctr">
            <a:normAutofit/>
          </a:bodyPr>
          <a:lstStyle/>
          <a:p>
            <a:pPr lvl="0" algn="l" defTabSz="1028700">
              <a:lnSpc>
                <a:spcPct val="100000"/>
              </a:lnSpc>
              <a:buClrTx/>
              <a:buSzTx/>
              <a:buFont typeface="Arial" panose="020B0604020202020204" pitchFamily="34" charset="0"/>
            </a:pPr>
            <a:r>
              <a:rPr lang="zh-CN" altLang="en-US" sz="36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对象序列化注意事项</a:t>
            </a:r>
            <a:endParaRPr lang="zh-CN" altLang="en-US" sz="3600" b="1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1074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多重引用对象的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IO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对象中所引用对象也会被序列化，在反序列化的时候会被恢复，包括其引用。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这个特性会被用来进行对象的深层拷贝。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对象输入输出流的句柄要统一。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如果一系列的对象使用同一个输出流，读入的时候也需要同一个输入流，如果使用不同的输出流，则读入的时候也需要不同的输入流。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使用同一个输出对象序列化，会保留对象之间的引用关系，使用不同的输出不同的对象，对象之间的关系会复制。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对象类定义要统一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30370" name="Rectangle 2"/>
          <p:cNvSpPr>
            <a:spLocks noGrp="1" noChangeAspect="1" noChangeArrowheads="1"/>
          </p:cNvSpPr>
          <p:nvPr>
            <p:ph type="title"/>
          </p:nvPr>
        </p:nvSpPr>
        <p:spPr>
          <a:noFill/>
          <a:ln w="9525">
            <a:noFill/>
          </a:ln>
        </p:spPr>
        <p:txBody>
          <a:bodyPr vert="horz" wrap="square" lIns="102870" tIns="51435" rIns="102870" bIns="51435" numCol="1" rtlCol="0" anchor="ctr" anchorCtr="0" compatLnSpc="0">
            <a:normAutofit/>
          </a:bodyPr>
          <a:lstStyle/>
          <a:p>
            <a:pPr lvl="0" algn="l">
              <a:buClrTx/>
              <a:buSzTx/>
            </a:pPr>
            <a:r>
              <a:rPr lang="zh-CN" altLang="en-US">
                <a:sym typeface="+mn-ea"/>
              </a:rPr>
              <a:t>小结</a:t>
            </a:r>
            <a:endParaRPr lang="zh-CN" altLang="en-US">
              <a:sym typeface="+mn-ea"/>
            </a:endParaRPr>
          </a:p>
        </p:txBody>
      </p:sp>
      <p:sp>
        <p:nvSpPr>
          <p:cNvPr id="17715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java.io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包中的输入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输出流类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面向字节的输入输出流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ImputStream / OutputStream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面向字符的输入输出流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Reader / Writer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节点流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连接流到具体的数据源或数据目的地。 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过滤流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加强流的处理功能。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低级写出器将字符传给各自目标，高级写出器将组织好的字符发送给其他写出器。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500" name="灯片编号占位符 2"/>
          <p:cNvSpPr txBox="1">
            <a:spLocks noGrp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/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0FBF842-7EEA-4C9A-B66E-6C3B49E1EB63}" type="slidenum">
              <a:rPr kumimoji="0" lang="zh-CN" altLang="en-US" sz="126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6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58978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84798"/>
            <a:ext cx="9720263" cy="741680"/>
          </a:xfrm>
          <a:noFill/>
          <a:ln w="9525">
            <a:noFill/>
          </a:ln>
        </p:spPr>
        <p:txBody>
          <a:bodyPr vert="horz" wrap="square" lIns="102870" tIns="51435" rIns="102870" bIns="51435" numCol="1" rtlCol="0" anchor="ctr" anchorCtr="0" compatLnSpc="0">
            <a:normAutofit/>
          </a:bodyPr>
          <a:lstStyle/>
          <a:p>
            <a:pPr lvl="0" algn="l">
              <a:buClrTx/>
              <a:buSzTx/>
            </a:pPr>
            <a:r>
              <a:rPr lang="zh-CN" altLang="en-US">
                <a:sym typeface="+mn-ea"/>
              </a:rPr>
              <a:t>File I/O</a:t>
            </a:r>
            <a:r>
              <a:rPr lang="en-US" altLang="zh-CN">
                <a:sym typeface="+mn-ea"/>
              </a:rPr>
              <a:t>   </a:t>
            </a:r>
            <a:r>
              <a:rPr lang="zh-CN" altLang="en-US">
                <a:sym typeface="+mn-ea"/>
              </a:rPr>
              <a:t>文件</a:t>
            </a:r>
            <a:r>
              <a:rPr lang="zh-CN" altLang="en-US">
                <a:sym typeface="+mn-ea"/>
              </a:rPr>
              <a:t>输入输出流</a:t>
            </a:r>
            <a:endParaRPr lang="zh-CN" altLang="en-US">
              <a:sym typeface="+mn-ea"/>
            </a:endParaRPr>
          </a:p>
        </p:txBody>
      </p:sp>
      <p:sp>
        <p:nvSpPr>
          <p:cNvPr id="9318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fis = new FileInputStream("file.txt.gz"); </a:t>
            </a:r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gis = new GZIPInputStream(fis);</a:t>
            </a:r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isr = new InputStreamReader(gis); </a:t>
            </a:r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 = new BufferedReader(isr);</a:t>
            </a:r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27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先创建节点流，再创建数据流</a:t>
            </a:r>
            <a:endParaRPr lang="zh-CN" altLang="en-US" sz="2700" dirty="0"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7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file    piped   zip      reader    bufferedreader</a:t>
            </a:r>
            <a:endParaRPr lang="en-US" altLang="zh-CN" sz="2700" dirty="0"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700" noProof="0" smtClean="0">
                <a:ln>
                  <a:noFill/>
                </a:ln>
                <a:effectLst/>
                <a:highlight>
                  <a:srgbClr val="FFFF00"/>
                </a:highlight>
                <a:uLnTx/>
                <a:uFillTx/>
                <a:sym typeface="+mn-ea"/>
              </a:rPr>
              <a:t>管道流一定是输入输出并用</a:t>
            </a:r>
            <a:endParaRPr lang="zh-CN" altLang="en-US" sz="2700" noProof="0" smtClean="0">
              <a:ln>
                <a:noFill/>
              </a:ln>
              <a:effectLst/>
              <a:highlight>
                <a:srgbClr val="FFFF00"/>
              </a:highlight>
              <a:uLnTx/>
              <a:uFillTx/>
              <a:sym typeface="+mn-ea"/>
            </a:endParaRPr>
          </a:p>
          <a:p>
            <a:pPr marL="480060" marR="0" lvl="1" indent="0" algn="l" defTabSz="960120" rtl="0" eaLnBrk="1" fontAlgn="auto" latinLnBrk="0" hangingPunct="1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700" noProof="0">
                <a:ln>
                  <a:noFill/>
                </a:ln>
                <a:effectLst/>
                <a:highlight>
                  <a:srgbClr val="FFFF00"/>
                </a:highlight>
                <a:uLnTx/>
                <a:uFillTx/>
                <a:sym typeface="+mn-ea"/>
              </a:rPr>
              <a:t>PipedInputStream pis=new PipedInputStream();</a:t>
            </a:r>
            <a:endParaRPr lang="en-US" altLang="zh-CN" sz="2700" noProof="0">
              <a:ln>
                <a:noFill/>
              </a:ln>
              <a:effectLst/>
              <a:highlight>
                <a:srgbClr val="FFFF00"/>
              </a:highlight>
              <a:uLnTx/>
              <a:uFillTx/>
              <a:sym typeface="+mn-ea"/>
            </a:endParaRPr>
          </a:p>
          <a:p>
            <a:pPr marL="480060" marR="0" lvl="1" indent="0" algn="l" defTabSz="960120" rtl="0" eaLnBrk="1" fontAlgn="auto" latinLnBrk="0" hangingPunct="1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700" noProof="0">
                <a:ln>
                  <a:noFill/>
                </a:ln>
                <a:effectLst/>
                <a:highlight>
                  <a:srgbClr val="FFFF00"/>
                </a:highlight>
                <a:uLnTx/>
                <a:uFillTx/>
                <a:sym typeface="+mn-ea"/>
              </a:rPr>
              <a:t>PipedOutputStream pos=new PipedOutputStream(pis);</a:t>
            </a:r>
            <a:endParaRPr kumimoji="0" lang="en-US" altLang="zh-CN" sz="27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eaLnBrk="1" hangingPunct="1"/>
            <a:endParaRPr kumimoji="0" lang="zh-CN" altLang="en-US" sz="27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eaLnBrk="1" hangingPunct="1"/>
            <a:endParaRPr lang="en-US" altLang="zh-CN" sz="2700" dirty="0"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324" name="灯片编号占位符 2"/>
          <p:cNvSpPr txBox="1">
            <a:spLocks noGrp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/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B197D91-8D25-45C1-B24D-904921BB22EE}" type="slidenum">
              <a:rPr kumimoji="0" lang="zh-CN" altLang="en-US" sz="126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6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84798"/>
            <a:ext cx="9720263" cy="741680"/>
          </a:xfrm>
          <a:noFill/>
          <a:ln w="9525">
            <a:noFill/>
          </a:ln>
        </p:spPr>
        <p:txBody>
          <a:bodyPr vert="horz" wrap="square" lIns="102870" tIns="51435" rIns="102870" bIns="51435" numCol="1" rtlCol="0" anchor="ctr" anchorCtr="0" compatLnSpc="0">
            <a:normAutofit/>
          </a:bodyPr>
          <a:lstStyle/>
          <a:p>
            <a:pPr lvl="0" algn="l">
              <a:buClrTx/>
              <a:buSzTx/>
            </a:pPr>
            <a:r>
              <a:rPr lang="zh-CN" altLang="en-US">
                <a:sym typeface="+mn-ea"/>
              </a:rPr>
              <a:t>File I/O</a:t>
            </a:r>
            <a:r>
              <a:rPr lang="zh-CN" altLang="en-US">
                <a:sym typeface="+mn-ea"/>
              </a:rPr>
              <a:t>－－性能优化</a:t>
            </a:r>
            <a:endParaRPr lang="zh-CN" altLang="en-US">
              <a:sym typeface="+mn-ea"/>
            </a:endParaRPr>
          </a:p>
        </p:txBody>
      </p:sp>
      <p:sp>
        <p:nvSpPr>
          <p:cNvPr id="9933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lnSpc>
                <a:spcPct val="8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缓冲区流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BufferedInputStream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BufferedOutputStream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将它们与文件流相接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FileInputStream in=new  FileInputStream(“file1.txt”);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BufferedInputStream bin= new BufferedInputStream(in,256)</a:t>
            </a:r>
            <a:endParaRPr lang="en-US" altLang="zh-CN" sz="2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3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只有缓冲区满时</a:t>
            </a:r>
            <a:r>
              <a:rPr lang="en-US" altLang="zh-CN" sz="23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3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才会将数据送到输出流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2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在输出数据流中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当对方尚未将数据取走时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程序就会被阻塞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2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有时要人为地将尚未填满的缓冲区中的数据送出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3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flush()</a:t>
            </a:r>
            <a:r>
              <a:rPr lang="zh-CN" altLang="en-US" sz="23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2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sz="2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397" name="灯片编号占位符 2"/>
          <p:cNvSpPr txBox="1">
            <a:spLocks noGrp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/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DC89873-5FE5-46FC-B3A7-D97832635E2B}" type="slidenum">
              <a:rPr kumimoji="0" lang="zh-CN" altLang="en-US" sz="126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6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99332" name="Group 4"/>
          <p:cNvGrpSpPr/>
          <p:nvPr/>
        </p:nvGrpSpPr>
        <p:grpSpPr>
          <a:xfrm>
            <a:off x="2835275" y="4950460"/>
            <a:ext cx="5130800" cy="1258888"/>
            <a:chOff x="870" y="2494"/>
            <a:chExt cx="4026" cy="1252"/>
          </a:xfrm>
        </p:grpSpPr>
        <p:sp>
          <p:nvSpPr>
            <p:cNvPr id="2565125" name="AutoShape 5"/>
            <p:cNvSpPr>
              <a:spLocks noChangeArrowheads="1"/>
            </p:cNvSpPr>
            <p:nvPr/>
          </p:nvSpPr>
          <p:spPr bwMode="auto">
            <a:xfrm>
              <a:off x="3744" y="2592"/>
              <a:ext cx="1152" cy="1154"/>
            </a:xfrm>
            <a:custGeom>
              <a:avLst/>
              <a:gdLst>
                <a:gd name="T0" fmla="*/ 1008 w 21600"/>
                <a:gd name="T1" fmla="*/ 577 h 21600"/>
                <a:gd name="T2" fmla="*/ 576 w 21600"/>
                <a:gd name="T3" fmla="*/ 1154 h 21600"/>
                <a:gd name="T4" fmla="*/ 144 w 21600"/>
                <a:gd name="T5" fmla="*/ 577 h 21600"/>
                <a:gd name="T6" fmla="*/ 576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492 h 21600"/>
                <a:gd name="T14" fmla="*/ 17100 w 21600"/>
                <a:gd name="T15" fmla="*/ 1710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287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65126" name="Rectangle 6"/>
            <p:cNvSpPr>
              <a:spLocks noChangeArrowheads="1"/>
            </p:cNvSpPr>
            <p:nvPr/>
          </p:nvSpPr>
          <p:spPr bwMode="auto">
            <a:xfrm>
              <a:off x="870" y="2494"/>
              <a:ext cx="671" cy="115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287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Monotype Sorts" charset="0"/>
                <a:buNone/>
                <a:defRPr/>
              </a:pPr>
              <a:r>
                <a:rPr kumimoji="1" lang="zh-CN" altLang="en-US" sz="23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文件</a:t>
              </a:r>
              <a:endParaRPr kumimoji="1" lang="zh-CN" altLang="en-US" sz="23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endParaRPr>
            </a:p>
          </p:txBody>
        </p:sp>
        <p:sp>
          <p:nvSpPr>
            <p:cNvPr id="2565127" name="AutoShape 7"/>
            <p:cNvSpPr>
              <a:spLocks noChangeArrowheads="1"/>
            </p:cNvSpPr>
            <p:nvPr/>
          </p:nvSpPr>
          <p:spPr bwMode="auto">
            <a:xfrm>
              <a:off x="2070" y="2879"/>
              <a:ext cx="1105" cy="336"/>
            </a:xfrm>
            <a:prstGeom prst="rightArrow">
              <a:avLst>
                <a:gd name="adj1" fmla="val 50000"/>
                <a:gd name="adj2" fmla="val 82143"/>
              </a:avLst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287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黑体" panose="02010609060101010101" pitchFamily="49" charset="-122"/>
              </a:endParaRPr>
            </a:p>
          </p:txBody>
        </p:sp>
        <p:sp>
          <p:nvSpPr>
            <p:cNvPr id="2565128" name="Line 8"/>
            <p:cNvSpPr>
              <a:spLocks noChangeShapeType="1"/>
            </p:cNvSpPr>
            <p:nvPr/>
          </p:nvSpPr>
          <p:spPr bwMode="auto">
            <a:xfrm>
              <a:off x="3937" y="3408"/>
              <a:ext cx="769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287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黑体" panose="02010609060101010101" pitchFamily="49" charset="-122"/>
              </a:endParaRPr>
            </a:p>
          </p:txBody>
        </p:sp>
        <p:sp>
          <p:nvSpPr>
            <p:cNvPr id="2565129" name="Line 9"/>
            <p:cNvSpPr>
              <a:spLocks noChangeShapeType="1"/>
            </p:cNvSpPr>
            <p:nvPr/>
          </p:nvSpPr>
          <p:spPr bwMode="auto">
            <a:xfrm>
              <a:off x="3937" y="3167"/>
              <a:ext cx="769" cy="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287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黑体" panose="02010609060101010101" pitchFamily="49" charset="-122"/>
              </a:endParaRPr>
            </a:p>
          </p:txBody>
        </p:sp>
        <p:sp>
          <p:nvSpPr>
            <p:cNvPr id="2565130" name="Line 10"/>
            <p:cNvSpPr>
              <a:spLocks noChangeShapeType="1"/>
            </p:cNvSpPr>
            <p:nvPr/>
          </p:nvSpPr>
          <p:spPr bwMode="auto">
            <a:xfrm>
              <a:off x="3792" y="2879"/>
              <a:ext cx="993" cy="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287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黑体" panose="02010609060101010101" pitchFamily="49" charset="-122"/>
              </a:endParaRPr>
            </a:p>
          </p:txBody>
        </p:sp>
        <p:sp>
          <p:nvSpPr>
            <p:cNvPr id="2565131" name="Line 11"/>
            <p:cNvSpPr>
              <a:spLocks noChangeShapeType="1"/>
            </p:cNvSpPr>
            <p:nvPr/>
          </p:nvSpPr>
          <p:spPr bwMode="auto">
            <a:xfrm>
              <a:off x="1541" y="3073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287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黑体" panose="02010609060101010101" pitchFamily="49" charset="-122"/>
              </a:endParaRPr>
            </a:p>
          </p:txBody>
        </p:sp>
        <p:sp>
          <p:nvSpPr>
            <p:cNvPr id="2565132" name="Line 12"/>
            <p:cNvSpPr>
              <a:spLocks noChangeShapeType="1"/>
            </p:cNvSpPr>
            <p:nvPr/>
          </p:nvSpPr>
          <p:spPr bwMode="auto">
            <a:xfrm>
              <a:off x="3174" y="3073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287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黑体" panose="02010609060101010101" pitchFamily="49" charset="-122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84798"/>
            <a:ext cx="9720263" cy="741680"/>
          </a:xfrm>
          <a:noFill/>
          <a:ln w="9525">
            <a:noFill/>
          </a:ln>
        </p:spPr>
        <p:txBody>
          <a:bodyPr vert="horz" wrap="square" lIns="102870" tIns="51435" rIns="102870" bIns="51435" numCol="1" rtlCol="0" anchor="ctr" anchorCtr="0" compatLnSpc="0">
            <a:normAutofit/>
          </a:bodyPr>
          <a:lstStyle/>
          <a:p>
            <a:pPr lvl="0" algn="l">
              <a:buClrTx/>
              <a:buSzTx/>
            </a:pPr>
            <a:r>
              <a:rPr lang="zh-CN" altLang="en-US">
                <a:sym typeface="+mn-ea"/>
              </a:rPr>
              <a:t>数据输入输出流</a:t>
            </a:r>
            <a:endParaRPr lang="zh-CN" altLang="en-US">
              <a:sym typeface="+mn-ea"/>
            </a:endParaRPr>
          </a:p>
        </p:txBody>
      </p:sp>
      <p:sp>
        <p:nvSpPr>
          <p:cNvPr id="10137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什么时候需要数据输入输出流</a:t>
            </a:r>
            <a:r>
              <a:rPr lang="en-US" altLang="zh-CN" sz="2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en-US" altLang="zh-CN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文件流和缓冲区流的处理对象是</a:t>
            </a:r>
            <a:r>
              <a:rPr lang="zh-CN" altLang="en-US" sz="27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字节或字节数组</a:t>
            </a:r>
            <a:r>
              <a: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，利用数据输入输出流可以实现对文件的不同数据类型的读写</a:t>
            </a:r>
            <a:r>
              <a:rPr lang="en-US" altLang="zh-CN" sz="2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DataInputStream</a:t>
            </a:r>
            <a:r>
              <a: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DataOutputStream</a:t>
            </a:r>
            <a:endParaRPr lang="en-US" altLang="zh-CN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一种较为高级的数据输入输出方式</a:t>
            </a:r>
            <a:r>
              <a:rPr lang="en-US" altLang="zh-CN" sz="2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包含以下功能：</a:t>
            </a:r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除了字节和字节数组</a:t>
            </a:r>
            <a:r>
              <a:rPr lang="en-US" altLang="zh-CN" sz="2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还可以处理</a:t>
            </a:r>
            <a:r>
              <a:rPr lang="en-US" altLang="zh-CN" sz="2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int,float,boolean</a:t>
            </a:r>
            <a:r>
              <a: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等类型；用</a:t>
            </a:r>
            <a:r>
              <a:rPr lang="en-US" altLang="zh-CN" sz="2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readLine</a:t>
            </a:r>
            <a:r>
              <a: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方法读取一行信息。</a:t>
            </a:r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420" name="灯片编号占位符 2"/>
          <p:cNvSpPr txBox="1">
            <a:spLocks noGrp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/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EB9C592-D242-422C-A498-D969115D2A5E}" type="slidenum">
              <a:rPr kumimoji="0" lang="zh-CN" altLang="en-US" sz="126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6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99586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</a:ln>
        </p:spPr>
        <p:txBody>
          <a:bodyPr vert="horz" wrap="square" lIns="102870" tIns="51435" rIns="102870" bIns="51435" numCol="1" rtlCol="0" anchor="ctr" anchorCtr="0" compatLnSpc="0">
            <a:normAutofit fontScale="90000"/>
          </a:bodyPr>
          <a:lstStyle/>
          <a:p>
            <a:pPr lvl="0" algn="l" defTabSz="1028700">
              <a:lnSpc>
                <a:spcPct val="100000"/>
              </a:lnSpc>
              <a:buClrTx/>
              <a:buSzTx/>
              <a:buFont typeface="Arial" panose="020B0604020202020204" pitchFamily="34" charset="0"/>
            </a:pPr>
            <a:r>
              <a:rPr lang="zh-CN" altLang="en-US" sz="36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 I/O</a:t>
            </a:r>
            <a:r>
              <a:rPr lang="zh-CN" altLang="en-US" sz="36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库的设计原则</a:t>
            </a:r>
            <a:endParaRPr lang="zh-CN" altLang="en-US" sz="3600" b="1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rtlCol="0" anchor="t" anchorCtr="0" compatLnSpc="1">
            <a:normAutofit fontScale="70000"/>
          </a:bodyPr>
          <a:lstStyle/>
          <a:p>
            <a:pPr marL="240030" marR="0" lvl="0" indent="-240030" algn="l" defTabSz="96012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7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两个对称性：</a:t>
            </a:r>
            <a:endParaRPr kumimoji="0" lang="zh-CN" altLang="en-US" sz="27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40030" marR="0" lvl="0" indent="-240030" algn="l" defTabSz="96012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3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输入－输出对称</a:t>
            </a:r>
            <a:r>
              <a:rPr kumimoji="0" lang="zh-CN" altLang="en-US" sz="2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endParaRPr kumimoji="0" lang="zh-CN" altLang="en-US" sz="2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40030" marR="0" lvl="0" indent="-240030" algn="l" defTabSz="96012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</a:t>
            </a:r>
            <a:r>
              <a:rPr kumimoji="0" lang="en-US" altLang="zh-CN" sz="2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InputStream</a:t>
            </a:r>
            <a:r>
              <a:rPr kumimoji="0" lang="zh-CN" altLang="en-US" sz="2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</a:t>
            </a:r>
            <a:r>
              <a:rPr kumimoji="0" lang="en-US" altLang="zh-CN" sz="2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OutputStream</a:t>
            </a:r>
            <a:r>
              <a:rPr kumimoji="0" lang="zh-CN" altLang="en-US" sz="2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提供了面向字节</a:t>
            </a:r>
            <a:r>
              <a:rPr kumimoji="0" lang="zh-CN" altLang="en-US" sz="2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</a:t>
            </a:r>
            <a:r>
              <a:rPr kumimoji="0" lang="en-US" altLang="zh-CN" sz="2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I/O</a:t>
            </a:r>
            <a:r>
              <a:rPr kumimoji="0" lang="zh-CN" altLang="en-US" sz="2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功能；</a:t>
            </a:r>
            <a:endParaRPr kumimoji="0" lang="zh-CN" altLang="en-US" sz="2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40030" marR="0" lvl="0" indent="-240030" algn="l" defTabSz="96012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</a:t>
            </a:r>
            <a:r>
              <a:rPr kumimoji="0" lang="en-US" altLang="zh-CN" sz="2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Reader</a:t>
            </a:r>
            <a:r>
              <a:rPr kumimoji="0" lang="zh-CN" altLang="en-US" sz="2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</a:t>
            </a:r>
            <a:r>
              <a:rPr kumimoji="0" lang="en-US" altLang="zh-CN" sz="2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Writer</a:t>
            </a:r>
            <a:r>
              <a:rPr kumimoji="0" lang="zh-CN" altLang="en-US" sz="2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提供了面向字符</a:t>
            </a:r>
            <a:r>
              <a:rPr kumimoji="0" lang="zh-CN" altLang="en-US" sz="2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</a:t>
            </a:r>
            <a:r>
              <a:rPr kumimoji="0" lang="en-US" altLang="zh-CN" sz="2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I/O</a:t>
            </a:r>
            <a:r>
              <a:rPr kumimoji="0" lang="zh-CN" altLang="en-US" sz="2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功能。</a:t>
            </a:r>
            <a:endParaRPr kumimoji="0" lang="zh-CN" altLang="en-US" sz="2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40030" marR="0" lvl="0" indent="-240030" algn="l" defTabSz="96012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3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byte</a:t>
            </a:r>
            <a:r>
              <a:rPr kumimoji="0" lang="zh-CN" altLang="en-US" sz="23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－</a:t>
            </a:r>
            <a:r>
              <a:rPr kumimoji="0" lang="en-US" altLang="zh-CN" sz="23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char</a:t>
            </a:r>
            <a:r>
              <a:rPr kumimoji="0" lang="zh-CN" altLang="en-US" sz="23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对称</a:t>
            </a:r>
            <a:r>
              <a:rPr kumimoji="0" lang="zh-CN" altLang="en-US" sz="2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endParaRPr kumimoji="0" lang="zh-CN" altLang="en-US" sz="2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40030" marR="0" lvl="0" indent="-240030" algn="l" defTabSz="96012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</a:t>
            </a:r>
            <a:r>
              <a:rPr kumimoji="0" lang="en-US" altLang="zh-CN" sz="2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InputStream</a:t>
            </a:r>
            <a:r>
              <a:rPr kumimoji="0" lang="zh-CN" altLang="en-US" sz="2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与</a:t>
            </a:r>
            <a:r>
              <a:rPr kumimoji="0" lang="en-US" altLang="zh-CN" sz="2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Reader</a:t>
            </a:r>
            <a:r>
              <a:rPr kumimoji="0" lang="zh-CN" altLang="en-US" sz="2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的子类分别负责</a:t>
            </a:r>
            <a:r>
              <a:rPr kumimoji="0" lang="en-US" altLang="zh-CN" sz="2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byte</a:t>
            </a:r>
            <a:r>
              <a:rPr kumimoji="0" lang="zh-CN" altLang="en-US" sz="2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</a:t>
            </a:r>
            <a:r>
              <a:rPr kumimoji="0" lang="en-US" altLang="zh-CN" sz="2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char</a:t>
            </a:r>
            <a:r>
              <a:rPr kumimoji="0" lang="zh-CN" altLang="en-US" sz="2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流的输入； </a:t>
            </a:r>
            <a:r>
              <a:rPr kumimoji="0" lang="en-US" altLang="zh-CN" sz="2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OutputStream</a:t>
            </a:r>
            <a:r>
              <a:rPr kumimoji="0" lang="zh-CN" altLang="en-US" sz="2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</a:t>
            </a:r>
            <a:r>
              <a:rPr kumimoji="0" lang="en-US" altLang="zh-CN" sz="2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Writer</a:t>
            </a:r>
            <a:r>
              <a:rPr kumimoji="0" lang="zh-CN" altLang="en-US" sz="2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的子类分别负责</a:t>
            </a:r>
            <a:r>
              <a:rPr kumimoji="0" lang="en-US" altLang="zh-CN" sz="2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byte</a:t>
            </a:r>
            <a:r>
              <a:rPr kumimoji="0" lang="zh-CN" altLang="en-US" sz="2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</a:t>
            </a:r>
            <a:r>
              <a:rPr kumimoji="0" lang="en-US" altLang="zh-CN" sz="2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char</a:t>
            </a:r>
            <a:r>
              <a:rPr kumimoji="0" lang="zh-CN" altLang="en-US" sz="2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流的输出 。</a:t>
            </a:r>
            <a:endParaRPr kumimoji="0" lang="zh-CN" altLang="en-US" sz="2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40030" marR="0" lvl="0" indent="-240030" algn="l" defTabSz="96012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7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两个设计模式：</a:t>
            </a:r>
            <a:endParaRPr kumimoji="0" lang="zh-CN" altLang="en-US" sz="27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40030" marR="0" lvl="0" indent="-240030" algn="l" defTabSz="96012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3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装饰模式</a:t>
            </a:r>
            <a:r>
              <a:rPr kumimoji="0" lang="zh-CN" altLang="en-US" sz="2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endParaRPr kumimoji="0" lang="zh-CN" altLang="en-US" sz="2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40030" marR="0" lvl="0" indent="-240030" algn="l" defTabSz="96012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有些</a:t>
            </a:r>
            <a:r>
              <a:rPr kumimoji="0" lang="zh-CN" altLang="en-US" sz="2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流处理器可以对另一些流处理器起到装饰作用</a:t>
            </a:r>
            <a:r>
              <a:rPr kumimoji="0" lang="zh-CN" altLang="en-US" sz="2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，形成新的具有改善了功能的流处理器。接口不改变</a:t>
            </a:r>
            <a:r>
              <a:rPr kumimoji="0" lang="en-US" altLang="zh-CN" sz="2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zh-CN" altLang="en-US" sz="2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数据传输以字节或字符模式不变</a:t>
            </a:r>
            <a:r>
              <a:rPr kumimoji="0" lang="en-US" altLang="zh-CN" sz="2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2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，但增加功能。</a:t>
            </a:r>
            <a:endParaRPr kumimoji="0" lang="zh-CN" altLang="en-US" sz="2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40030" marR="0" lvl="0" indent="-240030" algn="l" defTabSz="96012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3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适配器模式</a:t>
            </a:r>
            <a:r>
              <a:rPr kumimoji="0" lang="zh-CN" altLang="en-US" sz="2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endParaRPr kumimoji="0" lang="zh-CN" altLang="en-US" sz="2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40030" marR="0" lvl="0" indent="-240030" algn="l" defTabSz="96012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有些流处理器是对其他类型的流源的适配。接口改变（数据传输由字节变字符或者由字符</a:t>
            </a:r>
            <a:r>
              <a:rPr kumimoji="0" lang="zh-CN" altLang="en-US" sz="2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变字节），但不增加功能。</a:t>
            </a:r>
            <a:endParaRPr kumimoji="0" lang="zh-CN" altLang="en-US" sz="2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3012" name="灯片编号占位符 2"/>
          <p:cNvSpPr txBox="1">
            <a:spLocks noGrp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/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7C43346-79DF-48F5-9380-78C49D9E4963}" type="slidenum">
              <a:rPr kumimoji="0" lang="zh-CN" altLang="en-US" sz="126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6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50786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</a:ln>
        </p:spPr>
        <p:txBody>
          <a:bodyPr vert="horz" wrap="square" lIns="102870" tIns="51435" rIns="102870" bIns="51435" numCol="1" rtlCol="0" anchor="ctr" anchorCtr="0" compatLnSpc="0">
            <a:normAutofit fontScale="90000"/>
          </a:bodyPr>
          <a:lstStyle/>
          <a:p>
            <a:pPr lvl="0" algn="l" defTabSz="1028700">
              <a:lnSpc>
                <a:spcPct val="100000"/>
              </a:lnSpc>
              <a:buClrTx/>
              <a:buSzTx/>
              <a:buFont typeface="Arial" panose="020B0604020202020204" pitchFamily="34" charset="0"/>
            </a:pPr>
            <a:r>
              <a:rPr lang="zh-CN" altLang="en-US" sz="36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字符输出流－－ 继承结构</a:t>
            </a:r>
            <a:endParaRPr lang="zh-CN" altLang="en-US" sz="3600" b="1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553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algn="just" eaLnBrk="1" hangingPunct="1">
              <a:buClr>
                <a:schemeClr val="tx1"/>
              </a:buClr>
            </a:pP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原始流处理器：</a:t>
            </a:r>
            <a:endParaRPr lang="zh-CN" altLang="en-US" sz="2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/>
            <a:r>
              <a:rPr lang="en-US" altLang="zh-CN" sz="2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CharArrayWriter</a:t>
            </a:r>
            <a:r>
              <a:rPr lang="zh-CN" altLang="en-US" sz="23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：为多线程通信提供缓冲区操作功能</a:t>
            </a:r>
            <a:endParaRPr lang="zh-CN" altLang="en-US" sz="23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/>
            <a:r>
              <a:rPr lang="en-US" altLang="zh-CN" sz="2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OutputStreamWriter</a:t>
            </a:r>
            <a:r>
              <a:rPr lang="zh-CN" altLang="en-US" sz="23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：建立一个与文件有关的输出流</a:t>
            </a:r>
            <a:endParaRPr lang="zh-CN" altLang="en-US" sz="23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/>
            <a:r>
              <a:rPr lang="en-US" altLang="zh-CN" sz="2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PipedWriter</a:t>
            </a:r>
            <a:r>
              <a:rPr lang="zh-CN" altLang="en-US" sz="23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：与</a:t>
            </a:r>
            <a:r>
              <a:rPr lang="en-US" altLang="zh-CN" sz="23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PipedOutputStream</a:t>
            </a:r>
            <a:r>
              <a:rPr lang="zh-CN" altLang="en-US" sz="23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配合使用</a:t>
            </a:r>
            <a:endParaRPr lang="zh-CN" altLang="en-US" sz="23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/>
            <a:r>
              <a:rPr lang="en-US" altLang="zh-CN" sz="2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StringWriter</a:t>
            </a:r>
            <a:r>
              <a:rPr lang="zh-CN" altLang="en-US" sz="23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：向一个</a:t>
            </a:r>
            <a:r>
              <a:rPr lang="en-US" altLang="zh-CN" sz="23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StringBuffer</a:t>
            </a:r>
            <a:r>
              <a:rPr lang="zh-CN" altLang="en-US" sz="23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写出数据</a:t>
            </a:r>
            <a:endParaRPr lang="zh-CN" altLang="en-US" sz="23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buClr>
                <a:schemeClr val="tx1"/>
              </a:buClr>
            </a:pP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链接流处理器：</a:t>
            </a:r>
            <a:endParaRPr lang="zh-CN" altLang="en-US" sz="2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/>
            <a:r>
              <a:rPr lang="en-US" altLang="zh-CN" sz="2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BufferedWriter</a:t>
            </a:r>
            <a:r>
              <a:rPr lang="zh-CN" altLang="en-US" sz="23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：为</a:t>
            </a:r>
            <a:r>
              <a:rPr lang="en-US" altLang="zh-CN" sz="23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Writer</a:t>
            </a:r>
            <a:r>
              <a:rPr lang="zh-CN" altLang="en-US" sz="23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类型的流处理器提供缓冲区功能</a:t>
            </a:r>
            <a:endParaRPr lang="zh-CN" altLang="en-US" sz="23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/>
            <a:r>
              <a:rPr lang="en-US" altLang="zh-CN" sz="2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FilterWriter</a:t>
            </a:r>
            <a:r>
              <a:rPr lang="zh-CN" altLang="en-US" sz="23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：没有子类的抽象类，将另一个输出流作为流源</a:t>
            </a:r>
            <a:endParaRPr lang="zh-CN" altLang="en-US" sz="23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/>
            <a:r>
              <a:rPr lang="en-US" altLang="zh-CN" sz="2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PrintWriter</a:t>
            </a:r>
            <a:r>
              <a:rPr lang="zh-CN" altLang="en-US" sz="23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：支持格式化的文字输出</a:t>
            </a:r>
            <a:endParaRPr lang="zh-CN" altLang="en-US" sz="23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sz="2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988" name="灯片编号占位符 2"/>
          <p:cNvSpPr txBox="1">
            <a:spLocks noGrp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/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3B5E1A1-7E18-48BB-B40E-B0931A5EEFCB}" type="slidenum">
              <a:rPr kumimoji="0" lang="zh-CN" altLang="en-US" sz="126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6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E4ABA1E-F4A1-4B47-9AAE-69574FBD7236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1080135" y="635000"/>
            <a:ext cx="8641080" cy="224980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如果想要创建一个带有缓冲功能的流，并且写入一个物理文件。写入的内容为对象时，流的创建层次应该为？</a:t>
            </a:r>
            <a:endParaRPr lang="zh-CN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2297430" y="3262630"/>
            <a:ext cx="7560310" cy="67500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 ObjectOutputStream(</a:t>
            </a:r>
            <a:b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new BufferedOutputStream( </a:t>
            </a:r>
            <a:b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new FileOutputStream(file)))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2297430" y="4410075"/>
            <a:ext cx="7560310" cy="67500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new 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Buffered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OutputStream(</a:t>
            </a:r>
            <a:b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new Object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OutputStream( </a:t>
            </a:r>
            <a:b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new FileOutputStream(file)))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>
              <a:buNone/>
            </a:pP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487170" y="3330575"/>
            <a:ext cx="539750" cy="5397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487170" y="4477385"/>
            <a:ext cx="539750" cy="540385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>
            <p:custDataLst>
              <p:tags r:id="rId6"/>
            </p:custDataLst>
          </p:nvPr>
        </p:nvSpPr>
        <p:spPr>
          <a:xfrm>
            <a:off x="7560945" y="6525260"/>
            <a:ext cx="1619885" cy="432435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>
            <p:custDataLst>
              <p:tags r:id="rId7"/>
            </p:custDataLst>
          </p:nvPr>
        </p:nvGrpSpPr>
        <p:grpSpPr>
          <a:xfrm>
            <a:off x="0" y="0"/>
            <a:ext cx="10801350" cy="635000"/>
            <a:chOff x="0" y="0"/>
            <a:chExt cx="17010" cy="1000"/>
          </a:xfrm>
        </p:grpSpPr>
        <p:sp>
          <p:nvSpPr>
            <p:cNvPr id="16" name="TitleBackground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7010" cy="1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ColorBlock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TypeText"/>
            <p:cNvSpPr txBox="1"/>
            <p:nvPr>
              <p:custDataLst>
                <p:tags r:id="rId10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ipText"/>
            <p:cNvSpPr txBox="1"/>
            <p:nvPr>
              <p:custDataLst>
                <p:tags r:id="rId11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1分</a:t>
              </a:r>
              <a:endParaRPr lang="zh-CN" altLang="en-US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5" name="图片 4" descr="tmp7F7C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9251950" y="63500"/>
            <a:ext cx="1422400" cy="508000"/>
          </a:xfrm>
          <a:prstGeom prst="rect">
            <a:avLst/>
          </a:prstGeom>
        </p:spPr>
      </p:pic>
    </p:spTree>
    <p:custDataLst>
      <p:tags r:id="rId1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5169" name="矩形 3"/>
          <p:cNvSpPr/>
          <p:nvPr/>
        </p:nvSpPr>
        <p:spPr>
          <a:xfrm>
            <a:off x="3690938" y="2601595"/>
            <a:ext cx="3230880" cy="11372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0" lvl="1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4800" b="1" dirty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对象序列化</a:t>
            </a:r>
            <a:endParaRPr lang="en-US" altLang="zh-CN" sz="4800" b="1" dirty="0">
              <a:solidFill>
                <a:srgbClr val="00B0F0"/>
              </a:solidFill>
              <a:latin typeface="Arial" panose="020B060402020202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marL="0" lvl="1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</a:t>
            </a:r>
            <a:endParaRPr lang="zh-CN" altLang="en-US" sz="2000" b="1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5170" name="TextBox 4"/>
          <p:cNvSpPr/>
          <p:nvPr/>
        </p:nvSpPr>
        <p:spPr>
          <a:xfrm>
            <a:off x="1241425" y="1935163"/>
            <a:ext cx="2193290" cy="27533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7300" dirty="0">
                <a:solidFill>
                  <a:srgbClr val="00B0F0"/>
                </a:solidFill>
                <a:latin typeface="Latha" panose="020B0604020202020204" pitchFamily="34" charset="-122"/>
                <a:ea typeface="宋体" panose="02010600030101010101" pitchFamily="2" charset="-122"/>
                <a:sym typeface="Latha" panose="020B0604020202020204" pitchFamily="34" charset="-122"/>
              </a:rPr>
              <a:t>[</a:t>
            </a:r>
            <a:r>
              <a:rPr lang="en-US" altLang="zh-CN" sz="17300" dirty="0">
                <a:solidFill>
                  <a:srgbClr val="00B0F0"/>
                </a:solidFill>
                <a:latin typeface="FrankRuehl" panose="020E0503060101010101" pitchFamily="34" charset="-79"/>
                <a:ea typeface="宋体" panose="02010600030101010101" pitchFamily="2" charset="-122"/>
                <a:sym typeface="FrankRuehl" panose="020E0503060101010101" pitchFamily="34" charset="-79"/>
              </a:rPr>
              <a:t>4</a:t>
            </a:r>
            <a:r>
              <a:rPr lang="en-US" altLang="zh-CN" sz="17300" dirty="0">
                <a:solidFill>
                  <a:srgbClr val="00B0F0"/>
                </a:solidFill>
                <a:latin typeface="Latha" panose="020B0604020202020204" pitchFamily="34" charset="-122"/>
                <a:ea typeface="宋体" panose="02010600030101010101" pitchFamily="2" charset="-122"/>
                <a:sym typeface="Latha" panose="020B0604020202020204" pitchFamily="34" charset="-122"/>
              </a:rPr>
              <a:t>]</a:t>
            </a:r>
            <a:endParaRPr lang="zh-CN" altLang="en-US" sz="17300" dirty="0">
              <a:solidFill>
                <a:srgbClr val="00B0F0"/>
              </a:solidFill>
              <a:latin typeface="Latha" panose="020B0604020202020204" pitchFamily="34" charset="-122"/>
              <a:ea typeface="宋体" panose="02010600030101010101" pitchFamily="2" charset="-122"/>
              <a:sym typeface="Latha" panose="020B0604020202020204" pitchFamily="34" charset="-122"/>
            </a:endParaRPr>
          </a:p>
        </p:txBody>
      </p:sp>
      <p:sp>
        <p:nvSpPr>
          <p:cNvPr id="135171" name="TextBox 5"/>
          <p:cNvSpPr/>
          <p:nvPr/>
        </p:nvSpPr>
        <p:spPr>
          <a:xfrm>
            <a:off x="2708275" y="3311525"/>
            <a:ext cx="814705" cy="51816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lIns="102870" tIns="51435" rIns="102870" bIns="51435" anchor="t">
            <a:spAutoFit/>
          </a:bodyPr>
          <a:p>
            <a:r>
              <a:rPr lang="en-US" altLang="zh-CN" sz="2700" dirty="0">
                <a:solidFill>
                  <a:srgbClr val="00B0F0"/>
                </a:solidFill>
                <a:latin typeface="Impact" panose="020B0806030902050204" pitchFamily="34" charset="0"/>
                <a:ea typeface="宋体" panose="02010600030101010101" pitchFamily="2" charset="-122"/>
                <a:sym typeface="Impact" panose="020B0806030902050204" pitchFamily="34" charset="0"/>
              </a:rPr>
              <a:t>Java</a:t>
            </a:r>
            <a:endParaRPr lang="zh-CN" altLang="en-US" sz="2700" dirty="0">
              <a:solidFill>
                <a:srgbClr val="00B0F0"/>
              </a:solidFill>
              <a:latin typeface="Impact" panose="020B0806030902050204" pitchFamily="34" charset="0"/>
              <a:ea typeface="宋体" panose="02010600030101010101" pitchFamily="2" charset="-122"/>
              <a:sym typeface="Impact" panose="020B080603090205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7707,&quot;width&quot;:15840}"/>
</p:tagLst>
</file>

<file path=ppt/tags/tag10.xml><?xml version="1.0" encoding="utf-8"?>
<p:tagLst xmlns:p="http://schemas.openxmlformats.org/presentationml/2006/main">
  <p:tag name="RAINPROBLEM" val="ProblemItem"/>
</p:tagLst>
</file>

<file path=ppt/tags/tag11.xml><?xml version="1.0" encoding="utf-8"?>
<p:tagLst xmlns:p="http://schemas.openxmlformats.org/presentationml/2006/main">
  <p:tag name="RAINPROBLEM" val="ProblemItem"/>
</p:tagLst>
</file>

<file path=ppt/tags/tag12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13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4.xml><?xml version="1.0" encoding="utf-8"?>
<p:tagLst xmlns:p="http://schemas.openxmlformats.org/presentationml/2006/main">
  <p:tag name="RAINPROBLEM" val="ProblemSubmit"/>
  <p:tag name="RAINPROBLEMTYPE" val="MultipleChoice"/>
</p:tagLst>
</file>

<file path=ppt/tags/tag15.xml><?xml version="1.0" encoding="utf-8"?>
<p:tagLst xmlns:p="http://schemas.openxmlformats.org/presentationml/2006/main">
  <p:tag name="RAINPROBLEMTYPE" val="ProblemTypeMarker"/>
</p:tagLst>
</file>

<file path=ppt/tags/tag16.xml><?xml version="1.0" encoding="utf-8"?>
<p:tagLst xmlns:p="http://schemas.openxmlformats.org/presentationml/2006/main">
  <p:tag name="RAINPROBLEMTYPE" val="ProblemTypeMarker"/>
</p:tagLst>
</file>

<file path=ppt/tags/tag17.xml><?xml version="1.0" encoding="utf-8"?>
<p:tagLst xmlns:p="http://schemas.openxmlformats.org/presentationml/2006/main">
  <p:tag name="RAINPROBLEMTYPE" val="ProblemTypeMarker"/>
</p:tagLst>
</file>

<file path=ppt/tags/tag18.xml><?xml version="1.0" encoding="utf-8"?>
<p:tagLst xmlns:p="http://schemas.openxmlformats.org/presentationml/2006/main">
  <p:tag name="RAINPROBLEMTYPE" val="ProblemTypeMarker"/>
</p:tagLst>
</file>

<file path=ppt/tags/tag19.xml><?xml version="1.0" encoding="utf-8"?>
<p:tagLst xmlns:p="http://schemas.openxmlformats.org/presentationml/2006/main">
  <p:tag name="RAINPROBLEMTYPE" val="ProblemTypeMarker"/>
</p:tagLst>
</file>

<file path=ppt/tags/tag2.xml><?xml version="1.0" encoding="utf-8"?>
<p:tagLst xmlns:p="http://schemas.openxmlformats.org/presentationml/2006/main">
  <p:tag name="KSO_WM_TEMPLATE_CATEGORY" val="custom"/>
  <p:tag name="KSO_WM_TEMPLATE_INDEX" val="20186827"/>
</p:tagLst>
</file>

<file path=ppt/tags/tag20.xml><?xml version="1.0" encoding="utf-8"?>
<p:tagLst xmlns:p="http://schemas.openxmlformats.org/presentationml/2006/main">
  <p:tag name="RAINPROBLEM" val="ProblemSetting"/>
  <p:tag name="RAINPROBLEMTYPE" val="MultipleChoice"/>
</p:tagLst>
</file>

<file path=ppt/tags/tag21.xml><?xml version="1.0" encoding="utf-8"?>
<p:tagLst xmlns:p="http://schemas.openxmlformats.org/presentationml/2006/main">
  <p:tag name="RAINPROBLEM" val="MultipleChoice"/>
  <p:tag name="PROBLEMSCORE" val="1.0"/>
</p:tagLst>
</file>

<file path=ppt/tags/tag22.xml><?xml version="1.0" encoding="utf-8"?>
<p:tagLst xmlns:p="http://schemas.openxmlformats.org/presentationml/2006/main">
  <p:tag name="KSO_WM_TEMPLATE_CATEGORY" val="custom"/>
  <p:tag name="KSO_WM_TEMPLATE_INDEX" val="20186827"/>
</p:tagLst>
</file>

<file path=ppt/tags/tag23.xml><?xml version="1.0" encoding="utf-8"?>
<p:tagLst xmlns:p="http://schemas.openxmlformats.org/presentationml/2006/main">
  <p:tag name="KSO_WM_TEMPLATE_CATEGORY" val="custom"/>
  <p:tag name="KSO_WM_TEMPLATE_INDEX" val="20186827"/>
</p:tagLst>
</file>

<file path=ppt/tags/tag24.xml><?xml version="1.0" encoding="utf-8"?>
<p:tagLst xmlns:p="http://schemas.openxmlformats.org/presentationml/2006/main">
  <p:tag name="KSO_WPP_MARK_KEY" val="db79d072-a259-4e62-b734-35f9b9d09d1a"/>
  <p:tag name="COMMONDATA" val="eyJoZGlkIjoiYjNiMjFmMjgzOWFkZmI5ZDgxZjNjYTg0ZWMyM2QyZGUifQ=="/>
</p:tagLst>
</file>

<file path=ppt/tags/tag3.xml><?xml version="1.0" encoding="utf-8"?>
<p:tagLst xmlns:p="http://schemas.openxmlformats.org/presentationml/2006/main">
  <p:tag name="KSO_WM_TEMPLATE_CATEGORY" val="custom"/>
  <p:tag name="KSO_WM_TEMPLATE_INDEX" val="20186827"/>
</p:tagLst>
</file>

<file path=ppt/tags/tag4.xml><?xml version="1.0" encoding="utf-8"?>
<p:tagLst xmlns:p="http://schemas.openxmlformats.org/presentationml/2006/main">
  <p:tag name="KSO_WM_TEMPLATE_CATEGORY" val="custom"/>
  <p:tag name="KSO_WM_TEMPLATE_INDEX" val="20186827"/>
</p:tagLst>
</file>

<file path=ppt/tags/tag5.xml><?xml version="1.0" encoding="utf-8"?>
<p:tagLst xmlns:p="http://schemas.openxmlformats.org/presentationml/2006/main">
  <p:tag name="KSO_WM_TEMPLATE_CATEGORY" val="custom"/>
  <p:tag name="KSO_WM_TEMPLATE_INDEX" val="20186827"/>
</p:tagLst>
</file>

<file path=ppt/tags/tag6.xml><?xml version="1.0" encoding="utf-8"?>
<p:tagLst xmlns:p="http://schemas.openxmlformats.org/presentationml/2006/main">
  <p:tag name="KSO_WM_TEMPLATE_CATEGORY" val="custom"/>
  <p:tag name="KSO_WM_TEMPLATE_INDEX" val="20186827"/>
</p:tagLst>
</file>

<file path=ppt/tags/tag7.xml><?xml version="1.0" encoding="utf-8"?>
<p:tagLst xmlns:p="http://schemas.openxmlformats.org/presentationml/2006/main">
  <p:tag name="KSO_WM_TEMPLATE_CATEGORY" val="custom"/>
  <p:tag name="KSO_WM_TEMPLATE_INDEX" val="20186827"/>
</p:tagLst>
</file>

<file path=ppt/tags/tag8.xml><?xml version="1.0" encoding="utf-8"?>
<p:tagLst xmlns:p="http://schemas.openxmlformats.org/presentationml/2006/main">
  <p:tag name="KSO_WM_TEMPLATE_CATEGORY" val="custom"/>
  <p:tag name="KSO_WM_TEMPLATE_INDEX" val="20186827"/>
</p:tagLst>
</file>

<file path=ppt/tags/tag9.xml><?xml version="1.0" encoding="utf-8"?>
<p:tagLst xmlns:p="http://schemas.openxmlformats.org/presentationml/2006/main">
  <p:tag name="RAINPROBLEM" val="ProblemBody"/>
</p:tagLst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5350</Words>
  <Application>WPS 演示</Application>
  <PresentationFormat/>
  <Paragraphs>272</Paragraphs>
  <Slides>26</Slides>
  <Notes>61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4" baseType="lpstr">
      <vt:lpstr>Arial</vt:lpstr>
      <vt:lpstr>宋体</vt:lpstr>
      <vt:lpstr>Wingdings</vt:lpstr>
      <vt:lpstr>Calibri</vt:lpstr>
      <vt:lpstr>Impact</vt:lpstr>
      <vt:lpstr>方正姚体</vt:lpstr>
      <vt:lpstr>微软雅黑</vt:lpstr>
      <vt:lpstr>Felix Titling</vt:lpstr>
      <vt:lpstr>Latha</vt:lpstr>
      <vt:lpstr>FrankRuehl</vt:lpstr>
      <vt:lpstr>Courier New</vt:lpstr>
      <vt:lpstr>Arial Unicode MS</vt:lpstr>
      <vt:lpstr>Times New Roman</vt:lpstr>
      <vt:lpstr>黑体</vt:lpstr>
      <vt:lpstr>Monotype Sorts</vt:lpstr>
      <vt:lpstr>Wingdings</vt:lpstr>
      <vt:lpstr>Monotype Sorts</vt:lpstr>
      <vt:lpstr>Office 主题​​</vt:lpstr>
      <vt:lpstr>java.io包主要类</vt:lpstr>
      <vt:lpstr>常见流介绍</vt:lpstr>
      <vt:lpstr>File I/O   文件输入输出流</vt:lpstr>
      <vt:lpstr>File I/O－－性能优化</vt:lpstr>
      <vt:lpstr>数据输入输出流</vt:lpstr>
      <vt:lpstr>Java I/O库的设计原则</vt:lpstr>
      <vt:lpstr>字符输出流－－ 继承结构</vt:lpstr>
      <vt:lpstr>PowerPoint 演示文稿</vt:lpstr>
      <vt:lpstr>PowerPoint 演示文稿</vt:lpstr>
      <vt:lpstr>对象序列化</vt:lpstr>
      <vt:lpstr>小结</vt:lpstr>
      <vt:lpstr>序列化接口——Seriealizable接口</vt:lpstr>
      <vt:lpstr>序列化接口——Externalizable 接口</vt:lpstr>
      <vt:lpstr>对象序列化－－实现</vt:lpstr>
      <vt:lpstr>对象序列化－－注意事项</vt:lpstr>
      <vt:lpstr>示例：写数据</vt:lpstr>
      <vt:lpstr>示例：读数据</vt:lpstr>
      <vt:lpstr>示例：序列化自定义对象</vt:lpstr>
      <vt:lpstr>示例：序列化自定义对象</vt:lpstr>
      <vt:lpstr>自定义序列化（1）</vt:lpstr>
      <vt:lpstr>自定义序列化（2）</vt:lpstr>
      <vt:lpstr>实现Externalizable</vt:lpstr>
      <vt:lpstr>序列化对象的类版本</vt:lpstr>
      <vt:lpstr>序列化中引用关系</vt:lpstr>
      <vt:lpstr>对象序列化注意事项</vt:lpstr>
      <vt:lpstr>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lixzva</dc:creator>
  <cp:lastModifiedBy>李鹏</cp:lastModifiedBy>
  <cp:revision>333</cp:revision>
  <cp:lastPrinted>2016-11-07T04:06:00Z</cp:lastPrinted>
  <dcterms:created xsi:type="dcterms:W3CDTF">2012-10-26T07:13:00Z</dcterms:created>
  <dcterms:modified xsi:type="dcterms:W3CDTF">2023-06-20T13:49:42Z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C152EF84D8534B7D933FF37BED23F51C</vt:lpwstr>
  </property>
</Properties>
</file>