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6"/>
  </p:handoutMasterIdLst>
  <p:sldIdLst>
    <p:sldId id="435" r:id="rId3"/>
    <p:sldId id="1670" r:id="rId5"/>
    <p:sldId id="1677" r:id="rId6"/>
    <p:sldId id="1678" r:id="rId7"/>
    <p:sldId id="1679" r:id="rId8"/>
    <p:sldId id="1681" r:id="rId9"/>
    <p:sldId id="1770" r:id="rId10"/>
    <p:sldId id="1683" r:id="rId11"/>
    <p:sldId id="1684" r:id="rId12"/>
    <p:sldId id="1685" r:id="rId13"/>
    <p:sldId id="1686" r:id="rId14"/>
    <p:sldId id="1687" r:id="rId15"/>
    <p:sldId id="1688" r:id="rId16"/>
    <p:sldId id="1689" r:id="rId17"/>
    <p:sldId id="1690" r:id="rId18"/>
    <p:sldId id="1691" r:id="rId19"/>
    <p:sldId id="1692" r:id="rId20"/>
    <p:sldId id="1693" r:id="rId21"/>
    <p:sldId id="1694" r:id="rId22"/>
    <p:sldId id="1695" r:id="rId23"/>
    <p:sldId id="1696" r:id="rId24"/>
    <p:sldId id="1697" r:id="rId25"/>
    <p:sldId id="1698" r:id="rId26"/>
    <p:sldId id="1699" r:id="rId27"/>
    <p:sldId id="1700" r:id="rId28"/>
    <p:sldId id="1703" r:id="rId29"/>
    <p:sldId id="1704" r:id="rId30"/>
    <p:sldId id="1705" r:id="rId31"/>
    <p:sldId id="1706" r:id="rId32"/>
    <p:sldId id="1707" r:id="rId33"/>
    <p:sldId id="1708" r:id="rId34"/>
    <p:sldId id="1771" r:id="rId35"/>
    <p:sldId id="1713" r:id="rId36"/>
    <p:sldId id="1714" r:id="rId37"/>
    <p:sldId id="1720" r:id="rId38"/>
    <p:sldId id="1721" r:id="rId39"/>
    <p:sldId id="1722" r:id="rId40"/>
    <p:sldId id="1725" r:id="rId41"/>
    <p:sldId id="1730" r:id="rId42"/>
    <p:sldId id="1731" r:id="rId43"/>
    <p:sldId id="1726" r:id="rId44"/>
    <p:sldId id="1727" r:id="rId45"/>
    <p:sldId id="1728" r:id="rId46"/>
    <p:sldId id="1729" r:id="rId47"/>
    <p:sldId id="1772" r:id="rId48"/>
    <p:sldId id="1734" r:id="rId49"/>
    <p:sldId id="1736" r:id="rId50"/>
    <p:sldId id="1737" r:id="rId51"/>
    <p:sldId id="1738" r:id="rId52"/>
    <p:sldId id="1739" r:id="rId53"/>
    <p:sldId id="1740" r:id="rId54"/>
    <p:sldId id="1741" r:id="rId55"/>
    <p:sldId id="1742" r:id="rId56"/>
    <p:sldId id="1744" r:id="rId57"/>
    <p:sldId id="1745" r:id="rId58"/>
    <p:sldId id="1746" r:id="rId59"/>
    <p:sldId id="1760" r:id="rId60"/>
    <p:sldId id="1761" r:id="rId61"/>
    <p:sldId id="1762" r:id="rId62"/>
    <p:sldId id="1763" r:id="rId63"/>
    <p:sldId id="1764" r:id="rId64"/>
    <p:sldId id="1765" r:id="rId65"/>
    <p:sldId id="1777" r:id="rId66"/>
    <p:sldId id="1541" r:id="rId67"/>
    <p:sldId id="1545" r:id="rId68"/>
    <p:sldId id="1547" r:id="rId69"/>
    <p:sldId id="1548" r:id="rId70"/>
    <p:sldId id="1549" r:id="rId71"/>
    <p:sldId id="1550" r:id="rId72"/>
    <p:sldId id="1551" r:id="rId73"/>
    <p:sldId id="1552" r:id="rId74"/>
    <p:sldId id="1553" r:id="rId75"/>
    <p:sldId id="1555" r:id="rId76"/>
    <p:sldId id="1556" r:id="rId77"/>
    <p:sldId id="1558" r:id="rId78"/>
    <p:sldId id="1559" r:id="rId79"/>
    <p:sldId id="1560" r:id="rId80"/>
    <p:sldId id="1561" r:id="rId81"/>
    <p:sldId id="1562" r:id="rId82"/>
    <p:sldId id="1563" r:id="rId83"/>
    <p:sldId id="1564" r:id="rId84"/>
    <p:sldId id="1565" r:id="rId85"/>
    <p:sldId id="1566" r:id="rId86"/>
    <p:sldId id="1567" r:id="rId87"/>
    <p:sldId id="1568" r:id="rId88"/>
    <p:sldId id="1569" r:id="rId89"/>
    <p:sldId id="1571" r:id="rId90"/>
    <p:sldId id="1572" r:id="rId91"/>
    <p:sldId id="1573" r:id="rId92"/>
    <p:sldId id="1575" r:id="rId93"/>
    <p:sldId id="1578" r:id="rId94"/>
    <p:sldId id="1585" r:id="rId95"/>
    <p:sldId id="1586" r:id="rId96"/>
    <p:sldId id="1592" r:id="rId97"/>
    <p:sldId id="1593" r:id="rId98"/>
    <p:sldId id="1599" r:id="rId99"/>
    <p:sldId id="1600" r:id="rId100"/>
    <p:sldId id="1603" r:id="rId101"/>
    <p:sldId id="1604" r:id="rId102"/>
    <p:sldId id="1605" r:id="rId103"/>
    <p:sldId id="1606" r:id="rId104"/>
    <p:sldId id="1607" r:id="rId105"/>
    <p:sldId id="1608" r:id="rId106"/>
    <p:sldId id="1609" r:id="rId107"/>
    <p:sldId id="1610" r:id="rId108"/>
    <p:sldId id="1611" r:id="rId109"/>
    <p:sldId id="1612" r:id="rId110"/>
    <p:sldId id="1613" r:id="rId111"/>
    <p:sldId id="1614" r:id="rId112"/>
    <p:sldId id="1615" r:id="rId113"/>
    <p:sldId id="1616" r:id="rId114"/>
    <p:sldId id="1617" r:id="rId115"/>
    <p:sldId id="1618" r:id="rId116"/>
    <p:sldId id="1619" r:id="rId117"/>
    <p:sldId id="1620" r:id="rId118"/>
    <p:sldId id="1623" r:id="rId119"/>
    <p:sldId id="1624" r:id="rId120"/>
    <p:sldId id="1628" r:id="rId121"/>
    <p:sldId id="1778" r:id="rId122"/>
    <p:sldId id="1630" r:id="rId123"/>
    <p:sldId id="1631" r:id="rId124"/>
    <p:sldId id="1632" r:id="rId125"/>
    <p:sldId id="1633" r:id="rId126"/>
    <p:sldId id="1634" r:id="rId127"/>
    <p:sldId id="1635" r:id="rId128"/>
    <p:sldId id="1636" r:id="rId129"/>
    <p:sldId id="1779" r:id="rId130"/>
    <p:sldId id="1639" r:id="rId131"/>
    <p:sldId id="1640" r:id="rId132"/>
    <p:sldId id="1641" r:id="rId133"/>
    <p:sldId id="1642" r:id="rId134"/>
    <p:sldId id="1643" r:id="rId135"/>
    <p:sldId id="1644" r:id="rId136"/>
    <p:sldId id="1645" r:id="rId137"/>
    <p:sldId id="1646" r:id="rId138"/>
    <p:sldId id="1647" r:id="rId139"/>
    <p:sldId id="1648" r:id="rId140"/>
    <p:sldId id="1649" r:id="rId141"/>
    <p:sldId id="1650" r:id="rId142"/>
    <p:sldId id="1651" r:id="rId143"/>
    <p:sldId id="1652" r:id="rId144"/>
    <p:sldId id="1653" r:id="rId145"/>
    <p:sldId id="1654" r:id="rId146"/>
    <p:sldId id="1655" r:id="rId147"/>
    <p:sldId id="1656" r:id="rId148"/>
    <p:sldId id="1657" r:id="rId149"/>
    <p:sldId id="1658" r:id="rId150"/>
    <p:sldId id="1659" r:id="rId151"/>
    <p:sldId id="1662" r:id="rId152"/>
    <p:sldId id="1663" r:id="rId153"/>
    <p:sldId id="1666" r:id="rId154"/>
    <p:sldId id="309" r:id="rId155"/>
  </p:sldIdLst>
  <p:sldSz cx="10801350" cy="7200900"/>
  <p:notesSz cx="6858000" cy="9144000"/>
  <p:custDataLst>
    <p:tags r:id="rId160"/>
  </p:custDataLst>
  <p:defaultTextStyle>
    <a:defPPr>
      <a:defRPr lang="zh-CN"/>
    </a:defPPr>
    <a:lvl1pPr marL="0" lvl="0" indent="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02" y="78"/>
      </p:cViewPr>
      <p:guideLst>
        <p:guide orient="horz" pos="2268"/>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0" Type="http://schemas.openxmlformats.org/officeDocument/2006/relationships/tags" Target="tags/tag2.xml"/><Relationship Id="rId16" Type="http://schemas.openxmlformats.org/officeDocument/2006/relationships/slide" Target="slides/slide13.xml"/><Relationship Id="rId159" Type="http://schemas.openxmlformats.org/officeDocument/2006/relationships/tableStyles" Target="tableStyles.xml"/><Relationship Id="rId158" Type="http://schemas.openxmlformats.org/officeDocument/2006/relationships/viewProps" Target="viewProps.xml"/><Relationship Id="rId157" Type="http://schemas.openxmlformats.org/officeDocument/2006/relationships/presProps" Target="presProps.xml"/><Relationship Id="rId156" Type="http://schemas.openxmlformats.org/officeDocument/2006/relationships/handoutMaster" Target="handoutMasters/handoutMaster1.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9A732BD-1901-496A-94C0-1824290D0ABC}"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F63B35C-E4CE-410B-88AF-E31D7C6E615C}"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a:xfrm>
            <a:off x="685800" y="4400550"/>
            <a:ext cx="5486400" cy="3600450"/>
          </a:xfrm>
          <a:prstGeom prst="rect">
            <a:avLst/>
          </a:prstGeom>
          <a:noFill/>
          <a:ln w="9525">
            <a:noFill/>
          </a:ln>
        </p:spPr>
        <p:txBody>
          <a:bodyPr anchor="t"/>
          <a:p>
            <a:pPr lvl="0"/>
            <a:endParaRPr lang="zh-CN" altLang="en-US" dirty="0"/>
          </a:p>
        </p:txBody>
      </p:sp>
      <p:sp>
        <p:nvSpPr>
          <p:cNvPr id="4" name="灯片编号占位符 3"/>
          <p:cNvSpPr txBox="1">
            <a:spLocks noGrp="1"/>
          </p:cNvSpPr>
          <p:nvPr>
            <p:ph type="sldNum" sz="quarter"/>
          </p:nvPr>
        </p:nvSpPr>
        <p:spPr/>
        <p:txBody>
          <a:bodyPr wrap="square" lIns="91440" tIns="45720" rIns="91440" bIns="45720" numCol="1" anchor="b" anchorCtr="0" compatLnSpc="1"/>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5852B82-B634-4C83-9EB5-5254271CC700}"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sym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50529"/>
          <p:cNvSpPr>
            <a:spLocks noGrp="1" noRot="1" noTextEdit="1"/>
          </p:cNvSpPr>
          <p:nvPr>
            <p:ph type="sldImg"/>
          </p:nvPr>
        </p:nvSpPr>
        <p:spPr/>
      </p:sp>
      <p:sp>
        <p:nvSpPr>
          <p:cNvPr id="49154" name="文本占位符 15053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51553"/>
          <p:cNvSpPr>
            <a:spLocks noGrp="1" noRot="1" noTextEdit="1"/>
          </p:cNvSpPr>
          <p:nvPr>
            <p:ph type="sldImg"/>
          </p:nvPr>
        </p:nvSpPr>
        <p:spPr/>
      </p:sp>
      <p:sp>
        <p:nvSpPr>
          <p:cNvPr id="51202" name="文本占位符 15155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52577"/>
          <p:cNvSpPr>
            <a:spLocks noGrp="1" noRot="1" noTextEdit="1"/>
          </p:cNvSpPr>
          <p:nvPr>
            <p:ph type="sldImg"/>
          </p:nvPr>
        </p:nvSpPr>
        <p:spPr/>
      </p:sp>
      <p:sp>
        <p:nvSpPr>
          <p:cNvPr id="53250" name="文本占位符 15257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53601"/>
          <p:cNvSpPr>
            <a:spLocks noGrp="1" noRot="1" noTextEdit="1"/>
          </p:cNvSpPr>
          <p:nvPr>
            <p:ph type="sldImg"/>
          </p:nvPr>
        </p:nvSpPr>
        <p:spPr/>
      </p:sp>
      <p:sp>
        <p:nvSpPr>
          <p:cNvPr id="55298" name="文本占位符 15360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54625"/>
          <p:cNvSpPr>
            <a:spLocks noGrp="1" noRot="1" noTextEdit="1"/>
          </p:cNvSpPr>
          <p:nvPr>
            <p:ph type="sldImg"/>
          </p:nvPr>
        </p:nvSpPr>
        <p:spPr/>
      </p:sp>
      <p:sp>
        <p:nvSpPr>
          <p:cNvPr id="57346" name="文本占位符 15462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55649"/>
          <p:cNvSpPr>
            <a:spLocks noGrp="1" noRot="1" noTextEdit="1"/>
          </p:cNvSpPr>
          <p:nvPr>
            <p:ph type="sldImg"/>
          </p:nvPr>
        </p:nvSpPr>
        <p:spPr/>
      </p:sp>
      <p:sp>
        <p:nvSpPr>
          <p:cNvPr id="59394" name="文本占位符 15565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56673"/>
          <p:cNvSpPr>
            <a:spLocks noGrp="1" noRot="1" noTextEdit="1"/>
          </p:cNvSpPr>
          <p:nvPr>
            <p:ph type="sldImg"/>
          </p:nvPr>
        </p:nvSpPr>
        <p:spPr/>
      </p:sp>
      <p:sp>
        <p:nvSpPr>
          <p:cNvPr id="61442" name="文本占位符 15667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57697"/>
          <p:cNvSpPr>
            <a:spLocks noGrp="1" noRot="1" noTextEdit="1"/>
          </p:cNvSpPr>
          <p:nvPr>
            <p:ph type="sldImg"/>
          </p:nvPr>
        </p:nvSpPr>
        <p:spPr/>
      </p:sp>
      <p:sp>
        <p:nvSpPr>
          <p:cNvPr id="63490" name="文本占位符 15769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58721"/>
          <p:cNvSpPr>
            <a:spLocks noGrp="1" noRot="1" noTextEdit="1"/>
          </p:cNvSpPr>
          <p:nvPr>
            <p:ph type="sldImg"/>
          </p:nvPr>
        </p:nvSpPr>
        <p:spPr/>
      </p:sp>
      <p:sp>
        <p:nvSpPr>
          <p:cNvPr id="65538" name="文本占位符 15872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59745"/>
          <p:cNvSpPr>
            <a:spLocks noGrp="1" noRot="1" noTextEdit="1"/>
          </p:cNvSpPr>
          <p:nvPr>
            <p:ph type="sldImg"/>
          </p:nvPr>
        </p:nvSpPr>
        <p:spPr/>
      </p:sp>
      <p:sp>
        <p:nvSpPr>
          <p:cNvPr id="67586" name="文本占位符 15974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35169"/>
          <p:cNvSpPr>
            <a:spLocks noGrp="1" noRot="1" noTextEdit="1"/>
          </p:cNvSpPr>
          <p:nvPr>
            <p:ph type="sldImg"/>
          </p:nvPr>
        </p:nvSpPr>
        <p:spPr/>
      </p:sp>
      <p:sp>
        <p:nvSpPr>
          <p:cNvPr id="18434" name="文本占位符 1351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60769"/>
          <p:cNvSpPr>
            <a:spLocks noGrp="1" noRot="1" noTextEdit="1"/>
          </p:cNvSpPr>
          <p:nvPr>
            <p:ph type="sldImg"/>
          </p:nvPr>
        </p:nvSpPr>
        <p:spPr/>
      </p:sp>
      <p:sp>
        <p:nvSpPr>
          <p:cNvPr id="69634" name="文本占位符 1607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61793"/>
          <p:cNvSpPr>
            <a:spLocks noGrp="1" noRot="1" noTextEdit="1"/>
          </p:cNvSpPr>
          <p:nvPr>
            <p:ph type="sldImg"/>
          </p:nvPr>
        </p:nvSpPr>
        <p:spPr/>
      </p:sp>
      <p:sp>
        <p:nvSpPr>
          <p:cNvPr id="71682" name="文本占位符 16179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62817"/>
          <p:cNvSpPr>
            <a:spLocks noGrp="1" noRot="1" noTextEdit="1"/>
          </p:cNvSpPr>
          <p:nvPr>
            <p:ph type="sldImg"/>
          </p:nvPr>
        </p:nvSpPr>
        <p:spPr/>
      </p:sp>
      <p:sp>
        <p:nvSpPr>
          <p:cNvPr id="73730" name="文本占位符 16281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63841"/>
          <p:cNvSpPr>
            <a:spLocks noGrp="1" noRot="1" noTextEdit="1"/>
          </p:cNvSpPr>
          <p:nvPr>
            <p:ph type="sldImg"/>
          </p:nvPr>
        </p:nvSpPr>
        <p:spPr/>
      </p:sp>
      <p:sp>
        <p:nvSpPr>
          <p:cNvPr id="75778" name="文本占位符 16384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64865"/>
          <p:cNvSpPr>
            <a:spLocks noGrp="1" noRot="1" noTextEdit="1"/>
          </p:cNvSpPr>
          <p:nvPr>
            <p:ph type="sldImg"/>
          </p:nvPr>
        </p:nvSpPr>
        <p:spPr/>
      </p:sp>
      <p:sp>
        <p:nvSpPr>
          <p:cNvPr id="77826" name="文本占位符 1648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66913"/>
          <p:cNvSpPr>
            <a:spLocks noGrp="1" noRot="1" noTextEdit="1"/>
          </p:cNvSpPr>
          <p:nvPr>
            <p:ph type="sldImg"/>
          </p:nvPr>
        </p:nvSpPr>
        <p:spPr/>
      </p:sp>
      <p:sp>
        <p:nvSpPr>
          <p:cNvPr id="79874" name="文本占位符 1669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67937"/>
          <p:cNvSpPr>
            <a:spLocks noGrp="1" noRot="1" noTextEdit="1"/>
          </p:cNvSpPr>
          <p:nvPr>
            <p:ph type="sldImg"/>
          </p:nvPr>
        </p:nvSpPr>
        <p:spPr/>
      </p:sp>
      <p:sp>
        <p:nvSpPr>
          <p:cNvPr id="81922" name="文本占位符 16793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68961"/>
          <p:cNvSpPr>
            <a:spLocks noGrp="1" noRot="1" noTextEdit="1"/>
          </p:cNvSpPr>
          <p:nvPr>
            <p:ph type="sldImg"/>
          </p:nvPr>
        </p:nvSpPr>
        <p:spPr/>
      </p:sp>
      <p:sp>
        <p:nvSpPr>
          <p:cNvPr id="83970" name="文本占位符 16896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69985"/>
          <p:cNvSpPr>
            <a:spLocks noGrp="1" noRot="1" noTextEdit="1"/>
          </p:cNvSpPr>
          <p:nvPr>
            <p:ph type="sldImg"/>
          </p:nvPr>
        </p:nvSpPr>
        <p:spPr/>
      </p:sp>
      <p:sp>
        <p:nvSpPr>
          <p:cNvPr id="86018" name="文本占位符 16998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幻灯片图像占位符 177153"/>
          <p:cNvSpPr>
            <a:spLocks noGrp="1" noRot="1" noTextEdit="1"/>
          </p:cNvSpPr>
          <p:nvPr>
            <p:ph type="sldImg"/>
          </p:nvPr>
        </p:nvSpPr>
        <p:spPr/>
      </p:sp>
      <p:sp>
        <p:nvSpPr>
          <p:cNvPr id="89090" name="文本占位符 17715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41313"/>
          <p:cNvSpPr>
            <a:spLocks noGrp="1" noRot="1" noTextEdit="1"/>
          </p:cNvSpPr>
          <p:nvPr>
            <p:ph type="sldImg"/>
          </p:nvPr>
        </p:nvSpPr>
        <p:spPr/>
      </p:sp>
      <p:sp>
        <p:nvSpPr>
          <p:cNvPr id="31746" name="文本占位符 1413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幻灯片图像占位符 172033"/>
          <p:cNvSpPr>
            <a:spLocks noGrp="1" noRot="1" noTextEdit="1"/>
          </p:cNvSpPr>
          <p:nvPr>
            <p:ph type="sldImg"/>
          </p:nvPr>
        </p:nvSpPr>
        <p:spPr/>
      </p:sp>
      <p:sp>
        <p:nvSpPr>
          <p:cNvPr id="91138" name="文本占位符 17203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78177"/>
          <p:cNvSpPr>
            <a:spLocks noGrp="1" noRot="1" noTextEdit="1"/>
          </p:cNvSpPr>
          <p:nvPr>
            <p:ph type="sldImg"/>
          </p:nvPr>
        </p:nvSpPr>
        <p:spPr/>
      </p:sp>
      <p:sp>
        <p:nvSpPr>
          <p:cNvPr id="99330" name="文本占位符 17817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79201"/>
          <p:cNvSpPr>
            <a:spLocks noGrp="1" noRot="1" noTextEdit="1"/>
          </p:cNvSpPr>
          <p:nvPr>
            <p:ph type="sldImg"/>
          </p:nvPr>
        </p:nvSpPr>
        <p:spPr/>
      </p:sp>
      <p:sp>
        <p:nvSpPr>
          <p:cNvPr id="101378" name="文本占位符 17920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85345"/>
          <p:cNvSpPr>
            <a:spLocks noGrp="1" noRot="1" noTextEdit="1"/>
          </p:cNvSpPr>
          <p:nvPr>
            <p:ph type="sldImg"/>
          </p:nvPr>
        </p:nvSpPr>
        <p:spPr/>
      </p:sp>
      <p:sp>
        <p:nvSpPr>
          <p:cNvPr id="103426" name="文本占位符 18534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86369"/>
          <p:cNvSpPr>
            <a:spLocks noGrp="1" noRot="1" noTextEdit="1"/>
          </p:cNvSpPr>
          <p:nvPr>
            <p:ph type="sldImg"/>
          </p:nvPr>
        </p:nvSpPr>
        <p:spPr/>
      </p:sp>
      <p:sp>
        <p:nvSpPr>
          <p:cNvPr id="105474" name="文本占位符 1863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幻灯片图像占位符 187393"/>
          <p:cNvSpPr>
            <a:spLocks noGrp="1" noRot="1" noTextEdit="1"/>
          </p:cNvSpPr>
          <p:nvPr>
            <p:ph type="sldImg"/>
          </p:nvPr>
        </p:nvSpPr>
        <p:spPr/>
      </p:sp>
      <p:sp>
        <p:nvSpPr>
          <p:cNvPr id="107522" name="文本占位符 18739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190465"/>
          <p:cNvSpPr>
            <a:spLocks noGrp="1" noRot="1" noTextEdit="1"/>
          </p:cNvSpPr>
          <p:nvPr>
            <p:ph type="sldImg"/>
          </p:nvPr>
        </p:nvSpPr>
        <p:spPr/>
      </p:sp>
      <p:sp>
        <p:nvSpPr>
          <p:cNvPr id="109570" name="文本占位符 1904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96609"/>
          <p:cNvSpPr>
            <a:spLocks noGrp="1" noRot="1" noTextEdit="1"/>
          </p:cNvSpPr>
          <p:nvPr>
            <p:ph type="sldImg"/>
          </p:nvPr>
        </p:nvSpPr>
        <p:spPr/>
      </p:sp>
      <p:sp>
        <p:nvSpPr>
          <p:cNvPr id="111618" name="文本占位符 19661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幻灯片图像占位符 197633"/>
          <p:cNvSpPr>
            <a:spLocks noGrp="1" noRot="1" noTextEdit="1"/>
          </p:cNvSpPr>
          <p:nvPr>
            <p:ph type="sldImg"/>
          </p:nvPr>
        </p:nvSpPr>
        <p:spPr/>
      </p:sp>
      <p:sp>
        <p:nvSpPr>
          <p:cNvPr id="113666" name="文本占位符 19763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幻灯片图像占位符 192513"/>
          <p:cNvSpPr>
            <a:spLocks noGrp="1" noRot="1" noTextEdit="1"/>
          </p:cNvSpPr>
          <p:nvPr>
            <p:ph type="sldImg"/>
          </p:nvPr>
        </p:nvSpPr>
        <p:spPr/>
      </p:sp>
      <p:sp>
        <p:nvSpPr>
          <p:cNvPr id="115714" name="文本占位符 19251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42337"/>
          <p:cNvSpPr>
            <a:spLocks noGrp="1" noRot="1" noTextEdit="1"/>
          </p:cNvSpPr>
          <p:nvPr>
            <p:ph type="sldImg"/>
          </p:nvPr>
        </p:nvSpPr>
        <p:spPr/>
      </p:sp>
      <p:sp>
        <p:nvSpPr>
          <p:cNvPr id="33794" name="文本占位符 14233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幻灯片图像占位符 193537"/>
          <p:cNvSpPr>
            <a:spLocks noGrp="1" noRot="1" noTextEdit="1"/>
          </p:cNvSpPr>
          <p:nvPr>
            <p:ph type="sldImg"/>
          </p:nvPr>
        </p:nvSpPr>
        <p:spPr/>
      </p:sp>
      <p:sp>
        <p:nvSpPr>
          <p:cNvPr id="117762" name="文本占位符 19353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94561"/>
          <p:cNvSpPr>
            <a:spLocks noGrp="1" noRot="1" noTextEdit="1"/>
          </p:cNvSpPr>
          <p:nvPr>
            <p:ph type="sldImg"/>
          </p:nvPr>
        </p:nvSpPr>
        <p:spPr/>
      </p:sp>
      <p:sp>
        <p:nvSpPr>
          <p:cNvPr id="119810" name="文本占位符 19456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195585"/>
          <p:cNvSpPr>
            <a:spLocks noGrp="1" noRot="1" noTextEdit="1"/>
          </p:cNvSpPr>
          <p:nvPr>
            <p:ph type="sldImg"/>
          </p:nvPr>
        </p:nvSpPr>
        <p:spPr/>
      </p:sp>
      <p:sp>
        <p:nvSpPr>
          <p:cNvPr id="121858" name="文本占位符 19558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203777"/>
          <p:cNvSpPr>
            <a:spLocks noGrp="1" noRot="1" noTextEdit="1"/>
          </p:cNvSpPr>
          <p:nvPr>
            <p:ph type="sldImg"/>
          </p:nvPr>
        </p:nvSpPr>
        <p:spPr/>
      </p:sp>
      <p:sp>
        <p:nvSpPr>
          <p:cNvPr id="124930" name="文本占位符 20377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205825"/>
          <p:cNvSpPr>
            <a:spLocks noGrp="1" noRot="1" noTextEdit="1"/>
          </p:cNvSpPr>
          <p:nvPr>
            <p:ph type="sldImg"/>
          </p:nvPr>
        </p:nvSpPr>
        <p:spPr/>
      </p:sp>
      <p:sp>
        <p:nvSpPr>
          <p:cNvPr id="129026" name="文本占位符 20582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206849"/>
          <p:cNvSpPr>
            <a:spLocks noGrp="1" noRot="1" noTextEdit="1"/>
          </p:cNvSpPr>
          <p:nvPr>
            <p:ph type="sldImg"/>
          </p:nvPr>
        </p:nvSpPr>
        <p:spPr/>
      </p:sp>
      <p:sp>
        <p:nvSpPr>
          <p:cNvPr id="131074" name="文本占位符 20685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207873"/>
          <p:cNvSpPr>
            <a:spLocks noGrp="1" noRot="1" noTextEdit="1"/>
          </p:cNvSpPr>
          <p:nvPr>
            <p:ph type="sldImg"/>
          </p:nvPr>
        </p:nvSpPr>
        <p:spPr/>
      </p:sp>
      <p:sp>
        <p:nvSpPr>
          <p:cNvPr id="133122" name="文本占位符 207874"/>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208897"/>
          <p:cNvSpPr>
            <a:spLocks noGrp="1" noRot="1" noTextEdit="1"/>
          </p:cNvSpPr>
          <p:nvPr>
            <p:ph type="sldImg"/>
          </p:nvPr>
        </p:nvSpPr>
        <p:spPr/>
      </p:sp>
      <p:sp>
        <p:nvSpPr>
          <p:cNvPr id="135170" name="文本占位符 20889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209921"/>
          <p:cNvSpPr>
            <a:spLocks noGrp="1" noRot="1" noTextEdit="1"/>
          </p:cNvSpPr>
          <p:nvPr>
            <p:ph type="sldImg"/>
          </p:nvPr>
        </p:nvSpPr>
        <p:spPr/>
      </p:sp>
      <p:sp>
        <p:nvSpPr>
          <p:cNvPr id="137218" name="文本占位符 20992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210945"/>
          <p:cNvSpPr>
            <a:spLocks noGrp="1" noRot="1" noTextEdit="1"/>
          </p:cNvSpPr>
          <p:nvPr>
            <p:ph type="sldImg"/>
          </p:nvPr>
        </p:nvSpPr>
        <p:spPr/>
      </p:sp>
      <p:sp>
        <p:nvSpPr>
          <p:cNvPr id="139266" name="文本占位符 21094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43361"/>
          <p:cNvSpPr>
            <a:spLocks noGrp="1" noRot="1" noTextEdit="1"/>
          </p:cNvSpPr>
          <p:nvPr>
            <p:ph type="sldImg"/>
          </p:nvPr>
        </p:nvSpPr>
        <p:spPr/>
      </p:sp>
      <p:sp>
        <p:nvSpPr>
          <p:cNvPr id="35842" name="文本占位符 14336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211969"/>
          <p:cNvSpPr>
            <a:spLocks noGrp="1" noRot="1" noTextEdit="1"/>
          </p:cNvSpPr>
          <p:nvPr>
            <p:ph type="sldImg"/>
          </p:nvPr>
        </p:nvSpPr>
        <p:spPr/>
      </p:sp>
      <p:sp>
        <p:nvSpPr>
          <p:cNvPr id="141314" name="文本占位符 21197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214017"/>
          <p:cNvSpPr>
            <a:spLocks noGrp="1" noRot="1" noTextEdit="1"/>
          </p:cNvSpPr>
          <p:nvPr>
            <p:ph type="sldImg"/>
          </p:nvPr>
        </p:nvSpPr>
        <p:spPr/>
      </p:sp>
      <p:sp>
        <p:nvSpPr>
          <p:cNvPr id="145410" name="文本占位符 21401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幻灯片图像占位符 215041"/>
          <p:cNvSpPr>
            <a:spLocks noGrp="1" noRot="1" noTextEdit="1"/>
          </p:cNvSpPr>
          <p:nvPr>
            <p:ph type="sldImg"/>
          </p:nvPr>
        </p:nvSpPr>
        <p:spPr/>
      </p:sp>
      <p:sp>
        <p:nvSpPr>
          <p:cNvPr id="147458" name="文本占位符 21504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幻灯片图像占位符 216065"/>
          <p:cNvSpPr>
            <a:spLocks noGrp="1" noRot="1" noTextEdit="1"/>
          </p:cNvSpPr>
          <p:nvPr>
            <p:ph type="sldImg"/>
          </p:nvPr>
        </p:nvSpPr>
        <p:spPr/>
      </p:sp>
      <p:sp>
        <p:nvSpPr>
          <p:cNvPr id="149506" name="文本占位符 21606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4EB40E2-3D48-4F85-B4D5-C27A785F9EF1}" type="slidenum">
              <a:rPr kumimoji="0" lang="en-US" altLang="zh-CN" sz="12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sym typeface="+mn-ea"/>
              </a:rPr>
            </a:fld>
            <a:endParaRPr kumimoji="0" lang="en-US" altLang="zh-CN"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sym typeface="+mn-ea"/>
            </a:endParaRPr>
          </a:p>
        </p:txBody>
      </p:sp>
      <p:sp>
        <p:nvSpPr>
          <p:cNvPr id="192514" name="Rectangle 2"/>
          <p:cNvSpPr>
            <a:spLocks noGrp="1" noRot="1" noChangeAspect="1" noTextEdit="1"/>
          </p:cNvSpPr>
          <p:nvPr>
            <p:ph type="sldImg"/>
          </p:nvPr>
        </p:nvSpPr>
        <p:spPr>
          <a:xfrm>
            <a:off x="-1114425" y="609600"/>
            <a:ext cx="5143500" cy="3429000"/>
          </a:xfrm>
        </p:spPr>
      </p:sp>
      <p:sp>
        <p:nvSpPr>
          <p:cNvPr id="192515" name="Rectangle 3"/>
          <p:cNvSpPr>
            <a:spLocks noGrp="1"/>
          </p:cNvSpPr>
          <p:nvPr>
            <p:ph type="body"/>
          </p:nvPr>
        </p:nvSpPr>
        <p:spPr>
          <a:xfrm>
            <a:off x="2914650" y="609600"/>
            <a:ext cx="3714750" cy="8027988"/>
          </a:xfrm>
          <a:prstGeom prst="rect">
            <a:avLst/>
          </a:prstGeom>
          <a:noFill/>
          <a:ln w="9525">
            <a:noFill/>
          </a:ln>
        </p:spPr>
        <p:txBody>
          <a:bodyPr anchor="t"/>
          <a:p>
            <a:pPr lvl="0" eaLnBrk="1" hangingPunct="1">
              <a:spcBef>
                <a:spcPct val="30000"/>
              </a:spcBef>
            </a:pPr>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9E8467F-AA6C-46D4-97F3-D9FE3938502C}" type="slidenum">
              <a:rPr kumimoji="0" lang="en-US" altLang="zh-CN" sz="12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sym typeface="+mn-ea"/>
              </a:rPr>
            </a:fld>
            <a:endParaRPr kumimoji="0" lang="en-US" altLang="zh-CN"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sym typeface="+mn-ea"/>
            </a:endParaRPr>
          </a:p>
        </p:txBody>
      </p:sp>
      <p:sp>
        <p:nvSpPr>
          <p:cNvPr id="195586" name="Rectangle 2"/>
          <p:cNvSpPr>
            <a:spLocks noGrp="1" noRot="1" noChangeAspect="1" noTextEdit="1"/>
          </p:cNvSpPr>
          <p:nvPr>
            <p:ph type="sldImg"/>
          </p:nvPr>
        </p:nvSpPr>
        <p:spPr>
          <a:xfrm>
            <a:off x="-1114425" y="609600"/>
            <a:ext cx="5143500" cy="3429000"/>
          </a:xfrm>
        </p:spPr>
      </p:sp>
      <p:sp>
        <p:nvSpPr>
          <p:cNvPr id="195587" name="Rectangle 3"/>
          <p:cNvSpPr>
            <a:spLocks noGrp="1"/>
          </p:cNvSpPr>
          <p:nvPr>
            <p:ph type="body"/>
          </p:nvPr>
        </p:nvSpPr>
        <p:spPr>
          <a:xfrm>
            <a:off x="2914650" y="609600"/>
            <a:ext cx="3714750" cy="8027988"/>
          </a:xfrm>
          <a:prstGeom prst="rect">
            <a:avLst/>
          </a:prstGeom>
          <a:noFill/>
          <a:ln w="9525">
            <a:noFill/>
          </a:ln>
        </p:spPr>
        <p:txBody>
          <a:bodyPr anchor="t"/>
          <a:p>
            <a:pPr lvl="0" eaLnBrk="1" hangingPunct="1">
              <a:spcBef>
                <a:spcPct val="30000"/>
              </a:spcBef>
            </a:pP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45409"/>
          <p:cNvSpPr>
            <a:spLocks noGrp="1" noRot="1" noTextEdit="1"/>
          </p:cNvSpPr>
          <p:nvPr>
            <p:ph type="sldImg"/>
          </p:nvPr>
        </p:nvSpPr>
        <p:spPr/>
      </p:sp>
      <p:sp>
        <p:nvSpPr>
          <p:cNvPr id="39938" name="文本占位符 145410"/>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47457"/>
          <p:cNvSpPr>
            <a:spLocks noGrp="1" noRot="1" noTextEdit="1"/>
          </p:cNvSpPr>
          <p:nvPr>
            <p:ph type="sldImg"/>
          </p:nvPr>
        </p:nvSpPr>
        <p:spPr/>
      </p:sp>
      <p:sp>
        <p:nvSpPr>
          <p:cNvPr id="43010" name="文本占位符 147458"/>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48481"/>
          <p:cNvSpPr>
            <a:spLocks noGrp="1" noRot="1" noTextEdit="1"/>
          </p:cNvSpPr>
          <p:nvPr>
            <p:ph type="sldImg"/>
          </p:nvPr>
        </p:nvSpPr>
        <p:spPr/>
      </p:sp>
      <p:sp>
        <p:nvSpPr>
          <p:cNvPr id="45058" name="文本占位符 148482"/>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49505"/>
          <p:cNvSpPr>
            <a:spLocks noGrp="1" noRot="1" noTextEdit="1"/>
          </p:cNvSpPr>
          <p:nvPr>
            <p:ph type="sldImg"/>
          </p:nvPr>
        </p:nvSpPr>
        <p:spPr/>
      </p:sp>
      <p:sp>
        <p:nvSpPr>
          <p:cNvPr id="47106" name="文本占位符 149506"/>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DA2F826-C1CA-41A9-A098-7EB8321BB420}"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A2AAC8E-7166-4DDC-B69B-39285144106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077E148-7DA2-43CD-9A48-CC9E2D956D8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933224C-C6FE-45BF-87C3-92AC9304C053}"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66C23BF-654B-487A-8235-0D28CD29743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E340F45-1FB5-42BD-9FE8-942E4C8D073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194E5C8-713A-431D-A1A9-9691C4B6149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B8AC72E-EB23-461B-87FA-D1F1C5D9A00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4A7B28C-DF22-4BFB-A69B-A9EC8EFEF827}"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1AAB11F-E751-4C3B-A11E-2642B330D0E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36D0283-3427-4CB6-8E58-1373ABA56E2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t>2018/5/14</a:t>
            </a: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AEFF4C9-6AEF-4DB7-A536-D3ADEB68881D}"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4" y="6301205"/>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2"/>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oleObject" Target="../embeddings/oleObject1.bin"/></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GI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13.GIF"/></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13.GIF"/></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13.GI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13.GI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GI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2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39862"/>
            <a:chOff x="0" y="2716812"/>
            <a:chExt cx="5991142" cy="1369368"/>
          </a:xfrm>
        </p:grpSpPr>
        <p:sp>
          <p:nvSpPr>
            <p:cNvPr id="30" name="矩形 29"/>
            <p:cNvSpPr/>
            <p:nvPr/>
          </p:nvSpPr>
          <p:spPr>
            <a:xfrm>
              <a:off x="0" y="3803852"/>
              <a:ext cx="5991142" cy="2732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12"/>
              <a:ext cx="2795197" cy="733752"/>
            </a:xfrm>
            <a:prstGeom prst="rect">
              <a:avLst/>
            </a:prstGeom>
            <a:noFill/>
            <a:ln w="9525">
              <a:noFill/>
              <a:miter/>
            </a:ln>
          </p:spPr>
          <p:txBody>
            <a:bodyPr>
              <a:spAutoFit/>
            </a:bodyPr>
            <a:lstStyle/>
            <a:p>
              <a:pPr marR="0" algn="ctr" defTabSz="1028700">
                <a:lnSpc>
                  <a:spcPct val="125000"/>
                </a:lnSpc>
                <a:buClrTx/>
                <a:buSzTx/>
                <a:defRPr/>
              </a:pPr>
              <a:r>
                <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创建图形用户界面</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08736"/>
              <a:ext cx="2411523" cy="377444"/>
            </a:xfrm>
            <a:prstGeom prst="rect">
              <a:avLst/>
            </a:prstGeom>
            <a:noFill/>
            <a:ln w="9525">
              <a:noFill/>
            </a:ln>
          </p:spPr>
          <p:txBody>
            <a:bodyPr>
              <a:spAutoFit/>
            </a:bodyPr>
            <a:lstStyle/>
            <a:p>
              <a:pPr marR="0" algn="ctr" defTabSz="1028700">
                <a:lnSpc>
                  <a:spcPct val="125000"/>
                </a:lnSpc>
                <a:buClrTx/>
                <a:buSzTx/>
                <a:defRPr/>
              </a:pP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Creating User Interfaces</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147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6082" name="Rectangle 3"/>
          <p:cNvSpPr>
            <a:spLocks noGrp="1"/>
          </p:cNvSpPr>
          <p:nvPr>
            <p:ph idx="1"/>
          </p:nvPr>
        </p:nvSpPr>
        <p:spPr/>
        <p:txBody>
          <a:bodyPr vert="horz" wrap="square" lIns="102870" tIns="51435" rIns="102870" bIns="51435" anchor="t"/>
          <a:p>
            <a:pPr marL="640080" indent="-64008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常用方法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添加组件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add()</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获取制定的组件</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getComponent(int x, int y)</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getComponent(int index)</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从容器中移出组件</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remove(Component c)</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remove(int index)</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removeAll()</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设置容器布局</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setLayout()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第一类原子组件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046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该组件上可以显示文字和图像，并能指定两者的位置</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JProgressBar</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在一些软件运行时，会出现一个进度条告知目前进度如何。通过使用该组件我们可以轻松地为软件加上一个进度条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提示信息</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通常不必直接处理</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JToolTip</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通常使用</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方法为组件设置提示信息</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有的组件例如</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由多个部分组成，需要鼠标在不同部分停留时显示不同的提示信息，这时可以在其</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addTab()</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方法中设置提示信息参数，也可以通过</a:t>
            </a: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setTooltipTextAt</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方法进行设置</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2"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149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随时间增加，进度条输出进度变化情况，同时标签上显示出当前进度。鼠标移到两组件时，显示提示信息</a:t>
            </a:r>
            <a:endParaRPr kumimoji="0" lang="zh-CN" altLang="fr-FR"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javax.swing.event.*;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java.awt.event.*;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Ex8_3  implements ChangeListener {</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JLabel label;</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JProgressBar pb;</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Ex8_3() {</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int value=0;</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f=new JFrame("</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第一类原子组件演示</a:t>
            </a: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Container contentPane=f.getContentPane ();</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label=new JLabel("",JLabel.CENTER);</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label.setToolTipText ("</a:t>
            </a:r>
            <a:r>
              <a:rPr kumimoji="0" lang="zh-CN" altLang="de-DE"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显示进度信息</a:t>
            </a:r>
            <a:r>
              <a:rPr kumimoji="0" lang="fr-FR" altLang="zh-CN"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fr-FR" altLang="zh-CN" sz="189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pb=new JProgressBar();</a:t>
            </a:r>
            <a:endPar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pb.setOrientation(JProgressBar.HORIZONTAL); //</a:t>
            </a: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设置进度条方向</a:t>
            </a:r>
            <a:endPar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pb.setMinimum(0);                           //</a:t>
            </a: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设置最小值</a:t>
            </a:r>
            <a:endPar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pb.setMaximum(100);                      //</a:t>
            </a:r>
            <a:r>
              <a:rPr kumimoji="0" lang="zh-CN" altLang="fr-FR"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设置最大值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251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fr-FR"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pb.setValue(value);                            //</a:t>
            </a: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初值</a:t>
            </a:r>
            <a:endPar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fr-FR"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pb.setStringPainted(true);                  //</a:t>
            </a: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设置进度条上显示进度</a:t>
            </a:r>
            <a:endPar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fr-FR"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pb.addChangeListener(this);             //</a:t>
            </a:r>
            <a:r>
              <a:rPr kumimoji="0" lang="zh-CN" altLang="de-DE"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增加时间监听器</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pb.setToolTipText ("</a:t>
            </a:r>
            <a:r>
              <a:rPr kumimoji="0" lang="zh-CN" altLang="de-DE"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进度条</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设置提示信息</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contentPane.add(pb,BorderLayout.CENTER);</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contentPane.add(label,BorderLayout.SOUTH);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f.setSize(400,60);</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f.setVisible(true);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for(int i=1;i&lt;=500000000;i++)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if(i%5000000==0)</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pb.setValue(++value);     //</a:t>
            </a:r>
            <a:r>
              <a:rPr kumimoji="0" lang="zh-CN" altLang="en-US"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改变进度条的值，触发</a:t>
            </a: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ChangeEvent</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f.setDefaultCloseOperation(JFrame.EXIT_ON_CLOSE);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 {  new Ex8_3();  }    </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stateChanged(ChangeEvent e)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int value=pb.getValue();</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label.setText ("</a:t>
            </a:r>
            <a:r>
              <a:rPr kumimoji="0" lang="zh-CN" altLang="de-DE"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目前已完成进度：</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"+value+"</a:t>
            </a:r>
            <a:r>
              <a:rPr kumimoji="0" lang="zh-CN" altLang="en-US"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5236" name="Rectangle 4"/>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zh-CN" altLang="en-US" sz="3990"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353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ChangeListener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接口，实现了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stateChanged</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main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方法中随着程序的运行，不断改变进度条的当前值，触发</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stateChanged</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组件上显示当前进度信息</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setTooltipText(String s)</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方法为组件添加提示信息</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0163" name="Picture 5"/>
          <p:cNvPicPr>
            <a:picLocks noChangeAspect="1"/>
          </p:cNvPicPr>
          <p:nvPr/>
        </p:nvPicPr>
        <p:blipFill>
          <a:blip r:embed="rId1"/>
          <a:stretch>
            <a:fillRect/>
          </a:stretch>
        </p:blipFill>
        <p:spPr>
          <a:xfrm>
            <a:off x="2565400" y="3870325"/>
            <a:ext cx="6419850" cy="963613"/>
          </a:xfrm>
          <a:prstGeom prst="rect">
            <a:avLst/>
          </a:prstGeom>
          <a:noFill/>
          <a:ln w="9525">
            <a:noFill/>
          </a:ln>
        </p:spPr>
      </p:pic>
      <p:sp>
        <p:nvSpPr>
          <p:cNvPr id="96261" name="Rectangle 4"/>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zh-CN" altLang="en-US" sz="3990"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按钮类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4562"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de-DE"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按钮类</a:t>
            </a:r>
            <a:endParaRPr kumimoji="0" lang="zh-CN" altLang="de-DE"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AbstractButton</a:t>
            </a:r>
            <a:r>
              <a:rPr kumimoji="0" lang="zh-CN" altLang="de-DE"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抽象类是众多按钮类的基类，继承它的类包括</a:t>
            </a:r>
            <a:endParaRPr kumimoji="0" lang="zh-CN" altLang="de-DE"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JButton</a:t>
            </a:r>
            <a:endPar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JToggleButton——</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表示有两个选择状态的按钮</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（多选按钮）</a:t>
            </a:r>
            <a:endPar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（单选按钮）</a:t>
            </a:r>
            <a:endPar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JMenuItemJMenuItem——</a:t>
            </a:r>
            <a:r>
              <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在菜单中使用</a:t>
            </a:r>
            <a:endParaRPr kumimoji="0" lang="zh-CN" altLang="de-DE"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JCheckBoxMenuItem</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（多选按钮）</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JRadioButtonMenuItem</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（单选按钮）</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（一般的菜单项）</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1187" name="Picture 4"/>
          <p:cNvPicPr>
            <a:picLocks noChangeAspect="1"/>
          </p:cNvPicPr>
          <p:nvPr/>
        </p:nvPicPr>
        <p:blipFill>
          <a:blip r:embed="rId1"/>
          <a:stretch>
            <a:fillRect/>
          </a:stretch>
        </p:blipFill>
        <p:spPr>
          <a:xfrm>
            <a:off x="8424863" y="3373438"/>
            <a:ext cx="1319212" cy="1130300"/>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按钮类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2210" name="内容占位符 2"/>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95586" name="Rectangle 2"/>
          <p:cNvSpPr>
            <a:spLocks noChangeArrowheads="1"/>
          </p:cNvSpPr>
          <p:nvPr/>
        </p:nvSpPr>
        <p:spPr bwMode="auto">
          <a:xfrm>
            <a:off x="7970838" y="5037138"/>
            <a:ext cx="2230438" cy="1285875"/>
          </a:xfrm>
          <a:prstGeom prst="rect">
            <a:avLst/>
          </a:prstGeom>
          <a:solidFill>
            <a:schemeClr val="bg1"/>
          </a:solidFill>
          <a:ln>
            <a:noFill/>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222212" name="Group 3"/>
          <p:cNvGrpSpPr/>
          <p:nvPr/>
        </p:nvGrpSpPr>
        <p:grpSpPr>
          <a:xfrm>
            <a:off x="1998663" y="2163763"/>
            <a:ext cx="7673975" cy="4130675"/>
            <a:chOff x="528" y="912"/>
            <a:chExt cx="4704" cy="2159"/>
          </a:xfrm>
        </p:grpSpPr>
        <p:grpSp>
          <p:nvGrpSpPr>
            <p:cNvPr id="222213" name="Group 4"/>
            <p:cNvGrpSpPr/>
            <p:nvPr/>
          </p:nvGrpSpPr>
          <p:grpSpPr>
            <a:xfrm>
              <a:off x="528" y="912"/>
              <a:ext cx="4704" cy="2159"/>
              <a:chOff x="0" y="0"/>
              <a:chExt cx="20000" cy="20000"/>
            </a:xfrm>
          </p:grpSpPr>
          <p:sp>
            <p:nvSpPr>
              <p:cNvPr id="195589" name="Rectangle 5"/>
              <p:cNvSpPr>
                <a:spLocks noChangeArrowheads="1"/>
              </p:cNvSpPr>
              <p:nvPr/>
            </p:nvSpPr>
            <p:spPr bwMode="auto">
              <a:xfrm>
                <a:off x="0" y="0"/>
                <a:ext cx="20000" cy="20000"/>
              </a:xfrm>
              <a:prstGeom prst="rect">
                <a:avLst/>
              </a:prstGeom>
              <a:solidFill>
                <a:srgbClr val="FFE699"/>
              </a:solidFill>
              <a:ln>
                <a:noFill/>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222215" name="Group 6"/>
              <p:cNvGrpSpPr/>
              <p:nvPr/>
            </p:nvGrpSpPr>
            <p:grpSpPr>
              <a:xfrm>
                <a:off x="633" y="1519"/>
                <a:ext cx="18737" cy="16952"/>
                <a:chOff x="-1" y="0"/>
                <a:chExt cx="20002" cy="19998"/>
              </a:xfrm>
            </p:grpSpPr>
            <p:sp>
              <p:nvSpPr>
                <p:cNvPr id="222216" name="Freeform 7"/>
                <p:cNvSpPr/>
                <p:nvPr/>
              </p:nvSpPr>
              <p:spPr>
                <a:xfrm>
                  <a:off x="4642" y="3226"/>
                  <a:ext cx="710" cy="3847"/>
                </a:xfrm>
                <a:custGeom>
                  <a:avLst/>
                  <a:gdLst/>
                  <a:ahLst/>
                  <a:cxnLst>
                    <a:cxn ang="0">
                      <a:pos x="0" y="0"/>
                    </a:cxn>
                    <a:cxn ang="0">
                      <a:pos x="0" y="3835"/>
                    </a:cxn>
                    <a:cxn ang="0">
                      <a:pos x="707" y="3835"/>
                    </a:cxn>
                  </a:cxnLst>
                  <a:pathLst>
                    <a:path w="20000" h="20000">
                      <a:moveTo>
                        <a:pt x="0" y="0"/>
                      </a:moveTo>
                      <a:lnTo>
                        <a:pt x="0" y="19939"/>
                      </a:lnTo>
                      <a:lnTo>
                        <a:pt x="19917"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17" name="Group 8"/>
                <p:cNvGrpSpPr/>
                <p:nvPr/>
              </p:nvGrpSpPr>
              <p:grpSpPr>
                <a:xfrm>
                  <a:off x="-1" y="0"/>
                  <a:ext cx="5338" cy="3231"/>
                  <a:chOff x="0" y="6"/>
                  <a:chExt cx="20000" cy="19994"/>
                </a:xfrm>
              </p:grpSpPr>
              <p:sp>
                <p:nvSpPr>
                  <p:cNvPr id="195593" name="Rectangle 9"/>
                  <p:cNvSpPr>
                    <a:spLocks noChangeArrowheads="1"/>
                  </p:cNvSpPr>
                  <p:nvPr/>
                </p:nvSpPr>
                <p:spPr bwMode="auto">
                  <a:xfrm>
                    <a:off x="645" y="5582"/>
                    <a:ext cx="18567" cy="11671"/>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JComponent</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19" name="Group 10"/>
                  <p:cNvGrpSpPr/>
                  <p:nvPr/>
                </p:nvGrpSpPr>
                <p:grpSpPr>
                  <a:xfrm>
                    <a:off x="0" y="6"/>
                    <a:ext cx="20000" cy="19994"/>
                    <a:chOff x="0" y="0"/>
                    <a:chExt cx="20000" cy="20000"/>
                  </a:xfrm>
                </p:grpSpPr>
                <p:sp>
                  <p:nvSpPr>
                    <p:cNvPr id="222220" name="Freeform 11"/>
                    <p:cNvSpPr/>
                    <p:nvPr/>
                  </p:nvSpPr>
                  <p:spPr>
                    <a:xfrm>
                      <a:off x="5" y="-12"/>
                      <a:ext cx="19998" cy="19921"/>
                    </a:xfrm>
                    <a:custGeom>
                      <a:avLst/>
                      <a:gdLst/>
                      <a:ahLst/>
                      <a:cxnLst>
                        <a:cxn ang="0">
                          <a:pos x="19987" y="0"/>
                        </a:cxn>
                        <a:cxn ang="0">
                          <a:pos x="19987" y="19848"/>
                        </a:cxn>
                        <a:cxn ang="0">
                          <a:pos x="0" y="19848"/>
                        </a:cxn>
                        <a:cxn ang="0">
                          <a:pos x="0" y="0"/>
                        </a:cxn>
                        <a:cxn ang="0">
                          <a:pos x="19987"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21" name="Freeform 12"/>
                    <p:cNvSpPr/>
                    <p:nvPr/>
                  </p:nvSpPr>
                  <p:spPr>
                    <a:xfrm>
                      <a:off x="5" y="-12"/>
                      <a:ext cx="19998" cy="19921"/>
                    </a:xfrm>
                    <a:custGeom>
                      <a:avLst/>
                      <a:gdLst/>
                      <a:ahLst/>
                      <a:cxnLst>
                        <a:cxn ang="0">
                          <a:pos x="19987" y="0"/>
                        </a:cxn>
                        <a:cxn ang="0">
                          <a:pos x="19987" y="19848"/>
                        </a:cxn>
                        <a:cxn ang="0">
                          <a:pos x="0" y="19848"/>
                        </a:cxn>
                        <a:cxn ang="0">
                          <a:pos x="0" y="0"/>
                        </a:cxn>
                        <a:cxn ang="0">
                          <a:pos x="19987"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nvGrpSpPr>
                <p:cNvPr id="222222" name="Group 13"/>
                <p:cNvGrpSpPr/>
                <p:nvPr/>
              </p:nvGrpSpPr>
              <p:grpSpPr>
                <a:xfrm>
                  <a:off x="5366" y="5590"/>
                  <a:ext cx="5338" cy="3231"/>
                  <a:chOff x="0" y="-1"/>
                  <a:chExt cx="20000" cy="20001"/>
                </a:xfrm>
              </p:grpSpPr>
              <p:sp>
                <p:nvSpPr>
                  <p:cNvPr id="195598" name="Rectangle 14"/>
                  <p:cNvSpPr>
                    <a:spLocks noChangeArrowheads="1"/>
                  </p:cNvSpPr>
                  <p:nvPr/>
                </p:nvSpPr>
                <p:spPr bwMode="auto">
                  <a:xfrm>
                    <a:off x="659" y="5606"/>
                    <a:ext cx="18550" cy="1178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AbstractButton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24" name="Group 15"/>
                  <p:cNvGrpSpPr/>
                  <p:nvPr/>
                </p:nvGrpSpPr>
                <p:grpSpPr>
                  <a:xfrm>
                    <a:off x="0" y="-1"/>
                    <a:ext cx="20000" cy="20001"/>
                    <a:chOff x="0" y="6"/>
                    <a:chExt cx="20000" cy="19994"/>
                  </a:xfrm>
                </p:grpSpPr>
                <p:sp>
                  <p:nvSpPr>
                    <p:cNvPr id="222225" name="Freeform 16"/>
                    <p:cNvSpPr/>
                    <p:nvPr/>
                  </p:nvSpPr>
                  <p:spPr>
                    <a:xfrm>
                      <a:off x="-1" y="-12"/>
                      <a:ext cx="19998" cy="20033"/>
                    </a:xfrm>
                    <a:custGeom>
                      <a:avLst/>
                      <a:gdLst/>
                      <a:ahLst/>
                      <a:cxnLst>
                        <a:cxn ang="0">
                          <a:pos x="19987" y="0"/>
                        </a:cxn>
                        <a:cxn ang="0">
                          <a:pos x="19987" y="19960"/>
                        </a:cxn>
                        <a:cxn ang="0">
                          <a:pos x="0" y="19960"/>
                        </a:cxn>
                        <a:cxn ang="0">
                          <a:pos x="0" y="0"/>
                        </a:cxn>
                        <a:cxn ang="0">
                          <a:pos x="19987"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26" name="Freeform 17"/>
                    <p:cNvSpPr/>
                    <p:nvPr/>
                  </p:nvSpPr>
                  <p:spPr>
                    <a:xfrm>
                      <a:off x="-1" y="-12"/>
                      <a:ext cx="19998" cy="20033"/>
                    </a:xfrm>
                    <a:custGeom>
                      <a:avLst/>
                      <a:gdLst/>
                      <a:ahLst/>
                      <a:cxnLst>
                        <a:cxn ang="0">
                          <a:pos x="19987" y="0"/>
                        </a:cxn>
                        <a:cxn ang="0">
                          <a:pos x="19987" y="19960"/>
                        </a:cxn>
                        <a:cxn ang="0">
                          <a:pos x="0" y="19960"/>
                        </a:cxn>
                        <a:cxn ang="0">
                          <a:pos x="0" y="0"/>
                        </a:cxn>
                        <a:cxn ang="0">
                          <a:pos x="19987"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nvGrpSpPr>
                <p:cNvPr id="222227" name="Group 18"/>
                <p:cNvGrpSpPr/>
                <p:nvPr/>
              </p:nvGrpSpPr>
              <p:grpSpPr>
                <a:xfrm>
                  <a:off x="10051" y="8821"/>
                  <a:ext cx="6074" cy="5588"/>
                  <a:chOff x="-3" y="0"/>
                  <a:chExt cx="19999" cy="19999"/>
                </a:xfrm>
              </p:grpSpPr>
              <p:sp>
                <p:nvSpPr>
                  <p:cNvPr id="222228" name="Freeform 19"/>
                  <p:cNvSpPr/>
                  <p:nvPr/>
                </p:nvSpPr>
                <p:spPr>
                  <a:xfrm>
                    <a:off x="-8" y="12"/>
                    <a:ext cx="2336" cy="13767"/>
                  </a:xfrm>
                  <a:custGeom>
                    <a:avLst/>
                    <a:gdLst/>
                    <a:ahLst/>
                    <a:cxnLst>
                      <a:cxn ang="0">
                        <a:pos x="0" y="0"/>
                      </a:cxn>
                      <a:cxn ang="0">
                        <a:pos x="0" y="13725"/>
                      </a:cxn>
                      <a:cxn ang="0">
                        <a:pos x="2326" y="13725"/>
                      </a:cxn>
                    </a:cxnLst>
                    <a:pathLst>
                      <a:path w="20000" h="20000">
                        <a:moveTo>
                          <a:pt x="0" y="0"/>
                        </a:moveTo>
                        <a:lnTo>
                          <a:pt x="0" y="19939"/>
                        </a:lnTo>
                        <a:lnTo>
                          <a:pt x="19917"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29" name="Group 20"/>
                  <p:cNvGrpSpPr/>
                  <p:nvPr/>
                </p:nvGrpSpPr>
                <p:grpSpPr>
                  <a:xfrm>
                    <a:off x="2424" y="8439"/>
                    <a:ext cx="17572" cy="11560"/>
                    <a:chOff x="-3" y="0"/>
                    <a:chExt cx="20003" cy="20001"/>
                  </a:xfrm>
                </p:grpSpPr>
                <p:sp>
                  <p:nvSpPr>
                    <p:cNvPr id="195605" name="Rectangle 21"/>
                    <p:cNvSpPr>
                      <a:spLocks noChangeArrowheads="1"/>
                    </p:cNvSpPr>
                    <p:nvPr/>
                  </p:nvSpPr>
                  <p:spPr bwMode="auto">
                    <a:xfrm>
                      <a:off x="646" y="5700"/>
                      <a:ext cx="18557" cy="11679"/>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JToggleButton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31" name="Group 22"/>
                    <p:cNvGrpSpPr/>
                    <p:nvPr/>
                  </p:nvGrpSpPr>
                  <p:grpSpPr>
                    <a:xfrm>
                      <a:off x="-3" y="0"/>
                      <a:ext cx="20003" cy="20001"/>
                      <a:chOff x="-3" y="0"/>
                      <a:chExt cx="20003" cy="20000"/>
                    </a:xfrm>
                  </p:grpSpPr>
                  <p:sp>
                    <p:nvSpPr>
                      <p:cNvPr id="222232" name="Freeform 23"/>
                      <p:cNvSpPr/>
                      <p:nvPr/>
                    </p:nvSpPr>
                    <p:spPr>
                      <a:xfrm>
                        <a:off x="-8" y="100"/>
                        <a:ext cx="20006" cy="19927"/>
                      </a:xfrm>
                      <a:custGeom>
                        <a:avLst/>
                        <a:gdLst/>
                        <a:ahLst/>
                        <a:cxnLst>
                          <a:cxn ang="0">
                            <a:pos x="19995" y="0"/>
                          </a:cxn>
                          <a:cxn ang="0">
                            <a:pos x="19995" y="19854"/>
                          </a:cxn>
                          <a:cxn ang="0">
                            <a:pos x="0" y="19854"/>
                          </a:cxn>
                          <a:cxn ang="0">
                            <a:pos x="0" y="0"/>
                          </a:cxn>
                          <a:cxn ang="0">
                            <a:pos x="19995"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33" name="Freeform 24"/>
                      <p:cNvSpPr/>
                      <p:nvPr/>
                    </p:nvSpPr>
                    <p:spPr>
                      <a:xfrm>
                        <a:off x="-8" y="100"/>
                        <a:ext cx="20006" cy="19927"/>
                      </a:xfrm>
                      <a:custGeom>
                        <a:avLst/>
                        <a:gdLst/>
                        <a:ahLst/>
                        <a:cxnLst>
                          <a:cxn ang="0">
                            <a:pos x="19995" y="0"/>
                          </a:cxn>
                          <a:cxn ang="0">
                            <a:pos x="19995" y="19854"/>
                          </a:cxn>
                          <a:cxn ang="0">
                            <a:pos x="0" y="19854"/>
                          </a:cxn>
                          <a:cxn ang="0">
                            <a:pos x="0" y="0"/>
                          </a:cxn>
                          <a:cxn ang="0">
                            <a:pos x="19995"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nvGrpSpPr>
                <p:cNvPr id="222234" name="Group 25"/>
                <p:cNvGrpSpPr/>
                <p:nvPr/>
              </p:nvGrpSpPr>
              <p:grpSpPr>
                <a:xfrm>
                  <a:off x="13928" y="14409"/>
                  <a:ext cx="6073" cy="5589"/>
                  <a:chOff x="0" y="0"/>
                  <a:chExt cx="20002" cy="20001"/>
                </a:xfrm>
              </p:grpSpPr>
              <p:sp>
                <p:nvSpPr>
                  <p:cNvPr id="222235" name="Freeform 26"/>
                  <p:cNvSpPr/>
                  <p:nvPr/>
                </p:nvSpPr>
                <p:spPr>
                  <a:xfrm>
                    <a:off x="-6" y="15"/>
                    <a:ext cx="2352" cy="13766"/>
                  </a:xfrm>
                  <a:custGeom>
                    <a:avLst/>
                    <a:gdLst/>
                    <a:ahLst/>
                    <a:cxnLst>
                      <a:cxn ang="0">
                        <a:pos x="0" y="0"/>
                      </a:cxn>
                      <a:cxn ang="0">
                        <a:pos x="0" y="13724"/>
                      </a:cxn>
                      <a:cxn ang="0">
                        <a:pos x="2342" y="13724"/>
                      </a:cxn>
                    </a:cxnLst>
                    <a:pathLst>
                      <a:path w="20000" h="20000">
                        <a:moveTo>
                          <a:pt x="0" y="0"/>
                        </a:moveTo>
                        <a:lnTo>
                          <a:pt x="0" y="19939"/>
                        </a:lnTo>
                        <a:lnTo>
                          <a:pt x="19917"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36" name="Group 27"/>
                  <p:cNvGrpSpPr/>
                  <p:nvPr/>
                </p:nvGrpSpPr>
                <p:grpSpPr>
                  <a:xfrm>
                    <a:off x="2421" y="8438"/>
                    <a:ext cx="17581" cy="11563"/>
                    <a:chOff x="-3" y="0"/>
                    <a:chExt cx="20003" cy="20000"/>
                  </a:xfrm>
                </p:grpSpPr>
                <p:sp>
                  <p:nvSpPr>
                    <p:cNvPr id="195612" name="Rectangle 28"/>
                    <p:cNvSpPr>
                      <a:spLocks noChangeArrowheads="1"/>
                    </p:cNvSpPr>
                    <p:nvPr/>
                  </p:nvSpPr>
                  <p:spPr bwMode="auto">
                    <a:xfrm>
                      <a:off x="657" y="5740"/>
                      <a:ext cx="18553" cy="1161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JRadioButton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38" name="Group 29"/>
                    <p:cNvGrpSpPr/>
                    <p:nvPr/>
                  </p:nvGrpSpPr>
                  <p:grpSpPr>
                    <a:xfrm>
                      <a:off x="-3" y="0"/>
                      <a:ext cx="20003" cy="20000"/>
                      <a:chOff x="-3" y="0"/>
                      <a:chExt cx="20003" cy="20000"/>
                    </a:xfrm>
                  </p:grpSpPr>
                  <p:sp>
                    <p:nvSpPr>
                      <p:cNvPr id="222239" name="Freeform 30"/>
                      <p:cNvSpPr/>
                      <p:nvPr/>
                    </p:nvSpPr>
                    <p:spPr>
                      <a:xfrm>
                        <a:off x="-1" y="106"/>
                        <a:ext cx="20002" cy="19920"/>
                      </a:xfrm>
                      <a:custGeom>
                        <a:avLst/>
                        <a:gdLst/>
                        <a:ahLst/>
                        <a:cxnLst>
                          <a:cxn ang="0">
                            <a:pos x="19991" y="0"/>
                          </a:cxn>
                          <a:cxn ang="0">
                            <a:pos x="19991" y="19847"/>
                          </a:cxn>
                          <a:cxn ang="0">
                            <a:pos x="0" y="19847"/>
                          </a:cxn>
                          <a:cxn ang="0">
                            <a:pos x="0" y="0"/>
                          </a:cxn>
                          <a:cxn ang="0">
                            <a:pos x="19991"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40" name="Freeform 31"/>
                      <p:cNvSpPr/>
                      <p:nvPr/>
                    </p:nvSpPr>
                    <p:spPr>
                      <a:xfrm>
                        <a:off x="-1" y="106"/>
                        <a:ext cx="20002" cy="19920"/>
                      </a:xfrm>
                      <a:custGeom>
                        <a:avLst/>
                        <a:gdLst/>
                        <a:ahLst/>
                        <a:cxnLst>
                          <a:cxn ang="0">
                            <a:pos x="19991" y="0"/>
                          </a:cxn>
                          <a:cxn ang="0">
                            <a:pos x="19991" y="19847"/>
                          </a:cxn>
                          <a:cxn ang="0">
                            <a:pos x="0" y="19847"/>
                          </a:cxn>
                          <a:cxn ang="0">
                            <a:pos x="0" y="0"/>
                          </a:cxn>
                          <a:cxn ang="0">
                            <a:pos x="19991"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nvGrpSpPr>
                <p:cNvPr id="222241" name="Group 32"/>
                <p:cNvGrpSpPr/>
                <p:nvPr/>
              </p:nvGrpSpPr>
              <p:grpSpPr>
                <a:xfrm>
                  <a:off x="6875" y="14409"/>
                  <a:ext cx="6057" cy="5589"/>
                  <a:chOff x="-3" y="0"/>
                  <a:chExt cx="20003" cy="20001"/>
                </a:xfrm>
              </p:grpSpPr>
              <p:sp>
                <p:nvSpPr>
                  <p:cNvPr id="222242" name="Freeform 33"/>
                  <p:cNvSpPr/>
                  <p:nvPr/>
                </p:nvSpPr>
                <p:spPr>
                  <a:xfrm>
                    <a:off x="17663" y="15"/>
                    <a:ext cx="2343" cy="13766"/>
                  </a:xfrm>
                  <a:custGeom>
                    <a:avLst/>
                    <a:gdLst/>
                    <a:ahLst/>
                    <a:cxnLst>
                      <a:cxn ang="0">
                        <a:pos x="2333" y="0"/>
                      </a:cxn>
                      <a:cxn ang="0">
                        <a:pos x="2333" y="13724"/>
                      </a:cxn>
                      <a:cxn ang="0">
                        <a:pos x="0" y="13724"/>
                      </a:cxn>
                    </a:cxnLst>
                    <a:pathLst>
                      <a:path w="20000" h="20000">
                        <a:moveTo>
                          <a:pt x="19917" y="0"/>
                        </a:moveTo>
                        <a:lnTo>
                          <a:pt x="19917" y="19939"/>
                        </a:lnTo>
                        <a:lnTo>
                          <a:pt x="0"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43" name="Group 34"/>
                  <p:cNvGrpSpPr/>
                  <p:nvPr/>
                </p:nvGrpSpPr>
                <p:grpSpPr>
                  <a:xfrm>
                    <a:off x="-3" y="8438"/>
                    <a:ext cx="17622" cy="11563"/>
                    <a:chOff x="0" y="0"/>
                    <a:chExt cx="20000" cy="20000"/>
                  </a:xfrm>
                </p:grpSpPr>
                <p:sp>
                  <p:nvSpPr>
                    <p:cNvPr id="195619" name="Rectangle 35"/>
                    <p:cNvSpPr>
                      <a:spLocks noChangeArrowheads="1"/>
                    </p:cNvSpPr>
                    <p:nvPr/>
                  </p:nvSpPr>
                  <p:spPr bwMode="auto">
                    <a:xfrm>
                      <a:off x="665" y="5740"/>
                      <a:ext cx="18574" cy="1161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JCheckBox</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45" name="Group 36"/>
                    <p:cNvGrpSpPr/>
                    <p:nvPr/>
                  </p:nvGrpSpPr>
                  <p:grpSpPr>
                    <a:xfrm>
                      <a:off x="0" y="0"/>
                      <a:ext cx="20000" cy="20000"/>
                      <a:chOff x="0" y="0"/>
                      <a:chExt cx="20000" cy="20000"/>
                    </a:xfrm>
                  </p:grpSpPr>
                  <p:sp>
                    <p:nvSpPr>
                      <p:cNvPr id="222246" name="Freeform 37"/>
                      <p:cNvSpPr/>
                      <p:nvPr/>
                    </p:nvSpPr>
                    <p:spPr>
                      <a:xfrm>
                        <a:off x="27" y="106"/>
                        <a:ext cx="20006" cy="19920"/>
                      </a:xfrm>
                      <a:custGeom>
                        <a:avLst/>
                        <a:gdLst/>
                        <a:ahLst/>
                        <a:cxnLst>
                          <a:cxn ang="0">
                            <a:pos x="19995" y="0"/>
                          </a:cxn>
                          <a:cxn ang="0">
                            <a:pos x="19995" y="19847"/>
                          </a:cxn>
                          <a:cxn ang="0">
                            <a:pos x="0" y="19847"/>
                          </a:cxn>
                          <a:cxn ang="0">
                            <a:pos x="0" y="0"/>
                          </a:cxn>
                          <a:cxn ang="0">
                            <a:pos x="19995"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47" name="Freeform 38"/>
                      <p:cNvSpPr/>
                      <p:nvPr/>
                    </p:nvSpPr>
                    <p:spPr>
                      <a:xfrm>
                        <a:off x="27" y="106"/>
                        <a:ext cx="20006" cy="19920"/>
                      </a:xfrm>
                      <a:custGeom>
                        <a:avLst/>
                        <a:gdLst/>
                        <a:ahLst/>
                        <a:cxnLst>
                          <a:cxn ang="0">
                            <a:pos x="19995" y="0"/>
                          </a:cxn>
                          <a:cxn ang="0">
                            <a:pos x="19995" y="19847"/>
                          </a:cxn>
                          <a:cxn ang="0">
                            <a:pos x="0" y="19847"/>
                          </a:cxn>
                          <a:cxn ang="0">
                            <a:pos x="0" y="0"/>
                          </a:cxn>
                          <a:cxn ang="0">
                            <a:pos x="19995"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nvGrpSpPr>
                <p:cNvPr id="222248" name="Group 39"/>
                <p:cNvGrpSpPr/>
                <p:nvPr/>
              </p:nvGrpSpPr>
              <p:grpSpPr>
                <a:xfrm>
                  <a:off x="-1" y="8820"/>
                  <a:ext cx="6057" cy="5589"/>
                  <a:chOff x="-3" y="0"/>
                  <a:chExt cx="20003" cy="20001"/>
                </a:xfrm>
              </p:grpSpPr>
              <p:sp>
                <p:nvSpPr>
                  <p:cNvPr id="222249" name="Freeform 40"/>
                  <p:cNvSpPr/>
                  <p:nvPr/>
                </p:nvSpPr>
                <p:spPr>
                  <a:xfrm>
                    <a:off x="17659" y="15"/>
                    <a:ext cx="2343" cy="13766"/>
                  </a:xfrm>
                  <a:custGeom>
                    <a:avLst/>
                    <a:gdLst/>
                    <a:ahLst/>
                    <a:cxnLst>
                      <a:cxn ang="0">
                        <a:pos x="2333" y="0"/>
                      </a:cxn>
                      <a:cxn ang="0">
                        <a:pos x="2333" y="13724"/>
                      </a:cxn>
                      <a:cxn ang="0">
                        <a:pos x="0" y="13724"/>
                      </a:cxn>
                    </a:cxnLst>
                    <a:pathLst>
                      <a:path w="20000" h="20000">
                        <a:moveTo>
                          <a:pt x="19917" y="0"/>
                        </a:moveTo>
                        <a:lnTo>
                          <a:pt x="19917" y="19939"/>
                        </a:lnTo>
                        <a:lnTo>
                          <a:pt x="0" y="19939"/>
                        </a:lnTo>
                      </a:path>
                    </a:pathLst>
                  </a:custGeom>
                  <a:noFill/>
                  <a:ln w="3175" cap="flat" cmpd="sng">
                    <a:solidFill>
                      <a:srgbClr val="000000"/>
                    </a:solidFill>
                    <a:prstDash val="solid"/>
                    <a:round/>
                    <a:headEnd type="triangle" w="med" len="med"/>
                    <a:tailEnd type="none" w="med" len="med"/>
                  </a:ln>
                </p:spPr>
                <p:txBody>
                  <a:bodyPr/>
                  <a:p>
                    <a:endParaRPr lang="zh-CN" altLang="en-US"/>
                  </a:p>
                </p:txBody>
              </p:sp>
              <p:grpSp>
                <p:nvGrpSpPr>
                  <p:cNvPr id="222250" name="Group 41"/>
                  <p:cNvGrpSpPr/>
                  <p:nvPr/>
                </p:nvGrpSpPr>
                <p:grpSpPr>
                  <a:xfrm>
                    <a:off x="-3" y="8442"/>
                    <a:ext cx="17629" cy="11559"/>
                    <a:chOff x="0" y="0"/>
                    <a:chExt cx="20000" cy="20000"/>
                  </a:xfrm>
                </p:grpSpPr>
                <p:sp>
                  <p:nvSpPr>
                    <p:cNvPr id="195626" name="Rectangle 42"/>
                    <p:cNvSpPr>
                      <a:spLocks noChangeArrowheads="1"/>
                    </p:cNvSpPr>
                    <p:nvPr/>
                  </p:nvSpPr>
                  <p:spPr bwMode="auto">
                    <a:xfrm>
                      <a:off x="645" y="5700"/>
                      <a:ext cx="18517" cy="11678"/>
                    </a:xfrm>
                    <a:prstGeom prst="rect">
                      <a:avLst/>
                    </a:prstGeom>
                    <a:noFill/>
                    <a:ln>
                      <a:noFill/>
                    </a:ln>
                    <a:effectLst/>
                  </p:spPr>
                  <p:txBody>
                    <a:bodyPr lIns="0" tIns="0" rIns="0" bIns="0"/>
                    <a:lstStyle/>
                    <a:p>
                      <a:pPr marL="0" marR="0" lvl="0" indent="0" algn="ctr" defTabSz="914400" rtl="0" eaLnBrk="0" fontAlgn="base" latinLnBrk="0" hangingPunct="0">
                        <a:lnSpc>
                          <a:spcPct val="80000"/>
                        </a:lnSpc>
                        <a:spcBef>
                          <a:spcPct val="0"/>
                        </a:spcBef>
                        <a:spcAft>
                          <a:spcPct val="0"/>
                        </a:spcAft>
                        <a:buClrTx/>
                        <a:buSzTx/>
                        <a:buFontTx/>
                        <a:buNone/>
                        <a:defRPr/>
                      </a:pPr>
                      <a:r>
                        <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rPr>
                        <a:t>JButton</a:t>
                      </a:r>
                      <a:endParaRPr kumimoji="0" sz="840" b="1" i="0" u="none" strike="noStrike" kern="1200" cap="none" spc="0" normalizeH="0" baseline="0" noProof="1">
                        <a:ln>
                          <a:noFill/>
                        </a:ln>
                        <a:solidFill>
                          <a:schemeClr val="bg1"/>
                        </a:solidFill>
                        <a:effectLst/>
                        <a:uLnTx/>
                        <a:uFillTx/>
                        <a:latin typeface="LucidaSansTypewriter" pitchFamily="49" charset="0"/>
                        <a:ea typeface="宋体" panose="02010600030101010101" pitchFamily="2" charset="-122"/>
                        <a:cs typeface="宋体" panose="02010600030101010101" pitchFamily="2" charset="-122"/>
                        <a:sym typeface="+mn-ea"/>
                      </a:endParaRPr>
                    </a:p>
                  </p:txBody>
                </p:sp>
                <p:grpSp>
                  <p:nvGrpSpPr>
                    <p:cNvPr id="222252" name="Group 43"/>
                    <p:cNvGrpSpPr/>
                    <p:nvPr/>
                  </p:nvGrpSpPr>
                  <p:grpSpPr>
                    <a:xfrm>
                      <a:off x="0" y="0"/>
                      <a:ext cx="20000" cy="20000"/>
                      <a:chOff x="0" y="0"/>
                      <a:chExt cx="20000" cy="20000"/>
                    </a:xfrm>
                  </p:grpSpPr>
                  <p:sp>
                    <p:nvSpPr>
                      <p:cNvPr id="222253" name="Freeform 44"/>
                      <p:cNvSpPr/>
                      <p:nvPr/>
                    </p:nvSpPr>
                    <p:spPr>
                      <a:xfrm>
                        <a:off x="5" y="99"/>
                        <a:ext cx="19998" cy="19927"/>
                      </a:xfrm>
                      <a:custGeom>
                        <a:avLst/>
                        <a:gdLst/>
                        <a:ahLst/>
                        <a:cxnLst>
                          <a:cxn ang="0">
                            <a:pos x="19987" y="0"/>
                          </a:cxn>
                          <a:cxn ang="0">
                            <a:pos x="19987" y="19854"/>
                          </a:cxn>
                          <a:cxn ang="0">
                            <a:pos x="0" y="19854"/>
                          </a:cxn>
                          <a:cxn ang="0">
                            <a:pos x="0" y="0"/>
                          </a:cxn>
                          <a:cxn ang="0">
                            <a:pos x="19987" y="0"/>
                          </a:cxn>
                        </a:cxnLst>
                        <a:pathLst>
                          <a:path w="20000" h="20000">
                            <a:moveTo>
                              <a:pt x="19989" y="0"/>
                            </a:moveTo>
                            <a:lnTo>
                              <a:pt x="19989" y="19927"/>
                            </a:lnTo>
                            <a:lnTo>
                              <a:pt x="0" y="19927"/>
                            </a:lnTo>
                            <a:lnTo>
                              <a:pt x="0" y="0"/>
                            </a:lnTo>
                            <a:lnTo>
                              <a:pt x="19989"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222254" name="Freeform 45"/>
                      <p:cNvSpPr/>
                      <p:nvPr/>
                    </p:nvSpPr>
                    <p:spPr>
                      <a:xfrm>
                        <a:off x="5" y="99"/>
                        <a:ext cx="19998" cy="19927"/>
                      </a:xfrm>
                      <a:custGeom>
                        <a:avLst/>
                        <a:gdLst/>
                        <a:ahLst/>
                        <a:cxnLst>
                          <a:cxn ang="0">
                            <a:pos x="19987" y="0"/>
                          </a:cxn>
                          <a:cxn ang="0">
                            <a:pos x="19987" y="19854"/>
                          </a:cxn>
                          <a:cxn ang="0">
                            <a:pos x="0" y="19854"/>
                          </a:cxn>
                          <a:cxn ang="0">
                            <a:pos x="0" y="0"/>
                          </a:cxn>
                          <a:cxn ang="0">
                            <a:pos x="19987" y="0"/>
                          </a:cxn>
                        </a:cxnLst>
                        <a:pathLst>
                          <a:path w="20000" h="20000">
                            <a:moveTo>
                              <a:pt x="19989" y="0"/>
                            </a:moveTo>
                            <a:lnTo>
                              <a:pt x="19989" y="19927"/>
                            </a:lnTo>
                            <a:lnTo>
                              <a:pt x="0" y="19927"/>
                            </a:lnTo>
                            <a:lnTo>
                              <a:pt x="0" y="0"/>
                            </a:lnTo>
                            <a:lnTo>
                              <a:pt x="19989"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grpSp>
          </p:grpSp>
        </p:grpSp>
        <p:sp>
          <p:nvSpPr>
            <p:cNvPr id="195630" name="Rectangle 46"/>
            <p:cNvSpPr>
              <a:spLocks noChangeArrowheads="1"/>
            </p:cNvSpPr>
            <p:nvPr/>
          </p:nvSpPr>
          <p:spPr bwMode="auto">
            <a:xfrm>
              <a:off x="816" y="1132"/>
              <a:ext cx="902" cy="182"/>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JComponent</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1" name="Rectangle 47"/>
            <p:cNvSpPr>
              <a:spLocks noChangeArrowheads="1"/>
            </p:cNvSpPr>
            <p:nvPr/>
          </p:nvSpPr>
          <p:spPr bwMode="auto">
            <a:xfrm>
              <a:off x="1872" y="1660"/>
              <a:ext cx="1218" cy="183"/>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AbstractButton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2" name="Rectangle 48"/>
            <p:cNvSpPr>
              <a:spLocks noChangeArrowheads="1"/>
            </p:cNvSpPr>
            <p:nvPr/>
          </p:nvSpPr>
          <p:spPr bwMode="auto">
            <a:xfrm>
              <a:off x="912" y="2160"/>
              <a:ext cx="665" cy="182"/>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3" name="Rectangle 49"/>
            <p:cNvSpPr>
              <a:spLocks noChangeArrowheads="1"/>
            </p:cNvSpPr>
            <p:nvPr/>
          </p:nvSpPr>
          <p:spPr bwMode="auto">
            <a:xfrm>
              <a:off x="3072" y="2188"/>
              <a:ext cx="1140" cy="182"/>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JToggleButton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4" name="Rectangle 50"/>
            <p:cNvSpPr>
              <a:spLocks noChangeArrowheads="1"/>
            </p:cNvSpPr>
            <p:nvPr/>
          </p:nvSpPr>
          <p:spPr bwMode="auto">
            <a:xfrm>
              <a:off x="2352" y="2668"/>
              <a:ext cx="823" cy="183"/>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JCheckBox</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sp>
          <p:nvSpPr>
            <p:cNvPr id="195635" name="Rectangle 51"/>
            <p:cNvSpPr>
              <a:spLocks noChangeArrowheads="1"/>
            </p:cNvSpPr>
            <p:nvPr/>
          </p:nvSpPr>
          <p:spPr bwMode="auto">
            <a:xfrm>
              <a:off x="3936" y="2668"/>
              <a:ext cx="1060" cy="183"/>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rPr>
                <a:t>JRadioButton</a:t>
              </a:r>
              <a:endParaRPr kumimoji="0" lang="en-US" altLang="zh-CN" sz="1680" b="1" i="0" u="none" strike="noStrike" kern="1200" cap="none" spc="0" normalizeH="0" baseline="0" noProof="0">
                <a:ln>
                  <a:noFill/>
                </a:ln>
                <a:solidFill>
                  <a:schemeClr val="bg1"/>
                </a:solidFill>
                <a:effectLst/>
                <a:uLnTx/>
                <a:uFillTx/>
                <a:latin typeface="Lucida Console" panose="020B0609040504020204" pitchFamily="49" charset="0"/>
                <a:ea typeface="宋体" panose="02010600030101010101" pitchFamily="2" charset="-122"/>
                <a:cs typeface="Times New Roman" panose="02020603050405020304" pitchFamily="18" charset="0"/>
                <a:sym typeface="+mn-ea"/>
              </a:endParaRPr>
            </a:p>
          </p:txBody>
        </p:sp>
      </p:grpSp>
      <p:sp>
        <p:nvSpPr>
          <p:cNvPr id="98357" name="Rectangle 3"/>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zh-CN" altLang="en-US" sz="3990"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3233" name="Picture 3"/>
          <p:cNvPicPr>
            <a:picLocks noChangeAspect="1"/>
          </p:cNvPicPr>
          <p:nvPr/>
        </p:nvPicPr>
        <p:blipFill>
          <a:blip r:embed="rId1"/>
          <a:stretch>
            <a:fillRect/>
          </a:stretch>
        </p:blipFill>
        <p:spPr>
          <a:xfrm>
            <a:off x="2225675" y="1558925"/>
            <a:ext cx="7181850" cy="1425575"/>
          </a:xfrm>
          <a:prstGeom prst="rect">
            <a:avLst/>
          </a:prstGeom>
          <a:noFill/>
          <a:ln w="9525">
            <a:noFill/>
          </a:ln>
        </p:spPr>
      </p:pic>
      <p:sp>
        <p:nvSpPr>
          <p:cNvPr id="22323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3235" name="Picture 4"/>
          <p:cNvPicPr>
            <a:picLocks noChangeAspect="1"/>
          </p:cNvPicPr>
          <p:nvPr/>
        </p:nvPicPr>
        <p:blipFill>
          <a:blip r:embed="rId2"/>
          <a:stretch>
            <a:fillRect/>
          </a:stretch>
        </p:blipFill>
        <p:spPr>
          <a:xfrm>
            <a:off x="2452688" y="3675063"/>
            <a:ext cx="2019300" cy="1781175"/>
          </a:xfrm>
          <a:prstGeom prst="rect">
            <a:avLst/>
          </a:prstGeom>
          <a:noFill/>
          <a:ln w="9525">
            <a:noFill/>
          </a:ln>
        </p:spPr>
      </p:pic>
      <p:sp>
        <p:nvSpPr>
          <p:cNvPr id="196613" name="Rectangle 5"/>
          <p:cNvSpPr>
            <a:spLocks noGrp="1" noChangeArrowheads="1"/>
          </p:cNvSpPr>
          <p:nvPr>
            <p:ph type="title"/>
          </p:nvPr>
        </p:nvSpPr>
        <p:spPr>
          <a:xfrm>
            <a:off x="495300" y="642938"/>
            <a:ext cx="9720263" cy="569913"/>
          </a:xfrm>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几个例子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223237" name="Picture 6"/>
          <p:cNvPicPr>
            <a:picLocks noChangeAspect="1"/>
          </p:cNvPicPr>
          <p:nvPr/>
        </p:nvPicPr>
        <p:blipFill>
          <a:blip r:embed="rId3"/>
          <a:stretch>
            <a:fillRect/>
          </a:stretch>
        </p:blipFill>
        <p:spPr>
          <a:xfrm>
            <a:off x="6080125" y="3675063"/>
            <a:ext cx="2860675" cy="2039937"/>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列表框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763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列表框</a:t>
            </a:r>
            <a:r>
              <a:rPr kumimoji="0" lang="en-US"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endParaRPr kumimoji="0" lang="en-US"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除了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以外，</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也可以选择一到多个选项</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有几种各有特色的构造方法（选项是否可添加、删除）</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也提供了很多</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可以用来设置各选项的显示方式（在一列还是若干列）、选择模式（一次可选几项及是否可连续）等</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因为</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通常含有很多选项，所以经常把它放在一个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对象里面</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的事件处理一般可分为两类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取得用户选取的项目，事件监听器是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ListSelectionListener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对鼠标事件作出响应，其事件监听其是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MouseListener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4259" name="Picture 4"/>
          <p:cNvPicPr>
            <a:picLocks noChangeAspect="1"/>
          </p:cNvPicPr>
          <p:nvPr/>
        </p:nvPicPr>
        <p:blipFill>
          <a:blip r:embed="rId1"/>
          <a:stretch>
            <a:fillRect/>
          </a:stretch>
        </p:blipFill>
        <p:spPr>
          <a:xfrm>
            <a:off x="8348663" y="4960938"/>
            <a:ext cx="1512887" cy="1511300"/>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4"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复选框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968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复选框</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允许用户在许多选项中选其一，可以有两种非常不一样的格式</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默认状态是不可编辑的模式，其特色是包括一个按钮和一个下拉列表，用户只能在下拉列表提供的内容中选其一</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另一种是可编辑的模式，其特色是多了一个文本区域，用户可以在此文本区域内填入列表中不包括的内容</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复选框只需要很少的屏幕区域，而一组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占据的空间比较大</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5283" name="Picture 5"/>
          <p:cNvPicPr>
            <a:picLocks noChangeAspect="1"/>
          </p:cNvPicPr>
          <p:nvPr/>
        </p:nvPicPr>
        <p:blipFill>
          <a:blip r:embed="rId1"/>
          <a:stretch>
            <a:fillRect/>
          </a:stretch>
        </p:blipFill>
        <p:spPr>
          <a:xfrm>
            <a:off x="4643438" y="4659313"/>
            <a:ext cx="1890712" cy="1511300"/>
          </a:xfrm>
          <a:prstGeom prst="rect">
            <a:avLst/>
          </a:prstGeom>
          <a:noFill/>
          <a:ln w="9525">
            <a:noFill/>
          </a:ln>
        </p:spPr>
      </p:pic>
      <p:pic>
        <p:nvPicPr>
          <p:cNvPr id="225284" name="Picture 6"/>
          <p:cNvPicPr>
            <a:picLocks noChangeAspect="1"/>
          </p:cNvPicPr>
          <p:nvPr/>
        </p:nvPicPr>
        <p:blipFill>
          <a:blip r:embed="rId2"/>
          <a:stretch>
            <a:fillRect/>
          </a:stretch>
        </p:blipFill>
        <p:spPr>
          <a:xfrm>
            <a:off x="7366000" y="4733925"/>
            <a:ext cx="2536825" cy="1609725"/>
          </a:xfrm>
          <a:prstGeom prst="rect">
            <a:avLst/>
          </a:prstGeom>
          <a:noFill/>
          <a:ln w="9525">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ComboBoxDemo.java</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070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以一个字符串数组为参数创建了一个</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为该对象添加</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ActionListener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事件监听器，当选择不同动物名称时，显示不同的动物图片</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6307" name="Picture 3"/>
          <p:cNvPicPr>
            <a:picLocks noChangeAspect="1"/>
          </p:cNvPicPr>
          <p:nvPr/>
        </p:nvPicPr>
        <p:blipFill>
          <a:blip r:embed="rId1"/>
          <a:stretch>
            <a:fillRect/>
          </a:stretch>
        </p:blipFill>
        <p:spPr>
          <a:xfrm>
            <a:off x="4191000" y="3752850"/>
            <a:ext cx="3460750" cy="29781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8882"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 – 框架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框架是独立于</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Applet</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和浏览器的一个窗口。</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可以通过以下任一构造函数来创建：</a:t>
            </a:r>
            <a:endParaRPr kumimoji="0" lang="zh-CN"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Frame()</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创建一个不含标题的标准窗口</a:t>
            </a:r>
            <a:endPar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Frame(String Title)</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创建一个含有标题的窗口，这个标题是由参数</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title</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指定的。</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当一个</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Frame</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窗口被创建以后，需要调用</a:t>
            </a: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setSize</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方法来设置窗口的大小，并调用</a:t>
            </a: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setVisible</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来显示窗口。</a:t>
            </a:r>
            <a:endParaRPr kumimoji="0" lang="zh-CN"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3011" name="Rectangle 3"/>
          <p:cNvSpPr>
            <a:spLocks noChangeArrowheads="1"/>
          </p:cNvSpPr>
          <p:nvPr/>
        </p:nvSpPr>
        <p:spPr bwMode="auto">
          <a:xfrm>
            <a:off x="1160463" y="1360488"/>
            <a:ext cx="8480425"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36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连续数值选择</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173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连续数值选择</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空间大</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好像电器用品上机械式的控制杆，我们可以设置它的最小、最大、初始刻度，还可以设置它的方向，还可以为其标上刻度或文本</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上移动滑动杆，会产生</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ChangeEvent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JSpinner</a:t>
            </a:r>
            <a:endParaRPr kumimoji="0" lang="de-DE"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空间小</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类似于可编辑的</a:t>
            </a:r>
            <a:r>
              <a:rPr kumimoji="0" lang="de-DE"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，是种复合组件，由三个部分组成：向上按钮、向下按钮和一个文本编辑区</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可以通过按钮来选择待选项，也可以直接在文本编辑区内输入</a:t>
            </a:r>
            <a:endPar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de-DE"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不同的是，它的待选项不会显示出来</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7331" name="Picture 4"/>
          <p:cNvPicPr>
            <a:picLocks noChangeAspect="1"/>
          </p:cNvPicPr>
          <p:nvPr/>
        </p:nvPicPr>
        <p:blipFill>
          <a:blip r:embed="rId1"/>
          <a:stretch>
            <a:fillRect/>
          </a:stretch>
        </p:blipFill>
        <p:spPr>
          <a:xfrm>
            <a:off x="8216900" y="2797175"/>
            <a:ext cx="1435100" cy="760413"/>
          </a:xfrm>
          <a:prstGeom prst="rect">
            <a:avLst/>
          </a:prstGeom>
          <a:noFill/>
          <a:ln w="9525">
            <a:noFill/>
          </a:ln>
        </p:spPr>
      </p:pic>
      <p:pic>
        <p:nvPicPr>
          <p:cNvPr id="227332" name="Picture 5"/>
          <p:cNvPicPr>
            <a:picLocks noChangeAspect="1"/>
          </p:cNvPicPr>
          <p:nvPr/>
        </p:nvPicPr>
        <p:blipFill>
          <a:blip r:embed="rId2"/>
          <a:stretch>
            <a:fillRect/>
          </a:stretch>
        </p:blipFill>
        <p:spPr>
          <a:xfrm>
            <a:off x="7821613" y="5111750"/>
            <a:ext cx="1711325" cy="615950"/>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6"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文本组件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275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文本组件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允许用户在里边编辑文本，能满足复杂的文本需求</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都继承自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抽象类，可分为三类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JTextField</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JPasswordField</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JFormattedTextField</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它们只能显示和编辑一行文本，像按钮一样，它们可以产生</a:t>
            </a:r>
            <a:r>
              <a:rPr kumimoji="0" lang="en-US" altLang="zh-CN"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ActionEvent</a:t>
            </a: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事件，因此通常用来接受少量用户输入信息并在输入结束进行一些事件处理</a:t>
            </a:r>
            <a:endParaRPr kumimoji="0" lang="en-US" altLang="zh-CN"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JTextArea</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它可以显示和编辑多行文本，但是这些文本只能是单一风格的，因此通常用来让用户输入任意长度的无格式文本或显示无格式的帮助信息</a:t>
            </a:r>
            <a:endParaRPr kumimoji="0" lang="en-US" altLang="zh-CN"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JEditorPane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可以显示和编辑多行多种式样的文本，嵌入图像或别的组件</a:t>
            </a:r>
            <a:endParaRPr kumimoji="0" lang="zh-CN" altLang="en-US" sz="168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02757" name="Rectangle 5"/>
          <p:cNvSpPr>
            <a:spLocks noChangeArrowheads="1"/>
          </p:cNvSpPr>
          <p:nvPr/>
        </p:nvSpPr>
        <p:spPr bwMode="auto">
          <a:xfrm>
            <a:off x="600075" y="2765425"/>
            <a:ext cx="309563" cy="379413"/>
          </a:xfrm>
          <a:prstGeom prst="rect">
            <a:avLst/>
          </a:prstGeom>
          <a:noFill/>
          <a:ln>
            <a:noFill/>
          </a:ln>
          <a:effectLst/>
        </p:spPr>
        <p:txBody>
          <a:bodyPr wrap="none" anchor="ct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aphicFrame>
        <p:nvGraphicFramePr>
          <p:cNvPr id="228356" name="Object 6"/>
          <p:cNvGraphicFramePr>
            <a:graphicFrameLocks noChangeAspect="1"/>
          </p:cNvGraphicFramePr>
          <p:nvPr/>
        </p:nvGraphicFramePr>
        <p:xfrm>
          <a:off x="2678113" y="5037138"/>
          <a:ext cx="6124575" cy="1493837"/>
        </p:xfrm>
        <a:graphic>
          <a:graphicData uri="http://schemas.openxmlformats.org/presentationml/2006/ole">
            <mc:AlternateContent xmlns:mc="http://schemas.openxmlformats.org/markup-compatibility/2006">
              <mc:Choice xmlns:v="urn:schemas-microsoft-com:vml" Requires="v">
                <p:oleObj spid="_x0000_s3076" name="" r:id="rId1" imgW="5934075" imgH="1447800" progId="Paint.Picture">
                  <p:embed/>
                </p:oleObj>
              </mc:Choice>
              <mc:Fallback>
                <p:oleObj name="" r:id="rId1" imgW="5934075" imgH="1447800" progId="Paint.Picture">
                  <p:embed/>
                  <p:pic>
                    <p:nvPicPr>
                      <p:cNvPr id="0" name="图片 3075"/>
                      <p:cNvPicPr/>
                      <p:nvPr/>
                    </p:nvPicPr>
                    <p:blipFill>
                      <a:blip r:embed="rId2"/>
                      <a:stretch>
                        <a:fillRect/>
                      </a:stretch>
                    </p:blipFill>
                    <p:spPr>
                      <a:xfrm>
                        <a:off x="2678113" y="5037138"/>
                        <a:ext cx="6124575" cy="1493837"/>
                      </a:xfrm>
                      <a:prstGeom prst="rect">
                        <a:avLst/>
                      </a:prstGeom>
                      <a:noFill/>
                      <a:ln w="38100">
                        <a:noFill/>
                        <a:miter/>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02"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JColorChooser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颜色选择对话框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可以让用户选择所需要的颜色</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通常使用这个类的静态方法</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来输出标准的颜色选择对话框，其返回值就是选择的颜色</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也可以通过静态方法</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createDialog()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方式输出个性化的颜色选择对话框，例如为其添加菜单、定义其事件处理程序，这个方法的返回值就是一个对话框</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9379" name="Picture 4"/>
          <p:cNvPicPr>
            <a:picLocks noChangeAspect="1"/>
          </p:cNvPicPr>
          <p:nvPr/>
        </p:nvPicPr>
        <p:blipFill>
          <a:blip r:embed="rId1"/>
          <a:stretch>
            <a:fillRect/>
          </a:stretch>
        </p:blipFill>
        <p:spPr>
          <a:xfrm>
            <a:off x="4410075" y="3870325"/>
            <a:ext cx="2570163" cy="2078038"/>
          </a:xfrm>
          <a:prstGeom prst="rect">
            <a:avLst/>
          </a:prstGeom>
          <a:noFill/>
          <a:ln w="9525">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582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文件选择对话框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让用户选择一个已有的文件或者新建一个文件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showOpenDialog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showSaveDialog()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方法来打开文件对话框，但是它仅仅会返回用户选择的按钮（确认还是取消）和文件名（如果确认的话），接下来的要实现的例如存盘或者打开的功能还需要程序员自己编写</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这个类提供了专门的方法用于设置可选择的文件类型，还可以指定每类文件使用的类型图标</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0403" name="Picture 4"/>
          <p:cNvPicPr>
            <a:picLocks noChangeAspect="1"/>
          </p:cNvPicPr>
          <p:nvPr/>
        </p:nvPicPr>
        <p:blipFill>
          <a:blip r:embed="rId1"/>
          <a:stretch>
            <a:fillRect/>
          </a:stretch>
        </p:blipFill>
        <p:spPr>
          <a:xfrm>
            <a:off x="3735388" y="4262438"/>
            <a:ext cx="3629025" cy="1881187"/>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685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表格</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和其相关的还有一些接口和类，包括</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TableModel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AbstractTableModel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DefaultTableModel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SelectionModel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TableColumnModel</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可为表格设计显示外观（是否有滚动条、调整某一列宽其它列宽变化情形）、显示模式（根据数据类型的不同有不同的排列显示方式、为某一字段添加复选框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）、选择模式（单选、多选、连续选、任意选）</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的事件大致均针对表格内容的异操作处理，我们称为</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TableModelEvent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事件。通过</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addTableModelListener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方法为表格添加此种事件监听器</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1427" name="Picture 4"/>
          <p:cNvPicPr>
            <a:picLocks noChangeAspect="1"/>
          </p:cNvPicPr>
          <p:nvPr/>
        </p:nvPicPr>
        <p:blipFill>
          <a:blip r:embed="rId1"/>
          <a:stretch>
            <a:fillRect/>
          </a:stretch>
        </p:blipFill>
        <p:spPr>
          <a:xfrm>
            <a:off x="4905375" y="4321175"/>
            <a:ext cx="2311400" cy="1616075"/>
          </a:xfrm>
          <a:prstGeom prst="rect">
            <a:avLst/>
          </a:prstGeom>
          <a:noFill/>
          <a:ln w="9525">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rPr>
              <a:t>第三类原子组件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0787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用来产生树状结构来直观地表现层次关系，有根节点、树枝节点、树叶节点</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构造方法有多种，参数可以是一个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Hashtable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，也可以是</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TreeNode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TreeModel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putClientProperty</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方法来设置</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外观，也可以使用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TreeCellRenderer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来个性化各类节点的显示样式</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2451" name="Picture 4"/>
          <p:cNvPicPr>
            <a:picLocks noChangeAspect="1"/>
          </p:cNvPicPr>
          <p:nvPr/>
        </p:nvPicPr>
        <p:blipFill>
          <a:blip r:embed="rId1"/>
          <a:stretch>
            <a:fillRect/>
          </a:stretch>
        </p:blipFill>
        <p:spPr>
          <a:xfrm>
            <a:off x="4341813" y="4432300"/>
            <a:ext cx="2505075" cy="1652588"/>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其它</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特性</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889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很多</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组件都要使用一些相同的特性，包括</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设置外观和感觉</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应用线程</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定时器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等等</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边框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992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每个继承自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组件都可以有若干个边框</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边框可以用来</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绘制线条</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为组件提供标题</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为组件提供周边的空白区域</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我们使用组件的</a:t>
            </a:r>
            <a:r>
              <a:rPr kumimoji="0" lang="en-US" altLang="zh-CN" sz="2100" b="0" i="0" u="none" strike="noStrike" kern="1200" cap="none" spc="0" normalizeH="0" baseline="0" noProof="1">
                <a:ln>
                  <a:noFill/>
                </a:ln>
                <a:solidFill>
                  <a:srgbClr val="66FF33"/>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setBorder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方法为组件添加边框。这个方法需要提供一个</a:t>
            </a:r>
            <a:r>
              <a:rPr kumimoji="0" lang="en-US" altLang="zh-CN" sz="2100" b="0" i="0" u="none" strike="noStrike" kern="1200" cap="none" spc="0" normalizeH="0" baseline="0" noProof="1">
                <a:ln>
                  <a:noFill/>
                </a:ln>
                <a:solidFill>
                  <a:srgbClr val="66FF33"/>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类型的对象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通常可以使用</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BorderFactory</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类提供的很多静态方法产生一个常用的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如果不能够满足要求，可以直接使用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javax.swing.border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包里的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来定义自己的边框</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标题 2"/>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4018"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创建了四个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在每个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组件中，又创建了若干个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组件，并为其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setBorder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方法制定不同的边框</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通过一个</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组件显示出对该种边框的描述</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523" name="Picture 5"/>
          <p:cNvPicPr>
            <a:picLocks noChangeAspect="1"/>
          </p:cNvPicPr>
          <p:nvPr/>
        </p:nvPicPr>
        <p:blipFill>
          <a:blip r:embed="rId1"/>
          <a:stretch>
            <a:fillRect/>
          </a:stretch>
        </p:blipFill>
        <p:spPr>
          <a:xfrm>
            <a:off x="2790825" y="3330575"/>
            <a:ext cx="5592763" cy="3089275"/>
          </a:xfrm>
          <a:prstGeom prst="rect">
            <a:avLst/>
          </a:prstGeom>
          <a:noFill/>
          <a:ln w="9525">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矩形 3"/>
          <p:cNvSpPr/>
          <p:nvPr/>
        </p:nvSpPr>
        <p:spPr>
          <a:xfrm>
            <a:off x="3690938" y="2613025"/>
            <a:ext cx="4332287" cy="830263"/>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Look and Feel</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6546"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Latha" panose="020B0604020202020204" pitchFamily="34" charset="0"/>
              </a:rPr>
              <a:t>5</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2365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5"/>
          <p:cNvSpPr>
            <a:spLocks noGrp="1" noChangeArrowheads="1"/>
          </p:cNvSpPr>
          <p:nvPr>
            <p:ph type="body" idx="4294967295"/>
          </p:nvPr>
        </p:nvSpPr>
        <p:spPr>
          <a:xfrm>
            <a:off x="1092200" y="1181100"/>
            <a:ext cx="8720138" cy="5375275"/>
          </a:xfrm>
        </p:spPr>
        <p:txBody>
          <a:bodyPr vert="horz" wrap="square" lIns="102870" tIns="51435" rIns="102870" bIns="51435" numCol="1" anchor="t" anchorCtr="0" compatLnSpc="1"/>
          <a:lstStyle/>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MyFrame extends Frame{</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 ]){</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MyFrame fr = new MyFrame("Hello Out There!");</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fr.setSize(200,200);</a:t>
            </a:r>
            <a:endPar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fr.setBackground(Color.red);</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fr.setVisible(true);</a:t>
            </a:r>
            <a:endParaRPr kumimoji="0" lang="en-US" altLang="zh-CN" sz="2100" b="1"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MyFrame (String str){</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super(str);</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1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2131" name="Picture 3" descr="g9-1"/>
          <p:cNvPicPr>
            <a:picLocks noChangeAspect="1"/>
          </p:cNvPicPr>
          <p:nvPr/>
        </p:nvPicPr>
        <p:blipFill>
          <a:blip r:embed="rId1"/>
          <a:stretch>
            <a:fillRect/>
          </a:stretch>
        </p:blipFill>
        <p:spPr>
          <a:xfrm>
            <a:off x="2981325" y="1635125"/>
            <a:ext cx="4641850" cy="4640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52131"/>
                                        </p:tgtEl>
                                        <p:attrNameLst>
                                          <p:attrName>style.visibility</p:attrName>
                                        </p:attrNameLst>
                                      </p:cBhvr>
                                      <p:to>
                                        <p:strVal val="visible"/>
                                      </p:to>
                                    </p:set>
                                    <p:animEffect transition="in" filter="box(out)">
                                      <p:cBhvr>
                                        <p:cTn id="7" dur="500"/>
                                        <p:tgtEl>
                                          <p:spTgt spid="235213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504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有一个十分有趣的特点，就是所谓的可插入式的外观和感觉（</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Pluggable Look &amp; Feel</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），允许程序模拟各种操作系统的外观和感觉</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Look and Feel</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javax.swing.plaf.metal.MetalLookAndFeel</a:t>
            </a:r>
            <a:r>
              <a:rPr kumimoji="0" lang="zh-CN" altLang="en-US"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程序默认的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Look and Feel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提供的跨平台的有金属质感的外观和感觉。可以用在所有平台上</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Motif Look and Feel</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com.sun.java.swing.plaf.motif.MotifLookAndFeel</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仿真</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UNIX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环境的外观和感觉，也可以用在所有平台上</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Microsoft Windows</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com.sun.java.swing.plaf.windows.WindowsLookAndFeel</a:t>
            </a:r>
            <a:r>
              <a:rPr kumimoji="0" lang="zh-CN" altLang="en-US"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它只能在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Microsoft Windows</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的操作系统下使用。</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Macintosh style</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类名为</a:t>
            </a:r>
            <a:r>
              <a:rPr kumimoji="0" lang="zh-CN" altLang="en-US"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com.sun.java.swing.plaf.mac.MacLookAndFeel</a:t>
            </a:r>
            <a:r>
              <a:rPr kumimoji="0" lang="zh-CN" altLang="en-US"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rgbClr val="FFFF66"/>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只能在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Macintosh</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的操作系统下使用</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8" name="Rectangle 4"/>
          <p:cNvSpPr>
            <a:spLocks noGrp="1" noChangeArrowheads="1"/>
          </p:cNvSpPr>
          <p:nvPr>
            <p:ph type="title"/>
          </p:nvPr>
        </p:nvSpPr>
        <p:spPr>
          <a:xfrm>
            <a:off x="495300" y="720725"/>
            <a:ext cx="9720263" cy="569913"/>
          </a:xfrm>
        </p:spPr>
        <p:txBody>
          <a:bodyPr vert="horz" wrap="square" lIns="96678" tIns="48339" rIns="96678" bIns="48339" numCol="1" anchor="b" anchorCtr="0" compatLnSpc="1"/>
          <a:lstStyle/>
          <a:p>
            <a:pPr marL="0" marR="0" lvl="0" indent="0" algn="l" defTabSz="10287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br>
              <a:rPr kumimoji="0" lang="en-US" altLang="zh-CN" sz="3570"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br>
            <a:r>
              <a:rPr kumimoji="0" lang="en-US" altLang="zh-CN" sz="3570"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en-US" altLang="zh-CN"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为组件进行设置</a:t>
            </a:r>
            <a:endPar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606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我们需要在产生任何可视组件以前就设置好它们的外观和感觉，要设置某种外观和感觉，必须使用</a:t>
            </a:r>
            <a:r>
              <a:rPr kumimoji="0" lang="en-US" altLang="zh-CN" sz="252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类所提供的</a:t>
            </a:r>
            <a:r>
              <a:rPr kumimoji="0" lang="en-US" altLang="zh-CN" sz="252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setLookAndFeel()</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静态方法，这个方法的参数为上面提到的类名字符串之一。通常我们只会做两种选择</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提供的跨平台的外观和感觉。可以利用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类提供的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getCrossPlatformLookAndFeelClassName()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静态方法获得类名</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程序所处系统的外观和感觉。可以利用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类提供的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getSystemLookAndFeel()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静态方法获得目前操作平台的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Look and Feel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类名称字符串</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2" name="Rectangle 4"/>
          <p:cNvSpPr>
            <a:spLocks noGrp="1" noChangeArrowheads="1"/>
          </p:cNvSpPr>
          <p:nvPr>
            <p:ph type="title"/>
          </p:nvPr>
        </p:nvSpPr>
        <p:spPr>
          <a:xfrm>
            <a:off x="496888" y="674688"/>
            <a:ext cx="9720263" cy="569913"/>
          </a:xfrm>
        </p:spPr>
        <p:txBody>
          <a:bodyPr vert="horz" wrap="square" lIns="96678" tIns="48339" rIns="96678" bIns="48339" numCol="1" anchor="b" anchorCtr="0" compatLnSpc="1"/>
          <a:lstStyle/>
          <a:p>
            <a:pPr marL="0" marR="0" lvl="0" indent="0" algn="l" defTabSz="10287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en-US" altLang="zh-CN"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br>
              <a:rPr kumimoji="0" lang="en-US" altLang="zh-CN" sz="3570"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br>
            <a:r>
              <a:rPr kumimoji="0" lang="en-US" altLang="zh-CN" sz="3570"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en-US" altLang="zh-CN"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为顶层容器进行设置</a:t>
            </a:r>
            <a:endParaRPr kumimoji="0" lang="zh-CN" altLang="en-US" sz="2625"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709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前述设置不能影响顶层容器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，因为它们是重量级组件，均是依赖于操作系统</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(Operating System dependent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）的，当使用的操作系统不同时，所显示的顶层容器就会有所不同。针对这两个顶层容器，有一个静态方法专门为其设置外观感觉</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static void setDefaultLookAndFeelDecorated(boolean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，就会选用默认的外观感觉</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参数是</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false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，就会选用操作平台的外观感觉</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10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9" name="Rectangle 7"/>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设置外观和感觉</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8115" name="Rectangle 3"/>
          <p:cNvSpPr>
            <a:spLocks noGrp="1" noChangeArrowheads="1"/>
          </p:cNvSpPr>
          <p:nvPr>
            <p:ph idx="1"/>
          </p:nvPr>
        </p:nvSpPr>
        <p:spPr>
          <a:xfrm>
            <a:off x="495300" y="1395413"/>
            <a:ext cx="9721850" cy="4751388"/>
          </a:xfrm>
        </p:spPr>
        <p:txBody>
          <a:bodyPr vert="horz" wrap="square" lIns="96678" tIns="48339" rIns="96678" bIns="48339"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外观和感觉</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CDE/Motif</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外观和感觉</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Windows</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外观和感觉</a:t>
            </a:r>
            <a:endPar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40643" name="Picture 4" descr="Java9_g2"/>
          <p:cNvPicPr>
            <a:picLocks noChangeAspect="1"/>
          </p:cNvPicPr>
          <p:nvPr/>
        </p:nvPicPr>
        <p:blipFill>
          <a:blip r:embed="rId1"/>
          <a:stretch>
            <a:fillRect/>
          </a:stretch>
        </p:blipFill>
        <p:spPr>
          <a:xfrm>
            <a:off x="3579813" y="2038350"/>
            <a:ext cx="3852862" cy="769938"/>
          </a:xfrm>
          <a:prstGeom prst="rect">
            <a:avLst/>
          </a:prstGeom>
          <a:noFill/>
          <a:ln w="9525">
            <a:noFill/>
          </a:ln>
        </p:spPr>
      </p:pic>
      <p:pic>
        <p:nvPicPr>
          <p:cNvPr id="240644" name="Picture 5" descr="Java9_g3"/>
          <p:cNvPicPr>
            <a:picLocks noChangeAspect="1"/>
          </p:cNvPicPr>
          <p:nvPr/>
        </p:nvPicPr>
        <p:blipFill>
          <a:blip r:embed="rId2"/>
          <a:stretch>
            <a:fillRect/>
          </a:stretch>
        </p:blipFill>
        <p:spPr>
          <a:xfrm>
            <a:off x="3622675" y="3590925"/>
            <a:ext cx="3768725" cy="887413"/>
          </a:xfrm>
          <a:prstGeom prst="rect">
            <a:avLst/>
          </a:prstGeom>
          <a:noFill/>
          <a:ln w="9525">
            <a:noFill/>
          </a:ln>
        </p:spPr>
      </p:pic>
      <p:pic>
        <p:nvPicPr>
          <p:cNvPr id="240645" name="Picture 6" descr="Java9_g4"/>
          <p:cNvPicPr>
            <a:picLocks noChangeAspect="1"/>
          </p:cNvPicPr>
          <p:nvPr/>
        </p:nvPicPr>
        <p:blipFill>
          <a:blip r:embed="rId3"/>
          <a:stretch>
            <a:fillRect/>
          </a:stretch>
        </p:blipFill>
        <p:spPr>
          <a:xfrm>
            <a:off x="3662363" y="5237163"/>
            <a:ext cx="3743325" cy="768350"/>
          </a:xfrm>
          <a:prstGeom prst="rect">
            <a:avLst/>
          </a:prstGeom>
          <a:noFill/>
          <a:ln w="9525">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Look and Feel</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1666" name="Rectangle 3"/>
          <p:cNvSpPr>
            <a:spLocks noGrp="1"/>
          </p:cNvSpPr>
          <p:nvPr>
            <p:ph idx="1"/>
          </p:nvPr>
        </p:nvSpPr>
        <p:spPr/>
        <p:txBody>
          <a:bodyPr vert="horz" wrap="square" lIns="96011" tIns="48005" rIns="96011" bIns="48005" anchor="t"/>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默认提供了三种“外观和感觉”。</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Windows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系统；</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Motif X  Window</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系统（</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UNIX</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下）</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Metal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的新的交互平台）。</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Look and Feel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机制，可以使程序的设计者任意转换程序的人机界面来对应不同的操作系统平台。</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Look and Feel</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907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原理：加载对应的</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驱动程序的类。</a:t>
            </a:r>
            <a:endPar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UIManager.setLookAndFeel("com.sun.java.swing.plaf.windows.WindowsLookAndFeel"); </a:t>
            </a: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UIManager.setLookAndFeel("com.sun.java.swing.plaf.motif.MotifLookAndFeel"); </a:t>
            </a: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UIManager.setLookAndFeel(</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"javax.swing.plaf.metal.MetalLookAndFeel"); </a:t>
            </a: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231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注意：由于</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a:t>
            </a:r>
            <a:r>
              <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等为重量级组件，因此它的外观只与操作系统平台有关系，在相同的操作系统平台下表现出相同的外观。</a:t>
            </a:r>
            <a:r>
              <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zh-CN" altLang="en-US" sz="231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编程所应该注意的问题</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702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中的各个组件类与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的组件类有相同的基类，所以可以在同一界面中同时使用</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。但有时可能不能正常显示，最好不要合用。</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正确理解重量组件与轻量组件的不同</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轻量组件</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组件，由纯</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代码实现，占用系统资源少。</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重量组件</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组件，由本地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代码实现，占用系统资源多。另外</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也是重量组件。</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矩形 3"/>
          <p:cNvSpPr/>
          <p:nvPr/>
        </p:nvSpPr>
        <p:spPr>
          <a:xfrm>
            <a:off x="4410075" y="2895600"/>
            <a:ext cx="2647950" cy="831850"/>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图形绘制</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4738"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Latha" panose="020B0604020202020204" pitchFamily="34" charset="0"/>
              </a:rPr>
              <a:t>6</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244739"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在框架中显示信息</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62" name="Rectangle 2"/>
          <p:cNvSpPr>
            <a:spLocks noGrp="1"/>
          </p:cNvSpPr>
          <p:nvPr>
            <p:ph idx="1"/>
          </p:nvPr>
        </p:nvSpPr>
        <p:spPr/>
        <p:txBody>
          <a:bodyPr vert="horz" wrap="square" lIns="96011" tIns="48005" rIns="96011" bIns="48005" anchor="t"/>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所有的图形被画到相关联的窗口中。</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完全可以直接在框架（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Frame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）中绘入文本信息，甚至可以直接在框架中绘图。</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框架经常被设计为一个组件容器。一般首先在一个面板中进行绘制，然后再将这个面板添加到框架。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GB"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paintComponent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JPanel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非常适合于绘制自定义图形</a:t>
            </a:r>
            <a:endPar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其图形对象是作为</a:t>
            </a: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paintComponent()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方法的参数获得的。</a:t>
            </a:r>
            <a:endPar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要创建自定义图形，需要编写扩展</a:t>
            </a: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JPanel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类的新类。并覆盖父类的</a:t>
            </a:r>
            <a:r>
              <a:rPr kumimoji="0" lang="en-US"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paintComponent() </a:t>
            </a:r>
            <a:r>
              <a:rPr kumimoji="0" lang="zh-CN" altLang="en-US"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方法：</a:t>
            </a:r>
            <a:endParaRPr kumimoji="0" lang="zh-CN" altLang="zh-CN" sz="320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folHlink"/>
              </a:buClr>
              <a:buSzTx/>
              <a:buFont typeface="Arial" panose="020B0604020202020204" pitchFamily="34" charset="0"/>
              <a:buNone/>
              <a:defRPr/>
            </a:pPr>
            <a:r>
              <a:rPr kumimoji="0" lang="zh-CN" altLang="zh-CN" sz="2940" i="0" u="none" strike="noStrike" kern="1200" cap="none" spc="0" normalizeH="0" baseline="0" noProof="1">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en-US" altLang="zh-CN" sz="2940" i="0" u="none" strike="noStrike" kern="1200" cap="none" spc="0" normalizeH="0" baseline="0" noProof="1">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en-US" altLang="zh-CN" sz="2520" i="0" u="none" strike="noStrike" kern="1200" cap="none" spc="0" normalizeH="0" baseline="0" noProof="1">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public void paintComponent(Graphics g){</a:t>
            </a:r>
            <a:endPar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folHlink"/>
              </a:buClr>
              <a:buSzTx/>
              <a:buFont typeface="Arial" panose="020B0604020202020204" pitchFamily="34" charset="0"/>
              <a:buNone/>
              <a:defRPr/>
            </a:pP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 . .// </a:t>
            </a:r>
            <a:r>
              <a:rPr kumimoji="0" lang="zh-CN" altLang="en-US" sz="210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将在这里通过参数</a:t>
            </a:r>
            <a:r>
              <a:rPr kumimoji="0" lang="en-US" altLang="zh-CN" sz="210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g</a:t>
            </a:r>
            <a:r>
              <a:rPr kumimoji="0" lang="zh-CN" altLang="en-US" sz="210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完成绘制代码</a:t>
            </a: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folHlink"/>
              </a:buClr>
              <a:buSzTx/>
              <a:buFont typeface="Arial" panose="020B0604020202020204" pitchFamily="34" charset="0"/>
              <a:buNone/>
              <a:defRPr/>
            </a:pPr>
            <a:r>
              <a:rPr kumimoji="0" lang="zh-CN"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r>
              <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r>
              <a:rPr kumimoji="0" lang="zh-CN"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endParaRPr kumimoji="0" lang="en-US" altLang="zh-CN" sz="210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990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 - 面板</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面板不是一个单独的窗口，它只是包含在窗口中的一个区域。</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面板是可以将许多组件组合起来的一种容器。</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最简单的创建面板的方式就是通过面板的构造函数 </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 </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来进行。 </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必须将面板添加到窗体中。</a:t>
            </a:r>
            <a:endParaRPr kumimoji="0" lang="zh-CN"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7107" name="Rectangle 3"/>
          <p:cNvSpPr>
            <a:spLocks noChangeArrowheads="1"/>
          </p:cNvSpPr>
          <p:nvPr/>
        </p:nvSpPr>
        <p:spPr bwMode="auto">
          <a:xfrm>
            <a:off x="1079500" y="1520825"/>
            <a:ext cx="8161338"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36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Graphics</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7810" name="Rectangle 3"/>
          <p:cNvSpPr>
            <a:spLocks noGrp="1"/>
          </p:cNvSpPr>
          <p:nvPr>
            <p:ph idx="1"/>
          </p:nvPr>
        </p:nvSpPr>
        <p:spPr/>
        <p:txBody>
          <a:bodyPr vert="horz" wrap="square" lIns="96011" tIns="48005" rIns="96011" bIns="48005" anchor="t"/>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paintComponent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方法包含一个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Graphics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类型的参数。</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Graphics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对象记录针对绘制图形和文本的一系列设置，</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比如设置的图标或当前颜色、字体等。</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中，所有绘制都必须通过一个图形对象。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Graphics</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对象的局限性</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8834" name="Rectangle 3"/>
          <p:cNvSpPr>
            <a:spLocks noGrp="1"/>
          </p:cNvSpPr>
          <p:nvPr>
            <p:ph idx="1"/>
          </p:nvPr>
        </p:nvSpPr>
        <p:spPr/>
        <p:txBody>
          <a:bodyPr vert="horz" wrap="square" lIns="96011" tIns="48005" rIns="96011" bIns="48005" anchor="t"/>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Graphics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对象绘制的图形是原始图形。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对于这些图形，不能使用实数坐标</a:t>
            </a:r>
            <a:endPar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不能绘制虚线或宽度不定的线条</a:t>
            </a:r>
            <a:endParaRPr lang="zh-CN" altLang="en-GB"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不能使用纹理或渐变颜色填充形体</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Rectangle 2"/>
          <p:cNvSpPr>
            <a:spLocks noGrp="1" noChangeArrowheads="1"/>
          </p:cNvSpPr>
          <p:nvPr>
            <p:ph type="title"/>
          </p:nvPr>
        </p:nvSpPr>
        <p:spPr/>
        <p:txBody>
          <a:bodyPr vert="horz" wrap="square" lIns="96678" tIns="48339" rIns="96678" bIns="48339" numCol="1" anchor="b" anchorCtr="0" compatLnSpc="1"/>
          <a:lstStyle/>
          <a:p>
            <a:pPr marL="0" marR="0" lvl="0" indent="0" algn="l" defTabSz="1028700" rtl="0" eaLnBrk="0" fontAlgn="base" latinLnBrk="0" hangingPunct="0">
              <a:lnSpc>
                <a:spcPct val="70000"/>
              </a:lnSpc>
              <a:spcBef>
                <a:spcPct val="0"/>
              </a:spcBef>
              <a:spcAft>
                <a:spcPct val="0"/>
              </a:spcAft>
              <a:buClrTx/>
              <a:buSzTx/>
              <a:buFont typeface="Arial" panose="020B0604020202020204" pitchFamily="34" charset="0"/>
              <a:buNone/>
              <a:defRPr/>
            </a:pPr>
            <a:r>
              <a:rPr kumimoji="0" lang="en-US" altLang="zh-CN" sz="3465"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Graphics2D</a:t>
            </a:r>
            <a:r>
              <a:rPr kumimoji="0" lang="zh-CN" altLang="en-US" sz="3465"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a:t>
            </a:r>
            <a:endParaRPr kumimoji="0" lang="zh-CN" altLang="en-US" sz="3465" b="1" i="0" u="none" strike="noStrike" kern="1200" cap="none" spc="0" normalizeH="0" baseline="0" noProof="0" dirty="0">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9858" name="Rectangle 3"/>
          <p:cNvSpPr>
            <a:spLocks noGrp="1"/>
          </p:cNvSpPr>
          <p:nvPr>
            <p:ph idx="1"/>
          </p:nvPr>
        </p:nvSpPr>
        <p:spPr/>
        <p:txBody>
          <a:bodyPr vert="horz" wrap="square" lIns="96011" tIns="48005" rIns="96011" bIns="48005" anchor="t"/>
          <a:p>
            <a:pPr defTabSz="1028700">
              <a:buClr>
                <a:schemeClr val="tx1"/>
              </a:buClr>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Java2D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包括一个</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Graphics2D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类，此类扩展了</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Graphics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类，所有图形方法都可以配合</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Graphics2D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对象使用</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Java 2D </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图形的重要功能：</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颜色和图案：图形可以用渐变颜色和填充图案着色。</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透明绘制：图形的不透明度通过</a:t>
            </a:r>
            <a:r>
              <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rPr>
              <a:t>α </a:t>
            </a:r>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透明值控制。</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本地字体：平台上的所有本地字体都可用于绘制文本。</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画笔的显式控制：可以使用线条的粗细、虚线图案以及段连接样式。</a:t>
            </a:r>
            <a:endParaRPr lang="en-US" altLang="zh-CN"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rPr>
              <a:t>坐标系的转换：可以使用平移、缩放、旋转和剪切</a:t>
            </a:r>
            <a:endParaRPr lang="en-US" altLang="en-US" sz="21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49859" name="AutoShape 4"/>
          <p:cNvSpPr/>
          <p:nvPr/>
        </p:nvSpPr>
        <p:spPr>
          <a:xfrm>
            <a:off x="5702300" y="0"/>
            <a:ext cx="4752975" cy="1679575"/>
          </a:xfrm>
          <a:prstGeom prst="cloudCallout">
            <a:avLst>
              <a:gd name="adj1" fmla="val -53852"/>
              <a:gd name="adj2" fmla="val -18153"/>
            </a:avLst>
          </a:prstGeom>
          <a:gradFill rotWithShape="0">
            <a:gsLst>
              <a:gs pos="0">
                <a:srgbClr val="938EF8"/>
              </a:gs>
              <a:gs pos="100000">
                <a:schemeClr val="bg1"/>
              </a:gs>
            </a:gsLst>
            <a:lin ang="5400000" scaled="1"/>
            <a:tileRect/>
          </a:gradFill>
          <a:ln w="9525" cap="flat" cmpd="sng">
            <a:solidFill>
              <a:schemeClr val="tx1"/>
            </a:solidFill>
            <a:prstDash val="solid"/>
            <a:round/>
            <a:headEnd type="none" w="med" len="med"/>
            <a:tailEnd type="none" w="med" len="med"/>
          </a:ln>
        </p:spPr>
        <p:txBody>
          <a:bodyPr anchor="t"/>
          <a:p>
            <a:pPr algn="just">
              <a:buClr>
                <a:schemeClr val="folHlink"/>
              </a:buClr>
            </a:pPr>
            <a:r>
              <a:rPr lang="en-US" altLang="zh-CN" sz="2100" b="1" dirty="0">
                <a:latin typeface="Arial" panose="020B0604020202020204" pitchFamily="34" charset="0"/>
                <a:ea typeface="微软雅黑" panose="020B0503020204020204" pitchFamily="34" charset="-122"/>
                <a:sym typeface="Calibri" panose="020F0502020204030204" pitchFamily="34" charset="0"/>
              </a:rPr>
              <a:t> </a:t>
            </a:r>
            <a:r>
              <a:rPr lang="zh-CN" altLang="en-US" sz="2100" b="1" dirty="0">
                <a:latin typeface="Arial" panose="020B0604020202020204" pitchFamily="34" charset="0"/>
                <a:ea typeface="微软雅黑" panose="020B0503020204020204" pitchFamily="34" charset="-122"/>
                <a:sym typeface="Calibri" panose="020F0502020204030204" pitchFamily="34" charset="0"/>
              </a:rPr>
              <a:t>为了解决图形对象的局限性，在</a:t>
            </a:r>
            <a:r>
              <a:rPr lang="en-US" altLang="zh-CN" sz="2100" b="1" dirty="0">
                <a:latin typeface="Arial" panose="020B0604020202020204" pitchFamily="34" charset="0"/>
                <a:ea typeface="微软雅黑" panose="020B0503020204020204" pitchFamily="34" charset="-122"/>
                <a:sym typeface="Calibri" panose="020F0502020204030204" pitchFamily="34" charset="0"/>
              </a:rPr>
              <a:t>Java1.1</a:t>
            </a:r>
            <a:r>
              <a:rPr lang="zh-CN" altLang="en-US" sz="2100" b="1" dirty="0">
                <a:latin typeface="Arial" panose="020B0604020202020204" pitchFamily="34" charset="0"/>
                <a:ea typeface="微软雅黑" panose="020B0503020204020204" pitchFamily="34" charset="-122"/>
                <a:sym typeface="Calibri" panose="020F0502020204030204" pitchFamily="34" charset="0"/>
              </a:rPr>
              <a:t>以后的版本中引入了</a:t>
            </a:r>
            <a:r>
              <a:rPr lang="en-US" altLang="zh-CN" sz="2100" b="1" dirty="0">
                <a:latin typeface="Arial" panose="020B0604020202020204" pitchFamily="34" charset="0"/>
                <a:ea typeface="微软雅黑" panose="020B0503020204020204" pitchFamily="34" charset="-122"/>
                <a:sym typeface="Calibri" panose="020F0502020204030204" pitchFamily="34" charset="0"/>
              </a:rPr>
              <a:t>Java 2D</a:t>
            </a:r>
            <a:r>
              <a:rPr lang="zh-CN" altLang="en-US" sz="2100" b="1" dirty="0">
                <a:latin typeface="Arial" panose="020B0604020202020204" pitchFamily="34" charset="0"/>
                <a:ea typeface="微软雅黑" panose="020B0503020204020204" pitchFamily="34" charset="-122"/>
                <a:sym typeface="Calibri" panose="020F0502020204030204" pitchFamily="34" charset="0"/>
              </a:rPr>
              <a:t>。</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基本的绘图方法</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0882" name="Rectangle 3"/>
          <p:cNvSpPr>
            <a:spLocks noGrp="1"/>
          </p:cNvSpPr>
          <p:nvPr>
            <p:ph idx="1"/>
          </p:nvPr>
        </p:nvSpPr>
        <p:spPr>
          <a:ln w="25400">
            <a:solidFill>
              <a:schemeClr val="tx1"/>
            </a:solidFill>
            <a:miter/>
          </a:ln>
        </p:spPr>
        <p:txBody>
          <a:bodyPr vert="horz" wrap="square" lIns="96011" tIns="48005" rIns="96011" bIns="48005" anchor="t"/>
          <a:p>
            <a:pPr defTabSz="1028700">
              <a:lnSpc>
                <a:spcPct val="70000"/>
              </a:lnSpc>
              <a:spcBef>
                <a:spcPct val="50000"/>
              </a:spcBef>
              <a:buNone/>
            </a:pPr>
            <a:r>
              <a:rPr lang="en-US" altLang="zh-CN" sz="21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public void paint(Graphics g)</a:t>
            </a:r>
            <a:r>
              <a:rPr lang="en-US" altLang="zh-CN" sz="2100"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g.setColor(someColor); //</a:t>
            </a:r>
            <a:r>
              <a:rPr lang="fr-FR"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zh-CN" altLang="en-US" sz="2100" b="1" kern="1200" dirty="0">
                <a:latin typeface="宋体" panose="02010600030101010101" pitchFamily="2" charset="-122"/>
                <a:ea typeface="微软雅黑" panose="020B0503020204020204" pitchFamily="34" charset="-122"/>
                <a:cs typeface="+mn-cs"/>
                <a:sym typeface="Calibri" panose="020F0502020204030204" pitchFamily="34" charset="0"/>
              </a:rPr>
              <a:t>设置颜色</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g.setFont(someLimitedFont);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设置字体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g.drawString(...);//</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绘制字符串</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g.drawLine(...);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画线</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g.drawRect(...);</a:t>
            </a: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绘制图形轮廓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g.fillRect(...);   // </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绘制填充图形</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g.drawPolygon(...);</a:t>
            </a: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绘制图形轮廓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g.fillPolygon(...);</a:t>
            </a: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a:t>
            </a: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zh-CN" altLang="en-US" sz="2100" b="1" kern="1200" dirty="0">
                <a:latin typeface="Courier New" panose="02070309020205020404" pitchFamily="49" charset="0"/>
                <a:ea typeface="微软雅黑" panose="020B0503020204020204" pitchFamily="34" charset="-122"/>
                <a:cs typeface="+mn-cs"/>
                <a:sym typeface="Calibri" panose="020F0502020204030204" pitchFamily="34" charset="0"/>
              </a:rPr>
              <a:t>绘制图形轮廓</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rPr>
              <a:t>  ... </a:t>
            </a:r>
            <a:endParaRPr lang="en-US" altLang="zh-CN" sz="2100" b="1" kern="1200" dirty="0">
              <a:latin typeface="Arial Unicode MS" panose="020B0604020202020204" charset="-122"/>
              <a:ea typeface="微软雅黑" panose="020B0503020204020204" pitchFamily="34" charset="-122"/>
              <a:cs typeface="+mn-cs"/>
              <a:sym typeface="Calibri" panose="020F0502020204030204" pitchFamily="34" charset="0"/>
            </a:endParaRPr>
          </a:p>
          <a:p>
            <a:pPr defTabSz="1028700">
              <a:lnSpc>
                <a:spcPct val="70000"/>
              </a:lnSpc>
              <a:spcBef>
                <a:spcPct val="50000"/>
              </a:spcBef>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latin typeface="Courier New" panose="02070309020205020404" pitchFamily="49" charset="0"/>
              <a:ea typeface="Courier New" panose="02070309020205020404" pitchFamily="49" charset="0"/>
              <a:cs typeface="+mn-cs"/>
              <a:sym typeface="Calibri" panose="020F0502020204030204" pitchFamily="34" charset="0"/>
            </a:endParaRPr>
          </a:p>
        </p:txBody>
      </p:sp>
      <p:sp>
        <p:nvSpPr>
          <p:cNvPr id="250883" name="Rectangle 4"/>
          <p:cNvSpPr/>
          <p:nvPr/>
        </p:nvSpPr>
        <p:spPr>
          <a:xfrm>
            <a:off x="1439863" y="5340350"/>
            <a:ext cx="8505825" cy="806450"/>
          </a:xfrm>
          <a:prstGeom prst="rect">
            <a:avLst/>
          </a:prstGeom>
          <a:noFill/>
          <a:ln w="9525">
            <a:noFill/>
          </a:ln>
        </p:spPr>
        <p:txBody>
          <a:bodyPr anchor="t">
            <a:spAutoFit/>
          </a:bodyPr>
          <a:p>
            <a:pPr>
              <a:lnSpc>
                <a:spcPct val="80000"/>
              </a:lnSpc>
            </a:pPr>
            <a:r>
              <a:rPr lang="en-US" altLang="en-US" sz="2900" b="1" dirty="0">
                <a:latin typeface="Arial" panose="020B0604020202020204" pitchFamily="34" charset="0"/>
                <a:ea typeface="微软雅黑" panose="020B0503020204020204" pitchFamily="34" charset="-122"/>
                <a:sym typeface="Calibri" panose="020F0502020204030204" pitchFamily="34" charset="0"/>
              </a:rPr>
              <a:t>每个</a:t>
            </a:r>
            <a:r>
              <a:rPr lang="en-US" altLang="zh-CN" sz="2900" b="1" dirty="0">
                <a:latin typeface="Arial" panose="020B0604020202020204" pitchFamily="34" charset="0"/>
                <a:ea typeface="微软雅黑" panose="020B0503020204020204" pitchFamily="34" charset="-122"/>
                <a:sym typeface="Calibri" panose="020F0502020204030204" pitchFamily="34" charset="0"/>
              </a:rPr>
              <a:t> AWT </a:t>
            </a:r>
            <a:r>
              <a:rPr lang="en-US" altLang="en-US" sz="2900" b="1" dirty="0">
                <a:latin typeface="Arial" panose="020B0604020202020204" pitchFamily="34" charset="0"/>
                <a:ea typeface="微软雅黑" panose="020B0503020204020204" pitchFamily="34" charset="-122"/>
                <a:sym typeface="Calibri" panose="020F0502020204030204" pitchFamily="34" charset="0"/>
              </a:rPr>
              <a:t>组件定义一种传递</a:t>
            </a:r>
            <a:r>
              <a:rPr lang="en-US" altLang="zh-CN" sz="2900" b="1" dirty="0">
                <a:latin typeface="Arial" panose="020B0604020202020204" pitchFamily="34" charset="0"/>
                <a:ea typeface="微软雅黑" panose="020B0503020204020204" pitchFamily="34" charset="-122"/>
                <a:sym typeface="Calibri" panose="020F0502020204030204" pitchFamily="34" charset="0"/>
              </a:rPr>
              <a:t> Graphics </a:t>
            </a:r>
            <a:r>
              <a:rPr lang="en-US" altLang="en-US" sz="2900" b="1" dirty="0">
                <a:latin typeface="Arial" panose="020B0604020202020204" pitchFamily="34" charset="0"/>
                <a:ea typeface="微软雅黑" panose="020B0503020204020204" pitchFamily="34" charset="-122"/>
                <a:sym typeface="Calibri" panose="020F0502020204030204" pitchFamily="34" charset="0"/>
              </a:rPr>
              <a:t>对象的</a:t>
            </a:r>
            <a:r>
              <a:rPr lang="en-US" altLang="zh-CN" sz="2900" b="1" dirty="0">
                <a:latin typeface="Arial" panose="020B0604020202020204" pitchFamily="34" charset="0"/>
                <a:ea typeface="微软雅黑" panose="020B0503020204020204" pitchFamily="34" charset="-122"/>
                <a:sym typeface="Calibri" panose="020F0502020204030204" pitchFamily="34" charset="0"/>
              </a:rPr>
              <a:t> paint</a:t>
            </a:r>
            <a:endParaRPr lang="en-US" altLang="zh-CN" sz="2900" b="1" dirty="0">
              <a:latin typeface="Arial" panose="020B0604020202020204" pitchFamily="34" charset="0"/>
              <a:ea typeface="微软雅黑" panose="020B0503020204020204" pitchFamily="34" charset="-122"/>
              <a:sym typeface="Calibri" panose="020F0502020204030204" pitchFamily="34" charset="0"/>
            </a:endParaRPr>
          </a:p>
          <a:p>
            <a:pPr>
              <a:lnSpc>
                <a:spcPct val="80000"/>
              </a:lnSpc>
            </a:pPr>
            <a:r>
              <a:rPr lang="en-US" altLang="en-US" sz="2900" b="1" dirty="0">
                <a:latin typeface="Arial" panose="020B0604020202020204" pitchFamily="34" charset="0"/>
                <a:ea typeface="微软雅黑" panose="020B0503020204020204" pitchFamily="34" charset="-122"/>
                <a:sym typeface="Calibri" panose="020F0502020204030204" pitchFamily="34" charset="0"/>
              </a:rPr>
              <a:t>方法，绘制便是在该对象上执行。</a:t>
            </a:r>
            <a:endParaRPr lang="en-US" altLang="en-US" sz="29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0341" name="Rectangle 5"/>
          <p:cNvSpPr>
            <a:spLocks noChangeArrowheads="1"/>
          </p:cNvSpPr>
          <p:nvPr/>
        </p:nvSpPr>
        <p:spPr bwMode="auto">
          <a:xfrm>
            <a:off x="720725" y="1755775"/>
            <a:ext cx="6159500" cy="641350"/>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0885" name="AutoShape 6"/>
          <p:cNvSpPr/>
          <p:nvPr/>
        </p:nvSpPr>
        <p:spPr>
          <a:xfrm>
            <a:off x="7748588" y="2249488"/>
            <a:ext cx="1600200" cy="1120775"/>
          </a:xfrm>
          <a:prstGeom prst="wedgeEllipseCallout">
            <a:avLst>
              <a:gd name="adj1" fmla="val -66148"/>
              <a:gd name="adj2" fmla="val -8125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设置画</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笔参数</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 2D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中的基本绘图方法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190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51907" name="Text Box 3"/>
          <p:cNvSpPr txBox="1"/>
          <p:nvPr/>
        </p:nvSpPr>
        <p:spPr>
          <a:xfrm>
            <a:off x="1000125" y="1360488"/>
            <a:ext cx="8880475" cy="5532437"/>
          </a:xfrm>
          <a:prstGeom prst="rect">
            <a:avLst/>
          </a:prstGeom>
          <a:noFill/>
          <a:ln w="25400" cap="flat" cmpd="sng">
            <a:solidFill>
              <a:schemeClr val="tx1"/>
            </a:solidFill>
            <a:prstDash val="solid"/>
            <a:miter/>
            <a:headEnd type="none" w="med" len="med"/>
            <a:tailEnd type="none" w="med" len="med"/>
          </a:ln>
        </p:spPr>
        <p:txBody>
          <a:bodyPr anchor="t">
            <a:spAutoFit/>
          </a:bodyPr>
          <a:p>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public void paintComponent(Graphics g)</a:t>
            </a:r>
            <a:r>
              <a:rPr lang="en-US" altLang="zh-CN" sz="2100" b="1" dirty="0">
                <a:latin typeface="Courier New" panose="02070309020205020404" pitchFamily="49" charset="0"/>
                <a:ea typeface="宋体" panose="02010600030101010101" pitchFamily="2" charset="-122"/>
                <a:sym typeface="Calibri" panose="020F0502020204030204" pitchFamily="34" charset="0"/>
              </a:rPr>
              <a:t>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宋体" panose="02010600030101010101" pitchFamily="2" charset="-122"/>
                <a:sym typeface="Calibri" panose="020F0502020204030204" pitchFamily="34" charset="0"/>
              </a:rPr>
              <a:t>  super.paintComponent(g);</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Graphics2D g2d = (Graphics2D)g;</a:t>
            </a: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zh-CN" altLang="en-US" sz="2100" b="1" dirty="0">
                <a:latin typeface="Courier New" panose="02070309020205020404" pitchFamily="49" charset="0"/>
                <a:ea typeface="宋体" panose="02010600030101010101" pitchFamily="2" charset="-122"/>
                <a:sym typeface="Calibri" panose="020F0502020204030204" pitchFamily="34" charset="0"/>
              </a:rPr>
              <a:t>强制转换为</a:t>
            </a:r>
            <a:r>
              <a:rPr lang="en-US" altLang="zh-CN" sz="2100" b="1" dirty="0">
                <a:latin typeface="Courier New" panose="02070309020205020404" pitchFamily="49" charset="0"/>
                <a:ea typeface="宋体" panose="02010600030101010101" pitchFamily="2" charset="-122"/>
                <a:sym typeface="Calibri" panose="020F0502020204030204" pitchFamily="34" charset="0"/>
              </a:rPr>
              <a:t>Graphics2D</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g2d.setPaint(fillColorOrPattern);</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g2d.setStroke(penThicknessOrPattern);</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fr-FR" altLang="zh-CN" sz="2100" b="1" dirty="0">
                <a:latin typeface="Courier New" panose="02070309020205020404" pitchFamily="49" charset="0"/>
                <a:ea typeface="微软雅黑" panose="020B0503020204020204" pitchFamily="34" charset="-122"/>
                <a:sym typeface="Calibri" panose="020F0502020204030204" pitchFamily="34" charset="0"/>
              </a:rPr>
              <a:t>g2d.setComposite(someAlphaComposite);</a:t>
            </a:r>
            <a:endParaRPr lang="fr-FR" altLang="zh-CN" sz="2100" b="1" dirty="0">
              <a:latin typeface="Courier New" panose="02070309020205020404" pitchFamily="49" charset="0"/>
              <a:ea typeface="宋体" panose="02010600030101010101" pitchFamily="2" charset="-122"/>
              <a:sym typeface="Calibri" panose="020F0502020204030204" pitchFamily="34" charset="0"/>
            </a:endParaRPr>
          </a:p>
          <a:p>
            <a:r>
              <a:rPr lang="fr-FR" altLang="zh-CN" sz="2100" b="1" dirty="0">
                <a:latin typeface="Courier New" panose="02070309020205020404" pitchFamily="49" charset="0"/>
                <a:ea typeface="微软雅黑" panose="020B0503020204020204" pitchFamily="34" charset="-122"/>
                <a:sym typeface="Calibri" panose="020F0502020204030204" pitchFamily="34" charset="0"/>
              </a:rPr>
              <a:t>  g2d.setFont(anyFont);</a:t>
            </a:r>
            <a:endParaRPr lang="fr-FR" altLang="zh-CN" sz="2100" b="1" dirty="0">
              <a:latin typeface="Courier New" panose="02070309020205020404" pitchFamily="49" charset="0"/>
              <a:ea typeface="宋体" panose="02010600030101010101" pitchFamily="2" charset="-122"/>
              <a:sym typeface="Calibri" panose="020F0502020204030204" pitchFamily="34" charset="0"/>
            </a:endParaRPr>
          </a:p>
          <a:p>
            <a:r>
              <a:rPr lang="fr-FR"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g2d.setColor(anyColor);</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fr-FR"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g2d.translate(...);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g2d.rotate(...);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g2d.scale(...);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g2d.shear(...);</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g2d.setTransform(someAffineTransform);</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SomeShape s = new SomeShape(...);</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宋体" panose="02010600030101010101" pitchFamily="2" charset="-122"/>
                <a:sym typeface="Calibri" panose="020F0502020204030204" pitchFamily="34" charset="0"/>
              </a:rPr>
              <a:t>  g2d.draw(s); // </a:t>
            </a:r>
            <a:r>
              <a:rPr lang="zh-CN" altLang="en-US" sz="2100" b="1" dirty="0">
                <a:latin typeface="Courier New" panose="02070309020205020404" pitchFamily="49" charset="0"/>
                <a:ea typeface="宋体" panose="02010600030101010101" pitchFamily="2" charset="-122"/>
                <a:sym typeface="Calibri" panose="020F0502020204030204" pitchFamily="34" charset="0"/>
              </a:rPr>
              <a:t>绘制图形轮廓</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宋体" panose="02010600030101010101" pitchFamily="2" charset="-122"/>
                <a:sym typeface="Calibri" panose="020F0502020204030204" pitchFamily="34" charset="0"/>
              </a:rPr>
              <a:t>g2d.fill(s); // </a:t>
            </a:r>
            <a:r>
              <a:rPr lang="zh-CN" altLang="en-US" sz="2100" b="1" dirty="0">
                <a:latin typeface="Courier New" panose="02070309020205020404" pitchFamily="49" charset="0"/>
                <a:ea typeface="宋体" panose="02010600030101010101" pitchFamily="2" charset="-122"/>
                <a:sym typeface="Calibri" panose="020F0502020204030204" pitchFamily="34" charset="0"/>
              </a:rPr>
              <a:t>绘制填充图形</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r>
              <a:rPr lang="en-US" altLang="zh-CN" sz="2100" b="1" dirty="0">
                <a:latin typeface="Courier New" panose="02070309020205020404" pitchFamily="49" charset="0"/>
                <a:ea typeface="宋体" panose="02010600030101010101" pitchFamily="2" charset="-122"/>
                <a:sym typeface="Calibri" panose="020F0502020204030204" pitchFamily="34" charset="0"/>
              </a:rPr>
              <a:t>}</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sp>
        <p:nvSpPr>
          <p:cNvPr id="271364" name="Rectangle 4"/>
          <p:cNvSpPr>
            <a:spLocks noChangeArrowheads="1"/>
          </p:cNvSpPr>
          <p:nvPr/>
        </p:nvSpPr>
        <p:spPr bwMode="auto">
          <a:xfrm>
            <a:off x="1320800" y="2400300"/>
            <a:ext cx="6480175" cy="3200400"/>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1909" name="AutoShape 5"/>
          <p:cNvSpPr/>
          <p:nvPr/>
        </p:nvSpPr>
        <p:spPr>
          <a:xfrm>
            <a:off x="8040688" y="3279775"/>
            <a:ext cx="1600200" cy="1120775"/>
          </a:xfrm>
          <a:prstGeom prst="wedgeEllipseCallout">
            <a:avLst>
              <a:gd name="adj1" fmla="val -66148"/>
              <a:gd name="adj2" fmla="val -8125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设置画</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笔参数</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2929" name="Picture 2" descr="10"/>
          <p:cNvPicPr>
            <a:picLocks noChangeAspect="1"/>
          </p:cNvPicPr>
          <p:nvPr/>
        </p:nvPicPr>
        <p:blipFill>
          <a:blip r:embed="rId1"/>
          <a:stretch>
            <a:fillRect/>
          </a:stretch>
        </p:blipFill>
        <p:spPr>
          <a:xfrm>
            <a:off x="5160963" y="5921375"/>
            <a:ext cx="600075" cy="588963"/>
          </a:xfrm>
          <a:prstGeom prst="rect">
            <a:avLst/>
          </a:prstGeom>
          <a:noFill/>
          <a:ln w="9525">
            <a:noFill/>
          </a:ln>
        </p:spPr>
      </p:pic>
      <p:sp>
        <p:nvSpPr>
          <p:cNvPr id="27238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Font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2931" name="Rectangle 4"/>
          <p:cNvSpPr>
            <a:spLocks noGrp="1"/>
          </p:cNvSpPr>
          <p:nvPr>
            <p:ph idx="1"/>
          </p:nvPr>
        </p:nvSpPr>
        <p:spPr/>
        <p:txBody>
          <a:bodyPr vert="horz" wrap="square" lIns="96011" tIns="48005" rIns="96011" bIns="48005" anchor="t"/>
          <a:p>
            <a:pPr algn="just" defTabSz="1028700">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Font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类只有一个构造函数：</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5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5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public Font(String name, int style, int pointsize)</a:t>
            </a:r>
            <a:endParaRPr lang="en-US" altLang="zh-CN" sz="25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lvl="1" defTabSz="1028700"/>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name</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表示字体的名称。</a:t>
            </a:r>
            <a:endPar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style</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表示样式可以是</a:t>
            </a:r>
            <a:r>
              <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rPr>
              <a:t>Font.PLAIN</a:t>
            </a:r>
            <a:r>
              <a:rPr lang="zh-CN" altLang="en-US" sz="2500" b="1"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rPr>
              <a:t>  Font.BOLD </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rPr>
              <a:t> Font.ITALIC </a:t>
            </a:r>
            <a:endParaRPr lang="en-US" altLang="zh-CN" sz="25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lvl="1" defTabSz="1028700"/>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pointsize</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表示字体的点数，即以磅为单位的字体大小，可以是</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 11</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12</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14</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500" b="1" kern="1200" dirty="0">
                <a:latin typeface="微软雅黑" panose="020B0503020204020204" pitchFamily="34" charset="-122"/>
                <a:ea typeface="微软雅黑" panose="020B0503020204020204" pitchFamily="34" charset="-122"/>
                <a:cs typeface="+mn-cs"/>
                <a:sym typeface="Calibri" panose="020F0502020204030204" pitchFamily="34" charset="0"/>
              </a:rPr>
              <a:t>16 </a:t>
            </a:r>
            <a:r>
              <a:rPr lang="zh-CN" altLang="en-US" sz="2500" b="1" kern="1200" dirty="0">
                <a:latin typeface="微软雅黑" panose="020B0503020204020204" pitchFamily="34" charset="-122"/>
                <a:ea typeface="微软雅黑" panose="020B0503020204020204" pitchFamily="34" charset="-122"/>
                <a:cs typeface="+mn-cs"/>
                <a:sym typeface="Calibri" panose="020F0502020204030204" pitchFamily="34" charset="0"/>
              </a:rPr>
              <a:t>等</a:t>
            </a:r>
            <a:r>
              <a:rPr lang="zh-CN" altLang="en-US" sz="2500" b="1" kern="1200" dirty="0">
                <a:latin typeface="Courier New" panose="02070309020205020404" pitchFamily="49" charset="0"/>
                <a:ea typeface="微软雅黑" panose="020B0503020204020204" pitchFamily="34" charset="-122"/>
                <a:cs typeface="+mn-cs"/>
                <a:sym typeface="Calibri" panose="020F0502020204030204" pitchFamily="34" charset="0"/>
              </a:rPr>
              <a:t>。</a:t>
            </a:r>
            <a:endParaRPr lang="zh-CN" altLang="en-US" sz="2500" b="1" kern="1200" dirty="0">
              <a:latin typeface="Courier New" panose="02070309020205020404" pitchFamily="49" charset="0"/>
              <a:ea typeface="微软雅黑" panose="020B0503020204020204" pitchFamily="34" charset="-122"/>
              <a:cs typeface="+mn-cs"/>
              <a:sym typeface="Calibri" panose="020F0502020204030204" pitchFamily="34" charset="0"/>
            </a:endParaRPr>
          </a:p>
        </p:txBody>
      </p:sp>
      <p:sp>
        <p:nvSpPr>
          <p:cNvPr id="272389" name="Text Box 5"/>
          <p:cNvSpPr txBox="1"/>
          <p:nvPr/>
        </p:nvSpPr>
        <p:spPr>
          <a:xfrm>
            <a:off x="1393825" y="4054475"/>
            <a:ext cx="8320088" cy="2138363"/>
          </a:xfrm>
          <a:prstGeom prst="rect">
            <a:avLst/>
          </a:prstGeom>
          <a:solidFill>
            <a:srgbClr val="CCFFFF"/>
          </a:solidFill>
          <a:ln w="76200" cap="flat" cmpd="tri">
            <a:solidFill>
              <a:schemeClr val="tx1"/>
            </a:solidFill>
            <a:prstDash val="solid"/>
            <a:miter/>
            <a:headEnd type="none" w="med" len="med"/>
            <a:tailEnd type="none" w="med" len="med"/>
          </a:ln>
        </p:spPr>
        <p:txBody>
          <a:bodyPr anchor="t">
            <a:spAutoFit/>
          </a:bodyPr>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public void paint(Graphics g){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 .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g.setFont(new Font(</a:t>
            </a:r>
            <a:r>
              <a:rPr lang="zh-CN"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Helvetica</a:t>
            </a:r>
            <a:r>
              <a:rPr lang="zh-CN"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,Font.ITALIC,18));</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nSpc>
                <a:spcPct val="6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g.drawString(</a:t>
            </a: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Draw where ever you want</a:t>
            </a: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",100,10);</a:t>
            </a:r>
            <a:endParaRPr lang="zh-CN"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0000"/>
              </a:lnSpc>
              <a:spcBef>
                <a:spcPct val="50000"/>
              </a:spcBef>
            </a:pP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  . . .</a:t>
            </a:r>
            <a:endParaRPr lang="zh-CN"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0000"/>
              </a:lnSpc>
              <a:spcBef>
                <a:spcPct val="50000"/>
              </a:spcBef>
            </a:pPr>
            <a:r>
              <a:rPr lang="zh-CN" altLang="zh-CN" sz="2100" b="1" dirty="0">
                <a:latin typeface="Courier New" panose="02070309020205020404" pitchFamily="49" charset="0"/>
                <a:ea typeface="微软雅黑" panose="020B0503020204020204" pitchFamily="34" charset="-122"/>
                <a:sym typeface="Calibri" panose="020F0502020204030204" pitchFamily="34" charset="0"/>
              </a:rPr>
              <a:t>}</a:t>
            </a:r>
            <a:endParaRPr lang="zh-CN"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animEffect transition="in" filter="wipe(up)">
                                      <p:cBhvr>
                                        <p:cTn id="7" dur="500"/>
                                        <p:tgtEl>
                                          <p:spTgt spid="27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FontMetrics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341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a:t>
            </a:r>
            <a:r>
              <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getFontMetrics( ) </a:t>
            </a: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方法，而不是</a:t>
            </a:r>
            <a:r>
              <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a:t>
            </a: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运算符（因为它是一个抽象类），可以创建该类的对象。</a:t>
            </a:r>
            <a:endPar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这个对象包含与字体相关的大量信息，包括字符的高度、按像素数计算的字符串宽度等。</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常用方法如下：</a:t>
            </a:r>
            <a:endParaRPr kumimoji="0" lang="zh-CN"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int stringWidth(String s):</a:t>
            </a:r>
            <a:r>
              <a:rPr kumimoji="0" lang="zh-CN" altLang="en-US"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返回</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字符串宽度</a:t>
            </a: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int charWidth(char c):</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返回字符</a:t>
            </a:r>
            <a:r>
              <a:rPr kumimoji="0" lang="en-US" altLang="zh-CN"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c</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的宽度</a:t>
            </a: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int getHeight():</a:t>
            </a:r>
            <a:r>
              <a:rPr kumimoji="0" lang="zh-CN" altLang="en-US" sz="2520" b="0" i="0" u="none" strike="noStrike" kern="1200" cap="none" spc="0" normalizeH="0" baseline="0" noProof="1">
                <a:ln>
                  <a:noFill/>
                </a:ln>
                <a:solidFill>
                  <a:srgbClr val="CC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返回字体的高度</a:t>
            </a:r>
            <a:r>
              <a:rPr kumimoji="0" lang="en-US"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endParaRPr kumimoji="0" lang="zh-CN" altLang="zh-CN" sz="2520" b="0" i="0" u="none" strike="noStrike" kern="1200" cap="none" spc="0" normalizeH="0" baseline="0" noProof="1">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p:txBody>
      </p:sp>
      <p:sp>
        <p:nvSpPr>
          <p:cNvPr id="253955" name="AutoShape 4"/>
          <p:cNvSpPr/>
          <p:nvPr/>
        </p:nvSpPr>
        <p:spPr>
          <a:xfrm>
            <a:off x="4921250" y="0"/>
            <a:ext cx="5280025" cy="1679575"/>
          </a:xfrm>
          <a:prstGeom prst="cloudCallout">
            <a:avLst>
              <a:gd name="adj1" fmla="val -53852"/>
              <a:gd name="adj2" fmla="val 10417"/>
            </a:avLst>
          </a:prstGeom>
          <a:gradFill rotWithShape="0">
            <a:gsLst>
              <a:gs pos="0">
                <a:srgbClr val="938EF8"/>
              </a:gs>
              <a:gs pos="100000">
                <a:schemeClr val="bg1"/>
              </a:gs>
            </a:gsLst>
            <a:lin ang="5400000" scaled="1"/>
            <a:tileRect/>
          </a:gradFill>
          <a:ln w="9525" cap="flat" cmpd="sng">
            <a:solidFill>
              <a:schemeClr val="tx1"/>
            </a:solidFill>
            <a:prstDash val="solid"/>
            <a:round/>
            <a:headEnd type="none" w="med" len="med"/>
            <a:tailEnd type="none" w="med" len="med"/>
          </a:ln>
        </p:spPr>
        <p:txBody>
          <a:bodyPr anchor="t"/>
          <a:p>
            <a:pPr algn="just">
              <a:buClr>
                <a:schemeClr val="folHlink"/>
              </a:buClr>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有时，需要测量用特殊字体显示的一个字符串</a:t>
            </a:r>
            <a:r>
              <a:rPr lang="en-US" altLang="zh-CN" sz="2100" b="1" dirty="0">
                <a:latin typeface="微软雅黑" panose="020B0503020204020204" pitchFamily="34" charset="-122"/>
                <a:ea typeface="微软雅黑" panose="020B0503020204020204" pitchFamily="34" charset="-122"/>
                <a:sym typeface="Calibri" panose="020F0502020204030204" pitchFamily="34" charset="0"/>
              </a:rPr>
              <a:t>,</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可以使用</a:t>
            </a:r>
            <a:r>
              <a:rPr lang="en-US" altLang="zh-CN" sz="2100" b="1" dirty="0">
                <a:latin typeface="Arial" panose="020B0604020202020204" pitchFamily="34" charset="0"/>
                <a:ea typeface="微软雅黑" panose="020B0503020204020204" pitchFamily="34" charset="-122"/>
                <a:sym typeface="Calibri" panose="020F0502020204030204" pitchFamily="34" charset="0"/>
              </a:rPr>
              <a:t>FontMetrics </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类</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4977"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54978"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7443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使用字体示例</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1</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4980" name="Text Box 4"/>
          <p:cNvSpPr txBox="1"/>
          <p:nvPr/>
        </p:nvSpPr>
        <p:spPr>
          <a:xfrm>
            <a:off x="839788" y="1360488"/>
            <a:ext cx="8001000" cy="4133850"/>
          </a:xfrm>
          <a:prstGeom prst="rect">
            <a:avLst/>
          </a:prstGeom>
          <a:noFill/>
          <a:ln w="25400" cap="flat" cmpd="sng">
            <a:solidFill>
              <a:schemeClr val="tx1"/>
            </a:solidFill>
            <a:prstDash val="solid"/>
            <a:miter/>
            <a:headEnd type="none" w="med" len="med"/>
            <a:tailEnd type="none" w="med" len="med"/>
          </a:ln>
        </p:spPr>
        <p:txBody>
          <a:bodyPr anchor="t">
            <a:spAutoFit/>
          </a:bodyPr>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import java.awt.*;</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import javax.swing.*;</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class FontsPanel extends JPanel</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public void paintComponent(Graphics g)</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String quote=" Happiness is an attitude.";</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Font f=new Font("Georgia",Font.ITALIC,16);</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g.setFont(f);</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g.drawString(quote,20,20);</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gn="just"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defTabSz="914400">
              <a:lnSpc>
                <a:spcPct val="8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sp>
        <p:nvSpPr>
          <p:cNvPr id="274437" name="Rectangle 5"/>
          <p:cNvSpPr>
            <a:spLocks noChangeArrowheads="1"/>
          </p:cNvSpPr>
          <p:nvPr/>
        </p:nvSpPr>
        <p:spPr bwMode="auto">
          <a:xfrm>
            <a:off x="920750" y="1760538"/>
            <a:ext cx="3519488" cy="319088"/>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4438" name="AutoShape 6"/>
          <p:cNvSpPr/>
          <p:nvPr/>
        </p:nvSpPr>
        <p:spPr>
          <a:xfrm>
            <a:off x="5240338" y="1039813"/>
            <a:ext cx="3040062" cy="1039812"/>
          </a:xfrm>
          <a:prstGeom prst="wedgeEllipseCallout">
            <a:avLst>
              <a:gd name="adj1" fmla="val -74782"/>
              <a:gd name="adj2" fmla="val 32213"/>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该包中包含</a:t>
            </a:r>
            <a:r>
              <a:rPr lang="en-US" altLang="zh-CN" sz="2100" b="1" dirty="0">
                <a:latin typeface="Arial" panose="020B0604020202020204" pitchFamily="34" charset="0"/>
                <a:ea typeface="微软雅黑" panose="020B0503020204020204" pitchFamily="34" charset="-122"/>
                <a:sym typeface="Calibri" panose="020F0502020204030204" pitchFamily="34" charset="0"/>
              </a:rPr>
              <a:t>JPanel</a:t>
            </a:r>
            <a:r>
              <a:rPr lang="zh-CN" altLang="en-US" sz="2100" b="1" dirty="0">
                <a:latin typeface="Arial" panose="020B0604020202020204" pitchFamily="34" charset="0"/>
                <a:ea typeface="微软雅黑" panose="020B0503020204020204" pitchFamily="34" charset="-122"/>
                <a:sym typeface="Calibri" panose="020F0502020204030204" pitchFamily="34" charset="0"/>
              </a:rPr>
              <a:t>和</a:t>
            </a:r>
            <a:r>
              <a:rPr lang="en-US" altLang="zh-CN" sz="2100" b="1" dirty="0">
                <a:latin typeface="Arial" panose="020B0604020202020204" pitchFamily="34" charset="0"/>
                <a:ea typeface="微软雅黑" panose="020B0503020204020204" pitchFamily="34" charset="-122"/>
                <a:sym typeface="Calibri" panose="020F0502020204030204" pitchFamily="34" charset="0"/>
              </a:rPr>
              <a:t>JFrame</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4439" name="Rectangle 7"/>
          <p:cNvSpPr>
            <a:spLocks noChangeArrowheads="1"/>
          </p:cNvSpPr>
          <p:nvPr/>
        </p:nvSpPr>
        <p:spPr bwMode="auto">
          <a:xfrm>
            <a:off x="1639888" y="3440113"/>
            <a:ext cx="6961188" cy="720725"/>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4440" name="AutoShape 8"/>
          <p:cNvSpPr/>
          <p:nvPr/>
        </p:nvSpPr>
        <p:spPr>
          <a:xfrm>
            <a:off x="6761163" y="4240213"/>
            <a:ext cx="2879725" cy="1039812"/>
          </a:xfrm>
          <a:prstGeom prst="wedgeEllipseCallout">
            <a:avLst>
              <a:gd name="adj1" fmla="val -83102"/>
              <a:gd name="adj2" fmla="val -90866"/>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创建一种新字体，并将该字体设置为当前字体</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4441" name="Text Box 9"/>
          <p:cNvSpPr txBox="1">
            <a:spLocks noChangeArrowheads="1"/>
          </p:cNvSpPr>
          <p:nvPr/>
        </p:nvSpPr>
        <p:spPr bwMode="auto">
          <a:xfrm>
            <a:off x="3321050" y="2479675"/>
            <a:ext cx="6640513" cy="4095750"/>
          </a:xfrm>
          <a:prstGeom prst="rect">
            <a:avLst/>
          </a:prstGeom>
          <a:solidFill>
            <a:srgbClr val="CCFFFF"/>
          </a:solidFill>
          <a:ln w="76200" cmpd="tri">
            <a:solidFill>
              <a:schemeClr val="tx1"/>
            </a:solidFill>
            <a:miter lim="800000"/>
          </a:ln>
          <a:effectLst/>
        </p:spPr>
        <p:txBody>
          <a:bodyPr>
            <a:spAutoFit/>
          </a:bodyPr>
          <a:lstStyle/>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public  class FontsDemo extends JFrame{</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public FontsDemo()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setTitle("test");  setSize(300,200);</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Container contentPane=getContentPane();</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contentPane.add(new FontsPanel());</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public static void main(String args[])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FontsDemo  frame=new FontsDemo();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frame.show();</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80000"/>
              </a:lnSpc>
              <a:spcBef>
                <a:spcPct val="50000"/>
              </a:spcBef>
              <a:buClrTx/>
              <a:buSzTx/>
              <a:buFontTx/>
              <a:defRPr/>
            </a:pPr>
            <a:r>
              <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a:t>
            </a:r>
            <a:endParaRPr kumimoji="0" lang="en-US" altLang="zh-CN" sz="189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p:txBody>
      </p:sp>
      <p:pic>
        <p:nvPicPr>
          <p:cNvPr id="274442" name="Picture 10"/>
          <p:cNvPicPr>
            <a:picLocks noChangeAspect="1"/>
          </p:cNvPicPr>
          <p:nvPr/>
        </p:nvPicPr>
        <p:blipFill>
          <a:blip r:embed="rId2"/>
          <a:stretch>
            <a:fillRect/>
          </a:stretch>
        </p:blipFill>
        <p:spPr>
          <a:xfrm>
            <a:off x="6921500" y="4560888"/>
            <a:ext cx="3000375" cy="20002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wipe(left)">
                                      <p:cBhvr>
                                        <p:cTn id="7" dur="500"/>
                                        <p:tgtEl>
                                          <p:spTgt spid="2744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4438"/>
                                        </p:tgtEl>
                                        <p:attrNameLst>
                                          <p:attrName>style.visibility</p:attrName>
                                        </p:attrNameLst>
                                      </p:cBhvr>
                                      <p:to>
                                        <p:strVal val="visible"/>
                                      </p:to>
                                    </p:set>
                                    <p:animEffect transition="in" filter="wipe(left)">
                                      <p:cBhvr>
                                        <p:cTn id="11" dur="500"/>
                                        <p:tgtEl>
                                          <p:spTgt spid="2744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4439"/>
                                        </p:tgtEl>
                                        <p:attrNameLst>
                                          <p:attrName>style.visibility</p:attrName>
                                        </p:attrNameLst>
                                      </p:cBhvr>
                                      <p:to>
                                        <p:strVal val="visible"/>
                                      </p:to>
                                    </p:set>
                                    <p:animEffect transition="in" filter="wipe(left)">
                                      <p:cBhvr>
                                        <p:cTn id="16" dur="500"/>
                                        <p:tgtEl>
                                          <p:spTgt spid="27443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74440"/>
                                        </p:tgtEl>
                                        <p:attrNameLst>
                                          <p:attrName>style.visibility</p:attrName>
                                        </p:attrNameLst>
                                      </p:cBhvr>
                                      <p:to>
                                        <p:strVal val="visible"/>
                                      </p:to>
                                    </p:set>
                                    <p:animEffect transition="in" filter="wipe(left)">
                                      <p:cBhvr>
                                        <p:cTn id="20" dur="500"/>
                                        <p:tgtEl>
                                          <p:spTgt spid="2744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274441"/>
                                        </p:tgtEl>
                                        <p:attrNameLst>
                                          <p:attrName>style.visibility</p:attrName>
                                        </p:attrNameLst>
                                      </p:cBhvr>
                                      <p:to>
                                        <p:strVal val="visible"/>
                                      </p:to>
                                    </p:set>
                                    <p:animEffect transition="in" filter="wipe(right)">
                                      <p:cBhvr>
                                        <p:cTn id="25" dur="500"/>
                                        <p:tgtEl>
                                          <p:spTgt spid="2744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74442"/>
                                        </p:tgtEl>
                                        <p:attrNameLst>
                                          <p:attrName>style.visibility</p:attrName>
                                        </p:attrNameLst>
                                      </p:cBhvr>
                                      <p:to>
                                        <p:strVal val="visible"/>
                                      </p:to>
                                    </p:set>
                                    <p:animEffect transition="in" filter="wipe(right)">
                                      <p:cBhvr>
                                        <p:cTn id="30" dur="500"/>
                                        <p:tgtEl>
                                          <p:spTgt spid="27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bldLvl="0" animBg="1"/>
      <p:bldP spid="274438" grpId="0" bldLvl="0" animBg="1"/>
      <p:bldP spid="274439" grpId="0" bldLvl="0" animBg="1"/>
      <p:bldP spid="274440" grpId="0" bldLvl="0" animBg="1"/>
      <p:bldP spid="274441"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01"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5600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7545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使用字体示例</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2</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5460" name="Text Box 4"/>
          <p:cNvSpPr txBox="1">
            <a:spLocks noChangeArrowheads="1"/>
          </p:cNvSpPr>
          <p:nvPr/>
        </p:nvSpPr>
        <p:spPr bwMode="auto">
          <a:xfrm>
            <a:off x="863600" y="1331913"/>
            <a:ext cx="8961438" cy="5526088"/>
          </a:xfrm>
          <a:prstGeom prst="rect">
            <a:avLst/>
          </a:prstGeom>
          <a:noFill/>
          <a:ln w="25400">
            <a:solidFill>
              <a:schemeClr val="tx1"/>
            </a:solidFill>
            <a:miter lim="800000"/>
          </a:ln>
          <a:effectLst/>
        </p:spPr>
        <p:txBody>
          <a:bodyPr>
            <a:spAutoFit/>
          </a:bodyPr>
          <a:lstStyle/>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import java.awt.*;</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import javax.swing.*;</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class Fonts2Panel extends JPanel {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public void paintComponent(Graphics g)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String myquote="Happiness is an attitude.";</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Font f=new Font("Times New</a:t>
            </a:r>
            <a:endPar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Roman",Font.BOLD+Font.ITALIC,24);</a:t>
            </a:r>
            <a:endPar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g.setFont(f);</a:t>
            </a:r>
            <a:endPar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kumimoji="0" lang="en-US" altLang="zh-CN" sz="2520"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FontMetrics fm=getFontMetrics(f);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int x=(getSize().width - </a:t>
            </a:r>
            <a:r>
              <a:rPr kumimoji="0" lang="en-US" altLang="zh-CN" sz="2100" b="1" kern="1200" cap="none" spc="0" normalizeH="0" baseline="0" noProof="0">
                <a:solidFill>
                  <a:srgbClr val="CC0000"/>
                </a:solidFill>
                <a:latin typeface="Courier New" panose="02070309020205020404" pitchFamily="49" charset="0"/>
                <a:ea typeface="微软雅黑" panose="020B0503020204020204" pitchFamily="34" charset="-122"/>
                <a:cs typeface="Courier New" panose="02070309020205020404" pitchFamily="49" charset="0"/>
                <a:sym typeface="+mn-ea"/>
              </a:rPr>
              <a:t>fm.stringWidth(myquote)</a:t>
            </a: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)/2;</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int y=getSize().height/2;</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g.drawString(myquote,x,y);</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algn="just"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a:p>
            <a:pPr marR="0" defTabSz="914400">
              <a:lnSpc>
                <a:spcPct val="70000"/>
              </a:lnSpc>
              <a:spcBef>
                <a:spcPct val="50000"/>
              </a:spcBef>
              <a:buClrTx/>
              <a:buSzTx/>
              <a:buFontTx/>
              <a:defRPr/>
            </a:pPr>
            <a:r>
              <a:rPr kumimoji="0" lang="en-US" altLang="zh-CN" sz="2100" b="1"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a:t>
            </a:r>
            <a:r>
              <a:rPr kumimoji="0" lang="en-US" altLang="zh-CN" sz="2520"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rPr>
              <a:t>     </a:t>
            </a:r>
            <a:endParaRPr kumimoji="0" lang="en-US" altLang="zh-CN" sz="2520" kern="1200" cap="none" spc="0" normalizeH="0" baseline="0" noProof="0">
              <a:latin typeface="Courier New" panose="02070309020205020404" pitchFamily="49" charset="0"/>
              <a:ea typeface="微软雅黑" panose="020B0503020204020204" pitchFamily="34" charset="-122"/>
              <a:cs typeface="Courier New" panose="02070309020205020404" pitchFamily="49" charset="0"/>
              <a:sym typeface="+mn-ea"/>
            </a:endParaRPr>
          </a:p>
        </p:txBody>
      </p:sp>
      <p:pic>
        <p:nvPicPr>
          <p:cNvPr id="275461" name="Picture 5"/>
          <p:cNvPicPr>
            <a:picLocks noChangeAspect="1"/>
          </p:cNvPicPr>
          <p:nvPr/>
        </p:nvPicPr>
        <p:blipFill>
          <a:blip r:embed="rId2"/>
          <a:stretch>
            <a:fillRect/>
          </a:stretch>
        </p:blipFill>
        <p:spPr>
          <a:xfrm>
            <a:off x="6921500" y="5040313"/>
            <a:ext cx="3000375" cy="2000250"/>
          </a:xfrm>
          <a:prstGeom prst="rect">
            <a:avLst/>
          </a:prstGeom>
          <a:noFill/>
          <a:ln w="9525">
            <a:noFill/>
          </a:ln>
        </p:spPr>
      </p:pic>
      <p:sp>
        <p:nvSpPr>
          <p:cNvPr id="275462" name="Rectangle 6"/>
          <p:cNvSpPr>
            <a:spLocks noChangeArrowheads="1"/>
          </p:cNvSpPr>
          <p:nvPr/>
        </p:nvSpPr>
        <p:spPr bwMode="auto">
          <a:xfrm>
            <a:off x="1320800" y="3121025"/>
            <a:ext cx="7280275" cy="1039813"/>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5463" name="AutoShape 7"/>
          <p:cNvSpPr/>
          <p:nvPr/>
        </p:nvSpPr>
        <p:spPr>
          <a:xfrm>
            <a:off x="7321550" y="2560638"/>
            <a:ext cx="2719388" cy="879475"/>
          </a:xfrm>
          <a:prstGeom prst="wedgeEllipseCallout">
            <a:avLst>
              <a:gd name="adj1" fmla="val -101227"/>
              <a:gd name="adj2" fmla="val 33523"/>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创建一种新字体，并设为当前字体</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75464" name="Rectangle 8"/>
          <p:cNvSpPr>
            <a:spLocks noChangeArrowheads="1"/>
          </p:cNvSpPr>
          <p:nvPr/>
        </p:nvSpPr>
        <p:spPr bwMode="auto">
          <a:xfrm>
            <a:off x="5400675" y="4721225"/>
            <a:ext cx="3840163" cy="319088"/>
          </a:xfrm>
          <a:prstGeom prst="rect">
            <a:avLst/>
          </a:prstGeom>
          <a:noFill/>
          <a:ln w="25400">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75465" name="AutoShape 9"/>
          <p:cNvSpPr/>
          <p:nvPr/>
        </p:nvSpPr>
        <p:spPr>
          <a:xfrm>
            <a:off x="7721600" y="3921125"/>
            <a:ext cx="2319338" cy="639763"/>
          </a:xfrm>
          <a:prstGeom prst="wedgeEllipseCallout">
            <a:avLst>
              <a:gd name="adj1" fmla="val -72699"/>
              <a:gd name="adj2" fmla="val 66926"/>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求字符串宽度</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462"/>
                                        </p:tgtEl>
                                        <p:attrNameLst>
                                          <p:attrName>style.visibility</p:attrName>
                                        </p:attrNameLst>
                                      </p:cBhvr>
                                      <p:to>
                                        <p:strVal val="visible"/>
                                      </p:to>
                                    </p:set>
                                    <p:animEffect transition="in" filter="wipe(left)">
                                      <p:cBhvr>
                                        <p:cTn id="7" dur="500"/>
                                        <p:tgtEl>
                                          <p:spTgt spid="2754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5463"/>
                                        </p:tgtEl>
                                        <p:attrNameLst>
                                          <p:attrName>style.visibility</p:attrName>
                                        </p:attrNameLst>
                                      </p:cBhvr>
                                      <p:to>
                                        <p:strVal val="visible"/>
                                      </p:to>
                                    </p:set>
                                    <p:animEffect transition="in" filter="wipe(left)">
                                      <p:cBhvr>
                                        <p:cTn id="11" dur="500"/>
                                        <p:tgtEl>
                                          <p:spTgt spid="2754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5464"/>
                                        </p:tgtEl>
                                        <p:attrNameLst>
                                          <p:attrName>style.visibility</p:attrName>
                                        </p:attrNameLst>
                                      </p:cBhvr>
                                      <p:to>
                                        <p:strVal val="visible"/>
                                      </p:to>
                                    </p:set>
                                    <p:animEffect transition="in" filter="wipe(left)">
                                      <p:cBhvr>
                                        <p:cTn id="16" dur="500"/>
                                        <p:tgtEl>
                                          <p:spTgt spid="2754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75465"/>
                                        </p:tgtEl>
                                        <p:attrNameLst>
                                          <p:attrName>style.visibility</p:attrName>
                                        </p:attrNameLst>
                                      </p:cBhvr>
                                      <p:to>
                                        <p:strVal val="visible"/>
                                      </p:to>
                                    </p:set>
                                    <p:animEffect transition="in" filter="wipe(left)">
                                      <p:cBhvr>
                                        <p:cTn id="20" dur="500"/>
                                        <p:tgtEl>
                                          <p:spTgt spid="2754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75461"/>
                                        </p:tgtEl>
                                        <p:attrNameLst>
                                          <p:attrName>style.visibility</p:attrName>
                                        </p:attrNameLst>
                                      </p:cBhvr>
                                      <p:to>
                                        <p:strVal val="visible"/>
                                      </p:to>
                                    </p:set>
                                    <p:animEffect transition="in" filter="wipe(right)">
                                      <p:cBhvr>
                                        <p:cTn id="25"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bldLvl="0" animBg="1"/>
      <p:bldP spid="275463" grpId="0" bldLvl="0" animBg="1"/>
      <p:bldP spid="275464" grpId="0" bldLvl="0" animBg="1"/>
      <p:bldP spid="275465"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7025"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5702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7648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列出当前平台上所有可用字体</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7028" name="Text Box 4"/>
          <p:cNvSpPr txBox="1"/>
          <p:nvPr/>
        </p:nvSpPr>
        <p:spPr>
          <a:xfrm>
            <a:off x="1000125" y="1360488"/>
            <a:ext cx="8880475" cy="5321300"/>
          </a:xfrm>
          <a:prstGeom prst="rect">
            <a:avLst/>
          </a:prstGeom>
          <a:noFill/>
          <a:ln w="25400" cap="flat" cmpd="sng">
            <a:solidFill>
              <a:schemeClr val="tx1"/>
            </a:solidFill>
            <a:prstDash val="solid"/>
            <a:miter/>
            <a:headEnd type="none" w="med" len="med"/>
            <a:tailEnd type="none" w="med" len="med"/>
          </a:ln>
        </p:spPr>
        <p:txBody>
          <a:bodyPr anchor="t">
            <a:spAutoFit/>
          </a:bodyPr>
          <a:p>
            <a:pPr>
              <a:lnSpc>
                <a:spcPct val="90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import java.awt.*;</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public class ListFonts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public static void main(String[] args)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GraphicsEnvironment env =</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nSpc>
                <a:spcPct val="9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GraphicsEnvironment.getLocalGraphicsEnvironment();</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String[] fontNames =</a:t>
            </a:r>
            <a:endPar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endParaRPr>
          </a:p>
          <a:p>
            <a:pPr>
              <a:lnSpc>
                <a:spcPct val="90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env.getAvailableFontFamilyNames();</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宋体" panose="02010600030101010101" pitchFamily="2" charset="-122"/>
                <a:sym typeface="Calibri" panose="020F0502020204030204" pitchFamily="34" charset="0"/>
              </a:rPr>
              <a:t>System.out.println("</a:t>
            </a:r>
            <a:r>
              <a:rPr lang="zh-CN" altLang="en-US" sz="2100" b="1" dirty="0">
                <a:latin typeface="Courier New" panose="02070309020205020404" pitchFamily="49" charset="0"/>
                <a:ea typeface="宋体" panose="02010600030101010101" pitchFamily="2" charset="-122"/>
                <a:sym typeface="Calibri" panose="020F0502020204030204" pitchFamily="34" charset="0"/>
              </a:rPr>
              <a:t>可用字体：</a:t>
            </a: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zh-CN" altLang="fr-FR" sz="21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for(int i=0; i&lt;fontNames.length; i++)</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System.out.println(" " + fontNames[i]);</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90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p:txBody>
      </p:sp>
      <p:pic>
        <p:nvPicPr>
          <p:cNvPr id="276485" name="Picture 5"/>
          <p:cNvPicPr>
            <a:picLocks noChangeAspect="1"/>
          </p:cNvPicPr>
          <p:nvPr/>
        </p:nvPicPr>
        <p:blipFill>
          <a:blip r:embed="rId2"/>
          <a:stretch>
            <a:fillRect/>
          </a:stretch>
        </p:blipFill>
        <p:spPr>
          <a:xfrm>
            <a:off x="7480300" y="2400300"/>
            <a:ext cx="2281238" cy="43100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6485"/>
                                        </p:tgtEl>
                                        <p:attrNameLst>
                                          <p:attrName>style.visibility</p:attrName>
                                        </p:attrNameLst>
                                      </p:cBhvr>
                                      <p:to>
                                        <p:strVal val="visible"/>
                                      </p:to>
                                    </p:set>
                                    <p:animEffect transition="in" filter="wipe(right)">
                                      <p:cBhvr>
                                        <p:cTn id="7" dur="500"/>
                                        <p:tgtEl>
                                          <p:spTgt spid="276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6"/>
          <p:cNvSpPr>
            <a:spLocks noGrp="1" noChangeArrowheads="1"/>
          </p:cNvSpPr>
          <p:nvPr>
            <p:ph type="body" idx="4294967295"/>
          </p:nvPr>
        </p:nvSpPr>
        <p:spPr>
          <a:xfrm>
            <a:off x="1079500" y="1030288"/>
            <a:ext cx="8721725" cy="6804025"/>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47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47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FrameWithPanel extends Frame{</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FrameWithPanel(String str){</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super(str);</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FrameWithPanel fr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new FrameWithPanel("Frame with Panel");</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 pan=new Panel();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fr.setSize(200,200);</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fr.setBackground(Color.red);</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fr.setLayout(null);</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pan.setSize(100,100);</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pan.setBackground(Color.yellow);</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fr.add(pan);</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fr.setVisible(true);</a:t>
            </a:r>
            <a:endParaRPr kumimoji="0" lang="en-US" altLang="zh-CN" sz="21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354183" name="Picture 7" descr="g9-2"/>
          <p:cNvPicPr>
            <a:picLocks noChangeAspect="1"/>
          </p:cNvPicPr>
          <p:nvPr/>
        </p:nvPicPr>
        <p:blipFill>
          <a:blip r:embed="rId1"/>
          <a:stretch>
            <a:fillRect/>
          </a:stretch>
        </p:blipFill>
        <p:spPr>
          <a:xfrm>
            <a:off x="5248275" y="1408113"/>
            <a:ext cx="4641850" cy="46402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54183"/>
                                        </p:tgtEl>
                                        <p:attrNameLst>
                                          <p:attrName>style.visibility</p:attrName>
                                        </p:attrNameLst>
                                      </p:cBhvr>
                                      <p:to>
                                        <p:strVal val="visible"/>
                                      </p:to>
                                    </p:set>
                                    <p:animEffect transition="in" filter="box(out)">
                                      <p:cBhvr>
                                        <p:cTn id="7" dur="500"/>
                                        <p:tgtEl>
                                          <p:spTgt spid="235418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颜色</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8050" name="Rectangle 3"/>
          <p:cNvSpPr>
            <a:spLocks noGrp="1"/>
          </p:cNvSpPr>
          <p:nvPr>
            <p:ph idx="1"/>
          </p:nvPr>
        </p:nvSpPr>
        <p:spPr/>
        <p:txBody>
          <a:bodyPr vert="horz" wrap="square" lIns="96011" tIns="48005" rIns="96011" bIns="48005" anchor="t"/>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java.awt.Color </a:t>
            </a:r>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类提供了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13</a:t>
            </a:r>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个可用作标准颜色的常量：</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black</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（黑色）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green</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（绿色）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red</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（红色）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blue</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（蓝色）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lightGray</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（浅灰色）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white</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（白色）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cyan</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（蓝绿色）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magenta</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（洋红色）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yellow</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（黄色）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darkGray</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（深灰色）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orange</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（橙色）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gray</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（灰色）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pink</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（粉红色）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Color</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类的构造函数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8532" name="Rectangle 4"/>
          <p:cNvSpPr>
            <a:spLocks noGrp="1" noChangeArrowheads="1"/>
          </p:cNvSpPr>
          <p:nvPr>
            <p:ph idx="1"/>
          </p:nvPr>
        </p:nvSpPr>
        <p:spPr>
          <a:xfrm>
            <a:off x="495300" y="5130800"/>
            <a:ext cx="9721850" cy="1016000"/>
          </a:xfrm>
          <a:solidFill>
            <a:srgbClr val="CCFFFF"/>
          </a:solidFill>
          <a:ln w="76200" cmpd="tri">
            <a:solidFill>
              <a:schemeClr val="tx1"/>
            </a:solidFill>
            <a:miter lim="800000"/>
          </a:ln>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Times New Roman" panose="02020603050405020304" pitchFamily="18" charset="0"/>
                <a:cs typeface="+mn-cs"/>
                <a:sym typeface="Calibri" panose="020F0502020204030204" pitchFamily="34" charset="0"/>
              </a:rPr>
              <a:t>   </a:t>
            </a:r>
            <a:r>
              <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Color a= new Color(0.907F,2F,0F);</a:t>
            </a:r>
            <a:endPar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Color b= new Color(255,255,0); </a:t>
            </a:r>
            <a:endParaRPr kumimoji="0" lang="en-US" altLang="zh-CN" sz="2520" b="0" i="0" u="none" strike="noStrike" kern="1200" cap="none" spc="0" normalizeH="0" baseline="0" noProof="1">
              <a:ln>
                <a:noFill/>
              </a:ln>
              <a:solidFill>
                <a:schemeClr val="tx1"/>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p:txBody>
      </p:sp>
      <p:sp>
        <p:nvSpPr>
          <p:cNvPr id="259075" name="Rectangle 3"/>
          <p:cNvSpPr/>
          <p:nvPr/>
        </p:nvSpPr>
        <p:spPr>
          <a:xfrm>
            <a:off x="1079500" y="1520825"/>
            <a:ext cx="8801100" cy="3440113"/>
          </a:xfrm>
          <a:prstGeom prst="rect">
            <a:avLst/>
          </a:prstGeom>
          <a:noFill/>
          <a:ln w="9525">
            <a:noFill/>
          </a:ln>
        </p:spPr>
        <p:txBody>
          <a:bodyPr anchor="t"/>
          <a:p>
            <a:pPr marL="342900" indent="-342900" algn="just">
              <a:spcBef>
                <a:spcPct val="50000"/>
              </a:spcBef>
            </a:pPr>
            <a:r>
              <a:rPr lang="en-US" altLang="zh-CN" sz="3300" b="1" dirty="0">
                <a:latin typeface="Arial" panose="020B0604020202020204" pitchFamily="34" charset="0"/>
                <a:ea typeface="微软雅黑" panose="020B0503020204020204" pitchFamily="34" charset="-122"/>
                <a:sym typeface="Calibri" panose="020F0502020204030204" pitchFamily="34" charset="0"/>
              </a:rPr>
              <a:t>Color</a:t>
            </a:r>
            <a:r>
              <a:rPr lang="en-US" altLang="en-US" sz="3300" b="1" dirty="0">
                <a:latin typeface="Courier New" panose="02070309020205020404" pitchFamily="49" charset="0"/>
                <a:ea typeface="微软雅黑" panose="020B0503020204020204" pitchFamily="34" charset="-122"/>
                <a:sym typeface="Calibri" panose="020F0502020204030204" pitchFamily="34" charset="0"/>
              </a:rPr>
              <a:t>类的构造函数如下：</a:t>
            </a:r>
            <a:endParaRPr lang="en-US" altLang="zh-CN" sz="3300" b="1" dirty="0">
              <a:latin typeface="Courier New" panose="02070309020205020404" pitchFamily="49" charset="0"/>
              <a:ea typeface="宋体" panose="02010600030101010101" pitchFamily="2" charset="-122"/>
              <a:sym typeface="Calibri" panose="020F0502020204030204" pitchFamily="34" charset="0"/>
            </a:endParaRPr>
          </a:p>
          <a:p>
            <a:pPr marL="342900" indent="-342900" algn="just">
              <a:spcBef>
                <a:spcPct val="50000"/>
              </a:spcBef>
            </a:pPr>
            <a:r>
              <a:rPr lang="en-US" altLang="zh-CN" sz="2900" b="1" dirty="0">
                <a:latin typeface="Courier New" panose="02070309020205020404" pitchFamily="49" charset="0"/>
                <a:ea typeface="宋体" panose="02010600030101010101" pitchFamily="2" charset="-122"/>
                <a:sym typeface="Calibri" panose="020F0502020204030204" pitchFamily="34" charset="0"/>
              </a:rPr>
              <a:t>  - </a:t>
            </a:r>
            <a:r>
              <a:rPr lang="en-US" altLang="zh-CN" sz="2900" b="1" dirty="0">
                <a:solidFill>
                  <a:srgbClr val="CC0000"/>
                </a:solidFill>
                <a:latin typeface="Courier New" panose="02070309020205020404" pitchFamily="49" charset="0"/>
                <a:ea typeface="宋体" panose="02010600030101010101" pitchFamily="2" charset="-122"/>
                <a:sym typeface="Calibri" panose="020F0502020204030204" pitchFamily="34" charset="0"/>
              </a:rPr>
              <a:t>Color(int red,int green,int blue)</a:t>
            </a:r>
            <a:r>
              <a:rPr lang="en-US" altLang="zh-CN" sz="2900" b="1" dirty="0">
                <a:latin typeface="Courier New" panose="02070309020205020404" pitchFamily="49" charset="0"/>
                <a:ea typeface="宋体" panose="02010600030101010101" pitchFamily="2" charset="-122"/>
                <a:sym typeface="Calibri" panose="020F0502020204030204" pitchFamily="34" charset="0"/>
              </a:rPr>
              <a:t>:</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使用三个分别代表红、绿、蓝的整数来表示它们混合的颜色。这些值必须在</a:t>
            </a:r>
            <a:r>
              <a:rPr lang="en-US" altLang="zh-CN" sz="2900" b="1" dirty="0">
                <a:latin typeface="微软雅黑" panose="020B0503020204020204" pitchFamily="34" charset="-122"/>
                <a:ea typeface="微软雅黑" panose="020B0503020204020204" pitchFamily="34" charset="-122"/>
                <a:sym typeface="Calibri" panose="020F0502020204030204" pitchFamily="34" charset="0"/>
              </a:rPr>
              <a:t>0</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到</a:t>
            </a:r>
            <a:r>
              <a:rPr lang="en-US" altLang="zh-CN" sz="2900" b="1" dirty="0">
                <a:latin typeface="微软雅黑" panose="020B0503020204020204" pitchFamily="34" charset="-122"/>
                <a:ea typeface="微软雅黑" panose="020B0503020204020204" pitchFamily="34" charset="-122"/>
                <a:sym typeface="Calibri" panose="020F0502020204030204" pitchFamily="34" charset="0"/>
              </a:rPr>
              <a:t>255</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之间。</a:t>
            </a:r>
            <a:endParaRPr lang="en-US" altLang="zh-CN" sz="2900" b="1" dirty="0">
              <a:latin typeface="Arial" panose="020B0604020202020204" pitchFamily="34" charset="0"/>
              <a:ea typeface="微软雅黑" panose="020B0503020204020204" pitchFamily="34" charset="-122"/>
              <a:sym typeface="Calibri" panose="020F0502020204030204" pitchFamily="34" charset="0"/>
            </a:endParaRPr>
          </a:p>
          <a:p>
            <a:pPr marL="342900" indent="-342900" algn="just">
              <a:spcBef>
                <a:spcPct val="50000"/>
              </a:spcBef>
            </a:pPr>
            <a:r>
              <a:rPr lang="en-US" altLang="zh-CN" sz="2900" b="1" dirty="0">
                <a:latin typeface="Courier New" panose="02070309020205020404" pitchFamily="49" charset="0"/>
                <a:ea typeface="微软雅黑" panose="020B0503020204020204" pitchFamily="34" charset="-122"/>
                <a:sym typeface="Calibri" panose="020F0502020204030204" pitchFamily="34" charset="0"/>
              </a:rPr>
              <a:t>  -</a:t>
            </a:r>
            <a:r>
              <a:rPr lang="en-US" altLang="zh-CN" sz="29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Color(float red,float green,float blue)</a:t>
            </a:r>
            <a:r>
              <a:rPr lang="en-US" altLang="en-US" sz="2900" b="1" dirty="0">
                <a:latin typeface="微软雅黑" panose="020B0503020204020204" pitchFamily="34" charset="-122"/>
                <a:ea typeface="微软雅黑" panose="020B0503020204020204" pitchFamily="34" charset="-122"/>
                <a:sym typeface="Calibri" panose="020F0502020204030204" pitchFamily="34" charset="0"/>
              </a:rPr>
              <a:t>：用三个浮点数指定红、绿、蓝的相对混合。</a:t>
            </a:r>
            <a:endParaRPr lang="en-US" altLang="en-US" sz="2900" b="1" dirty="0">
              <a:latin typeface="Courier New" panose="02070309020205020404" pitchFamily="49" charset="0"/>
              <a:ea typeface="微软雅黑" panose="020B0503020204020204" pitchFamily="34" charset="-122"/>
              <a:sym typeface="Calibri" panose="020F0502020204030204" pitchFamily="34" charset="0"/>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设置颜色方法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0098" name="Rectangle 2"/>
          <p:cNvSpPr>
            <a:spLocks noGrp="1"/>
          </p:cNvSpPr>
          <p:nvPr>
            <p:ph idx="1"/>
          </p:nvPr>
        </p:nvSpPr>
        <p:spPr/>
        <p:txBody>
          <a:bodyPr vert="horz" wrap="square" lIns="96011" tIns="48005" rIns="96011" bIns="48005" anchor="t"/>
          <a:p>
            <a:pPr algn="just" defTabSz="1028700">
              <a:buClr>
                <a:schemeClr val="tx1"/>
              </a:buClr>
            </a:pPr>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如果要修改或设置组件的颜色，可以使用下列几种方法：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9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void setColor(Color newColor)</a:t>
            </a:r>
            <a:r>
              <a:rPr lang="en-US" altLang="en-US" sz="2900" kern="1200" dirty="0">
                <a:latin typeface="Courier New" panose="02070309020205020404" pitchFamily="49" charset="0"/>
                <a:ea typeface="微软雅黑" panose="020B0503020204020204" pitchFamily="34" charset="-122"/>
                <a:cs typeface="+mn-cs"/>
                <a:sym typeface="Calibri" panose="020F0502020204030204" pitchFamily="34" charset="0"/>
              </a:rPr>
              <a:t>：设置当前绘制的颜色</a:t>
            </a: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9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void setForeground(Color)</a:t>
            </a:r>
            <a:r>
              <a:rPr lang="en-US" altLang="en-US" sz="2900"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设置前景色</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900"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9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void setBackground(Color)</a:t>
            </a:r>
            <a:r>
              <a:rPr lang="en-US" altLang="en-US" sz="2900" kern="1200" dirty="0">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en-US" sz="2900" kern="1200" dirty="0">
                <a:latin typeface="微软雅黑" panose="020B0503020204020204" pitchFamily="34" charset="-122"/>
                <a:ea typeface="微软雅黑" panose="020B0503020204020204" pitchFamily="34" charset="-122"/>
                <a:cs typeface="+mn-cs"/>
                <a:sym typeface="Calibri" panose="020F0502020204030204" pitchFamily="34" charset="0"/>
              </a:rPr>
              <a:t>设置背景色</a:t>
            </a:r>
            <a:r>
              <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9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使用颜色示例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1122" name="Rectangle 3"/>
          <p:cNvSpPr>
            <a:spLocks noGrp="1"/>
          </p:cNvSpPr>
          <p:nvPr>
            <p:ph idx="1"/>
          </p:nvPr>
        </p:nvSpPr>
        <p:spPr>
          <a:ln w="25400">
            <a:solidFill>
              <a:schemeClr val="tx1"/>
            </a:solidFill>
            <a:miter/>
          </a:ln>
        </p:spPr>
        <p:txBody>
          <a:bodyPr vert="horz" wrap="square" lIns="96011" tIns="48005" rIns="96011" bIns="48005" anchor="t"/>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import java.awt.*;</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import javax.swing.*;</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class ColorsPanel extends JPanel {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public void paintComponent(Graphics g)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Font f=new Font("Georgia",Font.ITALIC,16);</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g.setFont(f);</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g.setColor(Color.red);</a:t>
            </a:r>
            <a:endPar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g.drawString("Hello",75,100);</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g.setColor(new Color(0,128,128));</a:t>
            </a:r>
            <a:endPar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g.drawString("World",75,125);</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latin typeface="Courier New" panose="02070309020205020404" pitchFamily="49" charset="0"/>
              <a:ea typeface="微软雅黑" panose="020B0503020204020204" pitchFamily="34" charset="-122"/>
              <a:cs typeface="+mn-cs"/>
              <a:sym typeface="Calibri" panose="020F0502020204030204" pitchFamily="34" charset="0"/>
            </a:endParaRPr>
          </a:p>
        </p:txBody>
      </p:sp>
      <p:pic>
        <p:nvPicPr>
          <p:cNvPr id="261123" name="Picture 4"/>
          <p:cNvPicPr>
            <a:picLocks noChangeAspect="1"/>
          </p:cNvPicPr>
          <p:nvPr/>
        </p:nvPicPr>
        <p:blipFill>
          <a:blip r:embed="rId1"/>
          <a:stretch>
            <a:fillRect/>
          </a:stretch>
        </p:blipFill>
        <p:spPr>
          <a:xfrm>
            <a:off x="6840538" y="4560888"/>
            <a:ext cx="3000375" cy="2000250"/>
          </a:xfrm>
          <a:prstGeom prst="rect">
            <a:avLst/>
          </a:prstGeom>
          <a:noFill/>
          <a:ln w="9525">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绘制图形</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2-1</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2146" name="Rectangle 3"/>
          <p:cNvSpPr>
            <a:spLocks noGrp="1"/>
          </p:cNvSpPr>
          <p:nvPr>
            <p:ph idx="1"/>
          </p:nvPr>
        </p:nvSpPr>
        <p:spPr/>
        <p:txBody>
          <a:bodyPr vert="horz" wrap="square" lIns="96011" tIns="48005" rIns="96011" bIns="48005" anchor="t"/>
          <a:p>
            <a:pPr defTabSz="1028700">
              <a:lnSpc>
                <a:spcPct val="13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时，通常通过调用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Graphics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drawXxx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fillXxx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方法来绘制图形。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drawXxx</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方法绘制</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图形边框，通过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fillXxx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方法绘制</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填充图形。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3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这些对象用当前选择的颜色来绘制和填充，黑色是默认的颜色。</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绘制图形</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2-2</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3170" name="Rectangle 3"/>
          <p:cNvSpPr>
            <a:spLocks noGrp="1"/>
          </p:cNvSpPr>
          <p:nvPr>
            <p:ph idx="1"/>
          </p:nvPr>
        </p:nvSpPr>
        <p:spPr/>
        <p:txBody>
          <a:bodyPr vert="horz" wrap="square" lIns="96011" tIns="48005" rIns="96011" bIns="4800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Java 2D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中，通常先创建</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Shape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对象，然后调用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Graphics2D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draw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fill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 2D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库以面向对象的方式组合几何形体。</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java.awt.geom</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包中囊括了一些有用的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Shape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实现。如</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rPr>
              <a:t>Line2D</a:t>
            </a:r>
            <a:endPar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endParaRPr>
          </a:p>
          <a:p>
            <a:pPr lvl="1" defTabSz="1028700"/>
            <a:r>
              <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rPr>
              <a:t>Rectangle2D</a:t>
            </a:r>
            <a:endPar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b="1" kern="1200" dirty="0">
                <a:latin typeface="Courier New" panose="02070309020205020404" pitchFamily="49" charset="0"/>
                <a:ea typeface="微软雅黑" panose="020B0503020204020204" pitchFamily="34" charset="-122"/>
                <a:cs typeface="+mn-cs"/>
                <a:sym typeface="Calibri" panose="020F0502020204030204" pitchFamily="34" charset="0"/>
              </a:rPr>
              <a:t>Ellipse2D</a:t>
            </a:r>
            <a:endParaRPr lang="en-US" altLang="zh-CN" b="1" kern="1200" dirty="0">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使用线条绘制图形</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365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Times New Roman" panose="02020603050405020304" pitchFamily="18" charset="0"/>
                <a:cs typeface="+mn-cs"/>
                <a:sym typeface="Calibri" panose="020F0502020204030204" pitchFamily="34" charset="0"/>
              </a:rPr>
              <a:t>java.awt.Graphics</a:t>
            </a:r>
            <a:r>
              <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中提供了一些方法用来绘制图形对象中的直线和多边形。方法如下：</a:t>
            </a:r>
            <a:endParaRPr kumimoji="0" lang="en-US" altLang="zh-CN"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void drawLine(int startX,int startY,int entX,int endY)</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绘制一条直线</a:t>
            </a: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void drawPolygon(int x[],int y[],int numpoints)</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：绘制多边形轮廓</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void fillPolygon(int x[],int y[],int numpoints)</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绘制填充多边形</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drawPolyline (int x[],int y[],int numpoints)</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绘制顺序连线，如果第一个点和最后一个点不同，该图形不封闭</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绘制矩形和椭圆</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5218" name="Rectangle 3"/>
          <p:cNvSpPr>
            <a:spLocks noGrp="1"/>
          </p:cNvSpPr>
          <p:nvPr>
            <p:ph idx="1"/>
          </p:nvPr>
        </p:nvSpPr>
        <p:spPr/>
        <p:txBody>
          <a:bodyPr vert="horz" wrap="square" lIns="96011" tIns="48005" rIns="96011" bIns="48005" anchor="t"/>
          <a:p>
            <a:pPr algn="just"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drawRect(int top, int left, int width, int height)</a:t>
            </a:r>
            <a:r>
              <a:rPr lang="zh-CN" altLang="en-US" kern="1200" dirty="0">
                <a:latin typeface="Courier New" panose="02070309020205020404" pitchFamily="49" charset="0"/>
                <a:ea typeface="微软雅黑" panose="020B0503020204020204" pitchFamily="34" charset="-122"/>
                <a:cs typeface="+mn-cs"/>
                <a:sym typeface="Calibri" panose="020F0502020204030204" pitchFamily="34" charset="0"/>
              </a:rPr>
              <a:t>：绘制矩形边框</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fillRect(int top, int left,int width, int height)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：绘制填充矩形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drawOval(int top, int left, int width, int height)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Courier New" panose="02070309020205020404" pitchFamily="49" charset="0"/>
                <a:ea typeface="微软雅黑" panose="020B0503020204020204" pitchFamily="34" charset="-122"/>
                <a:cs typeface="+mn-cs"/>
                <a:sym typeface="Calibri" panose="020F0502020204030204" pitchFamily="34" charset="0"/>
              </a:rPr>
              <a:t>绘制椭圆边框</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void fillOval(int top, int left,int width, int height)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：绘制填充椭圆</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41"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6624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8569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绘图示例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44" name="Text Box 4"/>
          <p:cNvSpPr txBox="1"/>
          <p:nvPr/>
        </p:nvSpPr>
        <p:spPr>
          <a:xfrm>
            <a:off x="760413" y="1360488"/>
            <a:ext cx="9201150" cy="5530850"/>
          </a:xfrm>
          <a:prstGeom prst="rect">
            <a:avLst/>
          </a:prstGeom>
          <a:noFill/>
          <a:ln w="25400" cap="flat" cmpd="sng">
            <a:solidFill>
              <a:schemeClr val="tx1"/>
            </a:solidFill>
            <a:prstDash val="solid"/>
            <a:miter/>
            <a:headEnd type="none" w="med" len="med"/>
            <a:tailEnd type="none" w="med" len="med"/>
          </a:ln>
        </p:spPr>
        <p:txBody>
          <a:bodyPr anchor="t">
            <a:spAutoFit/>
          </a:bodyPr>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class ShapesPanel extends JPanel{ </a:t>
            </a:r>
            <a:endParaRPr lang="en-US" altLang="zh-CN" sz="2100" b="1" dirty="0">
              <a:latin typeface="Courier New" panose="02070309020205020404" pitchFamily="49" charset="0"/>
              <a:ea typeface="微软雅黑" panose="020B0503020204020204" pitchFamily="34"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public void paintComponent(Graphics g) {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   super.paintComponent(g);</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g.drawLine(0,0,100,100);</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画线</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g.drawRect(10,10,60,30); </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绘制矩形</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 </a:t>
            </a: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g.drawRoundRect(90,80,80,80,20,20);</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绘制圆角矩形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int xpoints[]={20,50,60,30,10};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int ypoints[]={50,50,70,90,70};</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g.drawPolygon(xpoints,ypoints,5);</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绘制多边形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a:t>
            </a: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g.setColor(Color.red);</a:t>
            </a: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zh-CN" altLang="en-US" sz="2100" b="1" dirty="0">
                <a:latin typeface="Courier New" panose="02070309020205020404" pitchFamily="49" charset="0"/>
                <a:ea typeface="宋体" panose="02010600030101010101" pitchFamily="2" charset="-122"/>
                <a:sym typeface="Calibri" panose="020F0502020204030204" pitchFamily="34" charset="0"/>
              </a:rPr>
              <a:t>设置颜色</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g.fillRect(90,10,80,30);</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绘制填充矩形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g.fillRoundRect(180,50,100,80,15,15);</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绘制填充圆角矩形</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solidFill>
                  <a:srgbClr val="CC0000"/>
                </a:solidFill>
                <a:latin typeface="Courier New" panose="02070309020205020404" pitchFamily="49" charset="0"/>
                <a:ea typeface="微软雅黑" panose="020B0503020204020204" pitchFamily="34" charset="-122"/>
                <a:sym typeface="Calibri" panose="020F0502020204030204" pitchFamily="34" charset="0"/>
              </a:rPr>
              <a:t>   g.fillOval(10,100,80,30); </a:t>
            </a:r>
            <a:r>
              <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a:t>
            </a:r>
            <a:r>
              <a:rPr lang="zh-CN" altLang="en-US" sz="2100" b="1" dirty="0">
                <a:solidFill>
                  <a:srgbClr val="CC0000"/>
                </a:solidFill>
                <a:latin typeface="Courier New" panose="02070309020205020404" pitchFamily="49" charset="0"/>
                <a:ea typeface="宋体" panose="02010600030101010101" pitchFamily="2" charset="-122"/>
                <a:sym typeface="Calibri" panose="020F0502020204030204" pitchFamily="34" charset="0"/>
              </a:rPr>
              <a:t>绘制填充椭圆</a:t>
            </a:r>
            <a:endParaRPr lang="en-US"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微软雅黑" panose="020B0503020204020204" pitchFamily="34" charset="-122"/>
                <a:sym typeface="Calibri" panose="020F0502020204030204" pitchFamily="34" charset="0"/>
              </a:rPr>
              <a:t> } </a:t>
            </a:r>
            <a:endParaRPr lang="en-US" altLang="zh-CN" sz="2100" b="1" dirty="0">
              <a:latin typeface="Courier New" panose="02070309020205020404" pitchFamily="49" charset="0"/>
              <a:ea typeface="宋体" panose="02010600030101010101" pitchFamily="2" charset="-122"/>
              <a:sym typeface="Calibri" panose="020F0502020204030204" pitchFamily="34" charset="0"/>
            </a:endParaRPr>
          </a:p>
          <a:p>
            <a:pPr>
              <a:lnSpc>
                <a:spcPct val="65000"/>
              </a:lnSpc>
              <a:spcBef>
                <a:spcPct val="50000"/>
              </a:spcBef>
            </a:pPr>
            <a:r>
              <a:rPr lang="en-US" altLang="zh-CN" sz="2100" b="1" dirty="0">
                <a:latin typeface="Courier New" panose="02070309020205020404" pitchFamily="49" charset="0"/>
                <a:ea typeface="宋体" panose="02010600030101010101" pitchFamily="2" charset="-122"/>
                <a:sym typeface="Calibri" panose="020F0502020204030204" pitchFamily="34" charset="0"/>
              </a:rPr>
              <a:t>}</a:t>
            </a:r>
            <a:r>
              <a:rPr lang="en-US" altLang="zh-CN" sz="2100" dirty="0">
                <a:latin typeface="Courier New" panose="02070309020205020404" pitchFamily="49" charset="0"/>
                <a:ea typeface="微软雅黑" panose="020B0503020204020204" pitchFamily="34" charset="-122"/>
                <a:sym typeface="Calibri" panose="020F0502020204030204" pitchFamily="34" charset="0"/>
              </a:rPr>
              <a:t> </a:t>
            </a:r>
            <a:endParaRPr lang="en-US" altLang="zh-CN" sz="2100" dirty="0">
              <a:latin typeface="Courier New" panose="02070309020205020404" pitchFamily="49" charset="0"/>
              <a:ea typeface="微软雅黑" panose="020B0503020204020204" pitchFamily="34" charset="-122"/>
              <a:sym typeface="Calibri" panose="020F0502020204030204" pitchFamily="34" charset="0"/>
            </a:endParaRPr>
          </a:p>
        </p:txBody>
      </p:sp>
      <p:pic>
        <p:nvPicPr>
          <p:cNvPr id="285701" name="Picture 5"/>
          <p:cNvPicPr>
            <a:picLocks noChangeAspect="1"/>
          </p:cNvPicPr>
          <p:nvPr/>
        </p:nvPicPr>
        <p:blipFill>
          <a:blip r:embed="rId2"/>
          <a:stretch>
            <a:fillRect/>
          </a:stretch>
        </p:blipFill>
        <p:spPr>
          <a:xfrm>
            <a:off x="6921500" y="4800600"/>
            <a:ext cx="3000375" cy="20002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5701"/>
                                        </p:tgtEl>
                                        <p:attrNameLst>
                                          <p:attrName>style.visibility</p:attrName>
                                        </p:attrNameLst>
                                      </p:cBhvr>
                                      <p:to>
                                        <p:strVal val="visible"/>
                                      </p:to>
                                    </p:set>
                                    <p:animEffect transition="in" filter="wipe(right)">
                                      <p:cBhvr>
                                        <p:cTn id="7" dur="500"/>
                                        <p:tgtEl>
                                          <p:spTgt spid="28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Toolkit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7266" name="Rectangle 3"/>
          <p:cNvSpPr>
            <a:spLocks noGrp="1"/>
          </p:cNvSpPr>
          <p:nvPr>
            <p:ph idx="1"/>
          </p:nvPr>
        </p:nvSpPr>
        <p:spPr>
          <a:xfrm>
            <a:off x="495300" y="1395413"/>
            <a:ext cx="10080625" cy="4751387"/>
          </a:xfrm>
        </p:spPr>
        <p:txBody>
          <a:bodyPr vert="horz" wrap="square" lIns="96011" tIns="48005" rIns="96011" bIns="4800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是一个抽象类，它</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作为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工具箱，提供了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GUI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最底层的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Java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访问，例如从系统获取图像、获取屏幕分辨率，获取屏幕色彩模型、全屏的时候获得屏幕大小等</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要获得</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对象，可以使用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类的静态</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getDefaultToolkit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Toolkit getDefaultToolkit()</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：返回缺省工具包。</a:t>
            </a:r>
            <a:endParaRPr lang="en-GB"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Image getImage(String filename)</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：返回一个将从文件中读取其像素数据的图像。参数</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filename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包含图像文件（例如，</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GIF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或</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JPEG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文件）</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boolean drawImage(Image img, int x, int y, ImageObserver ob)</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绘制比例图像。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0082"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布局管理器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6322" name="Rectangle 4"/>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用户界面上的组件可以按不同方式排列。</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使用布局管理器来管理这些排列方式</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每当需要重新调整屏幕大小或重新绘制屏幕上任一项目时，就要用到布局管理器。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AWT</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提供一组用来进行布局管理的类，称为布局管理器或布局。所有布局都实现 </a:t>
            </a:r>
            <a:r>
              <a:rPr lang="en-US" altLang="zh-CN"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LayoutManager</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接口。</a:t>
            </a:r>
            <a:endPar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1203" name="Rectangle 3"/>
          <p:cNvSpPr>
            <a:spLocks noChangeArrowheads="1"/>
          </p:cNvSpPr>
          <p:nvPr/>
        </p:nvSpPr>
        <p:spPr bwMode="auto">
          <a:xfrm>
            <a:off x="1393825" y="2720975"/>
            <a:ext cx="840105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en-US" sz="3360" b="1" i="0" u="none" strike="noStrike" kern="120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显示图像文件的实例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8290" name="Rectangle 3"/>
          <p:cNvSpPr>
            <a:spLocks noGrp="1"/>
          </p:cNvSpPr>
          <p:nvPr>
            <p:ph idx="1"/>
          </p:nvPr>
        </p:nvSpPr>
        <p:spPr/>
        <p:txBody>
          <a:bodyPr vert="horz" wrap="square" lIns="96011" tIns="48005" rIns="96011" bIns="4800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以下提供了从当前目录获取本地图像文件的代码（如果图像文件不在当前目录中，必须提供完整的路径名）：</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zh-CN" altLang="zh-CN" sz="25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5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String name="xyz.gif";</a:t>
            </a:r>
            <a:endPar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50000"/>
              </a:spcBef>
              <a:buNone/>
            </a:pP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        Image img=Toolkit.getDefaultToolkit().getImage(name);</a:t>
            </a:r>
            <a:endPar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50000"/>
              </a:spcBef>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要从网络中获得图像文件，必须提供</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URL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，例如：</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500"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URL u=new URL(</a:t>
            </a:r>
            <a:r>
              <a:rPr lang="zh-CN" altLang="en-US"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GB"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http://www.xyz.com/image.gif”);</a:t>
            </a:r>
            <a:endPar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        Image img= Toolkit.getDefaultToolkit().getImage(u) </a:t>
            </a:r>
            <a:r>
              <a:rPr lang="en-GB" altLang="zh-CN" sz="25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500" kern="1200" dirty="0">
              <a:solidFill>
                <a:srgbClr val="CC0000"/>
              </a:solidFill>
              <a:latin typeface="微软雅黑" panose="020B0503020204020204" pitchFamily="34" charset="-122"/>
              <a:ea typeface="Courier New" panose="02070309020205020404" pitchFamily="49" charset="0"/>
              <a:cs typeface="+mn-cs"/>
              <a:sym typeface="Calibri" panose="020F0502020204030204"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小结</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347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本章内容</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事件是描述事件源状态变化的对象。用户与</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组件交互就会生成事件。</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GB"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事件源是一个生成（或触发）事件的对象。当这个对象的内部状态改变时，事件就会发生。</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zh-CN" altLang="en-GB"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事件处理中，所有的事件都派生自类</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EventObject</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此类是在 </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包中定义。</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在发生事件时，事件源将调用监听器定义的相应方法。</a:t>
            </a:r>
            <a:endParaRPr kumimoji="0" lang="zh-CN" altLang="en-GB"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适配器类包括所有方法，但不包含功能。</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的结构层次、布局管理，以及如何为其编写事件处理程序</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很多</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组件都要使用的特色如边框、外观风格、线程、定时器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的绘图机制，及实现更为出色绘图效果的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2D</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70338" name="TextBox 3"/>
          <p:cNvSpPr/>
          <p:nvPr/>
        </p:nvSpPr>
        <p:spPr>
          <a:xfrm>
            <a:off x="3948113" y="2205038"/>
            <a:ext cx="2940050" cy="1108075"/>
          </a:xfrm>
          <a:prstGeom prst="rect">
            <a:avLst/>
          </a:prstGeom>
          <a:noFill/>
          <a:ln w="9525">
            <a:noFill/>
          </a:ln>
        </p:spPr>
        <p:txBody>
          <a:bodyPr wrap="none" anchor="t">
            <a:spAutoFit/>
          </a:bodyPr>
          <a:p>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110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布局类型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Java</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中的常用</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布局类型包括以下几种：</a:t>
            </a:r>
            <a:endParaRPr kumimoji="0" lang="zh-CN"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FlowLayout</a:t>
            </a:r>
            <a:r>
              <a:rPr kumimoji="0" lang="en-US"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流式布局）</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BorderLayout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（边界布局） </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（网格布局）</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（网格包布局）</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en-US" altLang="zh-CN"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CardLayout</a:t>
            </a:r>
            <a:r>
              <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（卡片布局）</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454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为容器设置布局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0418" name="Rectangle 3"/>
          <p:cNvSpPr>
            <a:spLocks noGrp="1"/>
          </p:cNvSpPr>
          <p:nvPr>
            <p:ph idx="1"/>
          </p:nvPr>
        </p:nvSpPr>
        <p:spPr/>
        <p:txBody>
          <a:bodyPr vert="horz" wrap="square" lIns="102870" tIns="51435" rIns="102870" bIns="51435" anchor="t"/>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布局管理器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(LayoutManager)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指的是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FlowLayout,BorderLayout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等类的对象；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调用容器对象的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setLayout(LayoutManager lm)</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方法，即可为容器设置不同的布局；</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利用多种复杂布局的组合，总可以达到你想要的效果。</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55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FlowLayout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2466" name="内容占位符 1"/>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 name="Rectangle 3"/>
          <p:cNvSpPr/>
          <p:nvPr/>
        </p:nvSpPr>
        <p:spPr>
          <a:xfrm>
            <a:off x="1993900" y="2432050"/>
            <a:ext cx="6426200" cy="347821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6" name="Rectangle 4"/>
          <p:cNvSpPr/>
          <p:nvPr/>
        </p:nvSpPr>
        <p:spPr>
          <a:xfrm>
            <a:off x="2068513" y="2582863"/>
            <a:ext cx="2495550"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7" name="Rectangle 5"/>
          <p:cNvSpPr/>
          <p:nvPr/>
        </p:nvSpPr>
        <p:spPr>
          <a:xfrm>
            <a:off x="2068513" y="3641725"/>
            <a:ext cx="4233862"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8" name="Rectangle 6"/>
          <p:cNvSpPr/>
          <p:nvPr/>
        </p:nvSpPr>
        <p:spPr>
          <a:xfrm>
            <a:off x="2068513" y="3113088"/>
            <a:ext cx="3100387"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9" name="Rectangle 7"/>
          <p:cNvSpPr/>
          <p:nvPr/>
        </p:nvSpPr>
        <p:spPr>
          <a:xfrm>
            <a:off x="2068513" y="4171950"/>
            <a:ext cx="4006850"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0" name="Rectangle 8"/>
          <p:cNvSpPr/>
          <p:nvPr/>
        </p:nvSpPr>
        <p:spPr>
          <a:xfrm>
            <a:off x="2068513" y="4700588"/>
            <a:ext cx="4991100" cy="455612"/>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1" name="Rectangle 9"/>
          <p:cNvSpPr/>
          <p:nvPr/>
        </p:nvSpPr>
        <p:spPr>
          <a:xfrm>
            <a:off x="4638675" y="2582863"/>
            <a:ext cx="3705225" cy="455612"/>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2" name="Rectangle 10"/>
          <p:cNvSpPr/>
          <p:nvPr/>
        </p:nvSpPr>
        <p:spPr>
          <a:xfrm>
            <a:off x="5243513" y="3113088"/>
            <a:ext cx="3100387"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3" name="Rectangle 11"/>
          <p:cNvSpPr/>
          <p:nvPr/>
        </p:nvSpPr>
        <p:spPr>
          <a:xfrm>
            <a:off x="6376988" y="3641725"/>
            <a:ext cx="1966912" cy="455613"/>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4" name="Rectangle 12"/>
          <p:cNvSpPr/>
          <p:nvPr/>
        </p:nvSpPr>
        <p:spPr>
          <a:xfrm>
            <a:off x="6151563" y="4171950"/>
            <a:ext cx="1436687"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5" name="Rectangle 13"/>
          <p:cNvSpPr/>
          <p:nvPr/>
        </p:nvSpPr>
        <p:spPr>
          <a:xfrm>
            <a:off x="7664450" y="4171950"/>
            <a:ext cx="679450" cy="4540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6" name="Rectangle 14"/>
          <p:cNvSpPr/>
          <p:nvPr/>
        </p:nvSpPr>
        <p:spPr>
          <a:xfrm>
            <a:off x="7134225" y="4700588"/>
            <a:ext cx="1209675" cy="455612"/>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7" name="Rectangle 15"/>
          <p:cNvSpPr/>
          <p:nvPr/>
        </p:nvSpPr>
        <p:spPr>
          <a:xfrm>
            <a:off x="2068513" y="5230813"/>
            <a:ext cx="2268537" cy="5286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8" name="Rectangle 16"/>
          <p:cNvSpPr/>
          <p:nvPr/>
        </p:nvSpPr>
        <p:spPr>
          <a:xfrm>
            <a:off x="4411663" y="5230813"/>
            <a:ext cx="2874962" cy="5286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9" name="Rectangle 17"/>
          <p:cNvSpPr/>
          <p:nvPr/>
        </p:nvSpPr>
        <p:spPr>
          <a:xfrm>
            <a:off x="7361238" y="5230813"/>
            <a:ext cx="982662" cy="5286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0" name="Text Box 18"/>
          <p:cNvSpPr txBox="1">
            <a:spLocks noChangeArrowheads="1"/>
          </p:cNvSpPr>
          <p:nvPr/>
        </p:nvSpPr>
        <p:spPr bwMode="auto">
          <a:xfrm>
            <a:off x="4186238" y="6742113"/>
            <a:ext cx="1511300" cy="427038"/>
          </a:xfrm>
          <a:prstGeom prst="rect">
            <a:avLst/>
          </a:prstGeom>
          <a:solidFill>
            <a:srgbClr val="FF6600"/>
          </a:solidFill>
          <a:ln w="9525" algn="ctr">
            <a:solidFill>
              <a:srgbClr val="FF0000"/>
            </a:solidFill>
            <a:miter lim="800000"/>
          </a:ln>
          <a:effectLst/>
        </p:spPr>
        <p:txBody>
          <a:bodyPr wrap="none" anchor="ctr"/>
          <a:lstStyle/>
          <a:p>
            <a:pPr marR="0" algn="ctr" defTabSz="1028700" latinLnBrk="1">
              <a:buClrTx/>
              <a:buSzTx/>
              <a:buFontTx/>
              <a:defRPr/>
            </a:pPr>
            <a:r>
              <a:rPr kumimoji="1" lang="zh-CN" altLang="en-US" sz="210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rPr>
              <a:t>容器</a:t>
            </a:r>
            <a:endParaRPr kumimoji="1" lang="zh-CN" altLang="en-US" sz="210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endParaRPr>
          </a:p>
        </p:txBody>
      </p:sp>
      <p:sp>
        <p:nvSpPr>
          <p:cNvPr id="21" name="AutoShape 19"/>
          <p:cNvSpPr/>
          <p:nvPr/>
        </p:nvSpPr>
        <p:spPr>
          <a:xfrm>
            <a:off x="4791075" y="5910263"/>
            <a:ext cx="301625" cy="755650"/>
          </a:xfrm>
          <a:prstGeom prst="upArrow">
            <a:avLst>
              <a:gd name="adj1" fmla="val 50000"/>
              <a:gd name="adj2" fmla="val 62561"/>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2" name="Rectangle 20"/>
          <p:cNvSpPr/>
          <p:nvPr/>
        </p:nvSpPr>
        <p:spPr>
          <a:xfrm>
            <a:off x="3579813" y="1725613"/>
            <a:ext cx="4008437" cy="454025"/>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流布局是面板的默认布局管理器</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3" name="AutoShape 21"/>
          <p:cNvSpPr/>
          <p:nvPr/>
        </p:nvSpPr>
        <p:spPr>
          <a:xfrm rot="2597773">
            <a:off x="1690688" y="2330450"/>
            <a:ext cx="452437" cy="301625"/>
          </a:xfrm>
          <a:prstGeom prst="notchedRightArrow">
            <a:avLst>
              <a:gd name="adj1" fmla="val 50000"/>
              <a:gd name="adj2" fmla="val 37458"/>
            </a:avLst>
          </a:prstGeom>
          <a:solidFill>
            <a:srgbClr val="FF0000"/>
          </a:soli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4" name="Oval 22"/>
          <p:cNvSpPr/>
          <p:nvPr/>
        </p:nvSpPr>
        <p:spPr>
          <a:xfrm>
            <a:off x="1200150" y="1649413"/>
            <a:ext cx="1625600" cy="681037"/>
          </a:xfrm>
          <a:prstGeom prst="ellipse">
            <a:avLst/>
          </a:prstGeom>
          <a:gradFill rotWithShape="1">
            <a:gsLst>
              <a:gs pos="0">
                <a:srgbClr val="CCFFCC"/>
              </a:gs>
              <a:gs pos="100000">
                <a:srgbClr val="FFFFFF"/>
              </a:gs>
            </a:gsLst>
            <a:lin ang="5400000" scaled="1"/>
            <a:tileRect/>
          </a:gradFill>
          <a:ln w="9525" cap="flat" cmpd="sng">
            <a:solidFill>
              <a:srgbClr val="008080"/>
            </a:solidFill>
            <a:prstDash val="solid"/>
            <a:round/>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左上角</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5" name="Oval 23"/>
          <p:cNvSpPr/>
          <p:nvPr/>
        </p:nvSpPr>
        <p:spPr>
          <a:xfrm>
            <a:off x="8570913" y="5734050"/>
            <a:ext cx="1511300" cy="679450"/>
          </a:xfrm>
          <a:prstGeom prst="ellipse">
            <a:avLst/>
          </a:prstGeom>
          <a:gradFill rotWithShape="1">
            <a:gsLst>
              <a:gs pos="0">
                <a:srgbClr val="CCFFCC"/>
              </a:gs>
              <a:gs pos="100000">
                <a:srgbClr val="FFFFFF"/>
              </a:gs>
            </a:gsLst>
            <a:lin ang="5400000" scaled="1"/>
            <a:tileRect/>
          </a:gradFill>
          <a:ln w="9525" cap="flat" cmpd="sng">
            <a:solidFill>
              <a:srgbClr val="008080"/>
            </a:solidFill>
            <a:prstDash val="solid"/>
            <a:round/>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右下角</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6" name="Rectangle 24"/>
          <p:cNvSpPr/>
          <p:nvPr/>
        </p:nvSpPr>
        <p:spPr>
          <a:xfrm>
            <a:off x="5395913" y="3086100"/>
            <a:ext cx="3249612" cy="528638"/>
          </a:xfrm>
          <a:prstGeom prst="rect">
            <a:avLst/>
          </a:prstGeom>
          <a:gradFill rotWithShape="1">
            <a:gsLst>
              <a:gs pos="0">
                <a:srgbClr val="CC99FF"/>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依次排序的组件</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7" name="Rectangle 25"/>
          <p:cNvSpPr/>
          <p:nvPr/>
        </p:nvSpPr>
        <p:spPr>
          <a:xfrm>
            <a:off x="1539875" y="6186488"/>
            <a:ext cx="2495550" cy="52705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垂直或水平间距</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28" name="Line 26"/>
          <p:cNvSpPr>
            <a:spLocks noChangeShapeType="1"/>
          </p:cNvSpPr>
          <p:nvPr/>
        </p:nvSpPr>
        <p:spPr bwMode="auto">
          <a:xfrm flipH="1">
            <a:off x="2522538" y="5808663"/>
            <a:ext cx="225425" cy="377825"/>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Line 27"/>
          <p:cNvSpPr>
            <a:spLocks noChangeShapeType="1"/>
          </p:cNvSpPr>
          <p:nvPr/>
        </p:nvSpPr>
        <p:spPr bwMode="auto">
          <a:xfrm flipH="1" flipV="1">
            <a:off x="1993900" y="5581650"/>
            <a:ext cx="528638" cy="6048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1000"/>
                                        <p:tgtEl>
                                          <p:spTgt spid="22"/>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75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8500"/>
                            </p:stCondLst>
                            <p:childTnLst>
                              <p:par>
                                <p:cTn id="57" presetID="22" presetClass="entr" presetSubtype="8"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p:stCondLst>
                              <p:cond delay="90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9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par>
                          <p:cTn id="68" fill="hold">
                            <p:stCondLst>
                              <p:cond delay="10000"/>
                            </p:stCondLst>
                            <p:childTnLst>
                              <p:par>
                                <p:cTn id="69" presetID="31" presetClass="entr" presetSubtype="0" fill="hold" grpId="0" nodeType="afterEffect">
                                  <p:stCondLst>
                                    <p:cond delay="0"/>
                                  </p:stCondLst>
                                  <p:iterate type="lt">
                                    <p:tmPct val="5000"/>
                                  </p:iterate>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000000"/>
                                          </p:val>
                                        </p:tav>
                                        <p:tav tm="100000">
                                          <p:val>
                                            <p:strVal val="#ppt_w"/>
                                          </p:val>
                                        </p:tav>
                                      </p:tavLst>
                                    </p:anim>
                                    <p:anim calcmode="lin" valueType="num">
                                      <p:cBhvr>
                                        <p:cTn id="72" dur="500" fill="hold"/>
                                        <p:tgtEl>
                                          <p:spTgt spid="20"/>
                                        </p:tgtEl>
                                        <p:attrNameLst>
                                          <p:attrName>ppt_h</p:attrName>
                                        </p:attrNameLst>
                                      </p:cBhvr>
                                      <p:tavLst>
                                        <p:tav tm="0">
                                          <p:val>
                                            <p:fltVal val="0.000000"/>
                                          </p:val>
                                        </p:tav>
                                        <p:tav tm="100000">
                                          <p:val>
                                            <p:strVal val="#ppt_h"/>
                                          </p:val>
                                        </p:tav>
                                      </p:tavLst>
                                    </p:anim>
                                    <p:anim calcmode="lin" valueType="num">
                                      <p:cBhvr>
                                        <p:cTn id="73" dur="500" fill="hold"/>
                                        <p:tgtEl>
                                          <p:spTgt spid="20"/>
                                        </p:tgtEl>
                                        <p:attrNameLst>
                                          <p:attrName>style.rotation</p:attrName>
                                        </p:attrNameLst>
                                      </p:cBhvr>
                                      <p:tavLst>
                                        <p:tav tm="0">
                                          <p:val>
                                            <p:fltVal val="90.000000"/>
                                          </p:val>
                                        </p:tav>
                                        <p:tav tm="100000">
                                          <p:val>
                                            <p:fltVal val="0.000000"/>
                                          </p:val>
                                        </p:tav>
                                      </p:tavLst>
                                    </p:anim>
                                    <p:animEffect transition="in" filter="fade">
                                      <p:cBhvr>
                                        <p:cTn id="74" dur="500"/>
                                        <p:tgtEl>
                                          <p:spTgt spid="20"/>
                                        </p:tgtEl>
                                      </p:cBhvr>
                                    </p:animEffect>
                                  </p:childTnLst>
                                </p:cTn>
                              </p:par>
                            </p:childTnLst>
                          </p:cTn>
                        </p:par>
                        <p:par>
                          <p:cTn id="75" fill="hold">
                            <p:stCondLst>
                              <p:cond delay="10524"/>
                            </p:stCondLst>
                            <p:childTnLst>
                              <p:par>
                                <p:cTn id="76" presetID="22" presetClass="entr" presetSubtype="4"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0" nodeType="clickEffect">
                                  <p:stCondLst>
                                    <p:cond delay="0"/>
                                  </p:stCondLst>
                                  <p:iterate type="lt">
                                    <p:tmPct val="5000"/>
                                  </p:iterate>
                                  <p:childTnLst>
                                    <p:set>
                                      <p:cBhvr>
                                        <p:cTn id="82" dur="1" fill="hold">
                                          <p:stCondLst>
                                            <p:cond delay="0"/>
                                          </p:stCondLst>
                                        </p:cTn>
                                        <p:tgtEl>
                                          <p:spTgt spid="24"/>
                                        </p:tgtEl>
                                        <p:attrNameLst>
                                          <p:attrName>style.visibility</p:attrName>
                                        </p:attrNameLst>
                                      </p:cBhvr>
                                      <p:to>
                                        <p:strVal val="visible"/>
                                      </p:to>
                                    </p:set>
                                    <p:anim calcmode="lin" valueType="num">
                                      <p:cBhvr>
                                        <p:cTn id="83" dur="1000" fill="hold"/>
                                        <p:tgtEl>
                                          <p:spTgt spid="24"/>
                                        </p:tgtEl>
                                        <p:attrNameLst>
                                          <p:attrName>ppt_w</p:attrName>
                                        </p:attrNameLst>
                                      </p:cBhvr>
                                      <p:tavLst>
                                        <p:tav tm="0">
                                          <p:val>
                                            <p:fltVal val="0.000000"/>
                                          </p:val>
                                        </p:tav>
                                        <p:tav tm="100000">
                                          <p:val>
                                            <p:strVal val="#ppt_w"/>
                                          </p:val>
                                        </p:tav>
                                      </p:tavLst>
                                    </p:anim>
                                    <p:anim calcmode="lin" valueType="num">
                                      <p:cBhvr>
                                        <p:cTn id="84" dur="1000" fill="hold"/>
                                        <p:tgtEl>
                                          <p:spTgt spid="24"/>
                                        </p:tgtEl>
                                        <p:attrNameLst>
                                          <p:attrName>ppt_h</p:attrName>
                                        </p:attrNameLst>
                                      </p:cBhvr>
                                      <p:tavLst>
                                        <p:tav tm="0">
                                          <p:val>
                                            <p:fltVal val="0.000000"/>
                                          </p:val>
                                        </p:tav>
                                        <p:tav tm="100000">
                                          <p:val>
                                            <p:strVal val="#ppt_h"/>
                                          </p:val>
                                        </p:tav>
                                      </p:tavLst>
                                    </p:anim>
                                    <p:anim calcmode="lin" valueType="num">
                                      <p:cBhvr>
                                        <p:cTn id="85" dur="1000" fill="hold"/>
                                        <p:tgtEl>
                                          <p:spTgt spid="24"/>
                                        </p:tgtEl>
                                        <p:attrNameLst>
                                          <p:attrName>style.rotation</p:attrName>
                                        </p:attrNameLst>
                                      </p:cBhvr>
                                      <p:tavLst>
                                        <p:tav tm="0">
                                          <p:val>
                                            <p:fltVal val="90.000000"/>
                                          </p:val>
                                        </p:tav>
                                        <p:tav tm="100000">
                                          <p:val>
                                            <p:fltVal val="0.000000"/>
                                          </p:val>
                                        </p:tav>
                                      </p:tavLst>
                                    </p:anim>
                                    <p:animEffect transition="in" filter="fade">
                                      <p:cBhvr>
                                        <p:cTn id="86" dur="1000"/>
                                        <p:tgtEl>
                                          <p:spTgt spid="24"/>
                                        </p:tgtEl>
                                      </p:cBhvr>
                                    </p:animEffect>
                                  </p:childTnLst>
                                </p:cTn>
                              </p:par>
                            </p:childTnLst>
                          </p:cTn>
                        </p:par>
                        <p:par>
                          <p:cTn id="87" fill="hold">
                            <p:stCondLst>
                              <p:cond delay="11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2000"/>
                                        <p:tgtEl>
                                          <p:spTgt spid="23"/>
                                        </p:tgtEl>
                                      </p:cBhvr>
                                    </p:animEffect>
                                  </p:childTnLst>
                                </p:cTn>
                              </p:par>
                            </p:childTnLst>
                          </p:cTn>
                        </p:par>
                        <p:par>
                          <p:cTn id="91" fill="hold">
                            <p:stCondLst>
                              <p:cond delay="3100"/>
                            </p:stCondLst>
                            <p:childTnLst>
                              <p:par>
                                <p:cTn id="92" presetID="49" presetClass="path" presetSubtype="0" accel="50000" decel="50000" fill="hold" grpId="1" nodeType="afterEffect">
                                  <p:stCondLst>
                                    <p:cond delay="0"/>
                                  </p:stCondLst>
                                  <p:childTnLst>
                                    <p:animMotion origin="layout" path="M -3.61111E-6 -4.81481E-6 L 0.66945 0.46227 " pathEditMode="relative" rAng="0" ptsTypes="AA">
                                      <p:cBhvr>
                                        <p:cTn id="93" dur="2000" fill="hold"/>
                                        <p:tgtEl>
                                          <p:spTgt spid="23"/>
                                        </p:tgtEl>
                                        <p:attrNameLst>
                                          <p:attrName>ppt_x</p:attrName>
                                          <p:attrName>ppt_y</p:attrName>
                                        </p:attrNameLst>
                                      </p:cBhvr>
                                      <p:rCtr x="33500" y="23100"/>
                                    </p:animMotion>
                                  </p:childTnLst>
                                </p:cTn>
                              </p:par>
                            </p:childTnLst>
                          </p:cTn>
                        </p:par>
                        <p:par>
                          <p:cTn id="94" fill="hold">
                            <p:stCondLst>
                              <p:cond delay="5100"/>
                            </p:stCondLst>
                            <p:childTnLst>
                              <p:par>
                                <p:cTn id="95" presetID="31" presetClass="entr" presetSubtype="0" fill="hold" grpId="0" nodeType="afterEffect">
                                  <p:stCondLst>
                                    <p:cond delay="0"/>
                                  </p:stCondLst>
                                  <p:iterate type="lt">
                                    <p:tmPct val="5000"/>
                                  </p:iterate>
                                  <p:childTnLst>
                                    <p:set>
                                      <p:cBhvr>
                                        <p:cTn id="96" dur="1" fill="hold">
                                          <p:stCondLst>
                                            <p:cond delay="0"/>
                                          </p:stCondLst>
                                        </p:cTn>
                                        <p:tgtEl>
                                          <p:spTgt spid="25"/>
                                        </p:tgtEl>
                                        <p:attrNameLst>
                                          <p:attrName>style.visibility</p:attrName>
                                        </p:attrNameLst>
                                      </p:cBhvr>
                                      <p:to>
                                        <p:strVal val="visible"/>
                                      </p:to>
                                    </p:set>
                                    <p:anim calcmode="lin" valueType="num">
                                      <p:cBhvr>
                                        <p:cTn id="97" dur="1000" fill="hold"/>
                                        <p:tgtEl>
                                          <p:spTgt spid="25"/>
                                        </p:tgtEl>
                                        <p:attrNameLst>
                                          <p:attrName>ppt_w</p:attrName>
                                        </p:attrNameLst>
                                      </p:cBhvr>
                                      <p:tavLst>
                                        <p:tav tm="0">
                                          <p:val>
                                            <p:fltVal val="0.000000"/>
                                          </p:val>
                                        </p:tav>
                                        <p:tav tm="100000">
                                          <p:val>
                                            <p:strVal val="#ppt_w"/>
                                          </p:val>
                                        </p:tav>
                                      </p:tavLst>
                                    </p:anim>
                                    <p:anim calcmode="lin" valueType="num">
                                      <p:cBhvr>
                                        <p:cTn id="98" dur="1000" fill="hold"/>
                                        <p:tgtEl>
                                          <p:spTgt spid="25"/>
                                        </p:tgtEl>
                                        <p:attrNameLst>
                                          <p:attrName>ppt_h</p:attrName>
                                        </p:attrNameLst>
                                      </p:cBhvr>
                                      <p:tavLst>
                                        <p:tav tm="0">
                                          <p:val>
                                            <p:fltVal val="0.000000"/>
                                          </p:val>
                                        </p:tav>
                                        <p:tav tm="100000">
                                          <p:val>
                                            <p:strVal val="#ppt_h"/>
                                          </p:val>
                                        </p:tav>
                                      </p:tavLst>
                                    </p:anim>
                                    <p:anim calcmode="lin" valueType="num">
                                      <p:cBhvr>
                                        <p:cTn id="99" dur="1000" fill="hold"/>
                                        <p:tgtEl>
                                          <p:spTgt spid="25"/>
                                        </p:tgtEl>
                                        <p:attrNameLst>
                                          <p:attrName>style.rotation</p:attrName>
                                        </p:attrNameLst>
                                      </p:cBhvr>
                                      <p:tavLst>
                                        <p:tav tm="0">
                                          <p:val>
                                            <p:fltVal val="90.000000"/>
                                          </p:val>
                                        </p:tav>
                                        <p:tav tm="100000">
                                          <p:val>
                                            <p:fltVal val="0.000000"/>
                                          </p:val>
                                        </p:tav>
                                      </p:tavLst>
                                    </p:anim>
                                    <p:animEffect transition="in" filter="fade">
                                      <p:cBhvr>
                                        <p:cTn id="100" dur="1000"/>
                                        <p:tgtEl>
                                          <p:spTgt spid="25"/>
                                        </p:tgtEl>
                                      </p:cBhvr>
                                    </p:animEffect>
                                  </p:childTnLst>
                                </p:cTn>
                              </p:par>
                            </p:childTnLst>
                          </p:cTn>
                        </p:par>
                        <p:par>
                          <p:cTn id="101" fill="hold">
                            <p:stCondLst>
                              <p:cond delay="6199"/>
                            </p:stCondLst>
                            <p:childTnLst>
                              <p:par>
                                <p:cTn id="102" presetID="3" presetClass="entr" presetSubtype="1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linds(horizontal)">
                                      <p:cBhvr>
                                        <p:cTn id="104" dur="10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blinds(horizontal)">
                                      <p:cBhvr>
                                        <p:cTn id="109" dur="1000"/>
                                        <p:tgtEl>
                                          <p:spTgt spid="27"/>
                                        </p:tgtEl>
                                      </p:cBhvr>
                                    </p:animEffect>
                                  </p:childTnLst>
                                </p:cTn>
                              </p:par>
                            </p:childTnLst>
                          </p:cTn>
                        </p:par>
                        <p:par>
                          <p:cTn id="110" fill="hold">
                            <p:stCondLst>
                              <p:cond delay="1000"/>
                            </p:stCondLst>
                            <p:childTnLst>
                              <p:par>
                                <p:cTn id="111" presetID="22" presetClass="entr" presetSubtype="4"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down)">
                                      <p:cBhvr>
                                        <p:cTn id="113" dur="1000"/>
                                        <p:tgtEl>
                                          <p:spTgt spid="28"/>
                                        </p:tgtEl>
                                      </p:cBhvr>
                                    </p:animEffect>
                                  </p:childTnLst>
                                </p:cTn>
                              </p:par>
                              <p:par>
                                <p:cTn id="114" presetID="22" presetClass="entr" presetSubtype="4" fill="hold" nodeType="with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down)">
                                      <p:cBhvr>
                                        <p:cTn id="11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3" grpId="1" animBg="1"/>
      <p:bldP spid="24" grpId="0" animBg="1"/>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body"/>
          </p:nvPr>
        </p:nvSpPr>
        <p:spPr>
          <a:xfrm>
            <a:off x="863600" y="954088"/>
            <a:ext cx="8961438" cy="6080125"/>
          </a:xfrm>
        </p:spPr>
        <p:txBody>
          <a:bodyPr vert="horz" wrap="square" lIns="102870" tIns="51435" rIns="102870" bIns="51435" anchor="t"/>
          <a:p>
            <a:pPr lvl="2" algn="just">
              <a:buClr>
                <a:schemeClr val="tx1"/>
              </a:buClr>
              <a:buNone/>
            </a:pPr>
            <a:r>
              <a:rPr lang="zh-CN" altLang="en-US" sz="2100" b="1" dirty="0"/>
              <a:t> </a:t>
            </a:r>
            <a:r>
              <a:rPr lang="en-US" altLang="zh-CN" sz="2100" b="1" dirty="0"/>
              <a:t>import java.awt.*;</a:t>
            </a:r>
            <a:endParaRPr lang="en-US" altLang="zh-CN" sz="2100" b="1" dirty="0"/>
          </a:p>
          <a:p>
            <a:pPr lvl="2" algn="just">
              <a:buClr>
                <a:schemeClr val="tx1"/>
              </a:buClr>
              <a:buNone/>
            </a:pPr>
            <a:r>
              <a:rPr lang="en-US" altLang="zh-CN" sz="2100" b="1" dirty="0"/>
              <a:t> public class myButtons{   		</a:t>
            </a:r>
            <a:endParaRPr lang="en-US" altLang="zh-CN" sz="2100" b="1" dirty="0"/>
          </a:p>
          <a:p>
            <a:pPr lvl="2" algn="just">
              <a:buClr>
                <a:schemeClr val="tx1"/>
              </a:buClr>
              <a:buNone/>
            </a:pPr>
            <a:r>
              <a:rPr lang="en-US" altLang="zh-CN" sz="2100" b="1" dirty="0"/>
              <a:t>   public static void main(String args[])</a:t>
            </a:r>
            <a:endParaRPr lang="en-US" altLang="zh-CN" sz="2100" b="1" dirty="0"/>
          </a:p>
          <a:p>
            <a:pPr lvl="2" algn="just">
              <a:buClr>
                <a:schemeClr val="tx1"/>
              </a:buClr>
              <a:buNone/>
            </a:pPr>
            <a:r>
              <a:rPr lang="en-US" altLang="zh-CN" sz="2100" b="1" dirty="0"/>
              <a:t>   {</a:t>
            </a:r>
            <a:endParaRPr lang="en-US" altLang="zh-CN" sz="2100" b="1" dirty="0"/>
          </a:p>
          <a:p>
            <a:pPr lvl="2" algn="just">
              <a:buClr>
                <a:schemeClr val="tx1"/>
              </a:buClr>
              <a:buNone/>
            </a:pPr>
            <a:r>
              <a:rPr lang="en-US" altLang="zh-CN" sz="2100" b="1" dirty="0"/>
              <a:t>		Frame f = new Frame();     		        </a:t>
            </a:r>
            <a:endParaRPr lang="en-US" altLang="zh-CN" sz="2100" b="1" dirty="0"/>
          </a:p>
          <a:p>
            <a:pPr lvl="2" algn="just">
              <a:buClr>
                <a:schemeClr val="tx1"/>
              </a:buClr>
              <a:buNone/>
            </a:pPr>
            <a:r>
              <a:rPr lang="en-US" altLang="zh-CN" sz="2100" b="1" dirty="0">
                <a:solidFill>
                  <a:schemeClr val="tx2"/>
                </a:solidFill>
              </a:rPr>
              <a:t>		</a:t>
            </a:r>
            <a:r>
              <a:rPr lang="en-US" altLang="zh-CN" sz="2100" b="1" dirty="0">
                <a:solidFill>
                  <a:srgbClr val="CC3300"/>
                </a:solidFill>
              </a:rPr>
              <a:t>f.setLayout(new FlowLayout());</a:t>
            </a:r>
            <a:endParaRPr lang="en-US" altLang="zh-CN" sz="2100" b="1" dirty="0">
              <a:solidFill>
                <a:srgbClr val="CC3300"/>
              </a:solidFill>
            </a:endParaRPr>
          </a:p>
          <a:p>
            <a:pPr lvl="2" algn="just">
              <a:buClr>
                <a:schemeClr val="tx1"/>
              </a:buClr>
              <a:buNone/>
            </a:pPr>
            <a:r>
              <a:rPr lang="en-US" altLang="zh-CN" sz="2100" b="1" dirty="0"/>
              <a:t>           Button button1 = new Button("Ok");</a:t>
            </a:r>
            <a:endParaRPr lang="en-US" altLang="zh-CN" sz="2100" b="1" dirty="0"/>
          </a:p>
          <a:p>
            <a:pPr lvl="2" algn="just">
              <a:buClr>
                <a:schemeClr val="tx1"/>
              </a:buClr>
              <a:buNone/>
            </a:pPr>
            <a:r>
              <a:rPr lang="en-US" altLang="zh-CN" sz="2100" b="1" dirty="0"/>
              <a:t>           Button button2 = new Button("Open");</a:t>
            </a:r>
            <a:endParaRPr lang="en-US" altLang="zh-CN" sz="2100" b="1" dirty="0"/>
          </a:p>
          <a:p>
            <a:pPr lvl="2" algn="just">
              <a:buClr>
                <a:schemeClr val="tx1"/>
              </a:buClr>
              <a:buNone/>
            </a:pPr>
            <a:r>
              <a:rPr lang="en-US" altLang="zh-CN" sz="2100" b="1" dirty="0"/>
              <a:t>           Button button3 = new Button("Close");</a:t>
            </a:r>
            <a:endParaRPr lang="en-US" altLang="zh-CN" sz="2100" b="1" dirty="0"/>
          </a:p>
          <a:p>
            <a:pPr lvl="2" algn="just">
              <a:buClr>
                <a:schemeClr val="tx1"/>
              </a:buClr>
              <a:buNone/>
            </a:pPr>
            <a:r>
              <a:rPr lang="en-US" altLang="zh-CN" sz="2100" b="1" dirty="0"/>
              <a:t> 		 f.add(button1);</a:t>
            </a:r>
            <a:endParaRPr lang="en-US" altLang="zh-CN" sz="2100" b="1" dirty="0"/>
          </a:p>
          <a:p>
            <a:pPr lvl="2" algn="just">
              <a:buClr>
                <a:schemeClr val="tx1"/>
              </a:buClr>
              <a:buNone/>
            </a:pPr>
            <a:r>
              <a:rPr lang="en-US" altLang="zh-CN" sz="2100" b="1" dirty="0"/>
              <a:t>           f.add(button2);</a:t>
            </a:r>
            <a:endParaRPr lang="en-US" altLang="zh-CN" sz="2100" b="1" dirty="0"/>
          </a:p>
          <a:p>
            <a:pPr lvl="2" algn="just">
              <a:buClr>
                <a:schemeClr val="tx1"/>
              </a:buClr>
              <a:buNone/>
            </a:pPr>
            <a:r>
              <a:rPr lang="en-US" altLang="zh-CN" sz="2100" b="1" dirty="0"/>
              <a:t>	        f.add(button3);</a:t>
            </a:r>
            <a:endParaRPr lang="en-US" altLang="zh-CN" sz="2100" b="1" dirty="0"/>
          </a:p>
          <a:p>
            <a:pPr lvl="2" algn="just">
              <a:buClr>
                <a:schemeClr val="tx1"/>
              </a:buClr>
              <a:buNone/>
            </a:pPr>
            <a:r>
              <a:rPr lang="zh-CN" altLang="en-US" sz="2100" b="1" dirty="0"/>
              <a:t>	       </a:t>
            </a:r>
            <a:r>
              <a:rPr lang="en-US" altLang="zh-CN" sz="2100" b="1" dirty="0"/>
              <a:t>f.setSize(300,100);             </a:t>
            </a:r>
            <a:endParaRPr lang="en-US" altLang="zh-CN" sz="2100" b="1" dirty="0"/>
          </a:p>
          <a:p>
            <a:pPr lvl="2" algn="just">
              <a:buClr>
                <a:schemeClr val="tx1"/>
              </a:buClr>
              <a:buNone/>
            </a:pPr>
            <a:r>
              <a:rPr lang="en-US" altLang="zh-CN" sz="2100" b="1" dirty="0"/>
              <a:t>           f.setVisible(true);</a:t>
            </a:r>
            <a:endParaRPr lang="en-US" altLang="zh-CN" sz="2100" b="1" dirty="0"/>
          </a:p>
          <a:p>
            <a:pPr lvl="2" algn="just">
              <a:buClr>
                <a:schemeClr val="tx1"/>
              </a:buClr>
              <a:buNone/>
            </a:pPr>
            <a:r>
              <a:rPr lang="en-US" altLang="zh-CN" sz="2100" b="1" dirty="0"/>
              <a:t>         	}</a:t>
            </a:r>
            <a:endParaRPr lang="en-US" altLang="zh-CN" sz="2100" b="1" dirty="0"/>
          </a:p>
          <a:p>
            <a:pPr lvl="2" algn="just">
              <a:buClr>
                <a:schemeClr val="tx1"/>
              </a:buClr>
              <a:buNone/>
            </a:pPr>
            <a:r>
              <a:rPr lang="en-US" altLang="zh-CN" sz="2100" b="1" dirty="0"/>
              <a:t>     }</a:t>
            </a:r>
            <a:endParaRPr lang="en-US" altLang="zh-CN" sz="2100" b="1" dirty="0"/>
          </a:p>
        </p:txBody>
      </p:sp>
      <p:pic>
        <p:nvPicPr>
          <p:cNvPr id="2382851" name="Picture 3" descr="g9-4"/>
          <p:cNvPicPr>
            <a:picLocks noChangeAspect="1"/>
          </p:cNvPicPr>
          <p:nvPr/>
        </p:nvPicPr>
        <p:blipFill>
          <a:blip r:embed="rId1"/>
          <a:stretch>
            <a:fillRect/>
          </a:stretch>
        </p:blipFill>
        <p:spPr>
          <a:xfrm>
            <a:off x="2073275" y="3675063"/>
            <a:ext cx="7121525" cy="2373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82851"/>
                                        </p:tgtEl>
                                        <p:attrNameLst>
                                          <p:attrName>style.visibility</p:attrName>
                                        </p:attrNameLst>
                                      </p:cBhvr>
                                      <p:to>
                                        <p:strVal val="visible"/>
                                      </p:to>
                                    </p:set>
                                    <p:animEffect transition="in" filter="box(out)">
                                      <p:cBhvr>
                                        <p:cTn id="7" dur="500"/>
                                        <p:tgtEl>
                                          <p:spTgt spid="238285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563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内容</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410"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图形编程概述</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en-US" altLang="zh-CN" kern="1200" dirty="0">
                <a:latin typeface="宋体" panose="02010600030101010101" pitchFamily="2" charset="-122"/>
                <a:ea typeface="微软雅黑" panose="020B0503020204020204" pitchFamily="34" charset="-122"/>
                <a:cs typeface="+mn-cs"/>
                <a:sym typeface="Calibri" panose="020F0502020204030204" pitchFamily="34" charset="0"/>
              </a:rPr>
              <a:t>AWT</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概念</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en-US" altLang="zh-CN" kern="1200" dirty="0">
                <a:latin typeface="宋体" panose="02010600030101010101" pitchFamily="2" charset="-122"/>
                <a:ea typeface="微软雅黑" panose="020B0503020204020204" pitchFamily="34" charset="-122"/>
                <a:cs typeface="+mn-cs"/>
                <a:sym typeface="Calibri" panose="020F0502020204030204" pitchFamily="34" charset="0"/>
              </a:rPr>
              <a:t>AWT</a:t>
            </a:r>
            <a:r>
              <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容器和布局管理器</a:t>
            </a:r>
            <a:endPar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en-US" altLang="zh-CN" kern="1200" dirty="0">
                <a:latin typeface="宋体" panose="02010600030101010101" pitchFamily="2" charset="-122"/>
                <a:ea typeface="微软雅黑" panose="020B0503020204020204" pitchFamily="34" charset="-122"/>
                <a:cs typeface="+mn-cs"/>
                <a:sym typeface="Calibri" panose="020F0502020204030204" pitchFamily="34" charset="0"/>
              </a:rPr>
              <a:t>AWT</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基本组件</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事件监听模式及事件分类</a:t>
            </a:r>
            <a:endParaRPr lang="en-US" altLang="zh-CN"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轻量级界面架构：</a:t>
            </a:r>
            <a:r>
              <a:rPr lang="en-US" altLang="zh-CN"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rPr>
              <a:t>Swing</a:t>
            </a:r>
            <a:endParaRPr lang="zh-CN" altLang="en-US" kern="1200" dirty="0">
              <a:solidFill>
                <a:srgbClr val="FF0000"/>
              </a:solidFill>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65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BorderLayout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6562" name="内容占位符 1"/>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 name="Rectangle 3"/>
          <p:cNvSpPr>
            <a:spLocks noChangeArrowheads="1"/>
          </p:cNvSpPr>
          <p:nvPr/>
        </p:nvSpPr>
        <p:spPr bwMode="auto">
          <a:xfrm>
            <a:off x="2678113" y="1985963"/>
            <a:ext cx="5822950" cy="4611688"/>
          </a:xfrm>
          <a:prstGeom prst="rect">
            <a:avLst/>
          </a:prstGeom>
          <a:solidFill>
            <a:srgbClr val="CCFFCC"/>
          </a:solidFill>
          <a:ln w="9525">
            <a:solidFill>
              <a:schemeClr val="tx1"/>
            </a:solidFill>
            <a:miter lim="800000"/>
          </a:ln>
        </p:spPr>
        <p:txBody>
          <a:bodyPr wrap="none" anchor="ctr"/>
          <a:lstStyle/>
          <a:p>
            <a:pPr marL="0" marR="0" lvl="0" indent="0" algn="l"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6" name="Rectangle 4"/>
          <p:cNvSpPr>
            <a:spLocks noChangeArrowheads="1"/>
          </p:cNvSpPr>
          <p:nvPr/>
        </p:nvSpPr>
        <p:spPr bwMode="auto">
          <a:xfrm>
            <a:off x="2755900" y="2060575"/>
            <a:ext cx="5668963" cy="604838"/>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上边的组件</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7" name="Rectangle 5"/>
          <p:cNvSpPr>
            <a:spLocks noChangeArrowheads="1"/>
          </p:cNvSpPr>
          <p:nvPr/>
        </p:nvSpPr>
        <p:spPr bwMode="auto">
          <a:xfrm>
            <a:off x="2755900" y="2740025"/>
            <a:ext cx="530225" cy="3175000"/>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 </a:t>
            </a: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左</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边</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件</a:t>
            </a: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8" name="Rectangle 6"/>
          <p:cNvSpPr>
            <a:spLocks noChangeArrowheads="1"/>
          </p:cNvSpPr>
          <p:nvPr/>
        </p:nvSpPr>
        <p:spPr bwMode="auto">
          <a:xfrm>
            <a:off x="7896225" y="2740025"/>
            <a:ext cx="528638" cy="3175000"/>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右</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边</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组</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件</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9" name="Rectangle 7"/>
          <p:cNvSpPr>
            <a:spLocks noChangeArrowheads="1"/>
          </p:cNvSpPr>
          <p:nvPr/>
        </p:nvSpPr>
        <p:spPr bwMode="auto">
          <a:xfrm>
            <a:off x="2755900" y="5992813"/>
            <a:ext cx="5668963" cy="528638"/>
          </a:xfrm>
          <a:prstGeom prst="rect">
            <a:avLst/>
          </a:prstGeom>
          <a:gradFill rotWithShape="1">
            <a:gsLst>
              <a:gs pos="0">
                <a:srgbClr val="99CC00"/>
              </a:gs>
              <a:gs pos="100000">
                <a:srgbClr val="FFFFFF"/>
              </a:gs>
            </a:gsLst>
            <a:lin ang="5400000" scaled="1"/>
          </a:gradFill>
          <a:ln w="9525">
            <a:solidFill>
              <a:schemeClr val="tx1"/>
            </a:solidFill>
            <a:miter lim="800000"/>
          </a:ln>
        </p:spPr>
        <p:txBody>
          <a:bodyPr wrap="none" anchor="ctr"/>
          <a:lstStyle/>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rPr>
              <a:t>下边的组件</a:t>
            </a: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a:p>
            <a:pPr marL="0" marR="0" lvl="0" indent="0" algn="ctr" defTabSz="1028700" rtl="0" eaLnBrk="1" fontAlgn="base" latinLnBrk="1" hangingPunct="1">
              <a:lnSpc>
                <a:spcPct val="100000"/>
              </a:lnSpc>
              <a:spcBef>
                <a:spcPct val="50000"/>
              </a:spcBef>
              <a:spcAft>
                <a:spcPct val="0"/>
              </a:spcAft>
              <a:buClrTx/>
              <a:buSzTx/>
              <a:buFont typeface="Arial" panose="020B0604020202020204" pitchFamily="34" charset="0"/>
              <a:buNone/>
              <a:defRPr/>
            </a:pPr>
            <a:endParaRPr kumimoji="0" lang="en-US" altLang="zh-CN" sz="252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sym typeface="+mn-ea"/>
            </a:endParaRPr>
          </a:p>
        </p:txBody>
      </p:sp>
      <p:sp>
        <p:nvSpPr>
          <p:cNvPr id="10" name="Rectangle 8"/>
          <p:cNvSpPr>
            <a:spLocks noChangeArrowheads="1"/>
          </p:cNvSpPr>
          <p:nvPr/>
        </p:nvSpPr>
        <p:spPr bwMode="auto">
          <a:xfrm>
            <a:off x="3360738" y="2740025"/>
            <a:ext cx="4460875" cy="3175000"/>
          </a:xfrm>
          <a:prstGeom prst="rect">
            <a:avLst/>
          </a:prstGeom>
          <a:solidFill>
            <a:srgbClr val="FFFF99"/>
          </a:solidFill>
          <a:ln w="9525">
            <a:solidFill>
              <a:schemeClr val="tx1"/>
            </a:solidFill>
            <a:miter lim="800000"/>
          </a:ln>
        </p:spPr>
        <p:txBody>
          <a:bodyPr wrap="none" anchor="ctr"/>
          <a:lstStyle/>
          <a:p>
            <a:pPr marL="0" marR="0" lvl="0" indent="0" algn="l"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11" name="Text Box 9"/>
          <p:cNvSpPr txBox="1">
            <a:spLocks noChangeArrowheads="1"/>
          </p:cNvSpPr>
          <p:nvPr/>
        </p:nvSpPr>
        <p:spPr bwMode="auto">
          <a:xfrm>
            <a:off x="1166813" y="5187950"/>
            <a:ext cx="1285875" cy="377825"/>
          </a:xfrm>
          <a:prstGeom prst="rect">
            <a:avLst/>
          </a:prstGeom>
          <a:solidFill>
            <a:srgbClr val="FF6600"/>
          </a:solidFill>
          <a:ln w="9525" algn="ctr">
            <a:solidFill>
              <a:srgbClr val="FF0000"/>
            </a:solidFill>
            <a:miter lim="800000"/>
          </a:ln>
          <a:effectLst/>
        </p:spPr>
        <p:txBody>
          <a:bodyPr wrap="none" anchor="ctr"/>
          <a:lstStyle/>
          <a:p>
            <a:pPr marR="0" algn="ctr" defTabSz="1028700" latinLnBrk="1">
              <a:buClrTx/>
              <a:buSzTx/>
              <a:buFontTx/>
              <a:defRPr/>
            </a:pPr>
            <a:r>
              <a:rPr kumimoji="1" lang="zh-CN" altLang="en-US" sz="252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rPr>
              <a:t>容器</a:t>
            </a:r>
            <a:endParaRPr kumimoji="1" lang="zh-CN" altLang="en-US" sz="2520" b="1" kern="1200" cap="none" spc="0" normalizeH="0" baseline="0" noProof="0">
              <a:solidFill>
                <a:schemeClr val="bg1"/>
              </a:solidFill>
              <a:effectLst>
                <a:outerShdw blurRad="38100" dist="38100" dir="2700000" algn="tl">
                  <a:srgbClr val="000000"/>
                </a:outerShdw>
              </a:effectLst>
              <a:latin typeface="Gulim" panose="020B0600000101010101" pitchFamily="34" charset="-127"/>
              <a:ea typeface="黑体" panose="02010609060101010101" pitchFamily="49" charset="-122"/>
              <a:cs typeface="+mn-cs"/>
              <a:sym typeface="+mn-ea"/>
            </a:endParaRPr>
          </a:p>
        </p:txBody>
      </p:sp>
      <p:sp>
        <p:nvSpPr>
          <p:cNvPr id="12" name="AutoShape 10"/>
          <p:cNvSpPr>
            <a:spLocks noChangeArrowheads="1"/>
          </p:cNvSpPr>
          <p:nvPr/>
        </p:nvSpPr>
        <p:spPr bwMode="auto">
          <a:xfrm>
            <a:off x="2452688" y="5235575"/>
            <a:ext cx="227013" cy="303213"/>
          </a:xfrm>
          <a:prstGeom prst="rightArrow">
            <a:avLst>
              <a:gd name="adj1" fmla="val 50000"/>
              <a:gd name="adj2" fmla="val 25000"/>
            </a:avLst>
          </a:prstGeom>
          <a:solidFill>
            <a:srgbClr val="B9FDF3"/>
          </a:solidFill>
          <a:ln w="9525">
            <a:solidFill>
              <a:schemeClr val="tx1"/>
            </a:solidFill>
            <a:miter lim="800000"/>
          </a:ln>
        </p:spPr>
        <p:txBody>
          <a:bodyPr wrap="none" anchor="ctr"/>
          <a:lstStyle/>
          <a:p>
            <a:pPr marL="0" marR="0" lvl="0" indent="0" algn="l" defTabSz="10287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13" name="Rectangle 11"/>
          <p:cNvSpPr>
            <a:spLocks noChangeArrowheads="1"/>
          </p:cNvSpPr>
          <p:nvPr/>
        </p:nvSpPr>
        <p:spPr bwMode="auto">
          <a:xfrm>
            <a:off x="4870450" y="1379538"/>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North</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4" name="Rectangle 12"/>
          <p:cNvSpPr>
            <a:spLocks noChangeArrowheads="1"/>
          </p:cNvSpPr>
          <p:nvPr/>
        </p:nvSpPr>
        <p:spPr bwMode="auto">
          <a:xfrm>
            <a:off x="4872038" y="6672263"/>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South</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5" name="Rectangle 13"/>
          <p:cNvSpPr>
            <a:spLocks noChangeArrowheads="1"/>
          </p:cNvSpPr>
          <p:nvPr/>
        </p:nvSpPr>
        <p:spPr bwMode="auto">
          <a:xfrm>
            <a:off x="8650288" y="3875088"/>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East</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6" name="Rectangle 14"/>
          <p:cNvSpPr>
            <a:spLocks noChangeArrowheads="1"/>
          </p:cNvSpPr>
          <p:nvPr/>
        </p:nvSpPr>
        <p:spPr bwMode="auto">
          <a:xfrm>
            <a:off x="1166813" y="3875088"/>
            <a:ext cx="1362075" cy="528638"/>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West</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
        <p:nvSpPr>
          <p:cNvPr id="17" name="Rectangle 15"/>
          <p:cNvSpPr>
            <a:spLocks noChangeArrowheads="1"/>
          </p:cNvSpPr>
          <p:nvPr/>
        </p:nvSpPr>
        <p:spPr bwMode="auto">
          <a:xfrm>
            <a:off x="4870450" y="3798888"/>
            <a:ext cx="1362075" cy="679450"/>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ln>
        </p:spPr>
        <p:txBody>
          <a:bodyPr wrap="none" anchor="ctr"/>
          <a:lstStyle/>
          <a:p>
            <a:pPr marL="0" marR="0" lvl="0" indent="0" algn="ctr" defTabSz="1028700" rtl="0" eaLnBrk="1" fontAlgn="base" latinLnBrk="1" hangingPunct="1">
              <a:lnSpc>
                <a:spcPct val="100000"/>
              </a:lnSpc>
              <a:spcBef>
                <a:spcPct val="0"/>
              </a:spcBef>
              <a:spcAft>
                <a:spcPct val="0"/>
              </a:spcAft>
              <a:buClrTx/>
              <a:buSzTx/>
              <a:buFont typeface="Arial" panose="020B0604020202020204" pitchFamily="34" charset="0"/>
              <a:buNone/>
              <a:defRPr/>
            </a:pPr>
            <a:r>
              <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rPr>
              <a:t>CENTER</a:t>
            </a:r>
            <a:endParaRPr kumimoji="0" lang="en-US" altLang="zh-CN" sz="2520" b="1"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1000"/>
                                        <p:tgtEl>
                                          <p:spTgt spid="1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000000"/>
                                          </p:val>
                                        </p:tav>
                                        <p:tav tm="100000">
                                          <p:val>
                                            <p:strVal val="#ppt_w"/>
                                          </p:val>
                                        </p:tav>
                                      </p:tavLst>
                                    </p:anim>
                                    <p:anim calcmode="lin" valueType="num">
                                      <p:cBhvr>
                                        <p:cTn id="21" dur="1000" fill="hold"/>
                                        <p:tgtEl>
                                          <p:spTgt spid="13"/>
                                        </p:tgtEl>
                                        <p:attrNameLst>
                                          <p:attrName>ppt_h</p:attrName>
                                        </p:attrNameLst>
                                      </p:cBhvr>
                                      <p:tavLst>
                                        <p:tav tm="0">
                                          <p:val>
                                            <p:fltVal val="0.000000"/>
                                          </p:val>
                                        </p:tav>
                                        <p:tav tm="100000">
                                          <p:val>
                                            <p:strVal val="#ppt_h"/>
                                          </p:val>
                                        </p:tav>
                                      </p:tavLst>
                                    </p:anim>
                                    <p:anim calcmode="lin" valueType="num">
                                      <p:cBhvr>
                                        <p:cTn id="22" dur="1000" fill="hold"/>
                                        <p:tgtEl>
                                          <p:spTgt spid="13"/>
                                        </p:tgtEl>
                                        <p:attrNameLst>
                                          <p:attrName>style.rotation</p:attrName>
                                        </p:attrNameLst>
                                      </p:cBhvr>
                                      <p:tavLst>
                                        <p:tav tm="0">
                                          <p:val>
                                            <p:fltVal val="90.000000"/>
                                          </p:val>
                                        </p:tav>
                                        <p:tav tm="100000">
                                          <p:val>
                                            <p:fltVal val="0.000000"/>
                                          </p:val>
                                        </p:tav>
                                      </p:tavLst>
                                    </p:anim>
                                    <p:animEffect transition="in" filter="fade">
                                      <p:cBhvr>
                                        <p:cTn id="23" dur="1000"/>
                                        <p:tgtEl>
                                          <p:spTgt spid="13"/>
                                        </p:tgtEl>
                                      </p:cBhvr>
                                    </p:animEffect>
                                  </p:childTnLst>
                                </p:cTn>
                              </p:par>
                            </p:childTnLst>
                          </p:cTn>
                        </p:par>
                        <p:par>
                          <p:cTn id="24" fill="hold">
                            <p:stCondLst>
                              <p:cond delay="12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par>
                          <p:cTn id="28" fill="hold">
                            <p:stCondLst>
                              <p:cond delay="3200"/>
                            </p:stCondLst>
                            <p:childTnLst>
                              <p:par>
                                <p:cTn id="29" presetID="31" presetClass="entr" presetSubtype="0" fill="hold" grpId="0" nodeType="afterEffect">
                                  <p:stCondLst>
                                    <p:cond delay="0"/>
                                  </p:stCondLst>
                                  <p:iterate type="lt">
                                    <p:tmPct val="5000"/>
                                  </p:iterate>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000000"/>
                                          </p:val>
                                        </p:tav>
                                        <p:tav tm="100000">
                                          <p:val>
                                            <p:strVal val="#ppt_w"/>
                                          </p:val>
                                        </p:tav>
                                      </p:tavLst>
                                    </p:anim>
                                    <p:anim calcmode="lin" valueType="num">
                                      <p:cBhvr>
                                        <p:cTn id="32" dur="1000" fill="hold"/>
                                        <p:tgtEl>
                                          <p:spTgt spid="14"/>
                                        </p:tgtEl>
                                        <p:attrNameLst>
                                          <p:attrName>ppt_h</p:attrName>
                                        </p:attrNameLst>
                                      </p:cBhvr>
                                      <p:tavLst>
                                        <p:tav tm="0">
                                          <p:val>
                                            <p:fltVal val="0.000000"/>
                                          </p:val>
                                        </p:tav>
                                        <p:tav tm="100000">
                                          <p:val>
                                            <p:strVal val="#ppt_h"/>
                                          </p:val>
                                        </p:tav>
                                      </p:tavLst>
                                    </p:anim>
                                    <p:anim calcmode="lin" valueType="num">
                                      <p:cBhvr>
                                        <p:cTn id="33" dur="1000" fill="hold"/>
                                        <p:tgtEl>
                                          <p:spTgt spid="14"/>
                                        </p:tgtEl>
                                        <p:attrNameLst>
                                          <p:attrName>style.rotation</p:attrName>
                                        </p:attrNameLst>
                                      </p:cBhvr>
                                      <p:tavLst>
                                        <p:tav tm="0">
                                          <p:val>
                                            <p:fltVal val="90.000000"/>
                                          </p:val>
                                        </p:tav>
                                        <p:tav tm="100000">
                                          <p:val>
                                            <p:fltVal val="0.000000"/>
                                          </p:val>
                                        </p:tav>
                                      </p:tavLst>
                                    </p:anim>
                                    <p:animEffect transition="in" filter="fade">
                                      <p:cBhvr>
                                        <p:cTn id="34" dur="1000"/>
                                        <p:tgtEl>
                                          <p:spTgt spid="14"/>
                                        </p:tgtEl>
                                      </p:cBhvr>
                                    </p:animEffect>
                                  </p:childTnLst>
                                </p:cTn>
                              </p:par>
                            </p:childTnLst>
                          </p:cTn>
                        </p:par>
                        <p:par>
                          <p:cTn id="35" fill="hold">
                            <p:stCondLst>
                              <p:cond delay="44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par>
                          <p:cTn id="39" fill="hold">
                            <p:stCondLst>
                              <p:cond delay="6400"/>
                            </p:stCondLst>
                            <p:childTnLst>
                              <p:par>
                                <p:cTn id="40" presetID="31" presetClass="entr" presetSubtype="0" fill="hold" grpId="0" nodeType="afterEffect">
                                  <p:stCondLst>
                                    <p:cond delay="0"/>
                                  </p:stCondLst>
                                  <p:iterate type="lt">
                                    <p:tmPct val="5000"/>
                                  </p:iterate>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000000"/>
                                          </p:val>
                                        </p:tav>
                                        <p:tav tm="100000">
                                          <p:val>
                                            <p:strVal val="#ppt_w"/>
                                          </p:val>
                                        </p:tav>
                                      </p:tavLst>
                                    </p:anim>
                                    <p:anim calcmode="lin" valueType="num">
                                      <p:cBhvr>
                                        <p:cTn id="43" dur="1000" fill="hold"/>
                                        <p:tgtEl>
                                          <p:spTgt spid="16"/>
                                        </p:tgtEl>
                                        <p:attrNameLst>
                                          <p:attrName>ppt_h</p:attrName>
                                        </p:attrNameLst>
                                      </p:cBhvr>
                                      <p:tavLst>
                                        <p:tav tm="0">
                                          <p:val>
                                            <p:fltVal val="0.000000"/>
                                          </p:val>
                                        </p:tav>
                                        <p:tav tm="100000">
                                          <p:val>
                                            <p:strVal val="#ppt_h"/>
                                          </p:val>
                                        </p:tav>
                                      </p:tavLst>
                                    </p:anim>
                                    <p:anim calcmode="lin" valueType="num">
                                      <p:cBhvr>
                                        <p:cTn id="44" dur="1000" fill="hold"/>
                                        <p:tgtEl>
                                          <p:spTgt spid="16"/>
                                        </p:tgtEl>
                                        <p:attrNameLst>
                                          <p:attrName>style.rotation</p:attrName>
                                        </p:attrNameLst>
                                      </p:cBhvr>
                                      <p:tavLst>
                                        <p:tav tm="0">
                                          <p:val>
                                            <p:fltVal val="90.000000"/>
                                          </p:val>
                                        </p:tav>
                                        <p:tav tm="100000">
                                          <p:val>
                                            <p:fltVal val="0.000000"/>
                                          </p:val>
                                        </p:tav>
                                      </p:tavLst>
                                    </p:anim>
                                    <p:animEffect transition="in" filter="fade">
                                      <p:cBhvr>
                                        <p:cTn id="45" dur="1000"/>
                                        <p:tgtEl>
                                          <p:spTgt spid="16"/>
                                        </p:tgtEl>
                                      </p:cBhvr>
                                    </p:animEffect>
                                  </p:childTnLst>
                                </p:cTn>
                              </p:par>
                            </p:childTnLst>
                          </p:cTn>
                        </p:par>
                        <p:par>
                          <p:cTn id="46" fill="hold">
                            <p:stCondLst>
                              <p:cond delay="755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000"/>
                                        <p:tgtEl>
                                          <p:spTgt spid="7"/>
                                        </p:tgtEl>
                                      </p:cBhvr>
                                    </p:animEffect>
                                  </p:childTnLst>
                                </p:cTn>
                              </p:par>
                            </p:childTnLst>
                          </p:cTn>
                        </p:par>
                        <p:par>
                          <p:cTn id="50" fill="hold">
                            <p:stCondLst>
                              <p:cond delay="9550"/>
                            </p:stCondLst>
                            <p:childTnLst>
                              <p:par>
                                <p:cTn id="51" presetID="31" presetClass="entr" presetSubtype="0" fill="hold" grpId="0" nodeType="afterEffect">
                                  <p:stCondLst>
                                    <p:cond delay="0"/>
                                  </p:stCondLst>
                                  <p:iterate type="lt">
                                    <p:tmPct val="5000"/>
                                  </p:iterate>
                                  <p:childTnLst>
                                    <p:set>
                                      <p:cBhvr>
                                        <p:cTn id="52" dur="1" fill="hold">
                                          <p:stCondLst>
                                            <p:cond delay="0"/>
                                          </p:stCondLst>
                                        </p:cTn>
                                        <p:tgtEl>
                                          <p:spTgt spid="15"/>
                                        </p:tgtEl>
                                        <p:attrNameLst>
                                          <p:attrName>style.visibility</p:attrName>
                                        </p:attrNameLst>
                                      </p:cBhvr>
                                      <p:to>
                                        <p:strVal val="visible"/>
                                      </p:to>
                                    </p:set>
                                    <p:anim calcmode="lin" valueType="num">
                                      <p:cBhvr>
                                        <p:cTn id="53" dur="1000" fill="hold"/>
                                        <p:tgtEl>
                                          <p:spTgt spid="15"/>
                                        </p:tgtEl>
                                        <p:attrNameLst>
                                          <p:attrName>ppt_w</p:attrName>
                                        </p:attrNameLst>
                                      </p:cBhvr>
                                      <p:tavLst>
                                        <p:tav tm="0">
                                          <p:val>
                                            <p:fltVal val="0.000000"/>
                                          </p:val>
                                        </p:tav>
                                        <p:tav tm="100000">
                                          <p:val>
                                            <p:strVal val="#ppt_w"/>
                                          </p:val>
                                        </p:tav>
                                      </p:tavLst>
                                    </p:anim>
                                    <p:anim calcmode="lin" valueType="num">
                                      <p:cBhvr>
                                        <p:cTn id="54" dur="1000" fill="hold"/>
                                        <p:tgtEl>
                                          <p:spTgt spid="15"/>
                                        </p:tgtEl>
                                        <p:attrNameLst>
                                          <p:attrName>ppt_h</p:attrName>
                                        </p:attrNameLst>
                                      </p:cBhvr>
                                      <p:tavLst>
                                        <p:tav tm="0">
                                          <p:val>
                                            <p:fltVal val="0.000000"/>
                                          </p:val>
                                        </p:tav>
                                        <p:tav tm="100000">
                                          <p:val>
                                            <p:strVal val="#ppt_h"/>
                                          </p:val>
                                        </p:tav>
                                      </p:tavLst>
                                    </p:anim>
                                    <p:anim calcmode="lin" valueType="num">
                                      <p:cBhvr>
                                        <p:cTn id="55" dur="1000" fill="hold"/>
                                        <p:tgtEl>
                                          <p:spTgt spid="15"/>
                                        </p:tgtEl>
                                        <p:attrNameLst>
                                          <p:attrName>style.rotation</p:attrName>
                                        </p:attrNameLst>
                                      </p:cBhvr>
                                      <p:tavLst>
                                        <p:tav tm="0">
                                          <p:val>
                                            <p:fltVal val="90.000000"/>
                                          </p:val>
                                        </p:tav>
                                        <p:tav tm="100000">
                                          <p:val>
                                            <p:fltVal val="0.000000"/>
                                          </p:val>
                                        </p:tav>
                                      </p:tavLst>
                                    </p:anim>
                                    <p:animEffect transition="in" filter="fade">
                                      <p:cBhvr>
                                        <p:cTn id="56" dur="1000"/>
                                        <p:tgtEl>
                                          <p:spTgt spid="15"/>
                                        </p:tgtEl>
                                      </p:cBhvr>
                                    </p:animEffect>
                                  </p:childTnLst>
                                </p:cTn>
                              </p:par>
                            </p:childTnLst>
                          </p:cTn>
                        </p:par>
                        <p:par>
                          <p:cTn id="57" fill="hold">
                            <p:stCondLst>
                              <p:cond delay="10699"/>
                            </p:stCondLst>
                            <p:childTnLst>
                              <p:par>
                                <p:cTn id="58" presetID="10"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2000"/>
                                        <p:tgtEl>
                                          <p:spTgt spid="8"/>
                                        </p:tgtEl>
                                      </p:cBhvr>
                                    </p:animEffect>
                                  </p:childTnLst>
                                </p:cTn>
                              </p:par>
                            </p:childTnLst>
                          </p:cTn>
                        </p:par>
                        <p:par>
                          <p:cTn id="61" fill="hold">
                            <p:stCondLst>
                              <p:cond delay="12699"/>
                            </p:stCondLst>
                            <p:childTnLst>
                              <p:par>
                                <p:cTn id="62" presetID="31" presetClass="entr" presetSubtype="0" fill="hold" grpId="0" nodeType="afterEffect">
                                  <p:stCondLst>
                                    <p:cond delay="0"/>
                                  </p:stCondLst>
                                  <p:iterate type="lt">
                                    <p:tmPct val="5000"/>
                                  </p:iterate>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000000"/>
                                          </p:val>
                                        </p:tav>
                                        <p:tav tm="100000">
                                          <p:val>
                                            <p:strVal val="#ppt_w"/>
                                          </p:val>
                                        </p:tav>
                                      </p:tavLst>
                                    </p:anim>
                                    <p:anim calcmode="lin" valueType="num">
                                      <p:cBhvr>
                                        <p:cTn id="65" dur="1000" fill="hold"/>
                                        <p:tgtEl>
                                          <p:spTgt spid="17"/>
                                        </p:tgtEl>
                                        <p:attrNameLst>
                                          <p:attrName>ppt_h</p:attrName>
                                        </p:attrNameLst>
                                      </p:cBhvr>
                                      <p:tavLst>
                                        <p:tav tm="0">
                                          <p:val>
                                            <p:fltVal val="0.000000"/>
                                          </p:val>
                                        </p:tav>
                                        <p:tav tm="100000">
                                          <p:val>
                                            <p:strVal val="#ppt_h"/>
                                          </p:val>
                                        </p:tav>
                                      </p:tavLst>
                                    </p:anim>
                                    <p:anim calcmode="lin" valueType="num">
                                      <p:cBhvr>
                                        <p:cTn id="66" dur="1000" fill="hold"/>
                                        <p:tgtEl>
                                          <p:spTgt spid="17"/>
                                        </p:tgtEl>
                                        <p:attrNameLst>
                                          <p:attrName>style.rotation</p:attrName>
                                        </p:attrNameLst>
                                      </p:cBhvr>
                                      <p:tavLst>
                                        <p:tav tm="0">
                                          <p:val>
                                            <p:fltVal val="90.000000"/>
                                          </p:val>
                                        </p:tav>
                                        <p:tav tm="100000">
                                          <p:val>
                                            <p:fltVal val="0.000000"/>
                                          </p:val>
                                        </p:tav>
                                      </p:tavLst>
                                    </p:anim>
                                    <p:animEffect transition="in" filter="fade">
                                      <p:cBhvr>
                                        <p:cTn id="67" dur="1000"/>
                                        <p:tgtEl>
                                          <p:spTgt spid="17"/>
                                        </p:tgtEl>
                                      </p:cBhvr>
                                    </p:animEffect>
                                  </p:childTnLst>
                                </p:cTn>
                              </p:par>
                            </p:childTnLst>
                          </p:cTn>
                        </p:par>
                        <p:par>
                          <p:cTn id="68" fill="hold">
                            <p:stCondLst>
                              <p:cond delay="13949"/>
                            </p:stCondLst>
                            <p:childTnLst>
                              <p:par>
                                <p:cTn id="69" presetID="10"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BorderLayout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349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Window</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的缺省布局管理器。</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布局管理器包括</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5</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个区域</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North</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South</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East</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West</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Center</a:t>
            </a:r>
            <a:r>
              <a:rPr kumimoji="0" lang="zh-CN" altLang="en-US"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添加组件时</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必须指明添加位置</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否则无法显示</a:t>
            </a:r>
            <a:r>
              <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body" idx="4294967295"/>
          </p:nvPr>
        </p:nvSpPr>
        <p:spPr>
          <a:xfrm>
            <a:off x="1092200" y="1104900"/>
            <a:ext cx="8161338" cy="551973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buttonDir</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 f = new Frame("</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("North",  new Button("North"));</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("South",  new Button("South"));</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("East",   new Button("East"));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("West",   new Button("West"));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("Center",  new Button("Center"));         </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(200,200);</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7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         </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r>
              <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
                <a:schemeClr val="tx1"/>
              </a:buClr>
              <a:buSzTx/>
              <a:buFont typeface="Wingdings" panose="05000000000000000000" pitchFamily="2" charset="2"/>
              <a:buNone/>
              <a:defRPr/>
            </a:pP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39940" name="Picture 3" descr="g9-5"/>
          <p:cNvPicPr>
            <a:picLocks noChangeAspect="1"/>
          </p:cNvPicPr>
          <p:nvPr/>
        </p:nvPicPr>
        <p:blipFill>
          <a:blip r:embed="rId1"/>
          <a:stretch>
            <a:fillRect/>
          </a:stretch>
        </p:blipFill>
        <p:spPr>
          <a:xfrm>
            <a:off x="3208338" y="1709738"/>
            <a:ext cx="4403725" cy="4641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body"/>
          </p:nvPr>
        </p:nvSpPr>
        <p:spPr>
          <a:xfrm>
            <a:off x="1320800" y="1279525"/>
            <a:ext cx="8159750" cy="5121275"/>
          </a:xfrm>
        </p:spPr>
        <p:txBody>
          <a:bodyPr vert="horz" wrap="square" lIns="102870" tIns="51435" rIns="102870" bIns="51435" anchor="t"/>
          <a:p>
            <a:pPr>
              <a:buClr>
                <a:schemeClr val="tx1"/>
              </a:buClr>
              <a:buNone/>
            </a:pPr>
            <a:endParaRPr lang="zh-CN" altLang="en-US" dirty="0"/>
          </a:p>
          <a:p>
            <a:pPr>
              <a:buClr>
                <a:schemeClr val="tx1"/>
              </a:buClr>
              <a:buNone/>
            </a:pPr>
            <a:endParaRPr lang="zh-CN" altLang="en-US" dirty="0"/>
          </a:p>
          <a:p>
            <a:pPr>
              <a:buClr>
                <a:schemeClr val="tx1"/>
              </a:buClr>
              <a:buNone/>
            </a:pPr>
            <a:endParaRPr lang="zh-CN" altLang="en-US" dirty="0"/>
          </a:p>
        </p:txBody>
      </p:sp>
      <p:pic>
        <p:nvPicPr>
          <p:cNvPr id="72706" name="Picture 3" descr="g9-51"/>
          <p:cNvPicPr>
            <a:picLocks noChangeAspect="1"/>
          </p:cNvPicPr>
          <p:nvPr/>
        </p:nvPicPr>
        <p:blipFill>
          <a:blip r:embed="rId1"/>
          <a:stretch>
            <a:fillRect/>
          </a:stretch>
        </p:blipFill>
        <p:spPr>
          <a:xfrm>
            <a:off x="2279650" y="479425"/>
            <a:ext cx="2881313" cy="2881313"/>
          </a:xfrm>
          <a:prstGeom prst="rect">
            <a:avLst/>
          </a:prstGeom>
          <a:noFill/>
          <a:ln w="9525">
            <a:noFill/>
          </a:ln>
        </p:spPr>
      </p:pic>
      <p:pic>
        <p:nvPicPr>
          <p:cNvPr id="72707" name="Picture 4" descr="g9-52"/>
          <p:cNvPicPr>
            <a:picLocks noChangeAspect="1"/>
          </p:cNvPicPr>
          <p:nvPr/>
        </p:nvPicPr>
        <p:blipFill>
          <a:blip r:embed="rId2"/>
          <a:stretch>
            <a:fillRect/>
          </a:stretch>
        </p:blipFill>
        <p:spPr>
          <a:xfrm>
            <a:off x="6280150" y="560388"/>
            <a:ext cx="2800350" cy="2800350"/>
          </a:xfrm>
          <a:prstGeom prst="rect">
            <a:avLst/>
          </a:prstGeom>
          <a:noFill/>
          <a:ln w="9525">
            <a:noFill/>
          </a:ln>
        </p:spPr>
      </p:pic>
      <p:pic>
        <p:nvPicPr>
          <p:cNvPr id="72708" name="Picture 5" descr="g9-53"/>
          <p:cNvPicPr>
            <a:picLocks noChangeAspect="1"/>
          </p:cNvPicPr>
          <p:nvPr/>
        </p:nvPicPr>
        <p:blipFill>
          <a:blip r:embed="rId3"/>
          <a:stretch>
            <a:fillRect/>
          </a:stretch>
        </p:blipFill>
        <p:spPr>
          <a:xfrm>
            <a:off x="4040188" y="4000500"/>
            <a:ext cx="2881312" cy="28797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761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GridLayout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4754" name="内容占位符 1"/>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 name="Rectangle 3"/>
          <p:cNvSpPr/>
          <p:nvPr/>
        </p:nvSpPr>
        <p:spPr>
          <a:xfrm>
            <a:off x="2679700" y="2670175"/>
            <a:ext cx="3932238" cy="363061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6" name="Rectangle 4"/>
          <p:cNvSpPr/>
          <p:nvPr/>
        </p:nvSpPr>
        <p:spPr>
          <a:xfrm>
            <a:off x="2679700" y="2670175"/>
            <a:ext cx="379413"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7" name="Rectangle 5"/>
          <p:cNvSpPr/>
          <p:nvPr/>
        </p:nvSpPr>
        <p:spPr>
          <a:xfrm>
            <a:off x="3059113" y="2670175"/>
            <a:ext cx="452437"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8" name="Rectangle 6"/>
          <p:cNvSpPr/>
          <p:nvPr/>
        </p:nvSpPr>
        <p:spPr>
          <a:xfrm>
            <a:off x="3511550" y="2670175"/>
            <a:ext cx="4540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9" name="Rectangle 7"/>
          <p:cNvSpPr/>
          <p:nvPr/>
        </p:nvSpPr>
        <p:spPr>
          <a:xfrm>
            <a:off x="3965575"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0" name="Rectangle 8"/>
          <p:cNvSpPr/>
          <p:nvPr/>
        </p:nvSpPr>
        <p:spPr>
          <a:xfrm>
            <a:off x="4343400" y="2670175"/>
            <a:ext cx="379413"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1" name="Rectangle 9"/>
          <p:cNvSpPr/>
          <p:nvPr/>
        </p:nvSpPr>
        <p:spPr>
          <a:xfrm>
            <a:off x="4722813"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2" name="Rectangle 10"/>
          <p:cNvSpPr/>
          <p:nvPr/>
        </p:nvSpPr>
        <p:spPr>
          <a:xfrm>
            <a:off x="5100638"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3" name="Rectangle 11"/>
          <p:cNvSpPr/>
          <p:nvPr/>
        </p:nvSpPr>
        <p:spPr>
          <a:xfrm>
            <a:off x="5476875" y="2670175"/>
            <a:ext cx="379413"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4" name="Rectangle 12"/>
          <p:cNvSpPr/>
          <p:nvPr/>
        </p:nvSpPr>
        <p:spPr>
          <a:xfrm>
            <a:off x="5856288"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5" name="Rectangle 13"/>
          <p:cNvSpPr/>
          <p:nvPr/>
        </p:nvSpPr>
        <p:spPr>
          <a:xfrm>
            <a:off x="6234113" y="2670175"/>
            <a:ext cx="377825" cy="606425"/>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6" name="Rectangle 14"/>
          <p:cNvSpPr/>
          <p:nvPr/>
        </p:nvSpPr>
        <p:spPr>
          <a:xfrm>
            <a:off x="2679700" y="327660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7" name="Rectangle 15"/>
          <p:cNvSpPr/>
          <p:nvPr/>
        </p:nvSpPr>
        <p:spPr>
          <a:xfrm>
            <a:off x="2679700" y="3881438"/>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8" name="Rectangle 16"/>
          <p:cNvSpPr/>
          <p:nvPr/>
        </p:nvSpPr>
        <p:spPr>
          <a:xfrm>
            <a:off x="2679700" y="4486275"/>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19" name="Rectangle 17"/>
          <p:cNvSpPr/>
          <p:nvPr/>
        </p:nvSpPr>
        <p:spPr>
          <a:xfrm>
            <a:off x="2679700" y="5091113"/>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0" name="Rectangle 18"/>
          <p:cNvSpPr/>
          <p:nvPr/>
        </p:nvSpPr>
        <p:spPr>
          <a:xfrm>
            <a:off x="2679700" y="569595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1" name="Rectangle 19"/>
          <p:cNvSpPr/>
          <p:nvPr/>
        </p:nvSpPr>
        <p:spPr>
          <a:xfrm>
            <a:off x="3059113" y="3276600"/>
            <a:ext cx="452437"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2" name="Rectangle 20"/>
          <p:cNvSpPr/>
          <p:nvPr/>
        </p:nvSpPr>
        <p:spPr>
          <a:xfrm>
            <a:off x="5856288"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3" name="Rectangle 21"/>
          <p:cNvSpPr/>
          <p:nvPr/>
        </p:nvSpPr>
        <p:spPr>
          <a:xfrm>
            <a:off x="6234113"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4" name="Rectangle 22"/>
          <p:cNvSpPr/>
          <p:nvPr/>
        </p:nvSpPr>
        <p:spPr>
          <a:xfrm>
            <a:off x="3511550" y="3276600"/>
            <a:ext cx="4540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5" name="Rectangle 23"/>
          <p:cNvSpPr/>
          <p:nvPr/>
        </p:nvSpPr>
        <p:spPr>
          <a:xfrm>
            <a:off x="4722813"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6" name="Rectangle 24"/>
          <p:cNvSpPr/>
          <p:nvPr/>
        </p:nvSpPr>
        <p:spPr>
          <a:xfrm>
            <a:off x="5100638"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7" name="Rectangle 25"/>
          <p:cNvSpPr/>
          <p:nvPr/>
        </p:nvSpPr>
        <p:spPr>
          <a:xfrm>
            <a:off x="5476875" y="327660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8" name="Rectangle 26"/>
          <p:cNvSpPr/>
          <p:nvPr/>
        </p:nvSpPr>
        <p:spPr>
          <a:xfrm>
            <a:off x="4343400" y="3276600"/>
            <a:ext cx="379413"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29" name="Rectangle 27"/>
          <p:cNvSpPr/>
          <p:nvPr/>
        </p:nvSpPr>
        <p:spPr>
          <a:xfrm>
            <a:off x="3965575" y="3276600"/>
            <a:ext cx="3778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0" name="AutoShape 28"/>
          <p:cNvSpPr/>
          <p:nvPr/>
        </p:nvSpPr>
        <p:spPr>
          <a:xfrm>
            <a:off x="5246688" y="2144713"/>
            <a:ext cx="1362075" cy="301625"/>
          </a:xfrm>
          <a:prstGeom prst="rightArrow">
            <a:avLst>
              <a:gd name="adj1" fmla="val 50000"/>
              <a:gd name="adj2" fmla="val 112769"/>
            </a:avLst>
          </a:prstGeom>
          <a:gradFill rotWithShape="1">
            <a:gsLst>
              <a:gs pos="0">
                <a:srgbClr val="FFCC00"/>
              </a:gs>
              <a:gs pos="100000">
                <a:srgbClr val="FFFFFF"/>
              </a:gs>
            </a:gsLst>
            <a:lin ang="5400000" scaled="1"/>
            <a:tileRect/>
          </a:gradFill>
          <a:ln w="6350" cap="flat" cmpd="sng">
            <a:solidFill>
              <a:schemeClr val="tx1"/>
            </a:solidFill>
            <a:prstDash val="solid"/>
            <a:miter/>
            <a:headEnd type="none" w="med" len="med"/>
            <a:tailEnd type="none" w="med" len="med"/>
          </a:ln>
        </p:spPr>
        <p:txBody>
          <a:bodyPr vert="eaVert"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1" name="Rectangle 29"/>
          <p:cNvSpPr/>
          <p:nvPr/>
        </p:nvSpPr>
        <p:spPr>
          <a:xfrm>
            <a:off x="3059113" y="3881438"/>
            <a:ext cx="452437"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2" name="Rectangle 30"/>
          <p:cNvSpPr/>
          <p:nvPr/>
        </p:nvSpPr>
        <p:spPr>
          <a:xfrm>
            <a:off x="3059113" y="4486275"/>
            <a:ext cx="452437"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3" name="Rectangle 31"/>
          <p:cNvSpPr/>
          <p:nvPr/>
        </p:nvSpPr>
        <p:spPr>
          <a:xfrm>
            <a:off x="3059113" y="5091113"/>
            <a:ext cx="452437"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4" name="Rectangle 32"/>
          <p:cNvSpPr/>
          <p:nvPr/>
        </p:nvSpPr>
        <p:spPr>
          <a:xfrm>
            <a:off x="3059113" y="5695950"/>
            <a:ext cx="452437"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5" name="Rectangle 33"/>
          <p:cNvSpPr/>
          <p:nvPr/>
        </p:nvSpPr>
        <p:spPr>
          <a:xfrm>
            <a:off x="3511550" y="3881438"/>
            <a:ext cx="4540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6" name="Rectangle 34"/>
          <p:cNvSpPr/>
          <p:nvPr/>
        </p:nvSpPr>
        <p:spPr>
          <a:xfrm>
            <a:off x="3511550" y="4486275"/>
            <a:ext cx="4540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7" name="Rectangle 35"/>
          <p:cNvSpPr/>
          <p:nvPr/>
        </p:nvSpPr>
        <p:spPr>
          <a:xfrm>
            <a:off x="3511550" y="5091113"/>
            <a:ext cx="4540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8" name="Rectangle 36"/>
          <p:cNvSpPr/>
          <p:nvPr/>
        </p:nvSpPr>
        <p:spPr>
          <a:xfrm>
            <a:off x="3511550" y="5695950"/>
            <a:ext cx="454025" cy="604838"/>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39" name="Rectangle 37"/>
          <p:cNvSpPr/>
          <p:nvPr/>
        </p:nvSpPr>
        <p:spPr>
          <a:xfrm>
            <a:off x="3965575" y="3881438"/>
            <a:ext cx="4540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0" name="Rectangle 38"/>
          <p:cNvSpPr/>
          <p:nvPr/>
        </p:nvSpPr>
        <p:spPr>
          <a:xfrm>
            <a:off x="4343400" y="3881438"/>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1" name="Rectangle 39"/>
          <p:cNvSpPr/>
          <p:nvPr/>
        </p:nvSpPr>
        <p:spPr>
          <a:xfrm>
            <a:off x="4722813"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2" name="Rectangle 40"/>
          <p:cNvSpPr/>
          <p:nvPr/>
        </p:nvSpPr>
        <p:spPr>
          <a:xfrm>
            <a:off x="5100638"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3" name="Rectangle 41"/>
          <p:cNvSpPr/>
          <p:nvPr/>
        </p:nvSpPr>
        <p:spPr>
          <a:xfrm>
            <a:off x="5476875" y="3881438"/>
            <a:ext cx="379413"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4" name="Rectangle 42"/>
          <p:cNvSpPr/>
          <p:nvPr/>
        </p:nvSpPr>
        <p:spPr>
          <a:xfrm>
            <a:off x="5856288"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5" name="Rectangle 43"/>
          <p:cNvSpPr/>
          <p:nvPr/>
        </p:nvSpPr>
        <p:spPr>
          <a:xfrm>
            <a:off x="6234113" y="3881438"/>
            <a:ext cx="377825" cy="604837"/>
          </a:xfrm>
          <a:prstGeom prst="rect">
            <a:avLst/>
          </a:prstGeom>
          <a:gradFill rotWithShape="1">
            <a:gsLst>
              <a:gs pos="0">
                <a:srgbClr val="CCFF66"/>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43052" name="Rectangle 44"/>
          <p:cNvSpPr/>
          <p:nvPr/>
        </p:nvSpPr>
        <p:spPr>
          <a:xfrm>
            <a:off x="1243013" y="3883025"/>
            <a:ext cx="1362075" cy="528638"/>
          </a:xfrm>
          <a:prstGeom prst="rect">
            <a:avLst/>
          </a:prstGeom>
          <a:gradFill rotWithShape="1">
            <a:gsLst>
              <a:gs pos="0">
                <a:srgbClr val="CCFFCC"/>
              </a:gs>
              <a:gs pos="100000">
                <a:srgbClr val="FFFFFF"/>
              </a:gs>
            </a:gsLst>
            <a:lin ang="5400000" scaled="1"/>
            <a:tileRect/>
          </a:gradFill>
          <a:ln w="9525" cap="flat" cmpd="sng">
            <a:solidFill>
              <a:srgbClr val="008000"/>
            </a:solidFill>
            <a:prstDash val="solid"/>
            <a:miter/>
            <a:headEnd type="none" w="med" len="med"/>
            <a:tailEnd type="none" w="med" len="med"/>
          </a:ln>
          <a:effectLst>
            <a:outerShdw dist="53882" dir="2699999" algn="ctr" rotWithShape="0">
              <a:schemeClr val="bg2">
                <a:alpha val="50000"/>
              </a:schemeClr>
            </a:outerShdw>
          </a:effectLst>
        </p:spPr>
        <p:txBody>
          <a:bodyPr wrap="none" anchor="ctr"/>
          <a:p>
            <a:pPr algn="ctr" latinLnBrk="1"/>
            <a:r>
              <a:rPr lang="zh-CN" altLang="en-US" sz="2100" b="1" dirty="0">
                <a:latin typeface="Gulim" panose="020B0600000101010101" pitchFamily="34" charset="-127"/>
                <a:ea typeface="宋体" panose="02010600030101010101" pitchFamily="2" charset="-122"/>
                <a:sym typeface="Calibri" panose="020F0502020204030204" pitchFamily="34" charset="0"/>
              </a:rPr>
              <a:t>行</a:t>
            </a:r>
            <a:endParaRPr lang="zh-CN" altLang="en-US" sz="2100" b="1" dirty="0">
              <a:latin typeface="Gulim" panose="020B0600000101010101" pitchFamily="34" charset="-127"/>
              <a:ea typeface="宋体" panose="02010600030101010101" pitchFamily="2" charset="-122"/>
              <a:sym typeface="Calibri" panose="020F0502020204030204" pitchFamily="34" charset="0"/>
            </a:endParaRPr>
          </a:p>
        </p:txBody>
      </p:sp>
      <p:sp>
        <p:nvSpPr>
          <p:cNvPr id="43053" name="Rectangle 45"/>
          <p:cNvSpPr/>
          <p:nvPr/>
        </p:nvSpPr>
        <p:spPr>
          <a:xfrm>
            <a:off x="3662363" y="1992313"/>
            <a:ext cx="1362075" cy="528637"/>
          </a:xfrm>
          <a:prstGeom prst="rect">
            <a:avLst/>
          </a:prstGeom>
          <a:gradFill rotWithShape="1">
            <a:gsLst>
              <a:gs pos="0">
                <a:srgbClr val="CCFFCC"/>
              </a:gs>
              <a:gs pos="100000">
                <a:srgbClr val="FFFFFF"/>
              </a:gs>
            </a:gsLst>
            <a:lin ang="5400000" scaled="1"/>
            <a:tileRect/>
          </a:gradFill>
          <a:ln w="9525" cap="flat" cmpd="sng">
            <a:solidFill>
              <a:srgbClr val="008000"/>
            </a:solidFill>
            <a:prstDash val="solid"/>
            <a:miter/>
            <a:headEnd type="none" w="med" len="med"/>
            <a:tailEnd type="none" w="med" len="med"/>
          </a:ln>
          <a:effectLst>
            <a:outerShdw dist="53882" dir="2699999" algn="ctr" rotWithShape="0">
              <a:schemeClr val="bg2">
                <a:alpha val="50000"/>
              </a:schemeClr>
            </a:outerShdw>
          </a:effectLst>
        </p:spPr>
        <p:txBody>
          <a:bodyPr wrap="none" anchor="ctr"/>
          <a:p>
            <a:pPr algn="ctr" latinLnBrk="1"/>
            <a:r>
              <a:rPr lang="zh-CN" altLang="en-US" sz="2100" b="1" dirty="0">
                <a:latin typeface="Gulim" panose="020B0600000101010101" pitchFamily="34" charset="-127"/>
                <a:ea typeface="宋体" panose="02010600030101010101" pitchFamily="2" charset="-122"/>
                <a:sym typeface="Calibri" panose="020F0502020204030204" pitchFamily="34" charset="0"/>
              </a:rPr>
              <a:t>列</a:t>
            </a:r>
            <a:endParaRPr lang="zh-CN" altLang="en-US" sz="2100" b="1" dirty="0">
              <a:latin typeface="Gulim" panose="020B0600000101010101" pitchFamily="34" charset="-127"/>
              <a:ea typeface="宋体" panose="02010600030101010101" pitchFamily="2" charset="-122"/>
              <a:sym typeface="Calibri" panose="020F0502020204030204" pitchFamily="34" charset="0"/>
            </a:endParaRPr>
          </a:p>
        </p:txBody>
      </p:sp>
      <p:sp>
        <p:nvSpPr>
          <p:cNvPr id="48" name="Rectangle 46"/>
          <p:cNvSpPr/>
          <p:nvPr/>
        </p:nvSpPr>
        <p:spPr>
          <a:xfrm>
            <a:off x="7215188" y="2898775"/>
            <a:ext cx="2571750" cy="528638"/>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组件大小相同</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49" name="Line 47"/>
          <p:cNvSpPr>
            <a:spLocks noChangeShapeType="1"/>
          </p:cNvSpPr>
          <p:nvPr/>
        </p:nvSpPr>
        <p:spPr bwMode="auto">
          <a:xfrm>
            <a:off x="6610350" y="2973388"/>
            <a:ext cx="604838" cy="2270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Line 48"/>
          <p:cNvSpPr>
            <a:spLocks noChangeShapeType="1"/>
          </p:cNvSpPr>
          <p:nvPr/>
        </p:nvSpPr>
        <p:spPr bwMode="auto">
          <a:xfrm flipV="1">
            <a:off x="6610350" y="3200400"/>
            <a:ext cx="604838" cy="3032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AutoShape 49"/>
          <p:cNvSpPr/>
          <p:nvPr/>
        </p:nvSpPr>
        <p:spPr>
          <a:xfrm>
            <a:off x="1922463" y="4637088"/>
            <a:ext cx="303212" cy="1135062"/>
          </a:xfrm>
          <a:prstGeom prst="downArrow">
            <a:avLst>
              <a:gd name="adj1" fmla="val 50000"/>
              <a:gd name="adj2" fmla="val 93482"/>
            </a:avLst>
          </a:prstGeom>
          <a:gradFill rotWithShape="1">
            <a:gsLst>
              <a:gs pos="0">
                <a:srgbClr val="FFCC00"/>
              </a:gs>
              <a:gs pos="100000">
                <a:srgbClr val="FFFFFF"/>
              </a:gs>
            </a:gsLst>
            <a:lin ang="5400000" scaled="1"/>
            <a:tileRect/>
          </a:gradFill>
          <a:ln w="6350" cap="flat" cmpd="sng">
            <a:solidFill>
              <a:schemeClr val="tx1"/>
            </a:solidFill>
            <a:prstDash val="solid"/>
            <a:miter/>
            <a:headEnd type="none" w="med" len="med"/>
            <a:tailEnd type="none" w="med" len="med"/>
          </a:ln>
        </p:spPr>
        <p:txBody>
          <a:bodyPr vert="eaVert" wrap="none" anchor="ctr"/>
          <a:p>
            <a:pPr latinLnBrk="1"/>
            <a:endParaRPr lang="zh-CN" altLang="en-US" sz="2100" dirty="0">
              <a:latin typeface="Gulim" panose="020B0600000101010101" pitchFamily="34" charset="-127"/>
              <a:ea typeface="Gulim" panose="020B0600000101010101" pitchFamily="34" charset="-127"/>
              <a:sym typeface="Calibri" panose="020F0502020204030204" pitchFamily="34" charset="0"/>
            </a:endParaRPr>
          </a:p>
        </p:txBody>
      </p:sp>
      <p:sp>
        <p:nvSpPr>
          <p:cNvPr id="52" name="Rectangle 50"/>
          <p:cNvSpPr/>
          <p:nvPr/>
        </p:nvSpPr>
        <p:spPr>
          <a:xfrm>
            <a:off x="7215188" y="3579813"/>
            <a:ext cx="2571750" cy="754062"/>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重新调整组件大小</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以适合各自的单元</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
        <p:nvSpPr>
          <p:cNvPr id="53" name="Line 51"/>
          <p:cNvSpPr>
            <a:spLocks noChangeShapeType="1"/>
          </p:cNvSpPr>
          <p:nvPr/>
        </p:nvSpPr>
        <p:spPr bwMode="auto">
          <a:xfrm>
            <a:off x="6610350" y="3654425"/>
            <a:ext cx="604838" cy="2270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Line 52"/>
          <p:cNvSpPr>
            <a:spLocks noChangeShapeType="1"/>
          </p:cNvSpPr>
          <p:nvPr/>
        </p:nvSpPr>
        <p:spPr bwMode="auto">
          <a:xfrm flipV="1">
            <a:off x="6610350" y="3881438"/>
            <a:ext cx="604838" cy="3032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Rectangle 53"/>
          <p:cNvSpPr/>
          <p:nvPr/>
        </p:nvSpPr>
        <p:spPr>
          <a:xfrm>
            <a:off x="2376488" y="1311275"/>
            <a:ext cx="5746750" cy="452438"/>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r>
              <a:rPr lang="zh-CN" altLang="en-US" sz="2100" dirty="0">
                <a:latin typeface="Gulim" panose="020B0600000101010101" pitchFamily="34" charset="-127"/>
                <a:ea typeface="宋体" panose="02010600030101010101" pitchFamily="2" charset="-122"/>
                <a:sym typeface="Calibri" panose="020F0502020204030204" pitchFamily="34" charset="0"/>
              </a:rPr>
              <a:t>指定网格中的行数和列数，创建网格布局</a:t>
            </a:r>
            <a:endParaRPr lang="zh-CN" altLang="en-US" sz="2100" dirty="0">
              <a:latin typeface="Gulim" panose="020B0600000101010101" pitchFamily="34" charset="-127"/>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linds(horizontal)">
                                      <p:cBhvr>
                                        <p:cTn id="65" dur="500"/>
                                        <p:tgtEl>
                                          <p:spTgt spid="2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linds(horizontal)">
                                      <p:cBhvr>
                                        <p:cTn id="77" dur="500"/>
                                        <p:tgtEl>
                                          <p:spTgt spid="3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blinds(horizontal)">
                                      <p:cBhvr>
                                        <p:cTn id="80" dur="500"/>
                                        <p:tgtEl>
                                          <p:spTgt spid="3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blinds(horizontal)">
                                      <p:cBhvr>
                                        <p:cTn id="83" dur="500"/>
                                        <p:tgtEl>
                                          <p:spTgt spid="4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blinds(horizontal)">
                                      <p:cBhvr>
                                        <p:cTn id="86" dur="500"/>
                                        <p:tgtEl>
                                          <p:spTgt spid="4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linds(horizontal)">
                                      <p:cBhvr>
                                        <p:cTn id="89" dur="500"/>
                                        <p:tgtEl>
                                          <p:spTgt spid="4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blinds(horizontal)">
                                      <p:cBhvr>
                                        <p:cTn id="92" dur="500"/>
                                        <p:tgtEl>
                                          <p:spTgt spid="43"/>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blinds(horizontal)">
                                      <p:cBhvr>
                                        <p:cTn id="95" dur="500"/>
                                        <p:tgtEl>
                                          <p:spTgt spid="4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blinds(horizontal)">
                                      <p:cBhvr>
                                        <p:cTn id="98" dur="500"/>
                                        <p:tgtEl>
                                          <p:spTgt spid="4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blinds(horizontal)">
                                      <p:cBhvr>
                                        <p:cTn id="101" dur="500"/>
                                        <p:tgtEl>
                                          <p:spTgt spid="18"/>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blinds(horizontal)">
                                      <p:cBhvr>
                                        <p:cTn id="104" dur="500"/>
                                        <p:tgtEl>
                                          <p:spTgt spid="32"/>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blinds(horizontal)">
                                      <p:cBhvr>
                                        <p:cTn id="107" dur="500"/>
                                        <p:tgtEl>
                                          <p:spTgt spid="36"/>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linds(horizontal)">
                                      <p:cBhvr>
                                        <p:cTn id="110" dur="500"/>
                                        <p:tgtEl>
                                          <p:spTgt spid="37"/>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linds(horizontal)">
                                      <p:cBhvr>
                                        <p:cTn id="113" dur="500"/>
                                        <p:tgtEl>
                                          <p:spTgt spid="1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blinds(horizontal)">
                                      <p:cBhvr>
                                        <p:cTn id="116" dur="500"/>
                                        <p:tgtEl>
                                          <p:spTgt spid="33"/>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blinds(horizontal)">
                                      <p:cBhvr>
                                        <p:cTn id="119" dur="500"/>
                                        <p:tgtEl>
                                          <p:spTgt spid="2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blinds(horizontal)">
                                      <p:cBhvr>
                                        <p:cTn id="122" dur="500"/>
                                        <p:tgtEl>
                                          <p:spTgt spid="34"/>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blinds(horizontal)">
                                      <p:cBhvr>
                                        <p:cTn id="125" dur="500"/>
                                        <p:tgtEl>
                                          <p:spTgt spid="38"/>
                                        </p:tgtEl>
                                      </p:cBhvr>
                                    </p:animEffect>
                                  </p:childTnLst>
                                </p:cTn>
                              </p:par>
                            </p:childTnLst>
                          </p:cTn>
                        </p:par>
                        <p:par>
                          <p:cTn id="126" fill="hold">
                            <p:stCondLst>
                              <p:cond delay="1500"/>
                            </p:stCondLst>
                            <p:childTnLst>
                              <p:par>
                                <p:cTn id="127" presetID="31" presetClass="entr" presetSubtype="0" fill="hold" grpId="0" nodeType="afterEffect">
                                  <p:stCondLst>
                                    <p:cond delay="0"/>
                                  </p:stCondLst>
                                  <p:iterate type="lt">
                                    <p:tmPct val="5000"/>
                                  </p:iterate>
                                  <p:childTnLst>
                                    <p:set>
                                      <p:cBhvr>
                                        <p:cTn id="128" dur="1" fill="hold">
                                          <p:stCondLst>
                                            <p:cond delay="0"/>
                                          </p:stCondLst>
                                        </p:cTn>
                                        <p:tgtEl>
                                          <p:spTgt spid="43052"/>
                                        </p:tgtEl>
                                        <p:attrNameLst>
                                          <p:attrName>style.visibility</p:attrName>
                                        </p:attrNameLst>
                                      </p:cBhvr>
                                      <p:to>
                                        <p:strVal val="visible"/>
                                      </p:to>
                                    </p:set>
                                    <p:anim calcmode="lin" valueType="num">
                                      <p:cBhvr>
                                        <p:cTn id="129" dur="1000" fill="hold"/>
                                        <p:tgtEl>
                                          <p:spTgt spid="43052"/>
                                        </p:tgtEl>
                                        <p:attrNameLst>
                                          <p:attrName>ppt_w</p:attrName>
                                        </p:attrNameLst>
                                      </p:cBhvr>
                                      <p:tavLst>
                                        <p:tav tm="0">
                                          <p:val>
                                            <p:fltVal val="0.000000"/>
                                          </p:val>
                                        </p:tav>
                                        <p:tav tm="100000">
                                          <p:val>
                                            <p:strVal val="#ppt_w"/>
                                          </p:val>
                                        </p:tav>
                                      </p:tavLst>
                                    </p:anim>
                                    <p:anim calcmode="lin" valueType="num">
                                      <p:cBhvr>
                                        <p:cTn id="130" dur="1000" fill="hold"/>
                                        <p:tgtEl>
                                          <p:spTgt spid="43052"/>
                                        </p:tgtEl>
                                        <p:attrNameLst>
                                          <p:attrName>ppt_h</p:attrName>
                                        </p:attrNameLst>
                                      </p:cBhvr>
                                      <p:tavLst>
                                        <p:tav tm="0">
                                          <p:val>
                                            <p:fltVal val="0.000000"/>
                                          </p:val>
                                        </p:tav>
                                        <p:tav tm="100000">
                                          <p:val>
                                            <p:strVal val="#ppt_h"/>
                                          </p:val>
                                        </p:tav>
                                      </p:tavLst>
                                    </p:anim>
                                    <p:anim calcmode="lin" valueType="num">
                                      <p:cBhvr>
                                        <p:cTn id="131" dur="1000" fill="hold"/>
                                        <p:tgtEl>
                                          <p:spTgt spid="43052"/>
                                        </p:tgtEl>
                                        <p:attrNameLst>
                                          <p:attrName>style.rotation</p:attrName>
                                        </p:attrNameLst>
                                      </p:cBhvr>
                                      <p:tavLst>
                                        <p:tav tm="0">
                                          <p:val>
                                            <p:fltVal val="90.000000"/>
                                          </p:val>
                                        </p:tav>
                                        <p:tav tm="100000">
                                          <p:val>
                                            <p:fltVal val="0.000000"/>
                                          </p:val>
                                        </p:tav>
                                      </p:tavLst>
                                    </p:anim>
                                    <p:animEffect transition="in" filter="fade">
                                      <p:cBhvr>
                                        <p:cTn id="132" dur="1000"/>
                                        <p:tgtEl>
                                          <p:spTgt spid="43052"/>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wipe(up)">
                                      <p:cBhvr>
                                        <p:cTn id="136" dur="500"/>
                                        <p:tgtEl>
                                          <p:spTgt spid="51"/>
                                        </p:tgtEl>
                                      </p:cBhvr>
                                    </p:animEffect>
                                  </p:childTnLst>
                                </p:cTn>
                              </p:par>
                            </p:childTnLst>
                          </p:cTn>
                        </p:par>
                        <p:par>
                          <p:cTn id="137" fill="hold">
                            <p:stCondLst>
                              <p:cond delay="3000"/>
                            </p:stCondLst>
                            <p:childTnLst>
                              <p:par>
                                <p:cTn id="138" presetID="31" presetClass="entr" presetSubtype="0" fill="hold" grpId="0" nodeType="afterEffect">
                                  <p:stCondLst>
                                    <p:cond delay="0"/>
                                  </p:stCondLst>
                                  <p:iterate type="lt">
                                    <p:tmPct val="5000"/>
                                  </p:iterate>
                                  <p:childTnLst>
                                    <p:set>
                                      <p:cBhvr>
                                        <p:cTn id="139" dur="1" fill="hold">
                                          <p:stCondLst>
                                            <p:cond delay="0"/>
                                          </p:stCondLst>
                                        </p:cTn>
                                        <p:tgtEl>
                                          <p:spTgt spid="43053"/>
                                        </p:tgtEl>
                                        <p:attrNameLst>
                                          <p:attrName>style.visibility</p:attrName>
                                        </p:attrNameLst>
                                      </p:cBhvr>
                                      <p:to>
                                        <p:strVal val="visible"/>
                                      </p:to>
                                    </p:set>
                                    <p:anim calcmode="lin" valueType="num">
                                      <p:cBhvr>
                                        <p:cTn id="140" dur="1000" fill="hold"/>
                                        <p:tgtEl>
                                          <p:spTgt spid="43053"/>
                                        </p:tgtEl>
                                        <p:attrNameLst>
                                          <p:attrName>ppt_w</p:attrName>
                                        </p:attrNameLst>
                                      </p:cBhvr>
                                      <p:tavLst>
                                        <p:tav tm="0">
                                          <p:val>
                                            <p:fltVal val="0.000000"/>
                                          </p:val>
                                        </p:tav>
                                        <p:tav tm="100000">
                                          <p:val>
                                            <p:strVal val="#ppt_w"/>
                                          </p:val>
                                        </p:tav>
                                      </p:tavLst>
                                    </p:anim>
                                    <p:anim calcmode="lin" valueType="num">
                                      <p:cBhvr>
                                        <p:cTn id="141" dur="1000" fill="hold"/>
                                        <p:tgtEl>
                                          <p:spTgt spid="43053"/>
                                        </p:tgtEl>
                                        <p:attrNameLst>
                                          <p:attrName>ppt_h</p:attrName>
                                        </p:attrNameLst>
                                      </p:cBhvr>
                                      <p:tavLst>
                                        <p:tav tm="0">
                                          <p:val>
                                            <p:fltVal val="0.000000"/>
                                          </p:val>
                                        </p:tav>
                                        <p:tav tm="100000">
                                          <p:val>
                                            <p:strVal val="#ppt_h"/>
                                          </p:val>
                                        </p:tav>
                                      </p:tavLst>
                                    </p:anim>
                                    <p:anim calcmode="lin" valueType="num">
                                      <p:cBhvr>
                                        <p:cTn id="142" dur="1000" fill="hold"/>
                                        <p:tgtEl>
                                          <p:spTgt spid="43053"/>
                                        </p:tgtEl>
                                        <p:attrNameLst>
                                          <p:attrName>style.rotation</p:attrName>
                                        </p:attrNameLst>
                                      </p:cBhvr>
                                      <p:tavLst>
                                        <p:tav tm="0">
                                          <p:val>
                                            <p:fltVal val="90.000000"/>
                                          </p:val>
                                        </p:tav>
                                        <p:tav tm="100000">
                                          <p:val>
                                            <p:fltVal val="0.000000"/>
                                          </p:val>
                                        </p:tav>
                                      </p:tavLst>
                                    </p:anim>
                                    <p:animEffect transition="in" filter="fade">
                                      <p:cBhvr>
                                        <p:cTn id="143" dur="1000"/>
                                        <p:tgtEl>
                                          <p:spTgt spid="43053"/>
                                        </p:tgtEl>
                                      </p:cBhvr>
                                    </p:animEffect>
                                  </p:childTnLst>
                                </p:cTn>
                              </p:par>
                            </p:childTnLst>
                          </p:cTn>
                        </p:par>
                        <p:par>
                          <p:cTn id="144" fill="hold">
                            <p:stCondLst>
                              <p:cond delay="4000"/>
                            </p:stCondLst>
                            <p:childTnLst>
                              <p:par>
                                <p:cTn id="145" presetID="22" presetClass="entr" presetSubtype="8"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wipe(left)">
                                      <p:cBhvr>
                                        <p:cTn id="147" dur="1000"/>
                                        <p:tgtEl>
                                          <p:spTgt spid="30"/>
                                        </p:tgtEl>
                                      </p:cBhvr>
                                    </p:animEffect>
                                  </p:childTnLst>
                                </p:cTn>
                              </p:par>
                            </p:childTnLst>
                          </p:cTn>
                        </p:par>
                        <p:par>
                          <p:cTn id="148" fill="hold">
                            <p:stCondLst>
                              <p:cond delay="5000"/>
                            </p:stCondLst>
                            <p:childTnLst>
                              <p:par>
                                <p:cTn id="149" presetID="3" presetClass="entr" presetSubtype="10" fill="hold" grpId="0" nodeType="after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blinds(horizontal)">
                                      <p:cBhvr>
                                        <p:cTn id="151" dur="1000"/>
                                        <p:tgtEl>
                                          <p:spTgt spid="55"/>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wipe(left)">
                                      <p:cBhvr>
                                        <p:cTn id="156" dur="1000"/>
                                        <p:tgtEl>
                                          <p:spTgt spid="50"/>
                                        </p:tgtEl>
                                      </p:cBhvr>
                                    </p:animEffect>
                                  </p:childTnLst>
                                </p:cTn>
                              </p:par>
                              <p:par>
                                <p:cTn id="157" presetID="22" presetClass="entr" presetSubtype="8"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wipe(left)">
                                      <p:cBhvr>
                                        <p:cTn id="159" dur="1000"/>
                                        <p:tgtEl>
                                          <p:spTgt spid="49"/>
                                        </p:tgtEl>
                                      </p:cBhvr>
                                    </p:animEffect>
                                  </p:childTnLst>
                                </p:cTn>
                              </p:par>
                            </p:childTnLst>
                          </p:cTn>
                        </p:par>
                        <p:par>
                          <p:cTn id="160" fill="hold">
                            <p:stCondLst>
                              <p:cond delay="1000"/>
                            </p:stCondLst>
                            <p:childTnLst>
                              <p:par>
                                <p:cTn id="161" presetID="3" presetClass="entr" presetSubtype="10" fill="hold" grpId="0" nodeType="after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blinds(horizontal)">
                                      <p:cBhvr>
                                        <p:cTn id="163" dur="1000"/>
                                        <p:tgtEl>
                                          <p:spTgt spid="4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54"/>
                                        </p:tgtEl>
                                        <p:attrNameLst>
                                          <p:attrName>style.visibility</p:attrName>
                                        </p:attrNameLst>
                                      </p:cBhvr>
                                      <p:to>
                                        <p:strVal val="visible"/>
                                      </p:to>
                                    </p:set>
                                    <p:animEffect transition="in" filter="wipe(left)">
                                      <p:cBhvr>
                                        <p:cTn id="168" dur="1000"/>
                                        <p:tgtEl>
                                          <p:spTgt spid="54"/>
                                        </p:tgtEl>
                                      </p:cBhvr>
                                    </p:animEffect>
                                  </p:childTnLst>
                                </p:cTn>
                              </p:par>
                              <p:par>
                                <p:cTn id="169" presetID="22" presetClass="entr" presetSubtype="8"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wipe(left)">
                                      <p:cBhvr>
                                        <p:cTn id="171" dur="1000"/>
                                        <p:tgtEl>
                                          <p:spTgt spid="53"/>
                                        </p:tgtEl>
                                      </p:cBhvr>
                                    </p:animEffect>
                                  </p:childTnLst>
                                </p:cTn>
                              </p:par>
                            </p:childTnLst>
                          </p:cTn>
                        </p:par>
                        <p:par>
                          <p:cTn id="172" fill="hold">
                            <p:stCondLst>
                              <p:cond delay="1000"/>
                            </p:stCondLst>
                            <p:childTnLst>
                              <p:par>
                                <p:cTn id="173" presetID="3" presetClass="entr" presetSubtype="10" fill="hold" grpId="0" nodeType="after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blinds(horizontal)">
                                      <p:cBhvr>
                                        <p:cTn id="17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3052" grpId="0" animBg="1"/>
      <p:bldP spid="43053" grpId="0" animBg="1"/>
      <p:bldP spid="48" grpId="0" animBg="1"/>
      <p:bldP spid="51" grpId="0" animBg="1"/>
      <p:bldP spid="52" grpId="0" animBg="1"/>
      <p:bldP spid="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0258" name="Rectangle 2"/>
          <p:cNvSpPr>
            <a:spLocks noGrp="1" noChangeArrowheads="1"/>
          </p:cNvSpPr>
          <p:nvPr>
            <p:ph type="title"/>
          </p:nvPr>
        </p:nvSpPr>
        <p:spPr>
          <a:xfrm>
            <a:off x="495300" y="409575"/>
            <a:ext cx="9720263" cy="569913"/>
          </a:xfrm>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6802" name="Rectangle 3"/>
          <p:cNvSpPr>
            <a:spLocks noGrp="1"/>
          </p:cNvSpPr>
          <p:nvPr>
            <p:ph idx="1"/>
          </p:nvPr>
        </p:nvSpPr>
        <p:spPr/>
        <p:txBody>
          <a:bodyPr vert="horz" wrap="square" lIns="102870" tIns="51435" rIns="102870" bIns="51435" anchor="t"/>
          <a:p>
            <a:pPr defTabSz="1028700">
              <a:lnSpc>
                <a:spcPct val="90000"/>
              </a:lnSpc>
              <a:buClrTx/>
              <a:buSzTx/>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使容器中各个组件呈网格状布局。从上到下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从左到右一次排列</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Clr>
                <a:schemeClr val="tx1"/>
              </a:buClr>
              <a:buSzTx/>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1800"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内容占位符 3"/>
          <p:cNvSpPr>
            <a:spLocks noGrp="1"/>
          </p:cNvSpPr>
          <p:nvPr>
            <p:ph sz="half" idx="4294967295"/>
          </p:nvPr>
        </p:nvSpPr>
        <p:spPr>
          <a:xfrm>
            <a:off x="4772025" y="1865313"/>
            <a:ext cx="6029325" cy="4264025"/>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ButtonGrid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 f = new Frame("</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GridLayout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GridLayout</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(3,2));</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Button("1"));</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Button("2"));</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Button("3"));</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Button("4"));</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Button("5"));</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Button("6"));          </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(200,200);</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508000"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116205"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2" indent="-116205" algn="just"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76804" name="Picture 3" descr="g9-6"/>
          <p:cNvPicPr>
            <a:picLocks noChangeAspect="1"/>
          </p:cNvPicPr>
          <p:nvPr/>
        </p:nvPicPr>
        <p:blipFill>
          <a:blip r:embed="rId1"/>
          <a:stretch>
            <a:fillRect/>
          </a:stretch>
        </p:blipFill>
        <p:spPr>
          <a:xfrm>
            <a:off x="1035050" y="3421063"/>
            <a:ext cx="2586038" cy="27559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06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GridBagLayout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78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通过使用以下语法容器可获得 </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GridBagLayout</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 </a:t>
            </a: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gb</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=new </a:t>
            </a: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GridBagLayout</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ContainerName.setLayout</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r>
              <a:rPr kumimoji="0" lang="en-US" altLang="zh-CN" sz="2800" b="0" i="0" u="none" strike="noStrike" kern="1200" cap="none" spc="0" normalizeH="0" baseline="0" noProof="0" dirty="0" err="1"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gb</a:t>
            </a:r>
            <a:r>
              <a:rPr kumimoji="0" lang="en-US" altLang="zh-CN" sz="2800" b="0" i="0" u="none" strike="noStrike" kern="1200" cap="none" spc="0" normalizeH="0" baseline="0" noProof="0" dirty="0" smtClean="0">
                <a:ln>
                  <a:noFill/>
                </a:ln>
                <a:solidFill>
                  <a:srgbClr val="CC0000"/>
                </a:solidFill>
                <a:effectLst/>
                <a:uLnTx/>
                <a:uFillTx/>
                <a:latin typeface="Courier New" panose="02070309020205020404" pitchFamily="49" charset="0"/>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smtClean="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要使用此布局，必须提供各组件的大小和布局等信息。</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GridBagConstraints</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类中包含 </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类用来定位及调整组件大小所需的全部信息。</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
        <p:nvSpPr>
          <p:cNvPr id="5" name="AutoShape 4"/>
          <p:cNvSpPr/>
          <p:nvPr/>
        </p:nvSpPr>
        <p:spPr>
          <a:xfrm>
            <a:off x="6080125" y="0"/>
            <a:ext cx="4457700" cy="1920875"/>
          </a:xfrm>
          <a:prstGeom prst="cloudCallout">
            <a:avLst>
              <a:gd name="adj1" fmla="val -86315"/>
              <a:gd name="adj2" fmla="val 1389"/>
            </a:avLst>
          </a:prstGeom>
          <a:gradFill rotWithShape="0">
            <a:gsLst>
              <a:gs pos="0">
                <a:srgbClr val="938EF8"/>
              </a:gs>
              <a:gs pos="100000">
                <a:schemeClr val="bg1"/>
              </a:gs>
            </a:gsLst>
            <a:lin ang="5400000" scaled="1"/>
            <a:tileRect/>
          </a:gradFill>
          <a:ln w="9525" cap="flat" cmpd="sng">
            <a:solidFill>
              <a:schemeClr val="tx1"/>
            </a:solidFill>
            <a:prstDash val="solid"/>
            <a:round/>
            <a:headEnd type="none" w="med" len="med"/>
            <a:tailEnd type="none" w="med" len="med"/>
          </a:ln>
        </p:spPr>
        <p:txBody>
          <a:bodyPr anchor="t"/>
          <a:p>
            <a:pPr latinLnBrk="1">
              <a:buClr>
                <a:srgbClr val="333399"/>
              </a:buClr>
              <a:buFont typeface="Wingdings" panose="05000000000000000000" pitchFamily="2" charset="2"/>
              <a:buChar char="v"/>
            </a:pP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组件大小不必相同</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a:p>
            <a:pPr latinLnBrk="1">
              <a:buClr>
                <a:srgbClr val="333399"/>
              </a:buClr>
              <a:buFont typeface="Wingdings" panose="05000000000000000000" pitchFamily="2" charset="2"/>
              <a:buChar char="v"/>
            </a:pP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组件按行和列排列</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a:p>
            <a:pPr latinLnBrk="1">
              <a:buClr>
                <a:srgbClr val="333399"/>
              </a:buClr>
              <a:buFont typeface="Wingdings" panose="05000000000000000000" pitchFamily="2" charset="2"/>
              <a:buChar char="v"/>
            </a:pPr>
            <a:r>
              <a:rPr lang="zh-CN" altLang="en-US" sz="2100" b="1" dirty="0">
                <a:latin typeface="Arial" panose="020B0604020202020204" pitchFamily="34" charset="0"/>
                <a:ea typeface="微软雅黑" panose="020B0503020204020204" pitchFamily="34" charset="-122"/>
                <a:sym typeface="Calibri" panose="020F0502020204030204" pitchFamily="34" charset="0"/>
              </a:rPr>
              <a:t>放置顺序不一定为从左至右和由上至下</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16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GridBagConstraints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987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成员变量列表：</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gridx, gridy</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指定组件放置于哪个单元中</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gridwidth, gridheight</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指定组件将占用多少行和多少列</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weightx, weighty</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指定在一个 </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中应如何分配空间</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这些变量的缺省值为 </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0</a:t>
            </a:r>
            <a:endPar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ipadx, ipady</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指定组件的高度和宽度</a:t>
            </a:r>
            <a:endParaRPr kumimoji="0" lang="zh-CN"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272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GridBagConstraints</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192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20000"/>
              </a:lnSpc>
              <a:spcBef>
                <a:spcPct val="20000"/>
              </a:spcBef>
              <a:spcAft>
                <a:spcPct val="0"/>
              </a:spcAft>
              <a:buClr>
                <a:schemeClr val="tx1"/>
              </a:buClr>
              <a:buSzTx/>
              <a:buFont typeface="Arial" panose="020B0604020202020204" pitchFamily="34" charset="0"/>
              <a:buChar char="•"/>
              <a:defRPr/>
            </a:pP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成员变量列表：</a:t>
            </a: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fill</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指定在单元大于组件的情况下</a:t>
            </a:r>
            <a:r>
              <a:rPr kumimoji="0" lang="zh-CN" altLang="en-GB"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组件如何填充此单元</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共有</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4</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可选值。缺省值为：</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GridBagConstraints.NONE</a:t>
            </a:r>
            <a:endPar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
                <a:schemeClr val="tx1"/>
              </a:buClr>
              <a:buSzTx/>
              <a:buFont typeface="Wingdings" panose="05000000000000000000" pitchFamily="2" charset="2"/>
              <a:buChar char="-"/>
              <a:defRPr/>
            </a:pPr>
            <a:r>
              <a:rPr kumimoji="0" lang="en-US" altLang="zh-CN" b="0" i="0" u="none" strike="noStrike" kern="1200" cap="none" spc="0" normalizeH="0" baseline="0" noProof="0">
                <a:ln>
                  <a:noFill/>
                </a:ln>
                <a:solidFill>
                  <a:srgbClr val="CC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anchor </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指定将组件放置在单元中的位置，共有</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9</a:t>
            </a:r>
            <a:r>
              <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个可选值。缺省值为：</a:t>
            </a:r>
            <a:r>
              <a:rPr kumimoji="0" lang="en-US" altLang="zh-CN"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GridBagConstraints.CENTER</a:t>
            </a:r>
            <a:r>
              <a:rPr kumimoji="0" lang="en-US" altLang="zh-CN" sz="2000" b="0" i="0" u="none" strike="noStrike" kern="120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 </a:t>
            </a:r>
            <a:endParaRPr kumimoji="0" lang="en-US" altLang="zh-CN" sz="2000" b="0" i="0" u="none" strike="noStrike" kern="120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000" b="0" i="0" u="none" strike="noStrike" kern="120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864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CardLayout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397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可存储几个不同的布局。</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每个布局就像是一个卡片组中的一张卡片。</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在一个给定的时间总会有一张卡片在顶层。</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卡片通常为一个 </a:t>
            </a:r>
            <a:r>
              <a:rPr kumimoji="0" lang="en-US" altLang="zh-CN"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Panel </a:t>
            </a: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对象。 </a:t>
            </a:r>
            <a:endPar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每当需要许多面板切换，而每个面板需要显示为不同布局时，可以使用卡片布局。</a:t>
            </a:r>
            <a:endParaRPr kumimoji="0" lang="zh-CN" altLang="zh-CN" sz="3045"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533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图形用户界面的构成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一些特定的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容器组件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可包含其他组件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顶层容器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Applet, Dialog, Frame, Window</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一般用途容器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 ScrollPane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特定用途容器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InternalFrame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非容器组件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必须要包含在容器中</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 Checkbox, Scrollbar, Choice, Canvas</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027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布局类型的选用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p:txBody>
          <a:bodyPr vert="horz" wrap="square" lIns="102870" tIns="51435" rIns="102870" bIns="51435" numCol="1" anchor="t" anchorCtr="0" compatLnSpc="1"/>
          <a:lstStyle/>
          <a:p>
            <a:pPr marL="386080" marR="0" lvl="0" indent="-386080" algn="l" defTabSz="1028700" rtl="0" eaLnBrk="1" fontAlgn="base" latinLnBrk="0" hangingPunct="1">
              <a:lnSpc>
                <a:spcPct val="13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mn-cs"/>
                <a:sym typeface="Calibri" panose="020F0502020204030204" pitchFamily="34" charset="0"/>
              </a:rPr>
              <a:t>每个布局管理器都有自己特定的用途。</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30000"/>
              </a:lnSpc>
              <a:spcBef>
                <a:spcPct val="2000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要按行和列显示几个同样大小的组件，</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会比较合适</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30000"/>
              </a:lnSpc>
              <a:spcBef>
                <a:spcPct val="2000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要在尽可能大的空间里显示一个组件，就要选择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BorderLayout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或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GridBagLayout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12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如何设置布局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每个容器（</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Container</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对象）都有一个与它相关的缺省的布局管理器。 </a:t>
            </a:r>
            <a:endParaRPr kumimoji="0" lang="zh-CN"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Applet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的缺省布局是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FlowLayout</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在没有设置新的布局前，在容器中添加组件都按照该容器的缺省布局排列。 </a:t>
            </a:r>
            <a:endParaRPr kumimoji="0" lang="zh-CN"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10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a:t>
            </a:r>
            <a:r>
              <a:rPr kumimoji="0" lang="en-US" altLang="zh-CN" sz="2800" b="0"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setLayout</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方法为容器设置新的布局。</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 </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90115" name="Rectangle 3"/>
          <p:cNvSpPr/>
          <p:nvPr/>
        </p:nvSpPr>
        <p:spPr>
          <a:xfrm>
            <a:off x="1239838" y="1520825"/>
            <a:ext cx="8161337" cy="4559300"/>
          </a:xfrm>
          <a:prstGeom prst="rect">
            <a:avLst/>
          </a:prstGeom>
          <a:noFill/>
          <a:ln w="9525">
            <a:noFill/>
          </a:ln>
        </p:spPr>
        <p:txBody>
          <a:bodyPr anchor="t"/>
          <a:p>
            <a:pPr marL="742950" lvl="1" indent="-285750" algn="l" rtl="0" eaLnBrk="1" fontAlgn="base" hangingPunct="1">
              <a:spcBef>
                <a:spcPct val="0"/>
              </a:spcBef>
              <a:spcAft>
                <a:spcPct val="0"/>
              </a:spcAft>
              <a:buClr>
                <a:schemeClr val="hlink"/>
              </a:buClr>
              <a:buSzPct val="55000"/>
              <a:buFont typeface="Wingdings" panose="05000000000000000000" pitchFamily="2" charset="2"/>
              <a:buChar char="n"/>
            </a:pPr>
            <a:endParaRPr lang="zh-CN" altLang="zh-CN" sz="2100" dirty="0">
              <a:solidFill>
                <a:schemeClr val="tx1"/>
              </a:solidFill>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矩形 3"/>
          <p:cNvSpPr/>
          <p:nvPr/>
        </p:nvSpPr>
        <p:spPr>
          <a:xfrm>
            <a:off x="3690938" y="2613025"/>
            <a:ext cx="4013200"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AWT</a:t>
            </a:r>
            <a:r>
              <a:rPr lang="en-US"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基本组件</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282"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Myanmar Text" panose="020B0502040204020203" charset="0"/>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9728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AWT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8306" name="内容占位符 1"/>
          <p:cNvSpPr>
            <a:spLocks noGrp="1"/>
          </p:cNvSpPr>
          <p:nvPr>
            <p:ph idx="1"/>
          </p:nvPr>
        </p:nvSpPr>
        <p:spPr/>
        <p:txBody>
          <a:bodyPr vert="horz" wrap="square" lIns="102870" tIns="51435" rIns="102870" bIns="51435" anchor="t"/>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组件指可以放置在用户界面上的任何东西,可以将组件设置为可见或重新调整其大小。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en-US" altLang="zh-CN" sz="2800" kern="1200" dirty="0">
                <a:latin typeface="Arial" panose="020B0604020202020204" pitchFamily="34" charset="0"/>
                <a:ea typeface="微软雅黑" panose="020B0503020204020204" pitchFamily="34" charset="-122"/>
                <a:cs typeface="+mn-cs"/>
                <a:sym typeface="Calibri" panose="020F0502020204030204" pitchFamily="34" charset="0"/>
              </a:rPr>
              <a:t>AWT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支持的组件：标签、文本域、文本区、按钮、复选框、选择框等。</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高级组件包括滚动条、滚动窗格和对话框。</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向窗口加入一个组件：首先生成所需组件的实例，然后调用</a:t>
            </a:r>
            <a:r>
              <a:rPr lang="en-US" altLang="zh-CN" sz="2800" kern="1200" dirty="0">
                <a:latin typeface="Arial" panose="020B0604020202020204" pitchFamily="34" charset="0"/>
                <a:ea typeface="微软雅黑" panose="020B0503020204020204" pitchFamily="34" charset="-122"/>
                <a:cs typeface="+mn-cs"/>
                <a:sym typeface="Calibri" panose="020F0502020204030204" pitchFamily="34" charset="0"/>
              </a:rPr>
              <a:t>add()</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方法，此方法是在</a:t>
            </a:r>
            <a:r>
              <a:rPr lang="en-US" altLang="zh-CN" sz="2800" kern="1200" dirty="0">
                <a:latin typeface="Arial" panose="020B0604020202020204" pitchFamily="34" charset="0"/>
                <a:ea typeface="微软雅黑" panose="020B0503020204020204" pitchFamily="34" charset="-122"/>
                <a:cs typeface="+mn-cs"/>
                <a:sym typeface="Calibri" panose="020F0502020204030204" pitchFamily="34" charset="0"/>
              </a:rPr>
              <a:t>Container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类中定义的。</a:t>
            </a:r>
            <a:endPar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 name="Rectangle 3"/>
          <p:cNvSpPr>
            <a:spLocks noChangeArrowheads="1"/>
          </p:cNvSpPr>
          <p:nvPr/>
        </p:nvSpPr>
        <p:spPr bwMode="auto">
          <a:xfrm>
            <a:off x="1160463" y="1520825"/>
            <a:ext cx="8720138"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36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98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不同组件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0354" name="内容占位符 2"/>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00355" name="Picture 3" descr="comp"/>
          <p:cNvPicPr>
            <a:picLocks noChangeAspect="1"/>
          </p:cNvPicPr>
          <p:nvPr/>
        </p:nvPicPr>
        <p:blipFill>
          <a:blip r:embed="rId1"/>
          <a:stretch>
            <a:fillRect/>
          </a:stretch>
        </p:blipFill>
        <p:spPr>
          <a:xfrm>
            <a:off x="2360613" y="1760538"/>
            <a:ext cx="5886450" cy="3643312"/>
          </a:xfrm>
          <a:prstGeom prst="rect">
            <a:avLst/>
          </a:prstGeom>
          <a:noFill/>
          <a:ln w="9525">
            <a:noFill/>
          </a:ln>
        </p:spPr>
      </p:pic>
      <p:sp>
        <p:nvSpPr>
          <p:cNvPr id="1577988" name="AutoShape 4"/>
          <p:cNvSpPr>
            <a:spLocks noChangeArrowheads="1"/>
          </p:cNvSpPr>
          <p:nvPr/>
        </p:nvSpPr>
        <p:spPr bwMode="auto">
          <a:xfrm>
            <a:off x="674688" y="1679575"/>
            <a:ext cx="1525588" cy="560388"/>
          </a:xfrm>
          <a:prstGeom prst="wedgeEllipseCallout">
            <a:avLst>
              <a:gd name="adj1" fmla="val 69347"/>
              <a:gd name="adj2" fmla="val 19644"/>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标签</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77989" name="AutoShape 5"/>
          <p:cNvSpPr>
            <a:spLocks noChangeArrowheads="1"/>
          </p:cNvSpPr>
          <p:nvPr/>
        </p:nvSpPr>
        <p:spPr bwMode="auto">
          <a:xfrm>
            <a:off x="6680200" y="1360488"/>
            <a:ext cx="1760538" cy="560388"/>
          </a:xfrm>
          <a:prstGeom prst="wedgeEllipseCallout">
            <a:avLst>
              <a:gd name="adj1" fmla="val -61931"/>
              <a:gd name="adj2" fmla="val 95833"/>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文本域</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1577990" name="Group 6"/>
          <p:cNvGrpSpPr/>
          <p:nvPr/>
        </p:nvGrpSpPr>
        <p:grpSpPr>
          <a:xfrm>
            <a:off x="6121400" y="2320925"/>
            <a:ext cx="2271713" cy="1119188"/>
            <a:chOff x="3312" y="1392"/>
            <a:chExt cx="1363" cy="672"/>
          </a:xfrm>
        </p:grpSpPr>
        <p:sp>
          <p:nvSpPr>
            <p:cNvPr id="100359" name="AutoShape 7"/>
            <p:cNvSpPr/>
            <p:nvPr/>
          </p:nvSpPr>
          <p:spPr>
            <a:xfrm>
              <a:off x="3312" y="1392"/>
              <a:ext cx="93" cy="672"/>
            </a:xfrm>
            <a:prstGeom prst="rightBrace">
              <a:avLst>
                <a:gd name="adj1" fmla="val 60047"/>
                <a:gd name="adj2" fmla="val 50000"/>
              </a:avLst>
            </a:prstGeom>
            <a:noFill/>
            <a:ln w="25400" cap="flat" cmpd="sng">
              <a:solidFill>
                <a:srgbClr val="FF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99336" name="AutoShape 8"/>
            <p:cNvSpPr>
              <a:spLocks noChangeArrowheads="1"/>
            </p:cNvSpPr>
            <p:nvPr/>
          </p:nvSpPr>
          <p:spPr bwMode="auto">
            <a:xfrm>
              <a:off x="3648" y="1392"/>
              <a:ext cx="1027" cy="336"/>
            </a:xfrm>
            <a:prstGeom prst="wedgeEllipseCallout">
              <a:avLst>
                <a:gd name="adj1" fmla="val -71130"/>
                <a:gd name="adj2" fmla="val 63097"/>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复选框</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577993" name="Group 9"/>
          <p:cNvGrpSpPr/>
          <p:nvPr/>
        </p:nvGrpSpPr>
        <p:grpSpPr>
          <a:xfrm>
            <a:off x="6040438" y="3279775"/>
            <a:ext cx="2706687" cy="941388"/>
            <a:chOff x="3416" y="2256"/>
            <a:chExt cx="1624" cy="564"/>
          </a:xfrm>
        </p:grpSpPr>
        <p:sp>
          <p:nvSpPr>
            <p:cNvPr id="100362" name="AutoShape 10"/>
            <p:cNvSpPr/>
            <p:nvPr/>
          </p:nvSpPr>
          <p:spPr>
            <a:xfrm>
              <a:off x="3416" y="2394"/>
              <a:ext cx="47" cy="426"/>
            </a:xfrm>
            <a:prstGeom prst="rightBrace">
              <a:avLst>
                <a:gd name="adj1" fmla="val 75322"/>
                <a:gd name="adj2" fmla="val 50000"/>
              </a:avLst>
            </a:prstGeom>
            <a:noFill/>
            <a:ln w="25400" cap="flat" cmpd="sng">
              <a:solidFill>
                <a:srgbClr val="FF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2" name="AutoShape 11"/>
            <p:cNvSpPr>
              <a:spLocks noChangeArrowheads="1"/>
            </p:cNvSpPr>
            <p:nvPr/>
          </p:nvSpPr>
          <p:spPr bwMode="auto">
            <a:xfrm>
              <a:off x="3744" y="2256"/>
              <a:ext cx="1296" cy="336"/>
            </a:xfrm>
            <a:prstGeom prst="wedgeEllipseCallout">
              <a:avLst>
                <a:gd name="adj1" fmla="val -67745"/>
                <a:gd name="adj2" fmla="val 55356"/>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单选按钮</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1577996" name="AutoShape 12"/>
          <p:cNvSpPr>
            <a:spLocks noChangeArrowheads="1"/>
          </p:cNvSpPr>
          <p:nvPr/>
        </p:nvSpPr>
        <p:spPr bwMode="auto">
          <a:xfrm>
            <a:off x="8040688" y="4079875"/>
            <a:ext cx="1760538" cy="560388"/>
          </a:xfrm>
          <a:prstGeom prst="wedgeEllipseCallout">
            <a:avLst>
              <a:gd name="adj1" fmla="val -99810"/>
              <a:gd name="adj2" fmla="val 95833"/>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文本区</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77997" name="AutoShape 13"/>
          <p:cNvSpPr>
            <a:spLocks noChangeArrowheads="1"/>
          </p:cNvSpPr>
          <p:nvPr/>
        </p:nvSpPr>
        <p:spPr bwMode="auto">
          <a:xfrm>
            <a:off x="1960563" y="5680075"/>
            <a:ext cx="1760538" cy="560388"/>
          </a:xfrm>
          <a:prstGeom prst="wedgeEllipseCallout">
            <a:avLst>
              <a:gd name="adj1" fmla="val 57764"/>
              <a:gd name="adj2" fmla="val -120833"/>
            </a:avLst>
          </a:prstGeom>
          <a:solidFill>
            <a:srgbClr val="CC99FF"/>
          </a:solidFill>
          <a:ln w="9525">
            <a:solidFill>
              <a:schemeClr val="tx1"/>
            </a:solidFill>
            <a:miter lim="800000"/>
          </a:ln>
        </p:spPr>
        <p:txBody>
          <a:bodyPr/>
          <a:lstStyle/>
          <a:p>
            <a:pPr marL="0" marR="0" lvl="0" indent="0" algn="ctr" defTabSz="1028700" rtl="0" eaLnBrk="1" fontAlgn="base" latinLnBrk="0" hangingPunct="1">
              <a:lnSpc>
                <a:spcPct val="80000"/>
              </a:lnSpc>
              <a:spcBef>
                <a:spcPct val="0"/>
              </a:spcBef>
              <a:spcAft>
                <a:spcPct val="0"/>
              </a:spcAft>
              <a:buClrTx/>
              <a:buSzTx/>
              <a:buFont typeface="Arial" panose="020B0604020202020204" pitchFamily="34" charset="0"/>
              <a:buNone/>
              <a:defRPr/>
            </a:pP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按钮</a:t>
            </a:r>
            <a:endPar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0366" name="Picture 14" descr="10"/>
          <p:cNvPicPr>
            <a:picLocks noChangeAspect="1"/>
          </p:cNvPicPr>
          <p:nvPr/>
        </p:nvPicPr>
        <p:blipFill>
          <a:blip r:embed="rId2"/>
          <a:stretch>
            <a:fillRect/>
          </a:stretch>
        </p:blipFill>
        <p:spPr>
          <a:xfrm>
            <a:off x="5099050" y="6397625"/>
            <a:ext cx="600075" cy="5905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7988"/>
                                        </p:tgtEl>
                                        <p:attrNameLst>
                                          <p:attrName>style.visibility</p:attrName>
                                        </p:attrNameLst>
                                      </p:cBhvr>
                                      <p:to>
                                        <p:strVal val="visible"/>
                                      </p:to>
                                    </p:set>
                                    <p:animEffect transition="in" filter="wipe(left)">
                                      <p:cBhvr>
                                        <p:cTn id="7" dur="500"/>
                                        <p:tgtEl>
                                          <p:spTgt spid="15779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7989"/>
                                        </p:tgtEl>
                                        <p:attrNameLst>
                                          <p:attrName>style.visibility</p:attrName>
                                        </p:attrNameLst>
                                      </p:cBhvr>
                                      <p:to>
                                        <p:strVal val="visible"/>
                                      </p:to>
                                    </p:set>
                                    <p:animEffect transition="in" filter="wipe(left)">
                                      <p:cBhvr>
                                        <p:cTn id="12" dur="500"/>
                                        <p:tgtEl>
                                          <p:spTgt spid="15779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77990"/>
                                        </p:tgtEl>
                                        <p:attrNameLst>
                                          <p:attrName>style.visibility</p:attrName>
                                        </p:attrNameLst>
                                      </p:cBhvr>
                                      <p:to>
                                        <p:strVal val="visible"/>
                                      </p:to>
                                    </p:set>
                                    <p:animEffect transition="in" filter="wipe(left)">
                                      <p:cBhvr>
                                        <p:cTn id="17" dur="500"/>
                                        <p:tgtEl>
                                          <p:spTgt spid="15779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77993"/>
                                        </p:tgtEl>
                                        <p:attrNameLst>
                                          <p:attrName>style.visibility</p:attrName>
                                        </p:attrNameLst>
                                      </p:cBhvr>
                                      <p:to>
                                        <p:strVal val="visible"/>
                                      </p:to>
                                    </p:set>
                                    <p:animEffect transition="in" filter="wipe(left)">
                                      <p:cBhvr>
                                        <p:cTn id="22" dur="500"/>
                                        <p:tgtEl>
                                          <p:spTgt spid="15779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77996"/>
                                        </p:tgtEl>
                                        <p:attrNameLst>
                                          <p:attrName>style.visibility</p:attrName>
                                        </p:attrNameLst>
                                      </p:cBhvr>
                                      <p:to>
                                        <p:strVal val="visible"/>
                                      </p:to>
                                    </p:set>
                                    <p:animEffect transition="in" filter="wipe(left)">
                                      <p:cBhvr>
                                        <p:cTn id="27" dur="500"/>
                                        <p:tgtEl>
                                          <p:spTgt spid="15779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7997"/>
                                        </p:tgtEl>
                                        <p:attrNameLst>
                                          <p:attrName>style.visibility</p:attrName>
                                        </p:attrNameLst>
                                      </p:cBhvr>
                                      <p:to>
                                        <p:strVal val="visible"/>
                                      </p:to>
                                    </p:set>
                                    <p:animEffect transition="in" filter="wipe(left)">
                                      <p:cBhvr>
                                        <p:cTn id="32" dur="500"/>
                                        <p:tgtEl>
                                          <p:spTgt spid="1577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88" grpId="0" animBg="1"/>
      <p:bldP spid="1577989" grpId="0" animBg="1"/>
      <p:bldP spid="1577996" grpId="0" animBg="1"/>
      <p:bldP spid="157799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413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复选框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2402" name="内容占位符 1"/>
          <p:cNvSpPr>
            <a:spLocks noGrp="1"/>
          </p:cNvSpPr>
          <p:nvPr>
            <p:ph idx="1"/>
          </p:nvPr>
        </p:nvSpPr>
        <p:spPr/>
        <p:txBody>
          <a:bodyPr vert="horz" wrap="square" lIns="102870" tIns="51435" rIns="102870" bIns="51435" anchor="t"/>
          <a:p>
            <a:pPr defTabSz="1028700" eaLnBrk="1" hangingPunct="1">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可以使用以下任一构造函数来创建复选框：</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buNone/>
            </a:pPr>
            <a:r>
              <a:rPr lang="zh-CN" altLang="en-US" sz="2000" kern="1200" dirty="0">
                <a:latin typeface="Arial" panose="020B0604020202020204" pitchFamily="34" charset="0"/>
                <a:ea typeface="宋体" panose="02010600030101010101" pitchFamily="2" charset="-122"/>
                <a:cs typeface="+mn-cs"/>
                <a:sym typeface="Calibri" panose="020F0502020204030204" pitchFamily="34" charset="0"/>
              </a:rPr>
              <a:t>      </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 </a:t>
            </a:r>
            <a:r>
              <a:rPr lang="en-US" altLang="zh-CN" sz="2400" kern="1200" dirty="0">
                <a:solidFill>
                  <a:srgbClr val="CC0000"/>
                </a:solidFill>
                <a:latin typeface="Arial" panose="020B0604020202020204" pitchFamily="34" charset="0"/>
                <a:ea typeface="微软雅黑" panose="020B0503020204020204" pitchFamily="34" charset="-122"/>
                <a:cs typeface="+mn-cs"/>
                <a:sym typeface="Calibri" panose="020F0502020204030204" pitchFamily="34" charset="0"/>
              </a:rPr>
              <a:t>Checkbox()</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创建一个空的复选框，且未被选中</a:t>
            </a:r>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a:p>
            <a:pPr defTabSz="1028700" eaLnBrk="1" hangingPunct="1">
              <a:buClr>
                <a:schemeClr val="tx1"/>
              </a:buClr>
              <a:buNone/>
            </a:pP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      - </a:t>
            </a:r>
            <a:r>
              <a:rPr lang="en-US" altLang="zh-CN" sz="2400" kern="1200" dirty="0">
                <a:solidFill>
                  <a:srgbClr val="CC0000"/>
                </a:solidFill>
                <a:latin typeface="Arial" panose="020B0604020202020204" pitchFamily="34" charset="0"/>
                <a:ea typeface="微软雅黑" panose="020B0503020204020204" pitchFamily="34" charset="-122"/>
                <a:cs typeface="+mn-cs"/>
                <a:sym typeface="Calibri" panose="020F0502020204030204" pitchFamily="34" charset="0"/>
              </a:rPr>
              <a:t>Checkbox(String text)</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创建一个用给定字符串作为标签的复选框，且未被选中</a:t>
            </a:r>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a:p>
            <a:pPr defTabSz="1028700" eaLnBrk="1" hangingPunct="1">
              <a:buClr>
                <a:schemeClr val="tx1"/>
              </a:buClr>
              <a:buNone/>
            </a:pP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      - </a:t>
            </a:r>
            <a:r>
              <a:rPr lang="en-US" altLang="zh-CN" sz="2400" kern="1200" dirty="0">
                <a:solidFill>
                  <a:srgbClr val="CC0000"/>
                </a:solidFill>
                <a:latin typeface="Arial" panose="020B0604020202020204" pitchFamily="34" charset="0"/>
                <a:ea typeface="微软雅黑" panose="020B0503020204020204" pitchFamily="34" charset="-122"/>
                <a:cs typeface="+mn-cs"/>
                <a:sym typeface="Calibri" panose="020F0502020204030204" pitchFamily="34" charset="0"/>
              </a:rPr>
              <a:t>Checkbox(String text,Boolean on)</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创建一个标签由参数</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text</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指定的复选框，允许通过参数</a:t>
            </a:r>
            <a:r>
              <a:rPr lang="en-US" altLang="zh-CN" sz="2400" kern="1200" dirty="0">
                <a:latin typeface="Arial" panose="020B0604020202020204" pitchFamily="34" charset="0"/>
                <a:ea typeface="微软雅黑" panose="020B0503020204020204" pitchFamily="34" charset="-122"/>
                <a:cs typeface="+mn-cs"/>
                <a:sym typeface="Calibri" panose="020F0502020204030204" pitchFamily="34" charset="0"/>
              </a:rPr>
              <a:t>on</a:t>
            </a:r>
            <a:r>
              <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rPr>
              <a:t>设定复选框的初始状态。</a:t>
            </a:r>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a:p>
            <a:pPr defTabSz="1028700"/>
            <a:endParaRPr lang="zh-CN" altLang="en-US" sz="2400" kern="1200" dirty="0">
              <a:latin typeface="Arial" panose="020B060402020202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515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单选按钮</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可以通过复选框组生成一系列互斥的复选框,实现单选按钮功能。 </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在一组单选按钮中只能选择一个按钮。</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首先创建一个</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CheckboxGroup</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None/>
              <a:defRPr/>
            </a:pP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CheckboxGroup</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cg=new </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CheckboxGroup</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a:p>
            <a:pPr marL="386080" marR="0" lvl="0" indent="-386080"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然后再创建各单选按钮。</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None/>
              <a:defRPr/>
            </a:pPr>
            <a:r>
              <a:rPr kumimoji="0" lang="en-US" altLang="zh-CN" sz="1800" b="0"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Checkbox male=Checkbox("</a:t>
            </a:r>
            <a:r>
              <a:rPr kumimoji="0" lang="zh-CN" altLang="en-US"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男</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cg,true</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a:p>
            <a:pPr marL="835025" marR="0" lvl="1" indent="-320675" algn="l" defTabSz="1028700" rtl="0" eaLnBrk="1" fontAlgn="base" latinLnBrk="0" hangingPunct="1">
              <a:lnSpc>
                <a:spcPct val="90000"/>
              </a:lnSpc>
              <a:spcBef>
                <a:spcPct val="20000"/>
              </a:spcBef>
              <a:spcAft>
                <a:spcPct val="0"/>
              </a:spcAft>
              <a:buClr>
                <a:schemeClr val="tx1"/>
              </a:buClr>
              <a:buSzTx/>
              <a:buFont typeface="Arial" panose="020B0604020202020204" pitchFamily="34" charset="0"/>
              <a:buNone/>
              <a:defRPr/>
            </a:pP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 Checkbox female=Checkbox("</a:t>
            </a:r>
            <a:r>
              <a:rPr kumimoji="0" lang="zh-CN" altLang="en-US"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女</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cg,false</a:t>
            </a:r>
            <a:r>
              <a:rPr kumimoji="0" lang="en-US"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rPr>
              <a:t>);</a:t>
            </a:r>
            <a:endParaRPr kumimoji="0" lang="zh-CN"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1800" b="0" i="0" u="none" strike="noStrike" kern="1200" cap="none" spc="0" normalizeH="0" baseline="0" noProof="0" dirty="0">
              <a:ln>
                <a:noFill/>
              </a:ln>
              <a:solidFill>
                <a:srgbClr val="CC0000"/>
              </a:solidFill>
              <a:effectLst/>
              <a:uLnTx/>
              <a:uFillTx/>
              <a:latin typeface="Courier New" panose="02070309020205020404" pitchFamily="49" charset="0"/>
              <a:ea typeface="宋体" panose="02010600030101010101" pitchFamily="2" charset="-122"/>
              <a:cs typeface="+mn-cs"/>
              <a:sym typeface="Calibri" panose="020F0502020204030204" pitchFamily="34" charset="0"/>
            </a:endParaRPr>
          </a:p>
        </p:txBody>
      </p:sp>
      <p:sp>
        <p:nvSpPr>
          <p:cNvPr id="104451" name="Rectangle 3"/>
          <p:cNvSpPr/>
          <p:nvPr/>
        </p:nvSpPr>
        <p:spPr>
          <a:xfrm>
            <a:off x="1160463" y="1439863"/>
            <a:ext cx="8480425" cy="4800600"/>
          </a:xfrm>
          <a:prstGeom prst="rect">
            <a:avLst/>
          </a:prstGeom>
          <a:noFill/>
          <a:ln w="9525">
            <a:noFill/>
          </a:ln>
        </p:spPr>
        <p:txBody>
          <a:bodyPr anchor="t"/>
          <a:p>
            <a:pPr marL="342900" indent="-342900">
              <a:lnSpc>
                <a:spcPct val="90000"/>
              </a:lnSpc>
              <a:buClr>
                <a:schemeClr val="tx1"/>
              </a:buClr>
              <a:buChar char="•"/>
            </a:pPr>
            <a:endParaRPr lang="zh-CN" altLang="zh-CN" sz="2100" b="1" dirty="0">
              <a:solidFill>
                <a:srgbClr val="CC0000"/>
              </a:solidFill>
              <a:latin typeface="Courier New" panose="02070309020205020404" pitchFamily="49" charset="0"/>
              <a:ea typeface="宋体" panose="02010600030101010101" pitchFamily="2" charset="-122"/>
              <a:sym typeface="Calibri" panose="020F0502020204030204"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497"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158617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复选框和单选按钮使用示例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5716" name="Rectangle 4"/>
          <p:cNvSpPr>
            <a:spLocks noGrp="1" noChangeArrowheads="1"/>
          </p:cNvSpPr>
          <p:nvPr>
            <p:ph idx="1"/>
          </p:nvPr>
        </p:nvSpPr>
        <p:spPr>
          <a:xfrm>
            <a:off x="495300" y="1395413"/>
            <a:ext cx="9721850" cy="4751388"/>
          </a:xfrm>
          <a:ln w="25400">
            <a:solidFill>
              <a:schemeClr val="tx1"/>
            </a:solidFill>
            <a:miter lim="800000"/>
          </a:ln>
        </p:spPr>
        <p:txBody>
          <a:bodyPr vert="horz" wrap="square" lIns="102870" tIns="51435" rIns="102870" bIns="51435" numCol="1" anchor="t" anchorCtr="0" compatLnSpc="1"/>
          <a:lstStyle/>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import java.awt.*;</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class Qualification extends Frame {</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t1=new Checkbox("Visual Basic");</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t2=new Checkbox("Visual C++");</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t3=new Checkbox("Java");</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CheckboxGroup cg=new CheckboxGroup(); </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r1=new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专科</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r2=new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本科</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rPr>
              <a:t>          </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Checkbox r3=new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硕士</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Checkbox r4=new Checkbox("</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博士</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cg,false);</a:t>
            </a:r>
            <a:endPar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Label lb1=new Label("</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您的学历为：</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endPar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Times New Roman" panose="02020603050405020304" pitchFamily="18" charset="0"/>
              <a:sym typeface="Calibri" panose="020F0502020204030204" pitchFamily="34" charset="0"/>
            </a:endParaRPr>
          </a:p>
          <a:p>
            <a:pPr marL="386080" marR="0" lvl="0" indent="-386080" algn="just"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r>
              <a:rPr kumimoji="0" lang="en-US" altLang="zh-CN"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Label lb2=new Label("</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您精通的语言为：</a:t>
            </a:r>
            <a:r>
              <a:rPr kumimoji="0" lang="zh-CN" altLang="en-US" sz="189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r>
              <a:rPr kumimoji="0" lang="zh-CN" altLang="en-US" sz="210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Courier New" panose="02070309020205020404" pitchFamily="49" charset="0"/>
                <a:sym typeface="Calibri" panose="020F0502020204030204" pitchFamily="34" charset="0"/>
              </a:rPr>
              <a:t> </a:t>
            </a:r>
            <a:endParaRPr kumimoji="0" lang="zh-CN" altLang="en-US" sz="2100" b="1"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p:txBody>
      </p:sp>
      <p:sp>
        <p:nvSpPr>
          <p:cNvPr id="1586181" name="Rectangle 5"/>
          <p:cNvSpPr/>
          <p:nvPr/>
        </p:nvSpPr>
        <p:spPr>
          <a:xfrm>
            <a:off x="1560513" y="2000250"/>
            <a:ext cx="5840412" cy="960438"/>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2" name="AutoShape 6"/>
          <p:cNvSpPr/>
          <p:nvPr/>
        </p:nvSpPr>
        <p:spPr>
          <a:xfrm>
            <a:off x="7640638" y="1600200"/>
            <a:ext cx="2160587" cy="560388"/>
          </a:xfrm>
          <a:prstGeom prst="wedgeEllipseCallout">
            <a:avLst>
              <a:gd name="adj1" fmla="val -62810"/>
              <a:gd name="adj2" fmla="val 50597"/>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新建复选框</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83" name="Rectangle 7"/>
          <p:cNvSpPr/>
          <p:nvPr/>
        </p:nvSpPr>
        <p:spPr>
          <a:xfrm>
            <a:off x="1560513" y="3040063"/>
            <a:ext cx="5840412" cy="239712"/>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4" name="AutoShape 8"/>
          <p:cNvSpPr/>
          <p:nvPr/>
        </p:nvSpPr>
        <p:spPr>
          <a:xfrm>
            <a:off x="7561263" y="2479675"/>
            <a:ext cx="2400300" cy="720725"/>
          </a:xfrm>
          <a:prstGeom prst="wedgeEllipseCallout">
            <a:avLst>
              <a:gd name="adj1" fmla="val -58750"/>
              <a:gd name="adj2" fmla="val 44907"/>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新建一个复选框组</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85" name="Rectangle 9"/>
          <p:cNvSpPr/>
          <p:nvPr/>
        </p:nvSpPr>
        <p:spPr>
          <a:xfrm>
            <a:off x="1560513" y="3360738"/>
            <a:ext cx="6240462" cy="1200150"/>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6" name="AutoShape 10"/>
          <p:cNvSpPr/>
          <p:nvPr/>
        </p:nvSpPr>
        <p:spPr>
          <a:xfrm>
            <a:off x="8040688" y="3521075"/>
            <a:ext cx="1760537" cy="879475"/>
          </a:xfrm>
          <a:prstGeom prst="wedgeEllipseCallout">
            <a:avLst>
              <a:gd name="adj1" fmla="val -63449"/>
              <a:gd name="adj2" fmla="val -2653"/>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添加</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单选按钮</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87" name="Rectangle 11"/>
          <p:cNvSpPr/>
          <p:nvPr/>
        </p:nvSpPr>
        <p:spPr>
          <a:xfrm>
            <a:off x="1160463" y="2960688"/>
            <a:ext cx="8640762" cy="3557587"/>
          </a:xfrm>
          <a:prstGeom prst="rect">
            <a:avLst/>
          </a:prstGeom>
          <a:solidFill>
            <a:srgbClr val="CCFFFF"/>
          </a:solidFill>
          <a:ln w="76200" cap="flat" cmpd="tri">
            <a:solidFill>
              <a:schemeClr val="tx1"/>
            </a:solidFill>
            <a:prstDash val="solid"/>
            <a:miter/>
            <a:headEnd type="none" w="med" len="med"/>
            <a:tailEnd type="none" w="med" len="med"/>
          </a:ln>
        </p:spPr>
        <p:txBody>
          <a:bodyPr anchor="t"/>
          <a:p>
            <a:pPr marL="342900" indent="-342900" algn="just">
              <a:lnSpc>
                <a:spcPct val="90000"/>
              </a:lnSpc>
            </a:pPr>
            <a:r>
              <a:rPr lang="zh-CN" altLang="en-US" sz="2100" b="1" dirty="0">
                <a:latin typeface="黑体" panose="02010609060101010101" pitchFamily="49" charset="-122"/>
                <a:ea typeface="黑体" panose="02010609060101010101" pitchFamily="49" charset="-122"/>
                <a:sym typeface="Calibri" panose="020F0502020204030204" pitchFamily="34" charset="0"/>
              </a:rPr>
              <a:t>   </a:t>
            </a:r>
            <a:r>
              <a:rPr lang="en-US" altLang="zh-CN" sz="2100" b="1" dirty="0">
                <a:latin typeface="黑体" panose="02010609060101010101" pitchFamily="49" charset="-122"/>
                <a:ea typeface="黑体" panose="02010609060101010101" pitchFamily="49" charset="-122"/>
                <a:sym typeface="Calibri" panose="020F0502020204030204" pitchFamily="34" charset="0"/>
              </a:rPr>
              <a:t>public Qualification(String s ) {</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super(s);setLayout(new GridLayout(10,1));</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add(lb1);add(r1);add(r2);add(r3);	add(r4);</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add(lb2);add(t1);add(t2);add(t3);</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public static void main(String args[]) {</a:t>
            </a:r>
            <a:endParaRPr lang="en-US" altLang="zh-CN" sz="2100" b="1" dirty="0">
              <a:latin typeface="黑体" panose="02010609060101010101" pitchFamily="49" charset="-122"/>
              <a:ea typeface="黑体" panose="02010609060101010101" pitchFamily="49"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黑体" panose="02010609060101010101" pitchFamily="49" charset="-122"/>
                <a:sym typeface="Calibri" panose="020F0502020204030204" pitchFamily="34" charset="0"/>
              </a:rPr>
              <a:t>		Qualification q=new Qualification ("</a:t>
            </a:r>
            <a:r>
              <a:rPr lang="zh-CN" altLang="en-US" sz="2100" b="1" dirty="0">
                <a:latin typeface="黑体" panose="02010609060101010101" pitchFamily="49" charset="-122"/>
                <a:ea typeface="黑体" panose="02010609060101010101" pitchFamily="49" charset="-122"/>
                <a:sym typeface="Calibri" panose="020F0502020204030204" pitchFamily="34" charset="0"/>
              </a:rPr>
              <a:t>学识！</a:t>
            </a:r>
            <a:r>
              <a:rPr lang="zh-CN" altLang="en-US" sz="2100" b="1" dirty="0">
                <a:latin typeface="黑体" panose="02010609060101010101" pitchFamily="49" charset="-122"/>
                <a:ea typeface="宋体" panose="02010600030101010101" pitchFamily="2" charset="-122"/>
                <a:sym typeface="Calibri" panose="020F0502020204030204" pitchFamily="34" charset="0"/>
              </a:rPr>
              <a:t>");</a:t>
            </a:r>
            <a:endParaRPr lang="zh-CN" altLang="en-US"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gn="just">
              <a:lnSpc>
                <a:spcPct val="90000"/>
              </a:lnSpc>
            </a:pPr>
            <a:r>
              <a:rPr lang="zh-CN" altLang="en-US" sz="2100" b="1" dirty="0">
                <a:latin typeface="黑体" panose="02010609060101010101" pitchFamily="49" charset="-122"/>
                <a:ea typeface="宋体" panose="02010600030101010101" pitchFamily="2" charset="-122"/>
                <a:sym typeface="Calibri" panose="020F0502020204030204" pitchFamily="34" charset="0"/>
              </a:rPr>
              <a:t>		</a:t>
            </a:r>
            <a:r>
              <a:rPr lang="en-US" altLang="zh-CN" sz="2100" b="1" dirty="0">
                <a:latin typeface="黑体" panose="02010609060101010101" pitchFamily="49" charset="-122"/>
                <a:ea typeface="宋体" panose="02010600030101010101" pitchFamily="2" charset="-122"/>
                <a:sym typeface="Calibri" panose="020F0502020204030204" pitchFamily="34" charset="0"/>
              </a:rPr>
              <a:t>q.setSize(400,250);</a:t>
            </a:r>
            <a:endParaRPr lang="en-US" altLang="zh-CN"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宋体" panose="02010600030101010101" pitchFamily="2" charset="-122"/>
                <a:sym typeface="Calibri" panose="020F0502020204030204" pitchFamily="34" charset="0"/>
              </a:rPr>
              <a:t>		q.show( );</a:t>
            </a:r>
            <a:endParaRPr lang="en-US" altLang="zh-CN"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gn="just">
              <a:lnSpc>
                <a:spcPct val="90000"/>
              </a:lnSpc>
            </a:pPr>
            <a:r>
              <a:rPr lang="en-US" altLang="zh-CN" sz="2100" b="1" dirty="0">
                <a:latin typeface="黑体" panose="02010609060101010101" pitchFamily="49" charset="-122"/>
                <a:ea typeface="宋体" panose="02010600030101010101" pitchFamily="2" charset="-122"/>
                <a:sym typeface="Calibri" panose="020F0502020204030204" pitchFamily="34" charset="0"/>
              </a:rPr>
              <a:t>	}</a:t>
            </a:r>
            <a:endParaRPr lang="en-US" altLang="zh-CN" sz="2100" b="1" dirty="0">
              <a:latin typeface="黑体" panose="02010609060101010101" pitchFamily="49" charset="-122"/>
              <a:ea typeface="宋体" panose="02010600030101010101" pitchFamily="2" charset="-122"/>
              <a:sym typeface="Calibri" panose="020F0502020204030204" pitchFamily="34" charset="0"/>
            </a:endParaRPr>
          </a:p>
          <a:p>
            <a:pPr marL="342900" indent="-342900">
              <a:lnSpc>
                <a:spcPct val="90000"/>
              </a:lnSpc>
            </a:pPr>
            <a:r>
              <a:rPr lang="en-US" altLang="zh-CN" sz="2100" b="1" dirty="0">
                <a:latin typeface="黑体" panose="02010609060101010101" pitchFamily="49" charset="-122"/>
                <a:ea typeface="宋体" panose="02010600030101010101" pitchFamily="2" charset="-122"/>
                <a:sym typeface="Calibri" panose="020F0502020204030204" pitchFamily="34" charset="0"/>
              </a:rPr>
              <a:t> } </a:t>
            </a:r>
            <a:endParaRPr lang="zh-CN" altLang="en-US" sz="2100" b="1" dirty="0">
              <a:latin typeface="黑体" panose="02010609060101010101" pitchFamily="49" charset="-122"/>
              <a:ea typeface="宋体" panose="02010600030101010101" pitchFamily="2" charset="-122"/>
              <a:sym typeface="Calibri" panose="020F0502020204030204" pitchFamily="34" charset="0"/>
            </a:endParaRPr>
          </a:p>
        </p:txBody>
      </p:sp>
      <p:sp>
        <p:nvSpPr>
          <p:cNvPr id="1586188" name="Rectangle 12"/>
          <p:cNvSpPr/>
          <p:nvPr/>
        </p:nvSpPr>
        <p:spPr>
          <a:xfrm>
            <a:off x="3479800" y="3600450"/>
            <a:ext cx="4641850" cy="320675"/>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89" name="AutoShape 13"/>
          <p:cNvSpPr/>
          <p:nvPr/>
        </p:nvSpPr>
        <p:spPr>
          <a:xfrm>
            <a:off x="7161213" y="3840163"/>
            <a:ext cx="2640012" cy="639762"/>
          </a:xfrm>
          <a:prstGeom prst="wedgeEllipseCallout">
            <a:avLst>
              <a:gd name="adj1" fmla="val -60986"/>
              <a:gd name="adj2" fmla="val -4531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将单选按钮添加到窗体</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86190" name="Rectangle 14"/>
          <p:cNvSpPr/>
          <p:nvPr/>
        </p:nvSpPr>
        <p:spPr>
          <a:xfrm>
            <a:off x="3479800" y="4000500"/>
            <a:ext cx="3600450" cy="239713"/>
          </a:xfrm>
          <a:prstGeom prst="rect">
            <a:avLst/>
          </a:prstGeom>
          <a:noFill/>
          <a:ln w="25400" cap="flat" cmpd="sng">
            <a:solidFill>
              <a:srgbClr val="CC0000"/>
            </a:solidFill>
            <a:prstDash val="solid"/>
            <a:miter/>
            <a:headEnd type="none" w="med" len="med"/>
            <a:tailEnd type="none" w="med" len="med"/>
          </a:ln>
        </p:spPr>
        <p:txBody>
          <a:bodyPr wrap="none" anchor="ctr"/>
          <a:p>
            <a:endParaRPr lang="zh-CN" altLang="en-US" sz="2100" dirty="0">
              <a:latin typeface="Arial" panose="020B0604020202020204" pitchFamily="34" charset="0"/>
              <a:ea typeface="黑体" panose="02010609060101010101" pitchFamily="49" charset="-122"/>
              <a:sym typeface="Calibri" panose="020F0502020204030204" pitchFamily="34" charset="0"/>
            </a:endParaRPr>
          </a:p>
        </p:txBody>
      </p:sp>
      <p:sp>
        <p:nvSpPr>
          <p:cNvPr id="1586191" name="AutoShape 15"/>
          <p:cNvSpPr/>
          <p:nvPr/>
        </p:nvSpPr>
        <p:spPr>
          <a:xfrm>
            <a:off x="839788" y="4240213"/>
            <a:ext cx="3760787" cy="320675"/>
          </a:xfrm>
          <a:prstGeom prst="wedgeEllipseCallout">
            <a:avLst>
              <a:gd name="adj1" fmla="val 20657"/>
              <a:gd name="adj2" fmla="val -98958"/>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将复选框添加到窗体</a:t>
            </a:r>
            <a:endParaRPr lang="zh-CN" altLang="en-US" sz="2100" b="1" dirty="0">
              <a:latin typeface="微软雅黑" panose="020B0503020204020204" pitchFamily="34" charset="-122"/>
              <a:ea typeface="微软雅黑" panose="020B0503020204020204" pitchFamily="34" charset="-122"/>
              <a:sym typeface="Calibri" panose="020F0502020204030204" pitchFamily="34" charset="0"/>
            </a:endParaRPr>
          </a:p>
        </p:txBody>
      </p:sp>
      <p:pic>
        <p:nvPicPr>
          <p:cNvPr id="1586192" name="Picture 16"/>
          <p:cNvPicPr>
            <a:picLocks noChangeAspect="1"/>
          </p:cNvPicPr>
          <p:nvPr/>
        </p:nvPicPr>
        <p:blipFill>
          <a:blip r:embed="rId2"/>
          <a:stretch>
            <a:fillRect/>
          </a:stretch>
        </p:blipFill>
        <p:spPr>
          <a:xfrm>
            <a:off x="5800725" y="4000500"/>
            <a:ext cx="4000500" cy="25003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6181"/>
                                        </p:tgtEl>
                                        <p:attrNameLst>
                                          <p:attrName>style.visibility</p:attrName>
                                        </p:attrNameLst>
                                      </p:cBhvr>
                                      <p:to>
                                        <p:strVal val="visible"/>
                                      </p:to>
                                    </p:set>
                                    <p:animEffect transition="in" filter="wipe(left)">
                                      <p:cBhvr>
                                        <p:cTn id="7" dur="500"/>
                                        <p:tgtEl>
                                          <p:spTgt spid="15861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86182"/>
                                        </p:tgtEl>
                                        <p:attrNameLst>
                                          <p:attrName>style.visibility</p:attrName>
                                        </p:attrNameLst>
                                      </p:cBhvr>
                                      <p:to>
                                        <p:strVal val="visible"/>
                                      </p:to>
                                    </p:set>
                                    <p:animEffect transition="in" filter="wipe(left)">
                                      <p:cBhvr>
                                        <p:cTn id="11" dur="500"/>
                                        <p:tgtEl>
                                          <p:spTgt spid="15861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86183"/>
                                        </p:tgtEl>
                                        <p:attrNameLst>
                                          <p:attrName>style.visibility</p:attrName>
                                        </p:attrNameLst>
                                      </p:cBhvr>
                                      <p:to>
                                        <p:strVal val="visible"/>
                                      </p:to>
                                    </p:set>
                                    <p:animEffect transition="in" filter="wipe(left)">
                                      <p:cBhvr>
                                        <p:cTn id="16" dur="500"/>
                                        <p:tgtEl>
                                          <p:spTgt spid="158618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86184"/>
                                        </p:tgtEl>
                                        <p:attrNameLst>
                                          <p:attrName>style.visibility</p:attrName>
                                        </p:attrNameLst>
                                      </p:cBhvr>
                                      <p:to>
                                        <p:strVal val="visible"/>
                                      </p:to>
                                    </p:set>
                                    <p:animEffect transition="in" filter="wipe(left)">
                                      <p:cBhvr>
                                        <p:cTn id="20" dur="500"/>
                                        <p:tgtEl>
                                          <p:spTgt spid="15861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86185"/>
                                        </p:tgtEl>
                                        <p:attrNameLst>
                                          <p:attrName>style.visibility</p:attrName>
                                        </p:attrNameLst>
                                      </p:cBhvr>
                                      <p:to>
                                        <p:strVal val="visible"/>
                                      </p:to>
                                    </p:set>
                                    <p:animEffect transition="in" filter="wipe(left)">
                                      <p:cBhvr>
                                        <p:cTn id="25" dur="500"/>
                                        <p:tgtEl>
                                          <p:spTgt spid="158618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86186"/>
                                        </p:tgtEl>
                                        <p:attrNameLst>
                                          <p:attrName>style.visibility</p:attrName>
                                        </p:attrNameLst>
                                      </p:cBhvr>
                                      <p:to>
                                        <p:strVal val="visible"/>
                                      </p:to>
                                    </p:set>
                                    <p:animEffect transition="in" filter="wipe(left)">
                                      <p:cBhvr>
                                        <p:cTn id="29" dur="500"/>
                                        <p:tgtEl>
                                          <p:spTgt spid="15861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86187"/>
                                        </p:tgtEl>
                                        <p:attrNameLst>
                                          <p:attrName>style.visibility</p:attrName>
                                        </p:attrNameLst>
                                      </p:cBhvr>
                                      <p:to>
                                        <p:strVal val="visible"/>
                                      </p:to>
                                    </p:set>
                                    <p:animEffect transition="in" filter="wipe(up)">
                                      <p:cBhvr>
                                        <p:cTn id="34" dur="500"/>
                                        <p:tgtEl>
                                          <p:spTgt spid="15861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86188"/>
                                        </p:tgtEl>
                                        <p:attrNameLst>
                                          <p:attrName>style.visibility</p:attrName>
                                        </p:attrNameLst>
                                      </p:cBhvr>
                                      <p:to>
                                        <p:strVal val="visible"/>
                                      </p:to>
                                    </p:set>
                                    <p:animEffect transition="in" filter="wipe(left)">
                                      <p:cBhvr>
                                        <p:cTn id="39" dur="500"/>
                                        <p:tgtEl>
                                          <p:spTgt spid="158618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586189"/>
                                        </p:tgtEl>
                                        <p:attrNameLst>
                                          <p:attrName>style.visibility</p:attrName>
                                        </p:attrNameLst>
                                      </p:cBhvr>
                                      <p:to>
                                        <p:strVal val="visible"/>
                                      </p:to>
                                    </p:set>
                                    <p:animEffect transition="in" filter="wipe(left)">
                                      <p:cBhvr>
                                        <p:cTn id="43" dur="500"/>
                                        <p:tgtEl>
                                          <p:spTgt spid="158618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86190"/>
                                        </p:tgtEl>
                                        <p:attrNameLst>
                                          <p:attrName>style.visibility</p:attrName>
                                        </p:attrNameLst>
                                      </p:cBhvr>
                                      <p:to>
                                        <p:strVal val="visible"/>
                                      </p:to>
                                    </p:set>
                                    <p:animEffect transition="in" filter="wipe(left)">
                                      <p:cBhvr>
                                        <p:cTn id="48" dur="500"/>
                                        <p:tgtEl>
                                          <p:spTgt spid="158619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586191"/>
                                        </p:tgtEl>
                                        <p:attrNameLst>
                                          <p:attrName>style.visibility</p:attrName>
                                        </p:attrNameLst>
                                      </p:cBhvr>
                                      <p:to>
                                        <p:strVal val="visible"/>
                                      </p:to>
                                    </p:set>
                                    <p:animEffect transition="in" filter="wipe(left)">
                                      <p:cBhvr>
                                        <p:cTn id="52" dur="500"/>
                                        <p:tgtEl>
                                          <p:spTgt spid="158619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586192"/>
                                        </p:tgtEl>
                                        <p:attrNameLst>
                                          <p:attrName>style.visibility</p:attrName>
                                        </p:attrNameLst>
                                      </p:cBhvr>
                                      <p:to>
                                        <p:strVal val="visible"/>
                                      </p:to>
                                    </p:set>
                                    <p:animEffect transition="in" filter="wipe(right)">
                                      <p:cBhvr>
                                        <p:cTn id="57" dur="500"/>
                                        <p:tgtEl>
                                          <p:spTgt spid="1586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81" grpId="0" animBg="1"/>
      <p:bldP spid="1586182" grpId="0" animBg="1"/>
      <p:bldP spid="1586183" grpId="0" animBg="1"/>
      <p:bldP spid="1586184" grpId="0" animBg="1"/>
      <p:bldP spid="1586185" grpId="0" animBg="1"/>
      <p:bldP spid="1586186" grpId="0" animBg="1"/>
      <p:bldP spid="1586187" grpId="0" animBg="1"/>
      <p:bldP spid="1586188" grpId="0" animBg="1"/>
      <p:bldP spid="1586189" grpId="0" animBg="1"/>
      <p:bldP spid="1586190" grpId="0" animBg="1"/>
      <p:bldP spid="158619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779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窗口和菜单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18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8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java.awt.Window</a:t>
            </a:r>
            <a:r>
              <a:rPr kumimoji="0" lang="en-US" altLang="zh-CN"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最顶层容器</a:t>
            </a:r>
            <a:endPar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Window(Frame f)</a:t>
            </a:r>
            <a:endPar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a:t>
            </a:r>
            <a:endParaRPr kumimoji="0" lang="en-US" altLang="zh-CN"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zh-CN" altLang="en-US"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a:t>
            </a:r>
            <a:endParaRPr kumimoji="0" lang="zh-CN" altLang="en-US" sz="1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8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java.awt.Frame</a:t>
            </a:r>
            <a:r>
              <a:rPr kumimoji="0" lang="en-US" altLang="zh-CN"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有边框容器</a:t>
            </a:r>
            <a:endPar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构造方法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endPar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Frame(String title)</a:t>
            </a:r>
            <a:endPar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4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BorderLayout</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常用方法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getTitle</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setTitle</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setVisible</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setBounds</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 </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 </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width, </a:t>
            </a: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height)</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setBackground</a:t>
            </a: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(Color c)</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pack()</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598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对话框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209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java.awt.Dialog</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有边框和标题</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不可独立</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容器，依附于其它顶级容器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String s)</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 f</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String s, </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setTitle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getTitle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setModal</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setSize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setVisible</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操作步骤</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创建一个窗口类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创建一个对话框类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设置对话框大小</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创建主类，启动和初始化窗口和对话框类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581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图形用户界面的实现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选取组件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设计布局</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响应事件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应用原则</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提供更全面、更丰富的图形界面设计功能</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平台支持</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组件，但</a:t>
            </a:r>
            <a:r>
              <a:rPr kumimoji="0" lang="zh-CN" altLang="en-US" sz="2520" b="0" i="0" u="none" strike="noStrike" kern="1200" cap="none" spc="0" normalizeH="0" baseline="0" noProof="0">
                <a:ln>
                  <a:noFill/>
                </a:ln>
                <a:solidFill>
                  <a:schemeClr val="hlink"/>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鼓励</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主要讲述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的图形界面设计</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701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对话框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2642" name="Rectangle 3"/>
          <p:cNvSpPr>
            <a:spLocks noGrp="1"/>
          </p:cNvSpPr>
          <p:nvPr>
            <p:ph idx="1"/>
          </p:nvPr>
        </p:nvSpPr>
        <p:spPr/>
        <p:txBody>
          <a:bodyPr vert="horz" wrap="square" lIns="102870" tIns="51435" rIns="102870" bIns="51435" anchor="t"/>
          <a:p>
            <a:pPr marL="640080" indent="-640080"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java.awt.FileDialog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Dialog</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类的子类</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构造方法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FileDialog(Frame f)</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FileDialog(Frame f, String s)</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FileDialog(Frame f, String s, int m)</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lvl="1" indent="-558800"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常用方法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getDirectory()</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setDirectory()</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setFile()</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189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菜单组件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39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java.awt.MenuBar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MenuBar()</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setMenuBar(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菜单对象</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java.awt.Menu</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java.awt.MenuItem</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java.awt.CheckboxMenuItem</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java.awt.PopupMenu</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14691" name="AutoShape 4"/>
          <p:cNvSpPr/>
          <p:nvPr/>
        </p:nvSpPr>
        <p:spPr>
          <a:xfrm>
            <a:off x="3435350" y="3979863"/>
            <a:ext cx="2609850"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MenuComponent</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2" name="AutoShape 5"/>
          <p:cNvSpPr/>
          <p:nvPr/>
        </p:nvSpPr>
        <p:spPr>
          <a:xfrm>
            <a:off x="1846263" y="4886325"/>
            <a:ext cx="1890712"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MenuBar</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3" name="AutoShape 6"/>
          <p:cNvSpPr/>
          <p:nvPr/>
        </p:nvSpPr>
        <p:spPr>
          <a:xfrm>
            <a:off x="3586163" y="5792788"/>
            <a:ext cx="3251200"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CheckboxMenuItem</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4" name="AutoShape 7"/>
          <p:cNvSpPr/>
          <p:nvPr/>
        </p:nvSpPr>
        <p:spPr>
          <a:xfrm>
            <a:off x="7534275" y="6618288"/>
            <a:ext cx="2101850"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PopupMenu</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5" name="AutoShape 8"/>
          <p:cNvSpPr/>
          <p:nvPr/>
        </p:nvSpPr>
        <p:spPr>
          <a:xfrm>
            <a:off x="6232525" y="4886325"/>
            <a:ext cx="2116138"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MenuItem</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114696" name="AutoShape 9"/>
          <p:cNvSpPr/>
          <p:nvPr/>
        </p:nvSpPr>
        <p:spPr>
          <a:xfrm>
            <a:off x="7481888" y="5792788"/>
            <a:ext cx="2192337"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zh-CN" altLang="en-US" sz="2100" dirty="0">
                <a:latin typeface="Arial" panose="020B0604020202020204" pitchFamily="34" charset="0"/>
                <a:ea typeface="华文行楷" panose="02010800040101010101" pitchFamily="2" charset="-122"/>
                <a:sym typeface="Calibri" panose="020F0502020204030204" pitchFamily="34" charset="0"/>
              </a:rPr>
              <a:t>    </a:t>
            </a:r>
            <a:r>
              <a:rPr lang="en-US" altLang="zh-CN" sz="2100" dirty="0">
                <a:latin typeface="Arial" panose="020B0604020202020204" pitchFamily="34" charset="0"/>
                <a:ea typeface="华文行楷" panose="02010800040101010101" pitchFamily="2" charset="-122"/>
                <a:sym typeface="Calibri" panose="020F0502020204030204" pitchFamily="34" charset="0"/>
              </a:rPr>
              <a:t>Menu</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cxnSp>
        <p:nvCxnSpPr>
          <p:cNvPr id="114697" name="AutoShape 10"/>
          <p:cNvCxnSpPr>
            <a:stCxn id="114691" idx="2"/>
            <a:endCxn id="114692" idx="0"/>
          </p:cNvCxnSpPr>
          <p:nvPr/>
        </p:nvCxnSpPr>
        <p:spPr>
          <a:xfrm flipH="1">
            <a:off x="2792413" y="4440238"/>
            <a:ext cx="1947862" cy="446087"/>
          </a:xfrm>
          <a:prstGeom prst="straightConnector1">
            <a:avLst/>
          </a:prstGeom>
          <a:ln w="9525" cap="flat" cmpd="sng">
            <a:solidFill>
              <a:schemeClr val="tx1"/>
            </a:solidFill>
            <a:prstDash val="solid"/>
            <a:round/>
            <a:headEnd type="none" w="med" len="med"/>
            <a:tailEnd type="none" w="med" len="med"/>
          </a:ln>
        </p:spPr>
      </p:cxnSp>
      <p:cxnSp>
        <p:nvCxnSpPr>
          <p:cNvPr id="114698" name="AutoShape 11"/>
          <p:cNvCxnSpPr>
            <a:stCxn id="114695" idx="0"/>
            <a:endCxn id="114691" idx="2"/>
          </p:cNvCxnSpPr>
          <p:nvPr/>
        </p:nvCxnSpPr>
        <p:spPr>
          <a:xfrm flipH="1" flipV="1">
            <a:off x="4740275" y="4440238"/>
            <a:ext cx="2551113" cy="446087"/>
          </a:xfrm>
          <a:prstGeom prst="straightConnector1">
            <a:avLst/>
          </a:prstGeom>
          <a:ln w="9525" cap="flat" cmpd="sng">
            <a:solidFill>
              <a:schemeClr val="tx1"/>
            </a:solidFill>
            <a:prstDash val="solid"/>
            <a:round/>
            <a:headEnd type="none" w="med" len="med"/>
            <a:tailEnd type="none" w="med" len="med"/>
          </a:ln>
        </p:spPr>
      </p:cxnSp>
      <p:cxnSp>
        <p:nvCxnSpPr>
          <p:cNvPr id="114699" name="AutoShape 12"/>
          <p:cNvCxnSpPr>
            <a:stCxn id="114695" idx="2"/>
            <a:endCxn id="114693" idx="0"/>
          </p:cNvCxnSpPr>
          <p:nvPr/>
        </p:nvCxnSpPr>
        <p:spPr>
          <a:xfrm flipH="1">
            <a:off x="5211763" y="5346700"/>
            <a:ext cx="2079625" cy="447675"/>
          </a:xfrm>
          <a:prstGeom prst="straightConnector1">
            <a:avLst/>
          </a:prstGeom>
          <a:ln w="9525" cap="flat" cmpd="sng">
            <a:solidFill>
              <a:schemeClr val="tx1"/>
            </a:solidFill>
            <a:prstDash val="solid"/>
            <a:round/>
            <a:headEnd type="none" w="med" len="med"/>
            <a:tailEnd type="none" w="med" len="med"/>
          </a:ln>
        </p:spPr>
      </p:cxnSp>
      <p:cxnSp>
        <p:nvCxnSpPr>
          <p:cNvPr id="114700" name="AutoShape 13"/>
          <p:cNvCxnSpPr>
            <a:stCxn id="114695" idx="2"/>
            <a:endCxn id="114696" idx="0"/>
          </p:cNvCxnSpPr>
          <p:nvPr/>
        </p:nvCxnSpPr>
        <p:spPr>
          <a:xfrm>
            <a:off x="7291388" y="5346700"/>
            <a:ext cx="1285875" cy="447675"/>
          </a:xfrm>
          <a:prstGeom prst="straightConnector1">
            <a:avLst/>
          </a:prstGeom>
          <a:ln w="9525" cap="flat" cmpd="sng">
            <a:solidFill>
              <a:schemeClr val="tx1"/>
            </a:solidFill>
            <a:prstDash val="solid"/>
            <a:round/>
            <a:headEnd type="none" w="med" len="med"/>
            <a:tailEnd type="none" w="med" len="med"/>
          </a:ln>
        </p:spPr>
      </p:cxnSp>
      <p:cxnSp>
        <p:nvCxnSpPr>
          <p:cNvPr id="114701" name="AutoShape 14"/>
          <p:cNvCxnSpPr>
            <a:stCxn id="114696" idx="2"/>
            <a:endCxn id="114694" idx="0"/>
          </p:cNvCxnSpPr>
          <p:nvPr/>
        </p:nvCxnSpPr>
        <p:spPr>
          <a:xfrm>
            <a:off x="8578850" y="6253163"/>
            <a:ext cx="6350" cy="365125"/>
          </a:xfrm>
          <a:prstGeom prst="straightConnector1">
            <a:avLst/>
          </a:prstGeom>
          <a:ln w="9525" cap="flat" cmpd="sng">
            <a:solidFill>
              <a:schemeClr val="tx1"/>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291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使用菜单组件的例子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595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java.awt.event.*;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Exam5_19 extends Frame implements ActionListener, ItemListener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TextField text;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Exam5_19()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super(“</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我的菜单窗口”</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setSize(300, 200);</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init()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MenuBar myB = new MenuBar();</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setMenuBar(myB);</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 m1 = new Menu(“</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文件”</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m1.add(new MenuItem(“</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打开”</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MenuItem m11 = new MenuItem(“</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保存”</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m11.setEnabled(false);</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m1.add(m11);</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m1.addSeparator();</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退出”</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m1.addActionListener(this);</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myB.add(m1);</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endPar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393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使用菜单组件的例子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800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Menu m2 = new Menu(“</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编辑”</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复制”</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 m21 = new Menu(“</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颜色”</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m21.add(“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前景色”</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m21.add(“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背景色”</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m21.addActionListener(this);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m2.add(m21);</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m2.addSeparator();</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CheckboxMenuItem</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mycmi</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new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CheckboxMenuItem</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全选”</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mycmi.addItemListener</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mycmi</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m2.addActionListener(this);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myB.add</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(m2</a:t>
            </a:r>
            <a:r>
              <a:rPr kumimoji="0" lang="en-US" altLang="zh-CN" sz="168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Menu m3 = new Menu(“</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帮助”</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m3.add(“</a:t>
            </a:r>
            <a:r>
              <a:rPr kumimoji="0" lang="zh-CN" altLang="en-US"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关于”</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m3.addActionListener(this);</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myB.setHelpMenu</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(m3</a:t>
            </a:r>
            <a:r>
              <a:rPr kumimoji="0" lang="en-US" altLang="zh-CN" sz="168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 = new </a:t>
            </a:r>
            <a:r>
              <a:rPr kumimoji="0" lang="en-US" altLang="zh-CN" sz="168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TextField</a:t>
            </a: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add(“South”, text);</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使用菜单组件的例子</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00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static void main(String args[])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Exam5_19 myMenu = new Exam5_19();</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myMenu.init();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myMenu.setVisible(true);</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itemStateChanged(ItemEvent e)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text.setText(“</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状态改变”</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actionPerformed(ActionEvent e)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text.setText(e.getActionCommand());</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if (e.getActionCommand() == “</a:t>
            </a:r>
            <a:r>
              <a:rPr kumimoji="0" lang="zh-CN" altLang="en-US"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退出”</a:t>
            </a: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System.exit(0);</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20835" name="Picture 4" descr="exam5_19"/>
          <p:cNvPicPr>
            <a:picLocks noChangeAspect="1"/>
          </p:cNvPicPr>
          <p:nvPr/>
        </p:nvPicPr>
        <p:blipFill>
          <a:blip r:embed="rId1"/>
          <a:stretch>
            <a:fillRect/>
          </a:stretch>
        </p:blipFill>
        <p:spPr>
          <a:xfrm>
            <a:off x="5930900" y="4205288"/>
            <a:ext cx="4006850" cy="264477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3"/>
          <p:cNvSpPr/>
          <p:nvPr/>
        </p:nvSpPr>
        <p:spPr>
          <a:xfrm>
            <a:off x="3690938" y="2613025"/>
            <a:ext cx="4494212"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事件监听及处理</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882" name="TextBox 4"/>
          <p:cNvSpPr/>
          <p:nvPr/>
        </p:nvSpPr>
        <p:spPr>
          <a:xfrm>
            <a:off x="1241425" y="1935163"/>
            <a:ext cx="2886075"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Myanmar Text" panose="020B0502040204020203" charset="0"/>
              </a:rPr>
              <a:t>3</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2288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374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事件处理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0291" name="Rectangle 3"/>
          <p:cNvSpPr>
            <a:spLocks noGrp="1" noChangeArrowheads="1"/>
          </p:cNvSpPr>
          <p:nvPr>
            <p:ph idx="1"/>
          </p:nvPr>
        </p:nvSpPr>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界面设计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事件监听让界面</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动</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起来</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通过事件触发对象的响应机制</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鼠标移动、鼠标点击、键盘键入等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事件处理机制</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事件源</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事件对象</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事件监听者</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40080" marR="0" lvl="0" indent="-640080" algn="l" defTabSz="1028700" rtl="0" eaLnBrk="0" fontAlgn="base" latinLnBrk="0" hangingPunct="0">
              <a:lnSpc>
                <a:spcPct val="80000"/>
              </a:lnSpc>
              <a:spcBef>
                <a:spcPct val="20000"/>
              </a:spcBef>
              <a:spcAft>
                <a:spcPct val="0"/>
              </a:spcAft>
              <a:buClrTx/>
              <a:buSzPct val="9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如何</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Pct val="90000"/>
              <a:buFont typeface="Wingdings" panose="05000000000000000000" pitchFamily="2" charset="2"/>
              <a:buAutoNum type="arabicPeriod"/>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(implements)</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事件监听接口</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(interface)</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产生一个监听器对象</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(Listener)</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040130" marR="0" lvl="1" indent="-560070" algn="l" defTabSz="1028700" rtl="0" eaLnBrk="0" fontAlgn="base" latinLnBrk="0" hangingPunct="0">
              <a:lnSpc>
                <a:spcPct val="80000"/>
              </a:lnSpc>
              <a:spcBef>
                <a:spcPct val="20000"/>
              </a:spcBef>
              <a:spcAft>
                <a:spcPct val="0"/>
              </a:spcAft>
              <a:buClrTx/>
              <a:buSzPct val="90000"/>
              <a:buFont typeface="Wingdings" panose="05000000000000000000" pitchFamily="2" charset="2"/>
              <a:buAutoNum type="arabicPeriod"/>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监听谁</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将该监听器对象注册到组件对象中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040130" marR="0" lvl="1" indent="-560070" algn="l" defTabSz="1028700" rtl="0" eaLnBrk="0" fontAlgn="base" latinLnBrk="0" hangingPunct="0">
              <a:lnSpc>
                <a:spcPct val="80000"/>
              </a:lnSpc>
              <a:spcBef>
                <a:spcPct val="20000"/>
              </a:spcBef>
              <a:spcAft>
                <a:spcPct val="0"/>
              </a:spcAft>
              <a:buClrTx/>
              <a:buSzPct val="90000"/>
              <a:buFont typeface="Wingdings" panose="05000000000000000000" pitchFamily="2" charset="2"/>
              <a:buAutoNum type="arabicPeriod"/>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编写事件响应方法</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561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事件处理模型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438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Hierachical</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model(JDK 1.0)</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事件传递机制。</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Delegation model(JDK 1.1, 1.2…),</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授权</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委托</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处理机制。</a:t>
            </a:r>
            <a:endPar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42"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Delegation Model(</a:t>
            </a:r>
            <a:r>
              <a:rPr kumimoji="0" lang="zh-CN" altLang="en-US"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事件授权处理模型</a:t>
            </a:r>
            <a:r>
              <a:rPr kumimoji="0" lang="en-US" altLang="zh-CN"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en-US" altLang="zh-CN" sz="3045"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0050" name="Rectangle 3"/>
          <p:cNvSpPr>
            <a:spLocks noGrp="1"/>
          </p:cNvSpPr>
          <p:nvPr>
            <p:ph idx="1"/>
          </p:nvPr>
        </p:nvSpPr>
        <p:spPr/>
        <p:txBody>
          <a:bodyPr vert="horz"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将事件源对象和事件处理器（事件监听器）分开。</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30051" name="Picture 4" descr="g10-1"/>
          <p:cNvPicPr>
            <a:picLocks noChangeAspect="1"/>
          </p:cNvPicPr>
          <p:nvPr/>
        </p:nvPicPr>
        <p:blipFill>
          <a:blip r:embed="rId1"/>
          <a:stretch>
            <a:fillRect/>
          </a:stretch>
        </p:blipFill>
        <p:spPr>
          <a:xfrm>
            <a:off x="2035175" y="2160588"/>
            <a:ext cx="6640513" cy="383222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8482"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import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java.awt.event</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TestButton</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 f = new Frame("Test");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 b = new Button("Press Me!");</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b.addActionListener</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2400" b="1"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ButtonHandler</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f.setLayout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FlowLayout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f.add</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683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图形用户界面的实现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4818" name="Rectangle 3"/>
          <p:cNvSpPr>
            <a:spLocks noGrp="1"/>
          </p:cNvSpPr>
          <p:nvPr>
            <p:ph idx="1"/>
          </p:nvPr>
        </p:nvSpPr>
        <p:spPr/>
        <p:txBody>
          <a:bodyPr vert="horz" wrap="square" lIns="102870" tIns="51435" rIns="102870" bIns="51435" anchor="t"/>
          <a:p>
            <a:pPr marL="640080" indent="-640080" defTabSz="1028700">
              <a:buSzPct val="90000"/>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简单实例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lvl="2" indent="-479425" defTabSz="1028700">
              <a:buSzPct val="90000"/>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296837" name="Rectangle 5"/>
          <p:cNvSpPr>
            <a:spLocks noChangeArrowheads="1"/>
          </p:cNvSpPr>
          <p:nvPr/>
        </p:nvSpPr>
        <p:spPr bwMode="auto">
          <a:xfrm>
            <a:off x="4600575" y="0"/>
            <a:ext cx="5600700" cy="44799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import</a:t>
            </a:r>
            <a:r>
              <a:rPr kumimoji="0" lang="en-US" altLang="zh-CN" sz="2100" b="0" i="0" u="none" strike="noStrike" kern="1200" cap="none" spc="0" normalizeH="0" baseline="0" noProof="0" dirty="0" smtClean="0">
                <a:ln>
                  <a:noFill/>
                </a:ln>
                <a:solidFill>
                  <a:srgbClr val="FF3300"/>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rgbClr val="FF3300"/>
                </a:solidFill>
                <a:effectLst/>
                <a:uLnTx/>
                <a:uFillTx/>
                <a:latin typeface="Tahoma" panose="020B0604030504040204" pitchFamily="34" charset="0"/>
                <a:ea typeface="华文中宋" panose="02010600040101010101" pitchFamily="2" charset="-122"/>
                <a:cs typeface="+mn-cs"/>
                <a:sym typeface="+mn-ea"/>
              </a:rPr>
              <a:t>java.awt</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import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java.awt.event</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public class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HelloWorldAWT</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public static void main(String[]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args</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Frame f = new </a:t>
            </a:r>
            <a:r>
              <a:rPr kumimoji="0" lang="en-US" altLang="zh-CN" sz="2100" b="0" i="0" u="none" strike="noStrike" kern="1200" cap="none" spc="0" normalizeH="0" baseline="0" noProof="0" dirty="0"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Frame</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("AWT1");</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Label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label</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 new</a:t>
            </a:r>
            <a:r>
              <a:rPr kumimoji="0" lang="en-US" altLang="zh-CN" sz="2100" b="0" i="0" u="none" strike="noStrike" kern="1200" cap="none" spc="0" normalizeH="0" baseline="0" noProof="0" dirty="0" smtClean="0">
                <a:ln>
                  <a:noFill/>
                </a:ln>
                <a:solidFill>
                  <a:schemeClr val="hlink"/>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Label</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("Hello!");</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f.</a:t>
            </a:r>
            <a:r>
              <a:rPr kumimoji="0" lang="en-US" altLang="zh-CN" sz="2100" b="0" i="0" u="none" strike="noStrike" kern="1200" cap="none" spc="0" normalizeH="0" baseline="0" noProof="0" dirty="0" err="1"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add</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(label);</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f.addWindowListener</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(new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WindowAdapter</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public void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windowClosing</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WindowEvent</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e)</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 	</a:t>
            </a:r>
            <a:r>
              <a:rPr kumimoji="0" lang="en-US" altLang="zh-CN" sz="2100" b="0" i="0" u="none" strike="noStrike" kern="1200" cap="none" spc="0" normalizeH="0" baseline="0" noProof="0" dirty="0" err="1"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System.exit</a:t>
            </a: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(0); }</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rPr>
              <a:t>	  });</a:t>
            </a:r>
            <a:endParaRPr kumimoji="0" lang="en-US" altLang="zh-CN" sz="2100" b="0" i="0" u="none" strike="noStrike" kern="1200" cap="none" spc="0" normalizeH="0" baseline="0" noProof="0" dirty="0" smtClean="0">
              <a:ln>
                <a:noFill/>
              </a:ln>
              <a:solidFill>
                <a:schemeClr val="accent1">
                  <a:lumMod val="75000"/>
                </a:schemeClr>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f.</a:t>
            </a:r>
            <a:r>
              <a:rPr kumimoji="0" lang="en-US" altLang="zh-CN" sz="2100" b="0" i="0" u="none" strike="noStrike" kern="1200" cap="none" spc="0" normalizeH="0" baseline="0" noProof="0" dirty="0" err="1"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setSize</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(200, 200);  </a:t>
            </a:r>
            <a:r>
              <a:rPr kumimoji="0" lang="en-US" altLang="zh-CN" sz="2100" b="0" i="0" u="none" strike="noStrike" kern="1200" cap="none" spc="0" normalizeH="0" baseline="0" noProof="0" dirty="0" err="1"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f.</a:t>
            </a:r>
            <a:r>
              <a:rPr kumimoji="0" lang="en-US" altLang="zh-CN" sz="2100" b="0" i="0" u="none" strike="noStrike" kern="1200" cap="none" spc="0" normalizeH="0" baseline="0" noProof="0" dirty="0" err="1" smtClean="0">
                <a:ln>
                  <a:noFill/>
                </a:ln>
                <a:solidFill>
                  <a:srgbClr val="FF0000"/>
                </a:solidFill>
                <a:effectLst/>
                <a:uLnTx/>
                <a:uFillTx/>
                <a:latin typeface="Tahoma" panose="020B0604030504040204" pitchFamily="34" charset="0"/>
                <a:ea typeface="华文中宋" panose="02010600040101010101" pitchFamily="2" charset="-122"/>
                <a:cs typeface="+mn-cs"/>
                <a:sym typeface="+mn-ea"/>
              </a:rPr>
              <a:t>setVisible</a:t>
            </a: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(true);</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    }    </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a:p>
            <a:pPr marL="342900" marR="0" lvl="0" indent="-342900" algn="l" defTabSz="10287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Tahoma" panose="020B0604030504040204" pitchFamily="34" charset="0"/>
              <a:ea typeface="华文中宋" panose="02010600040101010101" pitchFamily="2" charset="-122"/>
              <a:cs typeface="+mn-cs"/>
              <a:sym typeface="+mn-ea"/>
            </a:endParaRPr>
          </a:p>
        </p:txBody>
      </p:sp>
      <p:pic>
        <p:nvPicPr>
          <p:cNvPr id="2296838" name="Picture 6" descr="swing"/>
          <p:cNvPicPr>
            <a:picLocks noChangeAspect="1"/>
          </p:cNvPicPr>
          <p:nvPr/>
        </p:nvPicPr>
        <p:blipFill>
          <a:blip r:embed="rId1"/>
          <a:stretch>
            <a:fillRect/>
          </a:stretch>
        </p:blipFill>
        <p:spPr>
          <a:xfrm>
            <a:off x="1079500" y="1600200"/>
            <a:ext cx="3121025" cy="1087438"/>
          </a:xfrm>
          <a:prstGeom prst="rect">
            <a:avLst/>
          </a:prstGeom>
          <a:noFill/>
          <a:ln w="9525">
            <a:noFill/>
          </a:ln>
        </p:spPr>
      </p:pic>
      <p:pic>
        <p:nvPicPr>
          <p:cNvPr id="2296839" name="Picture 7" descr="awt"/>
          <p:cNvPicPr>
            <a:picLocks noChangeAspect="1"/>
          </p:cNvPicPr>
          <p:nvPr/>
        </p:nvPicPr>
        <p:blipFill>
          <a:blip r:embed="rId2"/>
          <a:stretch>
            <a:fillRect/>
          </a:stretch>
        </p:blipFill>
        <p:spPr>
          <a:xfrm>
            <a:off x="6440488" y="4479925"/>
            <a:ext cx="2881312" cy="1055688"/>
          </a:xfrm>
          <a:prstGeom prst="rect">
            <a:avLst/>
          </a:prstGeom>
          <a:noFill/>
          <a:ln w="9525">
            <a:noFill/>
          </a:ln>
        </p:spPr>
      </p:pic>
      <p:sp>
        <p:nvSpPr>
          <p:cNvPr id="20484" name="Rectangle 4"/>
          <p:cNvSpPr/>
          <p:nvPr/>
        </p:nvSpPr>
        <p:spPr>
          <a:xfrm>
            <a:off x="600075" y="2720975"/>
            <a:ext cx="5521325" cy="4479925"/>
          </a:xfrm>
          <a:prstGeom prst="rect">
            <a:avLst/>
          </a:prstGeom>
          <a:solidFill>
            <a:srgbClr val="99CCFF"/>
          </a:solidFill>
          <a:ln w="9525">
            <a:noFill/>
          </a:ln>
        </p:spPr>
        <p:txBody>
          <a:bodyPr anchor="t"/>
          <a:p>
            <a:pPr marL="342900" indent="-342900">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i</a:t>
            </a:r>
            <a:r>
              <a:rPr lang="en-US" altLang="zh-CN" dirty="0">
                <a:latin typeface="Tahoma" panose="020B0604030504040204" pitchFamily="34" charset="0"/>
                <a:ea typeface="华文中宋" panose="02010600040101010101" pitchFamily="2" charset="-122"/>
                <a:sym typeface="Calibri" panose="020F0502020204030204" pitchFamily="34" charset="0"/>
              </a:rPr>
              <a:t>mport </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javax.swing</a:t>
            </a:r>
            <a:r>
              <a:rPr lang="en-US" altLang="zh-CN" dirty="0">
                <a:latin typeface="Tahoma" panose="020B0604030504040204" pitchFamily="34" charset="0"/>
                <a:ea typeface="华文中宋" panose="02010600040101010101" pitchFamily="2" charset="-122"/>
                <a:sym typeface="Calibri" panose="020F0502020204030204" pitchFamily="34" charset="0"/>
              </a:rPr>
              <a:t>.*;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import java.awt.event.*;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public class HelloWorldSwing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public static void main(String[] args)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JFrame f = new  </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JFrame</a:t>
            </a:r>
            <a:r>
              <a:rPr lang="en-US" altLang="zh-CN" dirty="0">
                <a:latin typeface="Tahoma" panose="020B0604030504040204" pitchFamily="34" charset="0"/>
                <a:ea typeface="华文中宋" panose="02010600040101010101" pitchFamily="2" charset="-122"/>
                <a:sym typeface="Calibri" panose="020F0502020204030204" pitchFamily="34" charset="0"/>
              </a:rPr>
              <a:t>(“Swing1");</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JLabel label = new </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JLabel</a:t>
            </a:r>
            <a:r>
              <a:rPr lang="en-US" altLang="zh-CN" dirty="0">
                <a:latin typeface="Tahoma" panose="020B0604030504040204" pitchFamily="34" charset="0"/>
                <a:ea typeface="华文中宋" panose="02010600040101010101" pitchFamily="2" charset="-122"/>
                <a:sym typeface="Calibri" panose="020F0502020204030204" pitchFamily="34" charset="0"/>
              </a:rPr>
              <a:t>("Hello!");</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f.getContentPane().add(label);</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f.addWindowListener(new WindowAdapter()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public void windowClosing(WindowEvent e)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 System.exit(0);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rPr>
              <a:t>	});</a:t>
            </a:r>
            <a:endParaRPr lang="en-US" altLang="zh-CN" dirty="0">
              <a:solidFill>
                <a:srgbClr val="FF3300"/>
              </a:solidFill>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f.</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setSize</a:t>
            </a:r>
            <a:r>
              <a:rPr lang="en-US" altLang="zh-CN" dirty="0">
                <a:latin typeface="Tahoma" panose="020B0604030504040204" pitchFamily="34" charset="0"/>
                <a:ea typeface="华文中宋" panose="02010600040101010101" pitchFamily="2" charset="-122"/>
                <a:sym typeface="Calibri" panose="020F0502020204030204" pitchFamily="34" charset="0"/>
              </a:rPr>
              <a:t>(200, 200); f.</a:t>
            </a:r>
            <a:r>
              <a:rPr lang="en-US" altLang="zh-CN" dirty="0">
                <a:solidFill>
                  <a:schemeClr val="hlink"/>
                </a:solidFill>
                <a:latin typeface="Tahoma" panose="020B0604030504040204" pitchFamily="34" charset="0"/>
                <a:ea typeface="华文中宋" panose="02010600040101010101" pitchFamily="2" charset="-122"/>
                <a:sym typeface="Calibri" panose="020F0502020204030204" pitchFamily="34" charset="0"/>
              </a:rPr>
              <a:t>setVisible</a:t>
            </a:r>
            <a:r>
              <a:rPr lang="en-US" altLang="zh-CN" dirty="0">
                <a:latin typeface="Tahoma" panose="020B0604030504040204" pitchFamily="34" charset="0"/>
                <a:ea typeface="华文中宋" panose="02010600040101010101" pitchFamily="2" charset="-122"/>
                <a:sym typeface="Calibri" panose="020F0502020204030204" pitchFamily="34" charset="0"/>
              </a:rPr>
              <a:t>(true);</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    }</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a:p>
            <a:pPr marL="342900" indent="-342900">
              <a:lnSpc>
                <a:spcPct val="90000"/>
              </a:lnSpc>
              <a:buClr>
                <a:schemeClr val="folHlink"/>
              </a:buClr>
              <a:buSzPct val="60000"/>
            </a:pPr>
            <a:r>
              <a:rPr lang="en-US" altLang="zh-CN" dirty="0">
                <a:latin typeface="Tahoma" panose="020B0604030504040204" pitchFamily="34" charset="0"/>
                <a:ea typeface="华文中宋" panose="02010600040101010101" pitchFamily="2" charset="-122"/>
                <a:sym typeface="Calibri" panose="020F0502020204030204" pitchFamily="34" charset="0"/>
              </a:rPr>
              <a:t>}</a:t>
            </a:r>
            <a:endParaRPr lang="en-US" altLang="zh-CN" dirty="0">
              <a:latin typeface="Tahoma" panose="020B0604030504040204" pitchFamily="34" charset="0"/>
              <a:ea typeface="华文中宋" panose="02010600040101010101" pitchFamily="2"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96837"/>
                                        </p:tgtEl>
                                        <p:attrNameLst>
                                          <p:attrName>style.visibility</p:attrName>
                                        </p:attrNameLst>
                                      </p:cBhvr>
                                      <p:to>
                                        <p:strVal val="visible"/>
                                      </p:to>
                                    </p:set>
                                    <p:animEffect transition="in" filter="barn(outHorizontal)">
                                      <p:cBhvr>
                                        <p:cTn id="7" dur="500"/>
                                        <p:tgtEl>
                                          <p:spTgt spid="22968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296839"/>
                                        </p:tgtEl>
                                        <p:attrNameLst>
                                          <p:attrName>style.visibility</p:attrName>
                                        </p:attrNameLst>
                                      </p:cBhvr>
                                      <p:to>
                                        <p:strVal val="visible"/>
                                      </p:to>
                                    </p:set>
                                    <p:animEffect transition="in" filter="barn(outHorizontal)">
                                      <p:cBhvr>
                                        <p:cTn id="12" dur="500"/>
                                        <p:tgtEl>
                                          <p:spTgt spid="229683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arn(outHorizontal)">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2296838"/>
                                        </p:tgtEl>
                                        <p:attrNameLst>
                                          <p:attrName>style.visibility</p:attrName>
                                        </p:attrNameLst>
                                      </p:cBhvr>
                                      <p:to>
                                        <p:strVal val="visible"/>
                                      </p:to>
                                    </p:set>
                                    <p:animEffect transition="in" filter="barn(outHorizontal)">
                                      <p:cBhvr>
                                        <p:cTn id="22" dur="500"/>
                                        <p:tgtEl>
                                          <p:spTgt spid="229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6837" grpId="0" animBg="1"/>
      <p:bldP spid="2048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0530"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f.setSize</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(200,100);</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f.setVisible</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class </a:t>
            </a:r>
            <a:r>
              <a:rPr kumimoji="0" lang="en-US" altLang="zh-CN" sz="252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ButtonHandler</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implements </a:t>
            </a:r>
            <a:r>
              <a:rPr kumimoji="0" lang="en-US" altLang="zh-CN" sz="2520" b="1"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ActionListener</a:t>
            </a: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actionPerformed</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ActionEvent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e)</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System.out.println</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 occurred");</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just"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252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p:cNvSpPr>
          <p:nvPr>
            <p:ph idx="4294967295"/>
          </p:nvPr>
        </p:nvSpPr>
        <p:spPr>
          <a:xfrm>
            <a:off x="1079500" y="273050"/>
            <a:ext cx="8721725" cy="6207125"/>
          </a:xfrm>
        </p:spPr>
        <p:txBody>
          <a:bodyPr vert="horz" wrap="square" lIns="102870" tIns="51435" rIns="102870" bIns="51435" anchor="t"/>
          <a:p>
            <a:endParaRPr lang="zh-CN" altLang="en-US" dirty="0"/>
          </a:p>
        </p:txBody>
      </p:sp>
      <p:pic>
        <p:nvPicPr>
          <p:cNvPr id="136194" name="Picture 3" descr="java-tp-1211"/>
          <p:cNvPicPr>
            <a:picLocks noChangeAspect="1"/>
          </p:cNvPicPr>
          <p:nvPr/>
        </p:nvPicPr>
        <p:blipFill>
          <a:blip r:embed="rId1"/>
          <a:stretch>
            <a:fillRect/>
          </a:stretch>
        </p:blipFill>
        <p:spPr>
          <a:xfrm>
            <a:off x="1092200" y="1408113"/>
            <a:ext cx="8728075" cy="3554412"/>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4626" name="Rectangle 2"/>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JDK1.1</a:t>
            </a:r>
            <a:r>
              <a:rPr kumimoji="0" lang="zh-CN" altLang="en-US"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授权处理模型进行事件处理的一般方法</a:t>
            </a:r>
            <a:endParaRPr kumimoji="0" lang="zh-CN" altLang="en-US"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对于某种类型的事件</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XXXEvent</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要想接收并处理这类事件，必须定义相应的事件监听器类，该类需要实现针对特定事件的特定接口</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XXXListener</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1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ActionEvent</a:t>
            </a:r>
            <a:endParaRPr kumimoji="0" lang="en-US" altLang="zh-CN" sz="241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1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ActionListener</a:t>
            </a:r>
            <a:endParaRPr kumimoji="0" lang="en-US" altLang="zh-CN" sz="241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事件源中产生事件后，必须注册相应于该类事件的监听器，使用</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addXXXListener</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XXXListener</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方法来注册监听器。</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事件发生后，产生表示特定事件的事件对象，事件对象被传递给已经注册的事件监听器，调用监听器中的特定方法处理事件 </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17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事件对象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667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java.util.EventObject</a:t>
            </a:r>
            <a:r>
              <a:rPr kumimoji="0" lang="zh-CN" altLang="en-US" sz="2400"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zh-CN" altLang="en-US" sz="2400" b="0" i="0" u="none" strike="noStrike" kern="1200" cap="none" spc="0" normalizeH="0" baseline="0" noProof="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EventObject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类是所有事件对象的基础类，所有的事件类都是由</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其派生</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EventObject implements </a:t>
            </a:r>
            <a:r>
              <a:rPr kumimoji="0" lang="en-US" altLang="zh-CN"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java.io.Serializable</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protected transient Object  source;</a:t>
            </a:r>
            <a:endPar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EventObject(Object source)</a:t>
            </a: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Object getSource()</a:t>
            </a:r>
            <a:r>
              <a:rPr kumimoji="0" lang="zh-CN" altLang="en-US"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00" i="0" u="none" strike="noStrike" kern="120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String toString()</a:t>
            </a: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buClrTx/>
              <a:buSzTx/>
              <a:buFont typeface="Arial" panose="020B0604020202020204" pitchFamily="34" charset="0"/>
              <a:buChar char="•"/>
              <a:defRPr/>
            </a:pPr>
            <a:r>
              <a:rPr lang="en-US" altLang="zh-CN" sz="2400" noProof="0" smtClean="0">
                <a:ln>
                  <a:noFill/>
                </a:ln>
                <a:solidFill>
                  <a:srgbClr val="CC3300"/>
                </a:solidFill>
                <a:effectLst/>
                <a:uLnTx/>
                <a:uFillTx/>
                <a:sym typeface="Calibri" panose="020F0502020204030204" pitchFamily="34" charset="0"/>
              </a:rPr>
              <a:t>java.awt.AWTEvent类</a:t>
            </a:r>
            <a:endParaRPr lang="en-US" altLang="zh-CN" sz="2400" noProof="0" smtClean="0">
              <a:ln>
                <a:noFill/>
              </a:ln>
              <a:solidFill>
                <a:srgbClr val="CC3300"/>
              </a:solidFill>
              <a:effectLst/>
              <a:uLnTx/>
              <a:uFillTx/>
              <a:sym typeface="Calibri" panose="020F0502020204030204" pitchFamily="34" charset="0"/>
            </a:endParaRPr>
          </a:p>
          <a:p>
            <a:pPr marL="457200" marR="0" lvl="1" indent="0" algn="l" defTabSz="1028700" rtl="0" eaLnBrk="0" fontAlgn="base" latinLnBrk="0" hangingPunct="0">
              <a:lnSpc>
                <a:spcPct val="100000"/>
              </a:lnSpc>
              <a:spcBef>
                <a:spcPct val="20000"/>
              </a:spcBef>
              <a:spcAft>
                <a:spcPct val="0"/>
              </a:spcAft>
              <a:buClrTx/>
              <a:buSzTx/>
              <a:buNone/>
              <a:defRPr/>
            </a:pPr>
            <a:r>
              <a:rPr lang="zh-CN" altLang="en-US" sz="2000" dirty="0">
                <a:sym typeface="Calibri" panose="020F0502020204030204" pitchFamily="34" charset="0"/>
              </a:rPr>
              <a:t>和</a:t>
            </a:r>
            <a:r>
              <a:rPr lang="en-US" altLang="zh-CN" sz="2000" dirty="0">
                <a:sym typeface="Calibri" panose="020F0502020204030204" pitchFamily="34" charset="0"/>
              </a:rPr>
              <a:t>AWT</a:t>
            </a:r>
            <a:r>
              <a:rPr lang="zh-CN" altLang="en-US" sz="2000" dirty="0">
                <a:sym typeface="Calibri" panose="020F0502020204030204" pitchFamily="34" charset="0"/>
              </a:rPr>
              <a:t>有关的所有事件类都由</a:t>
            </a:r>
            <a:r>
              <a:rPr lang="en-US" altLang="zh-CN" sz="2000" dirty="0">
                <a:solidFill>
                  <a:srgbClr val="CC3300"/>
                </a:solidFill>
                <a:sym typeface="Calibri" panose="020F0502020204030204" pitchFamily="34" charset="0"/>
              </a:rPr>
              <a:t>java.awt.AWTEvent</a:t>
            </a:r>
            <a:r>
              <a:rPr lang="zh-CN" altLang="en-US" sz="2000" dirty="0">
                <a:sym typeface="Calibri" panose="020F0502020204030204" pitchFamily="34" charset="0"/>
              </a:rPr>
              <a:t>类派生 </a:t>
            </a:r>
            <a:r>
              <a:rPr lang="en-US" altLang="zh-CN" sz="2000" dirty="0">
                <a:sym typeface="Calibri" panose="020F0502020204030204" pitchFamily="34" charset="0"/>
              </a:rPr>
              <a:t>,</a:t>
            </a:r>
            <a:r>
              <a:rPr lang="zh-CN" altLang="en-US" sz="2000" dirty="0">
                <a:sym typeface="Calibri" panose="020F0502020204030204" pitchFamily="34" charset="0"/>
              </a:rPr>
              <a:t>它也是</a:t>
            </a:r>
            <a:r>
              <a:rPr lang="en-US" altLang="zh-CN" sz="2000" dirty="0">
                <a:sym typeface="Calibri" panose="020F0502020204030204" pitchFamily="34" charset="0"/>
              </a:rPr>
              <a:t>EventObject</a:t>
            </a:r>
            <a:r>
              <a:rPr lang="zh-CN" altLang="en-US" sz="2000" dirty="0">
                <a:sym typeface="Calibri" panose="020F0502020204030204" pitchFamily="34" charset="0"/>
              </a:rPr>
              <a:t>类的子类。</a:t>
            </a:r>
            <a:r>
              <a:rPr lang="en-US" altLang="zh-CN" sz="2000" dirty="0">
                <a:sym typeface="Calibri" panose="020F0502020204030204" pitchFamily="34" charset="0"/>
              </a:rPr>
              <a:t>AWT</a:t>
            </a:r>
            <a:r>
              <a:rPr lang="zh-CN" altLang="en-US" sz="2000" dirty="0">
                <a:sym typeface="Calibri" panose="020F0502020204030204" pitchFamily="34" charset="0"/>
              </a:rPr>
              <a:t>事件共有</a:t>
            </a:r>
            <a:r>
              <a:rPr lang="en-US" altLang="zh-CN" sz="2000" dirty="0">
                <a:sym typeface="Calibri" panose="020F0502020204030204" pitchFamily="34" charset="0"/>
              </a:rPr>
              <a:t>10</a:t>
            </a:r>
            <a:r>
              <a:rPr lang="zh-CN" altLang="en-US" sz="2000" dirty="0">
                <a:sym typeface="Calibri" panose="020F0502020204030204" pitchFamily="34" charset="0"/>
              </a:rPr>
              <a:t>类，可以归为两大类：</a:t>
            </a:r>
            <a:r>
              <a:rPr lang="zh-CN" altLang="en-US" sz="2000" dirty="0">
                <a:solidFill>
                  <a:srgbClr val="CC3300"/>
                </a:solidFill>
                <a:sym typeface="Calibri" panose="020F0502020204030204" pitchFamily="34" charset="0"/>
              </a:rPr>
              <a:t>低级事件</a:t>
            </a:r>
            <a:r>
              <a:rPr lang="en-US" altLang="zh-CN" sz="2000" dirty="0">
                <a:solidFill>
                  <a:srgbClr val="CC3300"/>
                </a:solidFill>
                <a:sym typeface="Calibri" panose="020F0502020204030204" pitchFamily="34" charset="0"/>
              </a:rPr>
              <a:t>(</a:t>
            </a:r>
            <a:r>
              <a:rPr lang="zh-CN" altLang="en-US" sz="2000" dirty="0">
                <a:solidFill>
                  <a:srgbClr val="CC3300"/>
                </a:solidFill>
                <a:sym typeface="Calibri" panose="020F0502020204030204" pitchFamily="34" charset="0"/>
              </a:rPr>
              <a:t>原始事件</a:t>
            </a:r>
            <a:r>
              <a:rPr lang="en-US" altLang="zh-CN" sz="2000" dirty="0">
                <a:solidFill>
                  <a:srgbClr val="CC3300"/>
                </a:solidFill>
                <a:sym typeface="Calibri" panose="020F0502020204030204" pitchFamily="34" charset="0"/>
              </a:rPr>
              <a:t>)</a:t>
            </a:r>
            <a:r>
              <a:rPr lang="zh-CN" altLang="en-US" sz="2000" dirty="0">
                <a:sym typeface="Calibri" panose="020F0502020204030204" pitchFamily="34" charset="0"/>
              </a:rPr>
              <a:t>和</a:t>
            </a:r>
            <a:r>
              <a:rPr lang="zh-CN" altLang="en-US" sz="2000" dirty="0">
                <a:solidFill>
                  <a:srgbClr val="CC3300"/>
                </a:solidFill>
                <a:sym typeface="Calibri" panose="020F0502020204030204" pitchFamily="34" charset="0"/>
              </a:rPr>
              <a:t>高级事件（语义事件）</a:t>
            </a:r>
            <a:endParaRPr kumimoji="0" lang="zh-CN" altLang="en-US" sz="2000" i="0" u="none" strike="noStrike" kern="1200" cap="none" spc="0" normalizeH="0" baseline="0" noProof="0" dirty="0" smtClean="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title"/>
          </p:nvPr>
        </p:nvSpPr>
        <p:spPr/>
        <p:txBody>
          <a:bodyPr vert="horz" wrap="square" lIns="102870" tIns="51435" rIns="102870" bIns="51435" anchor="ctr"/>
          <a:p>
            <a:pPr defTabSz="1028700"/>
            <a:r>
              <a:rPr lang="zh-CN" altLang="en-US" dirty="0">
                <a:cs typeface="+mn-cs"/>
                <a:sym typeface="Calibri" panose="020F0502020204030204" pitchFamily="34" charset="0"/>
              </a:rPr>
              <a:t>低级事件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4386" name="Rectangle 2"/>
          <p:cNvSpPr>
            <a:spLocks noGrp="1"/>
          </p:cNvSpPr>
          <p:nvPr>
            <p:ph idx="1"/>
          </p:nvPr>
        </p:nvSpPr>
        <p:spPr/>
        <p:txBody>
          <a:bodyPr vert="horz" wrap="square" lIns="102870" tIns="51435" rIns="102870" bIns="51435" anchor="t"/>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ComponentEvent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组件事件：组件尺寸的变化，移动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容器事件：组件增加，移动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WindowEvent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窗口事件：关闭窗口，窗口闭合，图标化</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FocusEvent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焦点事件：焦点的获得和丢失</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KeyEvent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键盘事件：键按下、释放</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MouseEvent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鼠标事件：鼠标单击，移动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
          <p:cNvSpPr>
            <a:spLocks noGrp="1"/>
          </p:cNvSpPr>
          <p:nvPr>
            <p:ph type="title"/>
          </p:nvPr>
        </p:nvSpPr>
        <p:spPr/>
        <p:txBody>
          <a:bodyPr vert="horz" wrap="square" lIns="102870" tIns="51435" rIns="102870" bIns="51435" anchor="ctr"/>
          <a:p>
            <a:pPr defTabSz="1028700"/>
            <a:r>
              <a:rPr lang="zh-CN" altLang="en-US" dirty="0">
                <a:cs typeface="+mn-cs"/>
                <a:sym typeface="Calibri" panose="020F0502020204030204" pitchFamily="34" charset="0"/>
              </a:rPr>
              <a:t>高级事件（语义事件）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6434" name="Rectangle 2"/>
          <p:cNvSpPr>
            <a:spLocks noGrp="1"/>
          </p:cNvSpPr>
          <p:nvPr>
            <p:ph idx="1"/>
          </p:nvPr>
        </p:nvSpPr>
        <p:spPr>
          <a:xfrm>
            <a:off x="495300" y="1395413"/>
            <a:ext cx="9858375" cy="4751387"/>
          </a:xfrm>
        </p:spPr>
        <p:txBody>
          <a:bodyPr vert="horz" wrap="square" lIns="102870" tIns="51435" rIns="102870" bIns="51435" anchor="t"/>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ActionEvent</a:t>
            </a:r>
            <a:endParaRPr lang="zh-CN" altLang="en-US"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动作事件：按钮按下，</a:t>
            </a:r>
            <a:r>
              <a:rPr lang="en-US" altLang="zh-CN" sz="2395" kern="1200" dirty="0">
                <a:latin typeface="微软雅黑" panose="020B0503020204020204" pitchFamily="34" charset="-122"/>
                <a:ea typeface="微软雅黑" panose="020B0503020204020204" pitchFamily="34" charset="-122"/>
                <a:cs typeface="+mn-cs"/>
                <a:sym typeface="Calibri" panose="020F0502020204030204" pitchFamily="34" charset="0"/>
              </a:rPr>
              <a:t>TextField</a:t>
            </a:r>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中按</a:t>
            </a:r>
            <a:r>
              <a:rPr lang="en-US" altLang="zh-CN" sz="2395" kern="1200" dirty="0">
                <a:latin typeface="微软雅黑" panose="020B0503020204020204" pitchFamily="34" charset="-122"/>
                <a:ea typeface="微软雅黑" panose="020B0503020204020204" pitchFamily="34" charset="-122"/>
                <a:cs typeface="+mn-cs"/>
                <a:sym typeface="Calibri" panose="020F0502020204030204" pitchFamily="34" charset="0"/>
              </a:rPr>
              <a:t>Enter</a:t>
            </a:r>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键</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AdjustmentEvent</a:t>
            </a:r>
            <a:endPar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调节事件：在滚动条上移动滑块以调节数值</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ItemEvent</a:t>
            </a:r>
            <a:endPar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项目事件：选择项目，不选择，“项目改变”</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TextEvent</a:t>
            </a:r>
            <a:endPar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rPr>
              <a:t>文本事件，文本对象改变</a:t>
            </a:r>
            <a:endParaRPr lang="zh-CN" altLang="en-US" sz="2395"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0" defTabSz="1028700"/>
            <a:r>
              <a:rPr lang="en-US" altLang="zh-CN" sz="274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74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585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8482" name="Rectangle 3"/>
          <p:cNvSpPr>
            <a:spLocks noGrp="1"/>
          </p:cNvSpPr>
          <p:nvPr>
            <p:ph idx="1"/>
          </p:nvPr>
        </p:nvSpPr>
        <p:spPr/>
        <p:txBody>
          <a:bodyPr vert="horz" wrap="square" lIns="102870" tIns="51435" rIns="102870" bIns="51435" anchor="t"/>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每类事件都有对应的事件</a:t>
            </a:r>
            <a:r>
              <a:rPr lang="zh-CN" altLang="en-US" sz="2400"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监听器</a:t>
            </a:r>
            <a:endParaRPr lang="zh-CN" altLang="en-US" sz="2400"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监听器是接口，根据动作来定义方法。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interface KeyListener extends java.util.EventListener {</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public void keyPressed(KeyEvent ev);</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public void keyReleased(KeyEvent ev);</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public void keyTyped(KeyEvent ev);</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100" dirty="0">
                <a:sym typeface="Calibri" panose="020F0502020204030204" pitchFamily="34" charset="0"/>
              </a:rPr>
              <a:t>注册监听器：</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public void add&lt;ListenerType&gt;</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			(&lt;ListenerType&gt;listener);</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100" dirty="0">
                <a:sym typeface="Calibri" panose="020F0502020204030204" pitchFamily="34" charset="0"/>
              </a:rPr>
              <a:t>注销监听器：</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public void remove&lt;ListenerType&gt;</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1800" dirty="0">
                <a:sym typeface="Calibri" panose="020F0502020204030204" pitchFamily="34" charset="0"/>
              </a:rPr>
              <a:t>			(&lt;ListenerType&gt;listener);</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事件适配器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(Event Adapters)</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5890" name="Rectangle 3"/>
          <p:cNvSpPr>
            <a:spLocks noGrp="1"/>
          </p:cNvSpPr>
          <p:nvPr>
            <p:ph idx="1"/>
          </p:nvPr>
        </p:nvSpPr>
        <p:spPr/>
        <p:txBody>
          <a:bodyPr vert="horz"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为了避免重写全部事件，</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Java.awt.event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包中定义的适配器类，包括</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ComponentAdapter(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组件适配器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容器适配器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FocusAdapter(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焦点适配器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KeyAdapter(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键盘适配器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MouseAdapter(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鼠标适配器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MouseMotionAdapter(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鼠标运动适配器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WindowAdapter(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窗口适配器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350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298"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普通内部类方式</a:t>
            </a:r>
            <a:b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将事件监听器定义为当前类的内部类</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这种方法需要实现监听器</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所有的方法或者适配器</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实体类</a:t>
            </a:r>
            <a:r>
              <a:rPr kumimoji="0" lang="en-US" altLang="zh-CN" sz="20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中需要监听的方法</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优势在于可以直接访问外部类的所有属性及方法</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6915" name="Text Box 6"/>
          <p:cNvSpPr txBox="1"/>
          <p:nvPr/>
        </p:nvSpPr>
        <p:spPr>
          <a:xfrm>
            <a:off x="1350645" y="3555365"/>
            <a:ext cx="8240713" cy="2861310"/>
          </a:xfrm>
          <a:prstGeom prst="rect">
            <a:avLst/>
          </a:prstGeom>
          <a:noFill/>
          <a:ln w="9525">
            <a:noFill/>
          </a:ln>
        </p:spPr>
        <p:txBody>
          <a:bodyPr anchor="t">
            <a:spAutoFit/>
          </a:bodyPr>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class  MyFrame extends Frame{</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TextField t1;</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class t1action extends KeyAdapter{ ……}</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public static void main(String[] args)</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  new Myframe().t1.addKeyListener(new t1action());</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      }</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a:p>
            <a:pPr marL="342900" indent="-342900">
              <a:spcBef>
                <a:spcPct val="50000"/>
              </a:spcBef>
            </a:pPr>
            <a:r>
              <a:rPr lang="en-US" altLang="zh-CN" sz="1800" dirty="0">
                <a:latin typeface="Arial" panose="020B0604020202020204" pitchFamily="34" charset="0"/>
                <a:ea typeface="宋体" panose="02010600030101010101" pitchFamily="2" charset="-122"/>
                <a:sym typeface="Calibri" panose="020F0502020204030204" pitchFamily="34" charset="0"/>
              </a:rPr>
              <a:t>}</a:t>
            </a:r>
            <a:endParaRPr lang="en-US" altLang="zh-CN" sz="1800" dirty="0">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5795"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322" name="Rectangle 2"/>
          <p:cNvSpPr>
            <a:spLocks noGrp="1" noChangeArrowheads="1"/>
          </p:cNvSpPr>
          <p:nvPr>
            <p:ph idx="1"/>
          </p:nvPr>
        </p:nvSpPr>
        <p:spPr>
          <a:xfrm>
            <a:off x="539750" y="122396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顶级类形式</a:t>
            </a:r>
            <a:br>
              <a:rPr kumimoji="0" lang="zh-CN" altLang="en-US" sz="36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将事件监听器定义为一个顶级外部类</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常用于共享功能的一些监听</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缺陷在于</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不利于提高程序的内聚性</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不能自由访问</a:t>
            </a: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界面上的组件，编程不够简洁</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7939" name="Text Box 4"/>
          <p:cNvSpPr txBox="1"/>
          <p:nvPr/>
        </p:nvSpPr>
        <p:spPr>
          <a:xfrm>
            <a:off x="1281113" y="3895725"/>
            <a:ext cx="8240712" cy="2522855"/>
          </a:xfrm>
          <a:prstGeom prst="rect">
            <a:avLst/>
          </a:prstGeom>
          <a:noFill/>
          <a:ln w="9525">
            <a:noFill/>
          </a:ln>
        </p:spPr>
        <p:txBody>
          <a:bodyPr anchor="t">
            <a:spAutoFit/>
          </a:bodyPr>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class t1action extends KeyAdapter</a:t>
            </a:r>
            <a:r>
              <a:rPr lang="en-US" altLang="zh-CN" dirty="0">
                <a:solidFill>
                  <a:srgbClr val="FF3300"/>
                </a:solidFill>
                <a:latin typeface="Arial" panose="020B0604020202020204" pitchFamily="34" charset="0"/>
                <a:ea typeface="宋体" panose="02010600030101010101" pitchFamily="2" charset="-122"/>
                <a:sym typeface="Calibri" panose="020F0502020204030204" pitchFamily="34" charset="0"/>
              </a:rPr>
              <a:t>{ ……}</a:t>
            </a:r>
            <a:endParaRPr lang="en-US" altLang="zh-CN" dirty="0">
              <a:solidFill>
                <a:srgbClr val="FF3300"/>
              </a:solidFill>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class  MyFrame extends Frame{</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TextField t1;</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public static void main(String[] args)      { </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new Myframe().t1.addKeyListener(new t1action());</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      }</a:t>
            </a:r>
            <a:endParaRPr lang="en-US" altLang="zh-CN" dirty="0">
              <a:latin typeface="Arial" panose="020B0604020202020204" pitchFamily="34" charset="0"/>
              <a:ea typeface="宋体" panose="02010600030101010101" pitchFamily="2" charset="-122"/>
              <a:sym typeface="Calibri" panose="020F0502020204030204" pitchFamily="34" charset="0"/>
            </a:endParaRPr>
          </a:p>
          <a:p>
            <a:pPr marL="342900" indent="-342900">
              <a:lnSpc>
                <a:spcPct val="70000"/>
              </a:lnSpc>
              <a:spcBef>
                <a:spcPct val="50000"/>
              </a:spcBef>
            </a:pPr>
            <a:r>
              <a:rPr lang="en-US" altLang="zh-CN" dirty="0">
                <a:latin typeface="Arial" panose="020B0604020202020204" pitchFamily="34" charset="0"/>
                <a:ea typeface="宋体" panose="02010600030101010101" pitchFamily="2" charset="-122"/>
                <a:sym typeface="Calibri" panose="020F0502020204030204" pitchFamily="34" charset="0"/>
              </a:rPr>
              <a:t>}</a:t>
            </a:r>
            <a:endParaRPr lang="en-US" altLang="zh-CN" dirty="0">
              <a:latin typeface="Arial" panose="020B0604020202020204" pitchFamily="34" charset="0"/>
              <a:ea typeface="宋体" panose="02010600030101010101" pitchFamily="2" charset="-122"/>
              <a:sym typeface="Calibri" panose="020F0502020204030204" pitchFamily="34" charset="0"/>
            </a:endParaRPr>
          </a:p>
        </p:txBody>
      </p:sp>
      <p:sp>
        <p:nvSpPr>
          <p:cNvPr id="167940" name="AutoShape 5"/>
          <p:cNvSpPr/>
          <p:nvPr/>
        </p:nvSpPr>
        <p:spPr>
          <a:xfrm>
            <a:off x="7153275" y="4308475"/>
            <a:ext cx="3062288" cy="831850"/>
          </a:xfrm>
          <a:prstGeom prst="wedgeRoundRectCallout">
            <a:avLst>
              <a:gd name="adj1" fmla="val -123556"/>
              <a:gd name="adj2" fmla="val -26755"/>
              <a:gd name="adj3" fmla="val 16667"/>
            </a:avLst>
          </a:prstGeom>
          <a:solidFill>
            <a:schemeClr val="bg1"/>
          </a:solidFill>
          <a:ln w="9525">
            <a:noFill/>
          </a:ln>
        </p:spPr>
        <p:txBody>
          <a:bodyPr anchor="t"/>
          <a:p>
            <a:r>
              <a:rPr lang="zh-CN" altLang="en-US" sz="2100" dirty="0">
                <a:latin typeface="Arial" panose="020B0604020202020204" pitchFamily="34" charset="0"/>
                <a:ea typeface="宋体" panose="02010600030101010101" pitchFamily="2" charset="-122"/>
                <a:sym typeface="Calibri" panose="020F0502020204030204" pitchFamily="34" charset="0"/>
              </a:rPr>
              <a:t>不能直接访问</a:t>
            </a:r>
            <a:r>
              <a:rPr lang="en-US" altLang="zh-CN" sz="2100" dirty="0">
                <a:latin typeface="Arial" panose="020B0604020202020204" pitchFamily="34" charset="0"/>
                <a:ea typeface="宋体" panose="02010600030101010101" pitchFamily="2" charset="-122"/>
                <a:sym typeface="Calibri" panose="020F0502020204030204" pitchFamily="34" charset="0"/>
              </a:rPr>
              <a:t>t1</a:t>
            </a:r>
            <a:r>
              <a:rPr lang="zh-CN" altLang="en-US" sz="2100" dirty="0">
                <a:latin typeface="Arial" panose="020B0604020202020204" pitchFamily="34" charset="0"/>
                <a:ea typeface="宋体" panose="02010600030101010101" pitchFamily="2" charset="-122"/>
                <a:sym typeface="Calibri" panose="020F0502020204030204" pitchFamily="34" charset="0"/>
              </a:rPr>
              <a:t>以及</a:t>
            </a:r>
            <a:r>
              <a:rPr lang="en-US" altLang="zh-CN" sz="2100" dirty="0">
                <a:latin typeface="Arial" panose="020B0604020202020204" pitchFamily="34" charset="0"/>
                <a:ea typeface="宋体" panose="02010600030101010101" pitchFamily="2" charset="-122"/>
                <a:sym typeface="Calibri" panose="020F0502020204030204" pitchFamily="34" charset="0"/>
              </a:rPr>
              <a:t>MyFrame</a:t>
            </a:r>
            <a:r>
              <a:rPr lang="zh-CN" altLang="en-US" sz="2100" dirty="0">
                <a:latin typeface="Arial" panose="020B0604020202020204" pitchFamily="34" charset="0"/>
                <a:ea typeface="宋体" panose="02010600030101010101" pitchFamily="2" charset="-122"/>
                <a:sym typeface="Calibri" panose="020F0502020204030204" pitchFamily="34" charset="0"/>
              </a:rPr>
              <a:t>对象</a:t>
            </a:r>
            <a:endParaRPr lang="zh-CN" altLang="en-US" sz="2100" dirty="0">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5026"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java.awt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包中的类体系结构</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p:txBody>
          <a:bodyPr/>
          <a:p>
            <a:endParaRPr lang="zh-CN" altLang="en-US"/>
          </a:p>
        </p:txBody>
      </p:sp>
      <p:grpSp>
        <p:nvGrpSpPr>
          <p:cNvPr id="38914" name="Group 3"/>
          <p:cNvGrpSpPr/>
          <p:nvPr/>
        </p:nvGrpSpPr>
        <p:grpSpPr>
          <a:xfrm>
            <a:off x="727075" y="1439863"/>
            <a:ext cx="9394825" cy="4721225"/>
            <a:chOff x="76" y="864"/>
            <a:chExt cx="5636" cy="2832"/>
          </a:xfrm>
        </p:grpSpPr>
        <p:sp>
          <p:nvSpPr>
            <p:cNvPr id="32772" name="Rectangle 4"/>
            <p:cNvSpPr>
              <a:spLocks noChangeArrowheads="1"/>
            </p:cNvSpPr>
            <p:nvPr/>
          </p:nvSpPr>
          <p:spPr bwMode="auto">
            <a:xfrm>
              <a:off x="2352" y="864"/>
              <a:ext cx="1104" cy="288"/>
            </a:xfrm>
            <a:prstGeom prst="rect">
              <a:avLst/>
            </a:prstGeom>
            <a:gradFill rotWithShape="0">
              <a:gsLst>
                <a:gs pos="0">
                  <a:srgbClr val="66FFFF"/>
                </a:gs>
                <a:gs pos="50000">
                  <a:schemeClr val="bg1"/>
                </a:gs>
                <a:gs pos="100000">
                  <a:srgbClr val="66FFFF"/>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a:t>
              </a: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omponent</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3" name="Rectangle 5"/>
            <p:cNvSpPr>
              <a:spLocks noChangeArrowheads="1"/>
            </p:cNvSpPr>
            <p:nvPr/>
          </p:nvSpPr>
          <p:spPr bwMode="auto">
            <a:xfrm>
              <a:off x="76" y="1584"/>
              <a:ext cx="672"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Button</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4" name="Rectangle 6"/>
            <p:cNvSpPr>
              <a:spLocks noChangeArrowheads="1"/>
            </p:cNvSpPr>
            <p:nvPr/>
          </p:nvSpPr>
          <p:spPr bwMode="auto">
            <a:xfrm>
              <a:off x="838" y="1584"/>
              <a:ext cx="960"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Checkbox</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5" name="Rectangle 7"/>
            <p:cNvSpPr>
              <a:spLocks noChangeArrowheads="1"/>
            </p:cNvSpPr>
            <p:nvPr/>
          </p:nvSpPr>
          <p:spPr bwMode="auto">
            <a:xfrm>
              <a:off x="1890" y="1584"/>
              <a:ext cx="910"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Container</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6" name="Rectangle 8"/>
            <p:cNvSpPr>
              <a:spLocks noChangeArrowheads="1"/>
            </p:cNvSpPr>
            <p:nvPr/>
          </p:nvSpPr>
          <p:spPr bwMode="auto">
            <a:xfrm>
              <a:off x="2898" y="1584"/>
              <a:ext cx="672"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Choice</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77" name="Rectangle 9"/>
            <p:cNvSpPr>
              <a:spLocks noChangeArrowheads="1"/>
            </p:cNvSpPr>
            <p:nvPr/>
          </p:nvSpPr>
          <p:spPr bwMode="auto">
            <a:xfrm>
              <a:off x="3686" y="1584"/>
              <a:ext cx="720"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Canvas</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05034" name="Rectangle 10"/>
            <p:cNvSpPr>
              <a:spLocks noChangeArrowheads="1"/>
            </p:cNvSpPr>
            <p:nvPr/>
          </p:nvSpPr>
          <p:spPr bwMode="auto">
            <a:xfrm>
              <a:off x="3984" y="1968"/>
              <a:ext cx="1410" cy="336"/>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TextComponent</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32779" name="Rectangle 11"/>
            <p:cNvSpPr>
              <a:spLocks noChangeArrowheads="1"/>
            </p:cNvSpPr>
            <p:nvPr/>
          </p:nvSpPr>
          <p:spPr bwMode="auto">
            <a:xfrm>
              <a:off x="5040" y="1584"/>
              <a:ext cx="672" cy="289"/>
            </a:xfrm>
            <a:prstGeom prst="rect">
              <a:avLst/>
            </a:prstGeom>
            <a:gradFill rotWithShape="0">
              <a:gsLst>
                <a:gs pos="0">
                  <a:srgbClr val="99FFCC"/>
                </a:gs>
                <a:gs pos="50000">
                  <a:schemeClr val="bg1"/>
                </a:gs>
                <a:gs pos="100000">
                  <a:srgbClr val="99FF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Label</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80" name="Rectangle 12"/>
            <p:cNvSpPr>
              <a:spLocks noChangeArrowheads="1"/>
            </p:cNvSpPr>
            <p:nvPr/>
          </p:nvSpPr>
          <p:spPr bwMode="auto">
            <a:xfrm>
              <a:off x="1248" y="2736"/>
              <a:ext cx="910"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Panel</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81" name="Rectangle 13"/>
            <p:cNvSpPr>
              <a:spLocks noChangeArrowheads="1"/>
            </p:cNvSpPr>
            <p:nvPr/>
          </p:nvSpPr>
          <p:spPr bwMode="auto">
            <a:xfrm>
              <a:off x="2448" y="2736"/>
              <a:ext cx="864"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Window</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05038" name="Rectangle 14"/>
            <p:cNvSpPr>
              <a:spLocks noChangeArrowheads="1"/>
            </p:cNvSpPr>
            <p:nvPr/>
          </p:nvSpPr>
          <p:spPr bwMode="auto">
            <a:xfrm>
              <a:off x="1248" y="3408"/>
              <a:ext cx="910" cy="288"/>
            </a:xfrm>
            <a:prstGeom prst="rect">
              <a:avLst/>
            </a:prstGeom>
            <a:gradFill rotWithShape="0">
              <a:gsLst>
                <a:gs pos="0">
                  <a:srgbClr val="FFCCCC"/>
                </a:gs>
                <a:gs pos="50000">
                  <a:schemeClr val="bg1"/>
                </a:gs>
                <a:gs pos="100000">
                  <a:srgbClr val="FFCCCC"/>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Applet</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32783" name="Rectangle 15"/>
            <p:cNvSpPr>
              <a:spLocks noChangeArrowheads="1"/>
            </p:cNvSpPr>
            <p:nvPr/>
          </p:nvSpPr>
          <p:spPr bwMode="auto">
            <a:xfrm>
              <a:off x="2256" y="3408"/>
              <a:ext cx="672" cy="288"/>
            </a:xfrm>
            <a:prstGeom prst="rect">
              <a:avLst/>
            </a:prstGeom>
            <a:gradFill rotWithShape="0">
              <a:gsLst>
                <a:gs pos="0">
                  <a:srgbClr val="FFCCCC"/>
                </a:gs>
                <a:gs pos="50000">
                  <a:schemeClr val="bg1"/>
                </a:gs>
                <a:gs pos="100000">
                  <a:srgbClr val="FFCC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Frame</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32784" name="Rectangle 16"/>
            <p:cNvSpPr>
              <a:spLocks noChangeArrowheads="1"/>
            </p:cNvSpPr>
            <p:nvPr/>
          </p:nvSpPr>
          <p:spPr bwMode="auto">
            <a:xfrm>
              <a:off x="3024" y="3408"/>
              <a:ext cx="814" cy="288"/>
            </a:xfrm>
            <a:prstGeom prst="rect">
              <a:avLst/>
            </a:prstGeom>
            <a:gradFill rotWithShape="0">
              <a:gsLst>
                <a:gs pos="0">
                  <a:srgbClr val="FFCCCC"/>
                </a:gs>
                <a:gs pos="50000">
                  <a:schemeClr val="bg1"/>
                </a:gs>
                <a:gs pos="100000">
                  <a:srgbClr val="FFCCCC"/>
                </a:gs>
              </a:gsLst>
              <a:lin ang="5400000" scaled="1"/>
            </a:gradFill>
            <a:ln w="9525">
              <a:solidFill>
                <a:schemeClr val="tx1"/>
              </a:solidFill>
              <a:miter lim="800000"/>
            </a:ln>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Dialog</a:t>
              </a:r>
              <a:endParaRPr kumimoji="0" lang="zh-CN"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05041" name="Rectangle 17"/>
            <p:cNvSpPr>
              <a:spLocks noChangeArrowheads="1"/>
            </p:cNvSpPr>
            <p:nvPr/>
          </p:nvSpPr>
          <p:spPr bwMode="auto">
            <a:xfrm>
              <a:off x="3744" y="2736"/>
              <a:ext cx="864"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TextArea</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2305042" name="Rectangle 18"/>
            <p:cNvSpPr>
              <a:spLocks noChangeArrowheads="1"/>
            </p:cNvSpPr>
            <p:nvPr/>
          </p:nvSpPr>
          <p:spPr bwMode="auto">
            <a:xfrm>
              <a:off x="4752" y="2736"/>
              <a:ext cx="816" cy="240"/>
            </a:xfrm>
            <a:prstGeom prst="rect">
              <a:avLst/>
            </a:prstGeom>
            <a:gradFill rotWithShape="0">
              <a:gsLst>
                <a:gs pos="0">
                  <a:srgbClr val="FFCC99"/>
                </a:gs>
                <a:gs pos="50000">
                  <a:schemeClr val="bg1"/>
                </a:gs>
                <a:gs pos="100000">
                  <a:srgbClr val="FFCC99"/>
                </a:gs>
              </a:gsLst>
              <a:lin ang="5400000" scaled="1"/>
            </a:gradFill>
            <a:ln w="9525">
              <a:solidFill>
                <a:schemeClr val="tx1"/>
              </a:solidFill>
              <a:miter lim="800000"/>
            </a:ln>
            <a:effec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Tx/>
                <a:buNone/>
                <a:defRPr/>
              </a:pPr>
              <a:r>
                <a:rPr kumimoji="0" lang="en-US" altLang="zh-CN" sz="252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t>TextField</a:t>
              </a:r>
              <a:endParaRPr kumimoji="0" lang="en-US" altLang="zh-CN" sz="2520" b="0" i="0" u="none" strike="noStrike" kern="1200" cap="none" spc="0" normalizeH="0" baseline="0" noProof="0">
                <a:ln>
                  <a:noFill/>
                </a:ln>
                <a:solidFill>
                  <a:schemeClr val="tx1"/>
                </a:solidFill>
                <a:effectLst/>
                <a:uLnTx/>
                <a:uFillTx/>
                <a:ea typeface="宋体" panose="02010600030101010101" pitchFamily="2" charset="-122"/>
                <a:cs typeface="Arial" panose="020B0604020202020204" pitchFamily="34" charset="0"/>
                <a:sym typeface="+mn-ea"/>
              </a:endParaRPr>
            </a:p>
          </p:txBody>
        </p:sp>
        <p:sp>
          <p:nvSpPr>
            <p:cNvPr id="38930" name="Line 19"/>
            <p:cNvSpPr/>
            <p:nvPr/>
          </p:nvSpPr>
          <p:spPr>
            <a:xfrm>
              <a:off x="336" y="1344"/>
              <a:ext cx="5088" cy="0"/>
            </a:xfrm>
            <a:prstGeom prst="line">
              <a:avLst/>
            </a:prstGeom>
            <a:ln w="9525" cap="flat" cmpd="sng">
              <a:solidFill>
                <a:schemeClr val="tx1"/>
              </a:solidFill>
              <a:prstDash val="solid"/>
              <a:miter/>
              <a:headEnd type="none" w="med" len="med"/>
              <a:tailEnd type="none" w="med" len="med"/>
            </a:ln>
          </p:spPr>
        </p:sp>
        <p:sp>
          <p:nvSpPr>
            <p:cNvPr id="38931" name="Line 20"/>
            <p:cNvSpPr/>
            <p:nvPr/>
          </p:nvSpPr>
          <p:spPr>
            <a:xfrm>
              <a:off x="2880" y="1152"/>
              <a:ext cx="0" cy="192"/>
            </a:xfrm>
            <a:prstGeom prst="line">
              <a:avLst/>
            </a:prstGeom>
            <a:ln w="9525" cap="flat" cmpd="sng">
              <a:solidFill>
                <a:schemeClr val="tx1"/>
              </a:solidFill>
              <a:prstDash val="solid"/>
              <a:miter/>
              <a:headEnd type="none" w="med" len="med"/>
              <a:tailEnd type="none" w="med" len="med"/>
            </a:ln>
          </p:spPr>
        </p:sp>
        <p:sp>
          <p:nvSpPr>
            <p:cNvPr id="38932" name="Line 21"/>
            <p:cNvSpPr/>
            <p:nvPr/>
          </p:nvSpPr>
          <p:spPr>
            <a:xfrm>
              <a:off x="328" y="1344"/>
              <a:ext cx="0" cy="240"/>
            </a:xfrm>
            <a:prstGeom prst="line">
              <a:avLst/>
            </a:prstGeom>
            <a:ln w="9525" cap="flat" cmpd="sng">
              <a:solidFill>
                <a:schemeClr val="tx1"/>
              </a:solidFill>
              <a:prstDash val="solid"/>
              <a:miter/>
              <a:headEnd type="none" w="med" len="med"/>
              <a:tailEnd type="triangle" w="med" len="med"/>
            </a:ln>
          </p:spPr>
        </p:sp>
        <p:sp>
          <p:nvSpPr>
            <p:cNvPr id="38933" name="Line 22"/>
            <p:cNvSpPr/>
            <p:nvPr/>
          </p:nvSpPr>
          <p:spPr>
            <a:xfrm>
              <a:off x="1296" y="1344"/>
              <a:ext cx="0" cy="240"/>
            </a:xfrm>
            <a:prstGeom prst="line">
              <a:avLst/>
            </a:prstGeom>
            <a:ln w="9525" cap="flat" cmpd="sng">
              <a:solidFill>
                <a:schemeClr val="tx1"/>
              </a:solidFill>
              <a:prstDash val="solid"/>
              <a:miter/>
              <a:headEnd type="none" w="med" len="med"/>
              <a:tailEnd type="triangle" w="med" len="med"/>
            </a:ln>
          </p:spPr>
        </p:sp>
        <p:sp>
          <p:nvSpPr>
            <p:cNvPr id="38934" name="Line 23"/>
            <p:cNvSpPr/>
            <p:nvPr/>
          </p:nvSpPr>
          <p:spPr>
            <a:xfrm>
              <a:off x="2304" y="1344"/>
              <a:ext cx="0" cy="240"/>
            </a:xfrm>
            <a:prstGeom prst="line">
              <a:avLst/>
            </a:prstGeom>
            <a:ln w="9525" cap="flat" cmpd="sng">
              <a:solidFill>
                <a:schemeClr val="tx1"/>
              </a:solidFill>
              <a:prstDash val="solid"/>
              <a:miter/>
              <a:headEnd type="none" w="med" len="med"/>
              <a:tailEnd type="triangle" w="med" len="med"/>
            </a:ln>
          </p:spPr>
        </p:sp>
        <p:sp>
          <p:nvSpPr>
            <p:cNvPr id="38935" name="Line 24"/>
            <p:cNvSpPr/>
            <p:nvPr/>
          </p:nvSpPr>
          <p:spPr>
            <a:xfrm>
              <a:off x="3216" y="1344"/>
              <a:ext cx="0" cy="240"/>
            </a:xfrm>
            <a:prstGeom prst="line">
              <a:avLst/>
            </a:prstGeom>
            <a:ln w="9525" cap="flat" cmpd="sng">
              <a:solidFill>
                <a:schemeClr val="tx1"/>
              </a:solidFill>
              <a:prstDash val="solid"/>
              <a:miter/>
              <a:headEnd type="none" w="med" len="med"/>
              <a:tailEnd type="triangle" w="med" len="med"/>
            </a:ln>
          </p:spPr>
        </p:sp>
        <p:sp>
          <p:nvSpPr>
            <p:cNvPr id="38936" name="Line 25"/>
            <p:cNvSpPr/>
            <p:nvPr/>
          </p:nvSpPr>
          <p:spPr>
            <a:xfrm>
              <a:off x="4032" y="1344"/>
              <a:ext cx="0" cy="240"/>
            </a:xfrm>
            <a:prstGeom prst="line">
              <a:avLst/>
            </a:prstGeom>
            <a:ln w="9525" cap="flat" cmpd="sng">
              <a:solidFill>
                <a:schemeClr val="tx1"/>
              </a:solidFill>
              <a:prstDash val="solid"/>
              <a:miter/>
              <a:headEnd type="none" w="med" len="med"/>
              <a:tailEnd type="triangle" w="med" len="med"/>
            </a:ln>
          </p:spPr>
        </p:sp>
        <p:sp>
          <p:nvSpPr>
            <p:cNvPr id="38937" name="Line 26"/>
            <p:cNvSpPr/>
            <p:nvPr/>
          </p:nvSpPr>
          <p:spPr>
            <a:xfrm>
              <a:off x="4704" y="1344"/>
              <a:ext cx="0" cy="624"/>
            </a:xfrm>
            <a:prstGeom prst="line">
              <a:avLst/>
            </a:prstGeom>
            <a:ln w="9525" cap="flat" cmpd="sng">
              <a:solidFill>
                <a:schemeClr val="tx1"/>
              </a:solidFill>
              <a:prstDash val="solid"/>
              <a:miter/>
              <a:headEnd type="none" w="med" len="med"/>
              <a:tailEnd type="triangle" w="med" len="med"/>
            </a:ln>
          </p:spPr>
        </p:sp>
        <p:sp>
          <p:nvSpPr>
            <p:cNvPr id="38938" name="Line 27"/>
            <p:cNvSpPr/>
            <p:nvPr/>
          </p:nvSpPr>
          <p:spPr>
            <a:xfrm>
              <a:off x="5424" y="1344"/>
              <a:ext cx="0" cy="240"/>
            </a:xfrm>
            <a:prstGeom prst="line">
              <a:avLst/>
            </a:prstGeom>
            <a:ln w="9525" cap="flat" cmpd="sng">
              <a:solidFill>
                <a:schemeClr val="tx1"/>
              </a:solidFill>
              <a:prstDash val="solid"/>
              <a:miter/>
              <a:headEnd type="none" w="med" len="med"/>
              <a:tailEnd type="triangle" w="med" len="med"/>
            </a:ln>
          </p:spPr>
        </p:sp>
        <p:sp>
          <p:nvSpPr>
            <p:cNvPr id="38939" name="Line 28"/>
            <p:cNvSpPr/>
            <p:nvPr/>
          </p:nvSpPr>
          <p:spPr>
            <a:xfrm>
              <a:off x="2304" y="1872"/>
              <a:ext cx="0" cy="576"/>
            </a:xfrm>
            <a:prstGeom prst="line">
              <a:avLst/>
            </a:prstGeom>
            <a:ln w="9525" cap="flat" cmpd="sng">
              <a:solidFill>
                <a:schemeClr val="tx1"/>
              </a:solidFill>
              <a:prstDash val="solid"/>
              <a:miter/>
              <a:headEnd type="none" w="med" len="med"/>
              <a:tailEnd type="none" w="med" len="med"/>
            </a:ln>
          </p:spPr>
        </p:sp>
        <p:sp>
          <p:nvSpPr>
            <p:cNvPr id="38940" name="Line 29"/>
            <p:cNvSpPr/>
            <p:nvPr/>
          </p:nvSpPr>
          <p:spPr>
            <a:xfrm>
              <a:off x="1680" y="2448"/>
              <a:ext cx="1152" cy="0"/>
            </a:xfrm>
            <a:prstGeom prst="line">
              <a:avLst/>
            </a:prstGeom>
            <a:ln w="9525" cap="flat" cmpd="sng">
              <a:solidFill>
                <a:schemeClr val="tx1"/>
              </a:solidFill>
              <a:prstDash val="solid"/>
              <a:miter/>
              <a:headEnd type="none" w="med" len="med"/>
              <a:tailEnd type="none" w="med" len="med"/>
            </a:ln>
          </p:spPr>
        </p:sp>
        <p:sp>
          <p:nvSpPr>
            <p:cNvPr id="38941" name="Line 30"/>
            <p:cNvSpPr/>
            <p:nvPr/>
          </p:nvSpPr>
          <p:spPr>
            <a:xfrm>
              <a:off x="1680" y="2448"/>
              <a:ext cx="0" cy="288"/>
            </a:xfrm>
            <a:prstGeom prst="line">
              <a:avLst/>
            </a:prstGeom>
            <a:ln w="9525" cap="flat" cmpd="sng">
              <a:solidFill>
                <a:schemeClr val="tx1"/>
              </a:solidFill>
              <a:prstDash val="solid"/>
              <a:miter/>
              <a:headEnd type="none" w="med" len="med"/>
              <a:tailEnd type="triangle" w="med" len="med"/>
            </a:ln>
          </p:spPr>
        </p:sp>
        <p:sp>
          <p:nvSpPr>
            <p:cNvPr id="38942" name="Line 31"/>
            <p:cNvSpPr/>
            <p:nvPr/>
          </p:nvSpPr>
          <p:spPr>
            <a:xfrm>
              <a:off x="2832" y="2448"/>
              <a:ext cx="0" cy="288"/>
            </a:xfrm>
            <a:prstGeom prst="line">
              <a:avLst/>
            </a:prstGeom>
            <a:ln w="9525" cap="flat" cmpd="sng">
              <a:solidFill>
                <a:schemeClr val="tx1"/>
              </a:solidFill>
              <a:prstDash val="solid"/>
              <a:miter/>
              <a:headEnd type="none" w="med" len="med"/>
              <a:tailEnd type="triangle" w="med" len="med"/>
            </a:ln>
          </p:spPr>
        </p:sp>
        <p:sp>
          <p:nvSpPr>
            <p:cNvPr id="38943" name="Line 32"/>
            <p:cNvSpPr/>
            <p:nvPr/>
          </p:nvSpPr>
          <p:spPr>
            <a:xfrm>
              <a:off x="1680" y="2976"/>
              <a:ext cx="0" cy="432"/>
            </a:xfrm>
            <a:prstGeom prst="line">
              <a:avLst/>
            </a:prstGeom>
            <a:ln w="9525" cap="flat" cmpd="sng">
              <a:solidFill>
                <a:schemeClr val="tx1"/>
              </a:solidFill>
              <a:prstDash val="solid"/>
              <a:miter/>
              <a:headEnd type="none" w="med" len="med"/>
              <a:tailEnd type="triangle" w="med" len="med"/>
            </a:ln>
          </p:spPr>
        </p:sp>
        <p:sp>
          <p:nvSpPr>
            <p:cNvPr id="38944" name="Line 33"/>
            <p:cNvSpPr/>
            <p:nvPr/>
          </p:nvSpPr>
          <p:spPr>
            <a:xfrm>
              <a:off x="2832" y="2976"/>
              <a:ext cx="0" cy="240"/>
            </a:xfrm>
            <a:prstGeom prst="line">
              <a:avLst/>
            </a:prstGeom>
            <a:ln w="9525" cap="flat" cmpd="sng">
              <a:solidFill>
                <a:schemeClr val="tx1"/>
              </a:solidFill>
              <a:prstDash val="solid"/>
              <a:miter/>
              <a:headEnd type="none" w="med" len="med"/>
              <a:tailEnd type="none" w="med" len="med"/>
            </a:ln>
          </p:spPr>
        </p:sp>
        <p:sp>
          <p:nvSpPr>
            <p:cNvPr id="38945" name="Line 34"/>
            <p:cNvSpPr/>
            <p:nvPr/>
          </p:nvSpPr>
          <p:spPr>
            <a:xfrm>
              <a:off x="2544" y="3216"/>
              <a:ext cx="864" cy="0"/>
            </a:xfrm>
            <a:prstGeom prst="line">
              <a:avLst/>
            </a:prstGeom>
            <a:ln w="9525" cap="flat" cmpd="sng">
              <a:solidFill>
                <a:schemeClr val="tx1"/>
              </a:solidFill>
              <a:prstDash val="solid"/>
              <a:miter/>
              <a:headEnd type="none" w="med" len="med"/>
              <a:tailEnd type="none" w="med" len="med"/>
            </a:ln>
          </p:spPr>
        </p:sp>
        <p:sp>
          <p:nvSpPr>
            <p:cNvPr id="38946" name="Line 35"/>
            <p:cNvSpPr/>
            <p:nvPr/>
          </p:nvSpPr>
          <p:spPr>
            <a:xfrm>
              <a:off x="2544" y="3216"/>
              <a:ext cx="0" cy="192"/>
            </a:xfrm>
            <a:prstGeom prst="line">
              <a:avLst/>
            </a:prstGeom>
            <a:ln w="9525" cap="flat" cmpd="sng">
              <a:solidFill>
                <a:schemeClr val="tx1"/>
              </a:solidFill>
              <a:prstDash val="solid"/>
              <a:miter/>
              <a:headEnd type="none" w="med" len="med"/>
              <a:tailEnd type="triangle" w="med" len="med"/>
            </a:ln>
          </p:spPr>
        </p:sp>
        <p:sp>
          <p:nvSpPr>
            <p:cNvPr id="38947" name="Line 36"/>
            <p:cNvSpPr/>
            <p:nvPr/>
          </p:nvSpPr>
          <p:spPr>
            <a:xfrm>
              <a:off x="3408" y="3216"/>
              <a:ext cx="0" cy="192"/>
            </a:xfrm>
            <a:prstGeom prst="line">
              <a:avLst/>
            </a:prstGeom>
            <a:ln w="9525" cap="flat" cmpd="sng">
              <a:solidFill>
                <a:schemeClr val="tx1"/>
              </a:solidFill>
              <a:prstDash val="solid"/>
              <a:miter/>
              <a:headEnd type="none" w="med" len="med"/>
              <a:tailEnd type="triangle" w="med" len="med"/>
            </a:ln>
          </p:spPr>
        </p:sp>
        <p:sp>
          <p:nvSpPr>
            <p:cNvPr id="38948" name="Line 37"/>
            <p:cNvSpPr/>
            <p:nvPr/>
          </p:nvSpPr>
          <p:spPr>
            <a:xfrm>
              <a:off x="4724" y="2304"/>
              <a:ext cx="0" cy="144"/>
            </a:xfrm>
            <a:prstGeom prst="line">
              <a:avLst/>
            </a:prstGeom>
            <a:ln w="9525" cap="flat" cmpd="sng">
              <a:solidFill>
                <a:schemeClr val="tx1"/>
              </a:solidFill>
              <a:prstDash val="solid"/>
              <a:miter/>
              <a:headEnd type="none" w="med" len="med"/>
              <a:tailEnd type="none" w="med" len="med"/>
            </a:ln>
          </p:spPr>
        </p:sp>
        <p:sp>
          <p:nvSpPr>
            <p:cNvPr id="38949" name="Line 38"/>
            <p:cNvSpPr/>
            <p:nvPr/>
          </p:nvSpPr>
          <p:spPr>
            <a:xfrm>
              <a:off x="4176" y="2448"/>
              <a:ext cx="1008" cy="0"/>
            </a:xfrm>
            <a:prstGeom prst="line">
              <a:avLst/>
            </a:prstGeom>
            <a:ln w="9525" cap="flat" cmpd="sng">
              <a:solidFill>
                <a:schemeClr val="tx1"/>
              </a:solidFill>
              <a:prstDash val="solid"/>
              <a:miter/>
              <a:headEnd type="none" w="med" len="med"/>
              <a:tailEnd type="none" w="med" len="med"/>
            </a:ln>
          </p:spPr>
        </p:sp>
        <p:sp>
          <p:nvSpPr>
            <p:cNvPr id="38950" name="Line 39"/>
            <p:cNvSpPr/>
            <p:nvPr/>
          </p:nvSpPr>
          <p:spPr>
            <a:xfrm>
              <a:off x="4176" y="2448"/>
              <a:ext cx="0" cy="288"/>
            </a:xfrm>
            <a:prstGeom prst="line">
              <a:avLst/>
            </a:prstGeom>
            <a:ln w="9525" cap="flat" cmpd="sng">
              <a:solidFill>
                <a:schemeClr val="tx1"/>
              </a:solidFill>
              <a:prstDash val="solid"/>
              <a:miter/>
              <a:headEnd type="none" w="med" len="med"/>
              <a:tailEnd type="triangle" w="med" len="med"/>
            </a:ln>
          </p:spPr>
        </p:sp>
        <p:sp>
          <p:nvSpPr>
            <p:cNvPr id="38951" name="Line 40"/>
            <p:cNvSpPr/>
            <p:nvPr/>
          </p:nvSpPr>
          <p:spPr>
            <a:xfrm>
              <a:off x="5184" y="2448"/>
              <a:ext cx="0" cy="288"/>
            </a:xfrm>
            <a:prstGeom prst="line">
              <a:avLst/>
            </a:prstGeom>
            <a:ln w="9525" cap="flat" cmpd="sng">
              <a:solidFill>
                <a:schemeClr val="tx1"/>
              </a:solidFill>
              <a:prstDash val="solid"/>
              <a:miter/>
              <a:headEnd type="none" w="med" len="med"/>
              <a:tailEnd type="triangle" w="med" len="med"/>
            </a:ln>
          </p:spPr>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4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8962" name="Rectangle 2"/>
          <p:cNvSpPr>
            <a:spLocks noGrp="1"/>
          </p:cNvSpPr>
          <p:nvPr>
            <p:ph idx="1"/>
          </p:nvPr>
        </p:nvSpPr>
        <p:spPr/>
        <p:txBody>
          <a:bodyPr vert="horz" wrap="square" lIns="102870" tIns="51435" rIns="102870" bIns="51435" anchor="t"/>
          <a:p>
            <a:pPr defTabSz="1028700">
              <a:lnSpc>
                <a:spcPct val="11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类本身作为事件监听器</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8963" name="Text Box 4"/>
          <p:cNvSpPr txBox="1"/>
          <p:nvPr/>
        </p:nvSpPr>
        <p:spPr>
          <a:xfrm>
            <a:off x="1395413" y="2236788"/>
            <a:ext cx="8240712" cy="3723005"/>
          </a:xfrm>
          <a:prstGeom prst="rect">
            <a:avLst/>
          </a:prstGeom>
          <a:noFill/>
          <a:ln w="9525">
            <a:noFill/>
          </a:ln>
        </p:spPr>
        <p:txBody>
          <a:bodyPr anchor="t">
            <a:spAutoFit/>
          </a:bodyPr>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class  MyFrame extends Frame  implements KeyListener{</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TextField t1;</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public static void main(String[] args)</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 new Myframe().t1.addKeyListener(this);</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50000"/>
              </a:spcBef>
            </a:pPr>
            <a:r>
              <a:rPr lang="en-US" altLang="zh-CN" dirty="0">
                <a:latin typeface="Arial" panose="020B0604020202020204" pitchFamily="34" charset="0"/>
                <a:ea typeface="黑体" panose="02010609060101010101" pitchFamily="49" charset="-122"/>
                <a:sym typeface="Calibri" panose="020F0502020204030204" pitchFamily="34" charset="0"/>
              </a:rPr>
              <a:t>      }</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lvl="1" indent="-57150" algn="l" rtl="0" eaLnBrk="1" fontAlgn="base" hangingPunct="1">
              <a:spcBef>
                <a:spcPct val="20000"/>
              </a:spcBef>
              <a:spcAft>
                <a:spcPct val="0"/>
              </a:spcAft>
              <a:buNone/>
            </a:pPr>
            <a:r>
              <a:rPr lang="en-US" altLang="zh-CN" dirty="0">
                <a:solidFill>
                  <a:schemeClr val="tx1"/>
                </a:solidFill>
                <a:latin typeface="Arial" panose="020B0604020202020204" pitchFamily="34" charset="0"/>
                <a:ea typeface="黑体" panose="02010609060101010101" pitchFamily="49" charset="-122"/>
                <a:sym typeface="Calibri" panose="020F0502020204030204" pitchFamily="34" charset="0"/>
              </a:rPr>
              <a:t> public void KeyPressed(KeyEvent){}</a:t>
            </a:r>
            <a:endParaRPr lang="en-US" altLang="zh-CN" dirty="0">
              <a:solidFill>
                <a:schemeClr val="tx1"/>
              </a:solidFill>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20000"/>
              </a:spcBef>
            </a:pPr>
            <a:r>
              <a:rPr lang="en-US" altLang="zh-CN" dirty="0">
                <a:latin typeface="Arial" panose="020B0604020202020204" pitchFamily="34" charset="0"/>
                <a:ea typeface="黑体" panose="02010609060101010101" pitchFamily="49" charset="-122"/>
                <a:sym typeface="Calibri" panose="020F0502020204030204" pitchFamily="34" charset="0"/>
              </a:rPr>
              <a:t>	   public void KeyReleased(KeyEvent){}</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20000"/>
              </a:spcBef>
            </a:pPr>
            <a:r>
              <a:rPr lang="en-US" altLang="zh-CN" dirty="0">
                <a:latin typeface="Arial" panose="020B0604020202020204" pitchFamily="34" charset="0"/>
                <a:ea typeface="黑体" panose="02010609060101010101" pitchFamily="49" charset="-122"/>
                <a:sym typeface="Calibri" panose="020F0502020204030204" pitchFamily="34" charset="0"/>
              </a:rPr>
              <a:t>	   public void KeyTyped(KeyEvent){}</a:t>
            </a:r>
            <a:endParaRPr lang="en-US" altLang="zh-CN" dirty="0">
              <a:latin typeface="Arial" panose="020B0604020202020204" pitchFamily="34" charset="0"/>
              <a:ea typeface="黑体" panose="02010609060101010101" pitchFamily="49" charset="-122"/>
              <a:sym typeface="Calibri" panose="020F0502020204030204" pitchFamily="34" charset="0"/>
            </a:endParaRPr>
          </a:p>
          <a:p>
            <a:pPr marL="342900" indent="-342900">
              <a:spcBef>
                <a:spcPct val="20000"/>
              </a:spcBef>
            </a:pPr>
            <a:r>
              <a:rPr lang="en-US" altLang="zh-CN" dirty="0">
                <a:latin typeface="Arial" panose="020B0604020202020204" pitchFamily="34" charset="0"/>
                <a:ea typeface="黑体" panose="02010609060101010101" pitchFamily="49" charset="-122"/>
                <a:sym typeface="Calibri" panose="020F0502020204030204" pitchFamily="34" charset="0"/>
              </a:rPr>
              <a:t>}</a:t>
            </a:r>
            <a:endParaRPr lang="en-US" altLang="zh-CN" dirty="0">
              <a:latin typeface="Arial" panose="020B0604020202020204" pitchFamily="34" charset="0"/>
              <a:ea typeface="黑体" panose="02010609060101010101" pitchFamily="49" charset="-122"/>
              <a:sym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681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事件监听器的实现形式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9986" name="Rectangle 2"/>
          <p:cNvSpPr>
            <a:spLocks noGrp="1"/>
          </p:cNvSpPr>
          <p:nvPr>
            <p:ph idx="1"/>
          </p:nvPr>
        </p:nvSpPr>
        <p:spPr/>
        <p:txBody>
          <a:bodyPr vert="horz" wrap="square" lIns="102870" tIns="51435" rIns="102870" bIns="51435" anchor="t"/>
          <a:p>
            <a:pPr defTabSz="1028700">
              <a:lnSpc>
                <a:spcPct val="11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使用匿名内部类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10000"/>
              </a:lnSpc>
            </a:pP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特别适用于已经继承了某个父类（例如</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Applet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程序，主类必须继承</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JApplet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类或</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Applet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类），则根据</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语法规则，就不能再继承适配器类的情况</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10000"/>
              </a:lnSpc>
            </a:pP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89444" name="Text Box 5"/>
          <p:cNvSpPr txBox="1">
            <a:spLocks noChangeArrowheads="1"/>
          </p:cNvSpPr>
          <p:nvPr/>
        </p:nvSpPr>
        <p:spPr bwMode="auto">
          <a:xfrm>
            <a:off x="1235075" y="3105150"/>
            <a:ext cx="8710613"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class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MyFrame</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extends Frame{</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TextField</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t1;</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public static void main(String[]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args</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new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Myframe</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().t1.addKeyListener(new </a:t>
            </a:r>
            <a:r>
              <a:rPr kumimoji="0" lang="en-US" altLang="zh-CN" sz="21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sym typeface="+mn-ea"/>
              </a:rPr>
              <a:t>KeyAdapter</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9144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zh-CN" altLang="en-US"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重写事件响应</a:t>
            </a: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      }</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1028700" rtl="0" eaLnBrk="1" fontAlgn="base" latinLnBrk="0" hangingPunct="1">
              <a:lnSpc>
                <a:spcPct val="80000"/>
              </a:lnSpc>
              <a:spcBef>
                <a:spcPct val="5000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en-US" altLang="zh-CN" sz="21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477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事件处理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1010" name="Rectangle 3"/>
          <p:cNvSpPr>
            <a:spLocks noGrp="1"/>
          </p:cNvSpPr>
          <p:nvPr>
            <p:ph idx="1"/>
          </p:nvPr>
        </p:nvSpPr>
        <p:spPr/>
        <p:txBody>
          <a:bodyPr vert="horz" wrap="square" lIns="102870" tIns="51435" rIns="102870" bIns="51435" anchor="t"/>
          <a:p>
            <a:pPr marL="640080" indent="-640080" defTabSz="1028700">
              <a:buSzPct val="90000"/>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多个监听器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(Listener)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多个组件</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464772" name="Rectangle 4"/>
          <p:cNvSpPr/>
          <p:nvPr/>
        </p:nvSpPr>
        <p:spPr>
          <a:xfrm>
            <a:off x="636588" y="1862138"/>
            <a:ext cx="8640762" cy="4213225"/>
          </a:xfrm>
          <a:prstGeom prst="rect">
            <a:avLst/>
          </a:prstGeom>
          <a:solidFill>
            <a:schemeClr val="bg1"/>
          </a:solidFill>
          <a:ln w="9525">
            <a:noFill/>
          </a:ln>
        </p:spPr>
        <p:txBody>
          <a:bodyPr anchor="t"/>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public class MultiListener ... </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implements 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button1.</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addActionListener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(this);</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button2.</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addActionListener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(this);</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button2.</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addActionListener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(new Eavesdropper(bottomTextArea));</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public void actionPerformed(ActionEvent 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 topTextArea.append(e.getActionCommand() + newline);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class Eavesdropper </a:t>
            </a:r>
            <a:r>
              <a:rPr lang="en-US" altLang="zh-CN" sz="2100" dirty="0">
                <a:solidFill>
                  <a:schemeClr val="hlink"/>
                </a:solidFill>
                <a:latin typeface="Tahoma" panose="020B0604030504040204" pitchFamily="34" charset="0"/>
                <a:ea typeface="华文中宋" panose="02010600040101010101" pitchFamily="2" charset="-122"/>
                <a:sym typeface="Calibri" panose="020F0502020204030204" pitchFamily="34" charset="0"/>
              </a:rPr>
              <a:t>implements ActionListener</a:t>
            </a: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public void actionPerformed(ActionEvent 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    { myTextArea.append(e.getActionCommand() + newline); }</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a:p>
            <a:pPr marL="358775" indent="-358775">
              <a:lnSpc>
                <a:spcPct val="90000"/>
              </a:lnSpc>
              <a:buClr>
                <a:schemeClr val="folHlink"/>
              </a:buClr>
              <a:buSzPct val="60000"/>
            </a:pPr>
            <a:r>
              <a:rPr lang="en-US" altLang="zh-CN" sz="2100" dirty="0">
                <a:latin typeface="Tahoma" panose="020B0604030504040204" pitchFamily="34" charset="0"/>
                <a:ea typeface="华文中宋" panose="02010600040101010101" pitchFamily="2" charset="-122"/>
                <a:sym typeface="Calibri" panose="020F0502020204030204" pitchFamily="34" charset="0"/>
              </a:rPr>
              <a:t>}</a:t>
            </a:r>
            <a:endParaRPr lang="en-US" altLang="zh-CN" sz="2100" dirty="0">
              <a:latin typeface="Tahoma" panose="020B0604030504040204" pitchFamily="34" charset="0"/>
              <a:ea typeface="华文中宋" panose="02010600040101010101" pitchFamily="2" charset="-122"/>
              <a:sym typeface="Calibri" panose="020F0502020204030204" pitchFamily="34" charset="0"/>
            </a:endParaRPr>
          </a:p>
        </p:txBody>
      </p:sp>
      <p:pic>
        <p:nvPicPr>
          <p:cNvPr id="2464773" name="Picture 5" descr="MultiListener"/>
          <p:cNvPicPr>
            <a:picLocks noChangeAspect="1"/>
          </p:cNvPicPr>
          <p:nvPr/>
        </p:nvPicPr>
        <p:blipFill>
          <a:blip r:embed="rId1"/>
          <a:stretch>
            <a:fillRect/>
          </a:stretch>
        </p:blipFill>
        <p:spPr>
          <a:xfrm>
            <a:off x="5400675" y="0"/>
            <a:ext cx="4800600" cy="3600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64772"/>
                                        </p:tgtEl>
                                        <p:attrNameLst>
                                          <p:attrName>style.visibility</p:attrName>
                                        </p:attrNameLst>
                                      </p:cBhvr>
                                      <p:to>
                                        <p:strVal val="visible"/>
                                      </p:to>
                                    </p:set>
                                    <p:animEffect transition="in" filter="barn(outHorizontal)">
                                      <p:cBhvr>
                                        <p:cTn id="7" dur="500"/>
                                        <p:tgtEl>
                                          <p:spTgt spid="24647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464773"/>
                                        </p:tgtEl>
                                        <p:attrNameLst>
                                          <p:attrName>style.visibility</p:attrName>
                                        </p:attrNameLst>
                                      </p:cBhvr>
                                      <p:to>
                                        <p:strVal val="visible"/>
                                      </p:to>
                                    </p:set>
                                    <p:animEffect transition="in" filter="barn(outHorizontal)">
                                      <p:cBhvr>
                                        <p:cTn id="12" dur="500"/>
                                        <p:tgtEl>
                                          <p:spTgt spid="246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477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矩形 3"/>
          <p:cNvSpPr/>
          <p:nvPr/>
        </p:nvSpPr>
        <p:spPr>
          <a:xfrm>
            <a:off x="3690938" y="2613025"/>
            <a:ext cx="5692775"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Swing</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图形界面体系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r>
              <a:rPr lang="en-US" altLang="zh-CN"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图形界面的三种体系对比</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2034"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Latha" panose="020B0604020202020204" pitchFamily="34" charset="0"/>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72035"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p:nvPr>
        </p:nvSpPr>
        <p:spPr/>
        <p:txBody>
          <a:bodyPr vert="horz" wrap="square" lIns="96011" tIns="48005" rIns="96011" bIns="4800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Swing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结构</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510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1267" name="Rectangle 3"/>
          <p:cNvSpPr>
            <a:spLocks noChangeArrowheads="1"/>
          </p:cNvSpPr>
          <p:nvPr/>
        </p:nvSpPr>
        <p:spPr bwMode="auto">
          <a:xfrm>
            <a:off x="2039938" y="1360488"/>
            <a:ext cx="1760538" cy="400050"/>
          </a:xfrm>
          <a:prstGeom prst="rect">
            <a:avLst/>
          </a:prstGeom>
          <a:gradFill rotWithShape="0">
            <a:gsLst>
              <a:gs pos="0">
                <a:srgbClr val="0066CC"/>
              </a:gs>
              <a:gs pos="50000">
                <a:schemeClr val="bg1"/>
              </a:gs>
              <a:gs pos="100000">
                <a:srgbClr val="0066CC"/>
              </a:gs>
            </a:gsLst>
            <a:lin ang="5400000" scaled="1"/>
          </a:gradFill>
          <a:ln w="9525">
            <a:solidFill>
              <a:schemeClr val="tx1"/>
            </a:solidFill>
            <a:miter lim="800000"/>
          </a:ln>
        </p:spPr>
        <p:txBody>
          <a:bodyPr wrap="none"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00" b="1" i="0" u="none" strike="noStrike" kern="1200" cap="none" spc="0" normalizeH="0" baseline="0" noProof="0" smtClean="0">
                <a:ln>
                  <a:noFill/>
                </a:ln>
                <a:solidFill>
                  <a:schemeClr val="tx1"/>
                </a:solidFill>
                <a:effectLst/>
                <a:uLnTx/>
                <a:uFillTx/>
                <a:latin typeface="Times New Roman" panose="02020603050405020304" pitchFamily="18" charset="0"/>
                <a:ea typeface="微软雅黑" panose="020B0503020204020204" pitchFamily="34" charset="-122"/>
                <a:cs typeface="+mn-cs"/>
                <a:sym typeface="+mn-ea"/>
              </a:rPr>
              <a:t>Object</a:t>
            </a:r>
            <a:endParaRPr kumimoji="0" lang="zh-CN" altLang="zh-CN" sz="2100" b="1" i="0" u="none" strike="noStrike" kern="1200" cap="none" spc="0" normalizeH="0" baseline="0" noProof="0" smtClean="0">
              <a:ln>
                <a:noFill/>
              </a:ln>
              <a:solidFill>
                <a:schemeClr val="tx1"/>
              </a:solidFill>
              <a:effectLst/>
              <a:uLnTx/>
              <a:uFillTx/>
              <a:latin typeface="Times New Roman" panose="02020603050405020304" pitchFamily="18" charset="0"/>
              <a:ea typeface="微软雅黑" panose="020B0503020204020204" pitchFamily="34" charset="-122"/>
              <a:cs typeface="+mn-cs"/>
              <a:sym typeface="+mn-ea"/>
            </a:endParaRPr>
          </a:p>
        </p:txBody>
      </p:sp>
      <p:sp>
        <p:nvSpPr>
          <p:cNvPr id="175108" name="Text Box 4"/>
          <p:cNvSpPr txBox="1"/>
          <p:nvPr/>
        </p:nvSpPr>
        <p:spPr>
          <a:xfrm>
            <a:off x="2039938" y="2000250"/>
            <a:ext cx="1760537"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Component</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09" name="Text Box 5"/>
          <p:cNvSpPr txBox="1"/>
          <p:nvPr/>
        </p:nvSpPr>
        <p:spPr>
          <a:xfrm>
            <a:off x="839788" y="5040313"/>
            <a:ext cx="1120775"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JFrame</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0" name="Line 6"/>
          <p:cNvSpPr/>
          <p:nvPr/>
        </p:nvSpPr>
        <p:spPr>
          <a:xfrm flipH="1" flipV="1">
            <a:off x="2921000" y="1760538"/>
            <a:ext cx="0" cy="239712"/>
          </a:xfrm>
          <a:prstGeom prst="line">
            <a:avLst/>
          </a:prstGeom>
          <a:ln w="25400" cap="flat" cmpd="sng">
            <a:solidFill>
              <a:srgbClr val="000000"/>
            </a:solidFill>
            <a:prstDash val="solid"/>
            <a:round/>
            <a:headEnd type="none" w="med" len="med"/>
            <a:tailEnd type="triangle" w="med" len="med"/>
          </a:ln>
        </p:spPr>
      </p:sp>
      <p:sp>
        <p:nvSpPr>
          <p:cNvPr id="175111" name="Text Box 7"/>
          <p:cNvSpPr txBox="1"/>
          <p:nvPr/>
        </p:nvSpPr>
        <p:spPr>
          <a:xfrm>
            <a:off x="2039938" y="2640013"/>
            <a:ext cx="1760537"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Container</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2" name="Text Box 8"/>
          <p:cNvSpPr txBox="1"/>
          <p:nvPr/>
        </p:nvSpPr>
        <p:spPr>
          <a:xfrm>
            <a:off x="1320800" y="3679825"/>
            <a:ext cx="1439863"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Window</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3" name="Text Box 9"/>
          <p:cNvSpPr txBox="1"/>
          <p:nvPr/>
        </p:nvSpPr>
        <p:spPr>
          <a:xfrm>
            <a:off x="839788" y="4400550"/>
            <a:ext cx="1120775"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Frame</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4" name="Text Box 10"/>
          <p:cNvSpPr txBox="1"/>
          <p:nvPr/>
        </p:nvSpPr>
        <p:spPr>
          <a:xfrm>
            <a:off x="2200275" y="4400550"/>
            <a:ext cx="1200150" cy="400050"/>
          </a:xfrm>
          <a:prstGeom prst="rect">
            <a:avLst/>
          </a:prstGeom>
          <a:gradFill rotWithShape="0">
            <a:gsLst>
              <a:gs pos="0">
                <a:srgbClr val="FFC891"/>
              </a:gs>
              <a:gs pos="50000">
                <a:srgbClr val="FFFFFF"/>
              </a:gs>
              <a:gs pos="100000">
                <a:srgbClr val="FFC891"/>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宋体" panose="02010600030101010101" pitchFamily="2" charset="-122"/>
                <a:sym typeface="Calibri" panose="020F0502020204030204" pitchFamily="34" charset="0"/>
              </a:rPr>
              <a:t>Dialog</a:t>
            </a:r>
            <a:endParaRPr lang="en-US" altLang="zh-CN" sz="1800" b="1" dirty="0">
              <a:latin typeface="Times New Roman" panose="02020603050405020304" pitchFamily="18" charset="0"/>
              <a:ea typeface="宋体" panose="02010600030101010101" pitchFamily="2" charset="-122"/>
              <a:sym typeface="Calibri" panose="020F0502020204030204" pitchFamily="34" charset="0"/>
            </a:endParaRPr>
          </a:p>
        </p:txBody>
      </p:sp>
      <p:sp>
        <p:nvSpPr>
          <p:cNvPr id="175115" name="Text Box 11"/>
          <p:cNvSpPr txBox="1"/>
          <p:nvPr/>
        </p:nvSpPr>
        <p:spPr>
          <a:xfrm>
            <a:off x="2200275" y="5040313"/>
            <a:ext cx="1200150"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JDialog</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6" name="Text Box 12"/>
          <p:cNvSpPr txBox="1"/>
          <p:nvPr/>
        </p:nvSpPr>
        <p:spPr>
          <a:xfrm>
            <a:off x="6200775" y="1200150"/>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JText</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7" name="Text Box 13"/>
          <p:cNvSpPr txBox="1"/>
          <p:nvPr/>
        </p:nvSpPr>
        <p:spPr>
          <a:xfrm>
            <a:off x="6200775" y="1679575"/>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JComboBox</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8" name="Text Box 14"/>
          <p:cNvSpPr txBox="1"/>
          <p:nvPr/>
        </p:nvSpPr>
        <p:spPr>
          <a:xfrm>
            <a:off x="6200775" y="2160588"/>
            <a:ext cx="1839913" cy="411162"/>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JLabel</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19" name="Text Box 15"/>
          <p:cNvSpPr txBox="1"/>
          <p:nvPr/>
        </p:nvSpPr>
        <p:spPr>
          <a:xfrm>
            <a:off x="6200775" y="2640013"/>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JList</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0" name="Text Box 16"/>
          <p:cNvSpPr txBox="1"/>
          <p:nvPr/>
        </p:nvSpPr>
        <p:spPr>
          <a:xfrm>
            <a:off x="6200775" y="3121025"/>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JMenuBar</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1" name="Text Box 17"/>
          <p:cNvSpPr txBox="1"/>
          <p:nvPr/>
        </p:nvSpPr>
        <p:spPr>
          <a:xfrm>
            <a:off x="6200775" y="3600450"/>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JOptionPane</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2" name="Text Box 18"/>
          <p:cNvSpPr txBox="1"/>
          <p:nvPr/>
        </p:nvSpPr>
        <p:spPr>
          <a:xfrm>
            <a:off x="6200775" y="4160838"/>
            <a:ext cx="1839913" cy="411162"/>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JPanel</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3" name="Text Box 19"/>
          <p:cNvSpPr txBox="1"/>
          <p:nvPr/>
        </p:nvSpPr>
        <p:spPr>
          <a:xfrm>
            <a:off x="6200775" y="4721225"/>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JScrollBar</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4" name="Text Box 20"/>
          <p:cNvSpPr txBox="1"/>
          <p:nvPr/>
        </p:nvSpPr>
        <p:spPr>
          <a:xfrm>
            <a:off x="6200775" y="5280025"/>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AbstractButton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5" name="Text Box 21"/>
          <p:cNvSpPr txBox="1"/>
          <p:nvPr/>
        </p:nvSpPr>
        <p:spPr>
          <a:xfrm>
            <a:off x="3479800" y="5840413"/>
            <a:ext cx="1760538"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JToggleButton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6" name="Text Box 22"/>
          <p:cNvSpPr txBox="1"/>
          <p:nvPr/>
        </p:nvSpPr>
        <p:spPr>
          <a:xfrm>
            <a:off x="6200775" y="5840413"/>
            <a:ext cx="1839913"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JMenuItem</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7" name="Text Box 23"/>
          <p:cNvSpPr txBox="1"/>
          <p:nvPr/>
        </p:nvSpPr>
        <p:spPr>
          <a:xfrm>
            <a:off x="8201025" y="5840413"/>
            <a:ext cx="1760538"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8" name="Text Box 24"/>
          <p:cNvSpPr txBox="1"/>
          <p:nvPr/>
        </p:nvSpPr>
        <p:spPr>
          <a:xfrm>
            <a:off x="2439988" y="6400800"/>
            <a:ext cx="1760537"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JCheckBox</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29" name="Text Box 25"/>
          <p:cNvSpPr txBox="1"/>
          <p:nvPr/>
        </p:nvSpPr>
        <p:spPr>
          <a:xfrm>
            <a:off x="4360863" y="6400800"/>
            <a:ext cx="1760537"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JRadioButton</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30" name="Text Box 26"/>
          <p:cNvSpPr txBox="1"/>
          <p:nvPr/>
        </p:nvSpPr>
        <p:spPr>
          <a:xfrm>
            <a:off x="3640138" y="3679825"/>
            <a:ext cx="1760537" cy="412750"/>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JComponent</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31" name="Line 27"/>
          <p:cNvSpPr/>
          <p:nvPr/>
        </p:nvSpPr>
        <p:spPr>
          <a:xfrm flipH="1" flipV="1">
            <a:off x="2921000" y="2400300"/>
            <a:ext cx="0" cy="239713"/>
          </a:xfrm>
          <a:prstGeom prst="line">
            <a:avLst/>
          </a:prstGeom>
          <a:ln w="25400" cap="flat" cmpd="sng">
            <a:solidFill>
              <a:srgbClr val="000000"/>
            </a:solidFill>
            <a:prstDash val="solid"/>
            <a:round/>
            <a:headEnd type="none" w="med" len="med"/>
            <a:tailEnd type="triangle" w="med" len="med"/>
          </a:ln>
        </p:spPr>
      </p:sp>
      <p:sp>
        <p:nvSpPr>
          <p:cNvPr id="175132" name="Text Box 28"/>
          <p:cNvSpPr txBox="1"/>
          <p:nvPr/>
        </p:nvSpPr>
        <p:spPr>
          <a:xfrm>
            <a:off x="6200775" y="6400800"/>
            <a:ext cx="1839913" cy="411163"/>
          </a:xfrm>
          <a:prstGeom prst="rect">
            <a:avLst/>
          </a:prstGeom>
          <a:gradFill rotWithShape="0">
            <a:gsLst>
              <a:gs pos="0">
                <a:srgbClr val="FF99FF"/>
              </a:gs>
              <a:gs pos="50000">
                <a:srgbClr val="FFFFFF"/>
              </a:gs>
              <a:gs pos="100000">
                <a:srgbClr val="FF99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r>
              <a:rPr lang="en-US" altLang="zh-CN" sz="1800" b="1" dirty="0">
                <a:latin typeface="Times New Roman" panose="02020603050405020304" pitchFamily="18" charset="0"/>
                <a:ea typeface="微软雅黑" panose="020B0503020204020204" pitchFamily="34" charset="-122"/>
                <a:sym typeface="Calibri" panose="020F0502020204030204" pitchFamily="34" charset="0"/>
              </a:rPr>
              <a:t>JMenu</a:t>
            </a:r>
            <a:endParaRPr lang="en-US" altLang="zh-CN" sz="1800" b="1"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175133" name="Line 29"/>
          <p:cNvSpPr/>
          <p:nvPr/>
        </p:nvSpPr>
        <p:spPr>
          <a:xfrm flipV="1">
            <a:off x="2039938" y="3040063"/>
            <a:ext cx="800100" cy="639762"/>
          </a:xfrm>
          <a:prstGeom prst="line">
            <a:avLst/>
          </a:prstGeom>
          <a:ln w="25400" cap="flat" cmpd="sng">
            <a:solidFill>
              <a:srgbClr val="000000"/>
            </a:solidFill>
            <a:prstDash val="solid"/>
            <a:round/>
            <a:headEnd type="none" w="med" len="med"/>
            <a:tailEnd type="triangle" w="med" len="med"/>
          </a:ln>
        </p:spPr>
      </p:sp>
      <p:sp>
        <p:nvSpPr>
          <p:cNvPr id="175134" name="Line 30"/>
          <p:cNvSpPr/>
          <p:nvPr/>
        </p:nvSpPr>
        <p:spPr>
          <a:xfrm flipH="1" flipV="1">
            <a:off x="3000375" y="3040063"/>
            <a:ext cx="1439863" cy="639762"/>
          </a:xfrm>
          <a:prstGeom prst="line">
            <a:avLst/>
          </a:prstGeom>
          <a:ln w="25400" cap="flat" cmpd="sng">
            <a:solidFill>
              <a:srgbClr val="000000"/>
            </a:solidFill>
            <a:prstDash val="solid"/>
            <a:round/>
            <a:headEnd type="none" w="med" len="med"/>
            <a:tailEnd type="triangle" w="med" len="med"/>
          </a:ln>
        </p:spPr>
      </p:sp>
      <p:sp>
        <p:nvSpPr>
          <p:cNvPr id="175135" name="Line 31"/>
          <p:cNvSpPr/>
          <p:nvPr/>
        </p:nvSpPr>
        <p:spPr>
          <a:xfrm flipV="1">
            <a:off x="1479550" y="4079875"/>
            <a:ext cx="400050" cy="320675"/>
          </a:xfrm>
          <a:prstGeom prst="line">
            <a:avLst/>
          </a:prstGeom>
          <a:ln w="25400" cap="flat" cmpd="sng">
            <a:solidFill>
              <a:srgbClr val="000000"/>
            </a:solidFill>
            <a:prstDash val="solid"/>
            <a:round/>
            <a:headEnd type="none" w="med" len="med"/>
            <a:tailEnd type="triangle" w="med" len="med"/>
          </a:ln>
        </p:spPr>
      </p:sp>
      <p:sp>
        <p:nvSpPr>
          <p:cNvPr id="175136" name="Line 32"/>
          <p:cNvSpPr/>
          <p:nvPr/>
        </p:nvSpPr>
        <p:spPr>
          <a:xfrm flipH="1" flipV="1">
            <a:off x="2120900" y="4079875"/>
            <a:ext cx="558800" cy="320675"/>
          </a:xfrm>
          <a:prstGeom prst="line">
            <a:avLst/>
          </a:prstGeom>
          <a:ln w="25400" cap="flat" cmpd="sng">
            <a:solidFill>
              <a:srgbClr val="000000"/>
            </a:solidFill>
            <a:prstDash val="solid"/>
            <a:round/>
            <a:headEnd type="none" w="med" len="med"/>
            <a:tailEnd type="triangle" w="med" len="med"/>
          </a:ln>
        </p:spPr>
      </p:sp>
      <p:sp>
        <p:nvSpPr>
          <p:cNvPr id="175137" name="Line 33"/>
          <p:cNvSpPr/>
          <p:nvPr/>
        </p:nvSpPr>
        <p:spPr>
          <a:xfrm flipV="1">
            <a:off x="1400175" y="4800600"/>
            <a:ext cx="0" cy="239713"/>
          </a:xfrm>
          <a:prstGeom prst="line">
            <a:avLst/>
          </a:prstGeom>
          <a:ln w="25400" cap="flat" cmpd="sng">
            <a:solidFill>
              <a:srgbClr val="000000"/>
            </a:solidFill>
            <a:prstDash val="solid"/>
            <a:round/>
            <a:headEnd type="none" w="med" len="med"/>
            <a:tailEnd type="triangle" w="med" len="med"/>
          </a:ln>
        </p:spPr>
      </p:sp>
      <p:sp>
        <p:nvSpPr>
          <p:cNvPr id="175138" name="Line 34"/>
          <p:cNvSpPr/>
          <p:nvPr/>
        </p:nvSpPr>
        <p:spPr>
          <a:xfrm flipV="1">
            <a:off x="2760663" y="4800600"/>
            <a:ext cx="0" cy="239713"/>
          </a:xfrm>
          <a:prstGeom prst="line">
            <a:avLst/>
          </a:prstGeom>
          <a:ln w="25400" cap="flat" cmpd="sng">
            <a:solidFill>
              <a:srgbClr val="000000"/>
            </a:solidFill>
            <a:prstDash val="solid"/>
            <a:round/>
            <a:headEnd type="none" w="med" len="med"/>
            <a:tailEnd type="triangle" w="med" len="med"/>
          </a:ln>
        </p:spPr>
      </p:sp>
      <p:sp>
        <p:nvSpPr>
          <p:cNvPr id="175139" name="Line 35"/>
          <p:cNvSpPr/>
          <p:nvPr/>
        </p:nvSpPr>
        <p:spPr>
          <a:xfrm flipH="1">
            <a:off x="5400675" y="1439863"/>
            <a:ext cx="800100" cy="2400300"/>
          </a:xfrm>
          <a:prstGeom prst="line">
            <a:avLst/>
          </a:prstGeom>
          <a:ln w="25400" cap="flat" cmpd="sng">
            <a:solidFill>
              <a:srgbClr val="000000"/>
            </a:solidFill>
            <a:prstDash val="solid"/>
            <a:round/>
            <a:headEnd type="none" w="med" len="med"/>
            <a:tailEnd type="triangle" w="med" len="med"/>
          </a:ln>
        </p:spPr>
      </p:sp>
      <p:sp>
        <p:nvSpPr>
          <p:cNvPr id="175140" name="Line 36"/>
          <p:cNvSpPr/>
          <p:nvPr/>
        </p:nvSpPr>
        <p:spPr>
          <a:xfrm flipH="1">
            <a:off x="5400675" y="1920875"/>
            <a:ext cx="800100" cy="2079625"/>
          </a:xfrm>
          <a:prstGeom prst="line">
            <a:avLst/>
          </a:prstGeom>
          <a:ln w="25400" cap="flat" cmpd="sng">
            <a:solidFill>
              <a:srgbClr val="000000"/>
            </a:solidFill>
            <a:prstDash val="solid"/>
            <a:round/>
            <a:headEnd type="none" w="med" len="med"/>
            <a:tailEnd type="triangle" w="med" len="med"/>
          </a:ln>
        </p:spPr>
      </p:sp>
      <p:sp>
        <p:nvSpPr>
          <p:cNvPr id="175141" name="Line 37"/>
          <p:cNvSpPr/>
          <p:nvPr/>
        </p:nvSpPr>
        <p:spPr>
          <a:xfrm flipH="1">
            <a:off x="5400675" y="2400300"/>
            <a:ext cx="800100" cy="1600200"/>
          </a:xfrm>
          <a:prstGeom prst="line">
            <a:avLst/>
          </a:prstGeom>
          <a:ln w="25400" cap="flat" cmpd="sng">
            <a:solidFill>
              <a:srgbClr val="000000"/>
            </a:solidFill>
            <a:prstDash val="solid"/>
            <a:round/>
            <a:headEnd type="none" w="med" len="med"/>
            <a:tailEnd type="triangle" w="med" len="med"/>
          </a:ln>
        </p:spPr>
      </p:sp>
      <p:sp>
        <p:nvSpPr>
          <p:cNvPr id="175142" name="Line 38"/>
          <p:cNvSpPr/>
          <p:nvPr/>
        </p:nvSpPr>
        <p:spPr>
          <a:xfrm flipH="1">
            <a:off x="5400675" y="2879725"/>
            <a:ext cx="800100" cy="960438"/>
          </a:xfrm>
          <a:prstGeom prst="line">
            <a:avLst/>
          </a:prstGeom>
          <a:ln w="25400" cap="flat" cmpd="sng">
            <a:solidFill>
              <a:srgbClr val="000000"/>
            </a:solidFill>
            <a:prstDash val="solid"/>
            <a:round/>
            <a:headEnd type="none" w="med" len="med"/>
            <a:tailEnd type="triangle" w="med" len="med"/>
          </a:ln>
        </p:spPr>
      </p:sp>
      <p:sp>
        <p:nvSpPr>
          <p:cNvPr id="175143" name="Line 39"/>
          <p:cNvSpPr/>
          <p:nvPr/>
        </p:nvSpPr>
        <p:spPr>
          <a:xfrm flipH="1">
            <a:off x="5400675" y="3279775"/>
            <a:ext cx="800100" cy="641350"/>
          </a:xfrm>
          <a:prstGeom prst="line">
            <a:avLst/>
          </a:prstGeom>
          <a:ln w="25400" cap="flat" cmpd="sng">
            <a:solidFill>
              <a:srgbClr val="000000"/>
            </a:solidFill>
            <a:prstDash val="solid"/>
            <a:round/>
            <a:headEnd type="none" w="med" len="med"/>
            <a:tailEnd type="triangle" w="med" len="med"/>
          </a:ln>
        </p:spPr>
      </p:sp>
      <p:sp>
        <p:nvSpPr>
          <p:cNvPr id="175144" name="Line 40"/>
          <p:cNvSpPr/>
          <p:nvPr/>
        </p:nvSpPr>
        <p:spPr>
          <a:xfrm flipH="1">
            <a:off x="5480050" y="3840163"/>
            <a:ext cx="720725" cy="80962"/>
          </a:xfrm>
          <a:prstGeom prst="line">
            <a:avLst/>
          </a:prstGeom>
          <a:ln w="25400" cap="flat" cmpd="sng">
            <a:solidFill>
              <a:srgbClr val="000000"/>
            </a:solidFill>
            <a:prstDash val="solid"/>
            <a:round/>
            <a:headEnd type="none" w="med" len="med"/>
            <a:tailEnd type="triangle" w="med" len="med"/>
          </a:ln>
        </p:spPr>
      </p:sp>
      <p:sp>
        <p:nvSpPr>
          <p:cNvPr id="175145" name="Line 41"/>
          <p:cNvSpPr/>
          <p:nvPr/>
        </p:nvSpPr>
        <p:spPr>
          <a:xfrm flipH="1" flipV="1">
            <a:off x="5400675" y="3921125"/>
            <a:ext cx="800100" cy="479425"/>
          </a:xfrm>
          <a:prstGeom prst="line">
            <a:avLst/>
          </a:prstGeom>
          <a:ln w="25400" cap="flat" cmpd="sng">
            <a:solidFill>
              <a:srgbClr val="000000"/>
            </a:solidFill>
            <a:prstDash val="solid"/>
            <a:round/>
            <a:headEnd type="none" w="med" len="med"/>
            <a:tailEnd type="triangle" w="med" len="med"/>
          </a:ln>
        </p:spPr>
      </p:sp>
      <p:sp>
        <p:nvSpPr>
          <p:cNvPr id="175146" name="Line 42"/>
          <p:cNvSpPr/>
          <p:nvPr/>
        </p:nvSpPr>
        <p:spPr>
          <a:xfrm flipH="1" flipV="1">
            <a:off x="5400675" y="3921125"/>
            <a:ext cx="800100" cy="958850"/>
          </a:xfrm>
          <a:prstGeom prst="line">
            <a:avLst/>
          </a:prstGeom>
          <a:ln w="25400" cap="flat" cmpd="sng">
            <a:solidFill>
              <a:srgbClr val="000000"/>
            </a:solidFill>
            <a:prstDash val="solid"/>
            <a:round/>
            <a:headEnd type="none" w="med" len="med"/>
            <a:tailEnd type="triangle" w="med" len="med"/>
          </a:ln>
        </p:spPr>
      </p:sp>
      <p:sp>
        <p:nvSpPr>
          <p:cNvPr id="175147" name="Line 43"/>
          <p:cNvSpPr/>
          <p:nvPr/>
        </p:nvSpPr>
        <p:spPr>
          <a:xfrm flipH="1" flipV="1">
            <a:off x="5400675" y="3921125"/>
            <a:ext cx="800100" cy="1519238"/>
          </a:xfrm>
          <a:prstGeom prst="line">
            <a:avLst/>
          </a:prstGeom>
          <a:ln w="25400" cap="flat" cmpd="sng">
            <a:solidFill>
              <a:srgbClr val="000000"/>
            </a:solidFill>
            <a:prstDash val="solid"/>
            <a:round/>
            <a:headEnd type="none" w="med" len="med"/>
            <a:tailEnd type="triangle" w="med" len="med"/>
          </a:ln>
        </p:spPr>
      </p:sp>
      <p:sp>
        <p:nvSpPr>
          <p:cNvPr id="175148" name="Line 44"/>
          <p:cNvSpPr/>
          <p:nvPr/>
        </p:nvSpPr>
        <p:spPr>
          <a:xfrm flipV="1">
            <a:off x="4279900" y="5680075"/>
            <a:ext cx="2400300" cy="160338"/>
          </a:xfrm>
          <a:prstGeom prst="line">
            <a:avLst/>
          </a:prstGeom>
          <a:ln w="25400" cap="flat" cmpd="sng">
            <a:solidFill>
              <a:srgbClr val="000000"/>
            </a:solidFill>
            <a:prstDash val="solid"/>
            <a:round/>
            <a:headEnd type="none" w="med" len="med"/>
            <a:tailEnd type="triangle" w="med" len="med"/>
          </a:ln>
        </p:spPr>
      </p:sp>
      <p:sp>
        <p:nvSpPr>
          <p:cNvPr id="175149" name="Line 45"/>
          <p:cNvSpPr/>
          <p:nvPr/>
        </p:nvSpPr>
        <p:spPr>
          <a:xfrm flipV="1">
            <a:off x="7161213" y="5680075"/>
            <a:ext cx="0" cy="160338"/>
          </a:xfrm>
          <a:prstGeom prst="line">
            <a:avLst/>
          </a:prstGeom>
          <a:ln w="25400" cap="flat" cmpd="sng">
            <a:solidFill>
              <a:srgbClr val="000000"/>
            </a:solidFill>
            <a:prstDash val="solid"/>
            <a:round/>
            <a:headEnd type="none" w="med" len="med"/>
            <a:tailEnd type="triangle" w="med" len="med"/>
          </a:ln>
        </p:spPr>
      </p:sp>
      <p:sp>
        <p:nvSpPr>
          <p:cNvPr id="175150" name="Line 46"/>
          <p:cNvSpPr/>
          <p:nvPr/>
        </p:nvSpPr>
        <p:spPr>
          <a:xfrm flipV="1">
            <a:off x="7161213" y="6240463"/>
            <a:ext cx="0" cy="160337"/>
          </a:xfrm>
          <a:prstGeom prst="line">
            <a:avLst/>
          </a:prstGeom>
          <a:ln w="25400" cap="flat" cmpd="sng">
            <a:solidFill>
              <a:srgbClr val="000000"/>
            </a:solidFill>
            <a:prstDash val="solid"/>
            <a:round/>
            <a:headEnd type="none" w="med" len="med"/>
            <a:tailEnd type="triangle" w="med" len="med"/>
          </a:ln>
        </p:spPr>
      </p:sp>
      <p:sp>
        <p:nvSpPr>
          <p:cNvPr id="175151" name="Line 47"/>
          <p:cNvSpPr/>
          <p:nvPr/>
        </p:nvSpPr>
        <p:spPr>
          <a:xfrm flipH="1" flipV="1">
            <a:off x="7240588" y="5680075"/>
            <a:ext cx="1681162" cy="160338"/>
          </a:xfrm>
          <a:prstGeom prst="line">
            <a:avLst/>
          </a:prstGeom>
          <a:ln w="25400" cap="flat" cmpd="sng">
            <a:solidFill>
              <a:srgbClr val="000000"/>
            </a:solidFill>
            <a:prstDash val="solid"/>
            <a:round/>
            <a:headEnd type="none" w="med" len="med"/>
            <a:tailEnd type="triangle" w="med" len="med"/>
          </a:ln>
        </p:spPr>
      </p:sp>
      <p:sp>
        <p:nvSpPr>
          <p:cNvPr id="175152" name="Line 48"/>
          <p:cNvSpPr/>
          <p:nvPr/>
        </p:nvSpPr>
        <p:spPr>
          <a:xfrm flipV="1">
            <a:off x="3400425" y="6240463"/>
            <a:ext cx="879475" cy="160337"/>
          </a:xfrm>
          <a:prstGeom prst="line">
            <a:avLst/>
          </a:prstGeom>
          <a:ln w="25400" cap="flat" cmpd="sng">
            <a:solidFill>
              <a:srgbClr val="000000"/>
            </a:solidFill>
            <a:prstDash val="solid"/>
            <a:round/>
            <a:headEnd type="none" w="med" len="med"/>
            <a:tailEnd type="triangle" w="med" len="med"/>
          </a:ln>
        </p:spPr>
      </p:sp>
      <p:sp>
        <p:nvSpPr>
          <p:cNvPr id="175153" name="Line 49"/>
          <p:cNvSpPr/>
          <p:nvPr/>
        </p:nvSpPr>
        <p:spPr>
          <a:xfrm flipH="1" flipV="1">
            <a:off x="4279900" y="6240463"/>
            <a:ext cx="1200150" cy="160337"/>
          </a:xfrm>
          <a:prstGeom prst="line">
            <a:avLst/>
          </a:prstGeom>
          <a:ln w="25400" cap="flat" cmpd="sng">
            <a:solidFill>
              <a:srgbClr val="000000"/>
            </a:solidFill>
            <a:prstDash val="solid"/>
            <a:round/>
            <a:headEnd type="none" w="med" len="med"/>
            <a:tailEnd type="triangle" w="med" len="med"/>
          </a:ln>
        </p:spPr>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8178" name="Rectangle 3"/>
          <p:cNvSpPr>
            <a:spLocks noGrp="1"/>
          </p:cNvSpPr>
          <p:nvPr>
            <p:ph idx="1"/>
          </p:nvPr>
        </p:nvSpPr>
        <p:spPr/>
        <p:txBody>
          <a:bodyPr vert="horz" wrap="square" lIns="96011" tIns="48005" rIns="96011" bIns="48005" anchor="t"/>
          <a:p>
            <a:pPr defTabSz="1028700">
              <a:lnSpc>
                <a:spcPct val="120000"/>
              </a:lnSpc>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组件独立于本地窗口系统。</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组件除了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AbstractButton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类之外都以</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J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开头。</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组件是基于</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构建。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20000"/>
              </a:lnSpc>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包含</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AWT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可视化组件的替代组件，也包含复杂组件</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树和表</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78179" name="WordArt 4"/>
          <p:cNvSpPr>
            <a:spLocks noTextEdit="1"/>
          </p:cNvSpPr>
          <p:nvPr/>
        </p:nvSpPr>
        <p:spPr>
          <a:xfrm>
            <a:off x="8802688" y="576263"/>
            <a:ext cx="1120775" cy="1430337"/>
          </a:xfrm>
          <a:prstGeom prst="rect">
            <a:avLst/>
          </a:prstGeom>
        </p:spPr>
        <p:txBody>
          <a:bodyPr wrap="none" fromWordArt="1">
            <a:prstTxWarp prst="textPlain">
              <a:avLst>
                <a:gd name="adj" fmla="val 50000"/>
              </a:avLst>
            </a:prstTxWarp>
            <a:normAutofit/>
          </a:bodyPr>
          <a:p>
            <a:pPr algn="ctr"/>
            <a:r>
              <a:rPr lang="zh-CN" altLang="en-US" sz="9600">
                <a:gradFill rotWithShape="1">
                  <a:gsLst>
                    <a:gs pos="0">
                      <a:srgbClr val="0066FF"/>
                    </a:gs>
                    <a:gs pos="50000">
                      <a:srgbClr val="00CCFF"/>
                    </a:gs>
                    <a:gs pos="100000">
                      <a:srgbClr val="0066FF"/>
                    </a:gs>
                  </a:gsLst>
                  <a:lin ang="5400000" scaled="1"/>
                  <a:tileRect/>
                </a:gradFill>
                <a:effectLst>
                  <a:outerShdw dist="45791" dir="2021404" algn="ctr" rotWithShape="0">
                    <a:srgbClr val="C0C0C0">
                      <a:alpha val="74997"/>
                    </a:srgbClr>
                  </a:outerShdw>
                </a:effectLst>
                <a:latin typeface="Times New Roman" panose="02020603050405020304" pitchFamily="18" charset="0"/>
                <a:ea typeface="Times New Roman" panose="02020603050405020304" pitchFamily="18" charset="0"/>
              </a:rPr>
              <a:t>J</a:t>
            </a:r>
            <a:endParaRPr lang="zh-CN" altLang="en-US" sz="9600">
              <a:gradFill rotWithShape="1">
                <a:gsLst>
                  <a:gs pos="0">
                    <a:srgbClr val="0066FF"/>
                  </a:gs>
                  <a:gs pos="50000">
                    <a:srgbClr val="00CCFF"/>
                  </a:gs>
                  <a:gs pos="100000">
                    <a:srgbClr val="0066FF"/>
                  </a:gs>
                </a:gsLst>
                <a:lin ang="5400000" scaled="1"/>
                <a:tileRect/>
              </a:gradFill>
              <a:effectLst>
                <a:outerShdw dist="45791" dir="2021404" algn="ctr" rotWithShape="0">
                  <a:srgbClr val="C0C0C0">
                    <a:alpha val="74997"/>
                  </a:srgbClr>
                </a:outerShdw>
              </a:effectLst>
              <a:latin typeface="Times New Roman" panose="02020603050405020304" pitchFamily="18" charset="0"/>
              <a:ea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应用程序的容器层次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9202" name="Rectangle 3"/>
          <p:cNvSpPr>
            <a:spLocks noGrp="1"/>
          </p:cNvSpPr>
          <p:nvPr>
            <p:ph idx="1"/>
          </p:nvPr>
        </p:nvSpPr>
        <p:spPr/>
        <p:txBody>
          <a:bodyPr vert="horz" wrap="square" lIns="96011" tIns="48005" rIns="96011" bIns="48005" anchor="t"/>
          <a:p>
            <a:pPr defTabSz="1028700">
              <a:buClr>
                <a:schemeClr val="tx1"/>
              </a:buClr>
            </a:pP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设计</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GUI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时，都有用于放置可视化组件的主窗口。</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Container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对象可用于将组件组合在一起。</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容器中的组件根据特定布局排列。</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中的容器有两类：</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顶级容器</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 </a:t>
            </a:r>
            <a:r>
              <a:rPr lang="en-US"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中间容器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顶级容器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166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：用于框架窗口的类，此窗口带有边框、标题、用于关闭和最小化窗口的图标等。带</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GUI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的应用程序通常至少使用一个框架窗口。</a:t>
            </a:r>
            <a:endParaRPr kumimoji="0" lang="en-GB"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：用于对话框的类。</a:t>
            </a:r>
            <a:endPar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：用于使用</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Swing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Java Applet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的类</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中间容器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1250" name="Rectangle 3"/>
          <p:cNvSpPr>
            <a:spLocks noGrp="1"/>
          </p:cNvSpPr>
          <p:nvPr>
            <p:ph idx="1"/>
          </p:nvPr>
        </p:nvSpPr>
        <p:spPr/>
        <p:txBody>
          <a:bodyPr vert="horz" wrap="square" lIns="96011" tIns="48005" rIns="96011" bIns="48005" anchor="t"/>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JPanel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：最灵活、最常用的中间容器。</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JScrollPane</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：与</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类似，但还可在大的组件或可扩展组件周围提供滚动条。</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JTabbedPane</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：包含多个组件，但一次只显示一个组件。用户可在组件之间方便地切换。</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JToolBar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：按行或列排列一组组件（通常是按钮）。</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  GUI</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框架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227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43715" name="Rectangle 3"/>
          <p:cNvSpPr>
            <a:spLocks noChangeArrowheads="1"/>
          </p:cNvSpPr>
          <p:nvPr/>
        </p:nvSpPr>
        <p:spPr bwMode="auto">
          <a:xfrm>
            <a:off x="3800475" y="2239963"/>
            <a:ext cx="5200650" cy="3921125"/>
          </a:xfrm>
          <a:prstGeom prst="rect">
            <a:avLst/>
          </a:prstGeom>
          <a:noFill/>
          <a:ln w="38100">
            <a:solidFill>
              <a:schemeClr val="tx1"/>
            </a:solidFill>
            <a:prstDash val="dash"/>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3716" name="Rectangle 4"/>
          <p:cNvSpPr>
            <a:spLocks noChangeArrowheads="1"/>
          </p:cNvSpPr>
          <p:nvPr/>
        </p:nvSpPr>
        <p:spPr bwMode="auto">
          <a:xfrm>
            <a:off x="3960813" y="2400300"/>
            <a:ext cx="4879975" cy="639763"/>
          </a:xfrm>
          <a:prstGeom prst="rect">
            <a:avLst/>
          </a:prstGeom>
          <a:noFill/>
          <a:ln w="381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3717" name="Rectangle 5"/>
          <p:cNvSpPr>
            <a:spLocks noChangeArrowheads="1"/>
          </p:cNvSpPr>
          <p:nvPr/>
        </p:nvSpPr>
        <p:spPr bwMode="auto">
          <a:xfrm>
            <a:off x="3960813" y="3121025"/>
            <a:ext cx="4879975" cy="2879725"/>
          </a:xfrm>
          <a:prstGeom prst="rect">
            <a:avLst/>
          </a:prstGeom>
          <a:noFill/>
          <a:ln w="381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182278" name="WordArt 6"/>
          <p:cNvSpPr>
            <a:spLocks noTextEdit="1"/>
          </p:cNvSpPr>
          <p:nvPr/>
        </p:nvSpPr>
        <p:spPr>
          <a:xfrm>
            <a:off x="5561013" y="4800600"/>
            <a:ext cx="3009900" cy="679450"/>
          </a:xfrm>
          <a:prstGeom prst="rect">
            <a:avLst/>
          </a:prstGeom>
        </p:spPr>
        <p:txBody>
          <a:bodyPr wrap="none" fromWordArt="1">
            <a:prstTxWarp prst="textPlain">
              <a:avLst>
                <a:gd name="adj" fmla="val 50000"/>
              </a:avLst>
            </a:prstTxWarp>
            <a:normAutofit/>
          </a:bodyPr>
          <a:p>
            <a:pPr algn="ctr"/>
            <a:r>
              <a:rPr lang="zh-CN" altLang="en-US" sz="3700">
                <a:ln w="12700" cap="flat" cmpd="sng">
                  <a:solidFill>
                    <a:srgbClr val="EAEAEA"/>
                  </a:solidFill>
                  <a:prstDash val="solid"/>
                  <a:miter/>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alpha val="74997"/>
                    </a:srgbClr>
                  </a:outerShdw>
                </a:effectLst>
                <a:latin typeface="宋体" panose="02010600030101010101" pitchFamily="2" charset="-122"/>
                <a:ea typeface="宋体" panose="02010600030101010101" pitchFamily="2" charset="-122"/>
              </a:rPr>
              <a:t>你好，世界</a:t>
            </a:r>
            <a:endParaRPr lang="zh-CN" altLang="en-US" sz="3700">
              <a:ln w="12700" cap="flat" cmpd="sng">
                <a:solidFill>
                  <a:srgbClr val="EAEAEA"/>
                </a:solidFill>
                <a:prstDash val="solid"/>
                <a:miter/>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alpha val="74997"/>
                  </a:srgbClr>
                </a:outerShdw>
              </a:effectLst>
              <a:latin typeface="宋体" panose="02010600030101010101" pitchFamily="2" charset="-122"/>
              <a:ea typeface="宋体" panose="02010600030101010101" pitchFamily="2" charset="-122"/>
            </a:endParaRPr>
          </a:p>
        </p:txBody>
      </p:sp>
      <p:pic>
        <p:nvPicPr>
          <p:cNvPr id="182279" name="Picture 7" descr="bd00027_"/>
          <p:cNvPicPr>
            <a:picLocks noChangeAspect="1"/>
          </p:cNvPicPr>
          <p:nvPr/>
        </p:nvPicPr>
        <p:blipFill>
          <a:blip r:embed="rId1"/>
          <a:stretch>
            <a:fillRect/>
          </a:stretch>
        </p:blipFill>
        <p:spPr>
          <a:xfrm>
            <a:off x="4360863" y="3360738"/>
            <a:ext cx="852487" cy="850900"/>
          </a:xfrm>
          <a:prstGeom prst="rect">
            <a:avLst/>
          </a:prstGeom>
          <a:noFill/>
          <a:ln w="9525">
            <a:noFill/>
          </a:ln>
        </p:spPr>
      </p:pic>
      <p:sp>
        <p:nvSpPr>
          <p:cNvPr id="182280" name="Text Box 8"/>
          <p:cNvSpPr txBox="1"/>
          <p:nvPr/>
        </p:nvSpPr>
        <p:spPr>
          <a:xfrm>
            <a:off x="4305300" y="2466975"/>
            <a:ext cx="987425" cy="411163"/>
          </a:xfrm>
          <a:prstGeom prst="rect">
            <a:avLst/>
          </a:prstGeom>
          <a:noFill/>
          <a:ln w="9525">
            <a:noFill/>
          </a:ln>
        </p:spPr>
        <p:txBody>
          <a:bodyPr wrap="none" anchor="t">
            <a:spAutoFit/>
          </a:bodyPr>
          <a:p>
            <a:r>
              <a:rPr lang="zh-CN" altLang="en-US" sz="2100" b="1" dirty="0">
                <a:latin typeface="Arial" panose="020B0604020202020204" pitchFamily="34" charset="0"/>
                <a:ea typeface="微软雅黑" panose="020B0503020204020204" pitchFamily="34" charset="-122"/>
                <a:sym typeface="Calibri" panose="020F0502020204030204" pitchFamily="34" charset="0"/>
              </a:rPr>
              <a:t>菜单栏</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1" name="AutoShape 9"/>
          <p:cNvSpPr/>
          <p:nvPr/>
        </p:nvSpPr>
        <p:spPr>
          <a:xfrm>
            <a:off x="1079500" y="2239963"/>
            <a:ext cx="2081213" cy="481012"/>
          </a:xfrm>
          <a:prstGeom prst="wedgeEllipseCallout">
            <a:avLst>
              <a:gd name="adj1" fmla="val 80287"/>
              <a:gd name="adj2" fmla="val 40972"/>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顶级容器</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2" name="AutoShape 10"/>
          <p:cNvSpPr/>
          <p:nvPr/>
        </p:nvSpPr>
        <p:spPr>
          <a:xfrm>
            <a:off x="1160463" y="3121025"/>
            <a:ext cx="2079625" cy="479425"/>
          </a:xfrm>
          <a:prstGeom prst="wedgeEllipseCallout">
            <a:avLst>
              <a:gd name="adj1" fmla="val 111056"/>
              <a:gd name="adj2" fmla="val 71528"/>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en-US" altLang="zh-CN" sz="2100" b="1" dirty="0">
                <a:latin typeface="Arial" panose="020B0604020202020204" pitchFamily="34" charset="0"/>
                <a:ea typeface="微软雅黑" panose="020B0503020204020204" pitchFamily="34" charset="-122"/>
                <a:sym typeface="Calibri" panose="020F0502020204030204" pitchFamily="34" charset="0"/>
              </a:rPr>
              <a:t>GUI</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3" name="AutoShape 11"/>
          <p:cNvSpPr/>
          <p:nvPr/>
        </p:nvSpPr>
        <p:spPr>
          <a:xfrm>
            <a:off x="1160463" y="4079875"/>
            <a:ext cx="2079625" cy="481013"/>
          </a:xfrm>
          <a:prstGeom prst="wedgeEllipseCallout">
            <a:avLst>
              <a:gd name="adj1" fmla="val 162981"/>
              <a:gd name="adj2" fmla="val 185417"/>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en-US" altLang="zh-CN" sz="2100" b="1" dirty="0">
                <a:latin typeface="Arial" panose="020B0604020202020204" pitchFamily="34" charset="0"/>
                <a:ea typeface="微软雅黑" panose="020B0503020204020204" pitchFamily="34" charset="-122"/>
                <a:sym typeface="Calibri" panose="020F0502020204030204" pitchFamily="34" charset="0"/>
              </a:rPr>
              <a:t>GUI</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182284" name="AutoShape 12"/>
          <p:cNvSpPr/>
          <p:nvPr/>
        </p:nvSpPr>
        <p:spPr>
          <a:xfrm>
            <a:off x="1160463" y="5121275"/>
            <a:ext cx="2079625" cy="479425"/>
          </a:xfrm>
          <a:prstGeom prst="wedgeEllipseCallout">
            <a:avLst>
              <a:gd name="adj1" fmla="val 112981"/>
              <a:gd name="adj2" fmla="val 29861"/>
            </a:avLst>
          </a:prstGeom>
          <a:solidFill>
            <a:srgbClr val="CC99FF"/>
          </a:solidFill>
          <a:ln w="9525" cap="flat" cmpd="sng">
            <a:solidFill>
              <a:schemeClr val="tx1"/>
            </a:solidFill>
            <a:prstDash val="solid"/>
            <a:miter/>
            <a:headEnd type="none" w="med" len="med"/>
            <a:tailEnd type="none" w="med" len="med"/>
          </a:ln>
        </p:spPr>
        <p:txBody>
          <a:bodyPr anchor="t"/>
          <a:p>
            <a:pPr algn="ctr" defTabSz="914400">
              <a:lnSpc>
                <a:spcPct val="80000"/>
              </a:lnSpc>
              <a:spcBef>
                <a:spcPct val="20000"/>
              </a:spcBef>
            </a:pPr>
            <a:r>
              <a:rPr lang="zh-CN" altLang="en-US" sz="2500" b="1">
                <a:latin typeface="Arial" panose="020B0604020202020204" pitchFamily="34" charset="0"/>
                <a:ea typeface="宋体" panose="02010600030101010101" pitchFamily="2" charset="-122"/>
                <a:sym typeface="宋体" panose="02010600030101010101" pitchFamily="2" charset="-122"/>
              </a:rPr>
              <a:t>内容窗格</a:t>
            </a:r>
            <a:endParaRPr lang="zh-CN" altLang="en-US" sz="2500" b="1">
              <a:latin typeface="Arial" panose="020B0604020202020204" pitchFamily="34" charset="0"/>
              <a:ea typeface="微软雅黑" panose="020B0503020204020204" pitchFamily="34" charset="-122"/>
              <a:sym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3"/>
          <p:cNvSpPr/>
          <p:nvPr/>
        </p:nvSpPr>
        <p:spPr>
          <a:xfrm>
            <a:off x="3690938" y="2613025"/>
            <a:ext cx="4494212" cy="1138238"/>
          </a:xfrm>
          <a:prstGeom prst="rect">
            <a:avLst/>
          </a:prstGeom>
          <a:noFill/>
          <a:ln w="9525">
            <a:noFill/>
          </a:ln>
        </p:spPr>
        <p:txBody>
          <a:bodyPr wrap="none" anchor="t">
            <a:spAutoFit/>
          </a:bodyPr>
          <a:p>
            <a:pPr marL="0" lvl="1" indent="0" algn="l" rtl="0"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容器与布局管理</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spcBef>
                <a:spcPct val="0"/>
              </a:spcBef>
              <a:spcAft>
                <a:spcPct val="0"/>
              </a:spcAft>
              <a:buNone/>
            </a:pPr>
            <a:r>
              <a:rPr lang="en-US" altLang="zh-CN" sz="20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endParaRPr lang="zh-CN" altLang="en-US" sz="20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962"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charset="0"/>
                <a:ea typeface="宋体" panose="02010600030101010101" pitchFamily="2" charset="-122"/>
                <a:cs typeface="FrankRuehl" panose="020E0503060101010101" charset="0"/>
                <a:sym typeface="Myanmar Text" panose="020B0502040204020203" charset="0"/>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4096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3297" name="Picture 2" descr="10"/>
          <p:cNvPicPr>
            <a:picLocks noChangeAspect="1"/>
          </p:cNvPicPr>
          <p:nvPr/>
        </p:nvPicPr>
        <p:blipFill>
          <a:blip r:embed="rId1"/>
          <a:stretch>
            <a:fillRect/>
          </a:stretch>
        </p:blipFill>
        <p:spPr>
          <a:xfrm>
            <a:off x="5099050" y="6397625"/>
            <a:ext cx="600075" cy="590550"/>
          </a:xfrm>
          <a:prstGeom prst="rect">
            <a:avLst/>
          </a:prstGeom>
          <a:noFill/>
          <a:ln w="9525">
            <a:noFill/>
          </a:ln>
        </p:spPr>
      </p:pic>
      <p:sp>
        <p:nvSpPr>
          <p:cNvPr id="244739" name="Rectangle 3"/>
          <p:cNvSpPr>
            <a:spLocks noChangeArrowheads="1"/>
          </p:cNvSpPr>
          <p:nvPr/>
        </p:nvSpPr>
        <p:spPr bwMode="auto">
          <a:xfrm>
            <a:off x="1639888" y="4079875"/>
            <a:ext cx="6561138" cy="881063"/>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182275" name="Rectangle 4"/>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基本的</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Swing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应用程序</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300" name="Rectangle 5"/>
          <p:cNvSpPr>
            <a:spLocks noGrp="1"/>
          </p:cNvSpPr>
          <p:nvPr>
            <p:ph idx="1"/>
          </p:nvPr>
        </p:nvSpPr>
        <p:spPr>
          <a:xfrm>
            <a:off x="1169988" y="1366838"/>
            <a:ext cx="9721850" cy="4749800"/>
          </a:xfrm>
          <a:ln w="25400">
            <a:solidFill>
              <a:schemeClr val="tx1"/>
            </a:solidFill>
            <a:miter/>
          </a:ln>
        </p:spPr>
        <p:txBody>
          <a:bodyPr vert="horz" wrap="square" lIns="96011" tIns="48005" rIns="96011" bIns="48005" anchor="t"/>
          <a:p>
            <a:pPr algn="just" defTabSz="1028700">
              <a:lnSpc>
                <a:spcPct val="90000"/>
              </a:lnSpc>
              <a:spcBef>
                <a:spcPct val="50000"/>
              </a:spcBef>
              <a:buNone/>
            </a:pPr>
            <a:r>
              <a:rPr lang="en-US" altLang="zh-CN" sz="2100" b="1" kern="1200" dirty="0">
                <a:solidFill>
                  <a:srgbClr val="CC0000"/>
                </a:solidFill>
                <a:latin typeface="Courier New" panose="02070309020205020404" pitchFamily="49" charset="0"/>
                <a:ea typeface="微软雅黑" panose="020B0503020204020204" pitchFamily="34" charset="-122"/>
                <a:cs typeface="+mn-cs"/>
                <a:sym typeface="Calibri" panose="020F0502020204030204" pitchFamily="34" charset="0"/>
              </a:rPr>
              <a:t>import javax.swing.*;</a:t>
            </a: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public class HelloSwing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public static void main(String[] args)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JFrame frame = new JFrame("HelloSwing");</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JLabel label = new JLabel("</a:t>
            </a:r>
            <a:r>
              <a:rPr lang="zh-CN" altLang="en-US"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你好，</a:t>
            </a: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Swing");</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a:t>
            </a:r>
            <a:r>
              <a:rPr lang="en-US" altLang="zh-CN" sz="2100" b="1" kern="1200" dirty="0">
                <a:solidFill>
                  <a:srgbClr val="FF0000"/>
                </a:solidFill>
                <a:latin typeface="Courier New" panose="02070309020205020404" pitchFamily="49" charset="0"/>
                <a:ea typeface="微软雅黑" panose="020B0503020204020204" pitchFamily="34" charset="-122"/>
                <a:cs typeface="+mn-cs"/>
                <a:sym typeface="Calibri" panose="020F0502020204030204" pitchFamily="34" charset="0"/>
              </a:rPr>
              <a:t>frame.getContentPane()</a:t>
            </a: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.add(label);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frame.setDefaultCloseOperation</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(JFrame.EXIT_ON_CLOSE);</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frame.setSize(300,200);</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frame.setVisible(true);</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 }</a:t>
            </a:r>
            <a:endPar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endParaRPr>
          </a:p>
          <a:p>
            <a:pPr algn="just" defTabSz="1028700">
              <a:lnSpc>
                <a:spcPct val="90000"/>
              </a:lnSpc>
              <a:spcBef>
                <a:spcPct val="50000"/>
              </a:spcBef>
              <a:buNone/>
            </a:pPr>
            <a:r>
              <a:rPr lang="en-US" altLang="zh-CN" sz="2100" b="1" kern="1200" dirty="0">
                <a:solidFill>
                  <a:srgbClr val="000000"/>
                </a:solidFill>
                <a:latin typeface="Courier New" panose="02070309020205020404" pitchFamily="49" charset="0"/>
                <a:ea typeface="微软雅黑" panose="020B0503020204020204" pitchFamily="34" charset="-122"/>
                <a:cs typeface="+mn-cs"/>
                <a:sym typeface="Calibri" panose="020F0502020204030204" pitchFamily="34" charset="0"/>
              </a:rPr>
              <a:t>}</a:t>
            </a:r>
            <a:r>
              <a:rPr lang="en-US" altLang="zh-CN" sz="2100" b="1" kern="1200" dirty="0">
                <a:solidFill>
                  <a:srgbClr val="000000"/>
                </a:solidFill>
                <a:latin typeface="Arial Unicode MS" panose="020B0604020202020204" charset="-122"/>
                <a:ea typeface="微软雅黑" panose="020B0503020204020204" pitchFamily="34" charset="-122"/>
                <a:cs typeface="+mn-cs"/>
                <a:sym typeface="Calibri" panose="020F0502020204030204" pitchFamily="34" charset="0"/>
              </a:rPr>
              <a:t> </a:t>
            </a:r>
            <a:endParaRPr lang="en-US" altLang="zh-CN" sz="2100" b="1" kern="1200" dirty="0">
              <a:solidFill>
                <a:srgbClr val="000000"/>
              </a:solidFill>
              <a:latin typeface="Arial Unicode MS" panose="020B0604020202020204" charset="-122"/>
              <a:ea typeface="微软雅黑" panose="020B0503020204020204" pitchFamily="34" charset="-122"/>
              <a:cs typeface="+mn-cs"/>
              <a:sym typeface="Calibri" panose="020F0502020204030204" pitchFamily="34" charset="0"/>
            </a:endParaRPr>
          </a:p>
        </p:txBody>
      </p:sp>
      <p:sp>
        <p:nvSpPr>
          <p:cNvPr id="244742" name="Rectangle 6"/>
          <p:cNvSpPr>
            <a:spLocks noChangeArrowheads="1"/>
          </p:cNvSpPr>
          <p:nvPr/>
        </p:nvSpPr>
        <p:spPr bwMode="auto">
          <a:xfrm>
            <a:off x="1165225" y="1414463"/>
            <a:ext cx="3840163" cy="320675"/>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3" name="AutoShape 7"/>
          <p:cNvSpPr/>
          <p:nvPr/>
        </p:nvSpPr>
        <p:spPr>
          <a:xfrm>
            <a:off x="5000625" y="800100"/>
            <a:ext cx="5200650" cy="1200150"/>
          </a:xfrm>
          <a:prstGeom prst="wedgeEllipseCallout">
            <a:avLst>
              <a:gd name="adj1" fmla="val -58653"/>
              <a:gd name="adj2" fmla="val 750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导入必要的包，一般还需导入：</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nSpc>
                <a:spcPct val="80000"/>
              </a:lnSpc>
            </a:pPr>
            <a:r>
              <a:rPr lang="en-US" altLang="zh-CN" sz="2100" b="1" dirty="0">
                <a:latin typeface="Times New Roman" panose="02020603050405020304" pitchFamily="18" charset="0"/>
                <a:ea typeface="宋体" panose="02010600030101010101" pitchFamily="2" charset="-122"/>
                <a:sym typeface="Calibri" panose="020F0502020204030204" pitchFamily="34" charset="0"/>
              </a:rPr>
              <a:t>      import java.awt.*;</a:t>
            </a:r>
            <a:endParaRPr lang="en-US" altLang="zh-CN" sz="2100" b="1" dirty="0">
              <a:latin typeface="Times New Roman" panose="02020603050405020304" pitchFamily="18" charset="0"/>
              <a:ea typeface="宋体" panose="02010600030101010101" pitchFamily="2" charset="-122"/>
              <a:sym typeface="Calibri" panose="020F0502020204030204" pitchFamily="34" charset="0"/>
            </a:endParaRPr>
          </a:p>
          <a:p>
            <a:pPr>
              <a:lnSpc>
                <a:spcPct val="80000"/>
              </a:lnSpc>
            </a:pPr>
            <a:r>
              <a:rPr lang="en-US" altLang="zh-CN" sz="2100" b="1" dirty="0">
                <a:latin typeface="Times New Roman" panose="02020603050405020304" pitchFamily="18" charset="0"/>
                <a:ea typeface="宋体" panose="02010600030101010101" pitchFamily="2" charset="-122"/>
                <a:sym typeface="Calibri" panose="020F0502020204030204" pitchFamily="34" charset="0"/>
              </a:rPr>
              <a:t>      import java.awt.event.*;</a:t>
            </a:r>
            <a:r>
              <a:rPr lang="en-US" altLang="zh-CN" sz="2100" b="1" dirty="0">
                <a:latin typeface="Arial" panose="020B0604020202020204" pitchFamily="34" charset="0"/>
                <a:ea typeface="微软雅黑" panose="020B0503020204020204" pitchFamily="34" charset="-122"/>
                <a:sym typeface="Calibri" panose="020F0502020204030204" pitchFamily="34" charset="0"/>
              </a:rPr>
              <a:t> </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44" name="Rectangle 8"/>
          <p:cNvSpPr>
            <a:spLocks noChangeArrowheads="1"/>
          </p:cNvSpPr>
          <p:nvPr/>
        </p:nvSpPr>
        <p:spPr bwMode="auto">
          <a:xfrm>
            <a:off x="1639888" y="2720975"/>
            <a:ext cx="6481763" cy="319088"/>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5" name="AutoShape 9"/>
          <p:cNvSpPr/>
          <p:nvPr/>
        </p:nvSpPr>
        <p:spPr>
          <a:xfrm>
            <a:off x="7800975" y="2000250"/>
            <a:ext cx="2000250" cy="720725"/>
          </a:xfrm>
          <a:prstGeom prst="wedgeEllipseCallout">
            <a:avLst>
              <a:gd name="adj1" fmla="val -52500"/>
              <a:gd name="adj2" fmla="val 88426"/>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设置一个</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顶级容器</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46" name="Rectangle 10"/>
          <p:cNvSpPr>
            <a:spLocks noChangeArrowheads="1"/>
          </p:cNvSpPr>
          <p:nvPr/>
        </p:nvSpPr>
        <p:spPr bwMode="auto">
          <a:xfrm>
            <a:off x="1639888" y="3200400"/>
            <a:ext cx="6400800" cy="320675"/>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7" name="AutoShape 11"/>
          <p:cNvSpPr/>
          <p:nvPr/>
        </p:nvSpPr>
        <p:spPr>
          <a:xfrm>
            <a:off x="8121650" y="2960688"/>
            <a:ext cx="2319338" cy="879475"/>
          </a:xfrm>
          <a:prstGeom prst="wedgeEllipseCallout">
            <a:avLst>
              <a:gd name="adj1" fmla="val -57532"/>
              <a:gd name="adj2" fmla="val -18560"/>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创建一个</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en-US" altLang="zh-CN" sz="2100" b="1" dirty="0">
                <a:latin typeface="Arial" panose="020B0604020202020204" pitchFamily="34" charset="0"/>
                <a:ea typeface="微软雅黑" panose="020B0503020204020204" pitchFamily="34" charset="-122"/>
                <a:sym typeface="Calibri" panose="020F0502020204030204" pitchFamily="34" charset="0"/>
              </a:rPr>
              <a:t>Swing</a:t>
            </a:r>
            <a:r>
              <a:rPr lang="zh-CN" altLang="en-US" sz="2100" b="1" dirty="0">
                <a:latin typeface="Arial" panose="020B0604020202020204" pitchFamily="34" charset="0"/>
                <a:ea typeface="微软雅黑" panose="020B0503020204020204" pitchFamily="34" charset="-122"/>
                <a:sym typeface="Calibri" panose="020F0502020204030204" pitchFamily="34" charset="0"/>
              </a:rPr>
              <a:t>组件</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48" name="Rectangle 12"/>
          <p:cNvSpPr>
            <a:spLocks noChangeArrowheads="1"/>
          </p:cNvSpPr>
          <p:nvPr/>
        </p:nvSpPr>
        <p:spPr bwMode="auto">
          <a:xfrm>
            <a:off x="1639888" y="3600450"/>
            <a:ext cx="5600700" cy="320675"/>
          </a:xfrm>
          <a:prstGeom prst="rect">
            <a:avLst/>
          </a:prstGeom>
          <a:noFill/>
          <a:ln w="25400">
            <a:solidFill>
              <a:srgbClr val="CC0000"/>
            </a:solid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44749" name="AutoShape 13"/>
          <p:cNvSpPr/>
          <p:nvPr/>
        </p:nvSpPr>
        <p:spPr>
          <a:xfrm>
            <a:off x="7240588" y="3840163"/>
            <a:ext cx="2720975" cy="720725"/>
          </a:xfrm>
          <a:prstGeom prst="wedgeEllipseCallout">
            <a:avLst>
              <a:gd name="adj1" fmla="val -50366"/>
              <a:gd name="adj2" fmla="val -59722"/>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将组件添加到</a:t>
            </a:r>
            <a:endParaRPr lang="en-US" altLang="zh-CN" sz="2100" b="1" dirty="0">
              <a:latin typeface="Arial" panose="020B0604020202020204" pitchFamily="34" charset="0"/>
              <a:ea typeface="微软雅黑" panose="020B0503020204020204" pitchFamily="34" charset="-122"/>
              <a:sym typeface="Calibri" panose="020F0502020204030204" pitchFamily="34" charset="0"/>
            </a:endParaRPr>
          </a:p>
          <a:p>
            <a:pPr algn="ctr">
              <a:lnSpc>
                <a:spcPct val="80000"/>
              </a:lnSpc>
            </a:pPr>
            <a:r>
              <a:rPr lang="zh-CN" altLang="en-US" sz="2100" b="1" dirty="0">
                <a:latin typeface="Arial" panose="020B0604020202020204" pitchFamily="34" charset="0"/>
                <a:ea typeface="微软雅黑" panose="020B0503020204020204" pitchFamily="34" charset="-122"/>
                <a:sym typeface="Calibri" panose="020F0502020204030204" pitchFamily="34" charset="0"/>
              </a:rPr>
              <a:t>容器内容窗格</a:t>
            </a:r>
            <a:endParaRPr lang="zh-CN" altLang="en-US" sz="2100" b="1" dirty="0">
              <a:latin typeface="Arial" panose="020B0604020202020204" pitchFamily="34" charset="0"/>
              <a:ea typeface="微软雅黑" panose="020B0503020204020204" pitchFamily="34" charset="-122"/>
              <a:sym typeface="Calibri" panose="020F0502020204030204" pitchFamily="34" charset="0"/>
            </a:endParaRPr>
          </a:p>
        </p:txBody>
      </p:sp>
      <p:sp>
        <p:nvSpPr>
          <p:cNvPr id="244750" name="AutoShape 14"/>
          <p:cNvSpPr/>
          <p:nvPr/>
        </p:nvSpPr>
        <p:spPr>
          <a:xfrm>
            <a:off x="5321300" y="5121275"/>
            <a:ext cx="5254625" cy="1679575"/>
          </a:xfrm>
          <a:prstGeom prst="wedgeEllipseCallout">
            <a:avLst>
              <a:gd name="adj1" fmla="val -11407"/>
              <a:gd name="adj2" fmla="val -62102"/>
            </a:avLst>
          </a:prstGeom>
          <a:solidFill>
            <a:srgbClr val="CC99FF"/>
          </a:solidFill>
          <a:ln w="9525" cap="flat" cmpd="sng">
            <a:solidFill>
              <a:schemeClr val="tx1"/>
            </a:solidFill>
            <a:prstDash val="solid"/>
            <a:miter/>
            <a:headEnd type="none" w="med" len="med"/>
            <a:tailEnd type="none" w="med" len="med"/>
          </a:ln>
        </p:spPr>
        <p:txBody>
          <a:bodyPr anchor="t"/>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实现了在单击</a:t>
            </a:r>
            <a:r>
              <a:rPr lang="zh-CN" altLang="en-US" sz="2100" b="1" dirty="0">
                <a:latin typeface="Times New Roman" panose="02020603050405020304" pitchFamily="18" charset="0"/>
                <a:ea typeface="微软雅黑" panose="020B0503020204020204" pitchFamily="34" charset="-122"/>
                <a:sym typeface="Calibri" panose="020F0502020204030204" pitchFamily="34" charset="0"/>
              </a:rPr>
              <a:t>“</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关闭</a:t>
            </a:r>
            <a:r>
              <a:rPr lang="zh-CN" altLang="en-US" sz="2100" b="1" dirty="0">
                <a:latin typeface="Times New Roman" panose="02020603050405020304" pitchFamily="18" charset="0"/>
                <a:ea typeface="微软雅黑" panose="020B0503020204020204" pitchFamily="34" charset="-122"/>
                <a:sym typeface="Calibri" panose="020F0502020204030204" pitchFamily="34" charset="0"/>
              </a:rPr>
              <a:t>”</a:t>
            </a: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按钮时，</a:t>
            </a:r>
            <a:endParaRPr lang="en-US" altLang="zh-CN" sz="2100" b="1" dirty="0">
              <a:latin typeface="微软雅黑" panose="020B0503020204020204" pitchFamily="34" charset="-122"/>
              <a:ea typeface="微软雅黑" panose="020B0503020204020204" pitchFamily="34" charset="-122"/>
              <a:sym typeface="Calibri" panose="020F0502020204030204" pitchFamily="34" charset="0"/>
            </a:endParaRPr>
          </a:p>
          <a:p>
            <a:pPr algn="ctr">
              <a:lnSpc>
                <a:spcPct val="80000"/>
              </a:lnSpc>
            </a:pPr>
            <a:r>
              <a:rPr lang="zh-CN" altLang="en-US" sz="2100" b="1" dirty="0">
                <a:latin typeface="微软雅黑" panose="020B0503020204020204" pitchFamily="34" charset="-122"/>
                <a:ea typeface="微软雅黑" panose="020B0503020204020204" pitchFamily="34" charset="-122"/>
                <a:sym typeface="Calibri" panose="020F0502020204030204" pitchFamily="34" charset="0"/>
              </a:rPr>
              <a:t>可以关闭窗口。</a:t>
            </a:r>
            <a:r>
              <a:rPr lang="zh-CN" altLang="en-US" sz="2100" b="1" dirty="0">
                <a:solidFill>
                  <a:srgbClr val="CC0000"/>
                </a:solidFill>
                <a:latin typeface="微软雅黑" panose="020B0503020204020204" pitchFamily="34" charset="-122"/>
                <a:ea typeface="微软雅黑" panose="020B0503020204020204" pitchFamily="34" charset="-122"/>
                <a:sym typeface="Calibri" panose="020F0502020204030204" pitchFamily="34" charset="0"/>
              </a:rPr>
              <a:t>如果使用的</a:t>
            </a:r>
            <a:endParaRPr lang="en-US" altLang="zh-CN" sz="2100" b="1" dirty="0">
              <a:solidFill>
                <a:srgbClr val="CC0000"/>
              </a:solidFill>
              <a:latin typeface="微软雅黑" panose="020B0503020204020204" pitchFamily="34" charset="-122"/>
              <a:ea typeface="微软雅黑" panose="020B0503020204020204" pitchFamily="34" charset="-122"/>
              <a:sym typeface="Calibri" panose="020F0502020204030204" pitchFamily="34" charset="0"/>
            </a:endParaRPr>
          </a:p>
          <a:p>
            <a:pPr algn="ctr">
              <a:lnSpc>
                <a:spcPct val="80000"/>
              </a:lnSpc>
            </a:pPr>
            <a:r>
              <a:rPr lang="zh-CN" altLang="en-US" sz="2100" b="1" dirty="0">
                <a:solidFill>
                  <a:srgbClr val="CC0000"/>
                </a:solidFill>
                <a:latin typeface="微软雅黑" panose="020B0503020204020204" pitchFamily="34" charset="-122"/>
                <a:ea typeface="微软雅黑" panose="020B0503020204020204" pitchFamily="34" charset="-122"/>
                <a:sym typeface="Calibri" panose="020F0502020204030204" pitchFamily="34" charset="0"/>
              </a:rPr>
              <a:t>早期版本的平台，则需要通过事件监听器实现</a:t>
            </a:r>
            <a:r>
              <a:rPr lang="en-US" altLang="zh-CN" sz="2100" b="1" dirty="0">
                <a:latin typeface="微软雅黑" panose="020B0503020204020204" pitchFamily="34" charset="-122"/>
                <a:ea typeface="微软雅黑" panose="020B0503020204020204" pitchFamily="34" charset="-122"/>
                <a:sym typeface="Calibri" panose="020F0502020204030204" pitchFamily="34" charset="0"/>
              </a:rPr>
              <a:t>  </a:t>
            </a:r>
            <a:endParaRPr lang="en-US" altLang="zh-CN" sz="2100" b="1" dirty="0">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42"/>
                                        </p:tgtEl>
                                        <p:attrNameLst>
                                          <p:attrName>style.visibility</p:attrName>
                                        </p:attrNameLst>
                                      </p:cBhvr>
                                      <p:to>
                                        <p:strVal val="visible"/>
                                      </p:to>
                                    </p:set>
                                    <p:animEffect transition="in" filter="wipe(left)">
                                      <p:cBhvr>
                                        <p:cTn id="7" dur="500"/>
                                        <p:tgtEl>
                                          <p:spTgt spid="2447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4743"/>
                                        </p:tgtEl>
                                        <p:attrNameLst>
                                          <p:attrName>style.visibility</p:attrName>
                                        </p:attrNameLst>
                                      </p:cBhvr>
                                      <p:to>
                                        <p:strVal val="visible"/>
                                      </p:to>
                                    </p:set>
                                    <p:animEffect transition="in" filter="wipe(left)">
                                      <p:cBhvr>
                                        <p:cTn id="11" dur="500"/>
                                        <p:tgtEl>
                                          <p:spTgt spid="24474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4744"/>
                                        </p:tgtEl>
                                        <p:attrNameLst>
                                          <p:attrName>style.visibility</p:attrName>
                                        </p:attrNameLst>
                                      </p:cBhvr>
                                      <p:to>
                                        <p:strVal val="visible"/>
                                      </p:to>
                                    </p:set>
                                    <p:animEffect transition="in" filter="wipe(left)">
                                      <p:cBhvr>
                                        <p:cTn id="16" dur="500"/>
                                        <p:tgtEl>
                                          <p:spTgt spid="24474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4745"/>
                                        </p:tgtEl>
                                        <p:attrNameLst>
                                          <p:attrName>style.visibility</p:attrName>
                                        </p:attrNameLst>
                                      </p:cBhvr>
                                      <p:to>
                                        <p:strVal val="visible"/>
                                      </p:to>
                                    </p:set>
                                    <p:animEffect transition="in" filter="wipe(left)">
                                      <p:cBhvr>
                                        <p:cTn id="20" dur="500"/>
                                        <p:tgtEl>
                                          <p:spTgt spid="2447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4746"/>
                                        </p:tgtEl>
                                        <p:attrNameLst>
                                          <p:attrName>style.visibility</p:attrName>
                                        </p:attrNameLst>
                                      </p:cBhvr>
                                      <p:to>
                                        <p:strVal val="visible"/>
                                      </p:to>
                                    </p:set>
                                    <p:animEffect transition="in" filter="wipe(left)">
                                      <p:cBhvr>
                                        <p:cTn id="25" dur="500"/>
                                        <p:tgtEl>
                                          <p:spTgt spid="24474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44747"/>
                                        </p:tgtEl>
                                        <p:attrNameLst>
                                          <p:attrName>style.visibility</p:attrName>
                                        </p:attrNameLst>
                                      </p:cBhvr>
                                      <p:to>
                                        <p:strVal val="visible"/>
                                      </p:to>
                                    </p:set>
                                    <p:animEffect transition="in" filter="wipe(left)">
                                      <p:cBhvr>
                                        <p:cTn id="29" dur="500"/>
                                        <p:tgtEl>
                                          <p:spTgt spid="2447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4748"/>
                                        </p:tgtEl>
                                        <p:attrNameLst>
                                          <p:attrName>style.visibility</p:attrName>
                                        </p:attrNameLst>
                                      </p:cBhvr>
                                      <p:to>
                                        <p:strVal val="visible"/>
                                      </p:to>
                                    </p:set>
                                    <p:animEffect transition="in" filter="wipe(left)">
                                      <p:cBhvr>
                                        <p:cTn id="34" dur="500"/>
                                        <p:tgtEl>
                                          <p:spTgt spid="24474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44749"/>
                                        </p:tgtEl>
                                        <p:attrNameLst>
                                          <p:attrName>style.visibility</p:attrName>
                                        </p:attrNameLst>
                                      </p:cBhvr>
                                      <p:to>
                                        <p:strVal val="visible"/>
                                      </p:to>
                                    </p:set>
                                    <p:animEffect transition="in" filter="wipe(left)">
                                      <p:cBhvr>
                                        <p:cTn id="38" dur="500"/>
                                        <p:tgtEl>
                                          <p:spTgt spid="2447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4739"/>
                                        </p:tgtEl>
                                        <p:attrNameLst>
                                          <p:attrName>style.visibility</p:attrName>
                                        </p:attrNameLst>
                                      </p:cBhvr>
                                      <p:to>
                                        <p:strVal val="visible"/>
                                      </p:to>
                                    </p:set>
                                    <p:animEffect transition="in" filter="wipe(left)">
                                      <p:cBhvr>
                                        <p:cTn id="43" dur="500"/>
                                        <p:tgtEl>
                                          <p:spTgt spid="244739"/>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44750"/>
                                        </p:tgtEl>
                                        <p:attrNameLst>
                                          <p:attrName>style.visibility</p:attrName>
                                        </p:attrNameLst>
                                      </p:cBhvr>
                                      <p:to>
                                        <p:strVal val="visible"/>
                                      </p:to>
                                    </p:set>
                                    <p:animEffect transition="in" filter="wipe(left)">
                                      <p:cBhvr>
                                        <p:cTn id="47" dur="500"/>
                                        <p:tgtEl>
                                          <p:spTgt spid="244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ldLvl="0" animBg="1"/>
      <p:bldP spid="244742" grpId="0" bldLvl="0" animBg="1"/>
      <p:bldP spid="244743" grpId="0" bldLvl="0" animBg="1"/>
      <p:bldP spid="244744" grpId="0" bldLvl="0" animBg="1"/>
      <p:bldP spid="244745" grpId="0" bldLvl="0" animBg="1"/>
      <p:bldP spid="244746" grpId="0" bldLvl="0" animBg="1"/>
      <p:bldP spid="244747" grpId="0" bldLvl="0" animBg="1"/>
      <p:bldP spid="244748" grpId="0" bldLvl="0" animBg="1"/>
      <p:bldP spid="244749" grpId="0" bldLvl="0" animBg="1"/>
      <p:bldP spid="244750"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JFrame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6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放置其他</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Swing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组件的顶级容器</a:t>
            </a:r>
            <a:endPar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组件用于在</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Swing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程序中创建窗体</a:t>
            </a:r>
            <a:endParaRPr kumimoji="0" lang="zh-CN" altLang="en-GB"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它的构造函数：</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endPar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JFrame(String Title)</a:t>
            </a:r>
            <a:endParaRPr kumimoji="0" lang="en-US" altLang="zh-CN" sz="2400" b="1"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组件必须添加至内容窗格，而不是直接添加至</a:t>
            </a: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a:t>
            </a: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对象，示例：</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
                <a:schemeClr val="tx1"/>
              </a:buClr>
              <a:buSzTx/>
              <a:buFont typeface="Arial" panose="020B0604020202020204" pitchFamily="34" charset="0"/>
              <a:buNone/>
              <a:defRPr/>
            </a:pPr>
            <a:r>
              <a:rPr kumimoji="0" lang="en-US" altLang="zh-CN" sz="28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frame.getContentPane().add(b);</a:t>
            </a:r>
            <a:endParaRPr kumimoji="0" lang="en-US" altLang="zh-CN" sz="2800" b="0" i="0" u="none" strike="noStrike" kern="1200" cap="none" spc="0" normalizeH="0" baseline="0" noProof="1">
              <a:ln>
                <a:noFill/>
              </a:ln>
              <a:solidFill>
                <a:srgbClr val="CC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JPanel</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5346" name="Rectangle 3"/>
          <p:cNvSpPr>
            <a:spLocks noGrp="1"/>
          </p:cNvSpPr>
          <p:nvPr>
            <p:ph idx="1"/>
          </p:nvPr>
        </p:nvSpPr>
        <p:spPr/>
        <p:txBody>
          <a:bodyPr vert="horz" wrap="square" lIns="96011" tIns="48005" rIns="96011" bIns="48005" anchor="t"/>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组件是一个中间容器</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用于将小型的轻量级组件组合在一起</a:t>
            </a:r>
            <a:endParaRPr lang="zh-CN" altLang="en-GB"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的缺省布局为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FlowLayout</a:t>
            </a:r>
            <a:endParaRPr lang="en-GB"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JPanel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具有下列构造函数：</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JPanel()</a:t>
            </a:r>
            <a:endPar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rPr>
              <a:t>JPanel(LayoutManager lm)</a:t>
            </a:r>
            <a:endParaRPr lang="en-US" altLang="zh-CN" sz="2400" b="1" kern="1200" dirty="0">
              <a:solidFill>
                <a:srgbClr val="CC0000"/>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3"/>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Swing基础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885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R="0" lvl="0" algn="l" defTabSz="1028700" rtl="0" eaLnBrk="0" fontAlgn="base" latinLnBrk="0" hangingPunct="0">
              <a:lnSpc>
                <a:spcPct val="100000"/>
              </a:lnSpc>
              <a:spcBef>
                <a:spcPct val="20000"/>
              </a:spcBef>
              <a:spcAft>
                <a:spcPct val="0"/>
              </a:spcAft>
              <a:buClrTx/>
              <a:buSzTx/>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a:t>
            </a:r>
            <a:r>
              <a:rPr lang="en-US" altLang="zh-CN" sz="2935">
                <a:ln>
                  <a:noFill/>
                </a:ln>
                <a:effectLst/>
                <a:uLnTx/>
                <a:uFillTx/>
                <a:sym typeface="Calibri" panose="020F0502020204030204" pitchFamily="34" charset="0"/>
              </a:rPr>
              <a:t>JComponent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的子类，从</a:t>
            </a: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继承了如下功能：</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边框：你可以用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setBorder()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方法来指定在组件周围显示的边框。</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双缓冲：双缓冲可以改善一个频繁被改变的组件的外观。</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提示框：通过用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setToolTipText()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方法来指定一个字符串，你可以提供给用户有关某个组件的帮助信息。</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just"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键盘导航：使用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registerKeyboardAction()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方法，你可以让用户以键盘代替鼠标来操作</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应用程序范围的可插式外观和感觉：</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GUIManager</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典型</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Swing</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页面</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7394" name="内容占位符 2"/>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0116" name="Rectangle 4"/>
          <p:cNvSpPr>
            <a:spLocks noChangeArrowheads="1"/>
          </p:cNvSpPr>
          <p:nvPr/>
        </p:nvSpPr>
        <p:spPr bwMode="auto">
          <a:xfrm>
            <a:off x="3836988" y="3192463"/>
            <a:ext cx="9601200" cy="3794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9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pic>
        <p:nvPicPr>
          <p:cNvPr id="187396" name="Picture 5"/>
          <p:cNvPicPr>
            <a:picLocks noChangeAspect="1"/>
          </p:cNvPicPr>
          <p:nvPr/>
        </p:nvPicPr>
        <p:blipFill>
          <a:blip r:embed="rId1"/>
          <a:stretch>
            <a:fillRect/>
          </a:stretch>
        </p:blipFill>
        <p:spPr>
          <a:xfrm>
            <a:off x="1079500" y="2479675"/>
            <a:ext cx="8561388" cy="2235200"/>
          </a:xfrm>
          <a:prstGeom prst="rect">
            <a:avLst/>
          </a:prstGeom>
          <a:noFill/>
          <a:ln w="9525">
            <a:noFill/>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2"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493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java.awt.event.*;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Ex8_1{</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f=new JFrame(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Simple Swing Application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Container contentPane=f.getContentPane();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contentPane.setLayout(new GridLayout(2,1));</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JButton button=new JButton("Click me");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final JLabel label=new JLabel();</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添加按钮</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添加标签</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button.addActionListener( new ActionListener(){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void actionPerformed(ActionEvent event) {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information=JOptionPane.showInputDialog("</a:t>
            </a:r>
            <a:r>
              <a:rPr kumimoji="0" lang="zh-CN" altLang="en-US"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请输入一串字符</a:t>
            </a:r>
            <a:r>
              <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47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label.setText(information);</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f.setSize(200,100);//</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设置大小</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f.show();//</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f.setDefaultCloseOperation(JFrame.EXIT_ON_CLOSE);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6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944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89443" name="Picture 3"/>
          <p:cNvPicPr>
            <a:picLocks noChangeAspect="1"/>
          </p:cNvPicPr>
          <p:nvPr/>
        </p:nvPicPr>
        <p:blipFill>
          <a:blip r:embed="rId1"/>
          <a:stretch>
            <a:fillRect/>
          </a:stretch>
        </p:blipFill>
        <p:spPr>
          <a:xfrm>
            <a:off x="3811588" y="1862138"/>
            <a:ext cx="3081337" cy="1000125"/>
          </a:xfrm>
          <a:prstGeom prst="rect">
            <a:avLst/>
          </a:prstGeom>
          <a:noFill/>
          <a:ln w="9525">
            <a:noFill/>
          </a:ln>
        </p:spPr>
      </p:pic>
      <p:pic>
        <p:nvPicPr>
          <p:cNvPr id="189444" name="Picture 4"/>
          <p:cNvPicPr>
            <a:picLocks noChangeAspect="1"/>
          </p:cNvPicPr>
          <p:nvPr/>
        </p:nvPicPr>
        <p:blipFill>
          <a:blip r:embed="rId2"/>
          <a:stretch>
            <a:fillRect/>
          </a:stretch>
        </p:blipFill>
        <p:spPr>
          <a:xfrm>
            <a:off x="3889375" y="3298825"/>
            <a:ext cx="2970213" cy="1339850"/>
          </a:xfrm>
          <a:prstGeom prst="rect">
            <a:avLst/>
          </a:prstGeom>
          <a:noFill/>
          <a:ln w="9525">
            <a:noFill/>
          </a:ln>
        </p:spPr>
      </p:pic>
      <p:pic>
        <p:nvPicPr>
          <p:cNvPr id="189445" name="Picture 5"/>
          <p:cNvPicPr>
            <a:picLocks noChangeAspect="1"/>
          </p:cNvPicPr>
          <p:nvPr/>
        </p:nvPicPr>
        <p:blipFill>
          <a:blip r:embed="rId3"/>
          <a:stretch>
            <a:fillRect/>
          </a:stretch>
        </p:blipFill>
        <p:spPr>
          <a:xfrm>
            <a:off x="3889375" y="5189538"/>
            <a:ext cx="3079750" cy="1000125"/>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的特点和概念</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697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 GUI </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源于</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package java.awt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包括外观和感觉</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外观以及用户如何和程序交互</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轻量级组件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完全用</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写成，不是用当前平台的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功能</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某些</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组件也是重量级的，外观和功能受到本地窗口系统的限制，如</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java.awt.Windows</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java.applet.Applet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005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类是除了顶层容器以外所有</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组件的基类，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 </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包含</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paint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repaint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方法，可以在屏幕上绘制组件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大多数</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组件直接或间接扩展</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Component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 </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容纳相关组件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add</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方法，用来添加组件</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setLayout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方法，这个方法可用来设置布局，以帮助</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对象对其中的组件进行定位和设置组件大小</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JComponent </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多数</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组件的超类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可抽换的外观和感觉，即可根据需求定制外观和感觉。</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快捷键</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通过键盘直接访问</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GUI</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一般的事件处理功能</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3538" name="Rectangle 2"/>
          <p:cNvSpPr>
            <a:spLocks noGrp="1"/>
          </p:cNvSpPr>
          <p:nvPr>
            <p:ph idx="1"/>
          </p:nvPr>
        </p:nvSpPr>
        <p:spPr/>
        <p:txBody>
          <a:bodyPr vert="horz" wrap="square" lIns="96011" tIns="48005" rIns="96011" bIns="4800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通常将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javax.swing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包里的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Swing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组件归为三个层次</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顶层容器</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中间层容器</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原子组件</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0450"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8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a:t>
            </a: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可包含其他组件和容器</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类的子类</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无边框容器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 Applet</a:t>
            </a: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有边框容器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Window, Frame, Dialog, </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FieldDialog</a:t>
            </a: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100000"/>
              </a:lnSpc>
              <a:spcBef>
                <a:spcPct val="20000"/>
              </a:spcBef>
              <a:spcAft>
                <a:spcPct val="0"/>
              </a:spcAft>
              <a:buClrTx/>
              <a:buSzPct val="90000"/>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可自动处理滚动操作的容器</a:t>
            </a: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Scrollpane</a:t>
            </a:r>
            <a:endPar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1987" name="AutoShape 4"/>
          <p:cNvSpPr/>
          <p:nvPr/>
        </p:nvSpPr>
        <p:spPr>
          <a:xfrm>
            <a:off x="3435350" y="3979863"/>
            <a:ext cx="2497138"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zh-CN" altLang="en-US" sz="2100" dirty="0">
                <a:latin typeface="Arial" panose="020B0604020202020204" pitchFamily="34" charset="0"/>
                <a:ea typeface="华文行楷" panose="02010800040101010101" pitchFamily="2" charset="-122"/>
                <a:sym typeface="Calibri" panose="020F0502020204030204" pitchFamily="34" charset="0"/>
              </a:rPr>
              <a:t>  </a:t>
            </a:r>
            <a:r>
              <a:rPr lang="en-US" altLang="zh-CN" sz="2100" dirty="0">
                <a:latin typeface="Arial" panose="020B0604020202020204" pitchFamily="34" charset="0"/>
                <a:ea typeface="华文行楷" panose="02010800040101010101" pitchFamily="2" charset="-122"/>
                <a:sym typeface="Calibri" panose="020F0502020204030204" pitchFamily="34" charset="0"/>
              </a:rPr>
              <a:t>Container</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88" name="AutoShape 5"/>
          <p:cNvSpPr/>
          <p:nvPr/>
        </p:nvSpPr>
        <p:spPr>
          <a:xfrm>
            <a:off x="3771900" y="4886325"/>
            <a:ext cx="1816100"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946150" algn="ctr">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ScrollPane</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89" name="AutoShape 6"/>
          <p:cNvSpPr/>
          <p:nvPr/>
        </p:nvSpPr>
        <p:spPr>
          <a:xfrm>
            <a:off x="5022850" y="5792788"/>
            <a:ext cx="1814513" cy="460375"/>
          </a:xfrm>
          <a:prstGeom prst="roundRect">
            <a:avLst>
              <a:gd name="adj" fmla="val 16667"/>
            </a:avLst>
          </a:prstGeom>
          <a:no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Frame</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0" name="AutoShape 7"/>
          <p:cNvSpPr/>
          <p:nvPr/>
        </p:nvSpPr>
        <p:spPr>
          <a:xfrm>
            <a:off x="7821613" y="6618288"/>
            <a:ext cx="1814512"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FileDialog</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1" name="AutoShape 8"/>
          <p:cNvSpPr/>
          <p:nvPr/>
        </p:nvSpPr>
        <p:spPr>
          <a:xfrm>
            <a:off x="1166813" y="4886325"/>
            <a:ext cx="1814512"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Panel</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2" name="AutoShape 9"/>
          <p:cNvSpPr/>
          <p:nvPr/>
        </p:nvSpPr>
        <p:spPr>
          <a:xfrm>
            <a:off x="6534150" y="4886325"/>
            <a:ext cx="1814513"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Window</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3" name="AutoShape 10"/>
          <p:cNvSpPr/>
          <p:nvPr/>
        </p:nvSpPr>
        <p:spPr>
          <a:xfrm>
            <a:off x="7820025" y="5792788"/>
            <a:ext cx="1814513"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Dialog</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sp>
        <p:nvSpPr>
          <p:cNvPr id="41994" name="AutoShape 11"/>
          <p:cNvSpPr/>
          <p:nvPr/>
        </p:nvSpPr>
        <p:spPr>
          <a:xfrm>
            <a:off x="1166813" y="6096000"/>
            <a:ext cx="1814512" cy="460375"/>
          </a:xfrm>
          <a:prstGeom prst="roundRect">
            <a:avLst>
              <a:gd name="adj" fmla="val 16667"/>
            </a:avLst>
          </a:prstGeom>
          <a:solidFill>
            <a:schemeClr val="bg1"/>
          </a:solidFill>
          <a:ln w="9525" cap="flat" cmpd="sng">
            <a:solidFill>
              <a:schemeClr val="tx1"/>
            </a:solidFill>
            <a:prstDash val="solid"/>
            <a:round/>
            <a:headEnd type="none" w="med" len="med"/>
            <a:tailEnd type="none" w="med" len="med"/>
          </a:ln>
        </p:spPr>
        <p:txBody>
          <a:bodyPr lIns="0" rIns="0" anchor="ctr">
            <a:spAutoFit/>
          </a:bodyPr>
          <a:p>
            <a:pPr marL="1040130" indent="-558800">
              <a:buClr>
                <a:schemeClr val="hlink"/>
              </a:buClr>
              <a:buSzPct val="90000"/>
            </a:pPr>
            <a:r>
              <a:rPr lang="en-US" altLang="zh-CN" sz="2100" dirty="0">
                <a:latin typeface="Arial" panose="020B0604020202020204" pitchFamily="34" charset="0"/>
                <a:ea typeface="华文行楷" panose="02010800040101010101" pitchFamily="2" charset="-122"/>
                <a:sym typeface="Calibri" panose="020F0502020204030204" pitchFamily="34" charset="0"/>
              </a:rPr>
              <a:t>Applet</a:t>
            </a:r>
            <a:endParaRPr lang="en-US" altLang="zh-CN" sz="2100" dirty="0">
              <a:latin typeface="Arial" panose="020B0604020202020204" pitchFamily="34" charset="0"/>
              <a:ea typeface="华文行楷" panose="02010800040101010101" pitchFamily="2" charset="-122"/>
              <a:sym typeface="Calibri" panose="020F0502020204030204" pitchFamily="34" charset="0"/>
            </a:endParaRPr>
          </a:p>
        </p:txBody>
      </p:sp>
      <p:cxnSp>
        <p:nvCxnSpPr>
          <p:cNvPr id="41995" name="AutoShape 12"/>
          <p:cNvCxnSpPr>
            <a:stCxn id="41987" idx="2"/>
            <a:endCxn id="41988" idx="0"/>
          </p:cNvCxnSpPr>
          <p:nvPr/>
        </p:nvCxnSpPr>
        <p:spPr>
          <a:xfrm flipH="1">
            <a:off x="4679950" y="4440238"/>
            <a:ext cx="4763" cy="446087"/>
          </a:xfrm>
          <a:prstGeom prst="straightConnector1">
            <a:avLst/>
          </a:prstGeom>
          <a:ln w="9525" cap="flat" cmpd="sng">
            <a:solidFill>
              <a:schemeClr val="tx1"/>
            </a:solidFill>
            <a:prstDash val="solid"/>
            <a:round/>
            <a:headEnd type="none" w="med" len="med"/>
            <a:tailEnd type="none" w="med" len="med"/>
          </a:ln>
        </p:spPr>
      </p:cxnSp>
      <p:cxnSp>
        <p:nvCxnSpPr>
          <p:cNvPr id="41996" name="AutoShape 13"/>
          <p:cNvCxnSpPr>
            <a:stCxn id="41987" idx="2"/>
            <a:endCxn id="41991" idx="0"/>
          </p:cNvCxnSpPr>
          <p:nvPr/>
        </p:nvCxnSpPr>
        <p:spPr>
          <a:xfrm flipH="1">
            <a:off x="2074863" y="4440238"/>
            <a:ext cx="2609850" cy="446087"/>
          </a:xfrm>
          <a:prstGeom prst="straightConnector1">
            <a:avLst/>
          </a:prstGeom>
          <a:ln w="9525" cap="flat" cmpd="sng">
            <a:solidFill>
              <a:schemeClr val="tx1"/>
            </a:solidFill>
            <a:prstDash val="solid"/>
            <a:round/>
            <a:headEnd type="none" w="med" len="med"/>
            <a:tailEnd type="none" w="med" len="med"/>
          </a:ln>
        </p:spPr>
      </p:cxnSp>
      <p:cxnSp>
        <p:nvCxnSpPr>
          <p:cNvPr id="41997" name="AutoShape 14"/>
          <p:cNvCxnSpPr>
            <a:stCxn id="41991" idx="2"/>
            <a:endCxn id="41994" idx="0"/>
          </p:cNvCxnSpPr>
          <p:nvPr/>
        </p:nvCxnSpPr>
        <p:spPr>
          <a:xfrm>
            <a:off x="2074863" y="5346700"/>
            <a:ext cx="0" cy="749300"/>
          </a:xfrm>
          <a:prstGeom prst="straightConnector1">
            <a:avLst/>
          </a:prstGeom>
          <a:ln w="9525" cap="flat" cmpd="sng">
            <a:solidFill>
              <a:schemeClr val="tx1"/>
            </a:solidFill>
            <a:prstDash val="solid"/>
            <a:round/>
            <a:headEnd type="none" w="med" len="med"/>
            <a:tailEnd type="none" w="med" len="med"/>
          </a:ln>
        </p:spPr>
      </p:cxnSp>
      <p:cxnSp>
        <p:nvCxnSpPr>
          <p:cNvPr id="41998" name="AutoShape 15"/>
          <p:cNvCxnSpPr>
            <a:stCxn id="41992" idx="0"/>
            <a:endCxn id="41987" idx="2"/>
          </p:cNvCxnSpPr>
          <p:nvPr/>
        </p:nvCxnSpPr>
        <p:spPr>
          <a:xfrm flipH="1" flipV="1">
            <a:off x="4684713" y="4440238"/>
            <a:ext cx="2757487" cy="446087"/>
          </a:xfrm>
          <a:prstGeom prst="straightConnector1">
            <a:avLst/>
          </a:prstGeom>
          <a:ln w="9525" cap="flat" cmpd="sng">
            <a:solidFill>
              <a:schemeClr val="tx1"/>
            </a:solidFill>
            <a:prstDash val="solid"/>
            <a:round/>
            <a:headEnd type="none" w="med" len="med"/>
            <a:tailEnd type="none" w="med" len="med"/>
          </a:ln>
        </p:spPr>
      </p:cxnSp>
      <p:cxnSp>
        <p:nvCxnSpPr>
          <p:cNvPr id="41999" name="AutoShape 16"/>
          <p:cNvCxnSpPr>
            <a:stCxn id="41992" idx="2"/>
            <a:endCxn id="41989" idx="0"/>
          </p:cNvCxnSpPr>
          <p:nvPr/>
        </p:nvCxnSpPr>
        <p:spPr>
          <a:xfrm flipH="1">
            <a:off x="5930900" y="5346700"/>
            <a:ext cx="1511300" cy="447675"/>
          </a:xfrm>
          <a:prstGeom prst="straightConnector1">
            <a:avLst/>
          </a:prstGeom>
          <a:ln w="9525" cap="flat" cmpd="sng">
            <a:solidFill>
              <a:schemeClr val="tx1"/>
            </a:solidFill>
            <a:prstDash val="solid"/>
            <a:round/>
            <a:headEnd type="none" w="med" len="med"/>
            <a:tailEnd type="none" w="med" len="med"/>
          </a:ln>
        </p:spPr>
      </p:cxnSp>
      <p:cxnSp>
        <p:nvCxnSpPr>
          <p:cNvPr id="42000" name="AutoShape 17"/>
          <p:cNvCxnSpPr>
            <a:stCxn id="41992" idx="2"/>
            <a:endCxn id="41993" idx="0"/>
          </p:cNvCxnSpPr>
          <p:nvPr/>
        </p:nvCxnSpPr>
        <p:spPr>
          <a:xfrm>
            <a:off x="7442200" y="5346700"/>
            <a:ext cx="1285875" cy="447675"/>
          </a:xfrm>
          <a:prstGeom prst="straightConnector1">
            <a:avLst/>
          </a:prstGeom>
          <a:ln w="9525" cap="flat" cmpd="sng">
            <a:solidFill>
              <a:schemeClr val="tx1"/>
            </a:solidFill>
            <a:prstDash val="solid"/>
            <a:round/>
            <a:headEnd type="none" w="med" len="med"/>
            <a:tailEnd type="none" w="med" len="med"/>
          </a:ln>
        </p:spPr>
      </p:cxnSp>
      <p:cxnSp>
        <p:nvCxnSpPr>
          <p:cNvPr id="42001" name="AutoShape 18"/>
          <p:cNvCxnSpPr>
            <a:stCxn id="41993" idx="2"/>
            <a:endCxn id="41990" idx="0"/>
          </p:cNvCxnSpPr>
          <p:nvPr/>
        </p:nvCxnSpPr>
        <p:spPr>
          <a:xfrm>
            <a:off x="8726488" y="6253163"/>
            <a:ext cx="3175" cy="365125"/>
          </a:xfrm>
          <a:prstGeom prst="straightConnector1">
            <a:avLst/>
          </a:prstGeom>
          <a:ln w="9525" cap="flat" cmpd="sng">
            <a:solidFill>
              <a:schemeClr val="tx1"/>
            </a:solidFill>
            <a:prstDash val="solid"/>
            <a:round/>
            <a:headEnd type="none" w="med" len="med"/>
            <a:tailEnd type="none" w="med" len="med"/>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4"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31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顶层容器</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提供三个顶层容器的类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实现单个主窗口</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实现一个二级窗口</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对话框</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JApplet </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在浏览器窗口中实现一个</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applet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显示区域</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必须和操作系统打交道，所以都是重量级组件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从继承结构上来看，它们分别是从原来</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Applet</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类继承而来</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每个使用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程序都必须至少有一个顶层容器，别的组件都必须放在这个顶层容器上才能显现出来</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517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中间层容器</a:t>
            </a:r>
            <a:endParaRPr kumimoji="0" lang="en-US" altLang="zh-CN" sz="294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其存在的目的仅仅是为了容纳别的组件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分为两类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一般用途的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特殊用途的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800225" marR="0" lvl="3"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可以直接从顶层容器中获得一个</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对象来直接使用，而别的中间容器使用的时候需要新建一个对象</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1204" name="Rectangle 4"/>
          <p:cNvSpPr/>
          <p:nvPr/>
        </p:nvSpPr>
        <p:spPr>
          <a:xfrm>
            <a:off x="788988" y="273050"/>
            <a:ext cx="8415338" cy="960438"/>
          </a:xfrm>
          <a:prstGeom prst="rect">
            <a:avLst/>
          </a:prstGeom>
          <a:noFill/>
          <a:ln w="9525">
            <a:noFill/>
          </a:ln>
        </p:spPr>
        <p:txBody>
          <a:bodyPr lIns="96678" tIns="48339" rIns="96678" bIns="48339" anchor="b"/>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
                <a:srgbClr val="000000"/>
              </a:buClr>
              <a:buSzTx/>
              <a:buFont typeface="Arial" panose="020B0604020202020204" pitchFamily="34" charset="0"/>
              <a:buNone/>
              <a:defRPr/>
            </a:pPr>
            <a:r>
              <a:rPr kumimoji="0" lang="zh-CN" altLang="zh-CN" sz="3900" b="0" i="0" u="none" strike="noStrike" kern="1200" cap="none" spc="0" normalizeH="0" baseline="0" noProof="1"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endParaRPr kumimoji="0" lang="zh-CN" altLang="zh-CN" sz="3900" b="0" i="0" u="none" strike="noStrike" kern="1200" cap="none" spc="0" normalizeH="0" baseline="0" noProof="1"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6195"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原子组件</a:t>
            </a:r>
            <a:endParaRPr kumimoji="0" lang="en-US" altLang="zh-CN" sz="252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通常是在图形用户界面中和用户进行交互的组件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基本功能是和用户交互信息，而不像前两种组件那样是用来容纳别的组件的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根据功能的不同，可被分为三类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显示不可编辑信息的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JProgressBar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JToolTip</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有控制功能、可以用来输入信息的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JSpinner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JTexComponent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能提供格式化的信息并允许用户选择的</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JColorChooser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2228" name="Rectangle 4"/>
          <p:cNvSpPr/>
          <p:nvPr/>
        </p:nvSpPr>
        <p:spPr>
          <a:xfrm>
            <a:off x="788988" y="273050"/>
            <a:ext cx="8415338"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78" tIns="48339" rIns="96678" bIns="48339" anchor="b"/>
          <a:lstStyle/>
          <a:p>
            <a:pPr marL="0" marR="0" lvl="0" indent="0" algn="l" defTabSz="1028700" rtl="0" eaLnBrk="0" fontAlgn="base" latinLnBrk="0" hangingPunct="0">
              <a:lnSpc>
                <a:spcPct val="70000"/>
              </a:lnSpc>
              <a:spcBef>
                <a:spcPct val="0"/>
              </a:spcBef>
              <a:spcAft>
                <a:spcPct val="0"/>
              </a:spcAft>
              <a:buClrTx/>
              <a:buSzTx/>
              <a:buFont typeface="Arial" panose="020B0604020202020204" pitchFamily="34" charset="0"/>
              <a:buNone/>
              <a:defRPr/>
            </a:pPr>
            <a:r>
              <a:rPr kumimoji="0" lang="zh-CN" altLang="zh-CN" sz="3465"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zh-CN" sz="3465" b="1" i="0" u="none" strike="noStrike" kern="1200" cap="none" spc="0" normalizeH="0" baseline="0" noProof="1">
              <a:ln>
                <a:noFill/>
              </a:ln>
              <a:solidFill>
                <a:srgbClr val="00B0F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721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javax.swing.*;</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 java.awt.*;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Ex8_2{</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static void main(String[] args){</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JFrame.setDefaultLookAndFeelDecorated(true);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JFrame frame=new JFrame("Swing Frame");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Container contentPane=frame.getContentPane();</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JPanel panel=new JPanel();    </a:t>
            </a:r>
            <a:r>
              <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panel.setBorder(BorderFactory.createLineBorder(Color.black,5));</a:t>
            </a:r>
            <a:endParaRPr kumimoji="0" lang="en-US" altLang="zh-CN" sz="189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panel.setLayout(new GridLayout(2,1));</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JLabel label=new JLabel("Label",SwingConstants.CENTER);</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JButton button=new JButton("Button");</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panel.add(label); </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panel.add(button);</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contentPane.add(panel);</a:t>
            </a:r>
            <a:endPar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1"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frame.pack();//</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对组件进行排列</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frame.show();//</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frame.setDefaultCloseOperation(JFrame.EXIT_ON_CLOSE);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70000"/>
              </a:lnSpc>
              <a:spcBef>
                <a:spcPct val="20000"/>
              </a:spcBef>
              <a:spcAft>
                <a:spcPct val="0"/>
              </a:spcAft>
              <a:buClrTx/>
              <a:buSzTx/>
              <a:buFont typeface="Arial" panose="020B0604020202020204" pitchFamily="34" charset="0"/>
              <a:buNone/>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的组件和容器层次</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824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首先创建一个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类顶级容器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然后获得顶级容器的内容面板</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contentPane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，只有通过它才能加入其他组件。</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然后创建一个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类的中间容器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，并设置边框以及布局</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然后创建原子组件</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Label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button</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，并将它们添加到中间容器上</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然后将中间容器通过内容面板添加到顶层容器上，并</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对组件进行排列</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99683" name="Picture 5"/>
          <p:cNvPicPr>
            <a:picLocks noChangeAspect="1"/>
          </p:cNvPicPr>
          <p:nvPr/>
        </p:nvPicPr>
        <p:blipFill>
          <a:blip r:embed="rId1"/>
          <a:stretch>
            <a:fillRect/>
          </a:stretch>
        </p:blipFill>
        <p:spPr>
          <a:xfrm>
            <a:off x="3870325" y="4097338"/>
            <a:ext cx="2590800" cy="1270000"/>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Swing</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029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组件和容器</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容器层次结构</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是一个以顶层容器为根的树状组件集合</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为了显示在屏幕上，每个组件必须是一套容器层次结构的一部分</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每个组件只能放置在某个容器内一次</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如果某个组件已经在一个容器中，又将它加到另外一个容器中，这个组件就会从第一个容器中清除</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顶层</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1730" name="Rectangle 4"/>
          <p:cNvSpPr>
            <a:spLocks noGrp="1"/>
          </p:cNvSpPr>
          <p:nvPr>
            <p:ph idx="1"/>
          </p:nvPr>
        </p:nvSpPr>
        <p:spPr/>
        <p:txBody>
          <a:bodyPr vert="horz" wrap="square" lIns="96011" tIns="48005" rIns="96011" bIns="48005" anchor="t"/>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buClrTx/>
              <a:buSzTx/>
            </a:pPr>
            <a:r>
              <a:rPr lang="en-US" altLang="zh-CN" sz="2100" dirty="0"/>
              <a:t>JApplet</a:t>
            </a:r>
            <a:r>
              <a:rPr lang="zh-CN" altLang="en-US" sz="2100" dirty="0"/>
              <a:t>类的顶层容器由浏览器提供，</a:t>
            </a:r>
            <a:r>
              <a:rPr lang="en-US" altLang="zh-CN" sz="2100" dirty="0"/>
              <a:t>JFrame</a:t>
            </a:r>
            <a:r>
              <a:rPr lang="zh-CN" altLang="en-US" sz="2100" dirty="0"/>
              <a:t>和</a:t>
            </a:r>
            <a:r>
              <a:rPr lang="en-US" altLang="zh-CN" sz="2100" dirty="0"/>
              <a:t>JDialog</a:t>
            </a:r>
            <a:r>
              <a:rPr lang="zh-CN" altLang="en-US" sz="2100" dirty="0"/>
              <a:t>通过构造方法进行创建</a:t>
            </a:r>
            <a:endParaRPr lang="zh-CN" altLang="en-US" sz="2100" dirty="0"/>
          </a:p>
        </p:txBody>
      </p:sp>
      <p:graphicFrame>
        <p:nvGraphicFramePr>
          <p:cNvPr id="56323" name="内容占位符 56322"/>
          <p:cNvGraphicFramePr>
            <a:graphicFrameLocks noGrp="1"/>
          </p:cNvGraphicFramePr>
          <p:nvPr>
            <p:ph idx="4294967295"/>
            <p:custDataLst>
              <p:tags r:id="rId1"/>
            </p:custDataLst>
          </p:nvPr>
        </p:nvGraphicFramePr>
        <p:xfrm>
          <a:off x="855345" y="2250440"/>
          <a:ext cx="9721850" cy="4007485"/>
        </p:xfrm>
        <a:graphic>
          <a:graphicData uri="http://schemas.openxmlformats.org/drawingml/2006/table">
            <a:tbl>
              <a:tblPr/>
              <a:tblGrid>
                <a:gridCol w="3531870"/>
                <a:gridCol w="6189980"/>
              </a:tblGrid>
              <a:tr h="35242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ctr"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dirty="0" smtClean="0">
                          <a:ln>
                            <a:noFill/>
                          </a:ln>
                          <a:solidFill>
                            <a:schemeClr val="tx1"/>
                          </a:solidFill>
                          <a:effectLst/>
                          <a:cs typeface="Times New Roman" panose="02020603050405020304" pitchFamily="18" charset="0"/>
                        </a:rPr>
                        <a:t>名称</a:t>
                      </a:r>
                      <a:endParaRPr kumimoji="0" lang="zh-CN" altLang="en-US" sz="1600" b="0" i="0" u="none" strike="noStrike" cap="none" normalizeH="0" baseline="0" dirty="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lumMod val="90000"/>
                      </a:schemeClr>
                    </a:solid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ctr"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Times New Roman" panose="02020603050405020304" pitchFamily="18" charset="0"/>
                        </a:rPr>
                        <a:t>描述</a:t>
                      </a:r>
                      <a:endParaRPr kumimoji="0" lang="zh-CN" altLang="en-US"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lumMod val="90000"/>
                      </a:schemeClr>
                    </a:solidFill>
                  </a:tcPr>
                </a:tc>
              </a:tr>
              <a:tr h="365760">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Times New Roman" panose="02020603050405020304" pitchFamily="18" charset="0"/>
                        </a:rPr>
                        <a:t>JFrame()</a:t>
                      </a:r>
                      <a:endParaRPr kumimoji="0" lang="en-US"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建立一个新的</a:t>
                      </a:r>
                      <a:r>
                        <a:rPr kumimoji="0" lang="en-US" altLang="zh-CN" sz="1600" b="0" i="0" u="none" strike="noStrike" cap="none" normalizeH="0" baseline="0" smtClean="0">
                          <a:ln>
                            <a:noFill/>
                          </a:ln>
                          <a:solidFill>
                            <a:schemeClr val="tx1"/>
                          </a:solidFill>
                          <a:effectLst/>
                          <a:cs typeface="微软雅黑" panose="020B0503020204020204" pitchFamily="34" charset="-122"/>
                        </a:rPr>
                        <a:t>JFrame</a:t>
                      </a:r>
                      <a:r>
                        <a:rPr kumimoji="0" lang="zh-CN" altLang="en-US" sz="1600" b="0" i="0" u="none" strike="noStrike" cap="none" normalizeH="0" baseline="0" smtClean="0">
                          <a:ln>
                            <a:noFill/>
                          </a:ln>
                          <a:solidFill>
                            <a:schemeClr val="tx1"/>
                          </a:solidFill>
                          <a:effectLst/>
                          <a:cs typeface="微软雅黑" panose="020B0503020204020204" pitchFamily="34" charset="-122"/>
                        </a:rPr>
                        <a:t>，默认值是不可见的</a:t>
                      </a:r>
                      <a:r>
                        <a:rPr kumimoji="0" lang="en-US" altLang="zh-CN" sz="1600" b="0" i="0" u="none" strike="noStrike" cap="none" normalizeH="0" baseline="0" smtClean="0">
                          <a:ln>
                            <a:noFill/>
                          </a:ln>
                          <a:solidFill>
                            <a:schemeClr val="tx1"/>
                          </a:solidFill>
                          <a:effectLst/>
                          <a:cs typeface="微软雅黑" panose="020B0503020204020204" pitchFamily="34" charset="-122"/>
                        </a:rPr>
                        <a:t>(Invisible)</a:t>
                      </a:r>
                      <a:endParaRPr kumimoji="0" lang="en-US" altLang="zh-CN"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39090">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微软雅黑" panose="020B0503020204020204" pitchFamily="34" charset="-122"/>
                        </a:rPr>
                        <a:t>JFrame(String title</a:t>
                      </a:r>
                      <a:r>
                        <a:rPr kumimoji="0" lang="zh-CN" altLang="en-US" sz="1600" b="0" i="0" u="none" strike="noStrike" cap="none" normalizeH="0" baseline="0" smtClean="0">
                          <a:ln>
                            <a:noFill/>
                          </a:ln>
                          <a:solidFill>
                            <a:schemeClr val="tx1"/>
                          </a:solidFill>
                          <a:effectLst/>
                          <a:cs typeface="微软雅黑" panose="020B0503020204020204" pitchFamily="34" charset="-122"/>
                        </a:rPr>
                        <a:t>）</a:t>
                      </a:r>
                      <a:endParaRPr kumimoji="0" lang="zh-CN" altLang="en-US"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建立一个具有标题title的JFrame，默认值是不可见的(Invisilble)</a:t>
                      </a:r>
                      <a:endParaRPr kumimoji="0" lang="zh-CN" altLang="en-US" sz="16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Times New Roman" panose="02020603050405020304" pitchFamily="18" charset="0"/>
                        </a:rPr>
                        <a:t>JApplet()</a:t>
                      </a:r>
                      <a:endParaRPr kumimoji="0" lang="en-US"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a:t>
                      </a:r>
                      <a:r>
                        <a:rPr kumimoji="0" lang="en-US" altLang="zh-CN" sz="1600" b="0" i="0" u="none" strike="noStrike" cap="none" normalizeH="0" baseline="0" smtClean="0">
                          <a:ln>
                            <a:noFill/>
                          </a:ln>
                          <a:solidFill>
                            <a:schemeClr val="tx1"/>
                          </a:solidFill>
                          <a:effectLst/>
                          <a:cs typeface="微软雅黑" panose="020B0503020204020204" pitchFamily="34" charset="-122"/>
                        </a:rPr>
                        <a:t>JApplet</a:t>
                      </a:r>
                      <a:endParaRPr kumimoji="0" lang="en-US" altLang="zh-CN"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600" b="0" i="0" u="none" strike="noStrike" cap="none" normalizeH="0" baseline="0" smtClean="0">
                          <a:ln>
                            <a:noFill/>
                          </a:ln>
                          <a:solidFill>
                            <a:schemeClr val="tx1"/>
                          </a:solidFill>
                          <a:effectLst/>
                          <a:cs typeface="Times New Roman" panose="02020603050405020304" pitchFamily="18" charset="0"/>
                        </a:rPr>
                        <a:t>JDialog()</a:t>
                      </a:r>
                      <a:endParaRPr kumimoji="0" lang="en-US"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en-US" sz="1600" b="0" i="0" u="none" strike="noStrike" cap="none" normalizeH="0" baseline="0" smtClean="0">
                          <a:ln>
                            <a:noFill/>
                          </a:ln>
                          <a:solidFill>
                            <a:schemeClr val="tx1"/>
                          </a:solidFill>
                          <a:effectLst/>
                          <a:cs typeface="微软雅黑" panose="020B0503020204020204" pitchFamily="34" charset="-122"/>
                        </a:rPr>
                        <a:t>建立一个</a:t>
                      </a:r>
                      <a:r>
                        <a:rPr kumimoji="0" lang="en-US" altLang="zh-CN" sz="1600" b="0" i="0" u="none" strike="noStrike" cap="none" normalizeH="0" baseline="0" smtClean="0">
                          <a:ln>
                            <a:noFill/>
                          </a:ln>
                          <a:solidFill>
                            <a:schemeClr val="tx1"/>
                          </a:solidFill>
                          <a:effectLst/>
                          <a:cs typeface="微软雅黑" panose="020B0503020204020204" pitchFamily="34" charset="-122"/>
                        </a:rPr>
                        <a:t>non-moal</a:t>
                      </a:r>
                      <a:r>
                        <a:rPr kumimoji="0" lang="zh-CN" altLang="en-US" sz="1600" b="0" i="0" u="none" strike="noStrike" cap="none" normalizeH="0" baseline="0" smtClean="0">
                          <a:ln>
                            <a:noFill/>
                          </a:ln>
                          <a:solidFill>
                            <a:schemeClr val="tx1"/>
                          </a:solidFill>
                          <a:effectLst/>
                          <a:cs typeface="微软雅黑" panose="020B0503020204020204" pitchFamily="34" charset="-122"/>
                        </a:rPr>
                        <a:t>对话框，无标题</a:t>
                      </a:r>
                      <a:endParaRPr kumimoji="0" lang="zh-CN" altLang="en-US"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19735">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de-DE" altLang="zh-CN" sz="1600" b="0" i="0" u="none" strike="noStrike" cap="none" normalizeH="0" baseline="0" smtClean="0">
                          <a:ln>
                            <a:noFill/>
                          </a:ln>
                          <a:solidFill>
                            <a:schemeClr val="tx1"/>
                          </a:solidFill>
                          <a:effectLst/>
                          <a:cs typeface="Times New Roman" panose="02020603050405020304" pitchFamily="18" charset="0"/>
                        </a:rPr>
                        <a:t>JDialog(Dialog owner)</a:t>
                      </a:r>
                      <a:endParaRPr kumimoji="0" lang="de-DE" altLang="zh-CN" sz="16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19685" marR="0" lvl="0" indent="-19685"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de-DE" sz="1600" b="0" i="0" u="none" strike="noStrike" cap="none" normalizeH="0" baseline="0" smtClean="0">
                          <a:ln>
                            <a:noFill/>
                          </a:ln>
                          <a:solidFill>
                            <a:schemeClr val="tx1"/>
                          </a:solidFill>
                          <a:effectLst/>
                          <a:cs typeface="微软雅黑" panose="020B0503020204020204" pitchFamily="34" charset="-122"/>
                        </a:rPr>
                        <a:t>建立一个属于</a:t>
                      </a:r>
                      <a:r>
                        <a:rPr kumimoji="0" lang="de-DE" altLang="zh-CN" sz="1600" b="0" i="0" u="none" strike="noStrike" cap="none" normalizeH="0" baseline="0" smtClean="0">
                          <a:ln>
                            <a:noFill/>
                          </a:ln>
                          <a:solidFill>
                            <a:schemeClr val="tx1"/>
                          </a:solidFill>
                          <a:effectLst/>
                          <a:cs typeface="微软雅黑" panose="020B0503020204020204" pitchFamily="34" charset="-122"/>
                        </a:rPr>
                        <a:t>Dialog</a:t>
                      </a:r>
                      <a:r>
                        <a:rPr kumimoji="0" lang="zh-CN" altLang="de-DE" sz="1600" b="0" i="0" u="none" strike="noStrike" cap="none" normalizeH="0" baseline="0" smtClean="0">
                          <a:ln>
                            <a:noFill/>
                          </a:ln>
                          <a:solidFill>
                            <a:schemeClr val="tx1"/>
                          </a:solidFill>
                          <a:effectLst/>
                          <a:cs typeface="微软雅黑" panose="020B0503020204020204" pitchFamily="34" charset="-122"/>
                        </a:rPr>
                        <a:t>组件的对话框，为</a:t>
                      </a:r>
                      <a:r>
                        <a:rPr kumimoji="0" lang="de-DE" altLang="zh-CN" sz="1600" b="0" i="0" u="none" strike="noStrike" cap="none" normalizeH="0" baseline="0" smtClean="0">
                          <a:ln>
                            <a:noFill/>
                          </a:ln>
                          <a:solidFill>
                            <a:schemeClr val="tx1"/>
                          </a:solidFill>
                          <a:effectLst/>
                          <a:cs typeface="微软雅黑" panose="020B0503020204020204" pitchFamily="34" charset="-122"/>
                        </a:rPr>
                        <a:t>non-modal</a:t>
                      </a:r>
                      <a:r>
                        <a:rPr kumimoji="0" lang="zh-CN" altLang="de-DE" sz="1600" b="0" i="0" u="none" strike="noStrike" cap="none" normalizeH="0" baseline="0" smtClean="0">
                          <a:ln>
                            <a:noFill/>
                          </a:ln>
                          <a:solidFill>
                            <a:schemeClr val="tx1"/>
                          </a:solidFill>
                          <a:effectLst/>
                          <a:cs typeface="微软雅黑" panose="020B0503020204020204" pitchFamily="34" charset="-122"/>
                        </a:rPr>
                        <a:t>形式，无标题</a:t>
                      </a:r>
                      <a:endParaRPr kumimoji="0" lang="zh-CN" altLang="de-DE"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08013">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de-DE" altLang="zh-CN" sz="1400" b="0" i="0" u="none" strike="noStrike" cap="none" normalizeH="0" baseline="0" smtClean="0">
                          <a:ln>
                            <a:noFill/>
                          </a:ln>
                          <a:solidFill>
                            <a:schemeClr val="tx1"/>
                          </a:solidFill>
                          <a:effectLst/>
                          <a:cs typeface="Times New Roman" panose="02020603050405020304" pitchFamily="18" charset="0"/>
                        </a:rPr>
                        <a:t>JDialog(Dialog owner, boolean modal )</a:t>
                      </a:r>
                      <a:endParaRPr kumimoji="0" lang="de-DE" altLang="zh-CN" sz="1400" b="0" i="0" u="none" strike="noStrike" cap="none" normalizeH="0" baseline="0" smtClean="0">
                        <a:ln>
                          <a:noFill/>
                        </a:ln>
                        <a:solidFill>
                          <a:schemeClr val="tx1"/>
                        </a:solidFill>
                        <a:effectLst/>
                        <a:cs typeface="Times New Roman" panose="02020603050405020304" pitchFamily="18" charset="0"/>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de-DE" sz="1600" b="0" i="0" u="none" strike="noStrike" cap="none" normalizeH="0" baseline="0" smtClean="0">
                          <a:ln>
                            <a:noFill/>
                          </a:ln>
                          <a:solidFill>
                            <a:schemeClr val="tx1"/>
                          </a:solidFill>
                          <a:effectLst/>
                          <a:cs typeface="微软雅黑" panose="020B0503020204020204" pitchFamily="34" charset="-122"/>
                        </a:rPr>
                        <a:t>建立一个属于</a:t>
                      </a:r>
                      <a:r>
                        <a:rPr kumimoji="0" lang="de-DE" altLang="zh-CN" sz="1600" b="0" i="0" u="none" strike="noStrike" cap="none" normalizeH="0" baseline="0" smtClean="0">
                          <a:ln>
                            <a:noFill/>
                          </a:ln>
                          <a:solidFill>
                            <a:schemeClr val="tx1"/>
                          </a:solidFill>
                          <a:effectLst/>
                          <a:cs typeface="微软雅黑" panose="020B0503020204020204" pitchFamily="34" charset="-122"/>
                        </a:rPr>
                        <a:t>Dialog</a:t>
                      </a:r>
                      <a:r>
                        <a:rPr kumimoji="0" lang="zh-CN" altLang="de-DE" sz="1600" b="0" i="0" u="none" strike="noStrike" cap="none" normalizeH="0" baseline="0" smtClean="0">
                          <a:ln>
                            <a:noFill/>
                          </a:ln>
                          <a:solidFill>
                            <a:schemeClr val="tx1"/>
                          </a:solidFill>
                          <a:effectLst/>
                          <a:cs typeface="微软雅黑" panose="020B0503020204020204" pitchFamily="34" charset="-122"/>
                        </a:rPr>
                        <a:t>组件的对话框，可决定</a:t>
                      </a:r>
                      <a:r>
                        <a:rPr kumimoji="0" lang="de-DE" altLang="zh-CN" sz="1600" b="0" i="0" u="none" strike="noStrike" cap="none" normalizeH="0" baseline="0" smtClean="0">
                          <a:ln>
                            <a:noFill/>
                          </a:ln>
                          <a:solidFill>
                            <a:schemeClr val="tx1"/>
                          </a:solidFill>
                          <a:effectLst/>
                          <a:cs typeface="微软雅黑" panose="020B0503020204020204" pitchFamily="34" charset="-122"/>
                        </a:rPr>
                        <a:t>modal</a:t>
                      </a:r>
                      <a:r>
                        <a:rPr kumimoji="0" lang="zh-CN" altLang="de-DE" sz="1600" b="0" i="0" u="none" strike="noStrike" cap="none" normalizeH="0" baseline="0" smtClean="0">
                          <a:ln>
                            <a:noFill/>
                          </a:ln>
                          <a:solidFill>
                            <a:schemeClr val="tx1"/>
                          </a:solidFill>
                          <a:effectLst/>
                          <a:cs typeface="微软雅黑" panose="020B0503020204020204" pitchFamily="34" charset="-122"/>
                        </a:rPr>
                        <a:t>形式，无标题</a:t>
                      </a:r>
                      <a:endParaRPr kumimoji="0" lang="zh-CN" altLang="de-DE" sz="5000" b="0" i="0" u="none" strike="noStrike" cap="none" normalizeH="0" baseline="0" smtClean="0">
                        <a:ln>
                          <a:noFill/>
                        </a:ln>
                        <a:solidFill>
                          <a:schemeClr val="tx1"/>
                        </a:solidFill>
                        <a:effectLst/>
                        <a:cs typeface="微软雅黑" panose="020B0503020204020204" pitchFamily="34" charset="-122"/>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08013">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de-DE" altLang="zh-CN" sz="1600" b="0" i="0" u="none" strike="noStrike" cap="none" normalizeH="0" baseline="0" dirty="0" smtClean="0">
                          <a:ln>
                            <a:noFill/>
                          </a:ln>
                          <a:solidFill>
                            <a:schemeClr val="tx1"/>
                          </a:solidFill>
                          <a:effectLst/>
                          <a:cs typeface="Times New Roman" panose="02020603050405020304" pitchFamily="18" charset="0"/>
                        </a:rPr>
                        <a:t>JDialog(Dialog owner, String title)</a:t>
                      </a:r>
                      <a:endParaRPr kumimoji="0" lang="de-DE" altLang="zh-CN" sz="1600" b="0" i="0" u="none" strike="noStrike" cap="none" normalizeH="0" baseline="0" dirty="0" smtClean="0">
                        <a:ln>
                          <a:noFill/>
                        </a:ln>
                        <a:solidFill>
                          <a:schemeClr val="tx1"/>
                        </a:solidFill>
                        <a:effectLst/>
                        <a:cs typeface="Times New Roman" panose="02020603050405020304" pitchFamily="18" charset="0"/>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defRPr sz="23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spcBef>
                          <a:spcPct val="20000"/>
                        </a:spcBef>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1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19685" marR="0" lvl="0" indent="-19685"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zh-CN" altLang="de-DE" sz="1600" b="0" i="0" u="none" strike="noStrike" cap="none" normalizeH="0" baseline="0" dirty="0" smtClean="0">
                          <a:ln>
                            <a:noFill/>
                          </a:ln>
                          <a:solidFill>
                            <a:schemeClr val="tx1"/>
                          </a:solidFill>
                          <a:effectLst/>
                          <a:cs typeface="微软雅黑" panose="020B0503020204020204" pitchFamily="34" charset="-122"/>
                        </a:rPr>
                        <a:t>建立一个属于</a:t>
                      </a:r>
                      <a:r>
                        <a:rPr kumimoji="0" lang="de-DE" altLang="zh-CN" sz="1600" b="0" i="0" u="none" strike="noStrike" cap="none" normalizeH="0" baseline="0" dirty="0" smtClean="0">
                          <a:ln>
                            <a:noFill/>
                          </a:ln>
                          <a:solidFill>
                            <a:schemeClr val="tx1"/>
                          </a:solidFill>
                          <a:effectLst/>
                          <a:cs typeface="微软雅黑" panose="020B0503020204020204" pitchFamily="34" charset="-122"/>
                        </a:rPr>
                        <a:t>Dialog</a:t>
                      </a:r>
                      <a:r>
                        <a:rPr kumimoji="0" lang="zh-CN" altLang="de-DE" sz="1600" b="0" i="0" u="none" strike="noStrike" cap="none" normalizeH="0" baseline="0" dirty="0" smtClean="0">
                          <a:ln>
                            <a:noFill/>
                          </a:ln>
                          <a:solidFill>
                            <a:schemeClr val="tx1"/>
                          </a:solidFill>
                          <a:effectLst/>
                          <a:cs typeface="微软雅黑" panose="020B0503020204020204" pitchFamily="34" charset="-122"/>
                        </a:rPr>
                        <a:t>组件的对话框，为</a:t>
                      </a:r>
                      <a:r>
                        <a:rPr kumimoji="0" lang="de-DE" altLang="zh-CN" sz="1600" b="0" i="0" u="none" strike="noStrike" cap="none" normalizeH="0" baseline="0" dirty="0" smtClean="0">
                          <a:ln>
                            <a:noFill/>
                          </a:ln>
                          <a:solidFill>
                            <a:schemeClr val="tx1"/>
                          </a:solidFill>
                          <a:effectLst/>
                          <a:cs typeface="微软雅黑" panose="020B0503020204020204" pitchFamily="34" charset="-122"/>
                        </a:rPr>
                        <a:t>non-modal</a:t>
                      </a:r>
                      <a:r>
                        <a:rPr kumimoji="0" lang="zh-CN" altLang="de-DE" sz="1600" b="0" i="0" u="none" strike="noStrike" cap="none" normalizeH="0" baseline="0" dirty="0" smtClean="0">
                          <a:ln>
                            <a:noFill/>
                          </a:ln>
                          <a:solidFill>
                            <a:schemeClr val="tx1"/>
                          </a:solidFill>
                          <a:effectLst/>
                          <a:cs typeface="微软雅黑" panose="020B0503020204020204" pitchFamily="34" charset="-122"/>
                        </a:rPr>
                        <a:t>形式，有标题</a:t>
                      </a:r>
                      <a:endParaRPr kumimoji="0" lang="zh-CN" altLang="de-DE" sz="5000" b="0" i="0" u="none" strike="noStrike" cap="none" normalizeH="0" baseline="0" dirty="0" smtClean="0">
                        <a:ln>
                          <a:noFill/>
                        </a:ln>
                        <a:solidFill>
                          <a:schemeClr val="tx1"/>
                        </a:solidFill>
                        <a:effectLst/>
                        <a:cs typeface="微软雅黑" panose="020B0503020204020204" pitchFamily="34" charset="-122"/>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08013">
                <a:tc>
                  <a:txBody>
                    <a:bodyPr/>
                    <a:p>
                      <a:pPr marL="342900" marR="0" lvl="0" indent="-342900"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de-DE" sz="1800" b="0" i="0" u="none" strike="noStrike" cap="none" normalizeH="0" baseline="0" dirty="0" smtClean="0">
                          <a:ln>
                            <a:noFill/>
                          </a:ln>
                          <a:solidFill>
                            <a:schemeClr val="tx1"/>
                          </a:solidFill>
                          <a:effectLst/>
                          <a:cs typeface="Times New Roman" panose="02020603050405020304" pitchFamily="18" charset="0"/>
                        </a:rPr>
                        <a:t>...</a:t>
                      </a:r>
                      <a:endParaRPr kumimoji="0" lang="en-US" altLang="de-DE" sz="1800" b="0" i="0" u="none" strike="noStrike" cap="none" normalizeH="0" baseline="0" dirty="0" smtClean="0">
                        <a:ln>
                          <a:noFill/>
                        </a:ln>
                        <a:solidFill>
                          <a:schemeClr val="tx1"/>
                        </a:solidFill>
                        <a:effectLst/>
                        <a:cs typeface="Times New Roman" panose="02020603050405020304" pitchFamily="18" charset="0"/>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p>
                      <a:pPr marL="19685" marR="0" lvl="0" indent="-19685" algn="l" defTabSz="914400" rtl="0" eaLnBrk="1" fontAlgn="base" latinLnBrk="0" hangingPunct="1">
                        <a:lnSpc>
                          <a:spcPct val="100000"/>
                        </a:lnSpc>
                        <a:spcBef>
                          <a:spcPct val="0"/>
                        </a:spcBef>
                        <a:spcAft>
                          <a:spcPct val="0"/>
                        </a:spcAft>
                        <a:buClr>
                          <a:srgbClr val="000000"/>
                        </a:buClr>
                        <a:buSzPct val="8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cs typeface="微软雅黑" panose="020B0503020204020204" pitchFamily="34" charset="-122"/>
                        </a:rPr>
                        <a:t>...</a:t>
                      </a:r>
                      <a:endParaRPr kumimoji="0" lang="en-US" altLang="zh-CN" sz="1800" b="0" i="0" u="none" strike="noStrike" cap="none" normalizeH="0" baseline="0" dirty="0" smtClean="0">
                        <a:ln>
                          <a:noFill/>
                        </a:ln>
                        <a:solidFill>
                          <a:schemeClr val="tx1"/>
                        </a:solidFill>
                        <a:effectLst/>
                        <a:cs typeface="微软雅黑" panose="020B0503020204020204" pitchFamily="34" charset="-122"/>
                      </a:endParaRPr>
                    </a:p>
                  </a:txBody>
                  <a:tcPr marL="96011" marR="96011" marT="48013" marB="48013"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0"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顶层容器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257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JDialog</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必须实现对话框中的每一个组件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JOptionPane</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只要显示一段文字，或是做一些简单的选择的简单对话框</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javax.swing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包内</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通过使用这个类提供的一些</a:t>
            </a:r>
            <a:r>
              <a:rPr kumimoji="0" lang="zh-CN" altLang="en-US"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a:t>
            </a:r>
            <a:r>
              <a:rPr kumimoji="0" lang="en-US" altLang="zh-CN"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show×××Dialog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，就可以</a:t>
            </a:r>
            <a:r>
              <a:rPr kumimoji="0" lang="zh-CN" altLang="en-US"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产生四种简单的对话框</a:t>
            </a:r>
            <a:endParaRPr kumimoji="0" lang="en-US" altLang="zh-CN" sz="2520" b="0" i="0" u="none" strike="noStrike" kern="1200" cap="none" spc="0" normalizeH="0" baseline="0" noProof="1">
              <a:ln>
                <a:noFill/>
              </a:ln>
              <a:solidFill>
                <a:schemeClr val="accent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它们的方法参数中绝大部分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除了输入对话框可以不指定父窗口</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都需要提供一个父窗口组件</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ParentComponent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，只有关闭这些简单的对话框后，才可以返回到其父窗口，也就是说，它们绝大部分都是模态的</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中间层容器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360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中间层容器存在的目的仅仅是为了容纳别的组件，它分为两类</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一般用途的</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特殊用途的</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（比较特殊，它由好几个部分构成，我们可以直接从顶层容器中获得一个</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JRootPane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对象来直接使用，而不需要像别的中间容器那样，使用的时候需要新建一个对象）</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2"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中间层容器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续</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5651"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是一种经常使用的轻量级中间容器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在默认状态下，除了背景色外它并不绘制任何东西</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可以很容易的为它设置边框和绘制特性，我们可以把它设置为顶层容器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contentPane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。有效地利用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可以使版面管理更为容易</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可以使用布局管理器来规划它所容纳的组件的位置和大小</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setLayout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方法来改变其布局</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也可以在创建一个</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对象时就为它确定某种布局方式。在默认状态下</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panel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1890" b="0"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FlowLayout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布局，将各组件布局在一行</a:t>
            </a:r>
            <a:endPar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7858"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容器</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4034" name="内容占位符 1"/>
          <p:cNvSpPr>
            <a:spLocks noGrp="1"/>
          </p:cNvSpPr>
          <p:nvPr>
            <p:ph idx="1"/>
          </p:nvPr>
        </p:nvSpPr>
        <p:spPr/>
        <p:txBody>
          <a:bodyPr vert="horz" wrap="square" lIns="102870" tIns="51435" rIns="102870" bIns="51435" anchor="t"/>
          <a:p>
            <a:pPr defTabSz="1028700" eaLnBrk="1" hangingPunct="1">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可以存放组件的区域，</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可在容器上进行绘制和着色</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java.awt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包中的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Container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类可直接或间接派生出两个常用容器：</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框架（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Frame</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类）和面板（</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Panel</a:t>
            </a:r>
            <a:r>
              <a:rPr lang="zh-CN" altLang="en-US"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框架是一个带有边框的独立的窗口。</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eaLnBrk="1" hangingPunct="1">
              <a:buClr>
                <a:schemeClr val="tx1"/>
              </a:buClr>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面板是包含在窗口中的一个不带边框的区域。</a:t>
            </a:r>
            <a:r>
              <a:rPr lang="zh-CN" altLang="zh-CN" sz="36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zh-CN" sz="3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38915" name="Rectangle 3"/>
          <p:cNvSpPr>
            <a:spLocks noChangeArrowheads="1"/>
          </p:cNvSpPr>
          <p:nvPr/>
        </p:nvSpPr>
        <p:spPr bwMode="auto">
          <a:xfrm>
            <a:off x="1160463" y="1439863"/>
            <a:ext cx="8161338"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
                <a:schemeClr val="tx1"/>
              </a:buClr>
              <a:buSzTx/>
              <a:buFont typeface="Arial" panose="020B0604020202020204" pitchFamily="34" charset="0"/>
              <a:buChar char="•"/>
              <a:defRPr/>
            </a:pPr>
            <a:endParaRPr kumimoji="0" lang="zh-CN" altLang="zh-CN" sz="378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4"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JScrollPane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87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当容器内要容纳的内容大于容器大小的时候，我们希望容器能够有一个滚动条，通过拖动滑块，就可以看到更多的内容。</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就是能够实现这种功能的特殊容器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由九个部分组成，包括一个中心显示地带、四个角和四条边</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06851" name="Picture 5" descr="Corner constants"/>
          <p:cNvPicPr>
            <a:picLocks noChangeAspect="1"/>
          </p:cNvPicPr>
          <p:nvPr/>
        </p:nvPicPr>
        <p:blipFill>
          <a:blip r:embed="rId1" r:link="rId2"/>
          <a:stretch>
            <a:fillRect/>
          </a:stretch>
        </p:blipFill>
        <p:spPr>
          <a:xfrm>
            <a:off x="2830513" y="4583113"/>
            <a:ext cx="5080000" cy="1317625"/>
          </a:xfrm>
          <a:prstGeom prst="rect">
            <a:avLst/>
          </a:prstGeom>
          <a:no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20"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JSplitPane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2819"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可以把两个组件显示在两个显示区域内，且随着区域间分隔线的拖动，区域内组件的大小也随之发生变动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它允许设置水平分割或者垂直分割；也允许设置动态拖曳功能（拖动分界线时两边组件是否会随着拖曳动态改变大小还是在拖曳结束后才改动）</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我们通常先把组件放到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 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中，再把</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Scroll 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放到</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Split Pane</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中。这样在每部分窗口中，都可以拖动滚动条看到组件的全部内容</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JSplitPaneDemo</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运行结果</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9986"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将一个绘有图片的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放在另一个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将两个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容器放到一个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JSplitPane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该类实现了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ListSelectionListener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接口，对列表选择事件可以做出反应，使</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JLable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显示出不同的图片</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08899" name="Picture 4"/>
          <p:cNvPicPr>
            <a:picLocks noChangeAspect="1"/>
          </p:cNvPicPr>
          <p:nvPr/>
        </p:nvPicPr>
        <p:blipFill>
          <a:blip r:embed="rId1"/>
          <a:stretch>
            <a:fillRect/>
          </a:stretch>
        </p:blipFill>
        <p:spPr>
          <a:xfrm>
            <a:off x="3870325" y="3808413"/>
            <a:ext cx="4079875" cy="2339975"/>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1"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JTabbedPane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1010"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4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endParaRPr kumimoji="0" lang="en-US" altLang="zh-CN" sz="294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4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如果一个窗口的功能有几项，我们可以给每项设置一个标签，每个标签下面包含为完成此功能专用的若干组件</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4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用户要使用哪项功能，只用点击相应的标签，就可以进入相应的页面</a:t>
            </a:r>
            <a:endPar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标题 1"/>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TabbedPaneDemo.java</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7154"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在构造函数中创建四个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JPanel</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类型的对象</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并将其依次添加到一个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最后再将该</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JTabbedPane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类的对象容器放在一个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对象的内容面板中</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10947" name="Picture 4"/>
          <p:cNvPicPr>
            <a:picLocks noChangeAspect="1"/>
          </p:cNvPicPr>
          <p:nvPr/>
        </p:nvPicPr>
        <p:blipFill>
          <a:blip r:embed="rId1"/>
          <a:stretch>
            <a:fillRect/>
          </a:stretch>
        </p:blipFill>
        <p:spPr>
          <a:xfrm>
            <a:off x="2981325" y="4357688"/>
            <a:ext cx="5292725" cy="1652587"/>
          </a:xfrm>
          <a:prstGeom prst="rect">
            <a:avLst/>
          </a:prstGeom>
          <a:noFill/>
          <a:ln w="9525">
            <a:noFill/>
          </a:ln>
        </p:spPr>
      </p:pic>
      <p:sp>
        <p:nvSpPr>
          <p:cNvPr id="79878" name="Rectangle 4"/>
          <p:cNvSpPr/>
          <p:nvPr/>
        </p:nvSpPr>
        <p:spPr>
          <a:xfrm>
            <a:off x="804863" y="239713"/>
            <a:ext cx="8416925" cy="960438"/>
          </a:xfrm>
          <a:prstGeom prst="rect">
            <a:avLst/>
          </a:prstGeom>
          <a:noFill/>
          <a:ln w="9525">
            <a:noFill/>
          </a:ln>
        </p:spPr>
        <p:txBody>
          <a:bodyPr lIns="96678" tIns="48339" rIns="96678" bIns="48339" anchor="b"/>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en-US" altLang="zh-CN" sz="3400" b="0" i="0" u="none" strike="noStrike" kern="1200" cap="none" spc="0" normalizeH="0" baseline="0" noProof="1"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9"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JToolBar</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8178" name="Rectangle 2"/>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一般我们在设计界面时，会将所有功能分类放置在菜单中（</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），但当功能相当多时，可能会使成用户为一个简单的操作反复地寻找菜单中相关的功能</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可以把一些常用的功能以工具栏的方式呈现在菜单下，这就是</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容器类的好处</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我们可以将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设计为水平或垂直方向的，也可以以鼠标拉动的方式来改变</a:t>
            </a: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rPr>
              <a:t>ToolBarDemo.java</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84323"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说明</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创建了三个按钮，并为每个按钮添加了事件监听器</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将三个按钮放在一个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JToolBar</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容器放在顶层容器的内容面板中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将一个包含</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JtextArea</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组件的</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JScrollPane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容器也放在顶层容器的内容面板中</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12995" name="Picture 5"/>
          <p:cNvPicPr>
            <a:picLocks noChangeAspect="1"/>
          </p:cNvPicPr>
          <p:nvPr/>
        </p:nvPicPr>
        <p:blipFill>
          <a:blip r:embed="rId1"/>
          <a:stretch>
            <a:fillRect/>
          </a:stretch>
        </p:blipFill>
        <p:spPr>
          <a:xfrm>
            <a:off x="3060700" y="3792538"/>
            <a:ext cx="5746750" cy="1885950"/>
          </a:xfrm>
          <a:prstGeom prst="rect">
            <a:avLst/>
          </a:prstGeom>
          <a:noFill/>
          <a:ln w="9525">
            <a:noFill/>
          </a:ln>
        </p:spPr>
      </p:pic>
      <p:sp>
        <p:nvSpPr>
          <p:cNvPr id="87045" name="Rectangle 3"/>
          <p:cNvSpPr/>
          <p:nvPr/>
        </p:nvSpPr>
        <p:spPr>
          <a:xfrm>
            <a:off x="804863" y="239713"/>
            <a:ext cx="8416925" cy="960438"/>
          </a:xfrm>
          <a:prstGeom prst="rect">
            <a:avLst/>
          </a:prstGeom>
          <a:noFill/>
          <a:ln w="9525">
            <a:noFill/>
          </a:ln>
        </p:spPr>
        <p:txBody>
          <a:bodyPr lIns="96678" tIns="48339" rIns="96678" bIns="48339" anchor="b"/>
          <a:lstStyle>
            <a:lvl1pPr marL="0" lvl="0" indent="0" algn="l" defTabSz="914400" eaLnBrk="1" fontAlgn="base" latinLnBrk="0" hangingPunct="1">
              <a:lnSpc>
                <a:spcPct val="100000"/>
              </a:lnSpc>
              <a:spcBef>
                <a:spcPct val="0"/>
              </a:spcBef>
              <a:spcAft>
                <a:spcPct val="0"/>
              </a:spcAft>
              <a:buClr>
                <a:srgbClr val="000000"/>
              </a:buClr>
              <a:buNone/>
              <a:defRPr sz="4200" b="0" i="0" u="none" kern="1200" baseline="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80000"/>
              </a:lnSpc>
              <a:spcBef>
                <a:spcPct val="0"/>
              </a:spcBef>
              <a:spcAft>
                <a:spcPct val="0"/>
              </a:spcAft>
              <a:buClr>
                <a:srgbClr val="000000"/>
              </a:buClr>
              <a:buSzTx/>
              <a:buFont typeface="Arial" panose="020B0604020202020204" pitchFamily="34" charset="0"/>
              <a:buNone/>
              <a:defRPr/>
            </a:pPr>
            <a:endParaRPr kumimoji="0" lang="en-US" altLang="zh-CN" sz="3465" b="0" i="0" u="none" strike="noStrike" kern="1200" cap="none" spc="0" normalizeH="0" baseline="0" noProof="1">
              <a:ln>
                <a:noFill/>
              </a:ln>
              <a:solidFill>
                <a:schemeClr val="tx2"/>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8" name="Rectangle 4"/>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JInternalFrame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5347" name="Rectangle 3"/>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如果要实现在一个主窗口中打开很多个文档，每个文档各自占用一个新的窗口，就需要使用</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的使用跟</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几乎一样，可以最大化、最小化、关闭窗口、加入菜单</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唯一不同的是</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JInternalFrame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是轻量级组件，因此它只能是中间容器，必须依附于顶层容器上</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通常我们会将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internal 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加入</a:t>
            </a:r>
            <a:r>
              <a:rPr kumimoji="0" lang="en-US" altLang="zh-CN" sz="2100" b="0" i="0" u="none" strike="noStrike" kern="1200" cap="none" spc="0" normalizeH="0" baseline="0" noProof="1">
                <a:ln>
                  <a:noFill/>
                </a:ln>
                <a:solidFill>
                  <a:srgbClr val="66FF33"/>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JDesktopPane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类的对象来方便管理，</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JDesktopPane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继承自</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JLayeredPane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，用来建立虚拟桌面。它可以显示并管理众多</a:t>
            </a:r>
            <a:r>
              <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internal frame</a:t>
            </a: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之间的层次关系</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41" name="Picture 2"/>
          <p:cNvPicPr>
            <a:picLocks noChangeAspect="1"/>
          </p:cNvPicPr>
          <p:nvPr/>
        </p:nvPicPr>
        <p:blipFill>
          <a:blip r:embed="rId1"/>
          <a:stretch>
            <a:fillRect/>
          </a:stretch>
        </p:blipFill>
        <p:spPr>
          <a:xfrm>
            <a:off x="2225675" y="1862138"/>
            <a:ext cx="7000875" cy="5000625"/>
          </a:xfrm>
          <a:prstGeom prst="rect">
            <a:avLst/>
          </a:prstGeom>
          <a:noFill/>
          <a:ln w="9525">
            <a:noFill/>
          </a:ln>
        </p:spPr>
      </p:pic>
      <p:sp>
        <p:nvSpPr>
          <p:cNvPr id="215042"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88419" name="Rectangle 3"/>
          <p:cNvSpPr>
            <a:spLocks noGrp="1" noChangeArrowheads="1"/>
          </p:cNvSpPr>
          <p:nvPr>
            <p:ph type="title"/>
          </p:nvPr>
        </p:nvSpPr>
        <p:spPr>
          <a:ln>
            <a:miter/>
          </a:ln>
        </p:spPr>
        <p:txBody>
          <a:bodyPr vert="horz" wrap="square" lIns="102870" tIns="51435" rIns="102870" bIns="51435" numCol="1" rtlCol="0"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InternalFrameDemo.java    MyInternalFrame.java</a:t>
            </a:r>
            <a:endParaRPr kumimoji="0" lang="zh-CN" altLang="en-US"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3" name="Rectangle 3"/>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原子组件</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9444" name="Rectangle 4"/>
          <p:cNvSpPr>
            <a:spLocks noGrp="1" noChangeArrowheads="1"/>
          </p:cNvSpPr>
          <p:nvPr>
            <p:ph idx="1"/>
          </p:nvPr>
        </p:nvSpPr>
        <p:spPr>
          <a:xfrm>
            <a:off x="495300" y="1395413"/>
            <a:ext cx="9721850" cy="4751388"/>
          </a:xfrm>
        </p:spPr>
        <p:txBody>
          <a:bodyPr vert="horz" wrap="square" lIns="96011" tIns="48005" rIns="96011" bIns="48005" numCol="1" anchor="t" anchorCtr="0" compatLnSpc="1"/>
          <a:lstStyle/>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Swing</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原子组件有很多种</a:t>
            </a:r>
            <a:r>
              <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与顶层容器和中间容器相比，原子组件用法都比较简单</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可将其分为三类</a:t>
            </a:r>
            <a:endParaRPr kumimoji="0" lang="en-US" altLang="zh-CN" sz="252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显示不可编辑信息</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JLabel</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JProgressBar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JToolTip</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有控制功能、可以用来输入信息</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JCheckBox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JRadioButton</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JComboBox</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JList</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JMenu</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JSlider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JSpinner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JTextComponent</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能提供格式化的信息并允许用户选择</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JColorChooser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JFileChooser</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JTable</a:t>
            </a:r>
            <a:r>
              <a:rPr kumimoji="0" lang="zh-CN" altLang="en-US"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JTree</a:t>
            </a:r>
            <a:endParaRPr kumimoji="0" lang="en-US" altLang="zh-CN" sz="189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UNIT_TABLE_BEAUTIFY" val="smartTable{13644151-cf2a-4623-b2c1-572a16d830a8}"/>
</p:tagLst>
</file>

<file path=ppt/tags/tag2.xml><?xml version="1.0" encoding="utf-8"?>
<p:tagLst xmlns:p="http://schemas.openxmlformats.org/presentationml/2006/main">
  <p:tag name="KSO_WPP_MARK_KEY" val="dd85f807-36a0-4ef2-a9db-0a9535bc57f0"/>
  <p:tag name="COMMONDATA" val="eyJoZGlkIjoiYjNiMjFmMjgzOWFkZmI5ZDgxZjNjYTg0ZWMyM2QyZGU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33434</Words>
  <Application>WPS 演示</Application>
  <PresentationFormat/>
  <Paragraphs>1880</Paragraphs>
  <Slides>152</Slides>
  <Notes>74</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152</vt:i4>
      </vt:variant>
    </vt:vector>
  </HeadingPairs>
  <TitlesOfParts>
    <vt:vector size="178" baseType="lpstr">
      <vt:lpstr>Arial</vt:lpstr>
      <vt:lpstr>宋体</vt:lpstr>
      <vt:lpstr>Wingdings</vt:lpstr>
      <vt:lpstr>Calibri</vt:lpstr>
      <vt:lpstr>Impact</vt:lpstr>
      <vt:lpstr>方正姚体</vt:lpstr>
      <vt:lpstr>微软雅黑</vt:lpstr>
      <vt:lpstr>Felix Titling</vt:lpstr>
      <vt:lpstr>Arial Unicode MS</vt:lpstr>
      <vt:lpstr>黑体</vt:lpstr>
      <vt:lpstr>Tahoma</vt:lpstr>
      <vt:lpstr>华文中宋</vt:lpstr>
      <vt:lpstr>Latha</vt:lpstr>
      <vt:lpstr>Segoe Print</vt:lpstr>
      <vt:lpstr>FrankRuehl</vt:lpstr>
      <vt:lpstr>Myanmar Text</vt:lpstr>
      <vt:lpstr>华文行楷</vt:lpstr>
      <vt:lpstr>Gulim</vt:lpstr>
      <vt:lpstr>Malgun Gothic</vt:lpstr>
      <vt:lpstr>Courier New</vt:lpstr>
      <vt:lpstr>Times New Roman</vt:lpstr>
      <vt:lpstr>LucidaSansTypewriter</vt:lpstr>
      <vt:lpstr>Lucida Console</vt:lpstr>
      <vt:lpstr>DejaVu Math TeX Gyre</vt:lpstr>
      <vt:lpstr>Office 主题​​</vt:lpstr>
      <vt:lpstr>Paint.Picture</vt:lpstr>
      <vt:lpstr>PowerPoint 演示文稿</vt:lpstr>
      <vt:lpstr>内容</vt:lpstr>
      <vt:lpstr>图形用户界面的构成</vt:lpstr>
      <vt:lpstr>图形用户界面的实现</vt:lpstr>
      <vt:lpstr>图形用户界面的实现</vt:lpstr>
      <vt:lpstr>java.awt 包中的类体系结构</vt:lpstr>
      <vt:lpstr>PowerPoint 演示文稿</vt:lpstr>
      <vt:lpstr>概述</vt:lpstr>
      <vt:lpstr>容器</vt:lpstr>
      <vt:lpstr>容器</vt:lpstr>
      <vt:lpstr>容器 – 框架</vt:lpstr>
      <vt:lpstr>PowerPoint 演示文稿</vt:lpstr>
      <vt:lpstr>容器 - 面板</vt:lpstr>
      <vt:lpstr>PowerPoint 演示文稿</vt:lpstr>
      <vt:lpstr>布局管理器</vt:lpstr>
      <vt:lpstr>布局类型</vt:lpstr>
      <vt:lpstr>为容器设置布局</vt:lpstr>
      <vt:lpstr>FlowLayout</vt:lpstr>
      <vt:lpstr>PowerPoint 演示文稿</vt:lpstr>
      <vt:lpstr>BorderLayout </vt:lpstr>
      <vt:lpstr>BorderLayout</vt:lpstr>
      <vt:lpstr>PowerPoint 演示文稿</vt:lpstr>
      <vt:lpstr>PowerPoint 演示文稿</vt:lpstr>
      <vt:lpstr>GridLayout </vt:lpstr>
      <vt:lpstr>GridLayout</vt:lpstr>
      <vt:lpstr>GridBagLayout </vt:lpstr>
      <vt:lpstr>GridBagConstraints 类</vt:lpstr>
      <vt:lpstr>GridBagConstraints</vt:lpstr>
      <vt:lpstr>CardLayout</vt:lpstr>
      <vt:lpstr>布局类型的选用</vt:lpstr>
      <vt:lpstr>如何设置布局</vt:lpstr>
      <vt:lpstr>PowerPoint 演示文稿</vt:lpstr>
      <vt:lpstr>AWT组件</vt:lpstr>
      <vt:lpstr>不同组件</vt:lpstr>
      <vt:lpstr>复选框</vt:lpstr>
      <vt:lpstr>单选按钮</vt:lpstr>
      <vt:lpstr>复选框和单选按钮使用示例</vt:lpstr>
      <vt:lpstr>窗口和菜单</vt:lpstr>
      <vt:lpstr>对话框</vt:lpstr>
      <vt:lpstr>对话框</vt:lpstr>
      <vt:lpstr>菜单组件</vt:lpstr>
      <vt:lpstr>使用菜单组件的例子</vt:lpstr>
      <vt:lpstr>使用菜单组件的例子</vt:lpstr>
      <vt:lpstr>使用菜单组件的例子</vt:lpstr>
      <vt:lpstr>PowerPoint 演示文稿</vt:lpstr>
      <vt:lpstr>事件处理</vt:lpstr>
      <vt:lpstr>事件处理模型</vt:lpstr>
      <vt:lpstr>Delegation Model(事件授权处理模型)</vt:lpstr>
      <vt:lpstr>PowerPoint 演示文稿</vt:lpstr>
      <vt:lpstr>PowerPoint 演示文稿</vt:lpstr>
      <vt:lpstr>PowerPoint 演示文稿</vt:lpstr>
      <vt:lpstr>PowerPoint 演示文稿</vt:lpstr>
      <vt:lpstr>事件对象</vt:lpstr>
      <vt:lpstr>低级事件</vt:lpstr>
      <vt:lpstr>高级事件（语义事件）</vt:lpstr>
      <vt:lpstr>事件监听器</vt:lpstr>
      <vt:lpstr>事件适配器(Event Adapters)</vt:lpstr>
      <vt:lpstr>事件监听器的实现形式</vt:lpstr>
      <vt:lpstr>事件监听器的实现形式</vt:lpstr>
      <vt:lpstr>事件监听器的实现形式</vt:lpstr>
      <vt:lpstr>事件监听器的实现形式</vt:lpstr>
      <vt:lpstr>事件处理</vt:lpstr>
      <vt:lpstr>PowerPoint 演示文稿</vt:lpstr>
      <vt:lpstr>Swing 结构</vt:lpstr>
      <vt:lpstr>Swing 组件</vt:lpstr>
      <vt:lpstr>Swing 应用程序的容器层次</vt:lpstr>
      <vt:lpstr>顶级容器</vt:lpstr>
      <vt:lpstr>中间容器</vt:lpstr>
      <vt:lpstr>Swing  GUI框架</vt:lpstr>
      <vt:lpstr>基本的 Swing 应用程序</vt:lpstr>
      <vt:lpstr>JFrame</vt:lpstr>
      <vt:lpstr>JPanel</vt:lpstr>
      <vt:lpstr>Swing基础</vt:lpstr>
      <vt:lpstr>典型Swing页面</vt:lpstr>
      <vt:lpstr>应用Swing</vt:lpstr>
      <vt:lpstr>应用Swing (续)   		</vt:lpstr>
      <vt:lpstr>Swing的特点和概念 </vt:lpstr>
      <vt:lpstr>Swing的组件和容器层次</vt:lpstr>
      <vt:lpstr>Swing的组件和容器层次(续)</vt:lpstr>
      <vt:lpstr>Swing的组件和容器层次(续) 		</vt:lpstr>
      <vt:lpstr>Swing的组件和容器层次(续) 	</vt:lpstr>
      <vt:lpstr>Swing的组件和容器层次(续)</vt:lpstr>
      <vt:lpstr>Swing的组件和容器层次(续) 	</vt:lpstr>
      <vt:lpstr>Swing的组件和容器层次(续) 	</vt:lpstr>
      <vt:lpstr>Swing组件</vt:lpstr>
      <vt:lpstr>顶层容器</vt:lpstr>
      <vt:lpstr>顶层容器(续)</vt:lpstr>
      <vt:lpstr>中间层容器</vt:lpstr>
      <vt:lpstr>中间层容器(续)</vt:lpstr>
      <vt:lpstr>JScrollPane				</vt:lpstr>
      <vt:lpstr>JSplitPane</vt:lpstr>
      <vt:lpstr>JSplitPaneDemo运行结果</vt:lpstr>
      <vt:lpstr>JTabbedPane</vt:lpstr>
      <vt:lpstr>TabbedPaneDemo.java</vt:lpstr>
      <vt:lpstr>JToolBar</vt:lpstr>
      <vt:lpstr>ToolBarDemo.java</vt:lpstr>
      <vt:lpstr>JInternalFrame</vt:lpstr>
      <vt:lpstr>InternalFrameDemo.java    MyInternalFrame.java</vt:lpstr>
      <vt:lpstr>原子组件</vt:lpstr>
      <vt:lpstr>第一类原子组件</vt:lpstr>
      <vt:lpstr>原子组件例</vt:lpstr>
      <vt:lpstr>原子组件例</vt:lpstr>
      <vt:lpstr>原子组件例</vt:lpstr>
      <vt:lpstr>按钮类</vt:lpstr>
      <vt:lpstr>按钮类</vt:lpstr>
      <vt:lpstr>原子组件(续)      	   		   ——几个例子</vt:lpstr>
      <vt:lpstr>列表框</vt:lpstr>
      <vt:lpstr>复选框</vt:lpstr>
      <vt:lpstr>ComboBoxDemo.java</vt:lpstr>
      <vt:lpstr>连续数值选择</vt:lpstr>
      <vt:lpstr>文本组件</vt:lpstr>
      <vt:lpstr>第三类原子组件</vt:lpstr>
      <vt:lpstr>第三类原子组件</vt:lpstr>
      <vt:lpstr>第三类原子组件</vt:lpstr>
      <vt:lpstr>第三类原子组件</vt:lpstr>
      <vt:lpstr>其它Swing特性</vt:lpstr>
      <vt:lpstr>边框</vt:lpstr>
      <vt:lpstr>PowerPoint 演示文稿</vt:lpstr>
      <vt:lpstr>PowerPoint 演示文稿</vt:lpstr>
      <vt:lpstr>设置外观和感觉</vt:lpstr>
      <vt:lpstr>设置外观和感觉(续)                    ——为组件进行设置</vt:lpstr>
      <vt:lpstr>设置外观和感觉(续)                  ——为顶层容器进行设置</vt:lpstr>
      <vt:lpstr>设置外观和感觉(续)</vt:lpstr>
      <vt:lpstr>Swing的Look and Feel</vt:lpstr>
      <vt:lpstr>Look and Feel使用 </vt:lpstr>
      <vt:lpstr>Swing编程所应该注意的问题 </vt:lpstr>
      <vt:lpstr>PowerPoint 演示文稿</vt:lpstr>
      <vt:lpstr>在框架中显示信息 </vt:lpstr>
      <vt:lpstr>paintComponent 方法</vt:lpstr>
      <vt:lpstr>Graphics对象</vt:lpstr>
      <vt:lpstr>Graphics对象的局限性</vt:lpstr>
      <vt:lpstr>Graphics2D对象</vt:lpstr>
      <vt:lpstr>基本的绘图方法 </vt:lpstr>
      <vt:lpstr>Java 2D 中的基本绘图方法</vt:lpstr>
      <vt:lpstr>Font 类</vt:lpstr>
      <vt:lpstr>FontMetrics 类</vt:lpstr>
      <vt:lpstr>使用字体示例1</vt:lpstr>
      <vt:lpstr>使用字体示例2</vt:lpstr>
      <vt:lpstr>列出当前平台上所有可用字体</vt:lpstr>
      <vt:lpstr>颜色</vt:lpstr>
      <vt:lpstr>Color类的构造函数</vt:lpstr>
      <vt:lpstr>设置颜色方法</vt:lpstr>
      <vt:lpstr>使用颜色示例</vt:lpstr>
      <vt:lpstr>绘制图形 2-1</vt:lpstr>
      <vt:lpstr>绘制图形 2-2</vt:lpstr>
      <vt:lpstr>使用线条绘制图形</vt:lpstr>
      <vt:lpstr>绘制矩形和椭圆 </vt:lpstr>
      <vt:lpstr>绘图示例</vt:lpstr>
      <vt:lpstr>Toolkit 对象</vt:lpstr>
      <vt:lpstr>显示图像文件的实例</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218</cp:revision>
  <cp:lastPrinted>2016-11-07T04:06:00Z</cp:lastPrinted>
  <dcterms:created xsi:type="dcterms:W3CDTF">2012-10-26T07:13:00Z</dcterms:created>
  <dcterms:modified xsi:type="dcterms:W3CDTF">2023-06-19T18:22:23Z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2F3F8844C3DA44C388F715FCFB452C78</vt:lpwstr>
  </property>
</Properties>
</file>