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47"/>
  </p:handoutMasterIdLst>
  <p:sldIdLst>
    <p:sldId id="435" r:id="rId3"/>
    <p:sldId id="1761" r:id="rId4"/>
    <p:sldId id="1679" r:id="rId5"/>
    <p:sldId id="1681" r:id="rId6"/>
    <p:sldId id="1682" r:id="rId7"/>
    <p:sldId id="1683" r:id="rId8"/>
    <p:sldId id="1684" r:id="rId9"/>
    <p:sldId id="1685" r:id="rId10"/>
    <p:sldId id="1765" r:id="rId11"/>
    <p:sldId id="1698" r:id="rId12"/>
    <p:sldId id="1769" r:id="rId13"/>
    <p:sldId id="1720" r:id="rId14"/>
    <p:sldId id="1721" r:id="rId15"/>
    <p:sldId id="1722" r:id="rId16"/>
    <p:sldId id="1723" r:id="rId17"/>
    <p:sldId id="1724" r:id="rId18"/>
    <p:sldId id="1725" r:id="rId20"/>
    <p:sldId id="1726" r:id="rId21"/>
    <p:sldId id="1727" r:id="rId22"/>
    <p:sldId id="1728" r:id="rId23"/>
    <p:sldId id="1729" r:id="rId24"/>
    <p:sldId id="1730" r:id="rId25"/>
    <p:sldId id="1731" r:id="rId26"/>
    <p:sldId id="1732" r:id="rId27"/>
    <p:sldId id="1733" r:id="rId28"/>
    <p:sldId id="1735" r:id="rId29"/>
    <p:sldId id="1738" r:id="rId30"/>
    <p:sldId id="1740" r:id="rId31"/>
    <p:sldId id="1744" r:id="rId32"/>
    <p:sldId id="1741" r:id="rId33"/>
    <p:sldId id="1770" r:id="rId34"/>
    <p:sldId id="1746" r:id="rId35"/>
    <p:sldId id="1747" r:id="rId36"/>
    <p:sldId id="1749" r:id="rId37"/>
    <p:sldId id="1750" r:id="rId38"/>
    <p:sldId id="1751" r:id="rId39"/>
    <p:sldId id="1752" r:id="rId40"/>
    <p:sldId id="1753" r:id="rId41"/>
    <p:sldId id="1754" r:id="rId42"/>
    <p:sldId id="1755" r:id="rId43"/>
    <p:sldId id="1756" r:id="rId44"/>
    <p:sldId id="1757" r:id="rId45"/>
    <p:sldId id="1758" r:id="rId46"/>
  </p:sldIdLst>
  <p:sldSz cx="10801350" cy="7200900"/>
  <p:notesSz cx="6858000" cy="9144000"/>
  <p:custDataLst>
    <p:tags r:id="rId51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/>
    <p:restoredTop sz="86432"/>
  </p:normalViewPr>
  <p:slideViewPr>
    <p:cSldViewPr showGuides="1">
      <p:cViewPr varScale="1">
        <p:scale>
          <a:sx n="90" d="100"/>
          <a:sy n="90" d="100"/>
        </p:scale>
        <p:origin x="-1548" y="-108"/>
      </p:cViewPr>
      <p:guideLst>
        <p:guide orient="horz" pos="2250"/>
        <p:guide pos="3374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2" algn="just"/>
            <a:r>
              <a:rPr lang="en-US" altLang="zh-CN" dirty="0"/>
              <a:t>ServerSocket(int  port);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</a:rPr>
              <a:t>下面是一个用</a:t>
            </a:r>
            <a:r>
              <a:rPr lang="en-US" altLang="zh-CN" b="1" dirty="0">
                <a:latin typeface="宋体" panose="02010600030101010101" pitchFamily="2" charset="-122"/>
                <a:ea typeface="黑体" panose="02010609060101010101" pitchFamily="49" charset="-122"/>
              </a:rPr>
              <a:t>JAVA</a:t>
            </a:r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</a:rPr>
              <a:t>编写的完整的客户端程序，它从标准输入（键盘）获取客户的输入，发送给服务器端， 并将服务器方返回的信息显示到标准输出（屏幕）上。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en-US" dirty="0"/>
          </a:p>
        </p:txBody>
      </p:sp>
      <p:sp>
        <p:nvSpPr>
          <p:cNvPr id="686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</a:rPr>
              <a:t>下面是服务器端程序，它从客户方接收数据，并显示至标准输出（屏幕），同时，它把从标准输入（键盘）读取的数据发送给客户。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en-US" dirty="0"/>
          </a:p>
        </p:txBody>
      </p:sp>
      <p:sp>
        <p:nvSpPr>
          <p:cNvPr id="716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lang="zh-CN" altLang="en-US" sz="1400" strike="noStrike" noProof="1" dirty="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0" y="6301201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2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hyperlink" Target="ppt/slides/clipboard/slides/html/DatagramClient.bat" TargetMode="External"/><Relationship Id="rId5" Type="http://schemas.openxmlformats.org/officeDocument/2006/relationships/hyperlink" Target="ppt/slides/clipboard/slides/html/DatagramServer.bat" TargetMode="External"/><Relationship Id="rId4" Type="http://schemas.openxmlformats.org/officeDocument/2006/relationships/hyperlink" Target="ppt/slides/clipboard/slides/html/DatagramClient.html" TargetMode="External"/><Relationship Id="rId3" Type="http://schemas.openxmlformats.org/officeDocument/2006/relationships/hyperlink" Target="ppt/slides/clipboard/slides/html/DatagramServer.html" TargetMode="External"/><Relationship Id="rId2" Type="http://schemas.openxmlformats.org/officeDocument/2006/relationships/image" Target="../media/image6.png"/><Relationship Id="rId1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9593263" y="2851150"/>
            <a:ext cx="1144587" cy="1430338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29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4941"/>
              <a:ext cx="579549" cy="273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413" y="2852738"/>
            <a:ext cx="9469437" cy="1430337"/>
            <a:chOff x="0" y="2716812"/>
            <a:chExt cx="5991142" cy="1360309"/>
          </a:xfrm>
        </p:grpSpPr>
        <p:sp>
          <p:nvSpPr>
            <p:cNvPr id="30" name="矩形 29"/>
            <p:cNvSpPr/>
            <p:nvPr/>
          </p:nvSpPr>
          <p:spPr>
            <a:xfrm>
              <a:off x="0" y="3803852"/>
              <a:ext cx="5991142" cy="2732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1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3109569" y="2917612"/>
              <a:ext cx="2795197" cy="68127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defRPr/>
              </a:pPr>
              <a:r>
                <a:rPr kumimoji="0" lang="en-US" altLang="zh-CN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Java</a:t>
              </a:r>
              <a:r>
                <a:rPr kumimoji="0" lang="zh-CN" altLang="en-US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中的网络编程</a:t>
              </a:r>
              <a:endParaRPr kumimoji="0" lang="en-US" altLang="zh-CN" sz="3570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2" name="文本框 32"/>
            <p:cNvSpPr txBox="1"/>
            <p:nvPr/>
          </p:nvSpPr>
          <p:spPr>
            <a:xfrm>
              <a:off x="3301405" y="3708736"/>
              <a:ext cx="2411523" cy="3517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defRPr/>
              </a:pPr>
              <a:r>
                <a:rPr kumimoji="0" lang="en-US" altLang="zh-CN" sz="1600" kern="1200" cap="none" spc="0" normalizeH="0" baseline="0" noProof="1" smtClean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Network Programming in Java</a:t>
              </a:r>
              <a:endParaRPr kumimoji="0" lang="en-US" altLang="zh-CN" sz="1600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915988" y="3074988"/>
            <a:ext cx="3167063" cy="1082675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5525" y="3197225"/>
            <a:ext cx="2952750" cy="842963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Felix Titling" panose="04060505060202020A04" pitchFamily="82" charset="0"/>
                <a:ea typeface="+mn-ea"/>
                <a:cs typeface="+mn-cs"/>
              </a:rPr>
              <a:t>Java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网络编程一般可以理解为：</a:t>
            </a:r>
            <a:endParaRPr lang="zh-CN" altLang="en-US" kern="1200" dirty="0"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基于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URL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的高层次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网络编程（本质上是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TCP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 </a:t>
            </a:r>
            <a:endParaRPr lang="zh-CN" altLang="en-US" kern="1200" dirty="0"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基于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Socket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（套接字）的低层次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网络编程 。（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TCP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和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UDP   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广播方式</a:t>
            </a:r>
            <a:r>
              <a:rPr lang="en-US" altLang="zh-CN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UDP</a:t>
            </a:r>
            <a:r>
              <a:rPr lang="zh-CN" altLang="en-US" kern="1200" dirty="0">
                <a:cs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zh-CN" altLang="en-US" kern="1200" dirty="0"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defTabSz="1028700"/>
            <a:endParaRPr lang="zh-CN" altLang="en-US" kern="1200" dirty="0"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6600" y="1795463"/>
            <a:ext cx="9317038" cy="2074863"/>
          </a:xfrm>
        </p:spPr>
        <p:txBody>
          <a:bodyPr vert="horz" wrap="square" lIns="102870" tIns="51435" rIns="102870" bIns="51435" numCol="1" anchor="b" anchorCtr="0" compatLnSpc="1"/>
          <a:lstStyle/>
          <a:p>
            <a:pPr marL="0" marR="0" lvl="0" indent="0" algn="ctr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2.3 Java</a:t>
            </a:r>
            <a:r>
              <a:rPr kumimoji="0" lang="zh-CN" altLang="en-US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中的</a:t>
            </a:r>
            <a:r>
              <a:rPr kumimoji="0" lang="en-US" altLang="zh-CN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TCP</a:t>
            </a:r>
            <a:r>
              <a:rPr kumimoji="0" lang="zh-CN" altLang="en-US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通讯</a:t>
            </a:r>
            <a:endParaRPr kumimoji="0" lang="zh-CN" altLang="en-US" sz="5315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36600" y="4819650"/>
            <a:ext cx="9317038" cy="1574800"/>
          </a:xfrm>
        </p:spPr>
        <p:txBody>
          <a:bodyPr vert="horz" wrap="square" lIns="102870" tIns="51435" rIns="102870" bIns="51435" numCol="1" anchor="t" anchorCtr="0" compatLnSpc="1"/>
          <a:lstStyle/>
          <a:p>
            <a:pPr marL="0" marR="0" lvl="0" indent="0" algn="ctr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通过使用</a:t>
            </a:r>
            <a:r>
              <a:rPr kumimoji="0" lang="en-US" altLang="zh-CN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kumimoji="0" lang="zh-CN" altLang="en-US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类进行网络通讯</a:t>
            </a:r>
            <a:endParaRPr kumimoji="0" lang="zh-CN" altLang="en-US" sz="212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TCP通信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使用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3600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3600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ServerSocket</a:t>
            </a:r>
            <a:r>
              <a:rPr lang="zh-CN" altLang="en-US"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1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idx="1"/>
          </p:nvPr>
        </p:nvSpPr>
        <p:spPr>
          <a:ln w="38100"/>
        </p:spPr>
        <p:txBody>
          <a:bodyPr wrap="square" lIns="102870" tIns="51435" rIns="102870" bIns="51435" anchor="t"/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是网络上运行的程序之间双向通信链路的最后终结点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54275" name="Group 3"/>
          <p:cNvGrpSpPr/>
          <p:nvPr/>
        </p:nvGrpSpPr>
        <p:grpSpPr>
          <a:xfrm>
            <a:off x="1654175" y="2160588"/>
            <a:ext cx="7021513" cy="4187825"/>
            <a:chOff x="1392" y="1296"/>
            <a:chExt cx="3744" cy="2513"/>
          </a:xfrm>
        </p:grpSpPr>
        <p:sp>
          <p:nvSpPr>
            <p:cNvPr id="54276" name="Rectangle 4"/>
            <p:cNvSpPr/>
            <p:nvPr/>
          </p:nvSpPr>
          <p:spPr>
            <a:xfrm>
              <a:off x="3792" y="1536"/>
              <a:ext cx="1344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7" name="Text Box 5"/>
            <p:cNvSpPr txBox="1"/>
            <p:nvPr/>
          </p:nvSpPr>
          <p:spPr>
            <a:xfrm>
              <a:off x="4032" y="1296"/>
              <a:ext cx="840" cy="30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rPr>
                <a:t>网络服务</a:t>
              </a:r>
              <a:endPara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Text Box 6"/>
            <p:cNvSpPr txBox="1"/>
            <p:nvPr/>
          </p:nvSpPr>
          <p:spPr>
            <a:xfrm>
              <a:off x="4464" y="2256"/>
              <a:ext cx="387" cy="2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Mail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Text Box 7"/>
            <p:cNvSpPr txBox="1"/>
            <p:nvPr/>
          </p:nvSpPr>
          <p:spPr>
            <a:xfrm>
              <a:off x="4560" y="1584"/>
              <a:ext cx="273" cy="2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ftp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Text Box 8"/>
            <p:cNvSpPr txBox="1"/>
            <p:nvPr/>
          </p:nvSpPr>
          <p:spPr>
            <a:xfrm>
              <a:off x="4368" y="2592"/>
              <a:ext cx="491" cy="2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finger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Rectangle 9"/>
            <p:cNvSpPr/>
            <p:nvPr/>
          </p:nvSpPr>
          <p:spPr>
            <a:xfrm>
              <a:off x="3792" y="1680"/>
              <a:ext cx="336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Text Box 10"/>
            <p:cNvSpPr txBox="1"/>
            <p:nvPr/>
          </p:nvSpPr>
          <p:spPr>
            <a:xfrm>
              <a:off x="4368" y="1920"/>
              <a:ext cx="482" cy="2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telnet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4283" name="Group 11"/>
            <p:cNvGrpSpPr/>
            <p:nvPr/>
          </p:nvGrpSpPr>
          <p:grpSpPr>
            <a:xfrm>
              <a:off x="4033" y="3216"/>
              <a:ext cx="902" cy="593"/>
              <a:chOff x="1008" y="2640"/>
              <a:chExt cx="864" cy="593"/>
            </a:xfrm>
          </p:grpSpPr>
          <p:sp>
            <p:nvSpPr>
              <p:cNvPr id="54284" name="Rectangle 12"/>
              <p:cNvSpPr/>
              <p:nvPr/>
            </p:nvSpPr>
            <p:spPr>
              <a:xfrm>
                <a:off x="1008" y="2640"/>
                <a:ext cx="768" cy="5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algn="ctr"/>
                <a:endPara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5" name="Text Box 13"/>
              <p:cNvSpPr txBox="1"/>
              <p:nvPr/>
            </p:nvSpPr>
            <p:spPr>
              <a:xfrm>
                <a:off x="1008" y="2688"/>
                <a:ext cx="806" cy="30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数据结构</a:t>
                </a:r>
                <a:endPara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6" name="Text Box 14"/>
              <p:cNvSpPr txBox="1"/>
              <p:nvPr/>
            </p:nvSpPr>
            <p:spPr>
              <a:xfrm>
                <a:off x="1008" y="2928"/>
                <a:ext cx="864" cy="30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缓冲区</a:t>
                </a:r>
                <a:endPara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287" name="Text Box 15"/>
            <p:cNvSpPr txBox="1"/>
            <p:nvPr/>
          </p:nvSpPr>
          <p:spPr>
            <a:xfrm>
              <a:off x="4128" y="2976"/>
              <a:ext cx="469" cy="30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rPr>
                <a:t>端口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Rectangle 16"/>
            <p:cNvSpPr/>
            <p:nvPr/>
          </p:nvSpPr>
          <p:spPr>
            <a:xfrm>
              <a:off x="3792" y="1968"/>
              <a:ext cx="336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21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Rectangle 17"/>
            <p:cNvSpPr/>
            <p:nvPr/>
          </p:nvSpPr>
          <p:spPr>
            <a:xfrm>
              <a:off x="3792" y="2256"/>
              <a:ext cx="336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23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Rectangle 18"/>
            <p:cNvSpPr/>
            <p:nvPr/>
          </p:nvSpPr>
          <p:spPr>
            <a:xfrm>
              <a:off x="379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Line 19"/>
            <p:cNvSpPr/>
            <p:nvPr/>
          </p:nvSpPr>
          <p:spPr>
            <a:xfrm flipH="1" flipV="1">
              <a:off x="3984" y="2736"/>
              <a:ext cx="19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92" name="Line 20"/>
            <p:cNvSpPr/>
            <p:nvPr/>
          </p:nvSpPr>
          <p:spPr>
            <a:xfrm flipH="1">
              <a:off x="4128" y="1680"/>
              <a:ext cx="43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93" name="Line 21"/>
            <p:cNvSpPr/>
            <p:nvPr/>
          </p:nvSpPr>
          <p:spPr>
            <a:xfrm flipH="1">
              <a:off x="4128" y="20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94" name="Rectangle 22"/>
            <p:cNvSpPr/>
            <p:nvPr/>
          </p:nvSpPr>
          <p:spPr>
            <a:xfrm>
              <a:off x="1392" y="2016"/>
              <a:ext cx="1008" cy="5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rPr>
                <a:t>客户程序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5" name="Line 23"/>
            <p:cNvSpPr/>
            <p:nvPr/>
          </p:nvSpPr>
          <p:spPr>
            <a:xfrm>
              <a:off x="2448" y="2256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96" name="AutoShape 24"/>
            <p:cNvSpPr/>
            <p:nvPr/>
          </p:nvSpPr>
          <p:spPr>
            <a:xfrm>
              <a:off x="3648" y="1728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7" name="Text Box 25"/>
            <p:cNvSpPr txBox="1"/>
            <p:nvPr/>
          </p:nvSpPr>
          <p:spPr>
            <a:xfrm>
              <a:off x="2688" y="2016"/>
              <a:ext cx="579" cy="26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Rectangle 26"/>
            <p:cNvSpPr/>
            <p:nvPr/>
          </p:nvSpPr>
          <p:spPr>
            <a:xfrm>
              <a:off x="2688" y="1488"/>
              <a:ext cx="720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IP,port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Line 27"/>
            <p:cNvSpPr/>
            <p:nvPr/>
          </p:nvSpPr>
          <p:spPr>
            <a:xfrm>
              <a:off x="3024" y="18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4300" name="Text Box 28"/>
          <p:cNvSpPr txBox="1"/>
          <p:nvPr/>
        </p:nvSpPr>
        <p:spPr>
          <a:xfrm>
            <a:off x="914400" y="4765675"/>
            <a:ext cx="4770438" cy="1349375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与端口的组合得出一个套接字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可以完全分辨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internet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上运行的程序</a:t>
            </a:r>
            <a:endParaRPr lang="zh-CN" altLang="en-US" sz="23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矩形 86046"/>
          <p:cNvSpPr/>
          <p:nvPr/>
        </p:nvSpPr>
        <p:spPr>
          <a:xfrm>
            <a:off x="0" y="1030288"/>
            <a:ext cx="10801350" cy="61245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02870" tIns="51435" rIns="102870" bIns="51435" anchor="t"/>
          <a:p>
            <a:endParaRPr lang="zh-CN" altLang="en-US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TCP通信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5299" name="内容占位符 1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5300" name="Text Box 3"/>
          <p:cNvSpPr txBox="1"/>
          <p:nvPr/>
        </p:nvSpPr>
        <p:spPr>
          <a:xfrm>
            <a:off x="1100138" y="1760538"/>
            <a:ext cx="3421062" cy="51911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>
            <a:spAutoFit/>
          </a:bodyPr>
          <a:p>
            <a:r>
              <a:rPr lang="en-US" altLang="zh-CN" sz="2700" dirty="0"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  <a:r>
              <a:rPr lang="zh-CN" altLang="en-US" sz="2700" dirty="0">
                <a:latin typeface="Arial" panose="020B0604020202020204" pitchFamily="34" charset="0"/>
                <a:ea typeface="宋体" panose="02010600030101010101" pitchFamily="2" charset="-122"/>
              </a:rPr>
              <a:t>端通讯过程</a:t>
            </a:r>
            <a:endParaRPr lang="zh-CN" altLang="en-US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Text Box 4"/>
          <p:cNvSpPr txBox="1"/>
          <p:nvPr/>
        </p:nvSpPr>
        <p:spPr>
          <a:xfrm>
            <a:off x="1370013" y="6000750"/>
            <a:ext cx="3060700" cy="5191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>
            <a:spAutoFit/>
          </a:bodyPr>
          <a:p>
            <a:r>
              <a:rPr lang="en-US" altLang="zh-CN" sz="2700" dirty="0"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r>
              <a:rPr lang="zh-CN" altLang="en-US" sz="2700" dirty="0">
                <a:latin typeface="Arial" panose="020B0604020202020204" pitchFamily="34" charset="0"/>
                <a:ea typeface="宋体" panose="02010600030101010101" pitchFamily="2" charset="-122"/>
              </a:rPr>
              <a:t>端通讯过程</a:t>
            </a:r>
            <a:endParaRPr lang="zh-CN" altLang="en-US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5302" name="Group 5"/>
          <p:cNvGrpSpPr/>
          <p:nvPr/>
        </p:nvGrpSpPr>
        <p:grpSpPr>
          <a:xfrm>
            <a:off x="509588" y="2438400"/>
            <a:ext cx="9591675" cy="3473450"/>
            <a:chOff x="453" y="1751"/>
            <a:chExt cx="5115" cy="2084"/>
          </a:xfrm>
        </p:grpSpPr>
        <p:sp>
          <p:nvSpPr>
            <p:cNvPr id="55303" name="Rectangle 6"/>
            <p:cNvSpPr/>
            <p:nvPr/>
          </p:nvSpPr>
          <p:spPr>
            <a:xfrm>
              <a:off x="453" y="1751"/>
              <a:ext cx="1042" cy="6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在某端口创建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ServerSocket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对象提供监听</a:t>
              </a:r>
              <a:endParaRPr lang="zh-CN" altLang="en-US" sz="27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Rectangle 7"/>
            <p:cNvSpPr/>
            <p:nvPr/>
          </p:nvSpPr>
          <p:spPr>
            <a:xfrm>
              <a:off x="1700" y="1751"/>
              <a:ext cx="885" cy="6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等待并接收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Client</a:t>
              </a:r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端</a:t>
              </a:r>
              <a:endParaRPr lang="zh-CN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的请求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Rectangle 8"/>
            <p:cNvSpPr/>
            <p:nvPr/>
          </p:nvSpPr>
          <p:spPr>
            <a:xfrm>
              <a:off x="2778" y="1751"/>
              <a:ext cx="1051" cy="6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利用返回的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对象与</a:t>
              </a:r>
              <a:endParaRPr lang="zh-CN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Client</a:t>
              </a:r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端通讯</a:t>
              </a:r>
              <a:endParaRPr lang="zh-CN" altLang="en-US" sz="27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Rectangle 9"/>
            <p:cNvSpPr/>
            <p:nvPr/>
          </p:nvSpPr>
          <p:spPr>
            <a:xfrm>
              <a:off x="3995" y="1751"/>
              <a:ext cx="972" cy="6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关闭</a:t>
              </a:r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结束与此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Client</a:t>
              </a:r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的通讯</a:t>
              </a:r>
              <a:endParaRPr lang="zh-CN" altLang="en-US" sz="27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7" name="Rectangle 10"/>
            <p:cNvSpPr/>
            <p:nvPr/>
          </p:nvSpPr>
          <p:spPr>
            <a:xfrm>
              <a:off x="5136" y="1920"/>
              <a:ext cx="432" cy="45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关闭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监听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Rectangle 11"/>
            <p:cNvSpPr/>
            <p:nvPr/>
          </p:nvSpPr>
          <p:spPr>
            <a:xfrm>
              <a:off x="1578" y="3095"/>
              <a:ext cx="1033" cy="6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创建</a:t>
              </a:r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对象向</a:t>
              </a:r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Server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某端口请求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Rectangle 12"/>
            <p:cNvSpPr/>
            <p:nvPr/>
          </p:nvSpPr>
          <p:spPr>
            <a:xfrm>
              <a:off x="2813" y="3143"/>
              <a:ext cx="1051" cy="6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利用此</a:t>
              </a:r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对象与</a:t>
              </a:r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Server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端通讯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0" name="Rectangle 13"/>
            <p:cNvSpPr/>
            <p:nvPr/>
          </p:nvSpPr>
          <p:spPr>
            <a:xfrm>
              <a:off x="4074" y="3143"/>
              <a:ext cx="1033" cy="6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关闭</a:t>
              </a:r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endParaRPr lang="en-US" altLang="zh-CN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结束与此</a:t>
              </a:r>
              <a:endParaRPr lang="zh-CN" altLang="en-US" sz="23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300" dirty="0">
                  <a:latin typeface="Arial" panose="020B0604020202020204" pitchFamily="34" charset="0"/>
                  <a:ea typeface="宋体" panose="02010600030101010101" pitchFamily="2" charset="-122"/>
                </a:rPr>
                <a:t>Server</a:t>
              </a:r>
              <a:r>
                <a:rPr lang="zh-CN" altLang="en-US" sz="2300" dirty="0">
                  <a:latin typeface="Arial" panose="020B0604020202020204" pitchFamily="34" charset="0"/>
                  <a:ea typeface="宋体" panose="02010600030101010101" pitchFamily="2" charset="-122"/>
                </a:rPr>
                <a:t>的通讯</a:t>
              </a:r>
              <a:endParaRPr lang="zh-CN" altLang="en-US" sz="27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AutoShape 14"/>
            <p:cNvSpPr/>
            <p:nvPr/>
          </p:nvSpPr>
          <p:spPr>
            <a:xfrm>
              <a:off x="1488" y="2064"/>
              <a:ext cx="192" cy="144"/>
            </a:xfrm>
            <a:prstGeom prst="rightArrow">
              <a:avLst>
                <a:gd name="adj1" fmla="val 50000"/>
                <a:gd name="adj2" fmla="val 33283"/>
              </a:avLst>
            </a:prstGeom>
            <a:solidFill>
              <a:schemeClr val="tx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312" name="AutoShape 15"/>
            <p:cNvSpPr/>
            <p:nvPr/>
          </p:nvSpPr>
          <p:spPr>
            <a:xfrm>
              <a:off x="3888" y="3408"/>
              <a:ext cx="192" cy="144"/>
            </a:xfrm>
            <a:prstGeom prst="rightArrow">
              <a:avLst>
                <a:gd name="adj1" fmla="val 50000"/>
                <a:gd name="adj2" fmla="val 33283"/>
              </a:avLst>
            </a:prstGeom>
            <a:solidFill>
              <a:schemeClr val="tx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313" name="AutoShape 16"/>
            <p:cNvSpPr/>
            <p:nvPr/>
          </p:nvSpPr>
          <p:spPr>
            <a:xfrm>
              <a:off x="2592" y="3408"/>
              <a:ext cx="192" cy="144"/>
            </a:xfrm>
            <a:prstGeom prst="rightArrow">
              <a:avLst>
                <a:gd name="adj1" fmla="val 50000"/>
                <a:gd name="adj2" fmla="val 33283"/>
              </a:avLst>
            </a:prstGeom>
            <a:solidFill>
              <a:schemeClr val="tx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314" name="AutoShape 17"/>
            <p:cNvSpPr/>
            <p:nvPr/>
          </p:nvSpPr>
          <p:spPr>
            <a:xfrm>
              <a:off x="4944" y="2064"/>
              <a:ext cx="192" cy="144"/>
            </a:xfrm>
            <a:prstGeom prst="rightArrow">
              <a:avLst>
                <a:gd name="adj1" fmla="val 50000"/>
                <a:gd name="adj2" fmla="val 33283"/>
              </a:avLst>
            </a:prstGeom>
            <a:solidFill>
              <a:schemeClr val="tx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315" name="AutoShape 18"/>
            <p:cNvSpPr/>
            <p:nvPr/>
          </p:nvSpPr>
          <p:spPr>
            <a:xfrm>
              <a:off x="3792" y="2064"/>
              <a:ext cx="192" cy="144"/>
            </a:xfrm>
            <a:prstGeom prst="rightArrow">
              <a:avLst>
                <a:gd name="adj1" fmla="val 50000"/>
                <a:gd name="adj2" fmla="val 33283"/>
              </a:avLst>
            </a:prstGeom>
            <a:solidFill>
              <a:schemeClr val="tx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316" name="AutoShape 19"/>
            <p:cNvSpPr/>
            <p:nvPr/>
          </p:nvSpPr>
          <p:spPr>
            <a:xfrm>
              <a:off x="2592" y="2064"/>
              <a:ext cx="192" cy="144"/>
            </a:xfrm>
            <a:prstGeom prst="rightArrow">
              <a:avLst>
                <a:gd name="adj1" fmla="val 50000"/>
                <a:gd name="adj2" fmla="val 33283"/>
              </a:avLst>
            </a:prstGeom>
            <a:solidFill>
              <a:schemeClr val="tx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55317" name="Group 20"/>
            <p:cNvGrpSpPr/>
            <p:nvPr/>
          </p:nvGrpSpPr>
          <p:grpSpPr>
            <a:xfrm>
              <a:off x="1632" y="2448"/>
              <a:ext cx="634" cy="672"/>
              <a:chOff x="1334" y="2496"/>
              <a:chExt cx="634" cy="672"/>
            </a:xfrm>
          </p:grpSpPr>
          <p:sp>
            <p:nvSpPr>
              <p:cNvPr id="55318" name="AutoShape 21"/>
              <p:cNvSpPr/>
              <p:nvPr/>
            </p:nvSpPr>
            <p:spPr>
              <a:xfrm>
                <a:off x="1776" y="2496"/>
                <a:ext cx="192" cy="672"/>
              </a:xfrm>
              <a:prstGeom prst="upDownArrow">
                <a:avLst>
                  <a:gd name="adj1" fmla="val 50000"/>
                  <a:gd name="adj2" fmla="val 70000"/>
                </a:avLst>
              </a:prstGeom>
              <a:solidFill>
                <a:schemeClr val="hlink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319" name="Text Box 22"/>
              <p:cNvSpPr txBox="1"/>
              <p:nvPr/>
            </p:nvSpPr>
            <p:spPr>
              <a:xfrm>
                <a:off x="1334" y="2605"/>
                <a:ext cx="468" cy="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700" dirty="0">
                    <a:latin typeface="Arial" panose="020B0604020202020204" pitchFamily="34" charset="0"/>
                    <a:ea typeface="宋体" panose="02010600030101010101" pitchFamily="2" charset="-122"/>
                  </a:rPr>
                  <a:t>建立</a:t>
                </a:r>
                <a:endParaRPr lang="zh-CN" altLang="en-US" sz="27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zh-CN" altLang="en-US" sz="2700" dirty="0">
                    <a:latin typeface="Arial" panose="020B0604020202020204" pitchFamily="34" charset="0"/>
                    <a:ea typeface="宋体" panose="02010600030101010101" pitchFamily="2" charset="-122"/>
                  </a:rPr>
                  <a:t>连接</a:t>
                </a:r>
                <a:endParaRPr lang="zh-CN" altLang="en-US" sz="27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320" name="Group 23"/>
            <p:cNvGrpSpPr/>
            <p:nvPr/>
          </p:nvGrpSpPr>
          <p:grpSpPr>
            <a:xfrm>
              <a:off x="2784" y="2448"/>
              <a:ext cx="634" cy="672"/>
              <a:chOff x="1334" y="2496"/>
              <a:chExt cx="634" cy="672"/>
            </a:xfrm>
          </p:grpSpPr>
          <p:sp>
            <p:nvSpPr>
              <p:cNvPr id="55321" name="AutoShape 24"/>
              <p:cNvSpPr/>
              <p:nvPr/>
            </p:nvSpPr>
            <p:spPr>
              <a:xfrm>
                <a:off x="1776" y="2496"/>
                <a:ext cx="192" cy="672"/>
              </a:xfrm>
              <a:prstGeom prst="upDownArrow">
                <a:avLst>
                  <a:gd name="adj1" fmla="val 50000"/>
                  <a:gd name="adj2" fmla="val 70000"/>
                </a:avLst>
              </a:prstGeom>
              <a:solidFill>
                <a:schemeClr val="hlink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322" name="Text Box 25"/>
              <p:cNvSpPr txBox="1"/>
              <p:nvPr/>
            </p:nvSpPr>
            <p:spPr>
              <a:xfrm>
                <a:off x="1334" y="2605"/>
                <a:ext cx="468" cy="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700" dirty="0">
                    <a:latin typeface="Arial" panose="020B0604020202020204" pitchFamily="34" charset="0"/>
                    <a:ea typeface="宋体" panose="02010600030101010101" pitchFamily="2" charset="-122"/>
                  </a:rPr>
                  <a:t>数据</a:t>
                </a:r>
                <a:endParaRPr lang="zh-CN" altLang="en-US" sz="27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zh-CN" altLang="en-US" sz="2700" dirty="0">
                    <a:latin typeface="Arial" panose="020B0604020202020204" pitchFamily="34" charset="0"/>
                    <a:ea typeface="宋体" panose="02010600030101010101" pitchFamily="2" charset="-122"/>
                  </a:rPr>
                  <a:t>通讯</a:t>
                </a:r>
                <a:endParaRPr lang="zh-CN" altLang="en-US" sz="27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323" name="Group 26"/>
            <p:cNvGrpSpPr/>
            <p:nvPr/>
          </p:nvGrpSpPr>
          <p:grpSpPr>
            <a:xfrm>
              <a:off x="3936" y="2448"/>
              <a:ext cx="634" cy="672"/>
              <a:chOff x="1334" y="2496"/>
              <a:chExt cx="634" cy="672"/>
            </a:xfrm>
          </p:grpSpPr>
          <p:sp>
            <p:nvSpPr>
              <p:cNvPr id="55324" name="AutoShape 27"/>
              <p:cNvSpPr/>
              <p:nvPr/>
            </p:nvSpPr>
            <p:spPr>
              <a:xfrm>
                <a:off x="1776" y="2496"/>
                <a:ext cx="192" cy="672"/>
              </a:xfrm>
              <a:prstGeom prst="upDownArrow">
                <a:avLst>
                  <a:gd name="adj1" fmla="val 50000"/>
                  <a:gd name="adj2" fmla="val 70000"/>
                </a:avLst>
              </a:prstGeom>
              <a:solidFill>
                <a:schemeClr val="hlink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325" name="Text Box 28"/>
              <p:cNvSpPr txBox="1"/>
              <p:nvPr/>
            </p:nvSpPr>
            <p:spPr>
              <a:xfrm>
                <a:off x="1334" y="2605"/>
                <a:ext cx="468" cy="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700" dirty="0">
                    <a:latin typeface="Arial" panose="020B0604020202020204" pitchFamily="34" charset="0"/>
                    <a:ea typeface="宋体" panose="02010600030101010101" pitchFamily="2" charset="-122"/>
                  </a:rPr>
                  <a:t>拆除</a:t>
                </a:r>
                <a:endParaRPr lang="zh-CN" altLang="en-US" sz="27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zh-CN" altLang="en-US" sz="2700" dirty="0">
                    <a:latin typeface="Arial" panose="020B0604020202020204" pitchFamily="34" charset="0"/>
                    <a:ea typeface="宋体" panose="02010600030101010101" pitchFamily="2" charset="-122"/>
                  </a:rPr>
                  <a:t>连接</a:t>
                </a:r>
                <a:endParaRPr lang="zh-CN" altLang="en-US" sz="27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5326" name="Rectangle 29"/>
          <p:cNvSpPr/>
          <p:nvPr/>
        </p:nvSpPr>
        <p:spPr>
          <a:xfrm>
            <a:off x="469900" y="1501775"/>
            <a:ext cx="9991725" cy="2168525"/>
          </a:xfrm>
          <a:prstGeom prst="rect">
            <a:avLst/>
          </a:prstGeom>
          <a:noFill/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/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327" name="Rectangle 30"/>
          <p:cNvSpPr/>
          <p:nvPr/>
        </p:nvSpPr>
        <p:spPr>
          <a:xfrm>
            <a:off x="495300" y="4602163"/>
            <a:ext cx="9991725" cy="2160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/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/>
    <p:sndAc>
      <p:stSnd>
        <p:snd r:embed="rId1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构造函数：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Socket(InetAddress addr , int port) 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Socket(String addr , int port) 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方法：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InputStream  </a:t>
            </a:r>
            <a:r>
              <a:rPr lang="en-US" altLang="zh-CN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getInputStream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();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outputStream  </a:t>
            </a:r>
            <a:r>
              <a:rPr lang="en-US" altLang="zh-CN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getoutputStream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();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ServerSocket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7346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>
              <a:lnSpc>
                <a:spcPct val="90000"/>
              </a:lnSpc>
              <a:spcBef>
                <a:spcPct val="10000"/>
              </a:spcBef>
            </a:pP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指定</a:t>
            </a:r>
            <a:r>
              <a:rPr lang="zh-CN" altLang="en-US" sz="2700" i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端口号，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创建一个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ServerSocket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对象: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algn="just" defTabSz="1028700">
              <a:lnSpc>
                <a:spcPct val="90000"/>
              </a:lnSpc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ServerSocket(int  port);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algn="just" defTabSz="1028700">
              <a:lnSpc>
                <a:spcPct val="90000"/>
              </a:lnSpc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ServerSocket(int  port, int  count);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</a:t>
            </a:r>
            <a:r>
              <a:rPr lang="en-US" altLang="zh-CN" sz="2700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ServerSocket mSer = new    </a:t>
            </a:r>
            <a:endParaRPr lang="en-US" altLang="zh-CN" sz="2700" kern="1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700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           ServerSocket(8010);</a:t>
            </a:r>
            <a:endParaRPr lang="en-US" altLang="zh-CN" sz="2700" kern="1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spcBef>
                <a:spcPct val="10000"/>
              </a:spcBef>
            </a:pP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在该端口监听，当收到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Client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发出的请求时，创建一个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对象与此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Client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通讯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kern="1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  ReturnS = mSer.accept();</a:t>
            </a:r>
            <a:endParaRPr lang="en-US" altLang="zh-CN" sz="2400" kern="1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lnSpc>
                <a:spcPct val="90000"/>
              </a:lnSpc>
              <a:spcBef>
                <a:spcPct val="10000"/>
              </a:spcBef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接收到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Client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请求之前该线程处于阻塞状态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spcBef>
                <a:spcPct val="10000"/>
              </a:spcBef>
            </a:pP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通过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类的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I/O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流对象与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Client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端通信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spcBef>
                <a:spcPct val="10000"/>
              </a:spcBef>
            </a:pP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关闭用来与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Client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做数据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I/O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</a:t>
            </a:r>
            <a:endParaRPr lang="zh-CN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spcBef>
                <a:spcPct val="10000"/>
              </a:spcBef>
            </a:pP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撤消服务时，关闭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ServerSocket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</a:t>
            </a:r>
            <a:endParaRPr lang="zh-CN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2" defTabSz="1028700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mServer.close();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通信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   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服务器等待客户端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请求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9394" name="内容占位符 1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9395" name="Rectangle 3"/>
          <p:cNvSpPr/>
          <p:nvPr/>
        </p:nvSpPr>
        <p:spPr>
          <a:xfrm>
            <a:off x="990600" y="1760538"/>
            <a:ext cx="3330575" cy="40005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试图连接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Socket(host;port#)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OutputStream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InputStream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Socket.close()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/>
          <p:nvPr/>
        </p:nvSpPr>
        <p:spPr>
          <a:xfrm>
            <a:off x="5940425" y="1360488"/>
            <a:ext cx="4591050" cy="50403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占用某个端口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ServerSocket(hostport)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等待连接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ServerSocket.accept()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Socket()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OutputStream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InputStream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Socket.close()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Line 5"/>
          <p:cNvSpPr/>
          <p:nvPr/>
        </p:nvSpPr>
        <p:spPr>
          <a:xfrm>
            <a:off x="1169988" y="3600450"/>
            <a:ext cx="29702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98" name="Line 6"/>
          <p:cNvSpPr/>
          <p:nvPr/>
        </p:nvSpPr>
        <p:spPr>
          <a:xfrm>
            <a:off x="6840538" y="4479925"/>
            <a:ext cx="2700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99" name="Line 7"/>
          <p:cNvSpPr/>
          <p:nvPr/>
        </p:nvSpPr>
        <p:spPr>
          <a:xfrm>
            <a:off x="4049713" y="4240213"/>
            <a:ext cx="2881312" cy="120015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400" name="Line 8"/>
          <p:cNvSpPr/>
          <p:nvPr/>
        </p:nvSpPr>
        <p:spPr>
          <a:xfrm flipH="1" flipV="1">
            <a:off x="3960813" y="4721225"/>
            <a:ext cx="2970212" cy="239713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3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编程实现过程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下面的例子演示一个简单的服务器与客户的交互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即服务器等待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客户访问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相互交换一次信息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.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8.5 Socket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1442" name="内容占位符 1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443" name="Rectangle 3"/>
          <p:cNvSpPr/>
          <p:nvPr/>
        </p:nvSpPr>
        <p:spPr>
          <a:xfrm>
            <a:off x="0" y="0"/>
            <a:ext cx="9180513" cy="560388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eaLnBrk="0" hangingPunct="0"/>
            <a:r>
              <a:rPr lang="en-US" altLang="zh-CN" sz="2700" dirty="0">
                <a:latin typeface="Arial" panose="020B0604020202020204" pitchFamily="34" charset="0"/>
                <a:ea typeface="宋体" panose="02010600030101010101" pitchFamily="2" charset="-122"/>
              </a:rPr>
              <a:t>. 8.5 Socket</a:t>
            </a:r>
            <a:endParaRPr lang="en-US" altLang="zh-CN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4"/>
          <p:cNvSpPr/>
          <p:nvPr/>
        </p:nvSpPr>
        <p:spPr>
          <a:xfrm>
            <a:off x="0" y="0"/>
            <a:ext cx="10801350" cy="72009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/>
          <a:p>
            <a:pPr algn="ctr"/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49" name="Text Box 5"/>
          <p:cNvSpPr txBox="1"/>
          <p:nvPr/>
        </p:nvSpPr>
        <p:spPr>
          <a:xfrm>
            <a:off x="174625" y="1039813"/>
            <a:ext cx="3221038" cy="519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创建服务器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端口号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0" name="Text Box 6"/>
          <p:cNvSpPr txBox="1"/>
          <p:nvPr/>
        </p:nvSpPr>
        <p:spPr>
          <a:xfrm>
            <a:off x="534988" y="160338"/>
            <a:ext cx="2587625" cy="519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定义数据成员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1" name="Text Box 7"/>
          <p:cNvSpPr txBox="1"/>
          <p:nvPr/>
        </p:nvSpPr>
        <p:spPr>
          <a:xfrm>
            <a:off x="749300" y="2000250"/>
            <a:ext cx="1947863" cy="935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服务器等待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网络连接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2" name="Text Box 8"/>
          <p:cNvSpPr txBox="1"/>
          <p:nvPr/>
        </p:nvSpPr>
        <p:spPr>
          <a:xfrm>
            <a:off x="534988" y="3279775"/>
            <a:ext cx="2451100" cy="520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建立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流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3" name="Text Box 9"/>
          <p:cNvSpPr txBox="1"/>
          <p:nvPr/>
        </p:nvSpPr>
        <p:spPr>
          <a:xfrm>
            <a:off x="449263" y="5280025"/>
            <a:ext cx="2709862" cy="520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读客户 端信息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4" name="Text Box 10"/>
          <p:cNvSpPr txBox="1"/>
          <p:nvPr/>
        </p:nvSpPr>
        <p:spPr>
          <a:xfrm>
            <a:off x="265113" y="4400550"/>
            <a:ext cx="3686175" cy="519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向用户发出一个字符串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5" name="Text Box 11"/>
          <p:cNvSpPr txBox="1"/>
          <p:nvPr/>
        </p:nvSpPr>
        <p:spPr>
          <a:xfrm>
            <a:off x="6384925" y="960438"/>
            <a:ext cx="2855913" cy="519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实例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6" name="Line 12"/>
          <p:cNvSpPr/>
          <p:nvPr/>
        </p:nvSpPr>
        <p:spPr>
          <a:xfrm>
            <a:off x="7554913" y="560388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57" name="Text Box 13"/>
          <p:cNvSpPr txBox="1"/>
          <p:nvPr/>
        </p:nvSpPr>
        <p:spPr>
          <a:xfrm>
            <a:off x="6475413" y="79375"/>
            <a:ext cx="2619375" cy="520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定义数据成员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58" name="Line 14"/>
          <p:cNvSpPr/>
          <p:nvPr/>
        </p:nvSpPr>
        <p:spPr>
          <a:xfrm>
            <a:off x="7554913" y="1439863"/>
            <a:ext cx="0" cy="560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59" name="Text Box 15"/>
          <p:cNvSpPr txBox="1"/>
          <p:nvPr/>
        </p:nvSpPr>
        <p:spPr>
          <a:xfrm>
            <a:off x="6475413" y="2000250"/>
            <a:ext cx="2451100" cy="519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建立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流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60" name="Text Box 16"/>
          <p:cNvSpPr txBox="1"/>
          <p:nvPr/>
        </p:nvSpPr>
        <p:spPr>
          <a:xfrm>
            <a:off x="6570663" y="3040063"/>
            <a:ext cx="2338387" cy="935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流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接收并显示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61" name="Line 17"/>
          <p:cNvSpPr/>
          <p:nvPr/>
        </p:nvSpPr>
        <p:spPr>
          <a:xfrm>
            <a:off x="7554913" y="2479675"/>
            <a:ext cx="0" cy="560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62" name="Text Box 18"/>
          <p:cNvSpPr txBox="1"/>
          <p:nvPr/>
        </p:nvSpPr>
        <p:spPr>
          <a:xfrm>
            <a:off x="6565900" y="4479925"/>
            <a:ext cx="2178050" cy="935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送用户名给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服务器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63" name="Line 19"/>
          <p:cNvSpPr/>
          <p:nvPr/>
        </p:nvSpPr>
        <p:spPr>
          <a:xfrm>
            <a:off x="7554913" y="3921125"/>
            <a:ext cx="0" cy="55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64" name="Text Box 20"/>
          <p:cNvSpPr txBox="1"/>
          <p:nvPr/>
        </p:nvSpPr>
        <p:spPr>
          <a:xfrm>
            <a:off x="6931025" y="6480175"/>
            <a:ext cx="1731963" cy="520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关闭流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65" name="Line 21"/>
          <p:cNvSpPr/>
          <p:nvPr/>
        </p:nvSpPr>
        <p:spPr>
          <a:xfrm>
            <a:off x="7554913" y="5360988"/>
            <a:ext cx="6350" cy="639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66" name="Line 22"/>
          <p:cNvSpPr/>
          <p:nvPr/>
        </p:nvSpPr>
        <p:spPr>
          <a:xfrm>
            <a:off x="1614488" y="639763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67" name="Line 23"/>
          <p:cNvSpPr/>
          <p:nvPr/>
        </p:nvSpPr>
        <p:spPr>
          <a:xfrm>
            <a:off x="1614488" y="1520825"/>
            <a:ext cx="0" cy="479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68" name="Text Box 24"/>
          <p:cNvSpPr txBox="1"/>
          <p:nvPr/>
        </p:nvSpPr>
        <p:spPr>
          <a:xfrm>
            <a:off x="1614488" y="1520825"/>
            <a:ext cx="2786062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waiting for user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37369" name="AutoShape 25"/>
          <p:cNvCxnSpPr>
            <a:stCxn id="1337355" idx="1"/>
            <a:endCxn id="1337351" idx="3"/>
          </p:cNvCxnSpPr>
          <p:nvPr/>
        </p:nvCxnSpPr>
        <p:spPr>
          <a:xfrm rot="-10800000" flipV="1">
            <a:off x="2697163" y="1219200"/>
            <a:ext cx="3687762" cy="1247775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1337370" name="Line 26"/>
          <p:cNvSpPr/>
          <p:nvPr/>
        </p:nvSpPr>
        <p:spPr>
          <a:xfrm>
            <a:off x="1614488" y="2800350"/>
            <a:ext cx="0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71" name="Line 27"/>
          <p:cNvSpPr/>
          <p:nvPr/>
        </p:nvSpPr>
        <p:spPr>
          <a:xfrm>
            <a:off x="1614488" y="3679825"/>
            <a:ext cx="0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337372" name="AutoShape 28"/>
          <p:cNvCxnSpPr>
            <a:stCxn id="1337355" idx="1"/>
            <a:endCxn id="1337351" idx="3"/>
          </p:cNvCxnSpPr>
          <p:nvPr/>
        </p:nvCxnSpPr>
        <p:spPr>
          <a:xfrm flipV="1">
            <a:off x="3421063" y="3360738"/>
            <a:ext cx="3178175" cy="1314450"/>
          </a:xfrm>
          <a:prstGeom prst="curvedConnector3">
            <a:avLst>
              <a:gd name="adj1" fmla="val 49972"/>
            </a:avLst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1337373" name="Text Box 29"/>
          <p:cNvSpPr txBox="1"/>
          <p:nvPr/>
        </p:nvSpPr>
        <p:spPr>
          <a:xfrm rot="-1554223">
            <a:off x="4090988" y="1500188"/>
            <a:ext cx="2555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127.0.0.1  1111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74" name="Text Box 30"/>
          <p:cNvSpPr txBox="1"/>
          <p:nvPr/>
        </p:nvSpPr>
        <p:spPr>
          <a:xfrm>
            <a:off x="3505200" y="960438"/>
            <a:ext cx="919163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1111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75" name="Text Box 31"/>
          <p:cNvSpPr txBox="1"/>
          <p:nvPr/>
        </p:nvSpPr>
        <p:spPr>
          <a:xfrm rot="-1998490">
            <a:off x="4113213" y="4140200"/>
            <a:ext cx="1150937" cy="520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login: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76" name="Text Box 32"/>
          <p:cNvSpPr txBox="1"/>
          <p:nvPr/>
        </p:nvSpPr>
        <p:spPr>
          <a:xfrm>
            <a:off x="1524000" y="3760788"/>
            <a:ext cx="3459163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connetcting client...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77" name="Line 33"/>
          <p:cNvSpPr/>
          <p:nvPr/>
        </p:nvSpPr>
        <p:spPr>
          <a:xfrm>
            <a:off x="1614488" y="4879975"/>
            <a:ext cx="0" cy="641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337378" name="AutoShape 34"/>
          <p:cNvCxnSpPr>
            <a:stCxn id="1337355" idx="1"/>
            <a:endCxn id="1337353" idx="3"/>
          </p:cNvCxnSpPr>
          <p:nvPr/>
        </p:nvCxnSpPr>
        <p:spPr>
          <a:xfrm rot="-10800000" flipV="1">
            <a:off x="3159125" y="4640263"/>
            <a:ext cx="3905250" cy="900112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1337379" name="Text Box 35"/>
          <p:cNvSpPr txBox="1"/>
          <p:nvPr/>
        </p:nvSpPr>
        <p:spPr>
          <a:xfrm rot="-1736933">
            <a:off x="4635500" y="5040313"/>
            <a:ext cx="881063" cy="520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80" name="Line 36"/>
          <p:cNvSpPr/>
          <p:nvPr/>
        </p:nvSpPr>
        <p:spPr>
          <a:xfrm>
            <a:off x="1620838" y="5761038"/>
            <a:ext cx="0" cy="639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81" name="Text Box 37"/>
          <p:cNvSpPr txBox="1"/>
          <p:nvPr/>
        </p:nvSpPr>
        <p:spPr>
          <a:xfrm>
            <a:off x="360363" y="6400800"/>
            <a:ext cx="3259137" cy="519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提示用户登录成功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82" name="Text Box 38"/>
          <p:cNvSpPr txBox="1"/>
          <p:nvPr/>
        </p:nvSpPr>
        <p:spPr>
          <a:xfrm>
            <a:off x="6661150" y="5761038"/>
            <a:ext cx="2124075" cy="519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流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37383" name="AutoShape 39"/>
          <p:cNvCxnSpPr>
            <a:stCxn id="1337355" idx="1"/>
            <a:endCxn id="1337353" idx="3"/>
          </p:cNvCxnSpPr>
          <p:nvPr/>
        </p:nvCxnSpPr>
        <p:spPr>
          <a:xfrm flipV="1">
            <a:off x="3421063" y="6000750"/>
            <a:ext cx="3201987" cy="639763"/>
          </a:xfrm>
          <a:prstGeom prst="curvedConnector3">
            <a:avLst>
              <a:gd name="adj1" fmla="val 69611"/>
            </a:avLst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1337384" name="Text Box 40"/>
          <p:cNvSpPr txBox="1"/>
          <p:nvPr/>
        </p:nvSpPr>
        <p:spPr>
          <a:xfrm>
            <a:off x="1530350" y="5761038"/>
            <a:ext cx="1862138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User :java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85" name="Text Box 41"/>
          <p:cNvSpPr txBox="1"/>
          <p:nvPr/>
        </p:nvSpPr>
        <p:spPr>
          <a:xfrm rot="-932147">
            <a:off x="3533775" y="5802313"/>
            <a:ext cx="30353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Login successful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7386" name="Line 42"/>
          <p:cNvSpPr/>
          <p:nvPr/>
        </p:nvSpPr>
        <p:spPr>
          <a:xfrm>
            <a:off x="7561263" y="6240463"/>
            <a:ext cx="0" cy="2397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7387" name="Line 43"/>
          <p:cNvSpPr/>
          <p:nvPr/>
        </p:nvSpPr>
        <p:spPr>
          <a:xfrm>
            <a:off x="1709738" y="6880225"/>
            <a:ext cx="0" cy="320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84" name="Text Box 44"/>
          <p:cNvSpPr txBox="1"/>
          <p:nvPr/>
        </p:nvSpPr>
        <p:spPr>
          <a:xfrm>
            <a:off x="3175000" y="292100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b="1" dirty="0">
                <a:solidFill>
                  <a:srgbClr val="CC33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服务器端</a:t>
            </a:r>
            <a:endParaRPr lang="zh-CN" altLang="en-US" sz="2700" b="1" dirty="0">
              <a:solidFill>
                <a:srgbClr val="CC33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61485" name="Text Box 45"/>
          <p:cNvSpPr txBox="1"/>
          <p:nvPr/>
        </p:nvSpPr>
        <p:spPr>
          <a:xfrm>
            <a:off x="9097963" y="190500"/>
            <a:ext cx="1703387" cy="5191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b="1" dirty="0">
                <a:solidFill>
                  <a:srgbClr val="CC33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客户端</a:t>
            </a:r>
            <a:endParaRPr lang="zh-CN" altLang="en-US" sz="2700" b="1" dirty="0">
              <a:solidFill>
                <a:srgbClr val="CC33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349" grpId="0" bldLvl="0" animBg="1"/>
      <p:bldP spid="1337350" grpId="0" bldLvl="0" animBg="1"/>
      <p:bldP spid="1337351" grpId="0" bldLvl="0" animBg="1"/>
      <p:bldP spid="1337352" grpId="0" bldLvl="0" animBg="1"/>
      <p:bldP spid="1337353" grpId="0" bldLvl="0" animBg="1"/>
      <p:bldP spid="1337354" grpId="0" bldLvl="0" animBg="1"/>
      <p:bldP spid="1337355" grpId="0" bldLvl="0" animBg="1"/>
      <p:bldP spid="1337357" grpId="0" bldLvl="0" animBg="1"/>
      <p:bldP spid="1337359" grpId="0" bldLvl="0" animBg="1"/>
      <p:bldP spid="1337360" grpId="0" bldLvl="0" animBg="1"/>
      <p:bldP spid="1337362" grpId="0" bldLvl="0" animBg="1"/>
      <p:bldP spid="1337364" grpId="0" bldLvl="0" animBg="1"/>
      <p:bldP spid="1337368" grpId="0"/>
      <p:bldP spid="1337373" grpId="0"/>
      <p:bldP spid="1337374" grpId="0"/>
      <p:bldP spid="1337375" grpId="0" animBg="1"/>
      <p:bldP spid="1337376" grpId="0"/>
      <p:bldP spid="1337379" grpId="0" animBg="1"/>
      <p:bldP spid="1337381" grpId="0" bldLvl="0" animBg="1"/>
      <p:bldP spid="1337382" grpId="0" bldLvl="0" animBg="1"/>
      <p:bldP spid="1337384" grpId="0"/>
      <p:bldP spid="13373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主要内容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wrap="square" lIns="103584" tIns="51793" rIns="103584" bIns="51793" anchor="t"/>
          <a:p>
            <a:pPr defTabSz="1028700">
              <a:lnSpc>
                <a:spcPct val="115000"/>
              </a:lnSpc>
              <a:spcBef>
                <a:spcPct val="15000"/>
              </a:spcBef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URL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对象使用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ct val="15000"/>
              </a:spcBef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Internet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寻址 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ct val="15000"/>
              </a:spcBef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 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编程 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5000"/>
              </a:lnSpc>
              <a:spcBef>
                <a:spcPct val="15000"/>
              </a:spcBef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3" name="Rectangle 4"/>
          <p:cNvSpPr>
            <a:spLocks noGrp="1"/>
          </p:cNvSpPr>
          <p:nvPr>
            <p:ph type="body" sz="half" idx="4294967295"/>
          </p:nvPr>
        </p:nvSpPr>
        <p:spPr>
          <a:xfrm>
            <a:off x="6075363" y="1395413"/>
            <a:ext cx="4594225" cy="4641850"/>
          </a:xfrm>
        </p:spPr>
        <p:txBody>
          <a:bodyPr wrap="square" lIns="102870" tIns="51435" rIns="102870" bIns="51435" anchor="t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20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lvl="0">
              <a:lnSpc>
                <a:spcPct val="120000"/>
              </a:lnSpc>
              <a:spcBef>
                <a:spcPct val="35000"/>
              </a:spcBef>
              <a:buClrTx/>
              <a:buSzTx/>
            </a:pPr>
            <a:r>
              <a:rPr lang="en-US" altLang="zh-CN" sz="3200" dirty="0">
                <a:solidFill>
                  <a:srgbClr val="FF3300"/>
                </a:solidFill>
              </a:rPr>
              <a:t>Java </a:t>
            </a:r>
            <a:r>
              <a:rPr lang="zh-CN" altLang="en-US" sz="3200" dirty="0">
                <a:solidFill>
                  <a:srgbClr val="FF3300"/>
                </a:solidFill>
              </a:rPr>
              <a:t>数据流 </a:t>
            </a:r>
            <a:endParaRPr lang="zh-CN" altLang="en-US" sz="3200" dirty="0">
              <a:solidFill>
                <a:srgbClr val="FF3300"/>
              </a:solidFill>
            </a:endParaRPr>
          </a:p>
          <a:p>
            <a:pPr lvl="0">
              <a:lnSpc>
                <a:spcPct val="120000"/>
              </a:lnSpc>
              <a:spcBef>
                <a:spcPct val="35000"/>
              </a:spcBef>
              <a:buClrTx/>
              <a:buSzTx/>
            </a:pPr>
            <a:r>
              <a:rPr lang="en-US" altLang="zh-CN" sz="3200" dirty="0">
                <a:solidFill>
                  <a:srgbClr val="FF3300"/>
                </a:solidFill>
              </a:rPr>
              <a:t>Java </a:t>
            </a:r>
            <a:r>
              <a:rPr lang="zh-CN" altLang="en-US" sz="3200" dirty="0">
                <a:solidFill>
                  <a:srgbClr val="FF3300"/>
                </a:solidFill>
              </a:rPr>
              <a:t>多线程编程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wrap="square" lIns="102870" tIns="51435" rIns="102870" bIns="51435" anchor="t"/>
          <a:p>
            <a:pPr defTabSz="1028700"/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38372" name="Text Box 4"/>
          <p:cNvSpPr txBox="1"/>
          <p:nvPr/>
        </p:nvSpPr>
        <p:spPr>
          <a:xfrm>
            <a:off x="4151313" y="1157288"/>
            <a:ext cx="4176712" cy="162718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PrintStream ps=null;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DataInputStream dis=null;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String username;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ServerSocket serverSocket=null;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Socket clientSocket=null;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8373" name="Text Box 5"/>
          <p:cNvSpPr txBox="1"/>
          <p:nvPr/>
        </p:nvSpPr>
        <p:spPr>
          <a:xfrm>
            <a:off x="4151313" y="3040063"/>
            <a:ext cx="5114925" cy="162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 lIns="102870" tIns="51435" rIns="102870" bIns="51435" anchor="t">
            <a:spAutoFit/>
          </a:bodyPr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try { </a:t>
            </a:r>
            <a:r>
              <a:rPr lang="en-US" altLang="zh-CN" b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serverSocket=new </a:t>
            </a:r>
            <a:endParaRPr lang="en-US" altLang="zh-CN" b="1" dirty="0">
              <a:solidFill>
                <a:srgbClr val="9900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ServerSocket(1111);</a:t>
            </a:r>
            <a:endParaRPr lang="en-US" altLang="zh-CN" b="1" dirty="0">
              <a:solidFill>
                <a:srgbClr val="9900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}catch (IOException e)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{ System.out.println( “Error”+e);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System.exit(1);}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8374" name="Text Box 6"/>
          <p:cNvSpPr txBox="1"/>
          <p:nvPr/>
        </p:nvSpPr>
        <p:spPr>
          <a:xfrm>
            <a:off x="785813" y="5037138"/>
            <a:ext cx="6692900" cy="1017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try { clientSocket=serverSocket.accept();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}catch (IOException e){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System.out.println("Accept failed.");System.exit(1);}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8378" name="Line 10"/>
          <p:cNvSpPr/>
          <p:nvPr/>
        </p:nvSpPr>
        <p:spPr>
          <a:xfrm>
            <a:off x="2146300" y="2903538"/>
            <a:ext cx="0" cy="560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70" name="Text Box 7"/>
          <p:cNvSpPr txBox="1"/>
          <p:nvPr/>
        </p:nvSpPr>
        <p:spPr>
          <a:xfrm>
            <a:off x="1047750" y="2525713"/>
            <a:ext cx="2197100" cy="377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创建服务器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端口号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Text Box 8"/>
          <p:cNvSpPr txBox="1"/>
          <p:nvPr/>
        </p:nvSpPr>
        <p:spPr>
          <a:xfrm>
            <a:off x="869950" y="1520825"/>
            <a:ext cx="2554288" cy="376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定义数据成员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2" name="Line 9"/>
          <p:cNvSpPr/>
          <p:nvPr/>
        </p:nvSpPr>
        <p:spPr>
          <a:xfrm>
            <a:off x="2124075" y="1943100"/>
            <a:ext cx="15875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73" name="Text Box 11"/>
          <p:cNvSpPr txBox="1"/>
          <p:nvPr/>
        </p:nvSpPr>
        <p:spPr>
          <a:xfrm>
            <a:off x="1047750" y="3527425"/>
            <a:ext cx="2238375" cy="652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服务器等待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网络连接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4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例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: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服务器与客户机间的通信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(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服务器端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)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 bldLvl="0" animBg="1"/>
      <p:bldP spid="1338373" grpId="0" bldLvl="0" animBg="1"/>
      <p:bldP spid="133837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9394" name="Text Box 2"/>
          <p:cNvSpPr txBox="1"/>
          <p:nvPr/>
        </p:nvSpPr>
        <p:spPr>
          <a:xfrm>
            <a:off x="360363" y="3921125"/>
            <a:ext cx="10171112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ps=new PrintStream(clientSocket.getOutputStream());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dis=new 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DataInputStream(clientSocket.getInputStream());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9395" name="Group 3"/>
          <p:cNvGrpSpPr/>
          <p:nvPr/>
        </p:nvGrpSpPr>
        <p:grpSpPr>
          <a:xfrm>
            <a:off x="306388" y="1182688"/>
            <a:ext cx="3303587" cy="2587625"/>
            <a:chOff x="240" y="576"/>
            <a:chExt cx="1708" cy="1689"/>
          </a:xfrm>
          <a:solidFill>
            <a:schemeClr val="bg2"/>
          </a:solidFill>
        </p:grpSpPr>
        <p:sp>
          <p:nvSpPr>
            <p:cNvPr id="63491" name="Text Box 4"/>
            <p:cNvSpPr txBox="1"/>
            <p:nvPr/>
          </p:nvSpPr>
          <p:spPr>
            <a:xfrm>
              <a:off x="240" y="1104"/>
              <a:ext cx="1629" cy="29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创建服务器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端口号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3492" name="Group 5"/>
            <p:cNvGrpSpPr/>
            <p:nvPr/>
          </p:nvGrpSpPr>
          <p:grpSpPr>
            <a:xfrm>
              <a:off x="384" y="576"/>
              <a:ext cx="1280" cy="1689"/>
              <a:chOff x="384" y="576"/>
              <a:chExt cx="1280" cy="1689"/>
            </a:xfrm>
            <a:grpFill/>
          </p:grpSpPr>
          <p:sp>
            <p:nvSpPr>
              <p:cNvPr id="63493" name="Text Box 6"/>
              <p:cNvSpPr txBox="1"/>
              <p:nvPr/>
            </p:nvSpPr>
            <p:spPr>
              <a:xfrm>
                <a:off x="384" y="576"/>
                <a:ext cx="1280" cy="298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定义数据成员</a:t>
                </a:r>
                <a:endPara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4" name="Line 7"/>
              <p:cNvSpPr/>
              <p:nvPr/>
            </p:nvSpPr>
            <p:spPr>
              <a:xfrm>
                <a:off x="1008" y="864"/>
                <a:ext cx="0" cy="288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495" name="Line 8"/>
              <p:cNvSpPr/>
              <p:nvPr/>
            </p:nvSpPr>
            <p:spPr>
              <a:xfrm>
                <a:off x="1008" y="1392"/>
                <a:ext cx="0" cy="336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496" name="Text Box 9"/>
              <p:cNvSpPr txBox="1"/>
              <p:nvPr/>
            </p:nvSpPr>
            <p:spPr>
              <a:xfrm>
                <a:off x="522" y="1728"/>
                <a:ext cx="980" cy="537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服务器等待</a:t>
                </a:r>
                <a:endPara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网络连接</a:t>
                </a:r>
                <a:endPara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497" name="Line 10"/>
            <p:cNvSpPr/>
            <p:nvPr/>
          </p:nvSpPr>
          <p:spPr>
            <a:xfrm>
              <a:off x="1548" y="2007"/>
              <a:ext cx="400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339403" name="Text Box 11"/>
          <p:cNvSpPr txBox="1"/>
          <p:nvPr/>
        </p:nvSpPr>
        <p:spPr>
          <a:xfrm>
            <a:off x="3690938" y="3121025"/>
            <a:ext cx="2363787" cy="5191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建立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流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9404" name="Text Box 12"/>
          <p:cNvSpPr txBox="1"/>
          <p:nvPr/>
        </p:nvSpPr>
        <p:spPr>
          <a:xfrm>
            <a:off x="6570663" y="3121025"/>
            <a:ext cx="3652837" cy="5191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向客户发出登录要求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9405" name="Line 13"/>
          <p:cNvSpPr/>
          <p:nvPr/>
        </p:nvSpPr>
        <p:spPr>
          <a:xfrm flipV="1">
            <a:off x="6054725" y="3357563"/>
            <a:ext cx="4953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9406" name="Text Box 14"/>
          <p:cNvSpPr txBox="1"/>
          <p:nvPr/>
        </p:nvSpPr>
        <p:spPr>
          <a:xfrm>
            <a:off x="360363" y="5453063"/>
            <a:ext cx="7899400" cy="59531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eaLnBrk="0" hangingPunct="0"/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ps.println("login:"); ps.flush();</a:t>
            </a:r>
            <a:endParaRPr lang="en-US" altLang="zh-CN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2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94" grpId="0" bldLvl="0" animBg="1"/>
      <p:bldP spid="1339403" grpId="0" bldLvl="0" animBg="1"/>
      <p:bldP spid="1339404" grpId="0" bldLvl="0" animBg="1"/>
      <p:bldP spid="133940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5233" name="Text Box 2"/>
          <p:cNvSpPr>
            <a:spLocks noGrp="1"/>
          </p:cNvSpPr>
          <p:nvPr>
            <p:ph idx="1"/>
          </p:nvPr>
        </p:nvSpPr>
        <p:spPr>
          <a:xfrm>
            <a:off x="495300" y="5283200"/>
            <a:ext cx="9721850" cy="863600"/>
          </a:xfrm>
          <a:solidFill>
            <a:schemeClr val="accent2">
              <a:lumMod val="20000"/>
              <a:lumOff val="80000"/>
            </a:schemeClr>
          </a:solidFill>
        </p:spPr>
        <p:txBody>
          <a:bodyPr wrap="square" lIns="102870" tIns="51435" rIns="102870" bIns="51435" anchor="t"/>
          <a:p>
            <a:pPr defTabSz="1028700">
              <a:buNone/>
            </a:pPr>
            <a:r>
              <a:rPr lang="en-US" altLang="zh-CN" sz="2000" kern="1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ps.println("login sucessful"); ps.flush();</a:t>
            </a:r>
            <a:endParaRPr lang="en-US" altLang="zh-CN" sz="2000" kern="12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System.out.println(username+" has logged off");}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40419" name="Text Box 3"/>
          <p:cNvSpPr txBox="1"/>
          <p:nvPr/>
        </p:nvSpPr>
        <p:spPr>
          <a:xfrm>
            <a:off x="449263" y="2160588"/>
            <a:ext cx="2620962" cy="519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读客户 端信息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40420" name="Group 4"/>
          <p:cNvGrpSpPr/>
          <p:nvPr/>
        </p:nvGrpSpPr>
        <p:grpSpPr>
          <a:xfrm>
            <a:off x="450850" y="960438"/>
            <a:ext cx="9875838" cy="1708150"/>
            <a:chOff x="240" y="576"/>
            <a:chExt cx="5147" cy="1025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64517" name="Group 5"/>
            <p:cNvGrpSpPr/>
            <p:nvPr/>
          </p:nvGrpSpPr>
          <p:grpSpPr>
            <a:xfrm>
              <a:off x="240" y="576"/>
              <a:ext cx="5147" cy="1025"/>
              <a:chOff x="240" y="576"/>
              <a:chExt cx="5147" cy="1025"/>
            </a:xfrm>
            <a:grpFill/>
          </p:grpSpPr>
          <p:sp>
            <p:nvSpPr>
              <p:cNvPr id="64518" name="Text Box 6"/>
              <p:cNvSpPr txBox="1"/>
              <p:nvPr/>
            </p:nvSpPr>
            <p:spPr>
              <a:xfrm>
                <a:off x="1920" y="576"/>
                <a:ext cx="1667" cy="305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创建服务器</a:t>
                </a:r>
                <a:r>
                  <a:rPr lang="en-US" altLang="zh-CN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(</a:t>
                </a:r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端口号</a:t>
                </a:r>
                <a:r>
                  <a:rPr lang="en-US" altLang="zh-CN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zh-CN" sz="27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19" name="Text Box 7"/>
              <p:cNvSpPr txBox="1"/>
              <p:nvPr/>
            </p:nvSpPr>
            <p:spPr>
              <a:xfrm>
                <a:off x="240" y="576"/>
                <a:ext cx="1280" cy="305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定义数据成员</a:t>
                </a:r>
                <a:endPara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0" name="Text Box 8"/>
              <p:cNvSpPr txBox="1"/>
              <p:nvPr/>
            </p:nvSpPr>
            <p:spPr>
              <a:xfrm>
                <a:off x="4254" y="576"/>
                <a:ext cx="1003" cy="554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服务器等待</a:t>
                </a:r>
                <a:endPara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网络连接</a:t>
                </a:r>
                <a:endPara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1" name="Line 9"/>
              <p:cNvSpPr/>
              <p:nvPr/>
            </p:nvSpPr>
            <p:spPr>
              <a:xfrm>
                <a:off x="3696" y="720"/>
                <a:ext cx="480" cy="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4522" name="Text Box 10"/>
              <p:cNvSpPr txBox="1"/>
              <p:nvPr/>
            </p:nvSpPr>
            <p:spPr>
              <a:xfrm>
                <a:off x="4176" y="1296"/>
                <a:ext cx="1211" cy="305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建立</a:t>
                </a:r>
                <a:r>
                  <a:rPr lang="en-US" altLang="zh-CN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socket</a:t>
                </a:r>
                <a:r>
                  <a:rPr lang="zh-CN" altLang="en-US" sz="27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流</a:t>
                </a:r>
                <a:endPara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23" name="Line 11"/>
              <p:cNvSpPr/>
              <p:nvPr/>
            </p:nvSpPr>
            <p:spPr>
              <a:xfrm>
                <a:off x="1440" y="720"/>
                <a:ext cx="480" cy="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4524" name="Line 12"/>
              <p:cNvSpPr/>
              <p:nvPr/>
            </p:nvSpPr>
            <p:spPr>
              <a:xfrm>
                <a:off x="4800" y="1056"/>
                <a:ext cx="0" cy="24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64525" name="Line 13"/>
            <p:cNvSpPr/>
            <p:nvPr/>
          </p:nvSpPr>
          <p:spPr>
            <a:xfrm flipH="1">
              <a:off x="3744" y="1488"/>
              <a:ext cx="432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26" name="Text Box 14"/>
            <p:cNvSpPr txBox="1"/>
            <p:nvPr/>
          </p:nvSpPr>
          <p:spPr>
            <a:xfrm>
              <a:off x="1920" y="1296"/>
              <a:ext cx="1728" cy="30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700" b="1" dirty="0">
                  <a:latin typeface="Arial" panose="020B0604020202020204" pitchFamily="34" charset="0"/>
                  <a:ea typeface="宋体" panose="02010600030101010101" pitchFamily="2" charset="-122"/>
                </a:rPr>
                <a:t>向用户发出登录要求</a:t>
              </a:r>
              <a:endPara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0431" name="Line 15"/>
          <p:cNvSpPr/>
          <p:nvPr/>
        </p:nvSpPr>
        <p:spPr>
          <a:xfrm flipH="1">
            <a:off x="2970213" y="2400300"/>
            <a:ext cx="630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0432" name="Text Box 16"/>
          <p:cNvSpPr txBox="1"/>
          <p:nvPr/>
        </p:nvSpPr>
        <p:spPr>
          <a:xfrm>
            <a:off x="450850" y="3121025"/>
            <a:ext cx="3319463" cy="519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通知客户连接完毕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0433" name="Line 17"/>
          <p:cNvSpPr/>
          <p:nvPr/>
        </p:nvSpPr>
        <p:spPr>
          <a:xfrm>
            <a:off x="1530350" y="2640013"/>
            <a:ext cx="0" cy="481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0434" name="Text Box 18"/>
          <p:cNvSpPr txBox="1"/>
          <p:nvPr/>
        </p:nvSpPr>
        <p:spPr>
          <a:xfrm>
            <a:off x="449263" y="3760788"/>
            <a:ext cx="6635750" cy="1322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if ((</a:t>
            </a:r>
            <a:r>
              <a:rPr lang="en-US" altLang="zh-CN" b="1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username=dis.readLine())==null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{	System.out.println("readLine returned null");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	System.exit(1); }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System.out.println("Username:"+username);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" grpId="0" bldLvl="0" animBg="1"/>
      <p:bldP spid="1340419" grpId="0" bldLvl="0" animBg="1"/>
      <p:bldP spid="1340432" grpId="0" bldLvl="0" animBg="1"/>
      <p:bldP spid="134043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例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: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服务器与客户机间的通信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(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客户端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)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41443" name="Text Box 3"/>
          <p:cNvSpPr txBox="1"/>
          <p:nvPr/>
        </p:nvSpPr>
        <p:spPr>
          <a:xfrm>
            <a:off x="360363" y="2479675"/>
            <a:ext cx="2867025" cy="520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实例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44" name="Line 4"/>
          <p:cNvSpPr/>
          <p:nvPr/>
        </p:nvSpPr>
        <p:spPr>
          <a:xfrm>
            <a:off x="1620838" y="2079625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445" name="Text Box 5"/>
          <p:cNvSpPr txBox="1"/>
          <p:nvPr/>
        </p:nvSpPr>
        <p:spPr>
          <a:xfrm>
            <a:off x="5310188" y="1520825"/>
            <a:ext cx="4770437" cy="18097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2870" tIns="51435" rIns="102870" bIns="51435" anchor="t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PrintStream output;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DataInputStream input;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String string;		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Socket socket=null;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46" name="Text Box 6"/>
          <p:cNvSpPr txBox="1"/>
          <p:nvPr/>
        </p:nvSpPr>
        <p:spPr>
          <a:xfrm>
            <a:off x="449263" y="1600200"/>
            <a:ext cx="2582862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定义数据成员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47" name="Text Box 7"/>
          <p:cNvSpPr txBox="1"/>
          <p:nvPr/>
        </p:nvSpPr>
        <p:spPr>
          <a:xfrm>
            <a:off x="3960178" y="3645535"/>
            <a:ext cx="6110605" cy="157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try{socket=new Socket("127.0.0.1",1111);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}catch(IOException e){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System.out.println("Error ”+e); return;}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48" name="Text Box 8"/>
          <p:cNvSpPr txBox="1"/>
          <p:nvPr/>
        </p:nvSpPr>
        <p:spPr>
          <a:xfrm>
            <a:off x="495300" y="5565775"/>
            <a:ext cx="8435975" cy="833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input=new DataInputStream(socket.getInputStream());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output=new PrintStream(socket.getOutputStream());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49" name="Line 9"/>
          <p:cNvSpPr/>
          <p:nvPr/>
        </p:nvSpPr>
        <p:spPr>
          <a:xfrm>
            <a:off x="1620838" y="2960688"/>
            <a:ext cx="0" cy="560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450" name="Text Box 10"/>
          <p:cNvSpPr txBox="1"/>
          <p:nvPr/>
        </p:nvSpPr>
        <p:spPr>
          <a:xfrm>
            <a:off x="449263" y="3521075"/>
            <a:ext cx="2416175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建立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流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3" grpId="0" bldLvl="0" animBg="1"/>
      <p:bldP spid="1341445" grpId="0" bldLvl="0" animBg="1"/>
      <p:bldP spid="1341446" grpId="0" bldLvl="0" animBg="1"/>
      <p:bldP spid="1341447" grpId="0" bldLvl="0" animBg="1"/>
      <p:bldP spid="1341448" grpId="0" bldLvl="0" animBg="1"/>
      <p:bldP spid="134145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2466" name="Text Box 2"/>
          <p:cNvSpPr txBox="1"/>
          <p:nvPr/>
        </p:nvSpPr>
        <p:spPr>
          <a:xfrm>
            <a:off x="3330575" y="639763"/>
            <a:ext cx="7380288" cy="46831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System.out.println(input.readLine());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42467" name="Group 3"/>
          <p:cNvGrpSpPr/>
          <p:nvPr/>
        </p:nvGrpSpPr>
        <p:grpSpPr>
          <a:xfrm>
            <a:off x="574675" y="501650"/>
            <a:ext cx="2574925" cy="2378075"/>
            <a:chOff x="162" y="528"/>
            <a:chExt cx="1280" cy="14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6563" name="Text Box 4"/>
            <p:cNvSpPr txBox="1"/>
            <p:nvPr/>
          </p:nvSpPr>
          <p:spPr>
            <a:xfrm>
              <a:off x="204" y="1056"/>
              <a:ext cx="1197" cy="274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创建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实例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64" name="Line 5"/>
            <p:cNvSpPr/>
            <p:nvPr/>
          </p:nvSpPr>
          <p:spPr>
            <a:xfrm>
              <a:off x="802" y="816"/>
              <a:ext cx="0" cy="24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65" name="Text Box 6"/>
            <p:cNvSpPr txBox="1"/>
            <p:nvPr/>
          </p:nvSpPr>
          <p:spPr>
            <a:xfrm>
              <a:off x="162" y="528"/>
              <a:ext cx="1280" cy="274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定义数据成员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66" name="Line 7"/>
            <p:cNvSpPr/>
            <p:nvPr/>
          </p:nvSpPr>
          <p:spPr>
            <a:xfrm>
              <a:off x="802" y="1344"/>
              <a:ext cx="0" cy="336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67" name="Text Box 8"/>
            <p:cNvSpPr txBox="1"/>
            <p:nvPr/>
          </p:nvSpPr>
          <p:spPr>
            <a:xfrm>
              <a:off x="288" y="1680"/>
              <a:ext cx="1028" cy="274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建立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socket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流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2473" name="Text Box 9"/>
          <p:cNvSpPr txBox="1"/>
          <p:nvPr/>
        </p:nvSpPr>
        <p:spPr>
          <a:xfrm>
            <a:off x="811213" y="3360738"/>
            <a:ext cx="2122487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流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看到提示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2474" name="Line 10"/>
          <p:cNvSpPr/>
          <p:nvPr/>
        </p:nvSpPr>
        <p:spPr>
          <a:xfrm>
            <a:off x="1873250" y="2879725"/>
            <a:ext cx="0" cy="560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2475" name="Text Box 11"/>
          <p:cNvSpPr txBox="1"/>
          <p:nvPr/>
        </p:nvSpPr>
        <p:spPr>
          <a:xfrm>
            <a:off x="3421063" y="1598613"/>
            <a:ext cx="7380287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System.in.read(bArray);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String s=new String(bArray,0);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output.println(s);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2476" name="Text Box 12"/>
          <p:cNvSpPr txBox="1"/>
          <p:nvPr/>
        </p:nvSpPr>
        <p:spPr>
          <a:xfrm>
            <a:off x="227013" y="4640263"/>
            <a:ext cx="3289300" cy="835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从键盘上读送用户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名送给服务器端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2477" name="Line 13"/>
          <p:cNvSpPr/>
          <p:nvPr/>
        </p:nvSpPr>
        <p:spPr>
          <a:xfrm>
            <a:off x="1873250" y="4240213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2478" name="Text Box 14"/>
          <p:cNvSpPr txBox="1"/>
          <p:nvPr/>
        </p:nvSpPr>
        <p:spPr>
          <a:xfrm>
            <a:off x="990600" y="6480175"/>
            <a:ext cx="1763713" cy="46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关闭流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2479" name="Line 15"/>
          <p:cNvSpPr/>
          <p:nvPr/>
        </p:nvSpPr>
        <p:spPr>
          <a:xfrm>
            <a:off x="1873250" y="6161088"/>
            <a:ext cx="0" cy="3190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2480" name="Text Box 16"/>
          <p:cNvSpPr txBox="1"/>
          <p:nvPr/>
        </p:nvSpPr>
        <p:spPr>
          <a:xfrm>
            <a:off x="3813175" y="4986338"/>
            <a:ext cx="4237038" cy="15652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socket.close();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input.close();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output.close();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System.out.println("Done");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2481" name="Text Box 17"/>
          <p:cNvSpPr txBox="1"/>
          <p:nvPr/>
        </p:nvSpPr>
        <p:spPr>
          <a:xfrm>
            <a:off x="3330575" y="3279775"/>
            <a:ext cx="7470775" cy="835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System.out.println(input.readLine());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System.out.print("Logging off...");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2482" name="Line 18"/>
          <p:cNvSpPr/>
          <p:nvPr/>
        </p:nvSpPr>
        <p:spPr>
          <a:xfrm>
            <a:off x="1873250" y="5440363"/>
            <a:ext cx="0" cy="320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2483" name="Text Box 19"/>
          <p:cNvSpPr txBox="1"/>
          <p:nvPr/>
        </p:nvSpPr>
        <p:spPr>
          <a:xfrm>
            <a:off x="576263" y="5761038"/>
            <a:ext cx="2593975" cy="468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lIns="102870" tIns="51435" rIns="102870" bIns="51435"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读服务器反馈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6" grpId="0" bldLvl="0" animBg="1"/>
      <p:bldP spid="1342473" grpId="0" bldLvl="0" animBg="1"/>
      <p:bldP spid="1342475" grpId="0" bldLvl="0" animBg="1"/>
      <p:bldP spid="1342476" grpId="0" bldLvl="0" animBg="1"/>
      <p:bldP spid="1342478" grpId="0" bldLvl="0" animBg="1"/>
      <p:bldP spid="1342480" grpId="0" bldLvl="0" animBg="1"/>
      <p:bldP spid="1342481" grpId="0" bldLvl="0" animBg="1"/>
      <p:bldP spid="134248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SOCKET示例 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客户端  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130" y="1305560"/>
            <a:ext cx="1003554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try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{	Socket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Socket(</a:t>
            </a:r>
            <a:r>
              <a:rPr lang="en-US" sz="12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"localhost"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, 4700);	DataInputStream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sin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DataInputStream(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BufferedInputStream(System.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in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));	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//打开一个系统输入流 (从键盘输入)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PrintStream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PrintStream(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BufferedOutputStream(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.getOutputStream()));	 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 打开一个输出流（从SOCKET输出）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DataInputStream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is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DataInputStream(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.getInputStream());	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 打开一个输入流（从SOCKET输入）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String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sin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(); 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 从键盘上读入一行数据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(!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.equals(</a:t>
            </a:r>
            <a:r>
              <a:rPr lang="en-US" sz="12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"bye"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)) {		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 输出到SOCKET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.flush();</a:t>
            </a:r>
            <a:r>
              <a:rPr lang="en-US" sz="120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zh-CN" sz="1200">
                <a:solidFill>
                  <a:srgbClr val="2A00FF"/>
                </a:solidFill>
                <a:ea typeface="宋体" panose="02010600030101010101" pitchFamily="2" charset="-122"/>
              </a:rPr>
              <a:t>"Client："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 		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 将用户输入显示在屏幕上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zh-CN" sz="1200">
                <a:solidFill>
                  <a:srgbClr val="2A00FF"/>
                </a:solidFill>
                <a:ea typeface="宋体" panose="02010600030101010101" pitchFamily="2" charset="-122"/>
              </a:rPr>
              <a:t>"Server："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is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readLine()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		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//通过SOCKET 读取服务器的应答,并显示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sin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readLine()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	</a:t>
            </a:r>
            <a:r>
              <a:rPr lang="zh-CN" sz="1200">
                <a:solidFill>
                  <a:srgbClr val="3F7F5F"/>
                </a:solidFill>
                <a:ea typeface="宋体" panose="02010600030101010101" pitchFamily="2" charset="-122"/>
              </a:rPr>
              <a:t>// 从屏幕读取下一行输入，循环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}	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.close();	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is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.close();	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.close();}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catch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(Exception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 {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en-US" sz="12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"Error"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en-US" sz="12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 SOCKET示例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服务器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端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0" y="135255"/>
            <a:ext cx="10497820" cy="65544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ServerSocket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server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try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{	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server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ServerSocket(4700); 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首先构造一个ServerSocket类的实例，整数作为服务器指定使用的端口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}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catch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(Exception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 {	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zh-CN" sz="1200" b="1">
                <a:solidFill>
                  <a:srgbClr val="2A00FF"/>
                </a:solidFill>
                <a:ea typeface="宋体" panose="02010600030101010101" pitchFamily="2" charset="-122"/>
              </a:rPr>
              <a:t>"can not listen to ："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	}	Socket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try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{	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server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.accept(); 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监听,等待连接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}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catch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(Exception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 {	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zh-CN" sz="1200" b="1">
                <a:solidFill>
                  <a:srgbClr val="2A00FF"/>
                </a:solidFill>
                <a:ea typeface="宋体" panose="02010600030101010101" pitchFamily="2" charset="-122"/>
              </a:rPr>
              <a:t>"Error："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	}	String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line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DataInputStream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DataInputStream(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BufferedInputStream(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.getInputStream()));	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打开一个输入流（从SOCKET输入）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PrintStream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PrintStream(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BufferedOutputStream(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.getOutputStream()));	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打开一个输出流（从SOCKET输出）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DataInputStream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sin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DataInputStream(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BufferedInputStream(System.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in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));	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打开一个输入流（从标准输入）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zh-CN" sz="1200" b="1">
                <a:solidFill>
                  <a:srgbClr val="2A00FF"/>
                </a:solidFill>
                <a:ea typeface="宋体" panose="02010600030101010101" pitchFamily="2" charset="-122"/>
              </a:rPr>
              <a:t>"Client："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200" b="1" u="sng" strike="sngStrike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 b="1" u="sng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	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//从SOCKET接收数据并显示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line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sin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200" b="1" u="sng" strike="sngStrike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 b="1" u="sng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 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从标准输入流（屏幕）读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sz="12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(!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line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.equals(</a:t>
            </a:r>
            <a:r>
              <a:rPr lang="en-US" sz="1200" b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"bye"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)) {	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line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 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通过SOCKET发送给用户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.flush();	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zh-CN" sz="1200" b="1">
                <a:solidFill>
                  <a:srgbClr val="2A00FF"/>
                </a:solidFill>
                <a:ea typeface="宋体" panose="02010600030101010101" pitchFamily="2" charset="-122"/>
              </a:rPr>
              <a:t>"Server："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line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显示屏幕输入信息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zh-CN" sz="1200" b="1">
                <a:solidFill>
                  <a:srgbClr val="2A00FF"/>
                </a:solidFill>
                <a:ea typeface="宋体" panose="02010600030101010101" pitchFamily="2" charset="-122"/>
              </a:rPr>
              <a:t>"Client："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200" b="1" u="sng" strike="sngStrike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 b="1" u="sng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显示客户端发送的信息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line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sin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200" b="1" u="sng" strike="sngStrike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readLine</a:t>
            </a:r>
            <a:r>
              <a:rPr lang="en-US" sz="1200" b="1" u="sng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 </a:t>
            </a:r>
            <a:r>
              <a:rPr lang="zh-CN" sz="1200" b="1">
                <a:solidFill>
                  <a:srgbClr val="3F7F5F"/>
                </a:solidFill>
                <a:ea typeface="宋体" panose="02010600030101010101" pitchFamily="2" charset="-122"/>
              </a:rPr>
              <a:t>// 从标准输入流（屏幕）读，循环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}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.close();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os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.close();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socket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.close();	</a:t>
            </a:r>
            <a:r>
              <a:rPr lang="en-US" sz="1200" b="1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server</a:t>
            </a:r>
            <a:r>
              <a:rPr lang="en-US" sz="1200" b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.close();</a:t>
            </a:r>
            <a:endParaRPr lang="en-US" sz="1200" b="1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endParaRPr lang="en-US" altLang="en-US" sz="1200" b="1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/>
          <p:nvPr/>
        </p:nvSpPr>
        <p:spPr>
          <a:xfrm>
            <a:off x="1125220" y="3060383"/>
            <a:ext cx="6689725" cy="3060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/>
          <a:p>
            <a:pPr algn="l"/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server</a:t>
            </a:r>
            <a:r>
              <a:rPr lang="zh-CN" altLang="en-US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hello!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  </a:t>
            </a:r>
            <a:b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client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hello!  </a:t>
            </a:r>
            <a:b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server</a:t>
            </a:r>
            <a:r>
              <a:rPr lang="zh-CN" altLang="en-US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 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are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 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you?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  </a:t>
            </a:r>
            <a:b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client 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I am fine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thank you!  </a:t>
            </a:r>
            <a:b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……  </a:t>
            </a:r>
            <a:b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……  </a:t>
            </a:r>
            <a:b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client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bye.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 </a:t>
            </a:r>
            <a:b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server</a:t>
            </a:r>
            <a:r>
              <a:rPr lang="zh-CN" altLang="en-US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Calibri" panose="020F0502020204030204" pitchFamily="34" charset="0"/>
              </a:rPr>
              <a:t>bye.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SOCKET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示例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4755" name="Rectangle 4"/>
          <p:cNvSpPr>
            <a:spLocks noGrp="1"/>
          </p:cNvSpPr>
          <p:nvPr>
            <p:ph idx="1"/>
          </p:nvPr>
        </p:nvSpPr>
        <p:spPr>
          <a:xfrm>
            <a:off x="494030" y="1394778"/>
            <a:ext cx="9721850" cy="1257300"/>
          </a:xfrm>
          <a:solidFill>
            <a:schemeClr val="bg1"/>
          </a:solidFill>
        </p:spPr>
        <p:txBody>
          <a:bodyPr wrap="square" lIns="102870" tIns="51435" rIns="102870" bIns="51435" anchor="t"/>
          <a:p>
            <a:pPr defTabSz="1028700">
              <a:lnSpc>
                <a:spcPct val="90000"/>
              </a:lnSpc>
              <a:buNone/>
            </a:pPr>
            <a:r>
              <a:rPr lang="zh-CN" altLang="en-US" sz="2700" kern="1200" dirty="0"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上述的</a:t>
            </a:r>
            <a:r>
              <a:rPr lang="en-US" altLang="zh-CN" sz="2700" kern="1200" dirty="0"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client/server</a:t>
            </a:r>
            <a:r>
              <a:rPr lang="zh-CN" altLang="en-US" sz="2700" kern="1200" dirty="0"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程序运行时，类似于一个小的</a:t>
            </a:r>
            <a:r>
              <a:rPr lang="en-US" altLang="zh-CN" sz="2700" kern="1200" dirty="0"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talk</a:t>
            </a:r>
            <a:r>
              <a:rPr lang="zh-CN" altLang="en-US" sz="2700" kern="1200" dirty="0">
                <a:latin typeface="宋体" panose="02010600030101010101" pitchFamily="2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程序，当客户和服务方建立连接后，双方就可以自由地对话了。运行结果如下：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  </a:t>
            </a:r>
            <a:endParaRPr lang="zh-CN" altLang="en-US" sz="2700" kern="1200" dirty="0">
              <a:latin typeface="宋体" panose="02010600030101010101" pitchFamily="2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 </a:t>
            </a:r>
            <a:endParaRPr lang="zh-CN" altLang="en-US" sz="2700" kern="1200" dirty="0">
              <a:latin typeface="宋体" panose="02010600030101010101" pitchFamily="2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Number Placeholder 4"/>
          <p:cNvSpPr txBox="1">
            <a:spLocks noGrp="1"/>
          </p:cNvSpPr>
          <p:nvPr/>
        </p:nvSpPr>
        <p:spPr>
          <a:xfrm>
            <a:off x="7740650" y="6719888"/>
            <a:ext cx="225107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103584" tIns="51793" rIns="103584" bIns="51793" anchor="ctr"/>
          <a:p>
            <a:pPr algn="r" eaLnBrk="0" hangingPunct="0"/>
            <a:fld id="{9A0DB2DC-4C9A-4742-B13C-FB6460FD3503}" type="slidenum"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A Client/Server Example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graphicFrame>
        <p:nvGraphicFramePr>
          <p:cNvPr id="75780" name="Object 3"/>
          <p:cNvGraphicFramePr>
            <a:graphicFrameLocks noChangeAspect="1"/>
          </p:cNvGraphicFramePr>
          <p:nvPr/>
        </p:nvGraphicFramePr>
        <p:xfrm>
          <a:off x="1079500" y="1200150"/>
          <a:ext cx="85518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80560" imgH="2651760" progId="">
                  <p:embed/>
                </p:oleObj>
              </mc:Choice>
              <mc:Fallback>
                <p:oleObj name="" r:id="rId1" imgW="4480560" imgH="265176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l="3511" t="25452" r="14709" b="38300"/>
                      <a:stretch>
                        <a:fillRect/>
                      </a:stretch>
                    </p:blipFill>
                    <p:spPr>
                      <a:xfrm>
                        <a:off x="1079500" y="1200150"/>
                        <a:ext cx="8551863" cy="176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AutoShape 4"/>
          <p:cNvSpPr/>
          <p:nvPr/>
        </p:nvSpPr>
        <p:spPr>
          <a:xfrm>
            <a:off x="449898" y="4275455"/>
            <a:ext cx="2790825" cy="560388"/>
          </a:xfrm>
          <a:prstGeom prst="actionButtonBlank">
            <a:avLst/>
          </a:prstGeom>
          <a:solidFill>
            <a:schemeClr val="tx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Server Code</a:t>
            </a:r>
            <a:endParaRPr lang="en-US" altLang="zh-CN" sz="2700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AutoShape 5"/>
          <p:cNvSpPr/>
          <p:nvPr/>
        </p:nvSpPr>
        <p:spPr>
          <a:xfrm>
            <a:off x="6661150" y="4240213"/>
            <a:ext cx="2519363" cy="560387"/>
          </a:xfrm>
          <a:prstGeom prst="actionButtonBlank">
            <a:avLst/>
          </a:prstGeom>
          <a:solidFill>
            <a:schemeClr val="tx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Client Code</a:t>
            </a:r>
            <a:endParaRPr lang="en-US" altLang="zh-CN" sz="27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3" name="Text Box 6"/>
          <p:cNvSpPr txBox="1"/>
          <p:nvPr/>
        </p:nvSpPr>
        <p:spPr>
          <a:xfrm>
            <a:off x="1079500" y="6000750"/>
            <a:ext cx="7831138" cy="5191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700" dirty="0">
                <a:latin typeface="Arial" panose="020B0604020202020204" pitchFamily="34" charset="0"/>
                <a:ea typeface="宋体" panose="02010600030101010101" pitchFamily="2" charset="-122"/>
              </a:rPr>
              <a:t>Note: Start the server, then the client.</a:t>
            </a:r>
            <a:endParaRPr lang="en-US" altLang="zh-CN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578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2560638"/>
            <a:ext cx="3879850" cy="154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85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63" y="2560638"/>
            <a:ext cx="4051300" cy="1503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Slide Number Placeholder 4"/>
          <p:cNvSpPr txBox="1">
            <a:spLocks noGrp="1"/>
          </p:cNvSpPr>
          <p:nvPr/>
        </p:nvSpPr>
        <p:spPr>
          <a:xfrm>
            <a:off x="7740650" y="6719888"/>
            <a:ext cx="225107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103584" tIns="51793" rIns="103584" bIns="51793" anchor="ctr"/>
          <a:p>
            <a:pPr algn="r" eaLnBrk="0" hangingPunct="0"/>
            <a:fld id="{9A0DB2DC-4C9A-4742-B13C-FB6460FD3503}" type="slidenum"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wrap="square" lIns="103584" tIns="51793" rIns="103584" bIns="51793" anchor="ctr"/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Example: Passing Objects in Network Programs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/>
        <p:txBody>
          <a:bodyPr wrap="square" lIns="103584" tIns="51793" rIns="103584" bIns="51793" anchor="t"/>
          <a:p>
            <a:pPr marL="0" indent="0" defTabSz="1028700"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Write a program that collects student information from a client and send them to a server. Passing student information in an object.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6804" name="AutoShape 4"/>
          <p:cNvSpPr/>
          <p:nvPr/>
        </p:nvSpPr>
        <p:spPr>
          <a:xfrm>
            <a:off x="269875" y="5121275"/>
            <a:ext cx="2430463" cy="479425"/>
          </a:xfrm>
          <a:prstGeom prst="actionButtonBlank">
            <a:avLst/>
          </a:prstGeom>
          <a:solidFill>
            <a:schemeClr val="tx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Student Sever</a:t>
            </a:r>
            <a:endParaRPr lang="en-US" altLang="zh-CN" sz="2700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AutoShape 5"/>
          <p:cNvSpPr/>
          <p:nvPr/>
        </p:nvSpPr>
        <p:spPr>
          <a:xfrm>
            <a:off x="269875" y="4479925"/>
            <a:ext cx="2430463" cy="400050"/>
          </a:xfrm>
          <a:prstGeom prst="actionButtonBlank">
            <a:avLst/>
          </a:prstGeom>
          <a:solidFill>
            <a:schemeClr val="tx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Student Class</a:t>
            </a:r>
            <a:endParaRPr lang="en-US" altLang="zh-CN" sz="2700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6806" name="Object 12"/>
          <p:cNvGraphicFramePr>
            <a:graphicFrameLocks noChangeAspect="1"/>
          </p:cNvGraphicFramePr>
          <p:nvPr/>
        </p:nvGraphicFramePr>
        <p:xfrm>
          <a:off x="4500563" y="2052638"/>
          <a:ext cx="59404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572385" imgH="2229485" progId="">
                  <p:embed/>
                </p:oleObj>
              </mc:Choice>
              <mc:Fallback>
                <p:oleObj name="" r:id="rId1" imgW="2572385" imgH="222948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0563" y="2052638"/>
                        <a:ext cx="5940425" cy="332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AutoShape 13"/>
          <p:cNvSpPr/>
          <p:nvPr/>
        </p:nvSpPr>
        <p:spPr>
          <a:xfrm>
            <a:off x="269875" y="5761038"/>
            <a:ext cx="2430463" cy="479425"/>
          </a:xfrm>
          <a:prstGeom prst="actionButtonBlank">
            <a:avLst/>
          </a:prstGeom>
          <a:solidFill>
            <a:schemeClr val="tx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Student Client</a:t>
            </a:r>
            <a:endParaRPr lang="en-US" altLang="zh-CN" sz="2700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回顾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-Java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数据流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使用流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(stream)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来执行输入输出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(I/O)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的功能，流是一种数据的源头和目的之间的通信途径。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用于读入数据称为输入流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(input stream)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，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用于写出数据称为输出流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(output stream)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。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提供超过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60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个不同的流类型，这些流类包含在上面提到的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java.io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包中，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四个基本的抽象类：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InputStream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OutputStream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Reader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Writer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。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server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多客户机制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7826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服务器通信程序采用多线程，每个线程负责与一个客户对话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例 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MultiThreadServer.java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Client.java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7827" name="Text Box 4"/>
          <p:cNvSpPr txBox="1"/>
          <p:nvPr/>
        </p:nvSpPr>
        <p:spPr>
          <a:xfrm>
            <a:off x="754063" y="5264150"/>
            <a:ext cx="9001125" cy="1057275"/>
          </a:xfrm>
          <a:prstGeom prst="rect">
            <a:avLst/>
          </a:prstGeom>
          <a:solidFill>
            <a:schemeClr val="bg1"/>
          </a:solidFill>
          <a:ln w="76200" cap="sq" cmpd="tri">
            <a:solidFill>
              <a:srgbClr val="000080"/>
            </a:solidFill>
            <a:prstDash val="solid"/>
            <a:miter/>
            <a:headEnd type="none" w="sm" len="sm"/>
            <a:tailEnd type="none" w="sm" len="sm"/>
          </a:ln>
        </p:spPr>
        <p:txBody>
          <a:bodyPr lIns="102870" tIns="51435" rIns="102870" bIns="51435" anchor="t">
            <a:spAutoFit/>
          </a:bodyPr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ServerThread extend Thread{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4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…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public void run() {   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服务器端通信程序}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}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77828" name="Text Box 5"/>
          <p:cNvSpPr txBox="1"/>
          <p:nvPr/>
        </p:nvSpPr>
        <p:spPr>
          <a:xfrm>
            <a:off x="765175" y="3579813"/>
            <a:ext cx="9001125" cy="1673225"/>
          </a:xfrm>
          <a:prstGeom prst="rect">
            <a:avLst/>
          </a:prstGeom>
          <a:solidFill>
            <a:schemeClr val="bg1"/>
          </a:solidFill>
          <a:ln w="76200" cap="sq" cmpd="tri">
            <a:solidFill>
              <a:srgbClr val="000080"/>
            </a:solidFill>
            <a:prstDash val="solid"/>
            <a:miter/>
            <a:headEnd type="none" w="sm" len="sm"/>
            <a:tailEnd type="none" w="sm" len="sm"/>
          </a:ln>
        </p:spPr>
        <p:txBody>
          <a:bodyPr lIns="102870" tIns="51435" rIns="102870" bIns="51435" anchor="t">
            <a:spAutoFit/>
          </a:bodyPr>
          <a:p>
            <a:pPr>
              <a:lnSpc>
                <a:spcPct val="4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… 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sSocket=new Serversocket(8000)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…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while (listening) {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tSocket= sSocket.accept() ;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new ServerThread(tSocket).start()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}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6600" y="1795463"/>
            <a:ext cx="9317038" cy="2074863"/>
          </a:xfrm>
        </p:spPr>
        <p:txBody>
          <a:bodyPr vert="horz" wrap="square" lIns="102870" tIns="51435" rIns="102870" bIns="51435" numCol="1" anchor="b" anchorCtr="0" compatLnSpc="1"/>
          <a:lstStyle/>
          <a:p>
            <a:pPr marL="0" marR="0" lvl="0" indent="0" algn="ctr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2.4 Java</a:t>
            </a:r>
            <a:r>
              <a:rPr kumimoji="0" lang="zh-CN" altLang="en-US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中的</a:t>
            </a:r>
            <a:r>
              <a:rPr kumimoji="0" lang="en-US" altLang="zh-CN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UDP</a:t>
            </a:r>
            <a:r>
              <a:rPr kumimoji="0" lang="zh-CN" altLang="en-US" sz="531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通讯</a:t>
            </a:r>
            <a:endParaRPr kumimoji="0" lang="zh-CN" altLang="en-US" sz="5315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2430463" y="4860925"/>
            <a:ext cx="6075363" cy="1574800"/>
          </a:xfrm>
        </p:spPr>
        <p:txBody>
          <a:bodyPr vert="horz" wrap="square" lIns="102870" tIns="51435" rIns="102870" bIns="51435" numCol="1" anchor="t" anchorCtr="0" compatLnSpc="1"/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通过使用</a:t>
            </a:r>
            <a:r>
              <a:rPr kumimoji="0" lang="en-US" altLang="zh-CN" sz="212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DatagramPacket</a:t>
            </a:r>
            <a:r>
              <a:rPr kumimoji="0" lang="zh-CN" altLang="en-US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与</a:t>
            </a:r>
            <a:r>
              <a:rPr kumimoji="0" lang="en-US" altLang="zh-CN" sz="212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DataframSocket</a:t>
            </a:r>
            <a:r>
              <a:rPr kumimoji="0" lang="zh-CN" altLang="en-US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类进行基于</a:t>
            </a:r>
            <a:r>
              <a:rPr kumimoji="0" lang="en-US" altLang="zh-CN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UDP</a:t>
            </a:r>
            <a:r>
              <a:rPr kumimoji="0" lang="zh-CN" altLang="en-US" sz="21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协议的网络通讯</a:t>
            </a:r>
            <a:endParaRPr kumimoji="0" lang="zh-CN" altLang="en-US" sz="212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U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DP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 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idx="1"/>
          </p:nvPr>
        </p:nvSpPr>
        <p:spPr>
          <a:ln w="38100"/>
        </p:spPr>
        <p:txBody>
          <a:bodyPr wrap="square" lIns="102870" tIns="51435" rIns="102870" bIns="51435" anchor="t"/>
          <a:p>
            <a:pPr defTabSz="1028700">
              <a:buNone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发出报文的标准步骤如下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: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、定义数据成员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buChar char="•"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DatagramSocket socket;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buChar char="•"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DatagramPacket packet;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buChar char="•"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InetAddress address;(</a:t>
            </a:r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用来存放接收方的地址</a:t>
            </a: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)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buChar char="•"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int port;(用来存放接收方的端口号)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2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、创建数据报文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</a:t>
            </a: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try {socket=new DatagramSocket(1111);}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catch(java.net.SocketException e) {}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socket </a:t>
            </a:r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绑定到一个本地的可用端口</a:t>
            </a: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等待接收客户的请求</a:t>
            </a: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.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idx="1"/>
          </p:nvPr>
        </p:nvSpPr>
        <p:spPr>
          <a:ln w="38100"/>
        </p:spPr>
        <p:txBody>
          <a:bodyPr wrap="square" lIns="102870" tIns="51435" rIns="102870" bIns="51435" anchor="t"/>
          <a:p>
            <a:pPr defTabSz="1028700">
              <a:lnSpc>
                <a:spcPct val="90000"/>
              </a:lnSpc>
              <a:buNone/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3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、分配并填写数据缓冲区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一个字节类型的数组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)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byte[] Buf=new byte[256]; 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存放从客户端接收的请求信息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.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None/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4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、创建一个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DatagramPacket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packet=new DatagramPacket(buf, 256);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用来从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接收数据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它只有两个参数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None/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5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、服务器阻塞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socket.receive(packet);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在客户的请求报道来之前一直等待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3970" name="Rectangle 2"/>
          <p:cNvSpPr>
            <a:spLocks noGrp="1"/>
          </p:cNvSpPr>
          <p:nvPr>
            <p:ph idx="1"/>
          </p:nvPr>
        </p:nvSpPr>
        <p:spPr>
          <a:ln w="38100"/>
        </p:spPr>
        <p:txBody>
          <a:bodyPr wrap="square" lIns="102870" tIns="51435" rIns="102870" bIns="51435" anchor="t"/>
          <a:p>
            <a:pPr defTabSz="1028700">
              <a:buNone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客户端接收包的步骤如下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: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、定义数据成员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int port; InetAddress address;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DatagramSocket socket;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DatagramPacket packet;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byte[] sendBuf=new byte[256];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2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、建立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socket=new DatagramSocket();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idx="1"/>
          </p:nvPr>
        </p:nvSpPr>
        <p:spPr>
          <a:ln w="38100"/>
        </p:spPr>
        <p:txBody>
          <a:bodyPr wrap="square" lIns="102870" tIns="51435" rIns="102870" bIns="51435" anchor="t"/>
          <a:p>
            <a:pPr defTabSz="1028700"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3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、向服务器发出请求报文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address=InetAddress.getByName(args[0]);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port=parseInt(args[1]);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packet=new  DatagramPacket(sendBuf,256,address,port);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socket.send(packet);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这个包本身带有客户端的信息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4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、客户机等待应答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packet=new DatagramPacket(sendBuf,256);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socket.receive(packet);(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如果没有到就一直等待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因此实用程序要设置时间限度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) 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6018" name="Rectangle 2"/>
          <p:cNvSpPr>
            <a:spLocks noGrp="1"/>
          </p:cNvSpPr>
          <p:nvPr>
            <p:ph idx="1"/>
          </p:nvPr>
        </p:nvSpPr>
        <p:spPr>
          <a:ln w="38100"/>
        </p:spPr>
        <p:txBody>
          <a:bodyPr wrap="square" lIns="102870" tIns="51435" rIns="102870" bIns="51435" anchor="t"/>
          <a:p>
            <a:pPr defTabSz="1028700"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5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、处理接收到的数据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String received=new String(packet.getData(),0);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System.out.println(received);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数据报套接字首先是强调发送方和接收方的区别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同时也指出服务器和客户之间的不同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: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一个客户机必须事先知道服务器的地址和端口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以便进行初始连接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一个服务器从它接收到的数据报文中读取客户端的地址和端口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.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矩形 121880"/>
          <p:cNvSpPr/>
          <p:nvPr/>
        </p:nvSpPr>
        <p:spPr>
          <a:xfrm>
            <a:off x="0" y="0"/>
            <a:ext cx="10801350" cy="7200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02870" tIns="51435" rIns="102870" bIns="51435" anchor="t"/>
          <a:p>
            <a:endParaRPr lang="zh-CN" altLang="en-US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098" name="Rectangle 2"/>
          <p:cNvSpPr/>
          <p:nvPr/>
        </p:nvSpPr>
        <p:spPr>
          <a:xfrm>
            <a:off x="1509713" y="4443413"/>
            <a:ext cx="2879725" cy="200025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/>
          <a:p>
            <a:endParaRPr lang="zh-CN" altLang="en-US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099" name="Text Box 3"/>
          <p:cNvSpPr txBox="1"/>
          <p:nvPr/>
        </p:nvSpPr>
        <p:spPr>
          <a:xfrm>
            <a:off x="1222375" y="728663"/>
            <a:ext cx="3389313" cy="5191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建立数据报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socket();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00" name="Text Box 4"/>
          <p:cNvSpPr txBox="1"/>
          <p:nvPr/>
        </p:nvSpPr>
        <p:spPr>
          <a:xfrm>
            <a:off x="1047750" y="1724025"/>
            <a:ext cx="3738563" cy="51911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建立一个报文包</a:t>
            </a: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packet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01" name="Line 5"/>
          <p:cNvSpPr/>
          <p:nvPr/>
        </p:nvSpPr>
        <p:spPr>
          <a:xfrm>
            <a:off x="2949575" y="1243013"/>
            <a:ext cx="0" cy="4810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02" name="Text Box 6"/>
          <p:cNvSpPr txBox="1"/>
          <p:nvPr/>
        </p:nvSpPr>
        <p:spPr>
          <a:xfrm>
            <a:off x="1770063" y="2763838"/>
            <a:ext cx="2295525" cy="5191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等待请求报文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03" name="Line 7"/>
          <p:cNvSpPr/>
          <p:nvPr/>
        </p:nvSpPr>
        <p:spPr>
          <a:xfrm>
            <a:off x="2935288" y="2203450"/>
            <a:ext cx="0" cy="5603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04" name="Text Box 8"/>
          <p:cNvSpPr txBox="1"/>
          <p:nvPr/>
        </p:nvSpPr>
        <p:spPr>
          <a:xfrm>
            <a:off x="7361238" y="727075"/>
            <a:ext cx="3043237" cy="51911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建立数据报</a:t>
            </a:r>
            <a:r>
              <a:rPr lang="en-US" altLang="zh-CN" sz="2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socket</a:t>
            </a:r>
            <a:endParaRPr lang="en-US" altLang="zh-CN" sz="2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05" name="Line 9"/>
          <p:cNvSpPr/>
          <p:nvPr/>
        </p:nvSpPr>
        <p:spPr>
          <a:xfrm>
            <a:off x="8980488" y="1230313"/>
            <a:ext cx="0" cy="479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06" name="Text Box 10"/>
          <p:cNvSpPr txBox="1"/>
          <p:nvPr/>
        </p:nvSpPr>
        <p:spPr>
          <a:xfrm>
            <a:off x="7575550" y="1724025"/>
            <a:ext cx="2643188" cy="51911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建立一个请求包</a:t>
            </a:r>
            <a:endParaRPr lang="zh-CN" altLang="en-US" sz="2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07" name="Line 11"/>
          <p:cNvSpPr/>
          <p:nvPr/>
        </p:nvSpPr>
        <p:spPr>
          <a:xfrm>
            <a:off x="8980488" y="2203450"/>
            <a:ext cx="0" cy="4810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08" name="Text Box 12"/>
          <p:cNvSpPr txBox="1"/>
          <p:nvPr/>
        </p:nvSpPr>
        <p:spPr>
          <a:xfrm>
            <a:off x="8170863" y="2684463"/>
            <a:ext cx="1598612" cy="5191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发出请求</a:t>
            </a:r>
            <a:endParaRPr lang="zh-CN" altLang="en-US" sz="2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09" name="Line 13"/>
          <p:cNvSpPr/>
          <p:nvPr/>
        </p:nvSpPr>
        <p:spPr>
          <a:xfrm flipH="1">
            <a:off x="4210050" y="2924175"/>
            <a:ext cx="3960813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10" name="Line 14"/>
          <p:cNvSpPr/>
          <p:nvPr/>
        </p:nvSpPr>
        <p:spPr>
          <a:xfrm>
            <a:off x="2935288" y="3243263"/>
            <a:ext cx="0" cy="4810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11" name="Text Box 15"/>
          <p:cNvSpPr txBox="1"/>
          <p:nvPr/>
        </p:nvSpPr>
        <p:spPr>
          <a:xfrm>
            <a:off x="1770063" y="3724275"/>
            <a:ext cx="2293937" cy="51911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获得对方地址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12" name="Line 16"/>
          <p:cNvSpPr/>
          <p:nvPr/>
        </p:nvSpPr>
        <p:spPr>
          <a:xfrm>
            <a:off x="2935288" y="4205288"/>
            <a:ext cx="14287" cy="479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13" name="Text Box 17"/>
          <p:cNvSpPr txBox="1"/>
          <p:nvPr/>
        </p:nvSpPr>
        <p:spPr>
          <a:xfrm>
            <a:off x="1944688" y="4684713"/>
            <a:ext cx="1946275" cy="5191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构成信息包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14" name="Line 18"/>
          <p:cNvSpPr/>
          <p:nvPr/>
        </p:nvSpPr>
        <p:spPr>
          <a:xfrm>
            <a:off x="2935288" y="5164138"/>
            <a:ext cx="0" cy="479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15" name="Text Box 19"/>
          <p:cNvSpPr txBox="1"/>
          <p:nvPr/>
        </p:nvSpPr>
        <p:spPr>
          <a:xfrm>
            <a:off x="2117725" y="5643563"/>
            <a:ext cx="1598613" cy="5191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发送出去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16" name="Line 20"/>
          <p:cNvSpPr/>
          <p:nvPr/>
        </p:nvSpPr>
        <p:spPr>
          <a:xfrm>
            <a:off x="8980488" y="3163888"/>
            <a:ext cx="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4117" name="Text Box 21"/>
          <p:cNvSpPr txBox="1"/>
          <p:nvPr/>
        </p:nvSpPr>
        <p:spPr>
          <a:xfrm>
            <a:off x="7989888" y="3563938"/>
            <a:ext cx="1947862" cy="5191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创建接收包</a:t>
            </a:r>
            <a:endParaRPr lang="zh-CN" altLang="en-US" sz="2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18" name="Text Box 22"/>
          <p:cNvSpPr txBox="1"/>
          <p:nvPr/>
        </p:nvSpPr>
        <p:spPr>
          <a:xfrm>
            <a:off x="8259763" y="4524375"/>
            <a:ext cx="1600200" cy="51911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t">
            <a:spAutoFit/>
          </a:bodyPr>
          <a:p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等待接收</a:t>
            </a:r>
            <a:endParaRPr lang="zh-CN" altLang="en-US" sz="2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4119" name="Line 23"/>
          <p:cNvSpPr/>
          <p:nvPr/>
        </p:nvSpPr>
        <p:spPr>
          <a:xfrm>
            <a:off x="8980488" y="4043363"/>
            <a:ext cx="0" cy="4810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284120" name="AutoShape 24"/>
          <p:cNvCxnSpPr>
            <a:stCxn id="1284115" idx="3"/>
            <a:endCxn id="1284118" idx="1"/>
          </p:cNvCxnSpPr>
          <p:nvPr/>
        </p:nvCxnSpPr>
        <p:spPr>
          <a:xfrm flipV="1">
            <a:off x="3716338" y="4784725"/>
            <a:ext cx="4543425" cy="1119188"/>
          </a:xfrm>
          <a:prstGeom prst="curvedConnector3">
            <a:avLst>
              <a:gd name="adj1" fmla="val 5000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065" name="标题 1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8" grpId="0" animBg="1"/>
      <p:bldP spid="1284099" grpId="0" bldLvl="0" animBg="1"/>
      <p:bldP spid="1284100" grpId="0" bldLvl="0" animBg="1"/>
      <p:bldP spid="1284102" grpId="0" bldLvl="0" animBg="1"/>
      <p:bldP spid="1284104" grpId="0" bldLvl="0" animBg="1"/>
      <p:bldP spid="1284106" grpId="0" bldLvl="0" animBg="1"/>
      <p:bldP spid="1284108" grpId="0" bldLvl="0" animBg="1"/>
      <p:bldP spid="1284111" grpId="0" bldLvl="0" animBg="1"/>
      <p:bldP spid="1284113" grpId="0" bldLvl="0" animBg="1"/>
      <p:bldP spid="1284115" grpId="0" bldLvl="0" animBg="1"/>
      <p:bldP spid="1284117" grpId="0" bldLvl="0" animBg="1"/>
      <p:bldP spid="128411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UDP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通信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8066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DatagramPacket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构造方法：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DatagramPacket(byte [] recvBuf, int readLength)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用于</a:t>
            </a:r>
            <a:r>
              <a:rPr lang="zh-CN" altLang="en-US" sz="41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接收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UDP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包。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buChar char="•"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DatagramPacket(byte [] sendBuf, int sendLength, InetAddress iaddr, int iport)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algn="just" defTabSz="1028700">
              <a:buClr>
                <a:srgbClr val="009900"/>
              </a:buClr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用于</a:t>
            </a:r>
            <a:r>
              <a:rPr lang="zh-CN" altLang="en-US" sz="41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发送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UDP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包。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UDP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通信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DatagramSocket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用来读写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UDP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包。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algn="just" defTabSz="10287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DatagramSocket()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algn="just" defTabSz="1028700">
              <a:buClr>
                <a:srgbClr val="009900"/>
              </a:buClr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绑定本地主机的一个可用端口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algn="just" defTabSz="1028700">
              <a:buClr>
                <a:srgbClr val="009900"/>
              </a:buClr>
              <a:buNone/>
            </a:pPr>
            <a:endPara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algn="just" defTabSz="10287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DatagramSocket(int port)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algn="just" defTabSz="1028700">
              <a:buClr>
                <a:srgbClr val="009900"/>
              </a:buClr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绑定本地主机的指定端口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algn="just" defTabSz="1028700">
              <a:buClr>
                <a:srgbClr val="009900"/>
              </a:buClr>
              <a:buNone/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algn="just" defTabSz="1028700">
              <a:buClr>
                <a:srgbClr val="009900"/>
              </a:buClr>
              <a:buNone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例如：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DatagramSocket socket 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algn="just" defTabSz="1028700">
              <a:buClr>
                <a:srgbClr val="009900"/>
              </a:buClr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      = new   DatagramSocket();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字节流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字节流是用来读写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8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位的数据，由于不会对数据作任何转换，因此可以用来处理二进制的数据。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OutputStream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InputStream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FileInputStream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FileOutputStream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ByteArrayInputStream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ByteArrayOutputStream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BufferedInputStream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BufferedOutputStream  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发送与接收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0114" name="Rectangle 3"/>
          <p:cNvSpPr>
            <a:spLocks noGrp="1"/>
          </p:cNvSpPr>
          <p:nvPr>
            <p:ph idx="1"/>
          </p:nvPr>
        </p:nvSpPr>
        <p:spPr>
          <a:xfrm>
            <a:off x="493713" y="1338263"/>
            <a:ext cx="9721850" cy="4751387"/>
          </a:xfrm>
        </p:spPr>
        <p:txBody>
          <a:bodyPr wrap="square" lIns="102870" tIns="51435" rIns="102870" bIns="51435" anchor="t"/>
          <a:p>
            <a:pPr defTabSz="1028700">
              <a:lnSpc>
                <a:spcPct val="90000"/>
              </a:lnSpc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发送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None/>
            </a:pP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None/>
            </a:pP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接收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0115" name="Text Box 4"/>
          <p:cNvSpPr txBox="1"/>
          <p:nvPr/>
        </p:nvSpPr>
        <p:spPr>
          <a:xfrm>
            <a:off x="1427163" y="1966913"/>
            <a:ext cx="8721725" cy="1809750"/>
          </a:xfrm>
          <a:prstGeom prst="rect">
            <a:avLst/>
          </a:prstGeom>
          <a:solidFill>
            <a:schemeClr val="bg1"/>
          </a:solidFill>
          <a:ln w="76200" cap="sq" cmpd="tri">
            <a:solidFill>
              <a:srgbClr val="00008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 lIns="102870" tIns="51435" rIns="102870" bIns="51435" anchor="t">
            <a:spAutoFit/>
          </a:bodyPr>
          <a:p>
            <a:pPr>
              <a:buClr>
                <a:schemeClr val="tx2"/>
              </a:buClr>
              <a:buSzPct val="75000"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DatagramPacket  packet = 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 new   DatagramPacket(buf,buf.length,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                                         address,port);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socket.send(packet);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90116" name="Text Box 5"/>
          <p:cNvSpPr txBox="1"/>
          <p:nvPr/>
        </p:nvSpPr>
        <p:spPr>
          <a:xfrm>
            <a:off x="1427163" y="4705350"/>
            <a:ext cx="8805862" cy="1384300"/>
          </a:xfrm>
          <a:prstGeom prst="rect">
            <a:avLst/>
          </a:prstGeom>
          <a:solidFill>
            <a:schemeClr val="bg1"/>
          </a:solidFill>
          <a:ln w="76200" cap="sq" cmpd="tri">
            <a:solidFill>
              <a:srgbClr val="00008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 lIns="102870" tIns="51435" rIns="102870" bIns="51435" anchor="t">
            <a:spAutoFit/>
          </a:bodyPr>
          <a:p>
            <a:pPr>
              <a:buClr>
                <a:schemeClr val="tx2"/>
              </a:buClr>
              <a:buSzPct val="75000"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DatagramPacket  packet = 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 new   DatagramPacket(buf, 256);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socket.receive(packet);</a:t>
            </a:r>
            <a:endParaRPr lang="en-US" altLang="zh-CN" sz="28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发送与接收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1138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例 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DatagramServer.java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DatagramClient.java  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Slide Number Placeholder 4"/>
          <p:cNvSpPr txBox="1">
            <a:spLocks noGrp="1"/>
          </p:cNvSpPr>
          <p:nvPr/>
        </p:nvSpPr>
        <p:spPr>
          <a:xfrm>
            <a:off x="7740650" y="6719888"/>
            <a:ext cx="225107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103584" tIns="51793" rIns="103584" bIns="51793" anchor="ctr"/>
          <a:p>
            <a:pPr algn="r" eaLnBrk="0" hangingPunct="0"/>
            <a:fld id="{9A0DB2DC-4C9A-4742-B13C-FB6460FD3503}" type="slidenum"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Example: A Client/Server Example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wrap="square" lIns="103584" tIns="51793" rIns="103584" bIns="51793" anchor="t"/>
          <a:p>
            <a:pPr marL="0" indent="0" defTabSz="1028700">
              <a:lnSpc>
                <a:spcPct val="90000"/>
              </a:lnSpc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A client program and a server program using socket streams. The client sends radius to a server. The server receives the data, uses them to find the area, and then sends the area to the client. Rewrite the program using datagram sockets.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2164" name="Rectangle 6"/>
          <p:cNvSpPr/>
          <p:nvPr/>
        </p:nvSpPr>
        <p:spPr>
          <a:xfrm>
            <a:off x="2160588" y="2570163"/>
            <a:ext cx="10801350" cy="51911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>
            <a:spAutoFit/>
          </a:bodyPr>
          <a:p>
            <a:pPr eaLnBrk="0" hangingPunct="0"/>
            <a:endParaRPr lang="zh-CN" altLang="en-US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495300" y="3089275"/>
          <a:ext cx="648017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610350" imgH="2362200" progId="Paint.Picture">
                  <p:embed/>
                </p:oleObj>
              </mc:Choice>
              <mc:Fallback>
                <p:oleObj name="" r:id="rId1" imgW="6610350" imgH="23622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3089275"/>
                        <a:ext cx="6480175" cy="206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AutoShape 7"/>
          <p:cNvSpPr/>
          <p:nvPr/>
        </p:nvSpPr>
        <p:spPr>
          <a:xfrm>
            <a:off x="552450" y="5359400"/>
            <a:ext cx="2251075" cy="320675"/>
          </a:xfrm>
          <a:prstGeom prst="actionButtonBlank">
            <a:avLst/>
          </a:prstGeom>
          <a:solidFill>
            <a:schemeClr val="tx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solidFill>
                  <a:schemeClr val="accent1"/>
                </a:solidFill>
                <a:latin typeface="Book Antiqua" panose="02040602050305030304" pitchFamily="18" charset="0"/>
                <a:ea typeface="宋体" panose="02010600030101010101" pitchFamily="2" charset="-122"/>
                <a:hlinkClick r:id="rId3" action="ppaction://program"/>
              </a:rPr>
              <a:t>Server Code</a:t>
            </a:r>
            <a:endParaRPr lang="en-US" altLang="zh-CN" sz="27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7" name="AutoShape 8"/>
          <p:cNvSpPr/>
          <p:nvPr/>
        </p:nvSpPr>
        <p:spPr>
          <a:xfrm>
            <a:off x="4064000" y="5359400"/>
            <a:ext cx="2249488" cy="320675"/>
          </a:xfrm>
          <a:prstGeom prst="actionButtonBlank">
            <a:avLst/>
          </a:prstGeom>
          <a:solidFill>
            <a:schemeClr val="tx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solidFill>
                  <a:schemeClr val="accent1"/>
                </a:solidFill>
                <a:latin typeface="Book Antiqua" panose="02040602050305030304" pitchFamily="18" charset="0"/>
                <a:ea typeface="宋体" panose="02010600030101010101" pitchFamily="2" charset="-122"/>
                <a:hlinkClick r:id="rId4" action="ppaction://program"/>
              </a:rPr>
              <a:t>Client Code</a:t>
            </a:r>
            <a:endParaRPr lang="en-US" altLang="zh-CN" sz="27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8" name="AutoShape 10">
            <a:hlinkClick r:id="rId5" action="ppaction://program"/>
          </p:cNvPr>
          <p:cNvSpPr/>
          <p:nvPr/>
        </p:nvSpPr>
        <p:spPr>
          <a:xfrm>
            <a:off x="552450" y="5919788"/>
            <a:ext cx="2341563" cy="320675"/>
          </a:xfrm>
          <a:prstGeom prst="actionButtonBlank">
            <a:avLst/>
          </a:prstGeom>
          <a:solidFill>
            <a:srgbClr val="38A1BA"/>
          </a:solidFill>
          <a:ln w="9525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latin typeface="Book Antiqua" panose="02040602050305030304" pitchFamily="18" charset="0"/>
                <a:ea typeface="宋体" panose="02010600030101010101" pitchFamily="2" charset="-122"/>
              </a:rPr>
              <a:t>Start Server</a:t>
            </a:r>
            <a:endParaRPr lang="en-US" altLang="zh-CN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9" name="AutoShape 11">
            <a:hlinkClick r:id="rId6" action="ppaction://program"/>
          </p:cNvPr>
          <p:cNvSpPr/>
          <p:nvPr/>
        </p:nvSpPr>
        <p:spPr>
          <a:xfrm>
            <a:off x="4064000" y="5919788"/>
            <a:ext cx="2249488" cy="320675"/>
          </a:xfrm>
          <a:prstGeom prst="actionButtonBlank">
            <a:avLst/>
          </a:prstGeom>
          <a:solidFill>
            <a:srgbClr val="38A1BA"/>
          </a:solidFill>
          <a:ln w="9525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lIns="102870" tIns="51435" rIns="102870" bIns="51435" anchor="ctr"/>
          <a:p>
            <a:pPr algn="ctr" eaLnBrk="0" hangingPunct="0"/>
            <a:r>
              <a:rPr lang="en-US" altLang="zh-CN" sz="2700" dirty="0">
                <a:latin typeface="Book Antiqua" panose="02040602050305030304" pitchFamily="18" charset="0"/>
                <a:ea typeface="宋体" panose="02010600030101010101" pitchFamily="2" charset="-122"/>
              </a:rPr>
              <a:t>Start Client</a:t>
            </a:r>
            <a:endParaRPr lang="en-US" altLang="zh-CN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3"/>
          <p:cNvSpPr>
            <a:spLocks noGrp="1"/>
          </p:cNvSpPr>
          <p:nvPr>
            <p:ph type="title"/>
          </p:nvPr>
        </p:nvSpPr>
        <p:spPr/>
        <p:txBody>
          <a:bodyPr wrap="square" lIns="103584" tIns="51793" rIns="103584" bIns="51793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3186" name="Rectangle 2"/>
          <p:cNvSpPr>
            <a:spLocks noGrp="1"/>
          </p:cNvSpPr>
          <p:nvPr>
            <p:ph idx="1"/>
          </p:nvPr>
        </p:nvSpPr>
        <p:spPr>
          <a:ln w="38100"/>
        </p:spPr>
        <p:txBody>
          <a:bodyPr wrap="square" lIns="102870" tIns="51435" rIns="102870" bIns="51435" anchor="t"/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实现网络功能要靠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URL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 URLConection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 Socket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类和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DatagramSocket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网络上的数据传送是将网络连接转换成输入输出流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DataInputStream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DataOutputStream (PrintStream)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是网间流的载体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.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URL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适用于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web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应用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如访问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http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服务器是高层服务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适用于面向连接的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可靠性要求高的应用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Datagram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适用于效率要求高的应用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是由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IP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和端口构成的一种网上通信链路的一端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Socket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通信要分别运行服务器和客户程序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服务器程序是多线程的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可处理多个客户的请求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字符流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字节流速度快高效高，读起来困难（因为是二进制）。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字符流主要是用来支持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Unicode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的文字内容，绝大多数在字节流中所提供的类，都有相对应的字符流的类。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Reader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Writer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InputStreamReader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OutputStreamWriter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◇ FileReader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FileWriter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◇ CharArrayReader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CharArrayWriter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◇ PipedReader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PipedWriter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◇ FilterReader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FilterWriter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◇ BufferedReader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BufferedWriter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◇ StringReader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、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StringWriter 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其他常用的流处理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管道流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管道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(pipe)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提供一种线程之间的通信方法，可用于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IPC(Inter-Process Communication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进程间通信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) 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或是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ITC(Inter-Thread  Communication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线程间通信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)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，但不能够在不同主机间进行通信。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一个输入管道是用来接收一个输出管道所写出的数据，因此，一个线程会负责送出（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PipedOutputStream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对象）数据，而另一个线程序要负责接收（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PipedInputStream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对象）这些数据，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PipedInputStream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PipedOutputStream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对象总是成对出现的。并且由于管道的数据流是单向的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对象流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中的数据流不仅能对基本数据类型的数据进行操作，而且也提供了把对象写入文件或从文件中读取对象的功能，这一功能是通过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java.io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包中的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ObjectInputStream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和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ObjectOutputStream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两个类实现的。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由于他们和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DataInputStream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及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DataOutputStream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有共同的接口，因此他们也可使用相同的方法来读取或写入数据。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除此之外，这两个类还有如下方法用于读写对象：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void writeObject(Object obj):ObjectOutputStream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的方法，将对象写入流。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Object readObject(): ObjectInputStream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的方法，将对象读出。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回顾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-Java 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多线程编程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在多线程程序设计中，线程是程序执行过程中一个子运行序列。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进程与程序的关系：程序是静态的代码，一个进程是某个程序的一次执行过程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线程则是一个比进程更细微的程序执行序列，是进程的某个子序列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线程由程序负责管理，而进程由操作系统调度。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（不同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JDK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版本不一样，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（</a:t>
            </a:r>
            <a:r>
              <a:rPr lang="en-US" altLang="zh-CN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ser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）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由程序负责，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K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（</a:t>
            </a:r>
            <a:r>
              <a:rPr lang="en-US" altLang="zh-CN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erne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）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LT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由操作系统负责）</a:t>
            </a:r>
            <a:endParaRPr lang="en-US" altLang="zh-CN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线程依附于进程的上下文环境中，随进程或父线程执行后启动。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多个线程使用相同的地址空间，因此线程之间的通信非常方便。而进程之间使用不同的地址空间，可以单独执行。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多线程的核心在于多个代码块并发执行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矩形 3"/>
          <p:cNvSpPr/>
          <p:nvPr/>
        </p:nvSpPr>
        <p:spPr>
          <a:xfrm>
            <a:off x="3690938" y="2613025"/>
            <a:ext cx="5249862" cy="11382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Java</a:t>
            </a: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中的网络编程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0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2" name="TextBox 4"/>
          <p:cNvSpPr/>
          <p:nvPr/>
        </p:nvSpPr>
        <p:spPr>
          <a:xfrm>
            <a:off x="1241425" y="1935163"/>
            <a:ext cx="2214563" cy="27543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2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20483" name="TextBox 5"/>
          <p:cNvSpPr/>
          <p:nvPr/>
        </p:nvSpPr>
        <p:spPr>
          <a:xfrm>
            <a:off x="2708275" y="3311525"/>
            <a:ext cx="82391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ae01bd7-4823-465d-82e6-960ce68ee377"/>
  <p:tag name="COMMONDATA" val="eyJoZGlkIjoiYjNiMjFmMjgzOWFkZmI5ZDgxZjNjYTg0ZWMyM2QyZGU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9747</Words>
  <Application>WPS 演示</Application>
  <PresentationFormat/>
  <Paragraphs>667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Segoe Print</vt:lpstr>
      <vt:lpstr>FrankRuehl</vt:lpstr>
      <vt:lpstr>Arial Unicode MS</vt:lpstr>
      <vt:lpstr>Times New Roman</vt:lpstr>
      <vt:lpstr>黑体</vt:lpstr>
      <vt:lpstr>华文新魏</vt:lpstr>
      <vt:lpstr>Consolas</vt:lpstr>
      <vt:lpstr>Book Antiqua</vt:lpstr>
      <vt:lpstr>楷体_GB2312</vt:lpstr>
      <vt:lpstr>DejaVu Math TeX Gyre</vt:lpstr>
      <vt:lpstr>Office 主题​​</vt:lpstr>
      <vt:lpstr>Paint.Picture</vt:lpstr>
      <vt:lpstr>PowerPoint 演示文稿</vt:lpstr>
      <vt:lpstr>主要内容</vt:lpstr>
      <vt:lpstr>回顾-Java 数据流</vt:lpstr>
      <vt:lpstr>字节流</vt:lpstr>
      <vt:lpstr>字符流</vt:lpstr>
      <vt:lpstr>其他常用的流处理</vt:lpstr>
      <vt:lpstr>对象流</vt:lpstr>
      <vt:lpstr>回顾-Java 多线程编程</vt:lpstr>
      <vt:lpstr>PowerPoint 演示文稿</vt:lpstr>
      <vt:lpstr>PowerPoint 演示文稿</vt:lpstr>
      <vt:lpstr>2.3 Java中的TCP通讯</vt:lpstr>
      <vt:lpstr>TCP通信</vt:lpstr>
      <vt:lpstr>PowerPoint 演示文稿</vt:lpstr>
      <vt:lpstr>TCP通信</vt:lpstr>
      <vt:lpstr>Socket类</vt:lpstr>
      <vt:lpstr>ServerSocket类</vt:lpstr>
      <vt:lpstr>Socket通信</vt:lpstr>
      <vt:lpstr>Socket编程实现过程</vt:lpstr>
      <vt:lpstr>8.5 Socket</vt:lpstr>
      <vt:lpstr>例:服务器与客户机间的通信(服务器端)</vt:lpstr>
      <vt:lpstr>PowerPoint 演示文稿</vt:lpstr>
      <vt:lpstr>PowerPoint 演示文稿</vt:lpstr>
      <vt:lpstr>例:服务器与客户机间的通信(客户端)</vt:lpstr>
      <vt:lpstr>PowerPoint 演示文稿</vt:lpstr>
      <vt:lpstr>SOCKET示例 -客户端  </vt:lpstr>
      <vt:lpstr> SOCKET示例-服务器端</vt:lpstr>
      <vt:lpstr>SOCKET示例</vt:lpstr>
      <vt:lpstr>A Client/Server Example</vt:lpstr>
      <vt:lpstr>Example: Passing Objects in Network Programs</vt:lpstr>
      <vt:lpstr>server多客户机制</vt:lpstr>
      <vt:lpstr>2.4 Java中的UDP通讯</vt:lpstr>
      <vt:lpstr>UDP编程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UDP 通信</vt:lpstr>
      <vt:lpstr>UDP 通信</vt:lpstr>
      <vt:lpstr>发送与接收</vt:lpstr>
      <vt:lpstr>发送与接收</vt:lpstr>
      <vt:lpstr>Example: A Client/Server Example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227</cp:revision>
  <cp:lastPrinted>2016-11-07T04:06:00Z</cp:lastPrinted>
  <dcterms:created xsi:type="dcterms:W3CDTF">2012-10-26T07:13:00Z</dcterms:created>
  <dcterms:modified xsi:type="dcterms:W3CDTF">2023-06-20T15:59:11Z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41EB7E6548C74C7498929064FCED3A3B</vt:lpwstr>
  </property>
</Properties>
</file>