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9"/>
  </p:handoutMasterIdLst>
  <p:sldIdLst>
    <p:sldId id="435" r:id="rId3"/>
    <p:sldId id="1772" r:id="rId4"/>
    <p:sldId id="1774" r:id="rId6"/>
    <p:sldId id="1775" r:id="rId7"/>
    <p:sldId id="1776" r:id="rId8"/>
    <p:sldId id="1781" r:id="rId9"/>
    <p:sldId id="1782" r:id="rId10"/>
    <p:sldId id="1783" r:id="rId11"/>
    <p:sldId id="1795" r:id="rId12"/>
    <p:sldId id="1796" r:id="rId13"/>
    <p:sldId id="1797" r:id="rId14"/>
    <p:sldId id="1801" r:id="rId15"/>
    <p:sldId id="1802" r:id="rId16"/>
    <p:sldId id="1803" r:id="rId17"/>
    <p:sldId id="1804" r:id="rId18"/>
    <p:sldId id="1805" r:id="rId19"/>
    <p:sldId id="1806" r:id="rId20"/>
    <p:sldId id="1807" r:id="rId21"/>
    <p:sldId id="1808" r:id="rId22"/>
    <p:sldId id="1809" r:id="rId23"/>
    <p:sldId id="1810" r:id="rId24"/>
    <p:sldId id="1811" r:id="rId25"/>
    <p:sldId id="1812" r:id="rId26"/>
    <p:sldId id="1813" r:id="rId27"/>
    <p:sldId id="1814" r:id="rId28"/>
    <p:sldId id="1815" r:id="rId29"/>
    <p:sldId id="1816" r:id="rId30"/>
    <p:sldId id="1817" r:id="rId31"/>
    <p:sldId id="1818" r:id="rId32"/>
    <p:sldId id="1819" r:id="rId33"/>
    <p:sldId id="1820" r:id="rId34"/>
    <p:sldId id="1821" r:id="rId35"/>
    <p:sldId id="1822" r:id="rId36"/>
    <p:sldId id="1823" r:id="rId37"/>
    <p:sldId id="1866" r:id="rId38"/>
  </p:sldIdLst>
  <p:sldSz cx="10801350" cy="7200900"/>
  <p:notesSz cx="6858000" cy="9144000"/>
  <p:custDataLst>
    <p:tags r:id="rId43"/>
  </p:custData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92" d="100"/>
          <a:sy n="92" d="100"/>
        </p:scale>
        <p:origin x="1014" y="90"/>
      </p:cViewPr>
      <p:guideLst>
        <p:guide orient="horz" pos="2250"/>
        <p:guide pos="3374"/>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dirty="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D39E0A0-B572-47AC-8611-83684DEC9E0E}"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dirty="0">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40DA395-AEAE-4771-94E9-B65983276EA2}"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noRot="1" noTextEdit="1"/>
          </p:cNvSpPr>
          <p:nvPr>
            <p:ph type="sldImg"/>
          </p:nvPr>
        </p:nvSpPr>
        <p:spPr/>
      </p:sp>
      <p:sp>
        <p:nvSpPr>
          <p:cNvPr id="1945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noRot="1" noTextEdit="1"/>
          </p:cNvSpPr>
          <p:nvPr>
            <p:ph type="sldImg"/>
          </p:nvPr>
        </p:nvSpPr>
        <p:spPr/>
      </p:sp>
      <p:sp>
        <p:nvSpPr>
          <p:cNvPr id="64514" name="Rectangle 3"/>
          <p:cNvSpPr/>
          <p:nvPr>
            <p:ph type="body"/>
          </p:nvPr>
        </p:nvSpPr>
        <p:spPr>
          <a:xfrm>
            <a:off x="685800" y="4343400"/>
            <a:ext cx="5486400" cy="4114800"/>
          </a:xfrm>
          <a:prstGeom prst="rect">
            <a:avLst/>
          </a:prstGeom>
          <a:noFill/>
          <a:ln w="9525">
            <a:noFill/>
          </a:ln>
        </p:spPr>
        <p:txBody>
          <a:bodyPr anchor="t"/>
          <a:p>
            <a:pPr lvl="0"/>
            <a:r>
              <a:rPr lang="zh-CN" altLang="en-US" dirty="0"/>
              <a:t>实际上，驱动程序编程员将决定用什么 </a:t>
            </a:r>
            <a:r>
              <a:rPr lang="en-US" altLang="zh-CN" dirty="0"/>
              <a:t>JDBC URL </a:t>
            </a:r>
            <a:r>
              <a:rPr lang="zh-CN" altLang="en-US" dirty="0"/>
              <a:t>来标识特定的驱动程序。</a:t>
            </a:r>
            <a:endParaRPr lang="zh-CN" altLang="en-US" dirty="0"/>
          </a:p>
          <a:p>
            <a:pPr lvl="0"/>
            <a:r>
              <a:rPr lang="zh-CN" altLang="en-US" dirty="0"/>
              <a:t>用户不必关心如何来形成</a:t>
            </a:r>
            <a:r>
              <a:rPr lang="en-US" altLang="zh-CN" dirty="0"/>
              <a:t>JDBC URL</a:t>
            </a:r>
            <a:r>
              <a:rPr lang="zh-CN" altLang="en-US" dirty="0"/>
              <a:t>；他们只须使用与所用的驱动程序一起提供的 </a:t>
            </a:r>
            <a:r>
              <a:rPr lang="en-US" altLang="zh-CN" dirty="0"/>
              <a:t>URL </a:t>
            </a:r>
            <a:r>
              <a:rPr lang="zh-CN" altLang="en-US" dirty="0"/>
              <a:t>即可。</a:t>
            </a:r>
            <a:endParaRPr lang="zh-CN" altLang="en-US" dirty="0"/>
          </a:p>
          <a:p>
            <a:pPr lvl="0"/>
            <a:r>
              <a:rPr lang="en-US" altLang="zh-CN" dirty="0"/>
              <a:t>JDBC </a:t>
            </a:r>
            <a:r>
              <a:rPr lang="zh-CN" altLang="en-US" dirty="0"/>
              <a:t>的作用是提供某些约定，驱动程序编程员在构造他们的 </a:t>
            </a:r>
            <a:r>
              <a:rPr lang="en-US" altLang="zh-CN" dirty="0"/>
              <a:t>JDBC URL </a:t>
            </a:r>
            <a:r>
              <a:rPr lang="zh-CN" altLang="en-US" dirty="0"/>
              <a:t>时应该遵循这些约定。 </a:t>
            </a:r>
            <a:endParaRPr lang="zh-CN" altLang="en-US" dirty="0"/>
          </a:p>
          <a:p>
            <a:pPr lvl="0"/>
            <a:r>
              <a:rPr lang="zh-CN" altLang="en-US" dirty="0"/>
              <a:t>由于 </a:t>
            </a:r>
            <a:r>
              <a:rPr lang="en-US" altLang="zh-CN" dirty="0"/>
              <a:t>JDBC URL </a:t>
            </a:r>
            <a:r>
              <a:rPr lang="zh-CN" altLang="en-US" dirty="0"/>
              <a:t>要与各种不同的驱动程序一起使用，因此这些约定应非常灵活。</a:t>
            </a:r>
            <a:endParaRPr lang="zh-CN" altLang="en-US" dirty="0"/>
          </a:p>
          <a:p>
            <a:pPr lvl="0"/>
            <a:r>
              <a:rPr lang="en-US" altLang="zh-CN" dirty="0"/>
              <a:t>1</a:t>
            </a:r>
            <a:r>
              <a:rPr lang="zh-CN" altLang="en-US" dirty="0"/>
              <a:t>，它们应允许不同的驱动程序使用不同的方案来命名数据库。例如， </a:t>
            </a:r>
            <a:r>
              <a:rPr lang="en-US" altLang="zh-CN" dirty="0"/>
              <a:t>odbc </a:t>
            </a:r>
            <a:r>
              <a:rPr lang="zh-CN" altLang="en-US" dirty="0"/>
              <a:t>子协议允许（但并不是要求） </a:t>
            </a:r>
            <a:r>
              <a:rPr lang="en-US" altLang="zh-CN" dirty="0"/>
              <a:t>URL </a:t>
            </a:r>
            <a:r>
              <a:rPr lang="zh-CN" altLang="en-US" dirty="0"/>
              <a:t>含有属性值。</a:t>
            </a:r>
            <a:endParaRPr lang="zh-CN" altLang="en-US" dirty="0"/>
          </a:p>
          <a:p>
            <a:pPr lvl="0"/>
            <a:r>
              <a:rPr lang="en-US" altLang="zh-CN" dirty="0"/>
              <a:t>2</a:t>
            </a:r>
            <a:r>
              <a:rPr lang="zh-CN" altLang="en-US" dirty="0"/>
              <a:t>，</a:t>
            </a:r>
            <a:r>
              <a:rPr lang="en-US" altLang="zh-CN" dirty="0"/>
              <a:t>JDBC URL </a:t>
            </a:r>
            <a:r>
              <a:rPr lang="zh-CN" altLang="en-US" dirty="0"/>
              <a:t>应允许驱动程序编程员将一切所需的信息编入其中。这样就可以让要与给定数据库对话的 </a:t>
            </a:r>
            <a:r>
              <a:rPr lang="en-US" altLang="zh-CN" dirty="0"/>
              <a:t>applet </a:t>
            </a:r>
            <a:r>
              <a:rPr lang="zh-CN" altLang="en-US" dirty="0"/>
              <a:t>打开数据库连接，而无须要求用户去做任何系统管理工作。</a:t>
            </a:r>
            <a:endParaRPr lang="zh-CN" altLang="en-US" dirty="0"/>
          </a:p>
          <a:p>
            <a:pPr lvl="0"/>
            <a:r>
              <a:rPr lang="en-US" altLang="zh-CN" dirty="0"/>
              <a:t>3</a:t>
            </a:r>
            <a:r>
              <a:rPr lang="zh-CN" altLang="en-US" dirty="0"/>
              <a:t>， </a:t>
            </a:r>
            <a:r>
              <a:rPr lang="en-US" altLang="zh-CN" dirty="0"/>
              <a:t>JDBC URL </a:t>
            </a:r>
            <a:r>
              <a:rPr lang="zh-CN" altLang="en-US" dirty="0"/>
              <a:t>应允许某种程度的间接性。也就是说，</a:t>
            </a:r>
            <a:r>
              <a:rPr lang="en-US" altLang="zh-CN" dirty="0"/>
              <a:t>JDBC URL </a:t>
            </a:r>
            <a:r>
              <a:rPr lang="zh-CN" altLang="en-US" dirty="0"/>
              <a:t>可指向逻辑主机或数据库名，而这种逻辑主机或数据库名将由网络命名系统动态地转换为实际的名称。这可以使系统管理员不必将特定主机声明为</a:t>
            </a:r>
            <a:r>
              <a:rPr lang="en-US" altLang="zh-CN" dirty="0"/>
              <a:t>JDBC </a:t>
            </a:r>
            <a:r>
              <a:rPr lang="zh-CN" altLang="en-US" dirty="0"/>
              <a:t>名称的一部份。网络命名服务（例如 </a:t>
            </a:r>
            <a:r>
              <a:rPr lang="en-US" altLang="zh-CN" dirty="0"/>
              <a:t>DNS</a:t>
            </a:r>
            <a:r>
              <a:rPr lang="zh-CN" altLang="en-US" dirty="0"/>
              <a:t>、 </a:t>
            </a:r>
            <a:r>
              <a:rPr lang="en-US" altLang="zh-CN" dirty="0"/>
              <a:t>NIS </a:t>
            </a:r>
            <a:r>
              <a:rPr lang="zh-CN" altLang="en-US" dirty="0"/>
              <a:t>和</a:t>
            </a:r>
            <a:r>
              <a:rPr lang="en-US" altLang="zh-CN" dirty="0"/>
              <a:t>DCE </a:t>
            </a:r>
            <a:r>
              <a:rPr lang="zh-CN" altLang="en-US" dirty="0"/>
              <a:t>）有多种</a:t>
            </a:r>
            <a:r>
              <a:rPr lang="en-US" altLang="zh-CN" dirty="0"/>
              <a:t>,</a:t>
            </a:r>
            <a:r>
              <a:rPr lang="zh-CN" altLang="en-US" dirty="0"/>
              <a:t>而对于使用哪种命名服务并无限制。</a:t>
            </a:r>
            <a:endParaRPr lang="zh-CN" altLang="en-US" dirty="0"/>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noRot="1" noTextEdit="1"/>
          </p:cNvSpPr>
          <p:nvPr>
            <p:ph type="sldImg"/>
          </p:nvPr>
        </p:nvSpPr>
        <p:spPr/>
      </p:sp>
      <p:sp>
        <p:nvSpPr>
          <p:cNvPr id="72706" name="Rectangle 3"/>
          <p:cNvSpPr/>
          <p:nvPr>
            <p:ph type="body"/>
          </p:nvPr>
        </p:nvSpPr>
        <p:spPr>
          <a:xfrm>
            <a:off x="685800" y="4343400"/>
            <a:ext cx="5486400" cy="4114800"/>
          </a:xfrm>
          <a:prstGeom prst="rect">
            <a:avLst/>
          </a:prstGeom>
          <a:noFill/>
          <a:ln w="9525">
            <a:noFill/>
          </a:ln>
        </p:spPr>
        <p:txBody>
          <a:bodyPr anchor="t"/>
          <a:p>
            <a:pPr lvl="0"/>
            <a:r>
              <a:rPr lang="en-US" altLang="zh-CN" dirty="0"/>
              <a:t>Class.forName(String driver); //</a:t>
            </a:r>
            <a:r>
              <a:rPr lang="zh-CN" altLang="en-US" dirty="0"/>
              <a:t>加载注册驱动程序</a:t>
            </a:r>
            <a:endParaRPr lang="zh-CN" altLang="en-US" dirty="0"/>
          </a:p>
          <a:p>
            <a:pPr lvl="0"/>
            <a:r>
              <a:rPr lang="en-US" altLang="zh-CN" dirty="0"/>
              <a:t>Static Connection getConnection(String url,String user,String password) throws SQLException;  </a:t>
            </a:r>
            <a:br>
              <a:rPr lang="en-US" altLang="zh-CN" dirty="0"/>
            </a:br>
            <a:r>
              <a:rPr lang="en-US" altLang="zh-CN" dirty="0"/>
              <a:t> //</a:t>
            </a:r>
            <a:r>
              <a:rPr lang="zh-CN" altLang="en-US" dirty="0"/>
              <a:t>取得对数据库的连接 </a:t>
            </a:r>
            <a:endParaRPr lang="zh-CN" altLang="en-US" dirty="0"/>
          </a:p>
          <a:p>
            <a:pPr lvl="0"/>
            <a:r>
              <a:rPr lang="en-US" altLang="zh-CN" dirty="0"/>
              <a:t>Static Driver getDriver(String url) throws SQLExcetion; </a:t>
            </a:r>
            <a:br>
              <a:rPr lang="en-US" altLang="zh-CN" dirty="0"/>
            </a:br>
            <a:r>
              <a:rPr lang="en-US" altLang="zh-CN" dirty="0"/>
              <a:t> //</a:t>
            </a:r>
            <a:r>
              <a:rPr lang="zh-CN" altLang="en-US" dirty="0"/>
              <a:t>在已经向</a:t>
            </a:r>
            <a:r>
              <a:rPr lang="en-US" altLang="zh-CN" dirty="0"/>
              <a:t>DriverManager</a:t>
            </a:r>
            <a:r>
              <a:rPr lang="zh-CN" altLang="en-US" dirty="0"/>
              <a:t>注册的驱动程序中寻找一个能够打开</a:t>
            </a:r>
            <a:r>
              <a:rPr lang="en-US" altLang="zh-CN" dirty="0"/>
              <a:t>url</a:t>
            </a:r>
            <a:r>
              <a:rPr lang="zh-CN" altLang="en-US" dirty="0"/>
              <a:t>所指定的数据库的驱动程序</a:t>
            </a:r>
            <a:endParaRPr lang="zh-CN" altLang="en-US" dirty="0"/>
          </a:p>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noRot="1" noTextEdit="1"/>
          </p:cNvSpPr>
          <p:nvPr>
            <p:ph type="sldImg"/>
          </p:nvPr>
        </p:nvSpPr>
        <p:spPr/>
      </p:sp>
      <p:sp>
        <p:nvSpPr>
          <p:cNvPr id="747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noRot="1" noTextEdit="1"/>
          </p:cNvSpPr>
          <p:nvPr>
            <p:ph type="sldImg"/>
          </p:nvPr>
        </p:nvSpPr>
        <p:spPr/>
      </p:sp>
      <p:sp>
        <p:nvSpPr>
          <p:cNvPr id="76802" name="Rectangle 3"/>
          <p:cNvSpPr/>
          <p:nvPr>
            <p:ph type="body"/>
          </p:nvPr>
        </p:nvSpPr>
        <p:spPr>
          <a:xfrm>
            <a:off x="685800" y="4343400"/>
            <a:ext cx="5486400" cy="4114800"/>
          </a:xfrm>
          <a:prstGeom prst="rect">
            <a:avLst/>
          </a:prstGeom>
          <a:noFill/>
          <a:ln w="9525">
            <a:noFill/>
          </a:ln>
        </p:spPr>
        <p:txBody>
          <a:bodyPr anchor="t"/>
          <a:p>
            <a:pPr lvl="0"/>
            <a:r>
              <a:rPr lang="zh-CN" altLang="en-US" dirty="0"/>
              <a:t>打开连接与数据库建立连接的标准方法是调用</a:t>
            </a:r>
            <a:r>
              <a:rPr lang="en-US" altLang="zh-CN" dirty="0"/>
              <a:t>DriverManager.getConnection</a:t>
            </a:r>
            <a:r>
              <a:rPr lang="zh-CN" altLang="en-US" dirty="0"/>
              <a:t>方法。该方法接受含有某个 </a:t>
            </a:r>
            <a:r>
              <a:rPr lang="en-US" altLang="zh-CN" dirty="0"/>
              <a:t>URL </a:t>
            </a:r>
            <a:r>
              <a:rPr lang="zh-CN" altLang="en-US" dirty="0"/>
              <a:t>的字符串。</a:t>
            </a:r>
            <a:r>
              <a:rPr lang="en-US" altLang="zh-CN" dirty="0"/>
              <a:t>DriverManager </a:t>
            </a:r>
            <a:r>
              <a:rPr lang="zh-CN" altLang="en-US" dirty="0"/>
              <a:t>类（即所谓的 </a:t>
            </a:r>
            <a:r>
              <a:rPr lang="en-US" altLang="zh-CN" dirty="0"/>
              <a:t>JDBC</a:t>
            </a:r>
            <a:r>
              <a:rPr lang="zh-CN" altLang="en-US" dirty="0"/>
              <a:t>管理层）将尝试找到可与那个 </a:t>
            </a:r>
            <a:r>
              <a:rPr lang="en-US" altLang="zh-CN" dirty="0"/>
              <a:t>URL </a:t>
            </a:r>
            <a:r>
              <a:rPr lang="zh-CN" altLang="en-US" dirty="0"/>
              <a:t>所代表的数据库进行连接的驱动程序。</a:t>
            </a:r>
            <a:endParaRPr lang="zh-CN" altLang="en-US" dirty="0"/>
          </a:p>
          <a:p>
            <a:pPr lvl="0"/>
            <a:r>
              <a:rPr lang="en-US" altLang="zh-CN" dirty="0"/>
              <a:t>DriverManager </a:t>
            </a:r>
            <a:r>
              <a:rPr lang="zh-CN" altLang="en-US" dirty="0"/>
              <a:t>类存有已注册的 </a:t>
            </a:r>
            <a:r>
              <a:rPr lang="en-US" altLang="zh-CN" dirty="0"/>
              <a:t>Driver </a:t>
            </a:r>
            <a:r>
              <a:rPr lang="zh-CN" altLang="en-US" dirty="0"/>
              <a:t>类的清单。当调用方法 </a:t>
            </a:r>
            <a:r>
              <a:rPr lang="en-US" altLang="zh-CN" dirty="0"/>
              <a:t>getConnection </a:t>
            </a:r>
            <a:r>
              <a:rPr lang="zh-CN" altLang="en-US" dirty="0"/>
              <a:t>时，它将检查清单中的每个驱动程序，直到找到可与</a:t>
            </a:r>
            <a:r>
              <a:rPr lang="en-US" altLang="zh-CN" dirty="0"/>
              <a:t>URL </a:t>
            </a:r>
            <a:r>
              <a:rPr lang="zh-CN" altLang="en-US" dirty="0"/>
              <a:t>中指定的数据库进行连接的驱动程序为止。</a:t>
            </a:r>
            <a:r>
              <a:rPr lang="en-US" altLang="zh-CN" dirty="0"/>
              <a:t>Driver </a:t>
            </a:r>
            <a:r>
              <a:rPr lang="zh-CN" altLang="en-US" dirty="0"/>
              <a:t>的方法</a:t>
            </a:r>
            <a:r>
              <a:rPr lang="en-US" altLang="zh-CN" dirty="0"/>
              <a:t>connect </a:t>
            </a:r>
            <a:r>
              <a:rPr lang="zh-CN" altLang="en-US" dirty="0"/>
              <a:t>使用这个 </a:t>
            </a:r>
            <a:r>
              <a:rPr lang="en-US" altLang="zh-CN" dirty="0"/>
              <a:t>URL</a:t>
            </a:r>
            <a:r>
              <a:rPr lang="zh-CN" altLang="en-US" dirty="0"/>
              <a:t>来建立实际的连接。</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noRot="1" noTextEdit="1"/>
          </p:cNvSpPr>
          <p:nvPr>
            <p:ph type="sldImg"/>
          </p:nvPr>
        </p:nvSpPr>
        <p:spPr/>
      </p:sp>
      <p:sp>
        <p:nvSpPr>
          <p:cNvPr id="7885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noRot="1" noTextEdit="1"/>
          </p:cNvSpPr>
          <p:nvPr>
            <p:ph type="sldImg"/>
          </p:nvPr>
        </p:nvSpPr>
        <p:spPr/>
      </p:sp>
      <p:sp>
        <p:nvSpPr>
          <p:cNvPr id="8089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noRot="1" noTextEdit="1"/>
          </p:cNvSpPr>
          <p:nvPr>
            <p:ph type="sldImg"/>
          </p:nvPr>
        </p:nvSpPr>
        <p:spPr/>
      </p:sp>
      <p:sp>
        <p:nvSpPr>
          <p:cNvPr id="8294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noRot="1" noTextEdit="1"/>
          </p:cNvSpPr>
          <p:nvPr>
            <p:ph type="sldImg"/>
          </p:nvPr>
        </p:nvSpPr>
        <p:spPr/>
      </p:sp>
      <p:sp>
        <p:nvSpPr>
          <p:cNvPr id="849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noRot="1" noTextEdit="1"/>
          </p:cNvSpPr>
          <p:nvPr>
            <p:ph type="sldImg"/>
          </p:nvPr>
        </p:nvSpPr>
        <p:spPr/>
      </p:sp>
      <p:sp>
        <p:nvSpPr>
          <p:cNvPr id="8704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noRot="1" noTextEdit="1"/>
          </p:cNvSpPr>
          <p:nvPr>
            <p:ph type="sldImg"/>
          </p:nvPr>
        </p:nvSpPr>
        <p:spPr/>
      </p:sp>
      <p:sp>
        <p:nvSpPr>
          <p:cNvPr id="8909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TextEdit="1"/>
          </p:cNvSpPr>
          <p:nvPr>
            <p:ph type="sldImg"/>
          </p:nvPr>
        </p:nvSpPr>
        <p:spPr/>
      </p:sp>
      <p:sp>
        <p:nvSpPr>
          <p:cNvPr id="2150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noRot="1" noTextEdit="1"/>
          </p:cNvSpPr>
          <p:nvPr>
            <p:ph type="sldImg"/>
          </p:nvPr>
        </p:nvSpPr>
        <p:spPr/>
      </p:sp>
      <p:sp>
        <p:nvSpPr>
          <p:cNvPr id="9113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noRot="1" noTextEdit="1"/>
          </p:cNvSpPr>
          <p:nvPr>
            <p:ph type="sldImg"/>
          </p:nvPr>
        </p:nvSpPr>
        <p:spPr/>
      </p:sp>
      <p:sp>
        <p:nvSpPr>
          <p:cNvPr id="9318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noRot="1" noTextEdit="1"/>
          </p:cNvSpPr>
          <p:nvPr>
            <p:ph type="sldImg"/>
          </p:nvPr>
        </p:nvSpPr>
        <p:spPr/>
      </p:sp>
      <p:sp>
        <p:nvSpPr>
          <p:cNvPr id="9523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noRot="1" noTextEdit="1"/>
          </p:cNvSpPr>
          <p:nvPr>
            <p:ph type="sldImg"/>
          </p:nvPr>
        </p:nvSpPr>
        <p:spPr/>
      </p:sp>
      <p:sp>
        <p:nvSpPr>
          <p:cNvPr id="9728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noRot="1" noTextEdit="1"/>
          </p:cNvSpPr>
          <p:nvPr>
            <p:ph type="sldImg"/>
          </p:nvPr>
        </p:nvSpPr>
        <p:spPr/>
      </p:sp>
      <p:sp>
        <p:nvSpPr>
          <p:cNvPr id="9933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noRot="1" noTextEdit="1"/>
          </p:cNvSpPr>
          <p:nvPr>
            <p:ph type="sldImg"/>
          </p:nvPr>
        </p:nvSpPr>
        <p:spPr/>
      </p:sp>
      <p:sp>
        <p:nvSpPr>
          <p:cNvPr id="10137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noRot="1" noTextEdit="1"/>
          </p:cNvSpPr>
          <p:nvPr>
            <p:ph type="sldImg"/>
          </p:nvPr>
        </p:nvSpPr>
        <p:spPr/>
      </p:sp>
      <p:sp>
        <p:nvSpPr>
          <p:cNvPr id="10342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noRot="1" noTextEdit="1"/>
          </p:cNvSpPr>
          <p:nvPr>
            <p:ph type="sldImg"/>
          </p:nvPr>
        </p:nvSpPr>
        <p:spPr/>
      </p:sp>
      <p:sp>
        <p:nvSpPr>
          <p:cNvPr id="10547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noRot="1" noTextEdit="1"/>
          </p:cNvSpPr>
          <p:nvPr>
            <p:ph type="sldImg"/>
          </p:nvPr>
        </p:nvSpPr>
        <p:spPr/>
      </p:sp>
      <p:sp>
        <p:nvSpPr>
          <p:cNvPr id="10752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noRot="1" noTextEdit="1"/>
          </p:cNvSpPr>
          <p:nvPr>
            <p:ph type="sldImg"/>
          </p:nvPr>
        </p:nvSpPr>
        <p:spPr/>
      </p:sp>
      <p:sp>
        <p:nvSpPr>
          <p:cNvPr id="10957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noTextEdit="1"/>
          </p:cNvSpPr>
          <p:nvPr>
            <p:ph type="sldImg"/>
          </p:nvPr>
        </p:nvSpPr>
        <p:spPr/>
      </p:sp>
      <p:sp>
        <p:nvSpPr>
          <p:cNvPr id="2355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noRot="1" noTextEdit="1"/>
          </p:cNvSpPr>
          <p:nvPr>
            <p:ph type="sldImg"/>
          </p:nvPr>
        </p:nvSpPr>
        <p:spPr/>
      </p:sp>
      <p:sp>
        <p:nvSpPr>
          <p:cNvPr id="1116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noRot="1" noTextEdit="1"/>
          </p:cNvSpPr>
          <p:nvPr>
            <p:ph type="sldImg"/>
          </p:nvPr>
        </p:nvSpPr>
        <p:spPr/>
      </p:sp>
      <p:sp>
        <p:nvSpPr>
          <p:cNvPr id="1136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noRot="1" noTextEdit="1"/>
          </p:cNvSpPr>
          <p:nvPr>
            <p:ph type="sldImg"/>
          </p:nvPr>
        </p:nvSpPr>
        <p:spPr/>
      </p:sp>
      <p:sp>
        <p:nvSpPr>
          <p:cNvPr id="11571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2"/>
          <p:cNvSpPr>
            <a:spLocks noGrp="1" noRot="1" noTextEdit="1"/>
          </p:cNvSpPr>
          <p:nvPr>
            <p:ph type="sldImg"/>
          </p:nvPr>
        </p:nvSpPr>
        <p:spPr/>
      </p:sp>
      <p:sp>
        <p:nvSpPr>
          <p:cNvPr id="11776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2"/>
          <p:cNvSpPr>
            <a:spLocks noGrp="1" noRot="1" noTextEdit="1"/>
          </p:cNvSpPr>
          <p:nvPr>
            <p:ph type="sldImg"/>
          </p:nvPr>
        </p:nvSpPr>
        <p:spPr/>
      </p:sp>
      <p:sp>
        <p:nvSpPr>
          <p:cNvPr id="19558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noRot="1" noTextEdit="1"/>
          </p:cNvSpPr>
          <p:nvPr>
            <p:ph type="sldImg"/>
          </p:nvPr>
        </p:nvSpPr>
        <p:spPr/>
      </p:sp>
      <p:sp>
        <p:nvSpPr>
          <p:cNvPr id="2560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noRot="1" noTextEdit="1"/>
          </p:cNvSpPr>
          <p:nvPr>
            <p:ph type="sldImg"/>
          </p:nvPr>
        </p:nvSpPr>
        <p:spPr/>
      </p:sp>
      <p:sp>
        <p:nvSpPr>
          <p:cNvPr id="33794"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noRot="1" noTextEdit="1"/>
          </p:cNvSpPr>
          <p:nvPr>
            <p:ph type="sldImg"/>
          </p:nvPr>
        </p:nvSpPr>
        <p:spPr/>
      </p:sp>
      <p:sp>
        <p:nvSpPr>
          <p:cNvPr id="35842"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noRot="1" noTextEdit="1"/>
          </p:cNvSpPr>
          <p:nvPr>
            <p:ph type="sldImg"/>
          </p:nvPr>
        </p:nvSpPr>
        <p:spPr/>
      </p:sp>
      <p:sp>
        <p:nvSpPr>
          <p:cNvPr id="37890"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noRot="1" noTextEdit="1"/>
          </p:cNvSpPr>
          <p:nvPr>
            <p:ph type="sldImg"/>
          </p:nvPr>
        </p:nvSpPr>
        <p:spPr/>
      </p:sp>
      <p:sp>
        <p:nvSpPr>
          <p:cNvPr id="60418"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noRot="1" noTextEdit="1"/>
          </p:cNvSpPr>
          <p:nvPr>
            <p:ph type="sldImg"/>
          </p:nvPr>
        </p:nvSpPr>
        <p:spPr/>
      </p:sp>
      <p:sp>
        <p:nvSpPr>
          <p:cNvPr id="62466" name="Rectangle 3"/>
          <p:cNvSpPr/>
          <p:nvPr>
            <p:ph type="body"/>
          </p:nvPr>
        </p:nvSpPr>
        <p:spPr>
          <a:xfrm>
            <a:off x="685800" y="4343400"/>
            <a:ext cx="5486400" cy="4114800"/>
          </a:xfrm>
          <a:prstGeom prst="rect">
            <a:avLst/>
          </a:prstGeom>
          <a:noFill/>
          <a:ln w="9525">
            <a:noFill/>
          </a:ln>
        </p:spPr>
        <p:txBody>
          <a:bodyPr anchor="t"/>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412EDC5-3346-4C7C-B837-DB8DEEE1BAA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BAC9BC9-46CA-4084-9774-D2931CF29CB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8F881836-561B-4069-B60C-40FD19E8BAD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6158E0D3-FE01-4DAA-B842-7F7F814E9E4A}"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756A44A-C962-44CD-96A6-AD2ACC07E33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0CA49FF5-271E-4CAE-9AB9-201AB54A6982}"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365C608-3662-41DA-A270-070B338239E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2BE8CAE-895F-4731-8036-74E101556E09}"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8C36A38-88B4-46E2-9B6E-781D72EA241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6125F0C-7AE5-4B5B-ABC6-9323B1D0547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808C1-074A-4D20-A298-92E593433D63}"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54F32A2-4A2B-4516-9355-7D185A9078B5}"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64F086D-1BEA-4C5A-A603-BE853642E02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D38B0D9-3797-494D-914C-5EE318D89EBF}"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dirty="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35B57D5-378A-44CA-934D-037123D3E61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dirty="0">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777B473-2E48-45BE-8527-C0BC6D4D8A68}"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3" y="6301204"/>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593263" y="2851150"/>
            <a:ext cx="1144587" cy="1430338"/>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1"/>
              <a:ext cx="579549" cy="27354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125413" y="2852738"/>
            <a:ext cx="9469437" cy="1443037"/>
            <a:chOff x="0" y="2716812"/>
            <a:chExt cx="5991142" cy="1372444"/>
          </a:xfrm>
        </p:grpSpPr>
        <p:sp>
          <p:nvSpPr>
            <p:cNvPr id="30" name="矩形 29"/>
            <p:cNvSpPr/>
            <p:nvPr/>
          </p:nvSpPr>
          <p:spPr>
            <a:xfrm>
              <a:off x="0" y="3803897"/>
              <a:ext cx="5991142" cy="27328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19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9" y="2917620"/>
              <a:ext cx="2795197" cy="741332"/>
            </a:xfrm>
            <a:prstGeom prst="rect">
              <a:avLst/>
            </a:prstGeom>
            <a:noFill/>
            <a:ln w="9525">
              <a:noFill/>
              <a:miter/>
            </a:ln>
          </p:spPr>
          <p:txBody>
            <a:bodyPr>
              <a:spAutoFit/>
            </a:bodyPr>
            <a:lstStyle/>
            <a:p>
              <a:pPr marR="0" algn="ctr" defTabSz="1028700">
                <a:lnSpc>
                  <a:spcPct val="125000"/>
                </a:lnSpc>
                <a:buClrTx/>
                <a:buSzTx/>
                <a:buFont typeface="Arial" panose="020B0604020202020204" pitchFamily="34" charset="0"/>
                <a:defRPr/>
              </a:pPr>
              <a:r>
                <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Java</a:t>
              </a:r>
              <a:r>
                <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中的数据库编程</a:t>
              </a:r>
              <a:endParaRPr kumimoji="0" lang="en-US" altLang="zh-CN"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6152" name="文本框 32"/>
            <p:cNvSpPr txBox="1"/>
            <p:nvPr/>
          </p:nvSpPr>
          <p:spPr>
            <a:xfrm>
              <a:off x="3301405" y="3708776"/>
              <a:ext cx="2411523" cy="380480"/>
            </a:xfrm>
            <a:prstGeom prst="rect">
              <a:avLst/>
            </a:prstGeom>
            <a:noFill/>
            <a:ln w="9525">
              <a:noFill/>
            </a:ln>
          </p:spPr>
          <p:txBody>
            <a:bodyPr>
              <a:spAutoFit/>
            </a:bodyPr>
            <a:lstStyle/>
            <a:p>
              <a:pPr marR="0" algn="ctr" defTabSz="1028700">
                <a:lnSpc>
                  <a:spcPct val="125000"/>
                </a:lnSpc>
                <a:buClrTx/>
                <a:buSzTx/>
                <a:buFont typeface="Arial" panose="020B0604020202020204" pitchFamily="34" charset="0"/>
                <a:defRPr/>
              </a:pPr>
              <a:r>
                <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rPr>
                <a:t>Database Programming in Java</a:t>
              </a:r>
              <a:endParaRPr kumimoji="0" lang="en-US" altLang="zh-CN" sz="1600" kern="1200" cap="none" spc="0" normalizeH="0" baseline="0" noProof="1">
                <a:solidFill>
                  <a:schemeClr val="bg1"/>
                </a:solidFill>
                <a:effectLst>
                  <a:outerShdw blurRad="38100" dist="38100" dir="2700000">
                    <a:srgbClr val="C0C0C0"/>
                  </a:outerShdw>
                </a:effectLst>
                <a:latin typeface="Arial" panose="020B0604020202020204" pitchFamily="34" charset="0"/>
                <a:ea typeface="宋体" panose="02010600030101010101" pitchFamily="2" charset="-122"/>
                <a:cs typeface="+mn-ea"/>
                <a:sym typeface="+mn-ea"/>
              </a:endParaRPr>
            </a:p>
          </p:txBody>
        </p:sp>
      </p:grpSp>
      <p:sp>
        <p:nvSpPr>
          <p:cNvPr id="13" name="椭圆 12"/>
          <p:cNvSpPr/>
          <p:nvPr/>
        </p:nvSpPr>
        <p:spPr>
          <a:xfrm>
            <a:off x="915988" y="307498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025525" y="319722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与数据库的连接</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startAt="2"/>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建立连接</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指定数据库连接的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数据源的位置</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DriverManager.getConnection(url)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例如：</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url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jdbc:odbc:datasource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 conn=DriverManager.getConnection(url</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或者：</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 </a:t>
            </a:r>
            <a:r>
              <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conn=DriverManager.getConnection(String url , String   user , String  password)</a:t>
            </a:r>
            <a:endPar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接口</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83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当使用</a:t>
            </a:r>
            <a:r>
              <a:rPr kumimoji="0" lang="en-US" altLang="zh-CN"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Class.forName(“com.acme.jdbc.AcmeJdbcDriver”),</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加载该驱动的实例时，静态的代码块将自动的注册该驱动的实例</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试图建立某个数据库连接时</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DriverManager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调用驱动程序的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（）方法，并把数据库连接的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传递给它。</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 URL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提供了一种标识数据库的方法，可以使相应的驱动程序能识别该数据库并与之建立连接</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8339">
                                            <p:txEl>
                                              <p:charRg st="0" end="79"/>
                                            </p:txEl>
                                          </p:spTgt>
                                        </p:tgtEl>
                                        <p:attrNameLst>
                                          <p:attrName>style.visibility</p:attrName>
                                        </p:attrNameLst>
                                      </p:cBhvr>
                                      <p:to>
                                        <p:strVal val="visible"/>
                                      </p:to>
                                    </p:set>
                                    <p:anim calcmode="lin" valueType="num">
                                      <p:cBhvr additive="base">
                                        <p:cTn id="7" dur="500" fill="hold"/>
                                        <p:tgtEl>
                                          <p:spTgt spid="398339">
                                            <p:txEl>
                                              <p:charRg st="0" end="7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8339">
                                            <p:txEl>
                                              <p:charRg st="0" end="7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8339">
                                            <p:txEl>
                                              <p:charRg st="79" end="158"/>
                                            </p:txEl>
                                          </p:spTgt>
                                        </p:tgtEl>
                                        <p:attrNameLst>
                                          <p:attrName>style.visibility</p:attrName>
                                        </p:attrNameLst>
                                      </p:cBhvr>
                                      <p:to>
                                        <p:strVal val="visible"/>
                                      </p:to>
                                    </p:set>
                                    <p:anim calcmode="lin" valueType="num">
                                      <p:cBhvr additive="base">
                                        <p:cTn id="13" dur="500" fill="hold"/>
                                        <p:tgtEl>
                                          <p:spTgt spid="398339">
                                            <p:txEl>
                                              <p:charRg st="79" end="1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8339">
                                            <p:txEl>
                                              <p:charRg st="79" end="1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8339">
                                            <p:txEl>
                                              <p:charRg st="158" end="206"/>
                                            </p:txEl>
                                          </p:spTgt>
                                        </p:tgtEl>
                                        <p:attrNameLst>
                                          <p:attrName>style.visibility</p:attrName>
                                        </p:attrNameLst>
                                      </p:cBhvr>
                                      <p:to>
                                        <p:strVal val="visible"/>
                                      </p:to>
                                    </p:set>
                                    <p:anim calcmode="lin" valueType="num">
                                      <p:cBhvr additive="base">
                                        <p:cTn id="19" dur="500" fill="hold"/>
                                        <p:tgtEl>
                                          <p:spTgt spid="398339">
                                            <p:txEl>
                                              <p:charRg st="158" end="2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8339">
                                            <p:txEl>
                                              <p:charRg st="158" end="2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DriverManager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34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负责管理</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驱动程序之前，必须先将驱动程序加载并向</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注册后才可以使用，同时提供方法来建立与数据库的连接。</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通过指定的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查找合适的驱动</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关键方法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include:</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registerDriver</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getConnection(String url)</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getConnection(String url, java.util.Properties prop)</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3459">
                                            <p:txEl>
                                              <p:charRg st="0" end="14"/>
                                            </p:txEl>
                                          </p:spTgt>
                                        </p:tgtEl>
                                        <p:attrNameLst>
                                          <p:attrName>style.visibility</p:attrName>
                                        </p:attrNameLst>
                                      </p:cBhvr>
                                      <p:to>
                                        <p:strVal val="visible"/>
                                      </p:to>
                                    </p:set>
                                    <p:anim calcmode="lin" valueType="num">
                                      <p:cBhvr additive="base">
                                        <p:cTn id="7" dur="500" fill="hold"/>
                                        <p:tgtEl>
                                          <p:spTgt spid="40345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3459">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3459">
                                            <p:txEl>
                                              <p:charRg st="14" end="79"/>
                                            </p:txEl>
                                          </p:spTgt>
                                        </p:tgtEl>
                                        <p:attrNameLst>
                                          <p:attrName>style.visibility</p:attrName>
                                        </p:attrNameLst>
                                      </p:cBhvr>
                                      <p:to>
                                        <p:strVal val="visible"/>
                                      </p:to>
                                    </p:set>
                                    <p:anim calcmode="lin" valueType="num">
                                      <p:cBhvr additive="base">
                                        <p:cTn id="13" dur="500" fill="hold"/>
                                        <p:tgtEl>
                                          <p:spTgt spid="403459">
                                            <p:txEl>
                                              <p:charRg st="14" end="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3459">
                                            <p:txEl>
                                              <p:charRg st="14" end="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3459">
                                            <p:txEl>
                                              <p:charRg st="79" end="95"/>
                                            </p:txEl>
                                          </p:spTgt>
                                        </p:tgtEl>
                                        <p:attrNameLst>
                                          <p:attrName>style.visibility</p:attrName>
                                        </p:attrNameLst>
                                      </p:cBhvr>
                                      <p:to>
                                        <p:strVal val="visible"/>
                                      </p:to>
                                    </p:set>
                                    <p:anim calcmode="lin" valueType="num">
                                      <p:cBhvr additive="base">
                                        <p:cTn id="19" dur="500" fill="hold"/>
                                        <p:tgtEl>
                                          <p:spTgt spid="403459">
                                            <p:txEl>
                                              <p:charRg st="79" end="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3459">
                                            <p:txEl>
                                              <p:charRg st="79" end="9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3459">
                                            <p:txEl>
                                              <p:charRg st="95" end="123"/>
                                            </p:txEl>
                                          </p:spTgt>
                                        </p:tgtEl>
                                        <p:attrNameLst>
                                          <p:attrName>style.visibility</p:attrName>
                                        </p:attrNameLst>
                                      </p:cBhvr>
                                      <p:to>
                                        <p:strVal val="visible"/>
                                      </p:to>
                                    </p:set>
                                    <p:anim calcmode="lin" valueType="num">
                                      <p:cBhvr additive="base">
                                        <p:cTn id="25" dur="500" fill="hold"/>
                                        <p:tgtEl>
                                          <p:spTgt spid="403459">
                                            <p:txEl>
                                              <p:charRg st="95" end="12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3459">
                                            <p:txEl>
                                              <p:charRg st="95" end="12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3459">
                                            <p:txEl>
                                              <p:charRg st="123" end="138"/>
                                            </p:txEl>
                                          </p:spTgt>
                                        </p:tgtEl>
                                        <p:attrNameLst>
                                          <p:attrName>style.visibility</p:attrName>
                                        </p:attrNameLst>
                                      </p:cBhvr>
                                      <p:to>
                                        <p:strVal val="visible"/>
                                      </p:to>
                                    </p:set>
                                    <p:anim calcmode="lin" valueType="num">
                                      <p:cBhvr additive="base">
                                        <p:cTn id="29" dur="500" fill="hold"/>
                                        <p:tgtEl>
                                          <p:spTgt spid="403459">
                                            <p:txEl>
                                              <p:charRg st="123" end="13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3459">
                                            <p:txEl>
                                              <p:charRg st="123" end="138"/>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03459">
                                            <p:txEl>
                                              <p:charRg st="138" end="164"/>
                                            </p:txEl>
                                          </p:spTgt>
                                        </p:tgtEl>
                                        <p:attrNameLst>
                                          <p:attrName>style.visibility</p:attrName>
                                        </p:attrNameLst>
                                      </p:cBhvr>
                                      <p:to>
                                        <p:strVal val="visible"/>
                                      </p:to>
                                    </p:set>
                                    <p:anim calcmode="lin" valueType="num">
                                      <p:cBhvr additive="base">
                                        <p:cTn id="33" dur="500" fill="hold"/>
                                        <p:tgtEl>
                                          <p:spTgt spid="403459">
                                            <p:txEl>
                                              <p:charRg st="138" end="16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3459">
                                            <p:txEl>
                                              <p:charRg st="138" end="16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03459">
                                            <p:txEl>
                                              <p:charRg st="164" end="217"/>
                                            </p:txEl>
                                          </p:spTgt>
                                        </p:tgtEl>
                                        <p:attrNameLst>
                                          <p:attrName>style.visibility</p:attrName>
                                        </p:attrNameLst>
                                      </p:cBhvr>
                                      <p:to>
                                        <p:strVal val="visible"/>
                                      </p:to>
                                    </p:set>
                                    <p:anim calcmode="lin" valueType="num">
                                      <p:cBhvr additive="base">
                                        <p:cTn id="37" dur="500" fill="hold"/>
                                        <p:tgtEl>
                                          <p:spTgt spid="403459">
                                            <p:txEl>
                                              <p:charRg st="164" end="21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3459">
                                            <p:txEl>
                                              <p:charRg st="164" end="2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05507" name="Rectangle 3"/>
          <p:cNvSpPr>
            <a:spLocks noGrp="1"/>
          </p:cNvSpPr>
          <p:nvPr>
            <p:ph idx="1"/>
          </p:nvPr>
        </p:nvSpPr>
        <p:spPr/>
        <p:txBody>
          <a:bodyPr vert="horz" wrap="square" lIns="102870" tIns="51435" rIns="102870" bIns="51435" anchor="t"/>
          <a:p>
            <a:pPr defTabSz="1028700">
              <a:lnSpc>
                <a:spcPct val="90000"/>
              </a:lnSpc>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Connection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对象代表与数据库的连接。</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建立到底层数据源的连接有两种方式</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buFont typeface="Wingdings" panose="05000000000000000000" pitchFamily="2" charset="2"/>
              <a:buBlip>
                <a:blip r:embed="rId1"/>
              </a:buBlip>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DriverManager</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lnSpc>
                <a:spcPct val="90000"/>
              </a:lnSpc>
              <a:buFont typeface="Wingdings" panose="05000000000000000000" pitchFamily="2" charset="2"/>
              <a:buBlip>
                <a:blip r:embed="rId1"/>
              </a:buBlip>
            </a:pP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DataSource</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连接过程包括所执行的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 </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语句和在该连接上所返回的结果。</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一个应用程序可与单个数据库有一个或多个连接，或者可与许多数据库有连接。</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5507">
                                            <p:txEl>
                                              <p:charRg st="0" end="24"/>
                                            </p:txEl>
                                          </p:spTgt>
                                        </p:tgtEl>
                                        <p:attrNameLst>
                                          <p:attrName>style.visibility</p:attrName>
                                        </p:attrNameLst>
                                      </p:cBhvr>
                                      <p:to>
                                        <p:strVal val="visible"/>
                                      </p:to>
                                    </p:set>
                                    <p:anim calcmode="lin" valueType="num">
                                      <p:cBhvr additive="base">
                                        <p:cTn id="7" dur="500" fill="hold"/>
                                        <p:tgtEl>
                                          <p:spTgt spid="405507">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5507">
                                            <p:txEl>
                                              <p:charRg st="24" end="42"/>
                                            </p:txEl>
                                          </p:spTgt>
                                        </p:tgtEl>
                                        <p:attrNameLst>
                                          <p:attrName>style.visibility</p:attrName>
                                        </p:attrNameLst>
                                      </p:cBhvr>
                                      <p:to>
                                        <p:strVal val="visible"/>
                                      </p:to>
                                    </p:set>
                                    <p:anim calcmode="lin" valueType="num">
                                      <p:cBhvr additive="base">
                                        <p:cTn id="13" dur="500" fill="hold"/>
                                        <p:tgtEl>
                                          <p:spTgt spid="405507">
                                            <p:txEl>
                                              <p:charRg st="24"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charRg st="24" end="4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05507">
                                            <p:txEl>
                                              <p:charRg st="42" end="56"/>
                                            </p:txEl>
                                          </p:spTgt>
                                        </p:tgtEl>
                                        <p:attrNameLst>
                                          <p:attrName>style.visibility</p:attrName>
                                        </p:attrNameLst>
                                      </p:cBhvr>
                                      <p:to>
                                        <p:strVal val="visible"/>
                                      </p:to>
                                    </p:set>
                                    <p:anim calcmode="lin" valueType="num">
                                      <p:cBhvr additive="base">
                                        <p:cTn id="17" dur="500" fill="hold"/>
                                        <p:tgtEl>
                                          <p:spTgt spid="405507">
                                            <p:txEl>
                                              <p:charRg st="42" end="5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5507">
                                            <p:txEl>
                                              <p:charRg st="42" end="56"/>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05507">
                                            <p:txEl>
                                              <p:charRg st="56" end="67"/>
                                            </p:txEl>
                                          </p:spTgt>
                                        </p:tgtEl>
                                        <p:attrNameLst>
                                          <p:attrName>style.visibility</p:attrName>
                                        </p:attrNameLst>
                                      </p:cBhvr>
                                      <p:to>
                                        <p:strVal val="visible"/>
                                      </p:to>
                                    </p:set>
                                    <p:anim calcmode="lin" valueType="num">
                                      <p:cBhvr additive="base">
                                        <p:cTn id="21" dur="500" fill="hold"/>
                                        <p:tgtEl>
                                          <p:spTgt spid="405507">
                                            <p:txEl>
                                              <p:charRg st="56" end="6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05507">
                                            <p:txEl>
                                              <p:charRg st="56" end="6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5507">
                                            <p:txEl>
                                              <p:charRg st="67" end="98"/>
                                            </p:txEl>
                                          </p:spTgt>
                                        </p:tgtEl>
                                        <p:attrNameLst>
                                          <p:attrName>style.visibility</p:attrName>
                                        </p:attrNameLst>
                                      </p:cBhvr>
                                      <p:to>
                                        <p:strVal val="visible"/>
                                      </p:to>
                                    </p:set>
                                    <p:anim calcmode="lin" valueType="num">
                                      <p:cBhvr additive="base">
                                        <p:cTn id="27" dur="500" fill="hold"/>
                                        <p:tgtEl>
                                          <p:spTgt spid="405507">
                                            <p:txEl>
                                              <p:charRg st="67" end="9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5507">
                                            <p:txEl>
                                              <p:charRg st="67" end="9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5507">
                                            <p:txEl>
                                              <p:charRg st="98" end="134"/>
                                            </p:txEl>
                                          </p:spTgt>
                                        </p:tgtEl>
                                        <p:attrNameLst>
                                          <p:attrName>style.visibility</p:attrName>
                                        </p:attrNameLst>
                                      </p:cBhvr>
                                      <p:to>
                                        <p:strVal val="visible"/>
                                      </p:to>
                                    </p:set>
                                    <p:anim calcmode="lin" valueType="num">
                                      <p:cBhvr additive="base">
                                        <p:cTn id="33" dur="500" fill="hold"/>
                                        <p:tgtEl>
                                          <p:spTgt spid="405507">
                                            <p:txEl>
                                              <p:charRg st="98"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5507">
                                            <p:txEl>
                                              <p:charRg st="98" end="1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使用 </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DriverManager</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的例子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5778" name="Rectangle 3"/>
          <p:cNvSpPr>
            <a:spLocks noGrp="1"/>
          </p:cNvSpPr>
          <p:nvPr>
            <p:ph idx="1"/>
          </p:nvPr>
        </p:nvSpPr>
        <p:spPr>
          <a:xfrm>
            <a:off x="495300" y="1395413"/>
            <a:ext cx="9945688" cy="4751387"/>
          </a:xfrm>
        </p:spPr>
        <p:txBody>
          <a:bodyPr vert="horz" wrap="square" lIns="102870" tIns="51435" rIns="102870" bIns="51435" anchor="t"/>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String className,url,uid,pwd;</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className = “</a:t>
            </a:r>
            <a:r>
              <a:rPr lang="en-US"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com.microsoft.jdbc.sqlserver.SQLServerDriver”</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url = “</a:t>
            </a:r>
            <a:r>
              <a:rPr lang="en-US"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jdbc:microsoft:sqlserver://localhost:1433;DatabaseName= testJDC;User=user;Password=password</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 the hard-code URL</a:t>
            </a:r>
            <a:endParaRPr lang="en-US" altLang="zh-CN"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uid = ”sa“;</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pwd = “sa”;</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Class.forName(className); </a:t>
            </a:r>
            <a:r>
              <a:rPr lang="en-US" altLang="zh-CN" sz="2400"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 load the driver</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9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Connection cn = DriverManager.getConnection(url);</a:t>
            </a:r>
            <a:b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//Connection cn = DriverManager.getConnection(url,uid,pwd);</a:t>
            </a:r>
            <a:b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br>
            <a:endPar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165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createStatement() throws SQLException;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createStatement(int resultSetType,int resultSetConcurrency)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resultSetType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值</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TYPE_FORWARD_ONLY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结果集不可滚动</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TYPE_SCROLL_INSENSITIVE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结果集可滚动，不反映数据库的变化</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TYPE_SCROLL_SENSITIVE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结果集可滚动，反映数据库的变化</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resultSetConcurrency</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值</a:t>
            </a: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CONCUR_READ_ONLY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不能用结果集更新数据</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CONCUR_UPDATABLE </a:t>
            </a:r>
            <a:r>
              <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能用结果集更新数据</a:t>
            </a: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189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1651">
                                            <p:txEl>
                                              <p:charRg st="0" end="66"/>
                                            </p:txEl>
                                          </p:spTgt>
                                        </p:tgtEl>
                                        <p:attrNameLst>
                                          <p:attrName>style.visibility</p:attrName>
                                        </p:attrNameLst>
                                      </p:cBhvr>
                                      <p:to>
                                        <p:strVal val="visible"/>
                                      </p:to>
                                    </p:set>
                                    <p:anim calcmode="lin" valueType="num">
                                      <p:cBhvr additive="base">
                                        <p:cTn id="7" dur="500" fill="hold"/>
                                        <p:tgtEl>
                                          <p:spTgt spid="411651">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1651">
                                            <p:txEl>
                                              <p:charRg st="66" end="179"/>
                                            </p:txEl>
                                          </p:spTgt>
                                        </p:tgtEl>
                                        <p:attrNameLst>
                                          <p:attrName>style.visibility</p:attrName>
                                        </p:attrNameLst>
                                      </p:cBhvr>
                                      <p:to>
                                        <p:strVal val="visible"/>
                                      </p:to>
                                    </p:set>
                                    <p:anim calcmode="lin" valueType="num">
                                      <p:cBhvr additive="base">
                                        <p:cTn id="13" dur="500" fill="hold"/>
                                        <p:tgtEl>
                                          <p:spTgt spid="411651">
                                            <p:txEl>
                                              <p:charRg st="66" end="1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charRg st="66" end="17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1651">
                                            <p:txEl>
                                              <p:charRg st="179" end="194"/>
                                            </p:txEl>
                                          </p:spTgt>
                                        </p:tgtEl>
                                        <p:attrNameLst>
                                          <p:attrName>style.visibility</p:attrName>
                                        </p:attrNameLst>
                                      </p:cBhvr>
                                      <p:to>
                                        <p:strVal val="visible"/>
                                      </p:to>
                                    </p:set>
                                    <p:anim calcmode="lin" valueType="num">
                                      <p:cBhvr additive="base">
                                        <p:cTn id="19" dur="500" fill="hold"/>
                                        <p:tgtEl>
                                          <p:spTgt spid="411651">
                                            <p:txEl>
                                              <p:charRg st="179" end="19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charRg st="179" end="19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1651">
                                            <p:txEl>
                                              <p:charRg st="194" end="220"/>
                                            </p:txEl>
                                          </p:spTgt>
                                        </p:tgtEl>
                                        <p:attrNameLst>
                                          <p:attrName>style.visibility</p:attrName>
                                        </p:attrNameLst>
                                      </p:cBhvr>
                                      <p:to>
                                        <p:strVal val="visible"/>
                                      </p:to>
                                    </p:set>
                                    <p:anim calcmode="lin" valueType="num">
                                      <p:cBhvr additive="base">
                                        <p:cTn id="23" dur="500" fill="hold"/>
                                        <p:tgtEl>
                                          <p:spTgt spid="411651">
                                            <p:txEl>
                                              <p:charRg st="194" end="22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charRg st="194" end="22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11651">
                                            <p:txEl>
                                              <p:charRg st="220" end="261"/>
                                            </p:txEl>
                                          </p:spTgt>
                                        </p:tgtEl>
                                        <p:attrNameLst>
                                          <p:attrName>style.visibility</p:attrName>
                                        </p:attrNameLst>
                                      </p:cBhvr>
                                      <p:to>
                                        <p:strVal val="visible"/>
                                      </p:to>
                                    </p:set>
                                    <p:anim calcmode="lin" valueType="num">
                                      <p:cBhvr additive="base">
                                        <p:cTn id="27" dur="500" fill="hold"/>
                                        <p:tgtEl>
                                          <p:spTgt spid="411651">
                                            <p:txEl>
                                              <p:charRg st="220" end="26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1651">
                                            <p:txEl>
                                              <p:charRg st="220" end="26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1651">
                                            <p:txEl>
                                              <p:charRg st="261" end="299"/>
                                            </p:txEl>
                                          </p:spTgt>
                                        </p:tgtEl>
                                        <p:attrNameLst>
                                          <p:attrName>style.visibility</p:attrName>
                                        </p:attrNameLst>
                                      </p:cBhvr>
                                      <p:to>
                                        <p:strVal val="visible"/>
                                      </p:to>
                                    </p:set>
                                    <p:anim calcmode="lin" valueType="num">
                                      <p:cBhvr additive="base">
                                        <p:cTn id="31" dur="500" fill="hold"/>
                                        <p:tgtEl>
                                          <p:spTgt spid="411651">
                                            <p:txEl>
                                              <p:charRg st="261" end="29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charRg st="261" end="29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1651">
                                            <p:txEl>
                                              <p:charRg st="299" end="321"/>
                                            </p:txEl>
                                          </p:spTgt>
                                        </p:tgtEl>
                                        <p:attrNameLst>
                                          <p:attrName>style.visibility</p:attrName>
                                        </p:attrNameLst>
                                      </p:cBhvr>
                                      <p:to>
                                        <p:strVal val="visible"/>
                                      </p:to>
                                    </p:set>
                                    <p:anim calcmode="lin" valueType="num">
                                      <p:cBhvr additive="base">
                                        <p:cTn id="37" dur="500" fill="hold"/>
                                        <p:tgtEl>
                                          <p:spTgt spid="411651">
                                            <p:txEl>
                                              <p:charRg st="299" end="32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charRg st="299" end="321"/>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1651">
                                            <p:txEl>
                                              <p:charRg st="321" end="349"/>
                                            </p:txEl>
                                          </p:spTgt>
                                        </p:tgtEl>
                                        <p:attrNameLst>
                                          <p:attrName>style.visibility</p:attrName>
                                        </p:attrNameLst>
                                      </p:cBhvr>
                                      <p:to>
                                        <p:strVal val="visible"/>
                                      </p:to>
                                    </p:set>
                                    <p:anim calcmode="lin" valueType="num">
                                      <p:cBhvr additive="base">
                                        <p:cTn id="41" dur="500" fill="hold"/>
                                        <p:tgtEl>
                                          <p:spTgt spid="411651">
                                            <p:txEl>
                                              <p:charRg st="321" end="34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charRg st="321" end="34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11651">
                                            <p:txEl>
                                              <p:charRg st="349" end="376"/>
                                            </p:txEl>
                                          </p:spTgt>
                                        </p:tgtEl>
                                        <p:attrNameLst>
                                          <p:attrName>style.visibility</p:attrName>
                                        </p:attrNameLst>
                                      </p:cBhvr>
                                      <p:to>
                                        <p:strVal val="visible"/>
                                      </p:to>
                                    </p:set>
                                    <p:anim calcmode="lin" valueType="num">
                                      <p:cBhvr additive="base">
                                        <p:cTn id="45" dur="500" fill="hold"/>
                                        <p:tgtEl>
                                          <p:spTgt spid="411651">
                                            <p:txEl>
                                              <p:charRg st="349" end="3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1651">
                                            <p:txEl>
                                              <p:charRg st="349" end="3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2675" name="Rectangle 3"/>
          <p:cNvSpPr>
            <a:spLocks noGrp="1"/>
          </p:cNvSpPr>
          <p:nvPr>
            <p:ph idx="1"/>
          </p:nvPr>
        </p:nvSpPr>
        <p:spPr/>
        <p:txBody>
          <a:bodyPr vert="horz" wrap="square" lIns="102870" tIns="51435" rIns="102870" bIns="51435" anchor="t"/>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 prepareStatement</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(String sql) throws SQLException;  </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建立</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boolean getAutoCommit()</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throws SQLException</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返回</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类对象的</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AutoCommit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状态</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void setAutoCommit(boolean autoCommit)</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throws SQLException  </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设定</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类对象的</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AutoCommit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状态 </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lnSpc>
                <a:spcPct val="80000"/>
              </a:lnSpc>
            </a:pP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DatabaseMetaData getMetaData()</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throws SQLException;</a:t>
            </a:r>
            <a:b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sz="2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建立</a:t>
            </a:r>
            <a:r>
              <a:rPr lang="en-US" altLang="zh-CN"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DatabaseMetaData</a:t>
            </a:r>
            <a:r>
              <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rPr>
              <a:t>类对象</a:t>
            </a:r>
            <a:endParaRPr lang="zh-CN" altLang="en-US" sz="2800" kern="1200" dirty="0">
              <a:solidFill>
                <a:srgbClr val="00B050"/>
              </a:solidFill>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2675">
                                            <p:txEl>
                                              <p:charRg st="0" end="98"/>
                                            </p:txEl>
                                          </p:spTgt>
                                        </p:tgtEl>
                                        <p:attrNameLst>
                                          <p:attrName>style.visibility</p:attrName>
                                        </p:attrNameLst>
                                      </p:cBhvr>
                                      <p:to>
                                        <p:strVal val="visible"/>
                                      </p:to>
                                    </p:set>
                                    <p:anim calcmode="lin" valueType="num">
                                      <p:cBhvr additive="base">
                                        <p:cTn id="7" dur="500" fill="hold"/>
                                        <p:tgtEl>
                                          <p:spTgt spid="412675">
                                            <p:txEl>
                                              <p:charRg st="0" end="9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2675">
                                            <p:txEl>
                                              <p:charRg st="0" end="9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2675">
                                            <p:txEl>
                                              <p:charRg st="98" end="175"/>
                                            </p:txEl>
                                          </p:spTgt>
                                        </p:tgtEl>
                                        <p:attrNameLst>
                                          <p:attrName>style.visibility</p:attrName>
                                        </p:attrNameLst>
                                      </p:cBhvr>
                                      <p:to>
                                        <p:strVal val="visible"/>
                                      </p:to>
                                    </p:set>
                                    <p:anim calcmode="lin" valueType="num">
                                      <p:cBhvr additive="base">
                                        <p:cTn id="13" dur="500" fill="hold"/>
                                        <p:tgtEl>
                                          <p:spTgt spid="412675">
                                            <p:txEl>
                                              <p:charRg st="98" end="1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2675">
                                            <p:txEl>
                                              <p:charRg st="98" end="17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2675">
                                            <p:txEl>
                                              <p:charRg st="175" end="270"/>
                                            </p:txEl>
                                          </p:spTgt>
                                        </p:tgtEl>
                                        <p:attrNameLst>
                                          <p:attrName>style.visibility</p:attrName>
                                        </p:attrNameLst>
                                      </p:cBhvr>
                                      <p:to>
                                        <p:strVal val="visible"/>
                                      </p:to>
                                    </p:set>
                                    <p:anim calcmode="lin" valueType="num">
                                      <p:cBhvr additive="base">
                                        <p:cTn id="19" dur="500" fill="hold"/>
                                        <p:tgtEl>
                                          <p:spTgt spid="412675">
                                            <p:txEl>
                                              <p:charRg st="175" end="2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2675">
                                            <p:txEl>
                                              <p:charRg st="175" end="2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2675">
                                            <p:txEl>
                                              <p:charRg st="270" end="348"/>
                                            </p:txEl>
                                          </p:spTgt>
                                        </p:tgtEl>
                                        <p:attrNameLst>
                                          <p:attrName>style.visibility</p:attrName>
                                        </p:attrNameLst>
                                      </p:cBhvr>
                                      <p:to>
                                        <p:strVal val="visible"/>
                                      </p:to>
                                    </p:set>
                                    <p:anim calcmode="lin" valueType="num">
                                      <p:cBhvr additive="base">
                                        <p:cTn id="25" dur="500" fill="hold"/>
                                        <p:tgtEl>
                                          <p:spTgt spid="412675">
                                            <p:txEl>
                                              <p:charRg st="270" end="34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2675">
                                            <p:txEl>
                                              <p:charRg st="270" end="3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369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commit()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确定执行对数据库新增、删除或修改记录的操作</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rollback()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取消执行对数据库新增、删除或修改记录的操作</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close()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结束</a:t>
            </a: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对象对数据库的联机</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boolean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isClosed</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throws </a:t>
            </a:r>
            <a:r>
              <a:rPr kumimoji="0" lang="en-US" altLang="zh-CN" sz="294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SQLException</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b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测试是否已经关闭</a:t>
            </a:r>
            <a:r>
              <a:rPr kumimoji="0" lang="en-US" altLang="zh-CN"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类对象对数据库的联机  </a:t>
            </a:r>
            <a:endParaRPr kumimoji="0" lang="zh-CN" altLang="en-US" sz="2800" b="0"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3699">
                                            <p:txEl>
                                              <p:charRg st="0" end="60"/>
                                            </p:txEl>
                                          </p:spTgt>
                                        </p:tgtEl>
                                        <p:attrNameLst>
                                          <p:attrName>style.visibility</p:attrName>
                                        </p:attrNameLst>
                                      </p:cBhvr>
                                      <p:to>
                                        <p:strVal val="visible"/>
                                      </p:to>
                                    </p:set>
                                    <p:anim calcmode="lin" valueType="num">
                                      <p:cBhvr additive="base">
                                        <p:cTn id="7" dur="500" fill="hold"/>
                                        <p:tgtEl>
                                          <p:spTgt spid="413699">
                                            <p:txEl>
                                              <p:charRg st="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3699">
                                            <p:txEl>
                                              <p:charRg st="0"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3699">
                                            <p:txEl>
                                              <p:charRg st="60" end="122"/>
                                            </p:txEl>
                                          </p:spTgt>
                                        </p:tgtEl>
                                        <p:attrNameLst>
                                          <p:attrName>style.visibility</p:attrName>
                                        </p:attrNameLst>
                                      </p:cBhvr>
                                      <p:to>
                                        <p:strVal val="visible"/>
                                      </p:to>
                                    </p:set>
                                    <p:anim calcmode="lin" valueType="num">
                                      <p:cBhvr additive="base">
                                        <p:cTn id="13" dur="500" fill="hold"/>
                                        <p:tgtEl>
                                          <p:spTgt spid="413699">
                                            <p:txEl>
                                              <p:charRg st="60" end="1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3699">
                                            <p:txEl>
                                              <p:charRg st="60" end="12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3699">
                                            <p:txEl>
                                              <p:charRg st="122" end="181"/>
                                            </p:txEl>
                                          </p:spTgt>
                                        </p:tgtEl>
                                        <p:attrNameLst>
                                          <p:attrName>style.visibility</p:attrName>
                                        </p:attrNameLst>
                                      </p:cBhvr>
                                      <p:to>
                                        <p:strVal val="visible"/>
                                      </p:to>
                                    </p:set>
                                    <p:anim calcmode="lin" valueType="num">
                                      <p:cBhvr additive="base">
                                        <p:cTn id="19" dur="500" fill="hold"/>
                                        <p:tgtEl>
                                          <p:spTgt spid="413699">
                                            <p:txEl>
                                              <p:charRg st="122" end="18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3699">
                                            <p:txEl>
                                              <p:charRg st="122" end="18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3699">
                                            <p:txEl>
                                              <p:charRg st="181" end="254"/>
                                            </p:txEl>
                                          </p:spTgt>
                                        </p:tgtEl>
                                        <p:attrNameLst>
                                          <p:attrName>style.visibility</p:attrName>
                                        </p:attrNameLst>
                                      </p:cBhvr>
                                      <p:to>
                                        <p:strVal val="visible"/>
                                      </p:to>
                                    </p:set>
                                    <p:anim calcmode="lin" valueType="num">
                                      <p:cBhvr additive="base">
                                        <p:cTn id="25" dur="500" fill="hold"/>
                                        <p:tgtEl>
                                          <p:spTgt spid="413699">
                                            <p:txEl>
                                              <p:charRg st="181" end="25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3699">
                                            <p:txEl>
                                              <p:charRg st="181" end="2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3555"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90000"/>
              </a:lnSpc>
              <a:spcBef>
                <a:spcPct val="20000"/>
              </a:spcBef>
              <a:spcAft>
                <a:spcPct val="0"/>
              </a:spcAft>
              <a:buClrTx/>
              <a:buSzTx/>
              <a:buFont typeface="Wingdings" panose="05000000000000000000" pitchFamily="2" charset="2"/>
              <a:buAutoNum type="arabicPeriod"/>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a:t>
            </a:r>
            <a:r>
              <a:rPr kumimoji="0" lang="en-US" altLang="zh-CN" sz="273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endParaRPr kumimoji="0" lang="en-US" altLang="zh-CN" sz="273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用户执行</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stmt=conn.createStatement();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90000"/>
              </a:lnSpc>
              <a:spcBef>
                <a:spcPct val="20000"/>
              </a:spcBef>
              <a:spcAft>
                <a:spcPct val="0"/>
              </a:spcAft>
              <a:buClrTx/>
              <a:buSzTx/>
              <a:buFont typeface="Wingdings" panose="05000000000000000000" pitchFamily="2" charset="2"/>
              <a:buAutoNum type="arabicPeriod"/>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执行查询语句</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 * from customer</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en-US" altLang="zh-CN" sz="231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rs</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a:t>
            </a:r>
            <a:r>
              <a:rPr kumimoji="0" lang="en-US" altLang="zh-CN" sz="231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executeQuery</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executeQuery()</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一般用于执行一个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返回一个结果集</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方法返回多个结果集</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Tx/>
              <a:buSzTx/>
              <a:buFont typeface="Wingdings" panose="05000000000000000000" pitchFamily="2" charset="2"/>
              <a:buChar char="n"/>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对象在同一时间只能打开一个结果集，对第二个结果集的打开隐含着对第一个结果集的关闭</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90000"/>
              </a:lnSpc>
              <a:spcBef>
                <a:spcPct val="20000"/>
              </a:spcBef>
              <a:spcAft>
                <a:spcPct val="0"/>
              </a:spcAft>
              <a:buClrTx/>
              <a:buSzTx/>
              <a:buFont typeface="Wingdings" panose="05000000000000000000" pitchFamily="2" charset="2"/>
              <a:buAutoNum type="arabicPeriod"/>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90000"/>
              </a:lnSpc>
              <a:spcBef>
                <a:spcPct val="20000"/>
              </a:spcBef>
              <a:spcAft>
                <a:spcPct val="0"/>
              </a:spcAft>
              <a:buClr>
                <a:schemeClr val="tx1"/>
              </a:buClr>
              <a:buSzTx/>
              <a:buFont typeface="Wingdings" panose="05000000000000000000" pitchFamily="2" charset="2"/>
              <a:buChar char="n"/>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stmt.close()</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4723"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类提供的方法，可以利用标准的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命令，对数据库直接新增、删除或修改操作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实现这种功能的类有三个：</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CallableStatement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4723">
                                            <p:txEl>
                                              <p:charRg st="0" end="47"/>
                                            </p:txEl>
                                          </p:spTgt>
                                        </p:tgtEl>
                                        <p:attrNameLst>
                                          <p:attrName>style.visibility</p:attrName>
                                        </p:attrNameLst>
                                      </p:cBhvr>
                                      <p:to>
                                        <p:strVal val="visible"/>
                                      </p:to>
                                    </p:set>
                                    <p:anim calcmode="lin" valueType="num">
                                      <p:cBhvr additive="base">
                                        <p:cTn id="7" dur="500" fill="hold"/>
                                        <p:tgtEl>
                                          <p:spTgt spid="414723">
                                            <p:txEl>
                                              <p:charRg st="0" end="4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4723">
                                            <p:txEl>
                                              <p:charRg st="0" end="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4723">
                                            <p:txEl>
                                              <p:charRg st="47" end="60"/>
                                            </p:txEl>
                                          </p:spTgt>
                                        </p:tgtEl>
                                        <p:attrNameLst>
                                          <p:attrName>style.visibility</p:attrName>
                                        </p:attrNameLst>
                                      </p:cBhvr>
                                      <p:to>
                                        <p:strVal val="visible"/>
                                      </p:to>
                                    </p:set>
                                    <p:anim calcmode="lin" valueType="num">
                                      <p:cBhvr additive="base">
                                        <p:cTn id="13" dur="500" fill="hold"/>
                                        <p:tgtEl>
                                          <p:spTgt spid="414723">
                                            <p:txEl>
                                              <p:charRg st="47"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4723">
                                            <p:txEl>
                                              <p:charRg st="47" end="6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4723">
                                            <p:txEl>
                                              <p:charRg st="60" end="70"/>
                                            </p:txEl>
                                          </p:spTgt>
                                        </p:tgtEl>
                                        <p:attrNameLst>
                                          <p:attrName>style.visibility</p:attrName>
                                        </p:attrNameLst>
                                      </p:cBhvr>
                                      <p:to>
                                        <p:strVal val="visible"/>
                                      </p:to>
                                    </p:set>
                                    <p:anim calcmode="lin" valueType="num">
                                      <p:cBhvr additive="base">
                                        <p:cTn id="17" dur="500" fill="hold"/>
                                        <p:tgtEl>
                                          <p:spTgt spid="414723">
                                            <p:txEl>
                                              <p:charRg st="60" end="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4723">
                                            <p:txEl>
                                              <p:charRg st="60" end="7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4723">
                                            <p:txEl>
                                              <p:charRg st="70" end="88"/>
                                            </p:txEl>
                                          </p:spTgt>
                                        </p:tgtEl>
                                        <p:attrNameLst>
                                          <p:attrName>style.visibility</p:attrName>
                                        </p:attrNameLst>
                                      </p:cBhvr>
                                      <p:to>
                                        <p:strVal val="visible"/>
                                      </p:to>
                                    </p:set>
                                    <p:anim calcmode="lin" valueType="num">
                                      <p:cBhvr additive="base">
                                        <p:cTn id="21" dur="500" fill="hold"/>
                                        <p:tgtEl>
                                          <p:spTgt spid="414723">
                                            <p:txEl>
                                              <p:charRg st="70" end="8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4723">
                                            <p:txEl>
                                              <p:charRg st="70" end="88"/>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4723">
                                            <p:txEl>
                                              <p:charRg st="88" end="106"/>
                                            </p:txEl>
                                          </p:spTgt>
                                        </p:tgtEl>
                                        <p:attrNameLst>
                                          <p:attrName>style.visibility</p:attrName>
                                        </p:attrNameLst>
                                      </p:cBhvr>
                                      <p:to>
                                        <p:strVal val="visible"/>
                                      </p:to>
                                    </p:set>
                                    <p:anim calcmode="lin" valueType="num">
                                      <p:cBhvr additive="base">
                                        <p:cTn id="25" dur="500" fill="hold"/>
                                        <p:tgtEl>
                                          <p:spTgt spid="414723">
                                            <p:txEl>
                                              <p:charRg st="88"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4723">
                                            <p:txEl>
                                              <p:charRg st="88" end="1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a:spLocks noGrp="1" noChangeArrowheads="1"/>
          </p:cNvSpPr>
          <p:nvPr>
            <p:ph type="title" idx="4294967295"/>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5587" name="Rectangle 3"/>
          <p:cNvSpPr>
            <a:spLocks noGrp="1" noChangeArrowheads="1"/>
          </p:cNvSpPr>
          <p:nvPr>
            <p:ph type="body" sz="half" idx="4294967295"/>
          </p:nvPr>
        </p:nvSpPr>
        <p:spPr>
          <a:xfrm>
            <a:off x="1125538" y="1350963"/>
            <a:ext cx="4610100" cy="4640263"/>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技术概述</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a:t>
            </a:r>
            <a:r>
              <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技术</a:t>
            </a:r>
            <a:endParaRPr kumimoji="0" lang="en-US" altLang="zh-CN" sz="294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与数据库建立连接</a:t>
            </a:r>
            <a:endPar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查询数据库</a:t>
            </a:r>
            <a:endPar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更新数据库</a:t>
            </a:r>
            <a:endPar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检索结果集</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事务处理</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了解数据库的信息</a:t>
            </a:r>
            <a:b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元数据</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Datasource</a:t>
            </a:r>
            <a:r>
              <a:rPr kumimoji="0" lang="en-US" altLang="zh-CN"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a:t>
            </a:r>
            <a:endParaRPr kumimoji="0" lang="zh-CN" altLang="en-US" sz="273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95588" name="Rectangle 4"/>
          <p:cNvSpPr>
            <a:spLocks noGrp="1" noChangeArrowheads="1"/>
          </p:cNvSpPr>
          <p:nvPr>
            <p:ph type="body" sz="half" idx="4294967295"/>
          </p:nvPr>
        </p:nvSpPr>
        <p:spPr>
          <a:xfrm>
            <a:off x="5745163" y="1352550"/>
            <a:ext cx="4487863" cy="4641850"/>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参考书</a:t>
            </a:r>
            <a:r>
              <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7060" marR="0" lvl="1" indent="-60706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《Java核心技术卷II》 11th，第5章</a:t>
            </a:r>
            <a:endParaRPr kumimoji="0" lang="en-US" altLang="zh-CN" sz="252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endParaRPr>
          </a:p>
          <a:p>
            <a:pPr marL="607060" marR="0" lvl="1" indent="-60706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疯狂</a:t>
            </a: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讲义</a:t>
            </a: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b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第</a:t>
            </a:r>
            <a:r>
              <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13</a:t>
            </a:r>
            <a:r>
              <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章</a:t>
            </a:r>
            <a:endParaRPr kumimoji="0" lang="en-US" altLang="zh-CN"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231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5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5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55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55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55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5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p:txBody>
          <a:bodyPr vert="horz" wrap="square" lIns="102870" tIns="51435" rIns="102870" bIns="51435" anchor="ctr"/>
          <a:p>
            <a:pPr defTabSz="1028700"/>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88066" name="Picture 3"/>
          <p:cNvPicPr>
            <a:picLocks noGrp="1" noChangeAspect="1"/>
          </p:cNvPicPr>
          <p:nvPr>
            <p:ph idx="1"/>
          </p:nvPr>
        </p:nvPicPr>
        <p:blipFill>
          <a:blip r:embed="rId1"/>
          <a:stretch>
            <a:fillRect/>
          </a:stretch>
        </p:blipFill>
        <p:spPr>
          <a:xfrm>
            <a:off x="2205038" y="1395413"/>
            <a:ext cx="6546850" cy="42449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创建</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Statements</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对象</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5747"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通过 </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对象建立</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Font typeface="Wingdings" panose="05000000000000000000" pitchFamily="2" charset="2"/>
              <a:buNone/>
            </a:pP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buFont typeface="Wingdings" panose="05000000000000000000" pitchFamily="2" charset="2"/>
              <a:buNone/>
            </a:pP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可创建多个</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Statements</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对象，供程序并发使用</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15748" name="Picture 4"/>
          <p:cNvPicPr>
            <a:picLocks noChangeAspect="1"/>
          </p:cNvPicPr>
          <p:nvPr/>
        </p:nvPicPr>
        <p:blipFill>
          <a:blip r:embed="rId1"/>
          <a:srcRect t="41652"/>
          <a:stretch>
            <a:fillRect/>
          </a:stretch>
        </p:blipFill>
        <p:spPr>
          <a:xfrm>
            <a:off x="1462088" y="2251075"/>
            <a:ext cx="7786687" cy="528638"/>
          </a:xfrm>
          <a:prstGeom prst="rect">
            <a:avLst/>
          </a:prstGeom>
          <a:noFill/>
          <a:ln w="9525">
            <a:noFill/>
          </a:ln>
        </p:spPr>
      </p:pic>
      <p:pic>
        <p:nvPicPr>
          <p:cNvPr id="415752" name="Picture 8"/>
          <p:cNvPicPr>
            <a:picLocks noChangeAspect="1"/>
          </p:cNvPicPr>
          <p:nvPr/>
        </p:nvPicPr>
        <p:blipFill>
          <a:blip r:embed="rId2"/>
          <a:stretch>
            <a:fillRect/>
          </a:stretch>
        </p:blipFill>
        <p:spPr>
          <a:xfrm>
            <a:off x="1462088" y="4230688"/>
            <a:ext cx="6729412" cy="755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5747">
                                            <p:txEl>
                                              <p:charRg st="0" end="18"/>
                                            </p:txEl>
                                          </p:spTgt>
                                        </p:tgtEl>
                                        <p:attrNameLst>
                                          <p:attrName>style.visibility</p:attrName>
                                        </p:attrNameLst>
                                      </p:cBhvr>
                                      <p:to>
                                        <p:strVal val="visible"/>
                                      </p:to>
                                    </p:set>
                                    <p:anim calcmode="lin" valueType="num">
                                      <p:cBhvr additive="base">
                                        <p:cTn id="7" dur="500" fill="hold"/>
                                        <p:tgtEl>
                                          <p:spTgt spid="415747">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5747">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5748"/>
                                        </p:tgtEl>
                                        <p:attrNameLst>
                                          <p:attrName>style.visibility</p:attrName>
                                        </p:attrNameLst>
                                      </p:cBhvr>
                                      <p:to>
                                        <p:strVal val="visible"/>
                                      </p:to>
                                    </p:set>
                                    <p:anim calcmode="lin" valueType="num">
                                      <p:cBhvr additive="base">
                                        <p:cTn id="13" dur="500" fill="hold"/>
                                        <p:tgtEl>
                                          <p:spTgt spid="415748"/>
                                        </p:tgtEl>
                                        <p:attrNameLst>
                                          <p:attrName>ppt_x</p:attrName>
                                        </p:attrNameLst>
                                      </p:cBhvr>
                                      <p:tavLst>
                                        <p:tav tm="0">
                                          <p:val>
                                            <p:strVal val="0-#ppt_w/2"/>
                                          </p:val>
                                        </p:tav>
                                        <p:tav tm="100000">
                                          <p:val>
                                            <p:strVal val="#ppt_x"/>
                                          </p:val>
                                        </p:tav>
                                      </p:tavLst>
                                    </p:anim>
                                    <p:anim calcmode="lin" valueType="num">
                                      <p:cBhvr additive="base">
                                        <p:cTn id="14" dur="500" fill="hold"/>
                                        <p:tgtEl>
                                          <p:spTgt spid="4157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5747">
                                            <p:txEl>
                                              <p:charRg st="20" end="46"/>
                                            </p:txEl>
                                          </p:spTgt>
                                        </p:tgtEl>
                                        <p:attrNameLst>
                                          <p:attrName>style.visibility</p:attrName>
                                        </p:attrNameLst>
                                      </p:cBhvr>
                                      <p:to>
                                        <p:strVal val="visible"/>
                                      </p:to>
                                    </p:set>
                                    <p:anim calcmode="lin" valueType="num">
                                      <p:cBhvr additive="base">
                                        <p:cTn id="19" dur="500" fill="hold"/>
                                        <p:tgtEl>
                                          <p:spTgt spid="415747">
                                            <p:txEl>
                                              <p:charRg st="20" end="4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5747">
                                            <p:txEl>
                                              <p:charRg st="20" end="4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15752"/>
                                        </p:tgtEl>
                                        <p:attrNameLst>
                                          <p:attrName>style.visibility</p:attrName>
                                        </p:attrNameLst>
                                      </p:cBhvr>
                                      <p:to>
                                        <p:strVal val="visible"/>
                                      </p:to>
                                    </p:set>
                                    <p:animEffect transition="in" filter="blinds(horizontal)">
                                      <p:cBhvr>
                                        <p:cTn id="25" dur="500"/>
                                        <p:tgtEl>
                                          <p:spTgt spid="415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vert="horz" wrap="square" lIns="102870" tIns="51435" rIns="102870" bIns="51435" anchor="ctr"/>
          <a:p>
            <a:pPr defTabSz="1028700"/>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执行</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语句的方法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6771"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ResultSet executeQuery(String sql) throws SQLException </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SELECT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命令对数据库进行查询 </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16772" name="Picture 4"/>
          <p:cNvPicPr>
            <a:picLocks noChangeAspect="1"/>
          </p:cNvPicPr>
          <p:nvPr/>
        </p:nvPicPr>
        <p:blipFill>
          <a:blip r:embed="rId1"/>
          <a:stretch>
            <a:fillRect/>
          </a:stretch>
        </p:blipFill>
        <p:spPr>
          <a:xfrm>
            <a:off x="1319213" y="3525838"/>
            <a:ext cx="8131175" cy="2501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6771">
                                            <p:txEl>
                                              <p:charRg st="0" end="78"/>
                                            </p:txEl>
                                          </p:spTgt>
                                        </p:tgtEl>
                                        <p:attrNameLst>
                                          <p:attrName>style.visibility</p:attrName>
                                        </p:attrNameLst>
                                      </p:cBhvr>
                                      <p:to>
                                        <p:strVal val="visible"/>
                                      </p:to>
                                    </p:set>
                                    <p:anim calcmode="lin" valueType="num">
                                      <p:cBhvr additive="base">
                                        <p:cTn id="7" dur="500" fill="hold"/>
                                        <p:tgtEl>
                                          <p:spTgt spid="416771">
                                            <p:txEl>
                                              <p:charRg st="0" end="7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6771">
                                            <p:txEl>
                                              <p:charRg st="0" end="7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6772"/>
                                        </p:tgtEl>
                                        <p:attrNameLst>
                                          <p:attrName>style.visibility</p:attrName>
                                        </p:attrNameLst>
                                      </p:cBhvr>
                                      <p:to>
                                        <p:strVal val="visible"/>
                                      </p:to>
                                    </p:set>
                                    <p:anim calcmode="lin" valueType="num">
                                      <p:cBhvr additive="base">
                                        <p:cTn id="13" dur="500" fill="hold"/>
                                        <p:tgtEl>
                                          <p:spTgt spid="416772"/>
                                        </p:tgtEl>
                                        <p:attrNameLst>
                                          <p:attrName>ppt_x</p:attrName>
                                        </p:attrNameLst>
                                      </p:cBhvr>
                                      <p:tavLst>
                                        <p:tav tm="0">
                                          <p:val>
                                            <p:strVal val="#ppt_x"/>
                                          </p:val>
                                        </p:tav>
                                        <p:tav tm="100000">
                                          <p:val>
                                            <p:strVal val="#ppt_x"/>
                                          </p:val>
                                        </p:tav>
                                      </p:tavLst>
                                    </p:anim>
                                    <p:anim calcmode="lin" valueType="num">
                                      <p:cBhvr additive="base">
                                        <p:cTn id="14" dur="500" fill="hold"/>
                                        <p:tgtEl>
                                          <p:spTgt spid="416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执行</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语句的方法</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7795"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int executeUpdate(String sql) throws SQLException  //</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使用</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INSERT\DELETE\UPDATE</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对数据库进行新增、删除和修改操作。</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pic>
        <p:nvPicPr>
          <p:cNvPr id="417796" name="Picture 4"/>
          <p:cNvPicPr>
            <a:picLocks noChangeAspect="1"/>
          </p:cNvPicPr>
          <p:nvPr/>
        </p:nvPicPr>
        <p:blipFill>
          <a:blip r:embed="rId1"/>
          <a:stretch>
            <a:fillRect/>
          </a:stretch>
        </p:blipFill>
        <p:spPr>
          <a:xfrm>
            <a:off x="1166813" y="3448050"/>
            <a:ext cx="8393112" cy="30241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7795">
                                            <p:txEl>
                                              <p:charRg st="0" end="93"/>
                                            </p:txEl>
                                          </p:spTgt>
                                        </p:tgtEl>
                                        <p:attrNameLst>
                                          <p:attrName>style.visibility</p:attrName>
                                        </p:attrNameLst>
                                      </p:cBhvr>
                                      <p:to>
                                        <p:strVal val="visible"/>
                                      </p:to>
                                    </p:set>
                                    <p:anim calcmode="lin" valueType="num">
                                      <p:cBhvr additive="base">
                                        <p:cTn id="7" dur="500" fill="hold"/>
                                        <p:tgtEl>
                                          <p:spTgt spid="417795">
                                            <p:txEl>
                                              <p:charRg st="0" end="9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795">
                                            <p:txEl>
                                              <p:charRg st="0" end="9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7796"/>
                                        </p:tgtEl>
                                        <p:attrNameLst>
                                          <p:attrName>style.visibility</p:attrName>
                                        </p:attrNameLst>
                                      </p:cBhvr>
                                      <p:to>
                                        <p:strVal val="visible"/>
                                      </p:to>
                                    </p:set>
                                    <p:anim calcmode="lin" valueType="num">
                                      <p:cBhvr additive="base">
                                        <p:cTn id="13" dur="500" fill="hold"/>
                                        <p:tgtEl>
                                          <p:spTgt spid="417796"/>
                                        </p:tgtEl>
                                        <p:attrNameLst>
                                          <p:attrName>ppt_x</p:attrName>
                                        </p:attrNameLst>
                                      </p:cBhvr>
                                      <p:tavLst>
                                        <p:tav tm="0">
                                          <p:val>
                                            <p:strVal val="#ppt_x"/>
                                          </p:val>
                                        </p:tav>
                                        <p:tav tm="100000">
                                          <p:val>
                                            <p:strVal val="#ppt_x"/>
                                          </p:val>
                                        </p:tav>
                                      </p:tavLst>
                                    </p:anim>
                                    <p:anim calcmode="lin" valueType="num">
                                      <p:cBhvr additive="base">
                                        <p:cTn id="14" dur="500" fill="hold"/>
                                        <p:tgtEl>
                                          <p:spTgt spid="417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执行</a:t>
            </a:r>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语句的方法</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8819"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void close() throws SQLException </a:t>
            </a:r>
            <a:b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结束</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类对象对数据库的联机</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调用此方法表明已完成</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的执行</a:t>
            </a:r>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创建</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的</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Connection</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对象关闭，将导致</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对象关闭</a:t>
            </a:r>
            <a:endPar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关闭</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对象将会导致，由</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对象获得的</a:t>
            </a:r>
            <a:r>
              <a:rPr lang="en-US" altLang="zh-CN"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ResultSet</a:t>
            </a:r>
            <a:r>
              <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rPr>
              <a:t>对象不再有效</a:t>
            </a:r>
            <a:endParaRPr lang="zh-CN" altLang="en-US" kern="1200" dirty="0">
              <a:solidFill>
                <a:srgbClr val="FF0000"/>
              </a:solidFill>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8819">
                                            <p:txEl>
                                              <p:charRg st="0" end="58"/>
                                            </p:txEl>
                                          </p:spTgt>
                                        </p:tgtEl>
                                        <p:attrNameLst>
                                          <p:attrName>style.visibility</p:attrName>
                                        </p:attrNameLst>
                                      </p:cBhvr>
                                      <p:to>
                                        <p:strVal val="visible"/>
                                      </p:to>
                                    </p:set>
                                    <p:anim calcmode="lin" valueType="num">
                                      <p:cBhvr additive="base">
                                        <p:cTn id="7" dur="500" fill="hold"/>
                                        <p:tgtEl>
                                          <p:spTgt spid="418819">
                                            <p:txEl>
                                              <p:charRg st="0" end="5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8819">
                                            <p:txEl>
                                              <p:charRg st="0" end="5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19">
                                            <p:txEl>
                                              <p:charRg st="58" end="75"/>
                                            </p:txEl>
                                          </p:spTgt>
                                        </p:tgtEl>
                                        <p:attrNameLst>
                                          <p:attrName>style.visibility</p:attrName>
                                        </p:attrNameLst>
                                      </p:cBhvr>
                                      <p:to>
                                        <p:strVal val="visible"/>
                                      </p:to>
                                    </p:set>
                                    <p:anim calcmode="lin" valueType="num">
                                      <p:cBhvr additive="base">
                                        <p:cTn id="13" dur="500" fill="hold"/>
                                        <p:tgtEl>
                                          <p:spTgt spid="418819">
                                            <p:txEl>
                                              <p:charRg st="58" end="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8819">
                                            <p:txEl>
                                              <p:charRg st="58" end="7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19">
                                            <p:txEl>
                                              <p:charRg st="75" end="119"/>
                                            </p:txEl>
                                          </p:spTgt>
                                        </p:tgtEl>
                                        <p:attrNameLst>
                                          <p:attrName>style.visibility</p:attrName>
                                        </p:attrNameLst>
                                      </p:cBhvr>
                                      <p:to>
                                        <p:strVal val="visible"/>
                                      </p:to>
                                    </p:set>
                                    <p:anim calcmode="lin" valueType="num">
                                      <p:cBhvr additive="base">
                                        <p:cTn id="19" dur="500" fill="hold"/>
                                        <p:tgtEl>
                                          <p:spTgt spid="418819">
                                            <p:txEl>
                                              <p:charRg st="75" end="1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8819">
                                            <p:txEl>
                                              <p:charRg st="75" end="11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8819">
                                            <p:txEl>
                                              <p:charRg st="119" end="168"/>
                                            </p:txEl>
                                          </p:spTgt>
                                        </p:tgtEl>
                                        <p:attrNameLst>
                                          <p:attrName>style.visibility</p:attrName>
                                        </p:attrNameLst>
                                      </p:cBhvr>
                                      <p:to>
                                        <p:strVal val="visible"/>
                                      </p:to>
                                    </p:set>
                                    <p:anim calcmode="lin" valueType="num">
                                      <p:cBhvr additive="base">
                                        <p:cTn id="25" dur="500" fill="hold"/>
                                        <p:tgtEl>
                                          <p:spTgt spid="418819">
                                            <p:txEl>
                                              <p:charRg st="119" end="1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8819">
                                            <p:txEl>
                                              <p:charRg st="119" end="1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(PreparedStatement)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98306" name="Rectangle 3"/>
          <p:cNvSpPr>
            <a:spLocks noGrp="1"/>
          </p:cNvSpPr>
          <p:nvPr>
            <p:ph idx="1"/>
          </p:nvPr>
        </p:nvSpPr>
        <p:spPr/>
        <p:txBody>
          <a:bodyPr vert="horz" wrap="square" lIns="102870" tIns="51435" rIns="102870" bIns="51435" anchor="t"/>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对象在每次执行</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语句时都将语句传给数据库，在多次执行同一个语句时</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效率比较低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可以使用</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使用数据库的预编译功能</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速度可以提高很多</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对象的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sql</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语句可以接受参数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每次执行时可以传递不同的参数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(PreparedStatement)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560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创建</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String 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 * from customer where age=?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pstmt=conn.prepareStatement(sql);</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pstmt.setInt(1,30);</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ResultSet=pstmt.</a:t>
            </a:r>
            <a:r>
              <a:rPr kumimoji="0" lang="en-US" altLang="zh-CN" sz="2520" b="0" i="0" u="none" strike="noStrike" kern="1200" cap="none" spc="0" normalizeH="0" baseline="0" noProof="0">
                <a:ln>
                  <a:noFill/>
                </a:ln>
                <a:solidFill>
                  <a:srgbClr val="CC33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executeQuery</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Pstmt.close();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1984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的子类，在创建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时，会提供一个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 。</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区别在于：</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类对象会将传入的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命令事先编好等待使用，当有单一的</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指令比多次执行时，用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类会比</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类有效率</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一般来说，使用</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对象都是带输入参数的</a:t>
            </a:r>
            <a:b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43">
                                            <p:txEl>
                                              <p:charRg st="0" end="73"/>
                                            </p:txEl>
                                          </p:spTgt>
                                        </p:tgtEl>
                                        <p:attrNameLst>
                                          <p:attrName>style.visibility</p:attrName>
                                        </p:attrNameLst>
                                      </p:cBhvr>
                                      <p:to>
                                        <p:strVal val="visible"/>
                                      </p:to>
                                    </p:set>
                                    <p:anim calcmode="lin" valueType="num">
                                      <p:cBhvr additive="base">
                                        <p:cTn id="7" dur="500" fill="hold"/>
                                        <p:tgtEl>
                                          <p:spTgt spid="419843">
                                            <p:txEl>
                                              <p:charRg st="0" end="7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43">
                                            <p:txEl>
                                              <p:charRg st="0" end="7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43">
                                            <p:txEl>
                                              <p:charRg st="73" end="169"/>
                                            </p:txEl>
                                          </p:spTgt>
                                        </p:tgtEl>
                                        <p:attrNameLst>
                                          <p:attrName>style.visibility</p:attrName>
                                        </p:attrNameLst>
                                      </p:cBhvr>
                                      <p:to>
                                        <p:strVal val="visible"/>
                                      </p:to>
                                    </p:set>
                                    <p:anim calcmode="lin" valueType="num">
                                      <p:cBhvr additive="base">
                                        <p:cTn id="13" dur="500" fill="hold"/>
                                        <p:tgtEl>
                                          <p:spTgt spid="419843">
                                            <p:txEl>
                                              <p:charRg st="73" end="1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43">
                                            <p:txEl>
                                              <p:charRg st="73" end="1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43">
                                            <p:txEl>
                                              <p:charRg st="169" end="205"/>
                                            </p:txEl>
                                          </p:spTgt>
                                        </p:tgtEl>
                                        <p:attrNameLst>
                                          <p:attrName>style.visibility</p:attrName>
                                        </p:attrNameLst>
                                      </p:cBhvr>
                                      <p:to>
                                        <p:strVal val="visible"/>
                                      </p:to>
                                    </p:set>
                                    <p:anim calcmode="lin" valueType="num">
                                      <p:cBhvr additive="base">
                                        <p:cTn id="19" dur="500" fill="hold"/>
                                        <p:tgtEl>
                                          <p:spTgt spid="419843">
                                            <p:txEl>
                                              <p:charRg st="169" end="20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43">
                                            <p:txEl>
                                              <p:charRg st="169" end="2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类的方法</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08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 executeQuery()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SELECT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命令对数据库进行查询</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 executeUpdate()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INSERT\DELETE\UPDATE</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对数据库进行新增、删除和修改操作。</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ResultSetMetaData getMetaData()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取得</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类对象有关字段的相关信息</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setInt(int parameterIndex,int x) throws SQLException </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设定整数类型数值给</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setFloat(int parameterIndex,float x) throws SQLException</a:t>
            </a:r>
            <a:b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设定浮点数类型数值给</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 </a:t>
            </a: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0867">
                                            <p:txEl>
                                              <p:charRg st="0" end="67"/>
                                            </p:txEl>
                                          </p:spTgt>
                                        </p:tgtEl>
                                        <p:attrNameLst>
                                          <p:attrName>style.visibility</p:attrName>
                                        </p:attrNameLst>
                                      </p:cBhvr>
                                      <p:to>
                                        <p:strVal val="visible"/>
                                      </p:to>
                                    </p:set>
                                    <p:anim calcmode="lin" valueType="num">
                                      <p:cBhvr additive="base">
                                        <p:cTn id="7" dur="500" fill="hold"/>
                                        <p:tgtEl>
                                          <p:spTgt spid="420867">
                                            <p:txEl>
                                              <p:charRg st="0" end="6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0867">
                                            <p:txEl>
                                              <p:charRg st="0"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0867">
                                            <p:txEl>
                                              <p:charRg st="67" end="151"/>
                                            </p:txEl>
                                          </p:spTgt>
                                        </p:tgtEl>
                                        <p:attrNameLst>
                                          <p:attrName>style.visibility</p:attrName>
                                        </p:attrNameLst>
                                      </p:cBhvr>
                                      <p:to>
                                        <p:strVal val="visible"/>
                                      </p:to>
                                    </p:set>
                                    <p:anim calcmode="lin" valueType="num">
                                      <p:cBhvr additive="base">
                                        <p:cTn id="13" dur="500" fill="hold"/>
                                        <p:tgtEl>
                                          <p:spTgt spid="420867">
                                            <p:txEl>
                                              <p:charRg st="67" end="1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0867">
                                            <p:txEl>
                                              <p:charRg st="67" end="15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0867">
                                            <p:txEl>
                                              <p:charRg st="151" end="230"/>
                                            </p:txEl>
                                          </p:spTgt>
                                        </p:tgtEl>
                                        <p:attrNameLst>
                                          <p:attrName>style.visibility</p:attrName>
                                        </p:attrNameLst>
                                      </p:cBhvr>
                                      <p:to>
                                        <p:strVal val="visible"/>
                                      </p:to>
                                    </p:set>
                                    <p:anim calcmode="lin" valueType="num">
                                      <p:cBhvr additive="base">
                                        <p:cTn id="19" dur="500" fill="hold"/>
                                        <p:tgtEl>
                                          <p:spTgt spid="420867">
                                            <p:txEl>
                                              <p:charRg st="151" end="23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0867">
                                            <p:txEl>
                                              <p:charRg st="151" end="23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0867">
                                            <p:txEl>
                                              <p:charRg st="230" end="326"/>
                                            </p:txEl>
                                          </p:spTgt>
                                        </p:tgtEl>
                                        <p:attrNameLst>
                                          <p:attrName>style.visibility</p:attrName>
                                        </p:attrNameLst>
                                      </p:cBhvr>
                                      <p:to>
                                        <p:strVal val="visible"/>
                                      </p:to>
                                    </p:set>
                                    <p:anim calcmode="lin" valueType="num">
                                      <p:cBhvr additive="base">
                                        <p:cTn id="25" dur="500" fill="hold"/>
                                        <p:tgtEl>
                                          <p:spTgt spid="420867">
                                            <p:txEl>
                                              <p:charRg st="230" end="3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0867">
                                            <p:txEl>
                                              <p:charRg st="230" end="32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0867">
                                            <p:txEl>
                                              <p:charRg st="326" end="427"/>
                                            </p:txEl>
                                          </p:spTgt>
                                        </p:tgtEl>
                                        <p:attrNameLst>
                                          <p:attrName>style.visibility</p:attrName>
                                        </p:attrNameLst>
                                      </p:cBhvr>
                                      <p:to>
                                        <p:strVal val="visible"/>
                                      </p:to>
                                    </p:set>
                                    <p:anim calcmode="lin" valueType="num">
                                      <p:cBhvr additive="base">
                                        <p:cTn id="31" dur="500" fill="hold"/>
                                        <p:tgtEl>
                                          <p:spTgt spid="420867">
                                            <p:txEl>
                                              <p:charRg st="326" end="42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20867">
                                            <p:txEl>
                                              <p:charRg st="326" end="4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类的方法</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1891"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setNull(int parameterIndex,int sqlType) throws SQLException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NULL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setString(int parameterIndex,String x)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设定字符串类型数值给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setDate(int parameterIndex,Date x)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设定日期类型数值给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void setTime(int parameterIndex,Time x) throws SQLException </a:t>
            </a:r>
            <a:b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b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设定时间类型数值给</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类对象的</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891">
                                            <p:txEl>
                                              <p:charRg st="0" end="104"/>
                                            </p:txEl>
                                          </p:spTgt>
                                        </p:tgtEl>
                                        <p:attrNameLst>
                                          <p:attrName>style.visibility</p:attrName>
                                        </p:attrNameLst>
                                      </p:cBhvr>
                                      <p:to>
                                        <p:strVal val="visible"/>
                                      </p:to>
                                    </p:set>
                                    <p:anim calcmode="lin" valueType="num">
                                      <p:cBhvr additive="base">
                                        <p:cTn id="7" dur="500" fill="hold"/>
                                        <p:tgtEl>
                                          <p:spTgt spid="421891">
                                            <p:txEl>
                                              <p:charRg st="0" end="10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1891">
                                            <p:txEl>
                                              <p:charRg st="0" end="10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1891">
                                            <p:txEl>
                                              <p:charRg st="104" end="207"/>
                                            </p:txEl>
                                          </p:spTgt>
                                        </p:tgtEl>
                                        <p:attrNameLst>
                                          <p:attrName>style.visibility</p:attrName>
                                        </p:attrNameLst>
                                      </p:cBhvr>
                                      <p:to>
                                        <p:strVal val="visible"/>
                                      </p:to>
                                    </p:set>
                                    <p:anim calcmode="lin" valueType="num">
                                      <p:cBhvr additive="base">
                                        <p:cTn id="13" dur="500" fill="hold"/>
                                        <p:tgtEl>
                                          <p:spTgt spid="421891">
                                            <p:txEl>
                                              <p:charRg st="104" end="20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1891">
                                            <p:txEl>
                                              <p:charRg st="104" end="20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1891">
                                            <p:txEl>
                                              <p:charRg st="207" end="306"/>
                                            </p:txEl>
                                          </p:spTgt>
                                        </p:tgtEl>
                                        <p:attrNameLst>
                                          <p:attrName>style.visibility</p:attrName>
                                        </p:attrNameLst>
                                      </p:cBhvr>
                                      <p:to>
                                        <p:strVal val="visible"/>
                                      </p:to>
                                    </p:set>
                                    <p:anim calcmode="lin" valueType="num">
                                      <p:cBhvr additive="base">
                                        <p:cTn id="19" dur="500" fill="hold"/>
                                        <p:tgtEl>
                                          <p:spTgt spid="421891">
                                            <p:txEl>
                                              <p:charRg st="207" end="30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1891">
                                            <p:txEl>
                                              <p:charRg st="207" end="30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1891">
                                            <p:txEl>
                                              <p:charRg st="306" end="405"/>
                                            </p:txEl>
                                          </p:spTgt>
                                        </p:tgtEl>
                                        <p:attrNameLst>
                                          <p:attrName>style.visibility</p:attrName>
                                        </p:attrNameLst>
                                      </p:cBhvr>
                                      <p:to>
                                        <p:strVal val="visible"/>
                                      </p:to>
                                    </p:set>
                                    <p:anim calcmode="lin" valueType="num">
                                      <p:cBhvr additive="base">
                                        <p:cTn id="25" dur="500" fill="hold"/>
                                        <p:tgtEl>
                                          <p:spTgt spid="421891">
                                            <p:txEl>
                                              <p:charRg st="306" end="40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1891">
                                            <p:txEl>
                                              <p:charRg st="306" end="4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idx="4294967295"/>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概述</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2" name="Rectangle 3"/>
          <p:cNvSpPr>
            <a:spLocks noGrp="1"/>
          </p:cNvSpPr>
          <p:nvPr>
            <p:ph type="body" idx="4294967295"/>
          </p:nvPr>
        </p:nvSpPr>
        <p:spPr/>
        <p:txBody>
          <a:bodyPr vert="horz" wrap="square" lIns="102870" tIns="51435" rIns="102870" bIns="51435" anchor="t"/>
          <a:p>
            <a:pPr marL="600075" indent="-600075"/>
            <a:r>
              <a:rPr lang="en-US" altLang="zh-CN" sz="3200" dirty="0">
                <a:solidFill>
                  <a:srgbClr val="FF3300"/>
                </a:solidFill>
              </a:rPr>
              <a:t>J</a:t>
            </a:r>
            <a:r>
              <a:rPr lang="en-US" altLang="zh-CN" sz="3200" dirty="0"/>
              <a:t>ava </a:t>
            </a:r>
            <a:r>
              <a:rPr lang="en-US" altLang="zh-CN" sz="3200" dirty="0">
                <a:solidFill>
                  <a:srgbClr val="FF3300"/>
                </a:solidFill>
              </a:rPr>
              <a:t>D</a:t>
            </a:r>
            <a:r>
              <a:rPr lang="en-US" altLang="zh-CN" sz="3200" dirty="0"/>
              <a:t>ata</a:t>
            </a:r>
            <a:r>
              <a:rPr lang="en-US" altLang="zh-CN" sz="3200" dirty="0">
                <a:solidFill>
                  <a:srgbClr val="FF3300"/>
                </a:solidFill>
              </a:rPr>
              <a:t>b</a:t>
            </a:r>
            <a:r>
              <a:rPr lang="en-US" altLang="zh-CN" sz="3200" dirty="0"/>
              <a:t>ase </a:t>
            </a:r>
            <a:r>
              <a:rPr lang="en-US" altLang="zh-CN" sz="3200" dirty="0">
                <a:solidFill>
                  <a:srgbClr val="FF3300"/>
                </a:solidFill>
              </a:rPr>
              <a:t>C</a:t>
            </a:r>
            <a:r>
              <a:rPr lang="en-US" altLang="zh-CN" sz="3200" dirty="0"/>
              <a:t>onnectivity</a:t>
            </a:r>
            <a:endParaRPr lang="en-US" altLang="zh-CN" sz="3200" dirty="0"/>
          </a:p>
          <a:p>
            <a:pPr marL="600075" indent="-600075"/>
            <a:r>
              <a:rPr lang="zh-CN" altLang="en-US" sz="2800" dirty="0"/>
              <a:t>将</a:t>
            </a:r>
            <a:r>
              <a:rPr lang="en-US" altLang="zh-CN" sz="2800" dirty="0"/>
              <a:t>Java</a:t>
            </a:r>
            <a:r>
              <a:rPr lang="zh-CN" altLang="en-US" sz="2800" dirty="0"/>
              <a:t>语言和</a:t>
            </a:r>
            <a:r>
              <a:rPr lang="en-US" altLang="zh-CN" sz="2800" dirty="0"/>
              <a:t>SQL ( Structured Query Language )</a:t>
            </a:r>
            <a:r>
              <a:rPr lang="zh-CN" altLang="en-US" sz="2800" dirty="0"/>
              <a:t>结合的一个很好的编程接口。</a:t>
            </a:r>
            <a:endParaRPr lang="en-US" altLang="zh-CN" sz="2800" dirty="0"/>
          </a:p>
          <a:p>
            <a:pPr marL="600075" indent="-600075"/>
            <a:r>
              <a:rPr lang="zh-CN" altLang="en-US" sz="2800" dirty="0"/>
              <a:t>通用的一般的</a:t>
            </a:r>
            <a:r>
              <a:rPr lang="en-US" altLang="zh-CN" sz="2800" dirty="0"/>
              <a:t>SQL</a:t>
            </a:r>
            <a:r>
              <a:rPr lang="zh-CN" altLang="en-US" sz="2800" dirty="0"/>
              <a:t>数据库访问和存储结构。</a:t>
            </a:r>
            <a:endParaRPr lang="en-US" altLang="zh-CN" sz="2800" dirty="0"/>
          </a:p>
          <a:p>
            <a:pPr marL="600075" indent="-600075"/>
            <a:r>
              <a:rPr lang="zh-CN" altLang="en-US" sz="2800" dirty="0"/>
              <a:t>支持基本</a:t>
            </a:r>
            <a:r>
              <a:rPr lang="en-US" altLang="zh-CN" sz="2800" dirty="0"/>
              <a:t>SQL</a:t>
            </a:r>
            <a:r>
              <a:rPr lang="zh-CN" altLang="en-US" sz="2800" dirty="0"/>
              <a:t>功能的一个通用低层的应用程序编程接口，在不同的数据库功能模块上提供了一个统一的用户界面。</a:t>
            </a:r>
            <a:endParaRPr lang="en-US" altLang="zh-CN" sz="2800" dirty="0"/>
          </a:p>
          <a:p>
            <a:pPr marL="600075" indent="-600075"/>
            <a:r>
              <a:rPr lang="en-US" altLang="zh-CN" sz="2800" dirty="0"/>
              <a:t>ODBC</a:t>
            </a:r>
            <a:r>
              <a:rPr lang="zh-CN" altLang="en-US" sz="2800" dirty="0"/>
              <a:t>一样，建立在</a:t>
            </a:r>
            <a:r>
              <a:rPr lang="en-US" altLang="zh-CN" sz="2800" dirty="0"/>
              <a:t>X/Open SQL CLI</a:t>
            </a:r>
            <a:r>
              <a:rPr lang="zh-CN" altLang="en-US" sz="2800" dirty="0"/>
              <a:t>基础之上。</a:t>
            </a:r>
            <a:endParaRPr lang="en-US" altLang="zh-CN" sz="2800" dirty="0"/>
          </a:p>
          <a:p>
            <a:pPr marL="600075" indent="-600075"/>
            <a:r>
              <a:rPr lang="zh-CN" altLang="en-US" sz="2800" dirty="0"/>
              <a:t>是为</a:t>
            </a:r>
            <a:r>
              <a:rPr lang="en-US" altLang="zh-CN" sz="2800" dirty="0"/>
              <a:t>Java</a:t>
            </a:r>
            <a:r>
              <a:rPr lang="zh-CN" altLang="en-US" sz="2800" dirty="0"/>
              <a:t>语言定义的一个</a:t>
            </a:r>
            <a:r>
              <a:rPr lang="en-US" altLang="zh-CN" sz="2800" dirty="0"/>
              <a:t>SQL</a:t>
            </a:r>
            <a:r>
              <a:rPr lang="zh-CN" altLang="en-US" sz="2800" dirty="0"/>
              <a:t>调用级（</a:t>
            </a:r>
            <a:r>
              <a:rPr lang="en-US" altLang="zh-CN" sz="2800" dirty="0"/>
              <a:t>CLI</a:t>
            </a:r>
            <a:r>
              <a:rPr lang="zh-CN" altLang="en-US" sz="2800" dirty="0"/>
              <a:t>）界面。</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编程例子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2915" name="Rectangle 3"/>
          <p:cNvSpPr>
            <a:spLocks noGrp="1" noChangeArrowheads="1"/>
          </p:cNvSpPr>
          <p:nvPr>
            <p:ph idx="1"/>
          </p:nvPr>
        </p:nvSpPr>
        <p:spPr>
          <a:xfrm>
            <a:off x="495300" y="1395413"/>
            <a:ext cx="9721850" cy="4751388"/>
          </a:xfrm>
          <a:solidFill>
            <a:srgbClr val="FFFFFF"/>
          </a:solidFill>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 con=DriverManager.getConnection(url,user,password);</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当前的表中有如下几个字段</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ID,NAME,PASSWORD,TEXT,NOTE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 insertStatement = con.prepareStatement(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"INSERT INTO rbac_application values(?,?,?,?,?)");</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insertStatement.setInt(1,10);</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insertStatement.setString(2,"thinkersky");</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insertStatement.setString(3,"88888");</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insertStatement.setString(4,"</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这是个测试的应用程序</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insertStatement.setString(5,"</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备注</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int result = insertStatement.executeUpdate();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Wingdings" panose="05000000000000000000" pitchFamily="2" charset="2"/>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con.close();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22916" name="Rectangle 4"/>
          <p:cNvSpPr/>
          <p:nvPr/>
        </p:nvSpPr>
        <p:spPr>
          <a:xfrm>
            <a:off x="495300" y="3465513"/>
            <a:ext cx="8461375" cy="2116137"/>
          </a:xfrm>
          <a:prstGeom prst="rect">
            <a:avLst/>
          </a:prstGeom>
          <a:noFill/>
          <a:ln w="9525" cap="flat" cmpd="sng">
            <a:solidFill>
              <a:srgbClr val="FF0000"/>
            </a:solidFill>
            <a:prstDash val="solid"/>
            <a:miter/>
            <a:headEnd type="none" w="med" len="med"/>
            <a:tailEnd type="none" w="med" len="med"/>
          </a:ln>
        </p:spPr>
        <p:txBody>
          <a:bodyPr wrap="none" anchor="ctr"/>
          <a:p>
            <a:pPr>
              <a:buFont typeface="Arial" panose="020B0604020202020204" pitchFamily="34" charset="0"/>
            </a:pPr>
            <a:endParaRPr lang="zh-CN" altLang="en-US" sz="21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2915"/>
                                        </p:tgtEl>
                                        <p:attrNameLst>
                                          <p:attrName>style.visibility</p:attrName>
                                        </p:attrNameLst>
                                      </p:cBhvr>
                                      <p:to>
                                        <p:strVal val="visible"/>
                                      </p:to>
                                    </p:set>
                                    <p:anim calcmode="lin" valueType="num">
                                      <p:cBhvr additive="base">
                                        <p:cTn id="7" dur="500" fill="hold"/>
                                        <p:tgtEl>
                                          <p:spTgt spid="422915"/>
                                        </p:tgtEl>
                                        <p:attrNameLst>
                                          <p:attrName>ppt_x</p:attrName>
                                        </p:attrNameLst>
                                      </p:cBhvr>
                                      <p:tavLst>
                                        <p:tav tm="0">
                                          <p:val>
                                            <p:strVal val="#ppt_x"/>
                                          </p:val>
                                        </p:tav>
                                        <p:tav tm="100000">
                                          <p:val>
                                            <p:strVal val="#ppt_x"/>
                                          </p:val>
                                        </p:tav>
                                      </p:tavLst>
                                    </p:anim>
                                    <p:anim calcmode="lin" valueType="num">
                                      <p:cBhvr additive="base">
                                        <p:cTn id="8" dur="500" fill="hold"/>
                                        <p:tgtEl>
                                          <p:spTgt spid="4229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2915">
                                            <p:txEl>
                                              <p:charRg st="0" end="63"/>
                                            </p:txEl>
                                          </p:spTgt>
                                        </p:tgtEl>
                                        <p:attrNameLst>
                                          <p:attrName>style.visibility</p:attrName>
                                        </p:attrNameLst>
                                      </p:cBhvr>
                                      <p:to>
                                        <p:strVal val="visible"/>
                                      </p:to>
                                    </p:set>
                                    <p:anim calcmode="lin" valueType="num">
                                      <p:cBhvr additive="base">
                                        <p:cTn id="13" dur="500" fill="hold"/>
                                        <p:tgtEl>
                                          <p:spTgt spid="422915">
                                            <p:txEl>
                                              <p:charRg st="0" end="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2915">
                                            <p:txEl>
                                              <p:charRg st="0" end="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2915">
                                            <p:txEl>
                                              <p:charRg st="63" end="104"/>
                                            </p:txEl>
                                          </p:spTgt>
                                        </p:tgtEl>
                                        <p:attrNameLst>
                                          <p:attrName>style.visibility</p:attrName>
                                        </p:attrNameLst>
                                      </p:cBhvr>
                                      <p:to>
                                        <p:strVal val="visible"/>
                                      </p:to>
                                    </p:set>
                                    <p:anim calcmode="lin" valueType="num">
                                      <p:cBhvr additive="base">
                                        <p:cTn id="19" dur="500" fill="hold"/>
                                        <p:tgtEl>
                                          <p:spTgt spid="422915">
                                            <p:txEl>
                                              <p:charRg st="63" end="10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2915">
                                            <p:txEl>
                                              <p:charRg st="63" end="10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2915">
                                            <p:txEl>
                                              <p:charRg st="104" end="162"/>
                                            </p:txEl>
                                          </p:spTgt>
                                        </p:tgtEl>
                                        <p:attrNameLst>
                                          <p:attrName>style.visibility</p:attrName>
                                        </p:attrNameLst>
                                      </p:cBhvr>
                                      <p:to>
                                        <p:strVal val="visible"/>
                                      </p:to>
                                    </p:set>
                                    <p:anim calcmode="lin" valueType="num">
                                      <p:cBhvr additive="base">
                                        <p:cTn id="25" dur="500" fill="hold"/>
                                        <p:tgtEl>
                                          <p:spTgt spid="422915">
                                            <p:txEl>
                                              <p:charRg st="104" end="16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2915">
                                            <p:txEl>
                                              <p:charRg st="104" end="16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422915">
                                            <p:txEl>
                                              <p:charRg st="162" end="227"/>
                                            </p:txEl>
                                          </p:spTgt>
                                        </p:tgtEl>
                                        <p:attrNameLst>
                                          <p:attrName>style.visibility</p:attrName>
                                        </p:attrNameLst>
                                      </p:cBhvr>
                                      <p:to>
                                        <p:strVal val="visible"/>
                                      </p:to>
                                    </p:set>
                                    <p:anim calcmode="lin" valueType="num">
                                      <p:cBhvr additive="base">
                                        <p:cTn id="30" dur="500" fill="hold"/>
                                        <p:tgtEl>
                                          <p:spTgt spid="422915">
                                            <p:txEl>
                                              <p:charRg st="162" end="22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22915">
                                            <p:txEl>
                                              <p:charRg st="162" end="227"/>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grpId="0" nodeType="afterEffect">
                                  <p:stCondLst>
                                    <p:cond delay="0"/>
                                  </p:stCondLst>
                                  <p:childTnLst>
                                    <p:set>
                                      <p:cBhvr>
                                        <p:cTn id="34" dur="1" fill="hold">
                                          <p:stCondLst>
                                            <p:cond delay="0"/>
                                          </p:stCondLst>
                                        </p:cTn>
                                        <p:tgtEl>
                                          <p:spTgt spid="422915">
                                            <p:txEl>
                                              <p:charRg st="227" end="257"/>
                                            </p:txEl>
                                          </p:spTgt>
                                        </p:tgtEl>
                                        <p:attrNameLst>
                                          <p:attrName>style.visibility</p:attrName>
                                        </p:attrNameLst>
                                      </p:cBhvr>
                                      <p:to>
                                        <p:strVal val="visible"/>
                                      </p:to>
                                    </p:set>
                                    <p:anim calcmode="lin" valueType="num">
                                      <p:cBhvr additive="base">
                                        <p:cTn id="35" dur="500" fill="hold"/>
                                        <p:tgtEl>
                                          <p:spTgt spid="422915">
                                            <p:txEl>
                                              <p:charRg st="227" end="25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22915">
                                            <p:txEl>
                                              <p:charRg st="227" end="257"/>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fill="hold" grpId="0" nodeType="afterEffect">
                                  <p:stCondLst>
                                    <p:cond delay="0"/>
                                  </p:stCondLst>
                                  <p:childTnLst>
                                    <p:set>
                                      <p:cBhvr>
                                        <p:cTn id="39" dur="1" fill="hold">
                                          <p:stCondLst>
                                            <p:cond delay="0"/>
                                          </p:stCondLst>
                                        </p:cTn>
                                        <p:tgtEl>
                                          <p:spTgt spid="422915">
                                            <p:txEl>
                                              <p:charRg st="257" end="300"/>
                                            </p:txEl>
                                          </p:spTgt>
                                        </p:tgtEl>
                                        <p:attrNameLst>
                                          <p:attrName>style.visibility</p:attrName>
                                        </p:attrNameLst>
                                      </p:cBhvr>
                                      <p:to>
                                        <p:strVal val="visible"/>
                                      </p:to>
                                    </p:set>
                                    <p:anim calcmode="lin" valueType="num">
                                      <p:cBhvr additive="base">
                                        <p:cTn id="40" dur="500" fill="hold"/>
                                        <p:tgtEl>
                                          <p:spTgt spid="422915">
                                            <p:txEl>
                                              <p:charRg st="257" end="30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22915">
                                            <p:txEl>
                                              <p:charRg st="257" end="30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grpId="0" nodeType="afterEffect">
                                  <p:stCondLst>
                                    <p:cond delay="0"/>
                                  </p:stCondLst>
                                  <p:childTnLst>
                                    <p:set>
                                      <p:cBhvr>
                                        <p:cTn id="44" dur="1" fill="hold">
                                          <p:stCondLst>
                                            <p:cond delay="0"/>
                                          </p:stCondLst>
                                        </p:cTn>
                                        <p:tgtEl>
                                          <p:spTgt spid="422915">
                                            <p:txEl>
                                              <p:charRg st="300" end="338"/>
                                            </p:txEl>
                                          </p:spTgt>
                                        </p:tgtEl>
                                        <p:attrNameLst>
                                          <p:attrName>style.visibility</p:attrName>
                                        </p:attrNameLst>
                                      </p:cBhvr>
                                      <p:to>
                                        <p:strVal val="visible"/>
                                      </p:to>
                                    </p:set>
                                    <p:anim calcmode="lin" valueType="num">
                                      <p:cBhvr additive="base">
                                        <p:cTn id="45" dur="500" fill="hold"/>
                                        <p:tgtEl>
                                          <p:spTgt spid="422915">
                                            <p:txEl>
                                              <p:charRg st="300" end="33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22915">
                                            <p:txEl>
                                              <p:charRg st="300" end="338"/>
                                            </p:txEl>
                                          </p:spTgt>
                                        </p:tgtEl>
                                        <p:attrNameLst>
                                          <p:attrName>ppt_y</p:attrName>
                                        </p:attrNameLst>
                                      </p:cBhvr>
                                      <p:tavLst>
                                        <p:tav tm="0">
                                          <p:val>
                                            <p:strVal val="1+#ppt_h/2"/>
                                          </p:val>
                                        </p:tav>
                                        <p:tav tm="100000">
                                          <p:val>
                                            <p:strVal val="#ppt_y"/>
                                          </p:val>
                                        </p:tav>
                                      </p:tavLst>
                                    </p:anim>
                                  </p:childTnLst>
                                </p:cTn>
                              </p:par>
                            </p:childTnLst>
                          </p:cTn>
                        </p:par>
                        <p:par>
                          <p:cTn id="47" fill="hold">
                            <p:stCondLst>
                              <p:cond delay="2500"/>
                            </p:stCondLst>
                            <p:childTnLst>
                              <p:par>
                                <p:cTn id="48" presetID="2" presetClass="entr" presetSubtype="4" fill="hold" grpId="0" nodeType="afterEffect">
                                  <p:stCondLst>
                                    <p:cond delay="0"/>
                                  </p:stCondLst>
                                  <p:childTnLst>
                                    <p:set>
                                      <p:cBhvr>
                                        <p:cTn id="49" dur="1" fill="hold">
                                          <p:stCondLst>
                                            <p:cond delay="0"/>
                                          </p:stCondLst>
                                        </p:cTn>
                                        <p:tgtEl>
                                          <p:spTgt spid="422915">
                                            <p:txEl>
                                              <p:charRg st="338" end="381"/>
                                            </p:txEl>
                                          </p:spTgt>
                                        </p:tgtEl>
                                        <p:attrNameLst>
                                          <p:attrName>style.visibility</p:attrName>
                                        </p:attrNameLst>
                                      </p:cBhvr>
                                      <p:to>
                                        <p:strVal val="visible"/>
                                      </p:to>
                                    </p:set>
                                    <p:anim calcmode="lin" valueType="num">
                                      <p:cBhvr additive="base">
                                        <p:cTn id="50" dur="500" fill="hold"/>
                                        <p:tgtEl>
                                          <p:spTgt spid="422915">
                                            <p:txEl>
                                              <p:charRg st="338" end="38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22915">
                                            <p:txEl>
                                              <p:charRg st="338" end="381"/>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00"/>
                            </p:stCondLst>
                            <p:childTnLst>
                              <p:par>
                                <p:cTn id="53" presetID="2" presetClass="entr" presetSubtype="4" fill="hold" grpId="0" nodeType="afterEffect">
                                  <p:stCondLst>
                                    <p:cond delay="0"/>
                                  </p:stCondLst>
                                  <p:childTnLst>
                                    <p:set>
                                      <p:cBhvr>
                                        <p:cTn id="54" dur="1" fill="hold">
                                          <p:stCondLst>
                                            <p:cond delay="0"/>
                                          </p:stCondLst>
                                        </p:cTn>
                                        <p:tgtEl>
                                          <p:spTgt spid="422915">
                                            <p:txEl>
                                              <p:charRg st="381" end="416"/>
                                            </p:txEl>
                                          </p:spTgt>
                                        </p:tgtEl>
                                        <p:attrNameLst>
                                          <p:attrName>style.visibility</p:attrName>
                                        </p:attrNameLst>
                                      </p:cBhvr>
                                      <p:to>
                                        <p:strVal val="visible"/>
                                      </p:to>
                                    </p:set>
                                    <p:anim calcmode="lin" valueType="num">
                                      <p:cBhvr additive="base">
                                        <p:cTn id="55" dur="500" fill="hold"/>
                                        <p:tgtEl>
                                          <p:spTgt spid="422915">
                                            <p:txEl>
                                              <p:charRg st="381" end="4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22915">
                                            <p:txEl>
                                              <p:charRg st="381" end="416"/>
                                            </p:txEl>
                                          </p:spTgt>
                                        </p:tgtEl>
                                        <p:attrNameLst>
                                          <p:attrName>ppt_y</p:attrName>
                                        </p:attrNameLst>
                                      </p:cBhvr>
                                      <p:tavLst>
                                        <p:tav tm="0">
                                          <p:val>
                                            <p:strVal val="1+#ppt_h/2"/>
                                          </p:val>
                                        </p:tav>
                                        <p:tav tm="100000">
                                          <p:val>
                                            <p:strVal val="#ppt_y"/>
                                          </p:val>
                                        </p:tav>
                                      </p:tavLst>
                                    </p:anim>
                                  </p:childTnLst>
                                </p:cTn>
                              </p:par>
                            </p:childTnLst>
                          </p:cTn>
                        </p:par>
                        <p:par>
                          <p:cTn id="57" fill="hold">
                            <p:stCondLst>
                              <p:cond delay="3500"/>
                            </p:stCondLst>
                            <p:childTnLst>
                              <p:par>
                                <p:cTn id="58" presetID="2" presetClass="entr" presetSubtype="4" fill="hold" grpId="0" nodeType="afterEffect">
                                  <p:stCondLst>
                                    <p:cond delay="0"/>
                                  </p:stCondLst>
                                  <p:childTnLst>
                                    <p:set>
                                      <p:cBhvr>
                                        <p:cTn id="59" dur="1" fill="hold">
                                          <p:stCondLst>
                                            <p:cond delay="0"/>
                                          </p:stCondLst>
                                        </p:cTn>
                                        <p:tgtEl>
                                          <p:spTgt spid="422915">
                                            <p:txEl>
                                              <p:charRg st="416" end="462"/>
                                            </p:txEl>
                                          </p:spTgt>
                                        </p:tgtEl>
                                        <p:attrNameLst>
                                          <p:attrName>style.visibility</p:attrName>
                                        </p:attrNameLst>
                                      </p:cBhvr>
                                      <p:to>
                                        <p:strVal val="visible"/>
                                      </p:to>
                                    </p:set>
                                    <p:anim calcmode="lin" valueType="num">
                                      <p:cBhvr additive="base">
                                        <p:cTn id="60" dur="500" fill="hold"/>
                                        <p:tgtEl>
                                          <p:spTgt spid="422915">
                                            <p:txEl>
                                              <p:charRg st="416" end="46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22915">
                                            <p:txEl>
                                              <p:charRg st="416" end="462"/>
                                            </p:txEl>
                                          </p:spTgt>
                                        </p:tgtEl>
                                        <p:attrNameLst>
                                          <p:attrName>ppt_y</p:attrName>
                                        </p:attrNameLst>
                                      </p:cBhvr>
                                      <p:tavLst>
                                        <p:tav tm="0">
                                          <p:val>
                                            <p:strVal val="1+#ppt_h/2"/>
                                          </p:val>
                                        </p:tav>
                                        <p:tav tm="100000">
                                          <p:val>
                                            <p:strVal val="#ppt_y"/>
                                          </p:val>
                                        </p:tav>
                                      </p:tavLst>
                                    </p:anim>
                                  </p:childTnLst>
                                </p:cTn>
                              </p:par>
                            </p:childTnLst>
                          </p:cTn>
                        </p:par>
                        <p:par>
                          <p:cTn id="62" fill="hold">
                            <p:stCondLst>
                              <p:cond delay="4000"/>
                            </p:stCondLst>
                            <p:childTnLst>
                              <p:par>
                                <p:cTn id="63" presetID="2" presetClass="entr" presetSubtype="4" fill="hold" grpId="0" nodeType="afterEffect">
                                  <p:stCondLst>
                                    <p:cond delay="0"/>
                                  </p:stCondLst>
                                  <p:childTnLst>
                                    <p:set>
                                      <p:cBhvr>
                                        <p:cTn id="64" dur="1" fill="hold">
                                          <p:stCondLst>
                                            <p:cond delay="0"/>
                                          </p:stCondLst>
                                        </p:cTn>
                                        <p:tgtEl>
                                          <p:spTgt spid="422915">
                                            <p:txEl>
                                              <p:charRg st="462" end="475"/>
                                            </p:txEl>
                                          </p:spTgt>
                                        </p:tgtEl>
                                        <p:attrNameLst>
                                          <p:attrName>style.visibility</p:attrName>
                                        </p:attrNameLst>
                                      </p:cBhvr>
                                      <p:to>
                                        <p:strVal val="visible"/>
                                      </p:to>
                                    </p:set>
                                    <p:anim calcmode="lin" valueType="num">
                                      <p:cBhvr additive="base">
                                        <p:cTn id="65" dur="500" fill="hold"/>
                                        <p:tgtEl>
                                          <p:spTgt spid="422915">
                                            <p:txEl>
                                              <p:charRg st="462" end="47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22915">
                                            <p:txEl>
                                              <p:charRg st="462" end="47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422916"/>
                                        </p:tgtEl>
                                        <p:attrNameLst>
                                          <p:attrName>style.visibility</p:attrName>
                                        </p:attrNameLst>
                                      </p:cBhvr>
                                      <p:to>
                                        <p:strVal val="visible"/>
                                      </p:to>
                                    </p:set>
                                    <p:anim calcmode="lin" valueType="num">
                                      <p:cBhvr additive="base">
                                        <p:cTn id="71" dur="500" fill="hold"/>
                                        <p:tgtEl>
                                          <p:spTgt spid="422916"/>
                                        </p:tgtEl>
                                        <p:attrNameLst>
                                          <p:attrName>ppt_x</p:attrName>
                                        </p:attrNameLst>
                                      </p:cBhvr>
                                      <p:tavLst>
                                        <p:tav tm="0">
                                          <p:val>
                                            <p:strVal val="1+#ppt_w/2"/>
                                          </p:val>
                                        </p:tav>
                                        <p:tav tm="100000">
                                          <p:val>
                                            <p:strVal val="#ppt_x"/>
                                          </p:val>
                                        </p:tav>
                                      </p:tavLst>
                                    </p:anim>
                                    <p:anim calcmode="lin" valueType="num">
                                      <p:cBhvr additive="base">
                                        <p:cTn id="72" dur="500" fill="hold"/>
                                        <p:tgtEl>
                                          <p:spTgt spid="422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animBg="1" build="p"/>
      <p:bldP spid="4229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err="1"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PreparedStatement</a:t>
            </a:r>
            <a:r>
              <a:rPr kumimoji="0" lang="zh-CN" altLang="en-US" sz="3600" b="1" i="0" u="none" strike="noStrike" kern="120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与</a:t>
            </a: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Statement</a:t>
            </a:r>
            <a:endPar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5670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优势</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预编译</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语句，性能更高</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无需拼接</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语句，编程更简单</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可以防止</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注入，安全性更好</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PreparedStatement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缺陷</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语句占位符参数只能代替普通值，不可以代替表名、列名等数据库对象，对一些特殊应用不能实现</a:t>
            </a:r>
            <a:endPar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9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查询数据库</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 (CallableStatement)</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5003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用于执行存储过程</a:t>
            </a:r>
            <a:endParaRPr kumimoji="0" lang="en-US" altLang="zh-CN"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的对象有一个方法</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prepareCall()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可以创建一个</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CallableStatement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参数格式是”</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 procedureName}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其中</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procedureName</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是存储过程的名称</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比如存储过程的名称叫</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Qurey1,</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CallableStatement cstmt =</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conn.prepareCall(</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 Query1()}</a:t>
            </a: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startAt="2"/>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ResultSet rs=cstmt.executeQuery();</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308735" marR="0" lvl="1" indent="-52006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startAt="3"/>
              <a:defRPr/>
            </a:pPr>
            <a:r>
              <a:rPr kumimoji="0" lang="zh-CN" altLang="en-US"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cstmt.close();</a:t>
            </a:r>
            <a:endParaRPr kumimoji="0" lang="en-US" altLang="zh-CN" sz="252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CallableStatement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类</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42393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是</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的子类</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为所有的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DBMS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提供了一种以标准形式调用储存过程的方法。储存过程储存在数据库中。</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这种调用是用一种换码语法来写的，有两种形式：一种形式带结果参数，另一种形式不带结果参数。结果参数是一种输出 </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(OUT)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参数，是已储存过程的返回值。</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两种形式都可带有数量可变的输入（</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参数）、输出（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OUT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参数）或输入和输出（</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INOUT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参数）的参数。</a:t>
            </a:r>
            <a:r>
              <a:rPr kumimoji="0" lang="zh-CN" altLang="en-US" sz="294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问号将用作参数的占位符</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939">
                                            <p:txEl>
                                              <p:charRg st="0" end="31"/>
                                            </p:txEl>
                                          </p:spTgt>
                                        </p:tgtEl>
                                        <p:attrNameLst>
                                          <p:attrName>style.visibility</p:attrName>
                                        </p:attrNameLst>
                                      </p:cBhvr>
                                      <p:to>
                                        <p:strVal val="visible"/>
                                      </p:to>
                                    </p:set>
                                    <p:anim calcmode="lin" valueType="num">
                                      <p:cBhvr additive="base">
                                        <p:cTn id="7" dur="500" fill="hold"/>
                                        <p:tgtEl>
                                          <p:spTgt spid="423939">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3939">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3939">
                                            <p:txEl>
                                              <p:charRg st="31" end="74"/>
                                            </p:txEl>
                                          </p:spTgt>
                                        </p:tgtEl>
                                        <p:attrNameLst>
                                          <p:attrName>style.visibility</p:attrName>
                                        </p:attrNameLst>
                                      </p:cBhvr>
                                      <p:to>
                                        <p:strVal val="visible"/>
                                      </p:to>
                                    </p:set>
                                    <p:anim calcmode="lin" valueType="num">
                                      <p:cBhvr additive="base">
                                        <p:cTn id="13" dur="500" fill="hold"/>
                                        <p:tgtEl>
                                          <p:spTgt spid="423939">
                                            <p:txEl>
                                              <p:charRg st="31" end="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3939">
                                            <p:txEl>
                                              <p:charRg st="31"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3939">
                                            <p:txEl>
                                              <p:charRg st="74" end="149"/>
                                            </p:txEl>
                                          </p:spTgt>
                                        </p:tgtEl>
                                        <p:attrNameLst>
                                          <p:attrName>style.visibility</p:attrName>
                                        </p:attrNameLst>
                                      </p:cBhvr>
                                      <p:to>
                                        <p:strVal val="visible"/>
                                      </p:to>
                                    </p:set>
                                    <p:anim calcmode="lin" valueType="num">
                                      <p:cBhvr additive="base">
                                        <p:cTn id="19" dur="500" fill="hold"/>
                                        <p:tgtEl>
                                          <p:spTgt spid="423939">
                                            <p:txEl>
                                              <p:charRg st="74" end="1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3939">
                                            <p:txEl>
                                              <p:charRg st="74" end="1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3939">
                                            <p:txEl>
                                              <p:charRg st="149" end="215"/>
                                            </p:txEl>
                                          </p:spTgt>
                                        </p:tgtEl>
                                        <p:attrNameLst>
                                          <p:attrName>style.visibility</p:attrName>
                                        </p:attrNameLst>
                                      </p:cBhvr>
                                      <p:to>
                                        <p:strVal val="visible"/>
                                      </p:to>
                                    </p:set>
                                    <p:anim calcmode="lin" valueType="num">
                                      <p:cBhvr additive="base">
                                        <p:cTn id="25" dur="500" fill="hold"/>
                                        <p:tgtEl>
                                          <p:spTgt spid="423939">
                                            <p:txEl>
                                              <p:charRg st="149" end="2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3939">
                                            <p:txEl>
                                              <p:charRg st="149" end="2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p:txBody>
          <a:bodyPr vert="horz" wrap="square" lIns="102870" tIns="51435" rIns="102870" bIns="51435" anchor="ctr"/>
          <a:p>
            <a:pPr defTabSz="1028700"/>
            <a:r>
              <a:rPr lang="en-US" altLang="zh-CN" kern="1200" dirty="0">
                <a:latin typeface="微软雅黑" panose="020B0503020204020204" pitchFamily="34" charset="-122"/>
                <a:ea typeface="微软雅黑" panose="020B0503020204020204" pitchFamily="34" charset="-122"/>
                <a:cs typeface="+mj-cs"/>
                <a:sym typeface="Calibri" panose="020F0502020204030204" pitchFamily="34" charset="0"/>
              </a:rPr>
              <a:t>CallableStatement</a:t>
            </a:r>
            <a:r>
              <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rPr>
              <a:t>的例子</a:t>
            </a:r>
            <a:endParaRPr lang="zh-CN" altLang="en-US"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 name="矩形 1"/>
          <p:cNvSpPr/>
          <p:nvPr/>
        </p:nvSpPr>
        <p:spPr>
          <a:xfrm>
            <a:off x="225425" y="1366838"/>
            <a:ext cx="10394950" cy="2554288"/>
          </a:xfrm>
          <a:prstGeom prst="rect">
            <a:avLst/>
          </a:prstGeom>
        </p:spPr>
        <p:txBody>
          <a:bodyPr>
            <a:spAutoFit/>
          </a:bodyPr>
          <a:lstStyle/>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Jdbc</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MySQL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存储过程</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CallableStatement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a:t>
            </a:r>
            <a:b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b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connection.prepareCall</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r>
              <a:rPr kumimoji="0" lang="en-US" altLang="zh-CN" sz="2000" b="0" i="0" u="none" strike="noStrike" kern="0" cap="none" spc="0" normalizeH="0" baseline="0" noProof="0" dirty="0">
                <a:ln>
                  <a:noFill/>
                </a:ln>
                <a:solidFill>
                  <a:srgbClr val="2A00FF"/>
                </a:solidFill>
                <a:effectLst/>
                <a:uLnTx/>
                <a:uFillTx/>
                <a:latin typeface="Courier New" panose="02070309020205020404" pitchFamily="49" charset="0"/>
                <a:ea typeface="等线" panose="02010600030101010101" pitchFamily="2" charset="-122"/>
                <a:cs typeface="Times New Roman" panose="02020603050405020304" pitchFamily="18" charset="0"/>
              </a:rPr>
              <a:t>"{call Test3(?,?)}"</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cb.registerOutParameter</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(1,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Types.</a:t>
            </a:r>
            <a:r>
              <a:rPr kumimoji="0" lang="en-US" altLang="zh-CN" sz="2000" b="0" i="1" u="none" strike="noStrike" kern="0" cap="none" spc="0" normalizeH="0" baseline="0" noProof="0" dirty="0" err="1">
                <a:ln>
                  <a:noFill/>
                </a:ln>
                <a:solidFill>
                  <a:srgbClr val="0000C0"/>
                </a:solidFill>
                <a:effectLst/>
                <a:uLnTx/>
                <a:uFillTx/>
                <a:latin typeface="Courier New" panose="02070309020205020404" pitchFamily="49" charset="0"/>
                <a:ea typeface="等线" panose="02010600030101010101" pitchFamily="2" charset="-122"/>
                <a:cs typeface="Times New Roman" panose="02020603050405020304" pitchFamily="18" charset="0"/>
              </a:rPr>
              <a:t>INTEGER</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cb.setInt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(2,2);</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cb.execute</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1" i="0" u="none" strike="noStrike" kern="0" cap="none" spc="0" normalizeH="0" baseline="0" noProof="0" dirty="0" err="1">
                <a:ln>
                  <a:noFill/>
                </a:ln>
                <a:solidFill>
                  <a:srgbClr val="7F0055"/>
                </a:solidFill>
                <a:effectLst/>
                <a:uLnTx/>
                <a:uFillTx/>
                <a:latin typeface="Courier New" panose="02070309020205020404" pitchFamily="49" charset="0"/>
                <a:ea typeface="等线" panose="02010600030101010101" pitchFamily="2" charset="-122"/>
                <a:cs typeface="Times New Roman" panose="02020603050405020304" pitchFamily="18" charset="0"/>
              </a:rPr>
              <a:t>int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times2=</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cb.getInt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(1);</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System.</a:t>
            </a:r>
            <a:r>
              <a:rPr kumimoji="0" lang="en-US" altLang="zh-CN" sz="2000" b="0" i="1" u="none" strike="noStrike" kern="0" cap="none" spc="0" normalizeH="0" baseline="0" noProof="0" dirty="0" err="1">
                <a:ln>
                  <a:noFill/>
                </a:ln>
                <a:solidFill>
                  <a:srgbClr val="0000C0"/>
                </a:solidFill>
                <a:effectLst/>
                <a:uLnTx/>
                <a:uFillTx/>
                <a:latin typeface="Courier New" panose="02070309020205020404" pitchFamily="49" charset="0"/>
                <a:ea typeface="等线" panose="02010600030101010101" pitchFamily="2" charset="-122"/>
                <a:cs typeface="Times New Roman" panose="02020603050405020304" pitchFamily="18" charset="0"/>
              </a:rPr>
              <a:t>out</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等线" panose="02010600030101010101" pitchFamily="2" charset="-122"/>
                <a:cs typeface="Times New Roman" panose="02020603050405020304" pitchFamily="18" charset="0"/>
              </a:rPr>
              <a:t>(times2);</a:t>
            </a:r>
            <a:endParaRPr kumimoji="0" lang="zh-CN" altLang="zh-CN" sz="24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p:cNvSpPr/>
          <p:nvPr/>
        </p:nvSpPr>
        <p:spPr>
          <a:xfrm>
            <a:off x="1439863" y="3914775"/>
            <a:ext cx="5400675" cy="2555875"/>
          </a:xfrm>
          <a:prstGeom prst="rect">
            <a:avLst/>
          </a:prstGeom>
        </p:spPr>
        <p:txBody>
          <a:bodyPr>
            <a:spAutoFit/>
          </a:bodyPr>
          <a:lstStyle/>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//MySQL</a:t>
            </a:r>
            <a:r>
              <a:rPr kumimoji="0" lang="zh-CN" altLang="en-US"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的存储过程</a:t>
            </a:r>
            <a:endPar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DELIMITER $$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CREATE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PROCEDURE `test`.`Test3`(OUT a INT,IN b INT)</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BEGIN</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SET a=b*2;</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    END$$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1028700" rtl="0" eaLnBrk="1" fontAlgn="base" latinLnBrk="0" hangingPunct="1">
              <a:lnSpc>
                <a:spcPct val="100000"/>
              </a:lnSpc>
              <a:spcBef>
                <a:spcPct val="0"/>
              </a:spcBef>
              <a:spcAft>
                <a:spcPts val="0"/>
              </a:spcAft>
              <a:buClrTx/>
              <a:buSzTx/>
              <a:buFont typeface="Arial" panose="020B0604020202020204" pitchFamily="34" charset="0"/>
              <a:buNone/>
              <a:defRPr/>
            </a:pPr>
            <a:r>
              <a:rPr kumimoji="0" lang="en-US"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rPr>
              <a:t>DELIMITER ;</a:t>
            </a:r>
            <a:endParaRPr kumimoji="0" lang="zh-CN" altLang="zh-CN" sz="2000" b="0" i="0" u="none" strike="noStrike" kern="10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本讲小结</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4336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了解关系型数据库和</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的基本概念</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和</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访问数据库的机制</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熟悉通过</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访问数据库的基本编程实现</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连接池的使用及原理</a:t>
            </a: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的特点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1267"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水平上的</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endPar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1143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为</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语言定义的一个</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调用级界面，其中心在于执行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基本的</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声明和取回结果。在此基础上可以定义更高层次</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API</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与</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的一致性</a:t>
            </a:r>
            <a:endPar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25146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允许使用从属于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DBMS</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的系统的任何查询语句，一个应用程序可以尽可能的使用</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功能。</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25146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用户至少使用</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ANSI SQL 92 entry level</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标准</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可在现有的数据库接口之上实现</a:t>
            </a:r>
            <a:endPar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069975" marR="0" lvl="2" indent="25146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比如可以在</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之上实现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marR="0" lvl="0" indent="-60007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的特点</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4578" name="Rectangle 3"/>
          <p:cNvSpPr>
            <a:spLocks noGrp="1"/>
          </p:cNvSpPr>
          <p:nvPr>
            <p:ph idx="1"/>
          </p:nvPr>
        </p:nvSpPr>
        <p:spPr/>
        <p:txBody>
          <a:bodyPr vert="horz" wrap="square" lIns="102870" tIns="51435" rIns="102870" bIns="51435" anchor="t"/>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提供与其他</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系统一致的</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界面</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简单易行，最大可能简单化</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使用健壮、静态的通用数据类型。</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使一般情形简单化</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buFont typeface="Wingdings" panose="05000000000000000000" pitchFamily="2" charset="2"/>
              <a:buAutoNum type="arabicPeriod" startAt="4"/>
            </a:pP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多种方法、多种功能</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marL="600075" indent="-600075"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 </a:t>
            </a:r>
            <a:r>
              <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的结构</a:t>
            </a:r>
            <a:endPar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363"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Java.sql.DriverManager</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用来装载驱动程序，并且为创建新的数据库联接提供支持。</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Java.sql.Connection</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完成对某一指定数据库的联接</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Java.sql.Statement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在一个给定的连接中作为</a:t>
            </a: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执行声明的容器，包含了两个重要的子类型。</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Java.sql.PreparedSatement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用于执行预编译的</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声明</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Java.sql.CallableStatement</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用于执行数据库中存储过程的调用</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Java.sql.ResultSet</a:t>
            </a: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对于给定声明取得结果的途径</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Rectangle 3"/>
          <p:cNvSpPr>
            <a:spLocks noChangeArrowheads="1"/>
          </p:cNvSpPr>
          <p:nvPr/>
        </p:nvSpPr>
        <p:spPr bwMode="auto">
          <a:xfrm>
            <a:off x="1320800" y="2079625"/>
            <a:ext cx="8159750" cy="4321175"/>
          </a:xfrm>
          <a:prstGeom prst="rect">
            <a:avLst/>
          </a:prstGeom>
          <a:noFill/>
          <a:ln>
            <a:noFill/>
          </a:ln>
          <a:effectLst/>
        </p:spPr>
        <p:txBody>
          <a:bodyPr lIns="95628" tIns="47814" rIns="95628" bIns="47814"/>
          <a:lstStyle>
            <a:lvl1pPr marL="342900" indent="-342900">
              <a:defRPr kumimoji="1" sz="2400">
                <a:solidFill>
                  <a:schemeClr val="tx1"/>
                </a:solidFill>
                <a:latin typeface="Arial" panose="020B0604020202020204" pitchFamily="34" charset="0"/>
                <a:ea typeface="黑体" panose="02010609060101010101" pitchFamily="49" charset="-122"/>
              </a:defRPr>
            </a:lvl1pPr>
            <a:lvl2pPr marL="1035050" indent="-455930">
              <a:defRPr kumimoji="1" sz="2400">
                <a:solidFill>
                  <a:schemeClr val="tx1"/>
                </a:solidFill>
                <a:latin typeface="Arial" panose="020B0604020202020204" pitchFamily="34" charset="0"/>
                <a:ea typeface="黑体" panose="02010609060101010101" pitchFamily="49" charset="-122"/>
              </a:defRPr>
            </a:lvl2pPr>
            <a:lvl3pPr marL="1143000" indent="-228600">
              <a:defRPr kumimoji="1" sz="2400">
                <a:solidFill>
                  <a:schemeClr val="tx1"/>
                </a:solidFill>
                <a:latin typeface="Arial" panose="020B0604020202020204" pitchFamily="34" charset="0"/>
                <a:ea typeface="黑体" panose="02010609060101010101" pitchFamily="49" charset="-122"/>
              </a:defRPr>
            </a:lvl3pPr>
            <a:lvl4pPr marL="1600200" indent="-228600">
              <a:defRPr kumimoji="1" sz="2400">
                <a:solidFill>
                  <a:schemeClr val="tx1"/>
                </a:solidFill>
                <a:latin typeface="Arial" panose="020B0604020202020204" pitchFamily="34" charset="0"/>
                <a:ea typeface="黑体" panose="02010609060101010101" pitchFamily="49" charset="-122"/>
              </a:defRPr>
            </a:lvl4pPr>
            <a:lvl5pPr marL="2057400" indent="-228600">
              <a:defRPr kumimoji="1" sz="2400">
                <a:solidFill>
                  <a:schemeClr val="tx1"/>
                </a:solidFill>
                <a:latin typeface="Arial" panose="020B0604020202020204" pitchFamily="34" charset="0"/>
                <a:ea typeface="黑体" panose="02010609060101010101" pitchFamily="49" charset="-122"/>
              </a:defRPr>
            </a:lvl5pPr>
            <a:lvl6pPr marL="25146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6pPr>
            <a:lvl7pPr marL="29718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7pPr>
            <a:lvl8pPr marL="34290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8pPr>
            <a:lvl9pPr marL="3886200" indent="-228600" fontAlgn="base">
              <a:spcBef>
                <a:spcPct val="20000"/>
              </a:spcBef>
              <a:spcAft>
                <a:spcPct val="0"/>
              </a:spcAft>
              <a:defRPr kumimoji="1" sz="2400">
                <a:solidFill>
                  <a:schemeClr val="tx1"/>
                </a:solidFill>
                <a:latin typeface="Arial" panose="020B0604020202020204" pitchFamily="34" charset="0"/>
                <a:ea typeface="黑体" panose="02010609060101010101" pitchFamily="49" charset="-122"/>
              </a:defRPr>
            </a:lvl9pPr>
          </a:lstStyle>
          <a:p>
            <a:pPr marL="1035050" marR="0" lvl="1" indent="-455930" algn="l" defTabSz="1028700" rtl="0" eaLnBrk="1" fontAlgn="base" latinLnBrk="0" hangingPunct="1">
              <a:lnSpc>
                <a:spcPct val="90000"/>
              </a:lnSpc>
              <a:spcBef>
                <a:spcPct val="0"/>
              </a:spcBef>
              <a:spcAft>
                <a:spcPct val="0"/>
              </a:spcAft>
              <a:buClr>
                <a:schemeClr val="folHlink"/>
              </a:buClr>
              <a:buSzTx/>
              <a:buFont typeface="Wingdings" panose="05000000000000000000" pitchFamily="2" charset="2"/>
              <a:buChar char="q"/>
              <a:defRPr/>
            </a:pPr>
            <a:endParaRPr kumimoji="0" lang="en-US" altLang="zh-CN" sz="189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92195" name="Rectangle 3"/>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  </a:t>
            </a:r>
            <a:r>
              <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编程基本步骤</a:t>
            </a:r>
            <a:endParaRPr kumimoji="0" lang="zh-CN" altLang="en-US" sz="3600" b="1"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92196" name="Rectangle 4"/>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导入必须的包</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驱动</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及数据源得到一个数据库连接对象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由数据库连接对象创建一个</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用此</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对象进行查询操作</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查询结果由</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对象保存</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ResultSet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Statement</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关闭</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Connection</a:t>
            </a:r>
            <a:r>
              <a:rPr kumimoji="0" lang="en-US"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对象</a:t>
            </a:r>
            <a:endParaRPr kumimoji="0" lang="en-US" altLang="zh-CN"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86080" marR="0" lvl="0" indent="-386080" algn="l" defTabSz="1028700" rtl="0" eaLnBrk="0" fontAlgn="base" latinLnBrk="0" hangingPunct="0">
              <a:lnSpc>
                <a:spcPct val="80000"/>
              </a:lnSpc>
              <a:spcBef>
                <a:spcPct val="20000"/>
              </a:spcBef>
              <a:spcAft>
                <a:spcPct val="0"/>
              </a:spcAft>
              <a:buClrTx/>
              <a:buSzTx/>
              <a:buFont typeface="Arial" panose="020B0604020202020204" pitchFamily="34" charset="0"/>
              <a:buChar char="•"/>
              <a:defRPr/>
            </a:pPr>
            <a:endParaRPr kumimoji="0" lang="zh-CN" altLang="en-US" sz="294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 Driver interface</a:t>
            </a:r>
            <a:endPar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866" name="Rectangle 3"/>
          <p:cNvSpPr>
            <a:spLocks noGrp="1"/>
          </p:cNvSpPr>
          <p:nvPr>
            <p:ph idx="1"/>
          </p:nvPr>
        </p:nvSpPr>
        <p:spPr/>
        <p:txBody>
          <a:bodyPr vert="horz" wrap="square" lIns="102870" tIns="51435" rIns="102870" bIns="51435" anchor="t"/>
          <a:p>
            <a:pPr defTabSz="1028700"/>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是面向驱动程序开发商的接口，每一个驱动程序都必须提供对于</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java.sql.Connection, java.sql.Statement, java.sql.PreparedStatement , java.sql .ResultSet</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等主要接口的实现方法。</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Java.sql.DriverManager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需要装载驱动程序时，每个驱动程序需要提供一个能实现</a:t>
            </a:r>
            <a:r>
              <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rPr>
              <a:t>java.sql.Driver</a:t>
            </a:r>
            <a:r>
              <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rPr>
              <a:t>接口的类。</a:t>
            </a:r>
            <a:endParaRPr lang="en-US" altLang="zh-CN"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a:endParaRPr lang="zh-CN" altLang="en-US"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p:txBody>
          <a:bodyPr vert="horz" wrap="square" lIns="102870" tIns="51435" rIns="102870" bIns="51435" numCol="1" anchor="ctr" anchorCtr="0" compatLnSpc="1"/>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通过</a:t>
            </a:r>
            <a:r>
              <a:rPr kumimoji="0" lang="en-US" altLang="zh-CN"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JDBC</a:t>
            </a:r>
            <a:r>
              <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访问数据库</a:t>
            </a:r>
            <a:endParaRPr kumimoji="0" lang="zh-CN" altLang="en-US" sz="3600" b="1" i="0" u="none" strike="noStrike" kern="1200" cap="none" spc="0" normalizeH="0" baseline="0" noProof="0">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9459" name="Rectangle 3"/>
          <p:cNvSpPr>
            <a:spLocks noGrp="1" noChangeArrowheads="1"/>
          </p:cNvSpPr>
          <p:nvPr>
            <p:ph idx="1"/>
          </p:nvPr>
        </p:nvSpPr>
        <p:spPr>
          <a:xfrm>
            <a:off x="495300" y="1395413"/>
            <a:ext cx="9721850" cy="4751388"/>
          </a:xfrm>
        </p:spPr>
        <p:txBody>
          <a:bodyPr vert="horz" wrap="square" lIns="102870" tIns="51435" rIns="102870" bIns="51435" numCol="1" anchor="t" anchorCtr="0" compatLnSpc="1"/>
          <a:lstStyle/>
          <a:p>
            <a:pPr marL="600075" marR="0" lvl="0" indent="-600075" algn="l" defTabSz="1028700" rtl="0" eaLnBrk="0" fontAlgn="base" latinLnBrk="0" hangingPunct="0">
              <a:lnSpc>
                <a:spcPct val="100000"/>
              </a:lnSpc>
              <a:spcBef>
                <a:spcPct val="20000"/>
              </a:spcBef>
              <a:spcAft>
                <a:spcPct val="0"/>
              </a:spcAft>
              <a:buClr>
                <a:schemeClr val="tx1"/>
              </a:buClr>
              <a:buSzTx/>
              <a:buFont typeface="Arial" panose="020B0604020202020204" pitchFamily="34" charset="0"/>
              <a:buChar char="•"/>
              <a:defRPr/>
            </a:pPr>
            <a:r>
              <a:rPr kumimoji="0" lang="zh-CN" altLang="en-US"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建立连接</a:t>
            </a:r>
            <a:endParaRPr kumimoji="0" lang="en-US" altLang="zh-CN" sz="273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所有</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程序的第一步都是与数据库建立连接，用户得到一个</a:t>
            </a:r>
            <a:r>
              <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java.sql.Connection</a:t>
            </a: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的对象</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82015" marR="0" lvl="1" indent="-52006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加载驱动程序，</a:t>
            </a:r>
            <a:endParaRPr kumimoji="0" lang="en-US" altLang="zh-CN" sz="231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通过设置</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属性中的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sql.driver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来制定驱动程序列表。这个属性是一系列的用冒号隔开的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类的名称，按照顺序搜索驱动程序，使用第一个能成功和给定</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URL</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相连的驱动程序。</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Wingdings" panose="05000000000000000000" pitchFamily="2" charset="2"/>
              <a:buAutoNum type="arabicPeriod"/>
              <a:defRPr/>
            </a:pP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使用</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Class.forName()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显式加载驱动程序。例如</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Class.forName(</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sun.jdbc.odbc.JdbcOdbcDriver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加载了</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sun</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公司提供的</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jdbc</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odbc</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桥驱动程序，由驱动程序负责向</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登记，在数据库连接时，</a:t>
            </a:r>
            <a:r>
              <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DriverManager</a:t>
            </a:r>
            <a:r>
              <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将试图使用此驱动程序。</a:t>
            </a:r>
            <a:endParaRPr kumimoji="0" lang="en-US" altLang="zh-CN"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144905" marR="0" lvl="2" indent="-440055"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1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PP_MARK_KEY" val="3c8a9c82-21b3-4f34-8858-a6b836b4d953"/>
  <p:tag name="COMMONDATA" val="eyJoZGlkIjoiYjNiMjFmMjgzOWFkZmI5ZDgxZjNjYTg0ZWMyM2QyZGU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7799</Words>
  <Application>WPS 演示</Application>
  <PresentationFormat/>
  <Paragraphs>318</Paragraphs>
  <Slides>35</Slides>
  <Notes>84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宋体</vt:lpstr>
      <vt:lpstr>Wingdings</vt:lpstr>
      <vt:lpstr>Calibri</vt:lpstr>
      <vt:lpstr>Impact</vt:lpstr>
      <vt:lpstr>方正姚体</vt:lpstr>
      <vt:lpstr>微软雅黑</vt:lpstr>
      <vt:lpstr>Felix Titling</vt:lpstr>
      <vt:lpstr>黑体</vt:lpstr>
      <vt:lpstr>Arial Unicode MS</vt:lpstr>
      <vt:lpstr>Times New Roman</vt:lpstr>
      <vt:lpstr>Arial Narrow</vt:lpstr>
      <vt:lpstr>Courier New</vt:lpstr>
      <vt:lpstr>等线</vt:lpstr>
      <vt:lpstr>Office 主题​​</vt:lpstr>
      <vt:lpstr>PowerPoint 演示文稿</vt:lpstr>
      <vt:lpstr>内容</vt:lpstr>
      <vt:lpstr>JDBC概述</vt:lpstr>
      <vt:lpstr>JDBC的特点</vt:lpstr>
      <vt:lpstr>JDBC的特点</vt:lpstr>
      <vt:lpstr>JDBC 的结构</vt:lpstr>
      <vt:lpstr>JDBC  编程基本步骤</vt:lpstr>
      <vt:lpstr>JDBC Driver interface</vt:lpstr>
      <vt:lpstr>通过JDBC访问数据库</vt:lpstr>
      <vt:lpstr>与数据库的连接</vt:lpstr>
      <vt:lpstr>…Driver接口…</vt:lpstr>
      <vt:lpstr>DriverManager类</vt:lpstr>
      <vt:lpstr>Connection类</vt:lpstr>
      <vt:lpstr>使用 DriverManager的例子</vt:lpstr>
      <vt:lpstr>Connection类的方法…</vt:lpstr>
      <vt:lpstr>…Connection类的方法…</vt:lpstr>
      <vt:lpstr>…Connection类的方法…</vt:lpstr>
      <vt:lpstr>查询数据库 (Statement)</vt:lpstr>
      <vt:lpstr>Statement类</vt:lpstr>
      <vt:lpstr>PowerPoint 演示文稿</vt:lpstr>
      <vt:lpstr>创建Statements对象</vt:lpstr>
      <vt:lpstr>执行sql语句的方法…</vt:lpstr>
      <vt:lpstr>…执行sql语句的方法…</vt:lpstr>
      <vt:lpstr>…执行sql语句的方法</vt:lpstr>
      <vt:lpstr>查询数据库 (PreparedStatement)</vt:lpstr>
      <vt:lpstr>查询数据库 (PreparedStatement)</vt:lpstr>
      <vt:lpstr>PreparedStatement类</vt:lpstr>
      <vt:lpstr>PreparedStatement类的方法…</vt:lpstr>
      <vt:lpstr>…PreparedStatement类的方法…</vt:lpstr>
      <vt:lpstr>PreparedStatement编程例子</vt:lpstr>
      <vt:lpstr>PreparedStatement与Statement</vt:lpstr>
      <vt:lpstr>查询数据库 (CallableStatement)</vt:lpstr>
      <vt:lpstr>CallableStatement类</vt:lpstr>
      <vt:lpstr>CallableStatement的例子</vt:lpstr>
      <vt:lpstr>本讲小结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239</cp:revision>
  <cp:lastPrinted>2016-11-07T04:06:00Z</cp:lastPrinted>
  <dcterms:created xsi:type="dcterms:W3CDTF">2012-10-26T07:13:00Z</dcterms:created>
  <dcterms:modified xsi:type="dcterms:W3CDTF">2023-06-19T18:31:28Z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E077A614BC394DE588951E3C8FFD59A7</vt:lpwstr>
  </property>
</Properties>
</file>