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3"/>
  </p:sldMasterIdLst>
  <p:notesMasterIdLst>
    <p:notesMasterId r:id="rId15"/>
  </p:notesMasterIdLst>
  <p:handoutMasterIdLst>
    <p:handoutMasterId r:id="rId16"/>
  </p:handoutMasterIdLst>
  <p:sldIdLst>
    <p:sldId id="1977" r:id="rId4"/>
    <p:sldId id="2047" r:id="rId5"/>
    <p:sldId id="2010" r:id="rId6"/>
    <p:sldId id="2013" r:id="rId7"/>
    <p:sldId id="2012" r:id="rId8"/>
    <p:sldId id="2014" r:id="rId9"/>
    <p:sldId id="2101" r:id="rId10"/>
    <p:sldId id="2016" r:id="rId11"/>
    <p:sldId id="2099" r:id="rId12"/>
    <p:sldId id="2022" r:id="rId13"/>
    <p:sldId id="2030" r:id="rId14"/>
  </p:sldIdLst>
  <p:sldSz cx="10801350" cy="72009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方正姚体" panose="02010601030101010101" charset="-122"/>
      <p:regular r:id="rId25"/>
    </p:embeddedFont>
    <p:embeddedFont>
      <p:font typeface="微软雅黑" panose="020B0503020204020204" pitchFamily="34" charset="-122"/>
      <p:regular r:id="rId26"/>
    </p:embeddedFont>
    <p:embeddedFont>
      <p:font typeface="Latha" panose="020B0604020202020204" pitchFamily="34" charset="0"/>
      <p:regular r:id="rId27"/>
      <p:bold r:id="rId28"/>
    </p:embeddedFont>
    <p:embeddedFont>
      <p:font typeface="FrankRuehl" panose="020E0503060101010101" pitchFamily="34" charset="-79"/>
      <p:regular r:id="rId29"/>
    </p:embeddedFont>
    <p:embeddedFont>
      <p:font typeface="黑体" panose="02010609060101010101" pitchFamily="49" charset="-122"/>
      <p:regular r:id="rId30"/>
    </p:embeddedFont>
  </p:embeddedFontLst>
  <p:custDataLst>
    <p:tags r:id="rId31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8da225-0a3b-4dd6-b1d2-f49b82eae32c}">
          <p14:sldIdLst>
            <p14:sldId id="1977"/>
            <p14:sldId id="2047"/>
            <p14:sldId id="2010"/>
            <p14:sldId id="2013"/>
            <p14:sldId id="2012"/>
            <p14:sldId id="2014"/>
            <p14:sldId id="2101"/>
            <p14:sldId id="2016"/>
            <p14:sldId id="2099"/>
            <p14:sldId id="2022"/>
            <p14:sldId id="2030"/>
          </p14:sldIdLst>
        </p14:section>
        <p14:section name="无标题节" id="{c22f6ec1-d4a7-4b3f-a9e7-b8f3d38507c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49"/>
        <p:guide pos="3427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13.xml"/><Relationship Id="rId30" Type="http://schemas.openxmlformats.org/officeDocument/2006/relationships/font" Target="fonts/font11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6145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16387" name="文本占位符 6146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课程目的：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了解并掌握</a:t>
            </a:r>
            <a:r>
              <a:rPr lang="en-US" altLang="zh-CN" dirty="0"/>
              <a:t>java</a:t>
            </a:r>
            <a:r>
              <a:rPr lang="zh-CN" altLang="en-US" dirty="0"/>
              <a:t>编程技术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理解面向对象程序设计的思路和方法 </a:t>
            </a:r>
            <a:endParaRPr lang="zh-CN" altLang="en-US" dirty="0"/>
          </a:p>
          <a:p>
            <a:pPr lvl="0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考核方式：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出勤</a:t>
            </a:r>
            <a:r>
              <a:rPr lang="en-US" altLang="zh-CN" dirty="0"/>
              <a:t>2%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平时作业 </a:t>
            </a:r>
            <a:r>
              <a:rPr lang="en-US" altLang="zh-CN" dirty="0"/>
              <a:t>26%+</a:t>
            </a:r>
            <a:r>
              <a:rPr lang="zh-CN" altLang="en-US" dirty="0"/>
              <a:t>上机考试</a:t>
            </a:r>
            <a:r>
              <a:rPr lang="en-US" altLang="zh-CN" dirty="0"/>
              <a:t>12%</a:t>
            </a:r>
            <a:r>
              <a:rPr lang="zh-CN" altLang="en-US" dirty="0"/>
              <a:t>     共</a:t>
            </a:r>
            <a:r>
              <a:rPr lang="en-US" altLang="zh-CN" dirty="0"/>
              <a:t>40%</a:t>
            </a:r>
            <a:endParaRPr lang="en-US" altLang="zh-CN" dirty="0"/>
          </a:p>
          <a:p>
            <a:pPr lvl="1" eaLnBrk="1" hangingPunct="1">
              <a:spcBef>
                <a:spcPts val="20"/>
              </a:spcBef>
            </a:pPr>
            <a:r>
              <a:rPr lang="zh-CN" altLang="en-US" dirty="0"/>
              <a:t>笔试成绩     </a:t>
            </a:r>
            <a:r>
              <a:rPr lang="zh-CN" altLang="en-US" sz="2520" dirty="0"/>
              <a:t> </a:t>
            </a:r>
            <a:r>
              <a:rPr lang="zh-CN" altLang="en-US" sz="2100" dirty="0"/>
              <a:t> </a:t>
            </a:r>
            <a:r>
              <a:rPr lang="zh-CN" altLang="en-US" sz="2520" dirty="0"/>
              <a:t>  </a:t>
            </a:r>
            <a:r>
              <a:rPr lang="zh-CN" altLang="en-US" dirty="0"/>
              <a:t>        </a:t>
            </a:r>
            <a:r>
              <a:rPr lang="en-US" altLang="zh-CN" dirty="0"/>
              <a:t>60%</a:t>
            </a:r>
            <a:endParaRPr lang="en-US" altLang="zh-CN" dirty="0"/>
          </a:p>
          <a:p>
            <a:pPr lvl="1" eaLnBrk="1" hangingPunct="1">
              <a:spcBef>
                <a:spcPts val="20"/>
              </a:spcBef>
            </a:pPr>
            <a:endParaRPr lang="en-US" altLang="zh-CN" dirty="0"/>
          </a:p>
          <a:p>
            <a:pPr lvl="1" eaLnBrk="1" hangingPunct="1">
              <a:spcBef>
                <a:spcPts val="20"/>
              </a:spcBef>
            </a:pPr>
            <a:r>
              <a:rPr lang="en-US" altLang="zh-CN" dirty="0">
                <a:highlight>
                  <a:srgbClr val="FFFF00"/>
                </a:highlight>
              </a:rPr>
              <a:t>Java</a:t>
            </a:r>
            <a:r>
              <a:rPr lang="zh-CN" altLang="en-US" dirty="0">
                <a:highlight>
                  <a:srgbClr val="FFFF00"/>
                </a:highlight>
              </a:rPr>
              <a:t>是解释性语言，</a:t>
            </a:r>
            <a:r>
              <a:rPr lang="en-US" altLang="zh-CN" dirty="0">
                <a:highlight>
                  <a:srgbClr val="FFFF00"/>
                </a:highlight>
              </a:rPr>
              <a:t>javap</a:t>
            </a:r>
            <a:r>
              <a:rPr lang="zh-CN" altLang="en-US" dirty="0">
                <a:highlight>
                  <a:srgbClr val="FFFF00"/>
                </a:highlight>
              </a:rPr>
              <a:t>反编译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程序开发过程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76300" y="1293495"/>
            <a:ext cx="9072880" cy="4897046"/>
            <a:chOff x="945" y="2688"/>
            <a:chExt cx="15120" cy="8219"/>
          </a:xfrm>
        </p:grpSpPr>
        <p:sp>
          <p:nvSpPr>
            <p:cNvPr id="69635" name="AutoShape 4"/>
            <p:cNvSpPr/>
            <p:nvPr/>
          </p:nvSpPr>
          <p:spPr>
            <a:xfrm>
              <a:off x="2194" y="2811"/>
              <a:ext cx="202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安装</a:t>
              </a:r>
              <a:r>
                <a:rPr lang="en-US" altLang="zh-CN" sz="21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JDK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6" name="AutoShape 5"/>
            <p:cNvSpPr/>
            <p:nvPr/>
          </p:nvSpPr>
          <p:spPr>
            <a:xfrm>
              <a:off x="5885" y="2811"/>
              <a:ext cx="333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设置环境变量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7" name="AutoShape 6"/>
            <p:cNvSpPr/>
            <p:nvPr/>
          </p:nvSpPr>
          <p:spPr>
            <a:xfrm>
              <a:off x="11007" y="2811"/>
              <a:ext cx="202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安装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IDE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8" name="AutoShape 7"/>
            <p:cNvSpPr/>
            <p:nvPr/>
          </p:nvSpPr>
          <p:spPr>
            <a:xfrm>
              <a:off x="10647" y="5909"/>
              <a:ext cx="4048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源程序文件 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(*.java)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9" name="AutoShape 8"/>
            <p:cNvSpPr/>
            <p:nvPr/>
          </p:nvSpPr>
          <p:spPr>
            <a:xfrm>
              <a:off x="7791" y="5909"/>
              <a:ext cx="1313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Arial" panose="020B0604020202020204" pitchFamily="34" charset="0"/>
                  <a:ea typeface="黑体" panose="02010609060101010101" pitchFamily="49" charset="-122"/>
                </a:rPr>
                <a:t>编译</a:t>
              </a:r>
              <a:endParaRPr lang="zh-CN" altLang="en-US" sz="21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40" name="AutoShape 9"/>
            <p:cNvSpPr/>
            <p:nvPr/>
          </p:nvSpPr>
          <p:spPr>
            <a:xfrm>
              <a:off x="6481" y="7576"/>
              <a:ext cx="4169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字节码文件 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(*.class)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1" name="AutoShape 11"/>
            <p:cNvSpPr/>
            <p:nvPr/>
          </p:nvSpPr>
          <p:spPr>
            <a:xfrm>
              <a:off x="11007" y="4360"/>
              <a:ext cx="2024" cy="717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程序设计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2" name="AutoShape 12"/>
            <p:cNvSpPr/>
            <p:nvPr/>
          </p:nvSpPr>
          <p:spPr>
            <a:xfrm>
              <a:off x="7434" y="4360"/>
              <a:ext cx="2024" cy="714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程序修改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3" name="Line 13"/>
            <p:cNvSpPr/>
            <p:nvPr/>
          </p:nvSpPr>
          <p:spPr>
            <a:xfrm>
              <a:off x="4218" y="3168"/>
              <a:ext cx="16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4" name="Line 14"/>
            <p:cNvSpPr/>
            <p:nvPr/>
          </p:nvSpPr>
          <p:spPr>
            <a:xfrm>
              <a:off x="9219" y="3168"/>
              <a:ext cx="17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9645" name="Line 15"/>
            <p:cNvSpPr/>
            <p:nvPr/>
          </p:nvSpPr>
          <p:spPr>
            <a:xfrm>
              <a:off x="9219" y="3289"/>
              <a:ext cx="2502" cy="10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6" name="Line 16"/>
            <p:cNvSpPr/>
            <p:nvPr/>
          </p:nvSpPr>
          <p:spPr>
            <a:xfrm flipH="1">
              <a:off x="12078" y="3528"/>
              <a:ext cx="0" cy="8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9647" name="Line 17"/>
            <p:cNvSpPr/>
            <p:nvPr/>
          </p:nvSpPr>
          <p:spPr>
            <a:xfrm>
              <a:off x="9458" y="4717"/>
              <a:ext cx="2381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8" name="Line 18"/>
            <p:cNvSpPr/>
            <p:nvPr/>
          </p:nvSpPr>
          <p:spPr>
            <a:xfrm flipH="1">
              <a:off x="12078" y="5074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9" name="Line 19"/>
            <p:cNvSpPr/>
            <p:nvPr/>
          </p:nvSpPr>
          <p:spPr>
            <a:xfrm flipH="1">
              <a:off x="9101" y="6266"/>
              <a:ext cx="15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0" name="Line 20"/>
            <p:cNvSpPr/>
            <p:nvPr/>
          </p:nvSpPr>
          <p:spPr>
            <a:xfrm flipV="1">
              <a:off x="8387" y="5074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1" name="Text Box 21"/>
            <p:cNvSpPr txBox="1"/>
            <p:nvPr/>
          </p:nvSpPr>
          <p:spPr>
            <a:xfrm>
              <a:off x="7077" y="5195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错误</a:t>
              </a:r>
              <a:endParaRPr lang="zh-CN" altLang="en-US" sz="21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2" name="Line 22"/>
            <p:cNvSpPr/>
            <p:nvPr/>
          </p:nvSpPr>
          <p:spPr>
            <a:xfrm>
              <a:off x="8387" y="6741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3" name="Text Box 23"/>
            <p:cNvSpPr txBox="1"/>
            <p:nvPr/>
          </p:nvSpPr>
          <p:spPr>
            <a:xfrm>
              <a:off x="7074" y="6741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66FF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成功</a:t>
              </a:r>
              <a:endParaRPr lang="zh-CN" altLang="en-US" sz="2100" dirty="0">
                <a:solidFill>
                  <a:srgbClr val="66FF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4" name="Text Box 24"/>
            <p:cNvSpPr txBox="1"/>
            <p:nvPr/>
          </p:nvSpPr>
          <p:spPr>
            <a:xfrm>
              <a:off x="11957" y="5074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00B0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保存</a:t>
              </a:r>
              <a:endParaRPr lang="zh-CN" altLang="en-US" sz="21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5" name="AutoShape 25"/>
            <p:cNvSpPr/>
            <p:nvPr/>
          </p:nvSpPr>
          <p:spPr>
            <a:xfrm>
              <a:off x="1480" y="9600"/>
              <a:ext cx="2021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Applet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6" name="AutoShape 26"/>
            <p:cNvSpPr/>
            <p:nvPr/>
          </p:nvSpPr>
          <p:spPr>
            <a:xfrm>
              <a:off x="3743" y="10075"/>
              <a:ext cx="3213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Rich Client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7" name="AutoShape 27"/>
            <p:cNvSpPr/>
            <p:nvPr/>
          </p:nvSpPr>
          <p:spPr>
            <a:xfrm>
              <a:off x="7195" y="9600"/>
              <a:ext cx="3812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Java EE Server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8" name="Line 28"/>
            <p:cNvSpPr/>
            <p:nvPr/>
          </p:nvSpPr>
          <p:spPr>
            <a:xfrm flipH="1">
              <a:off x="2433" y="8408"/>
              <a:ext cx="5954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9" name="Line 29"/>
            <p:cNvSpPr/>
            <p:nvPr/>
          </p:nvSpPr>
          <p:spPr>
            <a:xfrm flipH="1">
              <a:off x="5289" y="8408"/>
              <a:ext cx="3098" cy="16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0" name="Line 30"/>
            <p:cNvSpPr/>
            <p:nvPr/>
          </p:nvSpPr>
          <p:spPr>
            <a:xfrm>
              <a:off x="8387" y="8408"/>
              <a:ext cx="475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1" name="Line 31"/>
            <p:cNvSpPr/>
            <p:nvPr/>
          </p:nvSpPr>
          <p:spPr>
            <a:xfrm>
              <a:off x="945" y="4003"/>
              <a:ext cx="15120" cy="0"/>
            </a:xfrm>
            <a:prstGeom prst="line">
              <a:avLst/>
            </a:prstGeom>
            <a:ln w="2857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62" name="Line 32"/>
            <p:cNvSpPr/>
            <p:nvPr/>
          </p:nvSpPr>
          <p:spPr>
            <a:xfrm>
              <a:off x="945" y="8886"/>
              <a:ext cx="15120" cy="0"/>
            </a:xfrm>
            <a:prstGeom prst="line">
              <a:avLst/>
            </a:prstGeom>
            <a:ln w="2857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63" name="AutoShape 34"/>
            <p:cNvSpPr/>
            <p:nvPr/>
          </p:nvSpPr>
          <p:spPr>
            <a:xfrm>
              <a:off x="11246" y="9957"/>
              <a:ext cx="2856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Java ME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4" name="Line 35"/>
            <p:cNvSpPr/>
            <p:nvPr/>
          </p:nvSpPr>
          <p:spPr>
            <a:xfrm>
              <a:off x="8387" y="8408"/>
              <a:ext cx="4166" cy="15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5" name="Text Box 36"/>
            <p:cNvSpPr txBox="1"/>
            <p:nvPr/>
          </p:nvSpPr>
          <p:spPr>
            <a:xfrm>
              <a:off x="13506" y="2688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安装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66" name="Text Box 37"/>
            <p:cNvSpPr txBox="1"/>
            <p:nvPr/>
          </p:nvSpPr>
          <p:spPr>
            <a:xfrm>
              <a:off x="1719" y="5788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开发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67" name="Text Box 38"/>
            <p:cNvSpPr txBox="1"/>
            <p:nvPr/>
          </p:nvSpPr>
          <p:spPr>
            <a:xfrm>
              <a:off x="13506" y="8886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运行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82500" lnSpcReduction="20000"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Clr>
                <a:schemeClr val="hlink"/>
              </a:buClr>
              <a:buSzTx/>
            </a:pPr>
            <a:r>
              <a:rPr lang="en-US" altLang="zh-CN" dirty="0" smtClean="0"/>
              <a:t>java/bin</a:t>
            </a:r>
            <a:r>
              <a:rPr lang="zh-CN" altLang="en-US" dirty="0" smtClean="0"/>
              <a:t>的目录下包含义下主要文件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Javac.exe: Java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程序编译成 </a:t>
            </a:r>
            <a:r>
              <a:rPr lang="en-US" altLang="zh-CN" dirty="0" smtClean="0"/>
              <a:t>Bytecode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Java.exe: Java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执行已经转换成</a:t>
            </a:r>
            <a:r>
              <a:rPr lang="en-US" altLang="zh-CN" dirty="0" smtClean="0"/>
              <a:t>Bytecode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Javadoc.exe</a:t>
            </a:r>
            <a:r>
              <a:rPr lang="zh-CN" altLang="en-US" dirty="0" smtClean="0"/>
              <a:t>：文档生成器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jdb: Java</a:t>
            </a:r>
            <a:r>
              <a:rPr lang="zh-CN" altLang="en-US" dirty="0" smtClean="0"/>
              <a:t>调试器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用来调试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javap: </a:t>
            </a:r>
            <a:r>
              <a:rPr lang="zh-CN" altLang="en-US" dirty="0" smtClean="0"/>
              <a:t>反编译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将类文件还原回方法和变量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buClr>
                <a:schemeClr val="accent1"/>
              </a:buClr>
              <a:buSzTx/>
            </a:pPr>
            <a:r>
              <a:rPr lang="en-US" altLang="zh-CN" dirty="0" smtClean="0"/>
              <a:t>Appletviewer.exe : Java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用来解释已经转换成</a:t>
            </a:r>
            <a:r>
              <a:rPr lang="en-US" altLang="zh-CN" dirty="0" smtClean="0"/>
              <a:t>Bytecode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小应用程序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JDK</a:t>
            </a:r>
            <a:r>
              <a:rPr lang="zh-CN" altLang="en-US" dirty="0" smtClean="0"/>
              <a:t>的主要功能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Java运行机制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5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/>
              <a:t>Java</a:t>
            </a:r>
            <a:r>
              <a:rPr lang="zh-CN" altLang="en-US"/>
              <a:t>与C语言两种工作模式的比较</a:t>
            </a:r>
            <a:endParaRPr lang="zh-CN" altLang="en-US"/>
          </a:p>
        </p:txBody>
      </p:sp>
      <p:sp>
        <p:nvSpPr>
          <p:cNvPr id="57347" name="矩形 47106"/>
          <p:cNvSpPr/>
          <p:nvPr/>
        </p:nvSpPr>
        <p:spPr>
          <a:xfrm>
            <a:off x="525621" y="3154839"/>
            <a:ext cx="691754" cy="15201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endParaRPr lang="en-US" altLang="zh-CN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源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程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sz="2100" b="1" dirty="0">
                <a:latin typeface="+mn-lt"/>
                <a:cs typeface="+mn-lt"/>
              </a:rPr>
              <a:t>序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48" name="椭圆 47107"/>
          <p:cNvSpPr/>
          <p:nvPr/>
        </p:nvSpPr>
        <p:spPr>
          <a:xfrm>
            <a:off x="1697435" y="235473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49" name="椭圆 47108"/>
          <p:cNvSpPr/>
          <p:nvPr/>
        </p:nvSpPr>
        <p:spPr>
          <a:xfrm>
            <a:off x="1697435" y="347487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0" name="椭圆 47109"/>
          <p:cNvSpPr/>
          <p:nvPr/>
        </p:nvSpPr>
        <p:spPr>
          <a:xfrm>
            <a:off x="1697435" y="467502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1" name="矩形 47110"/>
          <p:cNvSpPr/>
          <p:nvPr/>
        </p:nvSpPr>
        <p:spPr>
          <a:xfrm>
            <a:off x="2977595" y="3154839"/>
            <a:ext cx="400050" cy="15201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endParaRPr lang="zh-CN" altLang="en-US" sz="2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+mn-lt"/>
              <a:cs typeface="+mn-lt"/>
            </a:endParaRPr>
          </a:p>
        </p:txBody>
      </p:sp>
      <p:sp>
        <p:nvSpPr>
          <p:cNvPr id="57352" name="矩形 47111"/>
          <p:cNvSpPr/>
          <p:nvPr/>
        </p:nvSpPr>
        <p:spPr>
          <a:xfrm>
            <a:off x="4817825" y="355488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3" name="矩形 47112"/>
          <p:cNvSpPr/>
          <p:nvPr/>
        </p:nvSpPr>
        <p:spPr>
          <a:xfrm>
            <a:off x="4817825" y="219471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4" name="矩形 47113"/>
          <p:cNvSpPr/>
          <p:nvPr/>
        </p:nvSpPr>
        <p:spPr>
          <a:xfrm>
            <a:off x="4817825" y="491505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5" name="直接连接符 47114"/>
          <p:cNvSpPr/>
          <p:nvPr/>
        </p:nvSpPr>
        <p:spPr>
          <a:xfrm>
            <a:off x="1217375" y="3874929"/>
            <a:ext cx="48006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6" name="直接连接符 47115"/>
          <p:cNvSpPr/>
          <p:nvPr/>
        </p:nvSpPr>
        <p:spPr>
          <a:xfrm flipV="1">
            <a:off x="1217375" y="2914809"/>
            <a:ext cx="560070" cy="9601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7" name="直接连接符 47116"/>
          <p:cNvSpPr/>
          <p:nvPr/>
        </p:nvSpPr>
        <p:spPr>
          <a:xfrm>
            <a:off x="1217375" y="3874929"/>
            <a:ext cx="560070" cy="9601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8" name="直接连接符 47117"/>
          <p:cNvSpPr/>
          <p:nvPr/>
        </p:nvSpPr>
        <p:spPr>
          <a:xfrm>
            <a:off x="2417525" y="2754789"/>
            <a:ext cx="560070" cy="48006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9" name="直接连接符 47118"/>
          <p:cNvSpPr/>
          <p:nvPr/>
        </p:nvSpPr>
        <p:spPr>
          <a:xfrm>
            <a:off x="2417525" y="3874929"/>
            <a:ext cx="56007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0" name="直接连接符 47119"/>
          <p:cNvSpPr/>
          <p:nvPr/>
        </p:nvSpPr>
        <p:spPr>
          <a:xfrm flipV="1">
            <a:off x="2257505" y="4515009"/>
            <a:ext cx="720090" cy="2400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1" name="直接连接符 47120"/>
          <p:cNvSpPr/>
          <p:nvPr/>
        </p:nvSpPr>
        <p:spPr>
          <a:xfrm flipV="1">
            <a:off x="3377645" y="2514759"/>
            <a:ext cx="400050" cy="13601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2" name="直接连接符 47121"/>
          <p:cNvSpPr/>
          <p:nvPr/>
        </p:nvSpPr>
        <p:spPr>
          <a:xfrm>
            <a:off x="3377645" y="3874929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3" name="直接连接符 47122"/>
          <p:cNvSpPr/>
          <p:nvPr/>
        </p:nvSpPr>
        <p:spPr>
          <a:xfrm>
            <a:off x="3377645" y="3874929"/>
            <a:ext cx="400050" cy="13601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4" name="文本框 47123"/>
          <p:cNvSpPr txBox="1"/>
          <p:nvPr/>
        </p:nvSpPr>
        <p:spPr>
          <a:xfrm>
            <a:off x="1297385" y="1474629"/>
            <a:ext cx="158115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r>
              <a:rPr lang="zh-CN" altLang="en-US" sz="2100" b="1" dirty="0">
                <a:latin typeface="+mn-lt"/>
                <a:cs typeface="+mn-lt"/>
              </a:rPr>
              <a:t>编译器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65" name="文本框 47124"/>
          <p:cNvSpPr txBox="1"/>
          <p:nvPr/>
        </p:nvSpPr>
        <p:spPr>
          <a:xfrm>
            <a:off x="1617425" y="53951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66" name="文本框 47125"/>
          <p:cNvSpPr txBox="1"/>
          <p:nvPr/>
        </p:nvSpPr>
        <p:spPr>
          <a:xfrm>
            <a:off x="1537415" y="403494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67" name="文本框 47126"/>
          <p:cNvSpPr txBox="1"/>
          <p:nvPr/>
        </p:nvSpPr>
        <p:spPr>
          <a:xfrm>
            <a:off x="1617425" y="307482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68" name="文本框 47127"/>
          <p:cNvSpPr txBox="1"/>
          <p:nvPr/>
        </p:nvSpPr>
        <p:spPr>
          <a:xfrm>
            <a:off x="2952195" y="3453210"/>
            <a:ext cx="505460" cy="8953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中间码</a:t>
            </a:r>
            <a:endParaRPr lang="zh-CN" altLang="en-US" sz="21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7369" name="文本框 47128"/>
          <p:cNvSpPr txBox="1"/>
          <p:nvPr/>
        </p:nvSpPr>
        <p:spPr>
          <a:xfrm>
            <a:off x="3617675" y="299481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0" name="文本框 47129"/>
          <p:cNvSpPr txBox="1"/>
          <p:nvPr/>
        </p:nvSpPr>
        <p:spPr>
          <a:xfrm>
            <a:off x="3617675" y="427497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71" name="文本框 47130"/>
          <p:cNvSpPr txBox="1"/>
          <p:nvPr/>
        </p:nvSpPr>
        <p:spPr>
          <a:xfrm>
            <a:off x="3617675" y="57380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2" name="文本框 47131"/>
          <p:cNvSpPr txBox="1"/>
          <p:nvPr/>
        </p:nvSpPr>
        <p:spPr>
          <a:xfrm>
            <a:off x="4609465" y="1414621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二进制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73" name="矩形 47132"/>
          <p:cNvSpPr/>
          <p:nvPr/>
        </p:nvSpPr>
        <p:spPr>
          <a:xfrm>
            <a:off x="5854621" y="3234849"/>
            <a:ext cx="720090" cy="152019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C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源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程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sz="2100" b="1" dirty="0">
                <a:latin typeface="+mn-lt"/>
                <a:cs typeface="+mn-lt"/>
              </a:rPr>
              <a:t>序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74" name="椭圆 47133"/>
          <p:cNvSpPr/>
          <p:nvPr/>
        </p:nvSpPr>
        <p:spPr>
          <a:xfrm>
            <a:off x="7054771" y="235473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5" name="椭圆 47134"/>
          <p:cNvSpPr/>
          <p:nvPr/>
        </p:nvSpPr>
        <p:spPr>
          <a:xfrm>
            <a:off x="7054771" y="347487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6" name="椭圆 47135"/>
          <p:cNvSpPr/>
          <p:nvPr/>
        </p:nvSpPr>
        <p:spPr>
          <a:xfrm>
            <a:off x="7054771" y="467502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7" name="文本框 47136"/>
          <p:cNvSpPr txBox="1"/>
          <p:nvPr/>
        </p:nvSpPr>
        <p:spPr>
          <a:xfrm>
            <a:off x="6974761" y="53951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8" name="文本框 47137"/>
          <p:cNvSpPr txBox="1"/>
          <p:nvPr/>
        </p:nvSpPr>
        <p:spPr>
          <a:xfrm>
            <a:off x="6974761" y="307482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9" name="文本框 47138"/>
          <p:cNvSpPr txBox="1"/>
          <p:nvPr/>
        </p:nvSpPr>
        <p:spPr>
          <a:xfrm>
            <a:off x="6974761" y="419496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80" name="矩形 47139"/>
          <p:cNvSpPr/>
          <p:nvPr/>
        </p:nvSpPr>
        <p:spPr>
          <a:xfrm>
            <a:off x="8654971" y="339486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1" name="矩形 47140"/>
          <p:cNvSpPr/>
          <p:nvPr/>
        </p:nvSpPr>
        <p:spPr>
          <a:xfrm>
            <a:off x="8654971" y="203469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2" name="矩形 47141"/>
          <p:cNvSpPr/>
          <p:nvPr/>
        </p:nvSpPr>
        <p:spPr>
          <a:xfrm>
            <a:off x="8654971" y="491505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3" name="文本框 47142"/>
          <p:cNvSpPr txBox="1"/>
          <p:nvPr/>
        </p:nvSpPr>
        <p:spPr>
          <a:xfrm>
            <a:off x="8494951" y="291480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84" name="文本框 47143"/>
          <p:cNvSpPr txBox="1"/>
          <p:nvPr/>
        </p:nvSpPr>
        <p:spPr>
          <a:xfrm>
            <a:off x="8494951" y="419496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85" name="文本框 47144"/>
          <p:cNvSpPr txBox="1"/>
          <p:nvPr/>
        </p:nvSpPr>
        <p:spPr>
          <a:xfrm>
            <a:off x="8494951" y="579516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86" name="直接连接符 47145"/>
          <p:cNvSpPr/>
          <p:nvPr/>
        </p:nvSpPr>
        <p:spPr>
          <a:xfrm flipV="1">
            <a:off x="6574711" y="2834799"/>
            <a:ext cx="480060" cy="103679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7" name="直接连接符 47146"/>
          <p:cNvSpPr/>
          <p:nvPr/>
        </p:nvSpPr>
        <p:spPr>
          <a:xfrm>
            <a:off x="6574711" y="3871595"/>
            <a:ext cx="480060" cy="333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8" name="直接连接符 47147"/>
          <p:cNvSpPr/>
          <p:nvPr/>
        </p:nvSpPr>
        <p:spPr>
          <a:xfrm>
            <a:off x="6574711" y="3871595"/>
            <a:ext cx="480060" cy="104346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9" name="直接连接符 47148"/>
          <p:cNvSpPr/>
          <p:nvPr/>
        </p:nvSpPr>
        <p:spPr>
          <a:xfrm>
            <a:off x="7774861" y="3874929"/>
            <a:ext cx="88011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0" name="直接连接符 47149"/>
          <p:cNvSpPr/>
          <p:nvPr/>
        </p:nvSpPr>
        <p:spPr>
          <a:xfrm>
            <a:off x="7774861" y="5075079"/>
            <a:ext cx="880110" cy="3200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1" name="直接连接符 47150"/>
          <p:cNvSpPr/>
          <p:nvPr/>
        </p:nvSpPr>
        <p:spPr>
          <a:xfrm flipV="1">
            <a:off x="7774861" y="2434749"/>
            <a:ext cx="880110" cy="2400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2" name="文本框 47151"/>
          <p:cNvSpPr txBox="1"/>
          <p:nvPr/>
        </p:nvSpPr>
        <p:spPr>
          <a:xfrm>
            <a:off x="6856413" y="1414621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编译器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93" name="文本框 47152"/>
          <p:cNvSpPr txBox="1"/>
          <p:nvPr/>
        </p:nvSpPr>
        <p:spPr>
          <a:xfrm>
            <a:off x="8494951" y="1446292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二进制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94" name="椭圆 47153"/>
          <p:cNvSpPr/>
          <p:nvPr/>
        </p:nvSpPr>
        <p:spPr>
          <a:xfrm>
            <a:off x="3777695" y="219471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5" name="椭圆 47154"/>
          <p:cNvSpPr/>
          <p:nvPr/>
        </p:nvSpPr>
        <p:spPr>
          <a:xfrm>
            <a:off x="3777695" y="355488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6" name="椭圆 47155"/>
          <p:cNvSpPr/>
          <p:nvPr/>
        </p:nvSpPr>
        <p:spPr>
          <a:xfrm>
            <a:off x="3777695" y="491505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7" name="直接连接符 47156"/>
          <p:cNvSpPr/>
          <p:nvPr/>
        </p:nvSpPr>
        <p:spPr>
          <a:xfrm>
            <a:off x="4497785" y="251475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8" name="直接连接符 47157"/>
          <p:cNvSpPr/>
          <p:nvPr/>
        </p:nvSpPr>
        <p:spPr>
          <a:xfrm>
            <a:off x="4497785" y="395493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9" name="直接连接符 47158"/>
          <p:cNvSpPr/>
          <p:nvPr/>
        </p:nvSpPr>
        <p:spPr>
          <a:xfrm>
            <a:off x="4497785" y="531510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00" name="文本框 47159"/>
          <p:cNvSpPr txBox="1"/>
          <p:nvPr/>
        </p:nvSpPr>
        <p:spPr>
          <a:xfrm>
            <a:off x="3097610" y="1452960"/>
            <a:ext cx="158115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r>
              <a:rPr lang="zh-CN" altLang="en-US" sz="2100" b="1" dirty="0">
                <a:latin typeface="+mn-lt"/>
                <a:cs typeface="+mn-lt"/>
              </a:rPr>
              <a:t>解释器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401" name="直接连接符 47160"/>
          <p:cNvSpPr/>
          <p:nvPr/>
        </p:nvSpPr>
        <p:spPr>
          <a:xfrm>
            <a:off x="5667931" y="1376284"/>
            <a:ext cx="0" cy="4990624"/>
          </a:xfrm>
          <a:prstGeom prst="line">
            <a:avLst/>
          </a:prstGeom>
          <a:ln w="38100" cap="flat" cmpd="dbl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50177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6011" tIns="48005" rIns="96011" bIns="48005" rtlCol="0" anchor="ctr">
            <a:normAutofit fontScale="90000"/>
          </a:bodyPr>
          <a:lstStyle/>
          <a:p>
            <a:pPr lvl="0" algn="l"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Java 虚拟机 (JVM)</a:t>
            </a:r>
            <a:endParaRPr lang="en-US" altLang="zh-CN" dirty="0">
              <a:sym typeface="+mn-ea"/>
            </a:endParaRPr>
          </a:p>
        </p:txBody>
      </p:sp>
      <p:sp>
        <p:nvSpPr>
          <p:cNvPr id="60419" name="文本框 50178"/>
          <p:cNvSpPr txBox="1"/>
          <p:nvPr/>
        </p:nvSpPr>
        <p:spPr>
          <a:xfrm>
            <a:off x="1311275" y="2121932"/>
            <a:ext cx="2000250" cy="414020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源代码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0" name="文本框 50179"/>
          <p:cNvSpPr txBox="1"/>
          <p:nvPr/>
        </p:nvSpPr>
        <p:spPr>
          <a:xfrm>
            <a:off x="6911975" y="1813560"/>
            <a:ext cx="2640330" cy="737235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虚拟机指令</a:t>
            </a:r>
            <a:br>
              <a:rPr lang="zh-CN" altLang="en-US" sz="2100" b="1" dirty="0">
                <a:latin typeface="Impact" panose="020B0806030902050204" pitchFamily="34" charset="0"/>
              </a:rPr>
            </a:br>
            <a:r>
              <a:rPr lang="zh-CN" altLang="en-US" sz="2100" b="1" dirty="0">
                <a:latin typeface="Impact" panose="020B0806030902050204" pitchFamily="34" charset="0"/>
              </a:rPr>
              <a:t>字节码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1" name="文本框 50180"/>
          <p:cNvSpPr txBox="1"/>
          <p:nvPr/>
        </p:nvSpPr>
        <p:spPr>
          <a:xfrm>
            <a:off x="3951605" y="2085261"/>
            <a:ext cx="232029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通过编译器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2" name="直接连接符 50181"/>
          <p:cNvSpPr/>
          <p:nvPr/>
        </p:nvSpPr>
        <p:spPr>
          <a:xfrm>
            <a:off x="3631565" y="2326958"/>
            <a:ext cx="64008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3" name="直接连接符 50182"/>
          <p:cNvSpPr/>
          <p:nvPr/>
        </p:nvSpPr>
        <p:spPr>
          <a:xfrm>
            <a:off x="6005195" y="2293620"/>
            <a:ext cx="64008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4" name="矩形 50183"/>
          <p:cNvSpPr/>
          <p:nvPr/>
        </p:nvSpPr>
        <p:spPr>
          <a:xfrm>
            <a:off x="3406537" y="3093720"/>
            <a:ext cx="3265408" cy="27203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Arial" panose="020B0604020202020204" pitchFamily="34" charset="0"/>
            </a:endParaRPr>
          </a:p>
        </p:txBody>
      </p:sp>
      <p:pic>
        <p:nvPicPr>
          <p:cNvPr id="60425" name="图片 50184" descr="bs0009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765" y="4533900"/>
            <a:ext cx="1216819" cy="120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6" name="文本框 50185"/>
          <p:cNvSpPr txBox="1"/>
          <p:nvPr/>
        </p:nvSpPr>
        <p:spPr>
          <a:xfrm>
            <a:off x="3391535" y="4803934"/>
            <a:ext cx="22002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en-US" altLang="zh-CN" sz="2100" b="1" dirty="0">
                <a:latin typeface="Times New Roman" panose="02020603050405020304" pitchFamily="18" charset="0"/>
              </a:rPr>
              <a:t>Target Machine</a:t>
            </a:r>
            <a:endParaRPr lang="en-US" altLang="zh-CN" sz="2100" b="1" dirty="0">
              <a:latin typeface="Times New Roman" panose="02020603050405020304" pitchFamily="18" charset="0"/>
            </a:endParaRPr>
          </a:p>
        </p:txBody>
      </p:sp>
      <p:sp>
        <p:nvSpPr>
          <p:cNvPr id="60427" name="文本框 50186"/>
          <p:cNvSpPr txBox="1"/>
          <p:nvPr/>
        </p:nvSpPr>
        <p:spPr>
          <a:xfrm>
            <a:off x="3871595" y="3190399"/>
            <a:ext cx="2560320" cy="414020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en-US" altLang="zh-CN" sz="2100" b="1" dirty="0">
                <a:latin typeface="Times New Roman" panose="02020603050405020304" pitchFamily="18" charset="0"/>
              </a:rPr>
              <a:t>Java</a:t>
            </a:r>
            <a:r>
              <a:rPr lang="en-US" altLang="zh-CN" sz="2100" b="1" dirty="0">
                <a:latin typeface="Impact" panose="020B0806030902050204" pitchFamily="34" charset="0"/>
              </a:rPr>
              <a:t> </a:t>
            </a:r>
            <a:r>
              <a:rPr lang="zh-CN" altLang="en-US" sz="2100" b="1" dirty="0">
                <a:latin typeface="Impact" panose="020B0806030902050204" pitchFamily="34" charset="0"/>
              </a:rPr>
              <a:t>虚拟机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8" name="直接连接符 50187"/>
          <p:cNvSpPr/>
          <p:nvPr/>
        </p:nvSpPr>
        <p:spPr>
          <a:xfrm flipH="1">
            <a:off x="6686947" y="3813810"/>
            <a:ext cx="184023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9" name="直接连接符 50188"/>
          <p:cNvSpPr/>
          <p:nvPr/>
        </p:nvSpPr>
        <p:spPr>
          <a:xfrm flipV="1">
            <a:off x="8572183" y="2800350"/>
            <a:ext cx="0" cy="101346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0" name="文本框 50189"/>
          <p:cNvSpPr txBox="1"/>
          <p:nvPr/>
        </p:nvSpPr>
        <p:spPr>
          <a:xfrm>
            <a:off x="6756956" y="4765596"/>
            <a:ext cx="2722006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在每个计算机上，都有独特的</a:t>
            </a:r>
            <a:r>
              <a:rPr lang="en-US" altLang="zh-CN" sz="2100" b="1" dirty="0">
                <a:latin typeface="Times New Roman" panose="02020603050405020304" pitchFamily="18" charset="0"/>
              </a:rPr>
              <a:t>JVM</a:t>
            </a:r>
            <a:endParaRPr lang="en-US" altLang="zh-CN" sz="2100" b="1" dirty="0">
              <a:latin typeface="Times New Roman" panose="02020603050405020304" pitchFamily="18" charset="0"/>
            </a:endParaRPr>
          </a:p>
        </p:txBody>
      </p:sp>
      <p:sp>
        <p:nvSpPr>
          <p:cNvPr id="60431" name="文本框 50190"/>
          <p:cNvSpPr txBox="1"/>
          <p:nvPr/>
        </p:nvSpPr>
        <p:spPr>
          <a:xfrm>
            <a:off x="3871595" y="4133850"/>
            <a:ext cx="264033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Times New Roman" panose="02020603050405020304" pitchFamily="18" charset="0"/>
              </a:rPr>
              <a:t>机器码</a:t>
            </a:r>
            <a:endParaRPr lang="zh-CN" altLang="en-US" sz="2100" b="1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程序的跨平台运行机制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03325" y="1548130"/>
            <a:ext cx="8204200" cy="4763770"/>
            <a:chOff x="1895" y="2438"/>
            <a:chExt cx="12920" cy="7502"/>
          </a:xfrm>
        </p:grpSpPr>
        <p:sp>
          <p:nvSpPr>
            <p:cNvPr id="59395" name="Rectangle 4"/>
            <p:cNvSpPr/>
            <p:nvPr/>
          </p:nvSpPr>
          <p:spPr>
            <a:xfrm>
              <a:off x="4515" y="2438"/>
              <a:ext cx="8098" cy="71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Source Code(</a:t>
              </a:r>
              <a:r>
                <a:rPr lang="zh-CN" altLang="en-US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源程序 *</a:t>
              </a:r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.java)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56" name="Rectangle 5"/>
            <p:cNvSpPr/>
            <p:nvPr/>
          </p:nvSpPr>
          <p:spPr>
            <a:xfrm>
              <a:off x="4515" y="4580"/>
              <a:ext cx="8098" cy="71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Byte Code(</a:t>
              </a:r>
              <a:r>
                <a:rPr lang="zh-CN" altLang="en-US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字节码文件 *</a:t>
              </a:r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.class)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9157" name="Group 31"/>
            <p:cNvGrpSpPr/>
            <p:nvPr/>
          </p:nvGrpSpPr>
          <p:grpSpPr>
            <a:xfrm>
              <a:off x="2252" y="6843"/>
              <a:ext cx="12563" cy="1310"/>
              <a:chOff x="0" y="0"/>
              <a:chExt cx="4786" cy="499"/>
            </a:xfrm>
          </p:grpSpPr>
          <p:sp>
            <p:nvSpPr>
              <p:cNvPr id="59414" name="Rectangle 9"/>
              <p:cNvSpPr/>
              <p:nvPr/>
            </p:nvSpPr>
            <p:spPr>
              <a:xfrm>
                <a:off x="3493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Unix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JVM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415" name="Rectangle 10"/>
              <p:cNvSpPr/>
              <p:nvPr/>
            </p:nvSpPr>
            <p:spPr>
              <a:xfrm>
                <a:off x="1724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Linux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JVM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416" name="Rectangle 11"/>
              <p:cNvSpPr/>
              <p:nvPr/>
            </p:nvSpPr>
            <p:spPr>
              <a:xfrm>
                <a:off x="0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Windows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JVM 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9398" name="Rectangle 15"/>
            <p:cNvSpPr/>
            <p:nvPr/>
          </p:nvSpPr>
          <p:spPr>
            <a:xfrm>
              <a:off x="2252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Windows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399" name="Rectangle 16"/>
            <p:cNvSpPr/>
            <p:nvPr/>
          </p:nvSpPr>
          <p:spPr>
            <a:xfrm>
              <a:off x="6778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00" name="Rectangle 17"/>
            <p:cNvSpPr/>
            <p:nvPr/>
          </p:nvSpPr>
          <p:spPr>
            <a:xfrm>
              <a:off x="11421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Unix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9164" name="Group 32"/>
            <p:cNvGrpSpPr/>
            <p:nvPr/>
          </p:nvGrpSpPr>
          <p:grpSpPr>
            <a:xfrm>
              <a:off x="7967" y="3152"/>
              <a:ext cx="5240" cy="1428"/>
              <a:chOff x="0" y="0"/>
              <a:chExt cx="1996" cy="544"/>
            </a:xfrm>
          </p:grpSpPr>
          <p:sp>
            <p:nvSpPr>
              <p:cNvPr id="59412" name="Line 6"/>
              <p:cNvSpPr/>
              <p:nvPr/>
            </p:nvSpPr>
            <p:spPr>
              <a:xfrm>
                <a:off x="137" y="0"/>
                <a:ext cx="0" cy="5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66" name="Text Box 21"/>
              <p:cNvSpPr txBox="1"/>
              <p:nvPr/>
            </p:nvSpPr>
            <p:spPr>
              <a:xfrm>
                <a:off x="0" y="113"/>
                <a:ext cx="199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complie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编译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9167" name="Group 33"/>
            <p:cNvGrpSpPr/>
            <p:nvPr/>
          </p:nvGrpSpPr>
          <p:grpSpPr>
            <a:xfrm>
              <a:off x="1895" y="5294"/>
              <a:ext cx="11193" cy="1549"/>
              <a:chOff x="0" y="0"/>
              <a:chExt cx="4264" cy="590"/>
            </a:xfrm>
          </p:grpSpPr>
          <p:sp>
            <p:nvSpPr>
              <p:cNvPr id="59408" name="Line 12"/>
              <p:cNvSpPr/>
              <p:nvPr/>
            </p:nvSpPr>
            <p:spPr>
              <a:xfrm flipH="1">
                <a:off x="726" y="0"/>
                <a:ext cx="1724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9" name="Line 13"/>
              <p:cNvSpPr/>
              <p:nvPr/>
            </p:nvSpPr>
            <p:spPr>
              <a:xfrm>
                <a:off x="2450" y="0"/>
                <a:ext cx="1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10" name="Line 14"/>
              <p:cNvSpPr/>
              <p:nvPr/>
            </p:nvSpPr>
            <p:spPr>
              <a:xfrm>
                <a:off x="2450" y="0"/>
                <a:ext cx="1814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1" name="Text Box 23"/>
              <p:cNvSpPr txBox="1"/>
              <p:nvPr/>
            </p:nvSpPr>
            <p:spPr>
              <a:xfrm>
                <a:off x="0" y="91"/>
                <a:ext cx="140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load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载入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9172" name="Group 34"/>
            <p:cNvGrpSpPr/>
            <p:nvPr/>
          </p:nvGrpSpPr>
          <p:grpSpPr>
            <a:xfrm>
              <a:off x="3919" y="8153"/>
              <a:ext cx="9287" cy="953"/>
              <a:chOff x="0" y="0"/>
              <a:chExt cx="3538" cy="363"/>
            </a:xfrm>
          </p:grpSpPr>
          <p:sp>
            <p:nvSpPr>
              <p:cNvPr id="59404" name="Line 18"/>
              <p:cNvSpPr/>
              <p:nvPr/>
            </p:nvSpPr>
            <p:spPr>
              <a:xfrm>
                <a:off x="0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5" name="Line 19"/>
              <p:cNvSpPr/>
              <p:nvPr/>
            </p:nvSpPr>
            <p:spPr>
              <a:xfrm>
                <a:off x="1679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6" name="Line 20"/>
              <p:cNvSpPr/>
              <p:nvPr/>
            </p:nvSpPr>
            <p:spPr>
              <a:xfrm>
                <a:off x="3538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6" name="Text Box 27"/>
              <p:cNvSpPr txBox="1"/>
              <p:nvPr/>
            </p:nvSpPr>
            <p:spPr>
              <a:xfrm>
                <a:off x="45" y="0"/>
                <a:ext cx="1724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execute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解释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51201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 </a:t>
            </a:r>
            <a:r>
              <a:rPr lang="zh-CN" altLang="en-US" dirty="0"/>
              <a:t>语言程序解释执行环境</a:t>
            </a:r>
            <a:endParaRPr lang="zh-CN" altLang="en-US" dirty="0"/>
          </a:p>
        </p:txBody>
      </p:sp>
      <p:grpSp>
        <p:nvGrpSpPr>
          <p:cNvPr id="61443" name="组合 51202"/>
          <p:cNvGrpSpPr/>
          <p:nvPr/>
        </p:nvGrpSpPr>
        <p:grpSpPr>
          <a:xfrm>
            <a:off x="1744107" y="1548369"/>
            <a:ext cx="7387590" cy="4158853"/>
            <a:chOff x="0" y="0"/>
            <a:chExt cx="4815" cy="3130"/>
          </a:xfrm>
        </p:grpSpPr>
        <p:sp>
          <p:nvSpPr>
            <p:cNvPr id="61444" name="矩形 51203"/>
            <p:cNvSpPr/>
            <p:nvPr/>
          </p:nvSpPr>
          <p:spPr>
            <a:xfrm>
              <a:off x="0" y="0"/>
              <a:ext cx="4815" cy="3130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5" name="矩形 51204"/>
            <p:cNvSpPr/>
            <p:nvPr/>
          </p:nvSpPr>
          <p:spPr>
            <a:xfrm>
              <a:off x="376" y="318"/>
              <a:ext cx="4015" cy="2452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6" name="矩形 51205"/>
            <p:cNvSpPr/>
            <p:nvPr/>
          </p:nvSpPr>
          <p:spPr>
            <a:xfrm>
              <a:off x="505" y="480"/>
              <a:ext cx="3724" cy="178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1447" name="矩形 51206"/>
            <p:cNvSpPr/>
            <p:nvPr/>
          </p:nvSpPr>
          <p:spPr>
            <a:xfrm>
              <a:off x="890" y="642"/>
              <a:ext cx="2997" cy="1135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1448" name="矩形 51207"/>
            <p:cNvSpPr/>
            <p:nvPr/>
          </p:nvSpPr>
          <p:spPr>
            <a:xfrm>
              <a:off x="1276" y="804"/>
              <a:ext cx="2226" cy="487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9" name="文本框 51208"/>
            <p:cNvSpPr txBox="1"/>
            <p:nvPr/>
          </p:nvSpPr>
          <p:spPr>
            <a:xfrm>
              <a:off x="2046" y="967"/>
              <a:ext cx="899" cy="324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硬件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0" name="文本框 51209"/>
            <p:cNvSpPr txBox="1"/>
            <p:nvPr/>
          </p:nvSpPr>
          <p:spPr>
            <a:xfrm>
              <a:off x="1789" y="1453"/>
              <a:ext cx="1285" cy="324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操作系统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1" name="文本框 51210"/>
            <p:cNvSpPr txBox="1"/>
            <p:nvPr/>
          </p:nvSpPr>
          <p:spPr>
            <a:xfrm>
              <a:off x="1590" y="2352"/>
              <a:ext cx="1215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字节码</a:t>
              </a:r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程序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61452" name="组合 51211"/>
            <p:cNvGrpSpPr/>
            <p:nvPr/>
          </p:nvGrpSpPr>
          <p:grpSpPr>
            <a:xfrm>
              <a:off x="1532" y="967"/>
              <a:ext cx="128" cy="648"/>
              <a:chOff x="0" y="0"/>
              <a:chExt cx="0" cy="720"/>
            </a:xfrm>
          </p:grpSpPr>
          <p:sp>
            <p:nvSpPr>
              <p:cNvPr id="61464" name="直接连接符 51212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5" name="直接连接符 51213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1453" name="组合 51214"/>
            <p:cNvGrpSpPr/>
            <p:nvPr/>
          </p:nvGrpSpPr>
          <p:grpSpPr>
            <a:xfrm>
              <a:off x="3330" y="1453"/>
              <a:ext cx="129" cy="649"/>
              <a:chOff x="0" y="0"/>
              <a:chExt cx="0" cy="720"/>
            </a:xfrm>
          </p:grpSpPr>
          <p:sp>
            <p:nvSpPr>
              <p:cNvPr id="61462" name="直接连接符 51215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3" name="直接连接符 51216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54" name="文本框 51217"/>
            <p:cNvSpPr txBox="1"/>
            <p:nvPr/>
          </p:nvSpPr>
          <p:spPr>
            <a:xfrm>
              <a:off x="1674" y="2767"/>
              <a:ext cx="1130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  </a:t>
              </a:r>
              <a:r>
                <a:rPr lang="en-US" altLang="zh-CN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USER</a:t>
              </a:r>
              <a:endPara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61455" name="组合 51218"/>
            <p:cNvGrpSpPr/>
            <p:nvPr/>
          </p:nvGrpSpPr>
          <p:grpSpPr>
            <a:xfrm>
              <a:off x="1172" y="1905"/>
              <a:ext cx="128" cy="649"/>
              <a:chOff x="0" y="0"/>
              <a:chExt cx="0" cy="720"/>
            </a:xfrm>
          </p:grpSpPr>
          <p:sp>
            <p:nvSpPr>
              <p:cNvPr id="61460" name="直接连接符 51219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1" name="直接连接符 51220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1456" name="组合 51221"/>
            <p:cNvGrpSpPr/>
            <p:nvPr/>
          </p:nvGrpSpPr>
          <p:grpSpPr>
            <a:xfrm>
              <a:off x="2889" y="2359"/>
              <a:ext cx="128" cy="649"/>
              <a:chOff x="0" y="0"/>
              <a:chExt cx="0" cy="720"/>
            </a:xfrm>
          </p:grpSpPr>
          <p:sp>
            <p:nvSpPr>
              <p:cNvPr id="61458" name="直接连接符 51222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9" name="直接连接符 51223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57" name="文本框 51224"/>
            <p:cNvSpPr txBox="1"/>
            <p:nvPr/>
          </p:nvSpPr>
          <p:spPr>
            <a:xfrm>
              <a:off x="1633" y="1860"/>
              <a:ext cx="1675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en-US" altLang="zh-CN" sz="21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JVM (Java </a:t>
              </a:r>
              <a:r>
                <a:rPr lang="zh-CN" altLang="en-US" sz="21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虚拟机</a:t>
              </a:r>
              <a:r>
                <a:rPr lang="en-US" altLang="zh-CN" sz="21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100" b="1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/>
              <a:t>JVM</a:t>
            </a:r>
            <a:endParaRPr lang="en-US" altLang="zh-CN" smtClean="0"/>
          </a:p>
        </p:txBody>
      </p:sp>
      <p:pic>
        <p:nvPicPr>
          <p:cNvPr id="6147" name="Picture 3" descr="jvm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56590"/>
            <a:ext cx="7167563" cy="51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程序的跨平台运行机制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Tx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等语言中，由程序员负责回收无用内存。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语言解除了程序员回收无用内存空间的责任。它提供一种系统级线程跟踪存储空间的分配情况。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buClr>
                <a:srgbClr val="000000"/>
              </a:buClr>
              <a:buSzTx/>
            </a:pPr>
            <a:r>
              <a:rPr lang="zh-CN" altLang="en-US" sz="2400" dirty="0" smtClean="0"/>
              <a:t>并在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的空闲时，检查并释放那些可被释放的存储器空间。垃圾收集在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程序运行过程中自动进行，程序员无法精确控制和干预。 </a:t>
            </a:r>
            <a:endParaRPr lang="zh-CN" altLang="en-US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垃圾收集机制</a:t>
            </a:r>
            <a:r>
              <a:rPr lang="en-US" altLang="zh-CN" dirty="0" smtClean="0"/>
              <a:t>(Garbage Collection)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程序开发</a:t>
            </a:r>
            <a:endParaRPr lang="zh-CN" altLang="zh-CN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6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8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.xml><?xml version="1.0" encoding="utf-8"?>
<p:tagLst xmlns:p="http://schemas.openxmlformats.org/presentationml/2006/main">
  <p:tag name="KSO_WPP_MARK_KEY" val="93c4fb95-963e-415b-a8fb-bbdd06e11622"/>
  <p:tag name="COMMONDATA" val="eyJoZGlkIjoiYjNiMjFmMjgzOWFkZmI5ZDgxZjNjYTg0ZWMyM2QyZGUifQ=="/>
</p:tagLst>
</file>

<file path=ppt/tags/tag2.xml><?xml version="1.0" encoding="utf-8"?>
<p:tagLst xmlns:p="http://schemas.openxmlformats.org/presentationml/2006/main">
  <p:tag name="KSO_WM_TEMPLATE_CATEGORY" val="custom"/>
  <p:tag name="KSO_WM_TEMPLATE_INDEX" val="286"/>
</p:tagLst>
</file>

<file path=ppt/tags/tag3.xml><?xml version="1.0" encoding="utf-8"?>
<p:tagLst xmlns:p="http://schemas.openxmlformats.org/presentationml/2006/main">
  <p:tag name="KSO_WM_TEMPLATE_CATEGORY" val="custom"/>
  <p:tag name="KSO_WM_TEMPLATE_INDEX" val="286"/>
</p:tagLst>
</file>

<file path=ppt/tags/tag4.xml><?xml version="1.0" encoding="utf-8"?>
<p:tagLst xmlns:p="http://schemas.openxmlformats.org/presentationml/2006/main">
  <p:tag name="KSO_WM_TEMPLATE_CATEGORY" val="custom"/>
  <p:tag name="KSO_WM_TEMPLATE_INDEX" val="286"/>
</p:tagLst>
</file>

<file path=ppt/tags/tag5.xml><?xml version="1.0" encoding="utf-8"?>
<p:tagLst xmlns:p="http://schemas.openxmlformats.org/presentationml/2006/main">
  <p:tag name="KSO_WM_TEMPLATE_CATEGORY" val="custom"/>
  <p:tag name="KSO_WM_TEMPLATE_INDEX" val="28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9.xml><?xml version="1.0" encoding="utf-8"?>
<p:tagLst xmlns:p="http://schemas.openxmlformats.org/presentationml/2006/main">
  <p:tag name="KSO_WM_TEMPLATE_CATEGORY" val="custom"/>
  <p:tag name="KSO_WM_TEMPLATE_INDEX" val="286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1095</Words>
  <Application>WPS 演示</Application>
  <PresentationFormat/>
  <Paragraphs>181</Paragraphs>
  <Slides>11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Times New Roman</vt:lpstr>
      <vt:lpstr>黑体</vt:lpstr>
      <vt:lpstr>Arial Unicode MS</vt:lpstr>
      <vt:lpstr>楷体_GB2312</vt:lpstr>
      <vt:lpstr>Office 主题​​</vt:lpstr>
      <vt:lpstr>1_Office 主题​​</vt:lpstr>
      <vt:lpstr>课程介绍</vt:lpstr>
      <vt:lpstr>PowerPoint 演示文稿</vt:lpstr>
      <vt:lpstr>Java与C语言两种工作模式的比较</vt:lpstr>
      <vt:lpstr>Java 虚拟机 (JVM)</vt:lpstr>
      <vt:lpstr>Java程序的跨平台运行机制</vt:lpstr>
      <vt:lpstr>Java 语言程序解释执行环境</vt:lpstr>
      <vt:lpstr>Java程序的跨平台运行机制</vt:lpstr>
      <vt:lpstr>垃圾收集机制(Garbage Collection)</vt:lpstr>
      <vt:lpstr>PowerPoint 演示文稿</vt:lpstr>
      <vt:lpstr>Java程序开发过程</vt:lpstr>
      <vt:lpstr>JDK的主要功能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259</cp:revision>
  <cp:lastPrinted>2016-11-07T04:06:00Z</cp:lastPrinted>
  <dcterms:created xsi:type="dcterms:W3CDTF">2012-10-26T07:13:00Z</dcterms:created>
  <dcterms:modified xsi:type="dcterms:W3CDTF">2023-06-20T08:47:00Z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141D66D6C0EB4CA3946A9154BAAD6A88</vt:lpwstr>
  </property>
</Properties>
</file>