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handoutMasterIdLst>
    <p:handoutMasterId r:id="rId20"/>
  </p:handoutMasterIdLst>
  <p:sldIdLst>
    <p:sldId id="435" r:id="rId3"/>
    <p:sldId id="2237" r:id="rId4"/>
    <p:sldId id="2238" r:id="rId5"/>
    <p:sldId id="2239" r:id="rId6"/>
    <p:sldId id="2244" r:id="rId8"/>
    <p:sldId id="2246" r:id="rId9"/>
    <p:sldId id="2249" r:id="rId10"/>
    <p:sldId id="2253" r:id="rId11"/>
    <p:sldId id="2265" r:id="rId12"/>
    <p:sldId id="2325" r:id="rId13"/>
    <p:sldId id="2335" r:id="rId14"/>
    <p:sldId id="2336" r:id="rId15"/>
    <p:sldId id="2344" r:id="rId16"/>
    <p:sldId id="2351" r:id="rId17"/>
    <p:sldId id="2354" r:id="rId18"/>
    <p:sldId id="2355" r:id="rId19"/>
  </p:sldIdLst>
  <p:sldSz cx="10801350" cy="7200900"/>
  <p:notesSz cx="6858000" cy="9144000"/>
  <p:embeddedFontLst>
    <p:embeddedFont>
      <p:font typeface="Calibri" panose="020F0502020204030204" pitchFamily="34" charset="0"/>
      <p:regular r:id="rId24"/>
      <p:bold r:id="rId25"/>
      <p:italic r:id="rId26"/>
      <p:boldItalic r:id="rId27"/>
    </p:embeddedFont>
    <p:embeddedFont>
      <p:font typeface="Impact" panose="020B0806030902050204" pitchFamily="34" charset="0"/>
      <p:regular r:id="rId28"/>
    </p:embeddedFont>
    <p:embeddedFont>
      <p:font typeface="方正姚体" panose="02010601030101010101" charset="-122"/>
      <p:regular r:id="rId29"/>
    </p:embeddedFont>
    <p:embeddedFont>
      <p:font typeface="微软雅黑" panose="020B0503020204020204" pitchFamily="34" charset="-122"/>
      <p:regular r:id="rId30"/>
    </p:embeddedFont>
    <p:embeddedFont>
      <p:font typeface="Felix Titling" panose="04060505060202020A04" pitchFamily="82" charset="0"/>
      <p:regular r:id="rId31"/>
    </p:embeddedFont>
    <p:embeddedFont>
      <p:font typeface="Comic Sans MS" panose="030F0702030302020204" pitchFamily="66" charset="0"/>
      <p:regular r:id="rId32"/>
      <p:bold r:id="rId33"/>
      <p:italic r:id="rId34"/>
      <p:boldItalic r:id="rId35"/>
    </p:embeddedFont>
    <p:embeddedFont>
      <p:font typeface="Tahoma" panose="020B0604030504040204" pitchFamily="34" charset="0"/>
      <p:regular r:id="rId36"/>
      <p:bold r:id="rId37"/>
    </p:embeddedFont>
  </p:embeddedFontLst>
  <p:custDataLst>
    <p:tags r:id="rId38"/>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24"/>
        <p:guide pos="3462"/>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41.xml"/><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p:sp>
      <p:sp>
        <p:nvSpPr>
          <p:cNvPr id="17411" name="Rectangle 3"/>
          <p:cNvSpPr>
            <a:spLocks noGrp="1" noRot="1"/>
          </p:cNvSpPr>
          <p:nvPr>
            <p:ph type="body" idx="1"/>
          </p:nvPr>
        </p:nvSpPr>
        <p:spPr/>
        <p:txBody>
          <a:bodyPr wrap="square" lIns="91440" tIns="45720" rIns="91440" bIns="45720" anchor="ctr"/>
          <a:lstStyle/>
          <a:p>
            <a:pPr lvl="0" eaLnBrk="1" hangingPunct="1"/>
            <a:r>
              <a:rPr lang="zh-CN" altLang="en-US" dirty="0"/>
              <a:t>比</a:t>
            </a:r>
            <a:r>
              <a:rPr lang="en-US" altLang="zh-CN" dirty="0"/>
              <a:t>c</a:t>
            </a:r>
            <a:r>
              <a:rPr lang="zh-CN" altLang="en-US" dirty="0"/>
              <a:t>多了</a:t>
            </a:r>
            <a:r>
              <a:rPr lang="en-US" altLang="zh-CN" dirty="0"/>
              <a:t>$</a:t>
            </a:r>
            <a:r>
              <a:rPr lang="zh-CN" altLang="en-US" dirty="0"/>
              <a:t>，</a:t>
            </a:r>
            <a:r>
              <a:rPr lang="en-US" altLang="zh-CN" dirty="0"/>
              <a:t>$</a:t>
            </a:r>
            <a:r>
              <a:rPr lang="zh-CN" altLang="en-US" dirty="0"/>
              <a:t>常用来表示系统变量。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68754"/>
            <a:chOff x="0" y="2716812"/>
            <a:chExt cx="5991142" cy="1396393"/>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1"/>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kumimoji="0" lang="en-US" alt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词法基础</a:t>
              </a:r>
              <a:endPar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34072"/>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Programming Basic</a:t>
              </a:r>
              <a:endPar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0000" lnSpcReduction="20000"/>
          </a:bodyPr>
          <a:lstStyle/>
          <a:p>
            <a:pPr algn="l" eaLnBrk="1" hangingPunct="1">
              <a:lnSpc>
                <a:spcPct val="150000"/>
              </a:lnSpc>
              <a:spcAft>
                <a:spcPts val="0"/>
              </a:spcAft>
              <a:buClr>
                <a:srgbClr val="000000"/>
              </a:buClr>
              <a:buSzTx/>
            </a:pPr>
            <a:r>
              <a:rPr lang="zh-CN" altLang="en-US" dirty="0" smtClean="0">
                <a:highlight>
                  <a:srgbClr val="FFFF00"/>
                </a:highlight>
              </a:rPr>
              <a:t>数组是一组同类型的变量或对象的集合</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数组的类型可以是基本类型，或类和接口</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数组中每个元素的类型相同</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引用数组元素通过数组名</a:t>
            </a:r>
            <a:r>
              <a:rPr lang="en-US" altLang="zh-CN" dirty="0" smtClean="0"/>
              <a:t>[</a:t>
            </a:r>
            <a:r>
              <a:rPr lang="zh-CN" altLang="en-US" dirty="0" smtClean="0"/>
              <a:t>下标</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数组下标</a:t>
            </a:r>
            <a:r>
              <a:rPr lang="en-US" altLang="zh-CN" dirty="0" smtClean="0"/>
              <a:t>(</a:t>
            </a:r>
            <a:r>
              <a:rPr lang="zh-CN" altLang="en-US" dirty="0" smtClean="0"/>
              <a:t>数组的索引</a:t>
            </a:r>
            <a:r>
              <a:rPr lang="en-US" altLang="zh-CN" dirty="0" smtClean="0"/>
              <a:t>)</a:t>
            </a:r>
            <a:r>
              <a:rPr lang="zh-CN" altLang="en-US" dirty="0" smtClean="0"/>
              <a:t>从</a:t>
            </a:r>
            <a:r>
              <a:rPr lang="en-US" altLang="zh-CN" dirty="0" smtClean="0"/>
              <a:t>0</a:t>
            </a:r>
            <a:r>
              <a:rPr lang="zh-CN" altLang="en-US" dirty="0" smtClean="0"/>
              <a:t>开始</a:t>
            </a:r>
            <a:endParaRPr lang="zh-CN" altLang="en-US" dirty="0" smtClean="0"/>
          </a:p>
          <a:p>
            <a:pPr eaLnBrk="1" hangingPunct="1">
              <a:lnSpc>
                <a:spcPct val="150000"/>
              </a:lnSpc>
              <a:spcBef>
                <a:spcPts val="20"/>
              </a:spcBef>
              <a:spcAft>
                <a:spcPts val="0"/>
              </a:spcAft>
              <a:buClr>
                <a:srgbClr val="000000"/>
              </a:buClr>
              <a:buSzTx/>
            </a:pPr>
            <a:r>
              <a:rPr lang="zh-CN" altLang="en-US" dirty="0" smtClean="0">
                <a:solidFill>
                  <a:srgbClr val="FF0000"/>
                </a:solidFill>
                <a:highlight>
                  <a:srgbClr val="FFFF00"/>
                </a:highlight>
              </a:rPr>
              <a:t>数组是一种特殊的对象</a:t>
            </a:r>
            <a:r>
              <a:rPr lang="en-US" altLang="zh-CN" dirty="0" smtClean="0">
                <a:solidFill>
                  <a:srgbClr val="FF0000"/>
                </a:solidFill>
                <a:highlight>
                  <a:srgbClr val="FFFF00"/>
                </a:highlight>
              </a:rPr>
              <a:t>(Object)</a:t>
            </a:r>
            <a:endParaRPr lang="en-US" altLang="zh-CN" dirty="0" smtClean="0">
              <a:solidFill>
                <a:srgbClr val="FF0000"/>
              </a:solidFill>
              <a:highlight>
                <a:srgbClr val="FFFF00"/>
              </a:highlight>
            </a:endParaRPr>
          </a:p>
          <a:p>
            <a:pPr marL="800100" lvl="1" indent="-342900" eaLnBrk="1" hangingPunct="1">
              <a:lnSpc>
                <a:spcPct val="150000"/>
              </a:lnSpc>
              <a:spcBef>
                <a:spcPts val="20"/>
              </a:spcBef>
              <a:spcAft>
                <a:spcPts val="0"/>
              </a:spcAft>
              <a:buClr>
                <a:schemeClr val="accent1"/>
              </a:buClr>
              <a:buSzTx/>
            </a:pPr>
            <a:r>
              <a:rPr lang="zh-CN" altLang="en-US" dirty="0" smtClean="0"/>
              <a:t>定义类型 </a:t>
            </a:r>
            <a:r>
              <a:rPr lang="en-US" altLang="zh-CN" dirty="0" smtClean="0"/>
              <a:t>(</a:t>
            </a:r>
            <a:r>
              <a:rPr lang="zh-CN" altLang="en-US" dirty="0" smtClean="0"/>
              <a:t>声明</a:t>
            </a:r>
            <a:r>
              <a:rPr lang="en-US" altLang="zh-CN" dirty="0" smtClean="0"/>
              <a:t>)</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创建数组 </a:t>
            </a:r>
            <a:r>
              <a:rPr lang="en-US" altLang="zh-CN" dirty="0" smtClean="0"/>
              <a:t>(</a:t>
            </a:r>
            <a:r>
              <a:rPr lang="zh-CN" altLang="en-US" dirty="0" smtClean="0"/>
              <a:t>分配内存空间</a:t>
            </a:r>
            <a:r>
              <a:rPr lang="en-US" altLang="zh-CN" dirty="0" smtClean="0"/>
              <a:t>) : new</a:t>
            </a:r>
            <a:endParaRPr lang="en-US" altLang="zh-CN" dirty="0" smtClean="0"/>
          </a:p>
          <a:p>
            <a:pPr marL="800100" lvl="1" indent="-342900" eaLnBrk="1" hangingPunct="1">
              <a:lnSpc>
                <a:spcPct val="150000"/>
              </a:lnSpc>
              <a:spcBef>
                <a:spcPts val="20"/>
              </a:spcBef>
              <a:spcAft>
                <a:spcPts val="0"/>
              </a:spcAft>
              <a:buClr>
                <a:schemeClr val="accent1"/>
              </a:buClr>
              <a:buSzTx/>
            </a:pPr>
            <a:r>
              <a:rPr lang="zh-CN" altLang="en-US" dirty="0" smtClean="0"/>
              <a:t>释放 </a:t>
            </a:r>
            <a:r>
              <a:rPr lang="en-US" altLang="zh-CN" dirty="0" smtClean="0"/>
              <a:t>(Java</a:t>
            </a:r>
            <a:r>
              <a:rPr lang="zh-CN" altLang="en-US" dirty="0" smtClean="0"/>
              <a:t>虚拟机完成</a:t>
            </a:r>
            <a:r>
              <a:rPr lang="en-US" altLang="zh-CN" dirty="0" smtClean="0"/>
              <a:t>)</a:t>
            </a:r>
            <a:endParaRPr lang="en-US" altLang="zh-CN" dirty="0" smtClean="0"/>
          </a:p>
          <a:p>
            <a:pPr algn="l" eaLnBrk="1" hangingPunct="1">
              <a:lnSpc>
                <a:spcPct val="150000"/>
              </a:lnSpc>
              <a:spcBef>
                <a:spcPts val="20"/>
              </a:spcBef>
              <a:buClr>
                <a:srgbClr val="000000"/>
              </a:buClr>
              <a:buSzTx/>
            </a:pPr>
            <a:r>
              <a:rPr lang="zh-CN" altLang="en-US" dirty="0" smtClean="0"/>
              <a:t>一维数组、多维数组</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概念</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7500" lnSpcReduction="10000"/>
          </a:bodyPr>
          <a:lstStyle/>
          <a:p>
            <a:pPr algn="l" eaLnBrk="1" hangingPunct="1">
              <a:lnSpc>
                <a:spcPct val="150000"/>
              </a:lnSpc>
              <a:spcAft>
                <a:spcPts val="0"/>
              </a:spcAft>
              <a:buClr>
                <a:srgbClr val="000000"/>
              </a:buClr>
              <a:buSzTx/>
              <a:buChar char="•"/>
            </a:pPr>
            <a:r>
              <a:rPr lang="zh-CN" altLang="en-US" dirty="0" smtClean="0"/>
              <a:t>二维数组的声明</a:t>
            </a:r>
            <a:endParaRPr lang="zh-CN" altLang="en-US" dirty="0" smtClean="0"/>
          </a:p>
          <a:p>
            <a:pPr marL="800100" lvl="1" indent="-342900" eaLnBrk="1" hangingPunct="1">
              <a:lnSpc>
                <a:spcPct val="150000"/>
              </a:lnSpc>
              <a:spcBef>
                <a:spcPts val="20"/>
              </a:spcBef>
              <a:spcAft>
                <a:spcPts val="0"/>
              </a:spcAft>
              <a:buClr>
                <a:schemeClr val="accent1"/>
              </a:buClr>
              <a:buSzTx/>
              <a:buFont typeface="Arial" panose="020B0604020202020204" pitchFamily="34" charset="0"/>
              <a:buChar char="•"/>
            </a:pPr>
            <a:r>
              <a:rPr lang="zh-CN" altLang="en-US" dirty="0" smtClean="0"/>
              <a:t>类型  数组名</a:t>
            </a:r>
            <a:r>
              <a:rPr lang="en-US" altLang="zh-CN" dirty="0" smtClean="0"/>
              <a:t>[][]</a:t>
            </a:r>
            <a:r>
              <a:rPr lang="zh-CN" altLang="en-US" dirty="0" smtClean="0"/>
              <a:t>， 例 </a:t>
            </a:r>
            <a:r>
              <a:rPr lang="en-US" altLang="zh-CN" dirty="0" smtClean="0"/>
              <a:t>int a[][];  int [][] a ;</a:t>
            </a:r>
            <a:endParaRPr lang="en-US" altLang="zh-CN" dirty="0" smtClean="0"/>
          </a:p>
          <a:p>
            <a:pPr marL="800100" lvl="1" indent="-342900" eaLnBrk="1" hangingPunct="1">
              <a:lnSpc>
                <a:spcPct val="150000"/>
              </a:lnSpc>
              <a:spcBef>
                <a:spcPts val="20"/>
              </a:spcBef>
              <a:spcAft>
                <a:spcPts val="0"/>
              </a:spcAft>
              <a:buClr>
                <a:schemeClr val="accent1"/>
              </a:buClr>
              <a:buSzTx/>
              <a:buFont typeface="Arial" panose="020B0604020202020204" pitchFamily="34" charset="0"/>
              <a:buChar char="•"/>
            </a:pPr>
            <a:r>
              <a:rPr lang="zh-CN" altLang="en-US" dirty="0" smtClean="0"/>
              <a:t>数组声明后不能被访问，因未为数组元素分配内存空间</a:t>
            </a:r>
            <a:endParaRPr lang="zh-CN" altLang="en-US" dirty="0" smtClean="0"/>
          </a:p>
          <a:p>
            <a:pPr algn="l" eaLnBrk="1" hangingPunct="1">
              <a:lnSpc>
                <a:spcPct val="150000"/>
              </a:lnSpc>
              <a:spcBef>
                <a:spcPts val="20"/>
              </a:spcBef>
              <a:spcAft>
                <a:spcPts val="0"/>
              </a:spcAft>
              <a:buClr>
                <a:srgbClr val="000000"/>
              </a:buClr>
              <a:buSzTx/>
              <a:buChar char="•"/>
            </a:pPr>
            <a:r>
              <a:rPr lang="zh-CN" altLang="en-US" dirty="0" smtClean="0"/>
              <a:t>二维数组的创建</a:t>
            </a:r>
            <a:endParaRPr lang="zh-CN" altLang="en-US" dirty="0" smtClean="0"/>
          </a:p>
          <a:p>
            <a:pPr marL="800100" lvl="1" indent="-342900" algn="l" eaLnBrk="1" hangingPunct="1">
              <a:lnSpc>
                <a:spcPct val="150000"/>
              </a:lnSpc>
              <a:spcBef>
                <a:spcPts val="20"/>
              </a:spcBef>
              <a:spcAft>
                <a:spcPts val="0"/>
              </a:spcAft>
              <a:buClr>
                <a:schemeClr val="accent1"/>
              </a:buClr>
              <a:buSzTx/>
              <a:buChar char="•"/>
            </a:pPr>
            <a:r>
              <a:rPr lang="zh-CN" altLang="en-US" dirty="0" smtClean="0"/>
              <a:t>方法一: 直接分配空间(new)</a:t>
            </a:r>
            <a:endParaRPr lang="zh-CN" altLang="en-US" dirty="0" smtClean="0"/>
          </a:p>
          <a:p>
            <a:pPr marL="1371600" lvl="2" indent="-457200" eaLnBrk="1" hangingPunct="1">
              <a:lnSpc>
                <a:spcPct val="150000"/>
              </a:lnSpc>
              <a:spcBef>
                <a:spcPts val="20"/>
              </a:spcBef>
              <a:spcAft>
                <a:spcPts val="0"/>
              </a:spcAft>
              <a:buSzPct val="90000"/>
              <a:buNone/>
            </a:pPr>
            <a:r>
              <a:rPr lang="zh-CN" altLang="en-US" dirty="0" smtClean="0"/>
              <a:t>例 </a:t>
            </a:r>
            <a:r>
              <a:rPr lang="en-US" altLang="zh-CN" dirty="0" smtClean="0"/>
              <a:t>int a[][] = new int[2][3];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a[0][0]  a[0][1] a[0][2]</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a[1][0]  a[1][1] a[1][2]</a:t>
            </a:r>
            <a:endParaRPr lang="en-US" altLang="zh-CN" dirty="0" smtClean="0"/>
          </a:p>
          <a:p>
            <a:pPr marL="1371600" lvl="2" indent="-457200" eaLnBrk="1" hangingPunct="1">
              <a:lnSpc>
                <a:spcPct val="150000"/>
              </a:lnSpc>
              <a:spcBef>
                <a:spcPts val="20"/>
              </a:spcBef>
              <a:buSzPct val="90000"/>
              <a:buNone/>
            </a:pPr>
            <a:r>
              <a:rPr lang="zh-CN" altLang="en-US" dirty="0" smtClean="0"/>
              <a:t>两个一维数组，每个数组包含</a:t>
            </a:r>
            <a:r>
              <a:rPr lang="en-US" altLang="zh-CN" dirty="0" smtClean="0"/>
              <a:t>3</a:t>
            </a:r>
            <a:r>
              <a:rPr lang="zh-CN" altLang="en-US" dirty="0" smtClean="0"/>
              <a:t>个元素</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a:bodyPr>
          <a:lstStyle/>
          <a:p>
            <a:pPr algn="l" eaLnBrk="1" hangingPunct="1">
              <a:lnSpc>
                <a:spcPct val="150000"/>
              </a:lnSpc>
              <a:spcAft>
                <a:spcPts val="0"/>
              </a:spcAft>
              <a:buClr>
                <a:srgbClr val="000000"/>
              </a:buClr>
              <a:buSzTx/>
            </a:pPr>
            <a:r>
              <a:rPr lang="zh-CN" altLang="en-US" dirty="0" smtClean="0"/>
              <a:t>二维数组的创建</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方法二</a:t>
            </a:r>
            <a:r>
              <a:rPr lang="en-US" altLang="zh-CN" dirty="0" smtClean="0"/>
              <a:t>: </a:t>
            </a:r>
            <a:r>
              <a:rPr lang="zh-CN" altLang="en-US" dirty="0" smtClean="0"/>
              <a:t>从最高维开始，为每一维分配空间</a:t>
            </a:r>
            <a:endParaRPr lang="zh-CN" altLang="en-US" dirty="0" smtClean="0"/>
          </a:p>
          <a:p>
            <a:pPr marL="1371600" lvl="2" indent="-457200" eaLnBrk="1" hangingPunct="1">
              <a:lnSpc>
                <a:spcPct val="150000"/>
              </a:lnSpc>
              <a:spcBef>
                <a:spcPts val="20"/>
              </a:spcBef>
              <a:spcAft>
                <a:spcPts val="0"/>
              </a:spcAft>
              <a:buSzPct val="90000"/>
              <a:buNone/>
            </a:pPr>
            <a:r>
              <a:rPr lang="zh-CN" altLang="en-US" dirty="0" smtClean="0"/>
              <a:t>例 </a:t>
            </a:r>
            <a:r>
              <a:rPr lang="en-US" altLang="zh-CN" dirty="0" smtClean="0"/>
              <a:t>int c[][] = new int[2][];</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c[0] = new int[4];</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c[1] = new int[3];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c[0][0]  c[0][1] c[0][2] c[0][3]</a:t>
            </a:r>
            <a:endParaRPr lang="en-US" altLang="zh-CN" dirty="0" smtClean="0"/>
          </a:p>
          <a:p>
            <a:pPr marL="1371600" lvl="2" indent="-457200" eaLnBrk="1" hangingPunct="1">
              <a:lnSpc>
                <a:spcPct val="150000"/>
              </a:lnSpc>
              <a:spcBef>
                <a:spcPts val="20"/>
              </a:spcBef>
              <a:spcAft>
                <a:spcPts val="0"/>
              </a:spcAft>
              <a:buSzPct val="90000"/>
              <a:buNone/>
            </a:pPr>
            <a:r>
              <a:rPr lang="en-US" altLang="x-none" dirty="0" smtClean="0"/>
              <a:t>    </a:t>
            </a:r>
            <a:r>
              <a:rPr lang="en-US" altLang="zh-CN" dirty="0" smtClean="0"/>
              <a:t>c[1][0]  c[1][1] c[1][2] </a:t>
            </a:r>
            <a:endParaRPr lang="en-US" altLang="zh-CN" dirty="0" smtClean="0"/>
          </a:p>
          <a:p>
            <a:pPr marL="1143000" lvl="2" indent="-228600" eaLnBrk="1" hangingPunct="1">
              <a:lnSpc>
                <a:spcPct val="150000"/>
              </a:lnSpc>
              <a:spcBef>
                <a:spcPts val="20"/>
              </a:spcBef>
              <a:spcAft>
                <a:spcPts val="0"/>
              </a:spcAft>
              <a:buClr>
                <a:schemeClr val="bg2"/>
              </a:buClr>
              <a:buSzTx/>
              <a:buFont typeface="Wingdings" panose="05000000000000000000" pitchFamily="2" charset="2"/>
              <a:buChar char="l"/>
            </a:pPr>
            <a:r>
              <a:rPr lang="zh-CN" altLang="en-US" dirty="0" smtClean="0"/>
              <a:t>注</a:t>
            </a:r>
            <a:r>
              <a:rPr lang="en-US" altLang="zh-CN" dirty="0" smtClean="0"/>
              <a:t>: </a:t>
            </a:r>
            <a:r>
              <a:rPr lang="zh-CN" altLang="en-US" dirty="0" smtClean="0"/>
              <a:t>为数组分配空间需指定维数大小，至少最高维</a:t>
            </a:r>
            <a:r>
              <a:rPr lang="en-US" altLang="zh-CN" dirty="0" smtClean="0"/>
              <a:t>(</a:t>
            </a:r>
            <a:r>
              <a:rPr lang="zh-CN" altLang="en-US" dirty="0" smtClean="0"/>
              <a:t>最左边</a:t>
            </a:r>
            <a:r>
              <a:rPr lang="en-US" altLang="zh-CN" dirty="0" smtClean="0"/>
              <a:t>)</a:t>
            </a:r>
            <a:r>
              <a:rPr lang="zh-CN" altLang="en-US" dirty="0" smtClean="0"/>
              <a:t>大小</a:t>
            </a:r>
            <a:endParaRPr lang="zh-CN" altLang="en-US" dirty="0" smtClean="0"/>
          </a:p>
          <a:p>
            <a:pPr marL="1143000" lvl="2" indent="-228600" eaLnBrk="1" hangingPunct="1">
              <a:lnSpc>
                <a:spcPct val="150000"/>
              </a:lnSpc>
              <a:spcBef>
                <a:spcPts val="20"/>
              </a:spcBef>
              <a:buClr>
                <a:schemeClr val="bg2"/>
              </a:buClr>
              <a:buSzTx/>
              <a:buFont typeface="Wingdings" panose="05000000000000000000" pitchFamily="2" charset="2"/>
              <a:buChar char="l"/>
            </a:pPr>
            <a:r>
              <a:rPr lang="zh-CN" altLang="en-US" dirty="0" smtClean="0"/>
              <a:t>错误</a:t>
            </a:r>
            <a:r>
              <a:rPr lang="en-US" altLang="zh-CN" dirty="0" smtClean="0"/>
              <a:t>: int b[][] = new int[][];</a:t>
            </a:r>
            <a:endParaRPr lang="en-US" altLang="zh-CN"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多维数组</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命令行参数</a:t>
            </a:r>
            <a:endParaRPr lang="zh-CN" altLang="en-US" dirty="0"/>
          </a:p>
        </p:txBody>
      </p:sp>
      <p:sp>
        <p:nvSpPr>
          <p:cNvPr id="124931" name="Rectangle 3"/>
          <p:cNvSpPr>
            <a:spLocks noGrp="1"/>
          </p:cNvSpPr>
          <p:nvPr>
            <p:ph idx="1"/>
          </p:nvPr>
        </p:nvSpPr>
        <p:spPr/>
        <p:txBody>
          <a:bodyPr vert="horz" wrap="square" lIns="96011" tIns="48005" rIns="96011" bIns="48005" anchor="t"/>
          <a:lstStyle/>
          <a:p>
            <a:pPr marL="609600" indent="-609600" eaLnBrk="1" hangingPunct="1">
              <a:lnSpc>
                <a:spcPct val="90000"/>
              </a:lnSpc>
              <a:spcAft>
                <a:spcPts val="0"/>
              </a:spcAft>
              <a:buSzPct val="90000"/>
            </a:pPr>
            <a:r>
              <a:rPr lang="zh-CN" altLang="en-US" dirty="0"/>
              <a:t>示例</a:t>
            </a:r>
            <a:r>
              <a:rPr lang="zh-CN" altLang="en-US" sz="2940" dirty="0"/>
              <a:t> </a:t>
            </a:r>
            <a:r>
              <a:rPr lang="en-US" altLang="zh-CN" sz="2940" dirty="0"/>
              <a:t>1</a:t>
            </a:r>
            <a:endParaRPr lang="en-US" altLang="zh-CN" sz="2940" dirty="0"/>
          </a:p>
          <a:p>
            <a:pPr marL="990600" lvl="1" indent="-533400" eaLnBrk="1" hangingPunct="1">
              <a:lnSpc>
                <a:spcPct val="90000"/>
              </a:lnSpc>
              <a:buSzPct val="90000"/>
              <a:buNone/>
            </a:pPr>
            <a:endParaRPr lang="en-US" altLang="x-none"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class Test {</a:t>
            </a:r>
            <a:r>
              <a:rPr lang="en-US" altLang="x-none" sz="2520" dirty="0">
                <a:latin typeface="Tahoma" panose="020B0604030504040204" pitchFamily="34" charset="0"/>
              </a:rPr>
              <a:t>	</a:t>
            </a:r>
            <a:endParaRPr lang="en-US" altLang="x-none" sz="2520" dirty="0">
              <a:solidFill>
                <a:schemeClr val="hlink"/>
              </a:solidFill>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public static void main(String[] args)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x-none" sz="2520" dirty="0">
                <a:latin typeface="Tahoma" panose="020B0604030504040204" pitchFamily="34" charset="0"/>
              </a:rPr>
              <a:t>		</a:t>
            </a:r>
            <a:r>
              <a:rPr lang="en-US" altLang="zh-CN" sz="2520" dirty="0">
                <a:latin typeface="Tahoma" panose="020B0604030504040204" pitchFamily="34" charset="0"/>
              </a:rPr>
              <a:t>int len = args</a:t>
            </a:r>
            <a:r>
              <a:rPr lang="en-US" altLang="zh-CN" sz="2520" dirty="0">
                <a:solidFill>
                  <a:schemeClr val="hlink"/>
                </a:solidFill>
                <a:latin typeface="Tahoma" panose="020B0604030504040204" pitchFamily="34" charset="0"/>
              </a:rPr>
              <a:t>.length</a:t>
            </a:r>
            <a:r>
              <a:rPr lang="en-US" altLang="zh-CN" sz="2520" dirty="0">
                <a:latin typeface="Tahoma" panose="020B0604030504040204" pitchFamily="34" charset="0"/>
              </a:rPr>
              <a:t>;</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System.out.println(len);</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for (int i = 0; i &lt; len; i++) </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System.out.println(args[i]);</a:t>
            </a:r>
            <a:endParaRPr lang="en-US" altLang="zh-CN" sz="2520" dirty="0">
              <a:latin typeface="Tahoma" panose="020B0604030504040204" pitchFamily="34" charset="0"/>
            </a:endParaRPr>
          </a:p>
          <a:p>
            <a:pPr marL="990600" lvl="1" indent="-533400" eaLnBrk="1" hangingPunct="1">
              <a:lnSpc>
                <a:spcPct val="90000"/>
              </a:lnSpc>
              <a:spcBef>
                <a:spcPts val="20"/>
              </a:spcBef>
              <a:spcAft>
                <a:spcPts val="0"/>
              </a:spcAft>
              <a:buSzPct val="90000"/>
              <a:buNone/>
            </a:pPr>
            <a:r>
              <a:rPr lang="en-US" altLang="zh-CN" sz="2520" dirty="0">
                <a:latin typeface="Tahoma" panose="020B0604030504040204" pitchFamily="34" charset="0"/>
              </a:rPr>
              <a:t>	}</a:t>
            </a:r>
            <a:endParaRPr lang="en-US" altLang="zh-CN" sz="2520" dirty="0">
              <a:latin typeface="Tahoma" panose="020B0604030504040204" pitchFamily="34" charset="0"/>
            </a:endParaRPr>
          </a:p>
          <a:p>
            <a:pPr marL="990600" lvl="1" indent="-533400" eaLnBrk="1" hangingPunct="1">
              <a:lnSpc>
                <a:spcPct val="90000"/>
              </a:lnSpc>
              <a:buSzPct val="90000"/>
              <a:buNone/>
            </a:pPr>
            <a:endParaRPr lang="en-US" altLang="zh-CN" sz="2520" dirty="0">
              <a:latin typeface="Tahoma" panose="020B0604030504040204" pitchFamily="34" charset="0"/>
            </a:endParaRPr>
          </a:p>
          <a:p>
            <a:pPr marL="990600" lvl="1" indent="-533400" eaLnBrk="1" hangingPunct="1">
              <a:lnSpc>
                <a:spcPct val="90000"/>
              </a:lnSpc>
              <a:spcBef>
                <a:spcPts val="20"/>
              </a:spcBef>
              <a:buSzPct val="90000"/>
              <a:buNone/>
            </a:pPr>
            <a:r>
              <a:rPr lang="en-US" altLang="zh-CN" sz="2520" dirty="0">
                <a:latin typeface="Tahoma" panose="020B0604030504040204" pitchFamily="34" charset="0"/>
              </a:rPr>
              <a:t>}</a:t>
            </a:r>
            <a:endParaRPr lang="en-US" altLang="zh-CN" sz="2520" dirty="0">
              <a:latin typeface="Tahoma" panose="020B0604030504040204" pitchFamily="34" charset="0"/>
            </a:endParaRPr>
          </a:p>
        </p:txBody>
      </p:sp>
      <p:sp>
        <p:nvSpPr>
          <p:cNvPr id="124932" name="Rectangle 4"/>
          <p:cNvSpPr/>
          <p:nvPr/>
        </p:nvSpPr>
        <p:spPr>
          <a:xfrm>
            <a:off x="7256145" y="1259840"/>
            <a:ext cx="3420745" cy="90868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0</a:t>
            </a:r>
            <a:endParaRPr lang="en-US" altLang="zh-CN" sz="2520" dirty="0">
              <a:latin typeface="Tahoma" panose="020B0604030504040204" pitchFamily="34" charset="0"/>
            </a:endParaRPr>
          </a:p>
        </p:txBody>
      </p:sp>
      <p:sp>
        <p:nvSpPr>
          <p:cNvPr id="124933" name="Rectangle 5"/>
          <p:cNvSpPr/>
          <p:nvPr/>
        </p:nvSpPr>
        <p:spPr>
          <a:xfrm>
            <a:off x="7255510" y="2168525"/>
            <a:ext cx="3420745" cy="208978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 s1 s2</a:t>
            </a:r>
            <a:endParaRPr lang="en-US" altLang="zh-CN" sz="2520" dirty="0">
              <a:latin typeface="Tahoma" panose="020B0604030504040204" pitchFamily="34" charset="0"/>
            </a:endParaRPr>
          </a:p>
          <a:p>
            <a:pPr eaLnBrk="1" hangingPunct="1">
              <a:spcBef>
                <a:spcPts val="0"/>
              </a:spcBef>
              <a:spcAft>
                <a:spcPts val="0"/>
              </a:spcAft>
            </a:pPr>
            <a:r>
              <a:rPr lang="en-US" altLang="zh-CN" sz="2520" dirty="0">
                <a:latin typeface="Tahoma" panose="020B0604030504040204" pitchFamily="34" charset="0"/>
              </a:rPr>
              <a:t>2</a:t>
            </a:r>
            <a:endParaRPr lang="en-US" altLang="zh-CN" sz="2520" dirty="0">
              <a:latin typeface="Tahoma" panose="020B0604030504040204" pitchFamily="34" charset="0"/>
            </a:endParaRPr>
          </a:p>
          <a:p>
            <a:pPr eaLnBrk="1" hangingPunct="1">
              <a:spcBef>
                <a:spcPts val="0"/>
              </a:spcBef>
              <a:spcAft>
                <a:spcPts val="0"/>
              </a:spcAft>
            </a:pPr>
            <a:r>
              <a:rPr lang="en-US" altLang="zh-CN" sz="2520" dirty="0">
                <a:latin typeface="Tahoma" panose="020B0604030504040204" pitchFamily="34" charset="0"/>
              </a:rPr>
              <a:t>s1</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s2</a:t>
            </a:r>
            <a:endParaRPr lang="en-US" altLang="zh-CN" sz="2520" dirty="0">
              <a:latin typeface="Tahoma" panose="020B0604030504040204" pitchFamily="34" charset="0"/>
            </a:endParaRPr>
          </a:p>
        </p:txBody>
      </p:sp>
      <p:sp>
        <p:nvSpPr>
          <p:cNvPr id="124934" name="Rectangle 6"/>
          <p:cNvSpPr/>
          <p:nvPr/>
        </p:nvSpPr>
        <p:spPr>
          <a:xfrm>
            <a:off x="7255510" y="4258310"/>
            <a:ext cx="3420745" cy="800100"/>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C:\&gt;Java Test "s1 s2"</a:t>
            </a:r>
            <a:endParaRPr lang="en-US" altLang="zh-CN" sz="2520" dirty="0">
              <a:latin typeface="Tahoma" panose="020B0604030504040204" pitchFamily="34" charset="0"/>
            </a:endParaRPr>
          </a:p>
        </p:txBody>
      </p:sp>
      <p:sp>
        <p:nvSpPr>
          <p:cNvPr id="124935" name="Rectangle 7"/>
          <p:cNvSpPr/>
          <p:nvPr/>
        </p:nvSpPr>
        <p:spPr>
          <a:xfrm>
            <a:off x="7256145" y="5058410"/>
            <a:ext cx="3420745" cy="1089025"/>
          </a:xfrm>
          <a:prstGeom prst="rect">
            <a:avLst/>
          </a:prstGeom>
          <a:solidFill>
            <a:srgbClr val="C0C0C0"/>
          </a:solidFill>
          <a:ln w="9525">
            <a:noFill/>
          </a:ln>
        </p:spPr>
        <p:txBody>
          <a:bodyPr wrap="none" anchor="ctr"/>
          <a:lstStyle/>
          <a:p>
            <a:pPr eaLnBrk="1" hangingPunct="1">
              <a:spcAft>
                <a:spcPts val="0"/>
              </a:spcAft>
            </a:pPr>
            <a:r>
              <a:rPr lang="en-US" altLang="zh-CN" sz="2520" dirty="0">
                <a:latin typeface="Tahoma" panose="020B0604030504040204" pitchFamily="34" charset="0"/>
              </a:rPr>
              <a:t>1</a:t>
            </a:r>
            <a:endParaRPr lang="en-US" altLang="zh-CN" sz="2520" dirty="0">
              <a:latin typeface="Tahoma" panose="020B0604030504040204" pitchFamily="34" charset="0"/>
            </a:endParaRPr>
          </a:p>
          <a:p>
            <a:pPr eaLnBrk="1" hangingPunct="1">
              <a:spcBef>
                <a:spcPts val="0"/>
              </a:spcBef>
            </a:pPr>
            <a:r>
              <a:rPr lang="en-US" altLang="zh-CN" sz="2520" dirty="0">
                <a:latin typeface="Tahoma" panose="020B0604030504040204" pitchFamily="34" charset="0"/>
              </a:rPr>
              <a:t>s1 s2</a:t>
            </a:r>
            <a:endParaRPr lang="en-US" altLang="zh-CN" sz="252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arn(outHorizontal)">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barn(outHorizontal)">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barn(outHorizontal)">
                                      <p:cBhvr>
                                        <p:cTn id="17" dur="500"/>
                                        <p:tgtEl>
                                          <p:spTgt spid="12493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arn(outHorizontal)">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ldLvl="0" animBg="1"/>
      <p:bldP spid="124933" grpId="0" bldLvl="0" animBg="1"/>
      <p:bldP spid="124934" grpId="0" bldLvl="0" animBg="1"/>
      <p:bldP spid="12493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t>字符串池</a:t>
            </a:r>
            <a:endParaRPr lang="zh-CN" altLang="en-US" dirty="0"/>
          </a:p>
        </p:txBody>
      </p:sp>
      <p:sp>
        <p:nvSpPr>
          <p:cNvPr id="132099" name="Rectangle 3"/>
          <p:cNvSpPr>
            <a:spLocks noGrp="1"/>
          </p:cNvSpPr>
          <p:nvPr>
            <p:ph idx="1"/>
          </p:nvPr>
        </p:nvSpPr>
        <p:spPr/>
        <p:txBody>
          <a:bodyPr vert="horz" wrap="square" lIns="96011" tIns="48005" rIns="96011" bIns="48005" anchor="t">
            <a:normAutofit/>
          </a:bodyPr>
          <a:lstStyle/>
          <a:p>
            <a:pPr algn="l" eaLnBrk="1" hangingPunct="1">
              <a:lnSpc>
                <a:spcPct val="150000"/>
              </a:lnSpc>
              <a:spcAft>
                <a:spcPts val="0"/>
              </a:spcAft>
              <a:buClr>
                <a:srgbClr val="000000"/>
              </a:buClr>
              <a:buSzTx/>
            </a:pPr>
            <a:r>
              <a:rPr lang="zh-CN" altLang="en-US" sz="2800" dirty="0" smtClean="0">
                <a:solidFill>
                  <a:schemeClr val="tx1"/>
                </a:solidFill>
              </a:rPr>
              <a:t>Java 程序可包含许多字符串字面量</a:t>
            </a:r>
            <a:endParaRPr lang="zh-CN" altLang="en-US" sz="2800" dirty="0" smtClean="0">
              <a:solidFill>
                <a:schemeClr val="tx1"/>
              </a:solidFill>
            </a:endParaRPr>
          </a:p>
          <a:p>
            <a:pPr algn="l" eaLnBrk="1" hangingPunct="1">
              <a:lnSpc>
                <a:spcPct val="150000"/>
              </a:lnSpc>
              <a:spcBef>
                <a:spcPts val="20"/>
              </a:spcBef>
              <a:spcAft>
                <a:spcPts val="0"/>
              </a:spcAft>
              <a:buClr>
                <a:srgbClr val="000000"/>
              </a:buClr>
              <a:buSzTx/>
            </a:pPr>
            <a:r>
              <a:rPr lang="zh-CN" altLang="en-US" sz="2800" dirty="0" smtClean="0">
                <a:solidFill>
                  <a:schemeClr val="tx1"/>
                </a:solidFill>
              </a:rPr>
              <a:t>"字符串池"：用来存放在程序中创建的所有字符串字面量</a:t>
            </a:r>
            <a:endParaRPr lang="zh-CN" altLang="en-US" sz="2800" dirty="0" smtClean="0">
              <a:solidFill>
                <a:schemeClr val="tx1"/>
              </a:solidFill>
            </a:endParaRPr>
          </a:p>
          <a:p>
            <a:pPr algn="l" eaLnBrk="1" hangingPunct="1">
              <a:lnSpc>
                <a:spcPct val="150000"/>
              </a:lnSpc>
              <a:spcBef>
                <a:spcPts val="20"/>
              </a:spcBef>
              <a:buClr>
                <a:srgbClr val="000000"/>
              </a:buClr>
              <a:buSzTx/>
            </a:pPr>
            <a:r>
              <a:rPr lang="zh-CN" altLang="en-US" sz="2800" dirty="0" smtClean="0">
                <a:solidFill>
                  <a:schemeClr val="tx1"/>
                </a:solidFill>
              </a:rPr>
              <a:t>任何时候创建字符串字面量，系统都会搜索字符串池，查看是否存在该字符串</a:t>
            </a:r>
            <a:r>
              <a:rPr lang="zh-CN" altLang="en-US" sz="2940" dirty="0">
                <a:solidFill>
                  <a:srgbClr val="FF0000"/>
                </a:solidFill>
              </a:rPr>
              <a:t>字面量</a:t>
            </a:r>
            <a:r>
              <a:rPr lang="zh-CN" altLang="en-US" sz="2940" dirty="0">
                <a:solidFill>
                  <a:schemeClr val="tx1"/>
                </a:solidFill>
              </a:rPr>
              <a:t>。</a:t>
            </a:r>
            <a:endParaRPr lang="zh-CN" altLang="en-US" sz="2940" dirty="0">
              <a:solidFill>
                <a:schemeClr val="tx1"/>
              </a:solidFill>
            </a:endParaRPr>
          </a:p>
        </p:txBody>
      </p:sp>
      <p:grpSp>
        <p:nvGrpSpPr>
          <p:cNvPr id="132100" name="Group 4"/>
          <p:cNvGrpSpPr/>
          <p:nvPr/>
        </p:nvGrpSpPr>
        <p:grpSpPr>
          <a:xfrm>
            <a:off x="840105" y="4160520"/>
            <a:ext cx="8401050" cy="1680210"/>
            <a:chOff x="0" y="0"/>
            <a:chExt cx="5040" cy="1008"/>
          </a:xfrm>
        </p:grpSpPr>
        <p:sp>
          <p:nvSpPr>
            <p:cNvPr id="132101" name="Rectangle 5"/>
            <p:cNvSpPr/>
            <p:nvPr/>
          </p:nvSpPr>
          <p:spPr>
            <a:xfrm>
              <a:off x="3408" y="0"/>
              <a:ext cx="720" cy="1008"/>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lnSpc>
                  <a:spcPct val="80000"/>
                </a:lnSpc>
                <a:spcBef>
                  <a:spcPct val="20000"/>
                </a:spcBef>
              </a:pPr>
              <a:r>
                <a:rPr lang="en-US" altLang="zh-CN" sz="2100" b="1" dirty="0">
                  <a:latin typeface="Arial" panose="020B0604020202020204" pitchFamily="34" charset="0"/>
                </a:rPr>
                <a:t>Sunday</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Monday</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Hello</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Aptech</a:t>
              </a:r>
              <a:endParaRPr lang="en-US" altLang="zh-CN" sz="2100" b="1" dirty="0">
                <a:latin typeface="Arial" panose="020B0604020202020204" pitchFamily="34" charset="0"/>
              </a:endParaRPr>
            </a:p>
            <a:p>
              <a:pPr eaLnBrk="1" hangingPunct="1">
                <a:lnSpc>
                  <a:spcPct val="80000"/>
                </a:lnSpc>
                <a:spcBef>
                  <a:spcPct val="20000"/>
                </a:spcBef>
              </a:pPr>
              <a:r>
                <a:rPr lang="en-US" altLang="zh-CN" sz="2100" b="1" dirty="0">
                  <a:latin typeface="Arial" panose="020B0604020202020204" pitchFamily="34" charset="0"/>
                </a:rPr>
                <a:t>World</a:t>
              </a:r>
              <a:endParaRPr lang="en-US" altLang="zh-CN" sz="2100" b="1" dirty="0">
                <a:latin typeface="Arial" panose="020B0604020202020204" pitchFamily="34" charset="0"/>
              </a:endParaRPr>
            </a:p>
          </p:txBody>
        </p:sp>
        <p:sp>
          <p:nvSpPr>
            <p:cNvPr id="132102" name="Rectangle 6"/>
            <p:cNvSpPr/>
            <p:nvPr/>
          </p:nvSpPr>
          <p:spPr>
            <a:xfrm>
              <a:off x="3168" y="0"/>
              <a:ext cx="240" cy="100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Arial" panose="020B0604020202020204" pitchFamily="34" charset="0"/>
                </a:rPr>
                <a:t>1</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2</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3</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4</a:t>
              </a:r>
              <a:endParaRPr lang="en-US" altLang="zh-CN" sz="2100" b="1" dirty="0">
                <a:latin typeface="Arial" panose="020B0604020202020204" pitchFamily="34" charset="0"/>
              </a:endParaRPr>
            </a:p>
            <a:p>
              <a:pPr algn="ctr" eaLnBrk="1" hangingPunct="1">
                <a:lnSpc>
                  <a:spcPct val="80000"/>
                </a:lnSpc>
                <a:spcBef>
                  <a:spcPct val="20000"/>
                </a:spcBef>
              </a:pPr>
              <a:r>
                <a:rPr lang="en-US" altLang="zh-CN" sz="2100" b="1" dirty="0">
                  <a:latin typeface="Arial" panose="020B0604020202020204" pitchFamily="34" charset="0"/>
                </a:rPr>
                <a:t>N</a:t>
              </a:r>
              <a:endParaRPr lang="en-US" altLang="zh-CN" sz="2100" b="1" dirty="0">
                <a:latin typeface="Arial" panose="020B0604020202020204" pitchFamily="34" charset="0"/>
              </a:endParaRPr>
            </a:p>
          </p:txBody>
        </p:sp>
        <p:sp>
          <p:nvSpPr>
            <p:cNvPr id="132103" name="Rectangle 7"/>
            <p:cNvSpPr/>
            <p:nvPr/>
          </p:nvSpPr>
          <p:spPr>
            <a:xfrm>
              <a:off x="480" y="192"/>
              <a:ext cx="20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Courier New" panose="02070309020205020404" pitchFamily="49" charset="0"/>
                  <a:cs typeface="Courier New" panose="02070309020205020404" pitchFamily="49" charset="0"/>
                </a:rPr>
                <a:t>String day= "Monday";</a:t>
              </a:r>
              <a:endParaRPr lang="en-US" altLang="zh-CN" sz="2100" b="1" dirty="0">
                <a:latin typeface="Courier New" panose="02070309020205020404" pitchFamily="49" charset="0"/>
                <a:ea typeface="Courier New" panose="02070309020205020404" pitchFamily="49" charset="0"/>
              </a:endParaRPr>
            </a:p>
          </p:txBody>
        </p:sp>
        <p:sp>
          <p:nvSpPr>
            <p:cNvPr id="132104" name="Rectangle 8"/>
            <p:cNvSpPr/>
            <p:nvPr/>
          </p:nvSpPr>
          <p:spPr>
            <a:xfrm>
              <a:off x="0" y="624"/>
              <a:ext cx="254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100" b="1" dirty="0">
                  <a:latin typeface="Courier New" panose="02070309020205020404" pitchFamily="49" charset="0"/>
                  <a:cs typeface="Courier New" panose="02070309020205020404" pitchFamily="49" charset="0"/>
                </a:rPr>
                <a:t>String weekday = "Monday";</a:t>
              </a:r>
              <a:endParaRPr lang="en-US" altLang="zh-CN" sz="2100" b="1" dirty="0">
                <a:latin typeface="Courier New" panose="02070309020205020404" pitchFamily="49" charset="0"/>
                <a:ea typeface="Courier New" panose="02070309020205020404" pitchFamily="49" charset="0"/>
              </a:endParaRPr>
            </a:p>
          </p:txBody>
        </p:sp>
        <p:sp>
          <p:nvSpPr>
            <p:cNvPr id="132105" name="Line 9"/>
            <p:cNvSpPr/>
            <p:nvPr/>
          </p:nvSpPr>
          <p:spPr>
            <a:xfrm>
              <a:off x="2544" y="288"/>
              <a:ext cx="672" cy="0"/>
            </a:xfrm>
            <a:prstGeom prst="line">
              <a:avLst/>
            </a:prstGeom>
            <a:ln w="9525" cap="flat" cmpd="sng">
              <a:solidFill>
                <a:schemeClr val="tx1"/>
              </a:solidFill>
              <a:prstDash val="solid"/>
              <a:headEnd type="none" w="med" len="med"/>
              <a:tailEnd type="triangle" w="med" len="med"/>
            </a:ln>
          </p:spPr>
        </p:sp>
        <p:sp>
          <p:nvSpPr>
            <p:cNvPr id="132106" name="Line 10"/>
            <p:cNvSpPr/>
            <p:nvPr/>
          </p:nvSpPr>
          <p:spPr>
            <a:xfrm flipV="1">
              <a:off x="2544" y="336"/>
              <a:ext cx="672" cy="384"/>
            </a:xfrm>
            <a:prstGeom prst="line">
              <a:avLst/>
            </a:prstGeom>
            <a:ln w="9525" cap="flat" cmpd="sng">
              <a:solidFill>
                <a:schemeClr val="tx1"/>
              </a:solidFill>
              <a:prstDash val="solid"/>
              <a:headEnd type="none" w="med" len="med"/>
              <a:tailEnd type="triangle" w="med" len="med"/>
            </a:ln>
          </p:spPr>
        </p:sp>
        <p:sp>
          <p:nvSpPr>
            <p:cNvPr id="132107" name="Text Box 11"/>
            <p:cNvSpPr txBox="1"/>
            <p:nvPr/>
          </p:nvSpPr>
          <p:spPr>
            <a:xfrm>
              <a:off x="4224" y="672"/>
              <a:ext cx="816" cy="210"/>
            </a:xfrm>
            <a:prstGeom prst="rect">
              <a:avLst/>
            </a:prstGeom>
            <a:noFill/>
            <a:ln w="9525">
              <a:noFill/>
            </a:ln>
          </p:spPr>
          <p:txBody>
            <a:bodyPr>
              <a:spAutoFit/>
            </a:bodyPr>
            <a:lstStyle/>
            <a:p>
              <a:pPr algn="ctr" eaLnBrk="1" hangingPunct="1">
                <a:lnSpc>
                  <a:spcPct val="80000"/>
                </a:lnSpc>
                <a:spcBef>
                  <a:spcPct val="50000"/>
                </a:spcBef>
              </a:pPr>
              <a:r>
                <a:rPr lang="zh-CN" altLang="en-US" sz="2100" b="1" dirty="0">
                  <a:latin typeface="Arial" panose="020B0604020202020204" pitchFamily="34" charset="0"/>
                </a:rPr>
                <a:t>字符串池</a:t>
              </a:r>
              <a:endParaRPr lang="zh-CN" altLang="en-US" sz="2100" b="1" dirty="0">
                <a:latin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en-US" altLang="zh-CN" sz="2520" dirty="0"/>
              <a:t>J</a:t>
            </a:r>
            <a:r>
              <a:rPr lang="zh-CN" altLang="en-US" sz="2800" dirty="0" smtClean="0"/>
              <a:t>ava 具有</a:t>
            </a:r>
            <a:r>
              <a:rPr lang="zh-CN" altLang="en-US" sz="2800" dirty="0" smtClean="0">
                <a:highlight>
                  <a:srgbClr val="FFFF00"/>
                </a:highlight>
              </a:rPr>
              <a:t>8种基本数据类型：byte、 short、 int、 long、 boolean、char、float 及 double</a:t>
            </a:r>
            <a:endParaRPr lang="zh-CN" altLang="en-US" sz="2800" dirty="0" smtClean="0">
              <a:highlight>
                <a:srgbClr val="FFFF00"/>
              </a:highlight>
            </a:endParaRPr>
          </a:p>
          <a:p>
            <a:pPr algn="l" eaLnBrk="1" hangingPunct="1">
              <a:lnSpc>
                <a:spcPct val="150000"/>
              </a:lnSpc>
              <a:spcBef>
                <a:spcPts val="20"/>
              </a:spcBef>
              <a:spcAft>
                <a:spcPts val="0"/>
              </a:spcAft>
              <a:buClr>
                <a:srgbClr val="000000"/>
              </a:buClr>
              <a:buSzTx/>
            </a:pPr>
            <a:r>
              <a:rPr lang="zh-CN" altLang="en-US" sz="2800" dirty="0" smtClean="0"/>
              <a:t>Java 中的运算符可划分为四个子集：算术运算符、位运算符、关系运算符、逻辑运算符</a:t>
            </a:r>
            <a:endParaRPr lang="zh-CN" altLang="en-US" sz="2800" dirty="0" smtClean="0"/>
          </a:p>
          <a:p>
            <a:pPr algn="l" eaLnBrk="1" hangingPunct="1">
              <a:lnSpc>
                <a:spcPct val="150000"/>
              </a:lnSpc>
              <a:spcBef>
                <a:spcPts val="20"/>
              </a:spcBef>
              <a:buClr>
                <a:srgbClr val="000000"/>
              </a:buClr>
              <a:buSzTx/>
            </a:pPr>
            <a:r>
              <a:rPr lang="zh-CN" altLang="en-US" sz="2800" dirty="0" smtClean="0"/>
              <a:t>&amp; 运算符适用于如下子集：逻辑和位。逻辑 &amp; 以条件表达式为操作数，而位 &amp; 则以数字为操作数</a:t>
            </a:r>
            <a:endParaRPr lang="zh-CN" altLang="en-US" sz="2800"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总结</a:t>
            </a:r>
            <a:r>
              <a:rPr lang="en-US" altLang="zh-CN" dirty="0" smtClean="0"/>
              <a:t>2-1</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Autofit/>
          </a:bodyPr>
          <a:lstStyle/>
          <a:p>
            <a:pPr>
              <a:lnSpc>
                <a:spcPct val="120000"/>
              </a:lnSpc>
              <a:spcAft>
                <a:spcPts val="0"/>
              </a:spcAft>
              <a:buClr>
                <a:srgbClr val="000000"/>
              </a:buClr>
            </a:pPr>
            <a:r>
              <a:rPr lang="en-US" altLang="zh-CN" sz="2520" dirty="0"/>
              <a:t>Java </a:t>
            </a:r>
            <a:r>
              <a:rPr lang="zh-CN" altLang="en-US" sz="2520" dirty="0"/>
              <a:t>支持下列控制结构： </a:t>
            </a:r>
            <a:endParaRPr lang="zh-CN" altLang="en-US" sz="2520" dirty="0"/>
          </a:p>
          <a:p>
            <a:pPr marL="800100" lvl="2" indent="-342900">
              <a:lnSpc>
                <a:spcPct val="120000"/>
              </a:lnSpc>
              <a:spcBef>
                <a:spcPts val="1000"/>
              </a:spcBef>
              <a:spcAft>
                <a:spcPts val="0"/>
              </a:spcAft>
              <a:buClr>
                <a:srgbClr val="000000"/>
              </a:buClr>
            </a:pPr>
            <a:r>
              <a:rPr lang="zh-CN" altLang="en-US" sz="1890" dirty="0"/>
              <a:t>选择（ </a:t>
            </a:r>
            <a:r>
              <a:rPr lang="en-US" altLang="zh-CN" sz="1890" dirty="0"/>
              <a:t>if-else</a:t>
            </a:r>
            <a:r>
              <a:rPr lang="zh-CN" altLang="en-US" sz="1890" dirty="0"/>
              <a:t>、</a:t>
            </a:r>
            <a:r>
              <a:rPr lang="en-US" altLang="zh-CN" sz="1890" dirty="0"/>
              <a:t>switch</a:t>
            </a:r>
            <a:r>
              <a:rPr lang="zh-CN" altLang="en-US" sz="1890" dirty="0"/>
              <a:t>）</a:t>
            </a:r>
            <a:endParaRPr lang="zh-CN" altLang="en-US" sz="1890" dirty="0"/>
          </a:p>
          <a:p>
            <a:pPr marL="800100" lvl="2" indent="-342900">
              <a:lnSpc>
                <a:spcPct val="120000"/>
              </a:lnSpc>
              <a:spcBef>
                <a:spcPts val="1000"/>
              </a:spcBef>
              <a:spcAft>
                <a:spcPts val="0"/>
              </a:spcAft>
              <a:buClr>
                <a:srgbClr val="000000"/>
              </a:buClr>
            </a:pPr>
            <a:r>
              <a:rPr lang="zh-CN" altLang="en-US" sz="1890" dirty="0"/>
              <a:t>循环（</a:t>
            </a:r>
            <a:r>
              <a:rPr lang="en-US" altLang="zh-CN" sz="1890" dirty="0"/>
              <a:t>while</a:t>
            </a:r>
            <a:r>
              <a:rPr lang="zh-CN" altLang="en-US" sz="1890" dirty="0"/>
              <a:t>、</a:t>
            </a:r>
            <a:r>
              <a:rPr lang="en-US" altLang="zh-CN" sz="1890" dirty="0"/>
              <a:t>do-while</a:t>
            </a:r>
            <a:r>
              <a:rPr lang="zh-CN" altLang="en-US" sz="1890" dirty="0"/>
              <a:t>、</a:t>
            </a:r>
            <a:r>
              <a:rPr lang="en-US" altLang="zh-CN" sz="1890" dirty="0"/>
              <a:t>for</a:t>
            </a:r>
            <a:r>
              <a:rPr lang="zh-CN" altLang="en-US" sz="1890" dirty="0"/>
              <a:t>）</a:t>
            </a:r>
            <a:endParaRPr lang="zh-CN" altLang="en-US" sz="1890" dirty="0"/>
          </a:p>
          <a:p>
            <a:pPr marL="800100" lvl="2" indent="-342900">
              <a:lnSpc>
                <a:spcPct val="120000"/>
              </a:lnSpc>
              <a:spcBef>
                <a:spcPts val="1000"/>
              </a:spcBef>
              <a:spcAft>
                <a:spcPts val="0"/>
              </a:spcAft>
              <a:buClr>
                <a:srgbClr val="000000"/>
              </a:buClr>
            </a:pPr>
            <a:r>
              <a:rPr lang="zh-CN" altLang="en-US" sz="1890" dirty="0"/>
              <a:t>跳转（</a:t>
            </a:r>
            <a:r>
              <a:rPr lang="en-US" altLang="zh-CN" sz="1890" dirty="0"/>
              <a:t>break</a:t>
            </a:r>
            <a:r>
              <a:rPr lang="zh-CN" altLang="en-US" sz="1890" dirty="0"/>
              <a:t>、</a:t>
            </a:r>
            <a:r>
              <a:rPr lang="en-US" altLang="zh-CN" sz="1890" dirty="0"/>
              <a:t>continue</a:t>
            </a:r>
            <a:r>
              <a:rPr lang="zh-CN" altLang="en-US" sz="1890" dirty="0"/>
              <a:t>）</a:t>
            </a:r>
            <a:endParaRPr lang="zh-CN" altLang="en-US" sz="1890" dirty="0"/>
          </a:p>
          <a:p>
            <a:pPr>
              <a:lnSpc>
                <a:spcPct val="120000"/>
              </a:lnSpc>
              <a:spcBef>
                <a:spcPts val="20"/>
              </a:spcBef>
              <a:spcAft>
                <a:spcPts val="0"/>
              </a:spcAft>
              <a:buClr>
                <a:srgbClr val="000000"/>
              </a:buClr>
            </a:pPr>
            <a:r>
              <a:rPr lang="en-US" altLang="zh-CN" sz="2520" dirty="0"/>
              <a:t>break </a:t>
            </a:r>
            <a:r>
              <a:rPr lang="zh-CN" altLang="en-US" sz="2520" dirty="0"/>
              <a:t>语句在循环中用于立即从当前循环终止控制或者终止所标识的循环</a:t>
            </a:r>
            <a:endParaRPr lang="zh-CN" altLang="en-US" sz="2520" dirty="0"/>
          </a:p>
          <a:p>
            <a:pPr>
              <a:lnSpc>
                <a:spcPct val="120000"/>
              </a:lnSpc>
              <a:spcBef>
                <a:spcPts val="20"/>
              </a:spcBef>
              <a:spcAft>
                <a:spcPts val="0"/>
              </a:spcAft>
              <a:buClr>
                <a:srgbClr val="000000"/>
              </a:buClr>
            </a:pPr>
            <a:r>
              <a:rPr lang="en-US" altLang="zh-CN" sz="2520" dirty="0"/>
              <a:t>continue </a:t>
            </a:r>
            <a:r>
              <a:rPr lang="zh-CN" altLang="en-US" sz="2520" dirty="0"/>
              <a:t>语句则是从其调用处跳至循环的开始处或者跳至所标识的循环开始处</a:t>
            </a:r>
            <a:endParaRPr lang="zh-CN" altLang="en-US" sz="2520" dirty="0"/>
          </a:p>
          <a:p>
            <a:pPr>
              <a:lnSpc>
                <a:spcPct val="120000"/>
              </a:lnSpc>
              <a:spcBef>
                <a:spcPts val="20"/>
              </a:spcBef>
              <a:buClr>
                <a:srgbClr val="000000"/>
              </a:buClr>
            </a:pPr>
            <a:r>
              <a:rPr lang="zh-CN" altLang="en-US" sz="2520" dirty="0"/>
              <a:t>数组可用来将同一类型的数据存储在连续的内存位置</a:t>
            </a:r>
            <a:endParaRPr lang="zh-CN" altLang="en-US" sz="2520" dirty="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总结</a:t>
            </a:r>
            <a:r>
              <a:rPr lang="en-US" altLang="zh-CN" dirty="0" smtClean="0"/>
              <a:t>2-2</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6011" tIns="48005" rIns="96011" bIns="48005" anchor="ctr"/>
          <a:lstStyle/>
          <a:p>
            <a:pPr eaLnBrk="1" hangingPunct="1">
              <a:spcAft>
                <a:spcPts val="0"/>
              </a:spcAft>
            </a:pPr>
            <a:r>
              <a:rPr lang="zh-CN" altLang="en-US" dirty="0">
                <a:latin typeface="Comic Sans MS" panose="030F0702030302020204" pitchFamily="66" charset="0"/>
              </a:rPr>
              <a:t>关键字</a:t>
            </a:r>
            <a:endParaRPr lang="zh-CN" altLang="en-US" dirty="0">
              <a:latin typeface="Comic Sans MS" panose="030F0702030302020204" pitchFamily="66" charset="0"/>
            </a:endParaRPr>
          </a:p>
        </p:txBody>
      </p:sp>
      <p:sp>
        <p:nvSpPr>
          <p:cNvPr id="14339" name="Rectangle 3"/>
          <p:cNvSpPr>
            <a:spLocks noGrp="1"/>
          </p:cNvSpPr>
          <p:nvPr>
            <p:ph idx="1"/>
          </p:nvPr>
        </p:nvSpPr>
        <p:spPr>
          <a:xfrm>
            <a:off x="2435860" y="6751482"/>
            <a:ext cx="7449502" cy="453861"/>
          </a:xfrm>
        </p:spPr>
        <p:txBody>
          <a:bodyPr vert="horz" wrap="square" lIns="96011" tIns="48005" rIns="96011" bIns="48005" anchor="t"/>
          <a:lstStyle/>
          <a:p>
            <a:pPr marL="990600" lvl="1" indent="-533400" eaLnBrk="1" hangingPunct="1">
              <a:lnSpc>
                <a:spcPct val="90000"/>
              </a:lnSpc>
              <a:spcAft>
                <a:spcPts val="0"/>
              </a:spcAft>
              <a:buSzPct val="90000"/>
              <a:buNone/>
            </a:pPr>
            <a:r>
              <a:rPr lang="zh-CN" altLang="en-US" sz="1800" dirty="0">
                <a:solidFill>
                  <a:srgbClr val="FF0000"/>
                </a:solidFill>
              </a:rPr>
              <a:t>注</a:t>
            </a:r>
            <a:r>
              <a:rPr lang="en-US" altLang="zh-CN" sz="1800" dirty="0">
                <a:solidFill>
                  <a:srgbClr val="FF0000"/>
                </a:solidFill>
              </a:rPr>
              <a:t>: *</a:t>
            </a:r>
            <a:r>
              <a:rPr lang="en-US" altLang="zh-CN" sz="1800" dirty="0">
                <a:solidFill>
                  <a:srgbClr val="FF0000"/>
                </a:solidFill>
                <a:sym typeface="Wingdings" panose="05000000000000000000" pitchFamily="2" charset="2"/>
              </a:rPr>
              <a:t></a:t>
            </a:r>
            <a:r>
              <a:rPr lang="zh-CN" altLang="en-US" sz="1800" dirty="0">
                <a:solidFill>
                  <a:srgbClr val="FF0000"/>
                </a:solidFill>
              </a:rPr>
              <a:t>当前未被使用      * *</a:t>
            </a:r>
            <a:r>
              <a:rPr lang="zh-CN" altLang="en-US" sz="1800" dirty="0">
                <a:solidFill>
                  <a:srgbClr val="FF0000"/>
                </a:solidFill>
                <a:sym typeface="Wingdings" panose="05000000000000000000" pitchFamily="2" charset="2"/>
              </a:rPr>
              <a:t></a:t>
            </a:r>
            <a:r>
              <a:rPr lang="zh-CN" altLang="en-US" sz="1800" dirty="0">
                <a:solidFill>
                  <a:srgbClr val="FF0000"/>
                </a:solidFill>
              </a:rPr>
              <a:t>使用于</a:t>
            </a:r>
            <a:r>
              <a:rPr lang="en-US" altLang="zh-CN" sz="1800" dirty="0">
                <a:solidFill>
                  <a:srgbClr val="FF0000"/>
                </a:solidFill>
              </a:rPr>
              <a:t>Java2</a:t>
            </a:r>
            <a:endParaRPr lang="en-US" altLang="zh-CN" sz="1800" dirty="0">
              <a:solidFill>
                <a:srgbClr val="FF0000"/>
              </a:solidFill>
            </a:endParaRPr>
          </a:p>
        </p:txBody>
      </p:sp>
      <p:graphicFrame>
        <p:nvGraphicFramePr>
          <p:cNvPr id="2" name="表格 1"/>
          <p:cNvGraphicFramePr>
            <a:graphicFrameLocks noGrp="1"/>
          </p:cNvGraphicFramePr>
          <p:nvPr>
            <p:custDataLst>
              <p:tags r:id="rId1"/>
            </p:custDataLst>
          </p:nvPr>
        </p:nvGraphicFramePr>
        <p:xfrm>
          <a:off x="1279843" y="1282700"/>
          <a:ext cx="8241030" cy="4981575"/>
        </p:xfrm>
        <a:graphic>
          <a:graphicData uri="http://schemas.openxmlformats.org/drawingml/2006/table">
            <a:tbl>
              <a:tblPr firstRow="1" firstCol="1" bandRow="1">
                <a:tableStyleId>{5C22544A-7EE6-4342-B048-85BDC9FD1C3A}</a:tableStyleId>
              </a:tblPr>
              <a:tblGrid>
                <a:gridCol w="2058670"/>
                <a:gridCol w="2061210"/>
                <a:gridCol w="2061210"/>
                <a:gridCol w="2059940"/>
              </a:tblGrid>
              <a:tr h="383540">
                <a:tc>
                  <a:txBody>
                    <a:bodyPr/>
                    <a:lstStyle/>
                    <a:p>
                      <a:pPr algn="just">
                        <a:spcAft>
                          <a:spcPts val="0"/>
                        </a:spcAft>
                      </a:pPr>
                      <a:r>
                        <a:rPr lang="en-US" sz="2000" b="0" kern="100">
                          <a:solidFill>
                            <a:schemeClr val="tx1"/>
                          </a:solidFill>
                          <a:effectLst/>
                        </a:rPr>
                        <a:t>abstract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double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int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strictfp</a:t>
                      </a:r>
                      <a:r>
                        <a:rPr lang="en-US" sz="2000" b="0" kern="100">
                          <a:solidFill>
                            <a:schemeClr val="tx1"/>
                          </a:solidFill>
                          <a:effectLst/>
                        </a:rPr>
                        <a: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boolean</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else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interface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super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break</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extends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long</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switch</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79095">
                <a:tc>
                  <a:txBody>
                    <a:bodyPr/>
                    <a:lstStyle/>
                    <a:p>
                      <a:pPr algn="just">
                        <a:spcAft>
                          <a:spcPts val="0"/>
                        </a:spcAft>
                      </a:pPr>
                      <a:r>
                        <a:rPr lang="en-US" sz="2000" b="0" kern="100" dirty="0">
                          <a:solidFill>
                            <a:schemeClr val="tx1"/>
                          </a:solidFill>
                          <a:effectLst/>
                        </a:rPr>
                        <a:t>byte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final</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native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synchronized</a:t>
                      </a:r>
                      <a:endParaRPr lang="en-US" sz="2000" b="0" kern="100">
                        <a:solidFill>
                          <a:srgbClr val="00B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case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finally</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new</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this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catch</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float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package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throw</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char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for</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private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throws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class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goto*</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protected</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transient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const*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if</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public</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try</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continue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implements</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return</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void</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default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import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short</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volatile</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lstStyle/>
                    <a:p>
                      <a:pPr algn="just">
                        <a:spcAft>
                          <a:spcPts val="0"/>
                        </a:spcAft>
                      </a:pPr>
                      <a:r>
                        <a:rPr lang="en-US" sz="2000" b="0" kern="100">
                          <a:solidFill>
                            <a:schemeClr val="tx1"/>
                          </a:solidFill>
                          <a:effectLst/>
                        </a:rPr>
                        <a:t>do</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rgbClr val="00B050"/>
                          </a:solidFill>
                          <a:effectLst/>
                        </a:rPr>
                        <a:t>instanceof</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a:solidFill>
                            <a:schemeClr val="tx1"/>
                          </a:solidFill>
                          <a:effectLst/>
                        </a:rPr>
                        <a:t>static</a:t>
                      </a:r>
                      <a:endParaRPr 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lstStyle/>
                    <a:p>
                      <a:pPr algn="just">
                        <a:spcAft>
                          <a:spcPts val="0"/>
                        </a:spcAft>
                      </a:pPr>
                      <a:r>
                        <a:rPr lang="en-US" sz="2000" b="0" kern="100" dirty="0">
                          <a:solidFill>
                            <a:schemeClr val="tx1"/>
                          </a:solidFill>
                          <a:effectLst/>
                        </a:rPr>
                        <a:t>while</a:t>
                      </a:r>
                      <a:endParaRPr 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r h="383540">
                <a:tc>
                  <a:txBody>
                    <a:bodyPr/>
                    <a:p>
                      <a:pPr algn="just">
                        <a:spcAft>
                          <a:spcPts val="0"/>
                        </a:spcAft>
                        <a:buNone/>
                      </a:pPr>
                      <a:r>
                        <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var(jdk10)</a:t>
                      </a:r>
                      <a:endPar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r>
                        <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record(jdk14)</a:t>
                      </a:r>
                      <a:endParaRPr lang="en-US" altLang="zh-CN"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endParaRPr lang="zh-CN" altLang="en-US" sz="20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c>
                  <a:txBody>
                    <a:bodyPr/>
                    <a:p>
                      <a:pPr algn="just">
                        <a:spcAft>
                          <a:spcPts val="0"/>
                        </a:spcAft>
                        <a:buNone/>
                      </a:pPr>
                      <a:endParaRPr lang="zh-CN" altLang="en-US"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72008" marR="72008" marT="0" marB="0">
                    <a:solidFill>
                      <a:schemeClr val="bg1"/>
                    </a:solidFill>
                  </a:tcPr>
                </a:tc>
              </a:tr>
            </a:tbl>
          </a:graphicData>
        </a:graphic>
      </p:graphicFrame>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60000" lnSpcReduction="20000"/>
          </a:bodyPr>
          <a:lstStyle/>
          <a:p>
            <a:pPr eaLnBrk="1" hangingPunct="1">
              <a:lnSpc>
                <a:spcPct val="150000"/>
              </a:lnSpc>
              <a:spcAft>
                <a:spcPts val="0"/>
              </a:spcAft>
              <a:buClr>
                <a:srgbClr val="000000"/>
              </a:buClr>
              <a:buSzTx/>
            </a:pPr>
            <a:r>
              <a:rPr lang="zh-CN" altLang="en-US" sz="4200" dirty="0" smtClean="0"/>
              <a:t>标识</a:t>
            </a:r>
            <a:r>
              <a:rPr lang="zh-CN" altLang="en-US" sz="4200" dirty="0" smtClean="0">
                <a:sym typeface="Wingdings" panose="05000000000000000000" pitchFamily="2" charset="2"/>
              </a:rPr>
              <a:t></a:t>
            </a:r>
            <a:r>
              <a:rPr lang="zh-CN" altLang="en-US" sz="4200" dirty="0" smtClean="0"/>
              <a:t>常量、变量、数据类型、类和方法</a:t>
            </a:r>
            <a:endParaRPr lang="zh-CN" altLang="en-US" sz="4200" dirty="0" smtClean="0"/>
          </a:p>
          <a:p>
            <a:pPr marL="609600" indent="-609600" eaLnBrk="1" hangingPunct="1">
              <a:lnSpc>
                <a:spcPct val="150000"/>
              </a:lnSpc>
              <a:buSzPct val="90000"/>
              <a:buNone/>
            </a:pPr>
            <a:r>
              <a:rPr lang="zh-CN" altLang="en-US" dirty="0" smtClean="0"/>
              <a:t>	</a:t>
            </a:r>
            <a:r>
              <a:rPr lang="en-US" altLang="zh-CN" dirty="0" smtClean="0"/>
              <a:t>public class HelloWorld {</a:t>
            </a:r>
            <a:endParaRPr lang="en-US" altLang="zh-CN" dirty="0" smtClean="0"/>
          </a:p>
          <a:p>
            <a:pPr marL="609600" indent="-609600" eaLnBrk="1" hangingPunct="1">
              <a:lnSpc>
                <a:spcPct val="150000"/>
              </a:lnSpc>
              <a:buSzPct val="90000"/>
              <a:buNone/>
            </a:pPr>
            <a:r>
              <a:rPr lang="en-US" altLang="zh-CN" dirty="0" smtClean="0"/>
              <a:t>    		public static void main(String[] args) {</a:t>
            </a:r>
            <a:endParaRPr lang="en-US" altLang="zh-CN" dirty="0" smtClean="0"/>
          </a:p>
          <a:p>
            <a:pPr marL="609600" indent="-609600" eaLnBrk="1" hangingPunct="1">
              <a:lnSpc>
                <a:spcPct val="150000"/>
              </a:lnSpc>
              <a:buSzPct val="90000"/>
              <a:buNone/>
            </a:pPr>
            <a:r>
              <a:rPr lang="en-US" altLang="zh-CN" dirty="0" smtClean="0"/>
              <a:t>        		String message = "Hello World!";        			myPrint(message);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private static void myPrint(String s) {</a:t>
            </a:r>
            <a:endParaRPr lang="en-US" altLang="zh-CN" dirty="0" smtClean="0"/>
          </a:p>
          <a:p>
            <a:pPr marL="609600" indent="-609600" eaLnBrk="1" hangingPunct="1">
              <a:lnSpc>
                <a:spcPct val="150000"/>
              </a:lnSpc>
              <a:buSzPct val="90000"/>
              <a:buNone/>
            </a:pPr>
            <a:r>
              <a:rPr lang="en-US" altLang="zh-CN" dirty="0" smtClean="0"/>
              <a:t>			System.out.println(s);</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标识符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eaLnBrk="1" hangingPunct="1">
              <a:lnSpc>
                <a:spcPct val="150000"/>
              </a:lnSpc>
              <a:spcAft>
                <a:spcPts val="0"/>
              </a:spcAft>
              <a:buClr>
                <a:srgbClr val="000000"/>
              </a:buClr>
              <a:buSzTx/>
            </a:pPr>
            <a:r>
              <a:rPr lang="zh-CN" altLang="en-US" dirty="0" smtClean="0"/>
              <a:t>组成规则</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字母</a:t>
            </a:r>
            <a:r>
              <a:rPr lang="en-US" altLang="zh-CN" dirty="0" smtClean="0"/>
              <a:t>(A~Z</a:t>
            </a:r>
            <a:r>
              <a:rPr lang="zh-CN" altLang="en-US" dirty="0" smtClean="0"/>
              <a:t>、</a:t>
            </a:r>
            <a:r>
              <a:rPr lang="en-US" altLang="zh-CN" dirty="0" smtClean="0"/>
              <a:t>a~z)</a:t>
            </a:r>
            <a:r>
              <a:rPr lang="zh-CN" altLang="en-US" dirty="0" smtClean="0"/>
              <a:t>、特殊符号</a:t>
            </a:r>
            <a:r>
              <a:rPr lang="en-US" altLang="zh-CN" dirty="0" smtClean="0"/>
              <a:t>(</a:t>
            </a:r>
            <a:r>
              <a:rPr lang="en-US" altLang="zh-CN" dirty="0" smtClean="0">
                <a:solidFill>
                  <a:srgbClr val="FF0000"/>
                </a:solidFill>
              </a:rPr>
              <a:t>$</a:t>
            </a:r>
            <a:r>
              <a:rPr lang="zh-CN" altLang="en-US" dirty="0" smtClean="0"/>
              <a:t>、</a:t>
            </a:r>
            <a:r>
              <a:rPr lang="en-US" altLang="zh-CN" dirty="0" smtClean="0"/>
              <a:t>_)</a:t>
            </a:r>
            <a:r>
              <a:rPr lang="zh-CN" altLang="en-US" dirty="0" smtClean="0"/>
              <a:t>和数字</a:t>
            </a:r>
            <a:r>
              <a:rPr lang="en-US" altLang="zh-CN" dirty="0" smtClean="0"/>
              <a:t>(0~9)</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第</a:t>
            </a:r>
            <a:r>
              <a:rPr lang="en-US" altLang="zh-CN" dirty="0" smtClean="0"/>
              <a:t>1</a:t>
            </a:r>
            <a:r>
              <a:rPr lang="zh-CN" altLang="en-US" dirty="0" smtClean="0"/>
              <a:t>个符号不能为数字</a:t>
            </a:r>
            <a:endParaRPr lang="zh-CN" altLang="en-US"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不能为关键词、</a:t>
            </a:r>
            <a:r>
              <a:rPr lang="en-US" altLang="zh-CN" dirty="0" smtClean="0"/>
              <a:t>true</a:t>
            </a:r>
            <a:r>
              <a:rPr lang="zh-CN" altLang="en-US" dirty="0" smtClean="0"/>
              <a:t>、</a:t>
            </a:r>
            <a:r>
              <a:rPr lang="en-US" altLang="zh-CN" dirty="0" smtClean="0"/>
              <a:t>false</a:t>
            </a:r>
            <a:r>
              <a:rPr lang="zh-CN" altLang="en-US" dirty="0" smtClean="0"/>
              <a:t>、</a:t>
            </a:r>
            <a:r>
              <a:rPr lang="en-US" altLang="zh-CN" dirty="0" smtClean="0"/>
              <a:t>null</a:t>
            </a:r>
            <a:endParaRPr lang="en-US" altLang="zh-CN" dirty="0" smtClean="0"/>
          </a:p>
          <a:p>
            <a:pPr marL="990600" lvl="1" indent="-533400" eaLnBrk="1" hangingPunct="1">
              <a:lnSpc>
                <a:spcPct val="150000"/>
              </a:lnSpc>
              <a:spcBef>
                <a:spcPts val="20"/>
              </a:spcBef>
              <a:spcAft>
                <a:spcPts val="0"/>
              </a:spcAft>
              <a:buSzPct val="90000"/>
              <a:buFont typeface="Wingdings" panose="05000000000000000000" pitchFamily="2" charset="2"/>
              <a:buAutoNum type="arabicPeriod"/>
            </a:pPr>
            <a:r>
              <a:rPr lang="zh-CN" altLang="en-US" dirty="0" smtClean="0"/>
              <a:t>区分大小写</a:t>
            </a:r>
            <a:endParaRPr lang="zh-CN" altLang="en-US" dirty="0" smtClean="0"/>
          </a:p>
          <a:p>
            <a:pPr marL="990600" lvl="1" indent="-533400" eaLnBrk="1" hangingPunct="1">
              <a:lnSpc>
                <a:spcPct val="150000"/>
              </a:lnSpc>
              <a:spcBef>
                <a:spcPts val="20"/>
              </a:spcBef>
              <a:buSzPct val="90000"/>
              <a:buFont typeface="Wingdings" panose="05000000000000000000" pitchFamily="2" charset="2"/>
              <a:buAutoNum type="arabicPeriod"/>
            </a:pPr>
            <a:r>
              <a:rPr lang="en-US" altLang="zh-CN" dirty="0" smtClean="0"/>
              <a:t>JDK9.0</a:t>
            </a:r>
            <a:r>
              <a:rPr lang="zh-CN" altLang="zh-CN" dirty="0" smtClean="0"/>
              <a:t>支持</a:t>
            </a:r>
            <a:r>
              <a:rPr lang="en-US" altLang="zh-CN" dirty="0" smtClean="0"/>
              <a:t>unicode</a:t>
            </a:r>
            <a:r>
              <a:rPr lang="zh-CN" altLang="en-US" dirty="0" smtClean="0"/>
              <a:t>字符变量名类名（）      </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标识符</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pPr eaLnBrk="1" hangingPunct="1">
              <a:spcAft>
                <a:spcPts val="0"/>
              </a:spcAft>
            </a:pPr>
            <a:r>
              <a:rPr lang="zh-CN" altLang="en-US" dirty="0" smtClean="0"/>
              <a:t>数据类型</a:t>
            </a:r>
            <a:endParaRPr lang="zh-CN" altLang="en-US" dirty="0" smtClean="0"/>
          </a:p>
        </p:txBody>
      </p:sp>
      <p:sp>
        <p:nvSpPr>
          <p:cNvPr id="3" name="内容占位符 2"/>
          <p:cNvSpPr>
            <a:spLocks noGrp="1"/>
          </p:cNvSpPr>
          <p:nvPr>
            <p:ph idx="1"/>
            <p:custDataLst>
              <p:tags r:id="rId2"/>
            </p:custDataLst>
          </p:nvPr>
        </p:nvSpPr>
        <p:spPr>
          <a:xfrm>
            <a:off x="539750" y="1224598"/>
            <a:ext cx="9721850" cy="4751387"/>
          </a:xfrm>
        </p:spPr>
        <p:txBody>
          <a:bodyPr>
            <a:noAutofit/>
          </a:bodyPr>
          <a:lstStyle/>
          <a:p>
            <a:pPr eaLnBrk="1" hangingPunct="1">
              <a:lnSpc>
                <a:spcPct val="140000"/>
              </a:lnSpc>
              <a:spcAft>
                <a:spcPts val="0"/>
              </a:spcAft>
              <a:buClr>
                <a:srgbClr val="000000"/>
              </a:buClr>
              <a:buSzTx/>
            </a:pPr>
            <a:r>
              <a:rPr lang="zh-CN" altLang="en-US" sz="2100" dirty="0" smtClean="0">
                <a:highlight>
                  <a:srgbClr val="FFFF00"/>
                </a:highlight>
              </a:rPr>
              <a:t>基本数据类型</a:t>
            </a:r>
            <a:endParaRPr lang="zh-CN" altLang="en-US" sz="2100" dirty="0" smtClean="0"/>
          </a:p>
          <a:p>
            <a:pPr marL="742950" lvl="1" indent="-285750" eaLnBrk="1" hangingPunct="1">
              <a:lnSpc>
                <a:spcPct val="140000"/>
              </a:lnSpc>
              <a:spcBef>
                <a:spcPts val="20"/>
              </a:spcBef>
              <a:spcAft>
                <a:spcPts val="0"/>
              </a:spcAft>
              <a:buClr>
                <a:schemeClr val="accent1"/>
              </a:buClr>
              <a:buSzTx/>
            </a:pPr>
            <a:r>
              <a:rPr lang="zh-CN" altLang="en-US" sz="1680" dirty="0" smtClean="0"/>
              <a:t>数字 </a:t>
            </a:r>
            <a:r>
              <a:rPr lang="en-US" altLang="zh-CN" sz="1680" dirty="0" smtClean="0"/>
              <a:t>(number)</a:t>
            </a:r>
            <a:endParaRPr lang="en-US" altLang="zh-CN" sz="1680" dirty="0" smtClean="0"/>
          </a:p>
          <a:p>
            <a:pPr marL="1200150" lvl="2" indent="-285750" eaLnBrk="1" hangingPunct="1">
              <a:lnSpc>
                <a:spcPct val="140000"/>
              </a:lnSpc>
              <a:spcBef>
                <a:spcPts val="20"/>
              </a:spcBef>
              <a:spcAft>
                <a:spcPts val="0"/>
              </a:spcAft>
              <a:buClr>
                <a:schemeClr val="bg2"/>
              </a:buClr>
              <a:buSzTx/>
            </a:pPr>
            <a:r>
              <a:rPr lang="zh-CN" altLang="en-US" sz="1260" dirty="0" smtClean="0"/>
              <a:t>整型 </a:t>
            </a:r>
            <a:r>
              <a:rPr lang="en-US" altLang="zh-CN" sz="1260" dirty="0" smtClean="0"/>
              <a:t>(integers)</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字节整数 </a:t>
            </a:r>
            <a:r>
              <a:rPr lang="en-US" altLang="zh-CN" sz="1260" dirty="0" smtClean="0"/>
              <a:t>(byte, 8 bits): -128 ~127,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短整数 </a:t>
            </a:r>
            <a:r>
              <a:rPr lang="en-US" altLang="zh-CN" sz="1260" dirty="0" smtClean="0"/>
              <a:t>(short, 16 bits): -32768 ~ 32767,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整数 </a:t>
            </a:r>
            <a:r>
              <a:rPr lang="en-US" altLang="zh-CN" sz="1260" dirty="0" smtClean="0"/>
              <a:t>(int, 32 bits):        -2147483648 ~ 2147483647, 0</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长整数 </a:t>
            </a:r>
            <a:r>
              <a:rPr lang="en-US" altLang="zh-CN" sz="1260" dirty="0" smtClean="0"/>
              <a:t>(long, 64 bits):  … …, 0L</a:t>
            </a:r>
            <a:endParaRPr lang="en-US" altLang="zh-CN" sz="1260" dirty="0" smtClean="0"/>
          </a:p>
          <a:p>
            <a:pPr marL="1200150" lvl="2" indent="-285750" eaLnBrk="1" hangingPunct="1">
              <a:lnSpc>
                <a:spcPct val="140000"/>
              </a:lnSpc>
              <a:spcBef>
                <a:spcPts val="20"/>
              </a:spcBef>
              <a:spcAft>
                <a:spcPts val="0"/>
              </a:spcAft>
              <a:buClr>
                <a:schemeClr val="bg2"/>
              </a:buClr>
              <a:buSzTx/>
            </a:pPr>
            <a:r>
              <a:rPr lang="zh-CN" altLang="en-US" sz="1260" dirty="0" smtClean="0"/>
              <a:t>实型 </a:t>
            </a:r>
            <a:r>
              <a:rPr lang="en-US" altLang="zh-CN" sz="1260" dirty="0" smtClean="0"/>
              <a:t>(real numbers): </a:t>
            </a:r>
            <a:r>
              <a:rPr lang="zh-CN" altLang="en-US" sz="1260" dirty="0" smtClean="0"/>
              <a:t>浮点型 </a:t>
            </a:r>
            <a:r>
              <a:rPr lang="en-US" altLang="zh-CN" sz="1260" dirty="0" smtClean="0"/>
              <a:t>(</a:t>
            </a:r>
            <a:r>
              <a:rPr lang="zh-CN" altLang="en-US" sz="1260" dirty="0" smtClean="0"/>
              <a:t>有效位数不同</a:t>
            </a:r>
            <a:r>
              <a:rPr lang="en-US" altLang="zh-CN" sz="1260" dirty="0" smtClean="0"/>
              <a:t>)</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单精度</a:t>
            </a:r>
            <a:r>
              <a:rPr lang="en-US" altLang="zh-CN" sz="1260" dirty="0" smtClean="0"/>
              <a:t>(float, 32 bits): 0.0F(1</a:t>
            </a:r>
            <a:r>
              <a:rPr lang="zh-CN" altLang="en-US" sz="1260" dirty="0" smtClean="0"/>
              <a:t>符号位，</a:t>
            </a:r>
            <a:r>
              <a:rPr lang="en-US" altLang="zh-CN" sz="1260" dirty="0" smtClean="0"/>
              <a:t>8</a:t>
            </a:r>
            <a:r>
              <a:rPr lang="zh-CN" altLang="en-US" sz="1260" dirty="0" smtClean="0"/>
              <a:t>位指数位，</a:t>
            </a:r>
            <a:r>
              <a:rPr lang="en-US" altLang="zh-CN" sz="1260" dirty="0" smtClean="0"/>
              <a:t>23</a:t>
            </a:r>
            <a:r>
              <a:rPr lang="zh-CN" altLang="en-US" sz="1260" dirty="0" smtClean="0"/>
              <a:t>位尾数</a:t>
            </a:r>
            <a:r>
              <a:rPr lang="en-US" altLang="zh-CN" sz="1260" dirty="0" smtClean="0"/>
              <a:t>)</a:t>
            </a:r>
            <a:endParaRPr lang="en-US" altLang="zh-CN" sz="1260" dirty="0" smtClean="0"/>
          </a:p>
          <a:p>
            <a:pPr marL="1657350" lvl="3" indent="-285750" eaLnBrk="1" hangingPunct="1">
              <a:lnSpc>
                <a:spcPct val="140000"/>
              </a:lnSpc>
              <a:spcBef>
                <a:spcPts val="20"/>
              </a:spcBef>
              <a:spcAft>
                <a:spcPts val="0"/>
              </a:spcAft>
              <a:buSzPct val="90000"/>
            </a:pPr>
            <a:r>
              <a:rPr lang="zh-CN" altLang="en-US" sz="1260" dirty="0" smtClean="0"/>
              <a:t>双精度</a:t>
            </a:r>
            <a:r>
              <a:rPr lang="en-US" altLang="zh-CN" sz="1260" dirty="0" smtClean="0"/>
              <a:t>(double, 64 bits): 0.0D (1</a:t>
            </a:r>
            <a:r>
              <a:rPr lang="zh-CN" altLang="en-US" sz="1260" dirty="0" smtClean="0"/>
              <a:t>符号位，</a:t>
            </a:r>
            <a:r>
              <a:rPr lang="en-US" altLang="zh-CN" sz="1260" dirty="0" smtClean="0"/>
              <a:t>11</a:t>
            </a:r>
            <a:r>
              <a:rPr lang="zh-CN" altLang="en-US" sz="1260" dirty="0" smtClean="0"/>
              <a:t>位指数位，</a:t>
            </a:r>
            <a:r>
              <a:rPr lang="en-US" altLang="zh-CN" sz="1260" dirty="0" smtClean="0"/>
              <a:t>52</a:t>
            </a:r>
            <a:r>
              <a:rPr lang="zh-CN" altLang="en-US" sz="1260" dirty="0" smtClean="0"/>
              <a:t>位尾数</a:t>
            </a:r>
            <a:r>
              <a:rPr lang="en-US" altLang="zh-CN" sz="1260" dirty="0" smtClean="0"/>
              <a:t>)</a:t>
            </a:r>
            <a:endParaRPr lang="en-US" altLang="zh-CN" sz="1260" dirty="0" smtClean="0"/>
          </a:p>
          <a:p>
            <a:pPr marL="742950" lvl="1" indent="-285750" eaLnBrk="1" hangingPunct="1">
              <a:lnSpc>
                <a:spcPct val="140000"/>
              </a:lnSpc>
              <a:spcBef>
                <a:spcPts val="20"/>
              </a:spcBef>
              <a:spcAft>
                <a:spcPts val="0"/>
              </a:spcAft>
              <a:buClr>
                <a:schemeClr val="accent1"/>
              </a:buClr>
              <a:buSzTx/>
            </a:pPr>
            <a:r>
              <a:rPr lang="zh-CN" altLang="en-US" sz="1680" dirty="0" smtClean="0"/>
              <a:t>字符 </a:t>
            </a:r>
            <a:r>
              <a:rPr lang="en-US" altLang="zh-CN" sz="1680" dirty="0" smtClean="0"/>
              <a:t>(char, 16-bit Unicode</a:t>
            </a:r>
            <a:r>
              <a:rPr lang="zh-CN" altLang="en-US" sz="1680" dirty="0" smtClean="0"/>
              <a:t>字符</a:t>
            </a:r>
            <a:r>
              <a:rPr lang="en-US" altLang="zh-CN" sz="1680" dirty="0" smtClean="0"/>
              <a:t>): \u0000 ~ \</a:t>
            </a:r>
            <a:r>
              <a:rPr lang="en-US" altLang="zh-CN" sz="1680" dirty="0" err="1" smtClean="0"/>
              <a:t>uffff</a:t>
            </a:r>
            <a:endParaRPr lang="en-US" altLang="zh-CN" sz="1680" dirty="0" smtClean="0"/>
          </a:p>
          <a:p>
            <a:pPr marL="742950" lvl="1" indent="-285750" eaLnBrk="1" hangingPunct="1">
              <a:lnSpc>
                <a:spcPct val="140000"/>
              </a:lnSpc>
              <a:spcBef>
                <a:spcPts val="20"/>
              </a:spcBef>
              <a:spcAft>
                <a:spcPts val="0"/>
              </a:spcAft>
              <a:buClr>
                <a:schemeClr val="accent1"/>
              </a:buClr>
              <a:buSzTx/>
            </a:pPr>
            <a:r>
              <a:rPr lang="zh-CN" altLang="en-US" sz="1680" dirty="0" smtClean="0"/>
              <a:t>布尔 </a:t>
            </a:r>
            <a:r>
              <a:rPr lang="en-US" altLang="zh-CN" sz="1680" dirty="0" smtClean="0"/>
              <a:t>(boolean): true, false</a:t>
            </a:r>
            <a:endParaRPr lang="en-US" altLang="zh-CN" sz="1680" dirty="0" smtClean="0"/>
          </a:p>
          <a:p>
            <a:pPr eaLnBrk="1" hangingPunct="1">
              <a:lnSpc>
                <a:spcPct val="140000"/>
              </a:lnSpc>
              <a:spcBef>
                <a:spcPts val="20"/>
              </a:spcBef>
              <a:spcAft>
                <a:spcPts val="0"/>
              </a:spcAft>
              <a:buClr>
                <a:srgbClr val="000000"/>
              </a:buClr>
              <a:buSzTx/>
            </a:pPr>
            <a:r>
              <a:rPr lang="zh-CN" altLang="en-US" sz="2100" dirty="0" smtClean="0">
                <a:highlight>
                  <a:srgbClr val="FFFF00"/>
                </a:highlight>
              </a:rPr>
              <a:t>复合数据类型</a:t>
            </a:r>
            <a:endParaRPr lang="zh-CN" altLang="en-US" sz="2100" dirty="0" smtClean="0">
              <a:highlight>
                <a:srgbClr val="FFFF00"/>
              </a:highlight>
            </a:endParaRPr>
          </a:p>
          <a:p>
            <a:pPr marL="742950" lvl="1" indent="-285750" eaLnBrk="1" hangingPunct="1">
              <a:lnSpc>
                <a:spcPct val="140000"/>
              </a:lnSpc>
              <a:spcBef>
                <a:spcPts val="20"/>
              </a:spcBef>
              <a:buClr>
                <a:schemeClr val="accent1"/>
              </a:buClr>
              <a:buSzTx/>
            </a:pPr>
            <a:r>
              <a:rPr lang="zh-CN" altLang="en-US" sz="1680" dirty="0" smtClean="0">
                <a:highlight>
                  <a:srgbClr val="FFFF00"/>
                </a:highlight>
              </a:rPr>
              <a:t>数组</a:t>
            </a:r>
            <a:r>
              <a:rPr lang="en-US" altLang="zh-CN" sz="1680" dirty="0" smtClean="0">
                <a:highlight>
                  <a:srgbClr val="FFFF00"/>
                </a:highlight>
              </a:rPr>
              <a:t>(Array), </a:t>
            </a:r>
            <a:r>
              <a:rPr lang="zh-CN" altLang="en-US" sz="1680" dirty="0" smtClean="0">
                <a:highlight>
                  <a:srgbClr val="FFFF00"/>
                </a:highlight>
              </a:rPr>
              <a:t>类</a:t>
            </a:r>
            <a:r>
              <a:rPr lang="en-US" altLang="zh-CN" sz="1680" dirty="0" smtClean="0">
                <a:highlight>
                  <a:srgbClr val="FFFF00"/>
                </a:highlight>
              </a:rPr>
              <a:t>(class), </a:t>
            </a:r>
            <a:r>
              <a:rPr lang="zh-CN" altLang="en-US" sz="1680" dirty="0" smtClean="0">
                <a:highlight>
                  <a:srgbClr val="FFFF00"/>
                </a:highlight>
              </a:rPr>
              <a:t>接口</a:t>
            </a:r>
            <a:r>
              <a:rPr lang="en-US" altLang="zh-CN" sz="1680" dirty="0" smtClean="0">
                <a:highlight>
                  <a:srgbClr val="FFFF00"/>
                </a:highlight>
              </a:rPr>
              <a:t>(interface)</a:t>
            </a:r>
            <a:endParaRPr lang="en-US" altLang="zh-CN" sz="1680" dirty="0" smtClean="0">
              <a:highlight>
                <a:srgbClr val="FFFF00"/>
              </a:highlight>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0000" lnSpcReduction="20000"/>
          </a:bodyPr>
          <a:lstStyle/>
          <a:p>
            <a:pPr eaLnBrk="1" hangingPunct="1">
              <a:lnSpc>
                <a:spcPct val="150000"/>
              </a:lnSpc>
              <a:spcAft>
                <a:spcPts val="0"/>
              </a:spcAft>
              <a:buClr>
                <a:srgbClr val="000000"/>
              </a:buClr>
              <a:buSzTx/>
            </a:pPr>
            <a:r>
              <a:rPr lang="zh-CN" altLang="en-US" dirty="0" smtClean="0"/>
              <a:t>将一种类型的数据转换为另一种类型的数据</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操作数转换为同种类型，然后运算</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整数型、实数型和字符型</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表达形式</a:t>
            </a:r>
            <a:r>
              <a:rPr lang="en-US" altLang="zh-CN" dirty="0" smtClean="0"/>
              <a:t>:   (</a:t>
            </a:r>
            <a:r>
              <a:rPr lang="zh-CN" altLang="en-US" dirty="0" smtClean="0"/>
              <a:t>类型</a:t>
            </a:r>
            <a:r>
              <a:rPr lang="en-US" altLang="zh-CN" dirty="0" smtClean="0"/>
              <a:t>) </a:t>
            </a:r>
            <a:r>
              <a:rPr lang="zh-CN" altLang="en-US" dirty="0" smtClean="0"/>
              <a:t>操作数</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应用场合</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二元运算符的二个操作数类型不同</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表达式值的类型与变量的类型不同</a:t>
            </a:r>
            <a:endParaRPr lang="zh-CN" altLang="en-US" dirty="0" smtClean="0"/>
          </a:p>
          <a:p>
            <a:pPr algn="l" eaLnBrk="1" hangingPunct="1">
              <a:lnSpc>
                <a:spcPct val="150000"/>
              </a:lnSpc>
              <a:spcBef>
                <a:spcPts val="20"/>
              </a:spcBef>
              <a:spcAft>
                <a:spcPts val="0"/>
              </a:spcAft>
              <a:buClr>
                <a:srgbClr val="000000"/>
              </a:buClr>
              <a:buSzTx/>
            </a:pPr>
            <a:r>
              <a:rPr lang="zh-CN" altLang="en-US" dirty="0" smtClean="0"/>
              <a:t>两种方法</a:t>
            </a:r>
            <a:endParaRPr lang="zh-CN" altLang="en-US" dirty="0" smtClean="0"/>
          </a:p>
          <a:p>
            <a:pPr marL="800100" lvl="1" indent="-342900" eaLnBrk="1" hangingPunct="1">
              <a:lnSpc>
                <a:spcPct val="150000"/>
              </a:lnSpc>
              <a:spcBef>
                <a:spcPts val="20"/>
              </a:spcBef>
              <a:spcAft>
                <a:spcPts val="0"/>
              </a:spcAft>
              <a:buSzPct val="90000"/>
            </a:pPr>
            <a:r>
              <a:rPr lang="zh-CN" altLang="en-US" dirty="0" smtClean="0"/>
              <a:t>隐型类型转换</a:t>
            </a:r>
            <a:r>
              <a:rPr lang="en-US" altLang="zh-CN" dirty="0" smtClean="0"/>
              <a:t>: </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800100" lvl="1" indent="-342900" eaLnBrk="1" hangingPunct="1">
              <a:lnSpc>
                <a:spcPct val="150000"/>
              </a:lnSpc>
              <a:spcBef>
                <a:spcPts val="20"/>
              </a:spcBef>
              <a:buSzPct val="90000"/>
            </a:pPr>
            <a:r>
              <a:rPr lang="zh-CN" altLang="en-US" dirty="0" smtClean="0"/>
              <a:t>显型类型转换</a:t>
            </a:r>
            <a:r>
              <a:rPr lang="en-US" altLang="zh-CN" dirty="0" smtClean="0"/>
              <a:t>: </a:t>
            </a:r>
            <a:r>
              <a:rPr lang="zh-CN" altLang="en-US" dirty="0" smtClean="0"/>
              <a:t>强制类型转换</a:t>
            </a:r>
            <a:endParaRPr lang="zh-CN" altLang="en-US"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fontScale="85000" lnSpcReduction="20000"/>
          </a:bodyPr>
          <a:lstStyle/>
          <a:p>
            <a:pPr algn="l" eaLnBrk="1" hangingPunct="1">
              <a:lnSpc>
                <a:spcPct val="150000"/>
              </a:lnSpc>
              <a:spcAft>
                <a:spcPts val="0"/>
              </a:spcAft>
              <a:buClr>
                <a:srgbClr val="000000"/>
              </a:buClr>
              <a:buSzTx/>
            </a:pPr>
            <a:r>
              <a:rPr lang="zh-CN" altLang="en-US" dirty="0" smtClean="0"/>
              <a:t>显型类型转换: 强制类型转换</a:t>
            </a:r>
            <a:endParaRPr lang="zh-CN" altLang="en-US" dirty="0" smtClean="0"/>
          </a:p>
          <a:p>
            <a:pPr marL="800100" lvl="1" indent="-342900" eaLnBrk="1" hangingPunct="1">
              <a:lnSpc>
                <a:spcPct val="150000"/>
              </a:lnSpc>
              <a:spcBef>
                <a:spcPts val="20"/>
              </a:spcBef>
              <a:spcAft>
                <a:spcPts val="0"/>
              </a:spcAft>
              <a:buClr>
                <a:schemeClr val="accent1"/>
              </a:buClr>
              <a:buSzTx/>
            </a:pPr>
            <a:r>
              <a:rPr lang="zh-CN" altLang="en-US" dirty="0" smtClean="0"/>
              <a:t>窄化转换 </a:t>
            </a:r>
            <a:r>
              <a:rPr lang="en-US" altLang="zh-CN" dirty="0" smtClean="0"/>
              <a:t>(narrowing conversion)</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double a = 1.5;</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float b = a;</a:t>
            </a:r>
            <a:endParaRPr lang="en-US" altLang="zh-CN" dirty="0" smtClean="0"/>
          </a:p>
          <a:p>
            <a:pPr marL="1371600" lvl="2" indent="-457200" eaLnBrk="1" hangingPunct="1">
              <a:lnSpc>
                <a:spcPct val="150000"/>
              </a:lnSpc>
              <a:spcBef>
                <a:spcPts val="20"/>
              </a:spcBef>
              <a:spcAft>
                <a:spcPts val="0"/>
              </a:spcAft>
              <a:buSzPct val="90000"/>
              <a:buNone/>
            </a:pPr>
            <a:r>
              <a:rPr lang="en-US" altLang="zh-CN" dirty="0" smtClean="0"/>
              <a:t>System.out.println("b=" + b);</a:t>
            </a:r>
            <a:endParaRPr lang="en-US" altLang="zh-CN" dirty="0" smtClean="0"/>
          </a:p>
          <a:p>
            <a:pPr marL="1371600" lvl="2" indent="-457200" eaLnBrk="1" hangingPunct="1">
              <a:lnSpc>
                <a:spcPct val="150000"/>
              </a:lnSpc>
              <a:spcBef>
                <a:spcPts val="20"/>
              </a:spcBef>
              <a:spcAft>
                <a:spcPts val="0"/>
              </a:spcAft>
              <a:buSzPct val="90000"/>
              <a:buNone/>
            </a:pPr>
            <a:r>
              <a:rPr lang="zh-CN" altLang="en-US" dirty="0" smtClean="0"/>
              <a:t>编译</a:t>
            </a:r>
            <a:r>
              <a:rPr lang="en-US" altLang="zh-CN" dirty="0" smtClean="0"/>
              <a:t>: "possible loss of precision"</a:t>
            </a:r>
            <a:endParaRPr lang="en-US" altLang="zh-CN" dirty="0" smtClean="0"/>
          </a:p>
          <a:p>
            <a:pPr marL="1371600" lvl="2" indent="-457200" eaLnBrk="1" hangingPunct="1">
              <a:lnSpc>
                <a:spcPct val="150000"/>
              </a:lnSpc>
              <a:spcBef>
                <a:spcPts val="0"/>
              </a:spcBef>
              <a:spcAft>
                <a:spcPts val="0"/>
              </a:spcAft>
              <a:buSzPct val="90000"/>
              <a:buNone/>
            </a:pPr>
            <a:r>
              <a:rPr lang="zh-CN" altLang="en-US" dirty="0" smtClean="0"/>
              <a:t>数据精度丢失</a:t>
            </a:r>
            <a:r>
              <a:rPr lang="zh-CN" altLang="en-US" dirty="0" smtClean="0">
                <a:sym typeface="Wingdings" panose="05000000000000000000" pitchFamily="2" charset="2"/>
              </a:rPr>
              <a:t>数据丢失</a:t>
            </a:r>
            <a:endParaRPr lang="zh-CN" altLang="en-US" dirty="0" smtClean="0">
              <a:sym typeface="Wingdings" panose="05000000000000000000" pitchFamily="2" charset="2"/>
            </a:endParaRPr>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(float)a;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类型转换 </a:t>
            </a:r>
            <a:r>
              <a:rPr lang="en-US" altLang="zh-CN" dirty="0" smtClean="0"/>
              <a:t>(casting)</a:t>
            </a:r>
            <a:endParaRPr lang="en-US" altLang="zh-CN" dirty="0" smtClean="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l" eaLnBrk="1" hangingPunct="1">
              <a:lnSpc>
                <a:spcPct val="150000"/>
              </a:lnSpc>
              <a:spcAft>
                <a:spcPts val="0"/>
              </a:spcAft>
              <a:buClr>
                <a:srgbClr val="000000"/>
              </a:buClr>
              <a:buSzTx/>
            </a:pPr>
            <a:r>
              <a:rPr lang="zh-CN" altLang="en-US" dirty="0" smtClean="0"/>
              <a:t>程序执行过程中，值保持不变的量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整型常量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实型常量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布尔型常量</a:t>
            </a:r>
            <a:endParaRPr lang="zh-CN" altLang="en-US" dirty="0" smtClean="0"/>
          </a:p>
          <a:p>
            <a:pPr lvl="1" eaLnBrk="1" hangingPunct="1">
              <a:lnSpc>
                <a:spcPct val="150000"/>
              </a:lnSpc>
              <a:spcBef>
                <a:spcPts val="20"/>
              </a:spcBef>
              <a:spcAft>
                <a:spcPts val="0"/>
              </a:spcAft>
              <a:buClr>
                <a:srgbClr val="000000"/>
              </a:buClr>
              <a:buSzTx/>
            </a:pPr>
            <a:r>
              <a:rPr lang="zh-CN" altLang="en-US" dirty="0" smtClean="0"/>
              <a:t>字符型常量</a:t>
            </a:r>
            <a:endParaRPr lang="zh-CN" altLang="en-US" dirty="0" smtClean="0"/>
          </a:p>
          <a:p>
            <a:pPr lvl="1" eaLnBrk="1" hangingPunct="1">
              <a:lnSpc>
                <a:spcPct val="150000"/>
              </a:lnSpc>
              <a:spcBef>
                <a:spcPts val="20"/>
              </a:spcBef>
              <a:buClr>
                <a:srgbClr val="000000"/>
              </a:buClr>
              <a:buSzTx/>
            </a:pPr>
            <a:r>
              <a:rPr lang="zh-CN" altLang="en-US" dirty="0" smtClean="0"/>
              <a:t>字符串常量</a:t>
            </a:r>
            <a:endParaRPr lang="zh-CN" altLang="en-US" dirty="0" smtClean="0"/>
          </a:p>
        </p:txBody>
      </p:sp>
      <p:sp>
        <p:nvSpPr>
          <p:cNvPr id="2" name="标题 1"/>
          <p:cNvSpPr>
            <a:spLocks noGrp="1"/>
          </p:cNvSpPr>
          <p:nvPr>
            <p:ph type="title"/>
            <p:custDataLst>
              <p:tags r:id="rId2"/>
            </p:custDataLst>
          </p:nvPr>
        </p:nvSpPr>
        <p:spPr/>
        <p:txBody>
          <a:bodyPr/>
          <a:lstStyle/>
          <a:p>
            <a:pPr eaLnBrk="1" hangingPunct="1">
              <a:spcAft>
                <a:spcPts val="0"/>
              </a:spcAft>
            </a:pPr>
            <a:r>
              <a:rPr lang="zh-CN" altLang="en-US" dirty="0" smtClean="0"/>
              <a:t>常量</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p:txBody>
          <a:bodyPr>
            <a:normAutofit fontScale="65000" lnSpcReduction="20000"/>
          </a:bodyPr>
          <a:lstStyle/>
          <a:p>
            <a:pPr algn="l" eaLnBrk="1" hangingPunct="1">
              <a:lnSpc>
                <a:spcPct val="150000"/>
              </a:lnSpc>
              <a:spcAft>
                <a:spcPts val="0"/>
              </a:spcAft>
              <a:buClr>
                <a:srgbClr val="000000"/>
              </a:buClr>
              <a:buSzTx/>
            </a:pPr>
            <a:r>
              <a:rPr lang="zh-CN" altLang="en-US" sz="3200" dirty="0" smtClean="0"/>
              <a:t>final变量</a:t>
            </a:r>
            <a:endParaRPr lang="zh-CN" altLang="en-US" sz="3200" dirty="0" smtClean="0"/>
          </a:p>
          <a:p>
            <a:pPr marL="800100" lvl="1" indent="-342900" eaLnBrk="1" hangingPunct="1">
              <a:lnSpc>
                <a:spcPct val="150000"/>
              </a:lnSpc>
              <a:spcBef>
                <a:spcPts val="20"/>
              </a:spcBef>
              <a:spcAft>
                <a:spcPts val="0"/>
              </a:spcAft>
              <a:buClr>
                <a:schemeClr val="accent1"/>
              </a:buClr>
              <a:buSzTx/>
            </a:pPr>
            <a:r>
              <a:rPr lang="zh-CN" altLang="en-US" dirty="0" smtClean="0"/>
              <a:t>带有关键字</a:t>
            </a:r>
            <a:r>
              <a:rPr lang="en-US" altLang="zh-CN" dirty="0" smtClean="0"/>
              <a:t>final</a:t>
            </a:r>
            <a:r>
              <a:rPr lang="zh-CN" altLang="en-US" dirty="0" smtClean="0"/>
              <a:t>的变量</a:t>
            </a:r>
            <a:endParaRPr lang="zh-CN" altLang="en-US" dirty="0" smtClean="0"/>
          </a:p>
          <a:p>
            <a:pPr marL="990600" lvl="1" indent="-533400" eaLnBrk="1" hangingPunct="1">
              <a:lnSpc>
                <a:spcPct val="150000"/>
              </a:lnSpc>
              <a:spcBef>
                <a:spcPts val="20"/>
              </a:spcBef>
              <a:spcAft>
                <a:spcPts val="0"/>
              </a:spcAft>
              <a:buSzPct val="90000"/>
              <a:buNone/>
            </a:pPr>
            <a:r>
              <a:rPr lang="zh-CN" altLang="en-US" dirty="0" smtClean="0"/>
              <a:t>	</a:t>
            </a:r>
            <a:r>
              <a:rPr lang="en-US" altLang="zh-CN" dirty="0" smtClean="0"/>
              <a:t>final int aFinalVar = 0;</a:t>
            </a:r>
            <a:endParaRPr lang="en-US" altLang="zh-CN" dirty="0" smtClean="0"/>
          </a:p>
          <a:p>
            <a:pPr marL="800100" lvl="1" indent="-342900" eaLnBrk="1" hangingPunct="1">
              <a:lnSpc>
                <a:spcPct val="150000"/>
              </a:lnSpc>
              <a:spcBef>
                <a:spcPts val="20"/>
              </a:spcBef>
              <a:spcAft>
                <a:spcPts val="0"/>
              </a:spcAft>
              <a:buClr>
                <a:schemeClr val="accent1"/>
              </a:buClr>
              <a:buSzTx/>
            </a:pPr>
            <a:r>
              <a:rPr lang="en-US" altLang="zh-CN" dirty="0" smtClean="0"/>
              <a:t>final</a:t>
            </a:r>
            <a:r>
              <a:rPr lang="zh-CN" altLang="en-US" dirty="0" smtClean="0"/>
              <a:t>变量初始化后不能再改变</a:t>
            </a:r>
            <a:endParaRPr lang="zh-CN" altLang="en-US" dirty="0" smtClean="0"/>
          </a:p>
          <a:p>
            <a:pPr marL="990600" lvl="1" indent="-533400" eaLnBrk="1" hangingPunct="1">
              <a:lnSpc>
                <a:spcPct val="150000"/>
              </a:lnSpc>
              <a:spcBef>
                <a:spcPts val="20"/>
              </a:spcBef>
              <a:spcAft>
                <a:spcPts val="0"/>
              </a:spcAft>
              <a:buSzPct val="90000"/>
              <a:buNone/>
            </a:pPr>
            <a:r>
              <a:rPr lang="zh-CN" altLang="en-US" dirty="0" smtClean="0"/>
              <a:t>	</a:t>
            </a:r>
            <a:r>
              <a:rPr lang="en-US" altLang="zh-CN" dirty="0" smtClean="0"/>
              <a:t>final int blankfinal;</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 . .</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blankfinal = 0;</a:t>
            </a:r>
            <a:endParaRPr lang="en-US" altLang="zh-CN" dirty="0" smtClean="0"/>
          </a:p>
          <a:p>
            <a:pPr marL="990600" lvl="1" indent="-533400" eaLnBrk="1" hangingPunct="1">
              <a:lnSpc>
                <a:spcPct val="150000"/>
              </a:lnSpc>
              <a:spcBef>
                <a:spcPts val="20"/>
              </a:spcBef>
              <a:spcAft>
                <a:spcPts val="0"/>
              </a:spcAft>
              <a:buSzPct val="90000"/>
              <a:buNone/>
            </a:pPr>
            <a:r>
              <a:rPr lang="en-US" altLang="zh-CN" dirty="0" smtClean="0"/>
              <a:t>	… </a:t>
            </a:r>
            <a:endParaRPr lang="en-US" altLang="zh-CN" dirty="0" smtClean="0"/>
          </a:p>
          <a:p>
            <a:pPr marL="990600" lvl="1" indent="-533400" eaLnBrk="1" hangingPunct="1">
              <a:lnSpc>
                <a:spcPct val="150000"/>
              </a:lnSpc>
              <a:spcBef>
                <a:spcPts val="20"/>
              </a:spcBef>
              <a:buSzPct val="90000"/>
              <a:buNone/>
            </a:pPr>
            <a:r>
              <a:rPr lang="en-US" altLang="zh-CN" dirty="0" smtClean="0"/>
              <a:t>	blankfinal = 3;</a:t>
            </a:r>
            <a:endParaRPr lang="en-US" altLang="zh-CN" dirty="0" smtClean="0"/>
          </a:p>
        </p:txBody>
      </p:sp>
      <p:sp>
        <p:nvSpPr>
          <p:cNvPr id="2" name="标题 1"/>
          <p:cNvSpPr>
            <a:spLocks noGrp="1"/>
          </p:cNvSpPr>
          <p:nvPr>
            <p:ph type="title"/>
            <p:custDataLst>
              <p:tags r:id="rId2"/>
            </p:custDataLst>
          </p:nvPr>
        </p:nvSpPr>
        <p:spPr/>
        <p:txBody>
          <a:bodyPr>
            <a:normAutofit fontScale="90000"/>
          </a:bodyPr>
          <a:lstStyle/>
          <a:p>
            <a:pPr eaLnBrk="1" hangingPunct="1">
              <a:spcAft>
                <a:spcPts val="0"/>
              </a:spcAft>
            </a:pPr>
            <a:r>
              <a:rPr lang="zh-CN" altLang="en-US" dirty="0" smtClean="0"/>
              <a:t>变量</a:t>
            </a:r>
            <a:endParaRPr lang="zh-CN" altLang="en-US" dirty="0" smtClean="0"/>
          </a:p>
        </p:txBody>
      </p:sp>
      <p:sp>
        <p:nvSpPr>
          <p:cNvPr id="4" name="内容占位符 3"/>
          <p:cNvSpPr>
            <a:spLocks noGrp="1"/>
          </p:cNvSpPr>
          <p:nvPr>
            <p:ph sz="half" idx="2"/>
          </p:nvPr>
        </p:nvSpPr>
        <p:spPr>
          <a:xfrm>
            <a:off x="5490210" y="2025015"/>
            <a:ext cx="4763770" cy="1334135"/>
          </a:xfrm>
        </p:spPr>
        <p:txBody>
          <a:bodyPr/>
          <a:p>
            <a:pPr>
              <a:spcAft>
                <a:spcPts val="0"/>
              </a:spcAft>
            </a:pPr>
            <a:r>
              <a:rPr lang="en-US" altLang="zh-CN">
                <a:solidFill>
                  <a:srgbClr val="FF0000"/>
                </a:solidFill>
              </a:rPr>
              <a:t>final</a:t>
            </a:r>
            <a:r>
              <a:rPr lang="zh-CN" altLang="zh-CN">
                <a:solidFill>
                  <a:srgbClr val="FF0000"/>
                </a:solidFill>
              </a:rPr>
              <a:t>修饰的成员变量，必须在构造函数中进行初始化</a:t>
            </a:r>
            <a:endParaRPr lang="zh-CN" altLang="zh-CN">
              <a:solidFill>
                <a:srgbClr val="FF0000"/>
              </a:solidFill>
            </a:endParaRPr>
          </a:p>
          <a:p>
            <a:pPr>
              <a:spcBef>
                <a:spcPts val="20"/>
              </a:spcBef>
            </a:pPr>
            <a:r>
              <a:rPr lang="en-US" altLang="zh-CN">
                <a:solidFill>
                  <a:srgbClr val="FF0000"/>
                </a:solidFill>
              </a:rPr>
              <a:t>final</a:t>
            </a:r>
            <a:r>
              <a:rPr lang="zh-CN" altLang="en-US">
                <a:solidFill>
                  <a:srgbClr val="FF0000"/>
                </a:solidFill>
              </a:rPr>
              <a:t>修饰的静态成员变量必须在静态语句块中初始化</a:t>
            </a:r>
            <a:endParaRPr lang="zh-CN" altLang="en-US">
              <a:solidFill>
                <a:srgbClr val="FF0000"/>
              </a:solidFill>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82d48525-4b6b-469a-a845-e803f615743f}"/>
</p:tagLst>
</file>

<file path=ppt/tags/tag1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EMPLATE_CATEGORY" val="custom"/>
  <p:tag name="KSO_WM_TEMPLATE_INDEX" val="286"/>
</p:tagLst>
</file>

<file path=ppt/tags/tag2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xml><?xml version="1.0" encoding="utf-8"?>
<p:tagLst xmlns:p="http://schemas.openxmlformats.org/presentationml/2006/main">
  <p:tag name="KSO_WM_TEMPLATE_CATEGORY" val="custom"/>
  <p:tag name="KSO_WM_TEMPLATE_INDEX" val="286"/>
</p:tagLst>
</file>

<file path=ppt/tags/tag34.xml><?xml version="1.0" encoding="utf-8"?>
<p:tagLst xmlns:p="http://schemas.openxmlformats.org/presentationml/2006/main">
  <p:tag name="KSO_WM_TEMPLATE_CATEGORY" val="custom"/>
  <p:tag name="KSO_WM_TEMPLATE_INDEX" val="286"/>
</p:tagLst>
</file>

<file path=ppt/tags/tag3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1.xml><?xml version="1.0" encoding="utf-8"?>
<p:tagLst xmlns:p="http://schemas.openxmlformats.org/presentationml/2006/main">
  <p:tag name="KSO_WPP_MARK_KEY" val="b80b71d7-d2a9-487d-a11a-0f55c85ebe74"/>
  <p:tag name="COMMONDATA" val="eyJoZGlkIjoiYjNiMjFmMjgzOWFkZmI5ZDgxZjNjYTg0ZWMyM2QyZGUifQ=="/>
</p:tagLst>
</file>

<file path=ppt/tags/tag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3028</Words>
  <Application>WPS 演示</Application>
  <PresentationFormat/>
  <Paragraphs>302</Paragraphs>
  <Slides>16</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宋体</vt:lpstr>
      <vt:lpstr>Wingdings</vt:lpstr>
      <vt:lpstr>Calibri</vt:lpstr>
      <vt:lpstr>Impact</vt:lpstr>
      <vt:lpstr>方正姚体</vt:lpstr>
      <vt:lpstr>微软雅黑</vt:lpstr>
      <vt:lpstr>Felix Titling</vt:lpstr>
      <vt:lpstr>Arial Black</vt:lpstr>
      <vt:lpstr>Latha</vt:lpstr>
      <vt:lpstr>FrankRuehl</vt:lpstr>
      <vt:lpstr>Comic Sans MS</vt:lpstr>
      <vt:lpstr>Times New Roman</vt:lpstr>
      <vt:lpstr>Arial Unicode MS</vt:lpstr>
      <vt:lpstr>Tahoma</vt:lpstr>
      <vt:lpstr>华文中宋</vt:lpstr>
      <vt:lpstr>Consolas</vt:lpstr>
      <vt:lpstr>Courier New</vt:lpstr>
      <vt:lpstr>华文行楷</vt:lpstr>
      <vt:lpstr>Office 主题​​</vt:lpstr>
      <vt:lpstr>PowerPoint 演示文稿</vt:lpstr>
      <vt:lpstr>关键字</vt:lpstr>
      <vt:lpstr>标识符</vt:lpstr>
      <vt:lpstr>标识符</vt:lpstr>
      <vt:lpstr>数据类型</vt:lpstr>
      <vt:lpstr>类型转换 (casting)</vt:lpstr>
      <vt:lpstr>类型转换 (casting)</vt:lpstr>
      <vt:lpstr>常量</vt:lpstr>
      <vt:lpstr>变量</vt:lpstr>
      <vt:lpstr>概念</vt:lpstr>
      <vt:lpstr>多维数组</vt:lpstr>
      <vt:lpstr>多维数组</vt:lpstr>
      <vt:lpstr>命令行参数</vt:lpstr>
      <vt:lpstr>字符串池</vt:lpstr>
      <vt:lpstr>总结2-1</vt:lpstr>
      <vt:lpstr>总结2-2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275</cp:revision>
  <cp:lastPrinted>2016-11-07T04:06:00Z</cp:lastPrinted>
  <dcterms:created xsi:type="dcterms:W3CDTF">2012-10-26T07:13:00Z</dcterms:created>
  <dcterms:modified xsi:type="dcterms:W3CDTF">2023-06-20T09:05:39Z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2BA29452DEC244EA8CAAAD9CAAE8AE32</vt:lpwstr>
  </property>
</Properties>
</file>