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7"/>
  </p:handoutMasterIdLst>
  <p:sldIdLst>
    <p:sldId id="2128" r:id="rId3"/>
    <p:sldId id="2145" r:id="rId4"/>
    <p:sldId id="2149" r:id="rId5"/>
    <p:sldId id="2150" r:id="rId6"/>
    <p:sldId id="2155" r:id="rId7"/>
    <p:sldId id="2156" r:id="rId8"/>
    <p:sldId id="2158" r:id="rId9"/>
    <p:sldId id="2159" r:id="rId10"/>
    <p:sldId id="2160" r:id="rId11"/>
    <p:sldId id="2161" r:id="rId12"/>
    <p:sldId id="2166" r:id="rId13"/>
    <p:sldId id="2179" r:id="rId15"/>
    <p:sldId id="2181" r:id="rId16"/>
  </p:sldIdLst>
  <p:sldSz cx="10801350" cy="72009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Impact" panose="020B0806030902050204" pitchFamily="34" charset="0"/>
      <p:regular r:id="rId25"/>
    </p:embeddedFont>
    <p:embeddedFont>
      <p:font typeface="方正姚体" panose="02010601030101010101" charset="-122"/>
      <p:regular r:id="rId26"/>
    </p:embeddedFont>
    <p:embeddedFont>
      <p:font typeface="微软雅黑" panose="020B0503020204020204" pitchFamily="34" charset="-122"/>
      <p:regular r:id="rId27"/>
    </p:embeddedFont>
    <p:embeddedFont>
      <p:font typeface="黑体" panose="02010609060101010101" pitchFamily="49" charset="-122"/>
      <p:regular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华文中宋" panose="02010600040101010101" pitchFamily="2" charset="-122"/>
      <p:regular r:id="rId31"/>
    </p:embeddedFont>
  </p:embeddedFontLst>
  <p:custDataLst>
    <p:tags r:id="rId32"/>
  </p:custDataLst>
  <p:defaultTextStyle>
    <a:defPPr>
      <a:defRPr lang="zh-CN"/>
    </a:defPPr>
    <a:lvl1pPr marL="0" lvl="0" indent="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14350" lvl="1" indent="-571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28700" lvl="2" indent="-1143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543050" lvl="3" indent="-1714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lvl="4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7"/>
    <p:restoredTop sz="86432"/>
  </p:normalViewPr>
  <p:slideViewPr>
    <p:cSldViewPr showGuides="1">
      <p:cViewPr varScale="1">
        <p:scale>
          <a:sx n="72" d="100"/>
          <a:sy n="72" d="100"/>
        </p:scale>
        <p:origin x="732" y="78"/>
      </p:cViewPr>
      <p:guideLst>
        <p:guide orient="horz" pos="2246"/>
        <p:guide pos="3420"/>
      </p:guideLst>
    </p:cSldViewPr>
  </p:slideViewPr>
  <p:outlineViewPr>
    <p:cViewPr>
      <p:scale>
        <a:sx n="33" d="100"/>
        <a:sy n="33" d="100"/>
      </p:scale>
      <p:origin x="0" y="61116"/>
    </p:cViewPr>
  </p:outlineViewPr>
  <p:notesTextViewPr>
    <p:cViewPr>
      <p:scale>
        <a:sx n="1" d="1"/>
        <a:sy n="1" d="1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32.xml"/><Relationship Id="rId31" Type="http://schemas.openxmlformats.org/officeDocument/2006/relationships/font" Target="fonts/font11.fntdata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5E5354-236C-43A4-9505-265C5F84D83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noProof="1">
                <a:latin typeface="Calibri" panose="020F0502020204030204" pitchFamily="34" charset="0"/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DF28B4-3203-46B9-9E5A-9CF2DE0788FE}" type="slidenum"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r>
              <a:rPr lang="en-US" altLang="zh-CN"/>
              <a:t>c</a:t>
            </a:r>
            <a:r>
              <a:rPr lang="zh-CN" altLang="zh-CN"/>
              <a:t>中引用是变量的硬链接，引用必须指向一个已经存在的变量，不可以独立存在</a:t>
            </a:r>
            <a:r>
              <a:rPr lang="zh-CN" altLang="zh-CN"/>
              <a:t>。</a:t>
            </a:r>
            <a:r>
              <a:rPr lang="en-US" altLang="zh-CN"/>
              <a:t>java</a:t>
            </a:r>
            <a:r>
              <a:rPr lang="zh-CN" altLang="en-US"/>
              <a:t>的对象引用会有自己独立的内存地址值。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1178481"/>
            <a:ext cx="8101013" cy="2506980"/>
          </a:xfrm>
        </p:spPr>
        <p:txBody>
          <a:bodyPr anchor="b"/>
          <a:lstStyle>
            <a:lvl1pPr algn="ctr"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782140"/>
            <a:ext cx="8101013" cy="1738550"/>
          </a:xfrm>
        </p:spPr>
        <p:txBody>
          <a:bodyPr/>
          <a:lstStyle>
            <a:lvl1pPr marL="0" indent="0" algn="ctr">
              <a:buNone/>
              <a:defRPr sz="2125"/>
            </a:lvl1pPr>
            <a:lvl2pPr marL="405130" indent="0" algn="ctr">
              <a:buNone/>
              <a:defRPr sz="1770"/>
            </a:lvl2pPr>
            <a:lvl3pPr marL="810260" indent="0" algn="ctr">
              <a:buNone/>
              <a:defRPr sz="1595"/>
            </a:lvl3pPr>
            <a:lvl4pPr marL="1215390" indent="0" algn="ctr">
              <a:buNone/>
              <a:defRPr sz="1420"/>
            </a:lvl4pPr>
            <a:lvl5pPr marL="1620520" indent="0" algn="ctr">
              <a:buNone/>
              <a:defRPr sz="1420"/>
            </a:lvl5pPr>
            <a:lvl6pPr marL="2025015" indent="0" algn="ctr">
              <a:buNone/>
              <a:defRPr sz="1420"/>
            </a:lvl6pPr>
            <a:lvl7pPr marL="2430145" indent="0" algn="ctr">
              <a:buNone/>
              <a:defRPr sz="1420"/>
            </a:lvl7pPr>
            <a:lvl8pPr marL="2835275" indent="0" algn="ctr">
              <a:buNone/>
              <a:defRPr sz="1420"/>
            </a:lvl8pPr>
            <a:lvl9pPr marL="3240405" indent="0" algn="ctr">
              <a:buNone/>
              <a:defRPr sz="1420"/>
            </a:lvl9pPr>
          </a:lstStyle>
          <a:p>
            <a:pPr fontAlgn="base"/>
            <a:r>
              <a:rPr lang="zh-CN" altLang="en-US" sz="212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4DEC44-81F5-402B-88E0-D0171ABF27A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AA3FC1-4343-4447-8791-CFAC0F972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6688" y="450850"/>
            <a:ext cx="2430463" cy="5695950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450850"/>
            <a:ext cx="7150491" cy="5695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7F0989-DA08-4BD9-846C-C1F14FB8A3C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0655" y="240030"/>
            <a:ext cx="9850606" cy="60807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784135-762A-4035-8EE0-10B9542390D5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B1899D-96FE-4D39-BDD1-90357FF6953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655" y="240030"/>
            <a:ext cx="9468058" cy="96012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20090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DD5721-E9EE-4D83-8C0D-0FC7C1A21609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A02036-80E4-4490-812A-9D6B1EB1DF9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ABA1E-F4A1-4B47-9AAE-69574FBD723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967" y="1795225"/>
            <a:ext cx="9316164" cy="2995374"/>
          </a:xfrm>
        </p:spPr>
        <p:txBody>
          <a:bodyPr anchor="b"/>
          <a:lstStyle>
            <a:lvl1pPr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967" y="4818936"/>
            <a:ext cx="9316164" cy="1575196"/>
          </a:xfrm>
        </p:spPr>
        <p:txBody>
          <a:bodyPr/>
          <a:lstStyle>
            <a:lvl1pPr marL="0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1pPr>
            <a:lvl2pPr marL="40513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2pPr>
            <a:lvl3pPr marL="81026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3pPr>
            <a:lvl4pPr marL="121539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052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2501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014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3527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4040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A2773A-039E-4D0B-9FB6-870239BEDA7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3444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E050F0-2353-4035-9336-0D6E26FF3F0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383381"/>
            <a:ext cx="9316164" cy="1391841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1408" y="1867360"/>
            <a:ext cx="4317682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51408" y="2798648"/>
            <a:ext cx="4317682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43256" y="1867360"/>
            <a:ext cx="4338946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43256" y="2798648"/>
            <a:ext cx="4338946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6AC177-BAFA-4737-87AF-3776919DE842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509E3B-15AE-44C4-A5B2-D5FF4FCB0DA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08B262-9595-4FD8-97A0-F2BEE22F6F4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483716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981" y="1036796"/>
            <a:ext cx="5468183" cy="5117306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5"/>
            </a:lvl3pPr>
            <a:lvl4pPr>
              <a:defRPr sz="1770"/>
            </a:lvl4pPr>
            <a:lvl5pPr>
              <a:defRPr sz="1770"/>
            </a:lvl5pPr>
            <a:lvl6pPr>
              <a:defRPr sz="1770"/>
            </a:lvl6pPr>
            <a:lvl7pPr>
              <a:defRPr sz="1770"/>
            </a:lvl7pPr>
            <a:lvl8pPr>
              <a:defRPr sz="1770"/>
            </a:lvl8pPr>
            <a:lvl9pPr>
              <a:defRPr sz="1770"/>
            </a:lvl9pPr>
          </a:lstStyle>
          <a:p>
            <a:pPr lvl="0" fontAlgn="base"/>
            <a:r>
              <a:rPr lang="zh-CN" altLang="en-US" sz="283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8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2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483716" cy="4002167"/>
          </a:xfrm>
        </p:spPr>
        <p:txBody>
          <a:bodyPr/>
          <a:lstStyle>
            <a:lvl1pPr marL="0" indent="0">
              <a:buNone/>
              <a:defRPr sz="1420"/>
            </a:lvl1pPr>
            <a:lvl2pPr marL="405130" indent="0">
              <a:buNone/>
              <a:defRPr sz="1240"/>
            </a:lvl2pPr>
            <a:lvl3pPr marL="810260" indent="0">
              <a:buNone/>
              <a:defRPr sz="1065"/>
            </a:lvl3pPr>
            <a:lvl4pPr marL="1215390" indent="0">
              <a:buNone/>
              <a:defRPr sz="885"/>
            </a:lvl4pPr>
            <a:lvl5pPr marL="1620520" indent="0">
              <a:buNone/>
              <a:defRPr sz="885"/>
            </a:lvl5pPr>
            <a:lvl6pPr marL="2025015" indent="0">
              <a:buNone/>
              <a:defRPr sz="885"/>
            </a:lvl6pPr>
            <a:lvl7pPr marL="2430145" indent="0">
              <a:buNone/>
              <a:defRPr sz="885"/>
            </a:lvl7pPr>
            <a:lvl8pPr marL="2835275" indent="0">
              <a:buNone/>
              <a:defRPr sz="885"/>
            </a:lvl8pPr>
            <a:lvl9pPr marL="3240405" indent="0">
              <a:buNone/>
              <a:defRPr sz="885"/>
            </a:lvl9pPr>
          </a:lstStyle>
          <a:p>
            <a:pPr lvl="0" fontAlgn="base"/>
            <a:r>
              <a:rPr lang="zh-CN" altLang="en-US" sz="14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4918B3-A6F1-48BA-8184-BEE8D7C688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690239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981" y="480061"/>
            <a:ext cx="5468183" cy="5674043"/>
          </a:xfrm>
        </p:spPr>
        <p:txBody>
          <a:bodyPr vert="horz" wrap="square" lIns="102870" tIns="51435" rIns="102870" bIns="51435" numCol="1" anchor="t" anchorCtr="0" compatLnSpc="1"/>
          <a:lstStyle>
            <a:lvl1pPr marL="0" indent="0">
              <a:buNone/>
              <a:defRPr sz="2835"/>
            </a:lvl1pPr>
            <a:lvl2pPr marL="405130" indent="0">
              <a:buNone/>
              <a:defRPr sz="2480"/>
            </a:lvl2pPr>
            <a:lvl3pPr marL="810260" indent="0">
              <a:buNone/>
              <a:defRPr sz="2125"/>
            </a:lvl3pPr>
            <a:lvl4pPr marL="1215390" indent="0">
              <a:buNone/>
              <a:defRPr sz="1770"/>
            </a:lvl4pPr>
            <a:lvl5pPr marL="1620520" indent="0">
              <a:buNone/>
              <a:defRPr sz="1770"/>
            </a:lvl5pPr>
            <a:lvl6pPr marL="2025015" indent="0">
              <a:buNone/>
              <a:defRPr sz="1770"/>
            </a:lvl6pPr>
            <a:lvl7pPr marL="2430145" indent="0">
              <a:buNone/>
              <a:defRPr sz="1770"/>
            </a:lvl7pPr>
            <a:lvl8pPr marL="2835275" indent="0">
              <a:buNone/>
              <a:defRPr sz="1770"/>
            </a:lvl8pPr>
            <a:lvl9pPr marL="3240405" indent="0">
              <a:buNone/>
              <a:defRPr sz="1770"/>
            </a:lvl9pPr>
          </a:lstStyle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690239" cy="4002167"/>
          </a:xfrm>
        </p:spPr>
        <p:txBody>
          <a:bodyPr/>
          <a:lstStyle>
            <a:lvl1pPr marL="0" indent="0">
              <a:buNone/>
              <a:defRPr sz="1770"/>
            </a:lvl1pPr>
            <a:lvl2pPr marL="405130" indent="0">
              <a:buNone/>
              <a:defRPr sz="1595"/>
            </a:lvl2pPr>
            <a:lvl3pPr marL="810260" indent="0">
              <a:buNone/>
              <a:defRPr sz="1420"/>
            </a:lvl3pPr>
            <a:lvl4pPr marL="1215390" indent="0">
              <a:buNone/>
              <a:defRPr sz="1240"/>
            </a:lvl4pPr>
            <a:lvl5pPr marL="1620520" indent="0">
              <a:buNone/>
              <a:defRPr sz="1240"/>
            </a:lvl5pPr>
            <a:lvl6pPr marL="2025015" indent="0">
              <a:buNone/>
              <a:defRPr sz="1240"/>
            </a:lvl6pPr>
            <a:lvl7pPr marL="2430145" indent="0">
              <a:buNone/>
              <a:defRPr sz="1240"/>
            </a:lvl7pPr>
            <a:lvl8pPr marL="2835275" indent="0">
              <a:buNone/>
              <a:defRPr sz="1240"/>
            </a:lvl8pPr>
            <a:lvl9pPr marL="3240405" indent="0">
              <a:buNone/>
              <a:defRPr sz="1240"/>
            </a:lvl9pPr>
          </a:lstStyle>
          <a:p>
            <a:pPr lvl="0" fontAlgn="base"/>
            <a:r>
              <a:rPr lang="zh-CN" altLang="en-US" sz="177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44AEEF-2EA4-49FB-A4C6-AE4915F2818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95300" y="1395413"/>
            <a:ext cx="9721850" cy="4751387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/>
          <a:p>
            <a:pPr lvl="0" indent="-38608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0675"/>
            <a:r>
              <a:rPr lang="zh-CN" altLang="en-US" dirty="0"/>
              <a:t>第二级</a:t>
            </a:r>
            <a:endParaRPr lang="zh-CN" altLang="en-US" dirty="0"/>
          </a:p>
          <a:p>
            <a:pPr lvl="2" indent="-257175"/>
            <a:r>
              <a:rPr lang="zh-CN" altLang="en-US" dirty="0"/>
              <a:t>第三级</a:t>
            </a:r>
            <a:endParaRPr lang="zh-CN" altLang="en-US" dirty="0"/>
          </a:p>
          <a:p>
            <a:pPr lvl="3" indent="-257175"/>
            <a:r>
              <a:rPr lang="zh-CN" altLang="en-US" dirty="0"/>
              <a:t>第四级</a:t>
            </a:r>
            <a:endParaRPr lang="zh-CN" altLang="en-US" dirty="0"/>
          </a:p>
          <a:p>
            <a:pPr lvl="4" indent="-25717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61D1BB-FC42-4936-A86B-3CA890E1C33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1" name="矩形 6"/>
          <p:cNvSpPr>
            <a:spLocks noChangeArrowheads="1"/>
          </p:cNvSpPr>
          <p:nvPr/>
        </p:nvSpPr>
        <p:spPr bwMode="auto">
          <a:xfrm>
            <a:off x="0" y="6526213"/>
            <a:ext cx="10801350" cy="952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70" tIns="51435" rIns="102870" bIns="5143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2" name="TextBox 7"/>
          <p:cNvSpPr>
            <a:spLocks noChangeArrowheads="1"/>
          </p:cNvSpPr>
          <p:nvPr/>
        </p:nvSpPr>
        <p:spPr bwMode="auto">
          <a:xfrm>
            <a:off x="8731250" y="6319838"/>
            <a:ext cx="7556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  <a:sym typeface="Impact" panose="020B0806030902050204" pitchFamily="34" charset="0"/>
              </a:rPr>
              <a:t>Java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033" name="矩形 6"/>
          <p:cNvSpPr>
            <a:spLocks noChangeArrowheads="1"/>
          </p:cNvSpPr>
          <p:nvPr/>
        </p:nvSpPr>
        <p:spPr bwMode="auto">
          <a:xfrm>
            <a:off x="0" y="1216025"/>
            <a:ext cx="10801350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140" tIns="50165" rIns="104140" bIns="5016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4" name="TextBox 7"/>
          <p:cNvSpPr/>
          <p:nvPr/>
        </p:nvSpPr>
        <p:spPr>
          <a:xfrm>
            <a:off x="1125535" y="6301206"/>
            <a:ext cx="2190664" cy="473206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  <a:miter/>
          </a:ln>
        </p:spPr>
        <p:txBody>
          <a:bodyPr wrap="none" lIns="102870" tIns="51435" rIns="102870" bIns="51435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Java</a:t>
            </a:r>
            <a:r>
              <a:rPr kumimoji="0" lang="zh-CN" altLang="en-US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语言与应用</a:t>
            </a:r>
            <a:endParaRPr kumimoji="0" lang="zh-CN" altLang="en-US" sz="2400" b="1" i="0" u="none" strike="noStrike" kern="1200" cap="none" spc="-100" normalizeH="0" baseline="0" noProof="1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方正姚体" panose="02010601030101010101" charset="-122"/>
              <a:ea typeface="方正姚体" panose="02010601030101010101" charset="-122"/>
              <a:cs typeface="+mn-ea"/>
              <a:sym typeface="Impact" panose="020B0806030902050204" pitchFamily="34" charset="0"/>
            </a:endParaRPr>
          </a:p>
        </p:txBody>
      </p:sp>
      <p:pic>
        <p:nvPicPr>
          <p:cNvPr id="1035" name="图片 1"/>
          <p:cNvPicPr>
            <a:picLocks noChangeAspect="1"/>
          </p:cNvPicPr>
          <p:nvPr userDrawn="1"/>
        </p:nvPicPr>
        <p:blipFill>
          <a:blip r:embed="rId14"/>
          <a:srcRect l="10876" r="18822" b="17163"/>
          <a:stretch>
            <a:fillRect/>
          </a:stretch>
        </p:blipFill>
        <p:spPr>
          <a:xfrm>
            <a:off x="8453438" y="6216650"/>
            <a:ext cx="1095375" cy="5921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4572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9144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3716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18288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86080" indent="-386080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835025" lvl="1" indent="-3206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285875" lvl="2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1800225" lvl="3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314575" lvl="4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2514600" lvl="5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lvl="1" indent="-571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8700" lvl="2" indent="-1143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43050" lvl="3" indent="-1714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内容占位符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五个基本概念</a:t>
            </a:r>
            <a:endParaRPr lang="zh-CN" altLang="en-US" smtClean="0"/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对象</a:t>
            </a:r>
            <a:endParaRPr lang="zh-CN" altLang="en-US" smtClean="0"/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mtClean="0"/>
              <a:t>类</a:t>
            </a:r>
            <a:endParaRPr lang="zh-CN" altLang="en-US" smtClean="0"/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封装性</a:t>
            </a:r>
            <a:endParaRPr lang="zh-CN" altLang="en-US" smtClean="0"/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mtClean="0"/>
              <a:t>继承性</a:t>
            </a:r>
            <a:endParaRPr lang="zh-CN" altLang="en-US" smtClean="0"/>
          </a:p>
          <a:p>
            <a:pPr marL="990600" lvl="1" indent="-533400">
              <a:lnSpc>
                <a:spcPct val="15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多态性</a:t>
            </a:r>
            <a:endParaRPr lang="zh-CN" altLang="en-US" smtClean="0"/>
          </a:p>
        </p:txBody>
      </p:sp>
      <p:sp>
        <p:nvSpPr>
          <p:cNvPr id="18436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37D5-5058-422A-9514-E23E13ADE044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2" name="文本框 1"/>
          <p:cNvSpPr txBox="1"/>
          <p:nvPr/>
        </p:nvSpPr>
        <p:spPr>
          <a:xfrm>
            <a:off x="4860925" y="3375025"/>
            <a:ext cx="36004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Java</a:t>
            </a:r>
            <a:r>
              <a:rPr lang="zh-CN" altLang="en-US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中仅仅支持单一继承，同时</a:t>
            </a:r>
            <a:r>
              <a:rPr lang="en-US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Java</a:t>
            </a:r>
            <a:r>
              <a:rPr lang="zh-CN" altLang="en-US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采用</a:t>
            </a:r>
            <a:r>
              <a:rPr lang="en-US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Interface(</a:t>
            </a:r>
            <a:r>
              <a:rPr lang="zh-CN" altLang="en-US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接口</a:t>
            </a:r>
            <a:r>
              <a:rPr lang="en-US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实现多重继承而避免父类二义性</a:t>
            </a:r>
            <a:endParaRPr lang="zh-CN" altLang="en-US"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2400" smtClean="0"/>
              <a:t>方法: 对象行为的描述</a:t>
            </a:r>
            <a:endParaRPr lang="zh-CN" altLang="en-US" sz="2400" smtClean="0"/>
          </a:p>
          <a:p>
            <a:pPr marL="800100" lvl="1" indent="-342900">
              <a:lnSpc>
                <a:spcPct val="120000"/>
              </a:lnSpc>
            </a:pPr>
            <a:r>
              <a:rPr lang="zh-CN" altLang="en-US" sz="1800" dirty="0" smtClean="0"/>
              <a:t>完成某种功能的程序块</a:t>
            </a:r>
            <a:endParaRPr lang="zh-CN" altLang="en-US" sz="1800" dirty="0" smtClean="0"/>
          </a:p>
          <a:p>
            <a:pPr marL="800100" lvl="1" indent="-342900">
              <a:lnSpc>
                <a:spcPct val="120000"/>
              </a:lnSpc>
            </a:pPr>
            <a:r>
              <a:rPr lang="zh-CN" altLang="en-US" sz="1800" dirty="0" smtClean="0"/>
              <a:t>定义</a:t>
            </a:r>
            <a:r>
              <a:rPr lang="en-US" sz="1800" dirty="0" smtClean="0">
                <a:ea typeface="黑体" panose="02010609060101010101" pitchFamily="49" charset="-122"/>
              </a:rPr>
              <a:t>: </a:t>
            </a:r>
            <a:endParaRPr lang="en-US" sz="1800" dirty="0" smtClean="0"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20000"/>
              </a:lnSpc>
              <a:buSzPct val="90000"/>
            </a:pPr>
            <a:r>
              <a:rPr lang="en-US" sz="1800" dirty="0" smtClean="0">
                <a:ea typeface="黑体" panose="02010609060101010101" pitchFamily="49" charset="-122"/>
              </a:rPr>
              <a:t>    [</a:t>
            </a:r>
            <a:r>
              <a:rPr lang="zh-CN" altLang="en-US" sz="1800" dirty="0" smtClean="0"/>
              <a:t>访问权限修饰符</a:t>
            </a:r>
            <a:r>
              <a:rPr lang="en-US" sz="1800" dirty="0" smtClean="0">
                <a:ea typeface="黑体" panose="02010609060101010101" pitchFamily="49" charset="-122"/>
              </a:rPr>
              <a:t>] </a:t>
            </a:r>
            <a:r>
              <a:rPr lang="zh-CN" altLang="en-US" sz="1800" dirty="0" smtClean="0"/>
              <a:t>方法返回类型 方法名 </a:t>
            </a:r>
            <a:r>
              <a:rPr lang="en-US" sz="1800" dirty="0" smtClean="0">
                <a:ea typeface="黑体" panose="02010609060101010101" pitchFamily="49" charset="-122"/>
              </a:rPr>
              <a:t>() [throws </a:t>
            </a:r>
            <a:r>
              <a:rPr lang="zh-CN" altLang="en-US" sz="1800" dirty="0" smtClean="0"/>
              <a:t>异常名</a:t>
            </a:r>
            <a:r>
              <a:rPr lang="en-US" sz="1800" dirty="0" smtClean="0">
                <a:ea typeface="黑体" panose="02010609060101010101" pitchFamily="49" charset="-122"/>
              </a:rPr>
              <a:t>] {</a:t>
            </a:r>
            <a:endParaRPr lang="en-US" sz="1800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SzPct val="90000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            </a:t>
            </a:r>
            <a:r>
              <a:rPr lang="zh-CN" altLang="en-US" sz="2000" dirty="0" smtClean="0"/>
              <a:t>方法体</a:t>
            </a:r>
            <a:r>
              <a:rPr lang="en-US" sz="2000" dirty="0" smtClean="0">
                <a:ea typeface="黑体" panose="02010609060101010101" pitchFamily="49" charset="-122"/>
              </a:rPr>
              <a:t>;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buSzPct val="90000"/>
              <a:buNone/>
            </a:pPr>
            <a:r>
              <a:rPr lang="en-US" sz="2000" dirty="0" smtClean="0">
                <a:ea typeface="黑体" panose="02010609060101010101" pitchFamily="49" charset="-122"/>
              </a:rPr>
              <a:t>        }</a:t>
            </a:r>
            <a:endParaRPr lang="en-US" sz="2000" dirty="0" smtClean="0"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2400" smtClean="0"/>
              <a:t>方法参数的传递</a:t>
            </a:r>
            <a:endParaRPr lang="zh-CN" altLang="en-US" sz="2400" smtClean="0"/>
          </a:p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2400" smtClean="0"/>
              <a:t>变量的作用域</a:t>
            </a:r>
            <a:endParaRPr lang="zh-CN" altLang="en-US" sz="2400" smtClean="0"/>
          </a:p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2400" smtClean="0"/>
              <a:t>方法的重载(overloading)/重写(overriding)</a:t>
            </a:r>
            <a:endParaRPr lang="zh-CN" altLang="en-US" sz="2400" smtClean="0"/>
          </a:p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2400" smtClean="0"/>
              <a:t>方法的递归调用</a:t>
            </a:r>
            <a:endParaRPr lang="zh-CN" altLang="en-US" sz="2400" smtClean="0"/>
          </a:p>
        </p:txBody>
      </p:sp>
      <p:sp>
        <p:nvSpPr>
          <p:cNvPr id="59396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类成员方法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654-BAC6-42EA-ACD5-AB548197D38D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EEDDBC-4882-45CB-BB03-92984DE600E3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64513" name="标题 614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黑体" panose="02010609060101010101" pitchFamily="49" charset="-122"/>
              </a:rPr>
              <a:t>Java</a:t>
            </a:r>
            <a:r>
              <a:rPr lang="zh-CN" altLang="en-US" smtClean="0"/>
              <a:t>中的引用</a:t>
            </a:r>
            <a:endParaRPr lang="zh-CN" altLang="en-US" smtClean="0"/>
          </a:p>
        </p:txBody>
      </p:sp>
      <p:sp>
        <p:nvSpPr>
          <p:cNvPr id="64514" name="文本占位符 6144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在</a:t>
            </a:r>
            <a:r>
              <a:rPr lang="en-US" sz="2800" dirty="0" smtClean="0">
                <a:solidFill>
                  <a:schemeClr val="tx1"/>
                </a:solidFill>
                <a:ea typeface="黑体" panose="02010609060101010101" pitchFamily="49" charset="-122"/>
              </a:rPr>
              <a:t>Java</a:t>
            </a:r>
            <a:r>
              <a:rPr lang="zh-CN" altLang="en-US" sz="2800" dirty="0" smtClean="0">
                <a:solidFill>
                  <a:schemeClr val="tx1"/>
                </a:solidFill>
              </a:rPr>
              <a:t>中 "引用"是指向一个对在内存中的位置</a:t>
            </a:r>
            <a:r>
              <a:rPr lang="en-US" sz="2800" dirty="0" smtClean="0">
                <a:solidFill>
                  <a:schemeClr val="tx1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chemeClr val="tx1"/>
                </a:solidFill>
              </a:rPr>
              <a:t>在本质上是一种带有很强的完整性和安全性的限制的指针</a:t>
            </a:r>
            <a:r>
              <a:rPr lang="en-US" sz="2800" dirty="0" smtClean="0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endParaRPr lang="en-US" sz="2800" dirty="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highlight>
                  <a:srgbClr val="FFFF00"/>
                </a:highlight>
              </a:rPr>
              <a:t>指针可以有</a:t>
            </a:r>
            <a:r>
              <a:rPr lang="en-US" sz="2800" dirty="0" smtClean="0">
                <a:solidFill>
                  <a:schemeClr val="tx1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++,--</a:t>
            </a:r>
            <a:r>
              <a:rPr lang="zh-CN" altLang="en-US" sz="2800" dirty="0" smtClean="0">
                <a:solidFill>
                  <a:schemeClr val="tx1"/>
                </a:solidFill>
                <a:highlight>
                  <a:srgbClr val="FFFF00"/>
                </a:highlight>
              </a:rPr>
              <a:t>运算</a:t>
            </a:r>
            <a:r>
              <a:rPr lang="en-US" sz="2800" dirty="0" smtClean="0">
                <a:solidFill>
                  <a:schemeClr val="tx1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chemeClr val="tx1"/>
                </a:solidFill>
                <a:highlight>
                  <a:srgbClr val="FFFF00"/>
                </a:highlight>
              </a:rPr>
              <a:t>引用不可以运算</a:t>
            </a:r>
            <a:r>
              <a:rPr lang="en-US" sz="2800" dirty="0" smtClean="0">
                <a:solidFill>
                  <a:schemeClr val="tx1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.       </a:t>
            </a:r>
            <a:r>
              <a:rPr lang="zh-CN" altLang="en-US" sz="2800" dirty="0" smtClean="0">
                <a:solidFill>
                  <a:schemeClr val="tx1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值传递</a:t>
            </a:r>
            <a:endParaRPr lang="en-US" sz="2800" dirty="0" smtClean="0">
              <a:solidFill>
                <a:schemeClr val="tx1"/>
              </a:solidFill>
              <a:highlight>
                <a:srgbClr val="FFFF00"/>
              </a:highlight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en-US" sz="2800" dirty="0" smtClean="0">
              <a:solidFill>
                <a:schemeClr val="tx1"/>
              </a:solidFill>
              <a:highlight>
                <a:srgbClr val="FFFF00"/>
              </a:highlight>
              <a:ea typeface="黑体" panose="02010609060101010101" pitchFamily="49" charset="-122"/>
            </a:endParaRPr>
          </a:p>
        </p:txBody>
      </p:sp>
      <p:sp>
        <p:nvSpPr>
          <p:cNvPr id="61444" name="矩形 61443"/>
          <p:cNvSpPr>
            <a:spLocks noChangeArrowheads="1"/>
          </p:cNvSpPr>
          <p:nvPr/>
        </p:nvSpPr>
        <p:spPr bwMode="auto">
          <a:xfrm>
            <a:off x="741680" y="3051175"/>
            <a:ext cx="9601200" cy="30956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b="1" dirty="0">
                <a:latin typeface="Tahoma" panose="020B0604030504040204" pitchFamily="34" charset="0"/>
              </a:rPr>
              <a:t>Pass by Value</a:t>
            </a:r>
            <a:endParaRPr lang="en-US" b="1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In Java methods, arguments are </a:t>
            </a:r>
            <a:r>
              <a:rPr lang="en-US" i="1" dirty="0">
                <a:latin typeface="Tahoma" panose="020B0604030504040204" pitchFamily="34" charset="0"/>
              </a:rPr>
              <a:t>passed by value</a:t>
            </a:r>
            <a:r>
              <a:rPr lang="en-US" dirty="0">
                <a:latin typeface="Tahoma" panose="020B0604030504040204" pitchFamily="34" charset="0"/>
              </a:rPr>
              <a:t>. When invoked,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the method receives the value of the variable passed in.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When the argument is of primitive type, pass-by-value means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that the method cannot change its value.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When the argument is of reference type, pass-by-value means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that the method cannot change the object reference,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but can invoke the object's methods and </a:t>
            </a:r>
            <a:endParaRPr lang="en-US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modify the accessible variables within the object. </a:t>
            </a:r>
            <a:endParaRPr lang="en-US" dirty="0"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747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黑体" panose="02010609060101010101" pitchFamily="49" charset="-122"/>
              </a:rPr>
              <a:t>static</a:t>
            </a:r>
            <a:r>
              <a:rPr lang="zh-CN" altLang="en-US" smtClean="0"/>
              <a:t>变量的初始化</a:t>
            </a:r>
            <a:endParaRPr lang="zh-CN" altLang="en-US" smtClean="0"/>
          </a:p>
        </p:txBody>
      </p:sp>
      <p:sp>
        <p:nvSpPr>
          <p:cNvPr id="74757" name="矩形 74756"/>
          <p:cNvSpPr>
            <a:spLocks noChangeArrowheads="1"/>
          </p:cNvSpPr>
          <p:nvPr/>
        </p:nvSpPr>
        <p:spPr bwMode="auto">
          <a:xfrm>
            <a:off x="40005" y="1283970"/>
            <a:ext cx="8961120" cy="477075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class Smember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static int i;    static boolean b;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static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i = 100;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b = true;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System.out.println("In static block");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char c = 't';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public Smember() { System.out.println("In constructor");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public static void main(String args[]) {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Smember m1 = new Smember();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    Smember m2 = new Smember();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    }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  <a:ea typeface="华文中宋" panose="02010600040101010101" pitchFamily="2" charset="-122"/>
              </a:rPr>
              <a:t>}    </a:t>
            </a:r>
            <a:endParaRPr lang="en-US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74758" name="矩形 74757"/>
          <p:cNvSpPr>
            <a:spLocks noChangeArrowheads="1"/>
          </p:cNvSpPr>
          <p:nvPr/>
        </p:nvSpPr>
        <p:spPr bwMode="auto">
          <a:xfrm>
            <a:off x="6905625" y="1200230"/>
            <a:ext cx="3760470" cy="20002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94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输出结果</a:t>
            </a:r>
            <a:endParaRPr lang="zh-CN" altLang="en-US" sz="294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94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In static block</a:t>
            </a:r>
            <a:endParaRPr lang="en-US" sz="294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94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In constructor</a:t>
            </a:r>
            <a:endParaRPr lang="en-US" sz="294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94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In constructor</a:t>
            </a:r>
            <a:endParaRPr lang="en-US" sz="294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00C6-E76E-4737-9C74-028DA144BA61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74756" name="矩形 74755"/>
          <p:cNvSpPr>
            <a:spLocks noChangeArrowheads="1"/>
          </p:cNvSpPr>
          <p:nvPr/>
        </p:nvSpPr>
        <p:spPr bwMode="auto">
          <a:xfrm>
            <a:off x="6105525" y="4429125"/>
            <a:ext cx="4560570" cy="202755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525" indent="12065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52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不论产生多少个对象，属于类的静态变量只有一份，即只占有一份存储空间。</a:t>
            </a:r>
            <a:endParaRPr lang="zh-CN" altLang="en-US" sz="252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 marL="9525" indent="12065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520">
                <a:solidFill>
                  <a:schemeClr val="bg1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静态成员变量和语句块只在类加载的时候执行一次。</a:t>
            </a:r>
            <a:endParaRPr lang="zh-CN" altLang="en-US" sz="2520">
              <a:solidFill>
                <a:schemeClr val="bg1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ldLvl="0" animBg="1"/>
      <p:bldP spid="74757" grpId="0" bldLvl="0" animBg="1"/>
      <p:bldP spid="7475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50A6EC-51FD-4230-823E-529EBD0F7BC2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79876" name="标题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抽象类</a:t>
            </a:r>
            <a:r>
              <a:rPr lang="en-US" smtClean="0">
                <a:ea typeface="黑体" panose="02010609060101010101" pitchFamily="49" charset="-122"/>
              </a:rPr>
              <a:t>(abstract class)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79877" name="内容占位符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7500"/>
          </a:bodyPr>
          <a:lstStyle/>
          <a:p>
            <a:pPr>
              <a:lnSpc>
                <a:spcPct val="130000"/>
              </a:lnSpc>
              <a:buClr>
                <a:srgbClr val="000000"/>
              </a:buClr>
            </a:pPr>
            <a:r>
              <a:rPr lang="zh-CN" altLang="en-US" sz="3500" smtClean="0">
                <a:sym typeface="+mn-ea"/>
              </a:rPr>
              <a:t>抽象方法</a:t>
            </a:r>
            <a:r>
              <a:rPr lang="en-US" sz="3500" smtClean="0">
                <a:ea typeface="黑体" panose="02010609060101010101" pitchFamily="49" charset="-122"/>
                <a:sym typeface="+mn-ea"/>
              </a:rPr>
              <a:t>: </a:t>
            </a:r>
            <a:r>
              <a:rPr lang="zh-CN" altLang="en-US" sz="3500" smtClean="0">
                <a:sym typeface="+mn-ea"/>
              </a:rPr>
              <a:t>仅仅申明了方法，但未实现</a:t>
            </a:r>
            <a:endParaRPr lang="zh-CN" altLang="en-US" sz="3200" smtClean="0"/>
          </a:p>
          <a:p>
            <a:pPr marL="800100" lvl="1" indent="-342900">
              <a:lnSpc>
                <a:spcPct val="130000"/>
              </a:lnSpc>
            </a:pPr>
            <a:r>
              <a:rPr lang="zh-CN" altLang="en-US" sz="3200" smtClean="0">
                <a:sym typeface="+mn-ea"/>
              </a:rPr>
              <a:t>有访问修饰词</a:t>
            </a:r>
            <a:endParaRPr lang="zh-CN" altLang="en-US" sz="3200" smtClean="0"/>
          </a:p>
          <a:p>
            <a:pPr marL="800100" lvl="1" indent="-342900">
              <a:lnSpc>
                <a:spcPct val="130000"/>
              </a:lnSpc>
            </a:pPr>
            <a:r>
              <a:rPr lang="zh-CN" altLang="en-US" sz="3200" smtClean="0">
                <a:sym typeface="+mn-ea"/>
              </a:rPr>
              <a:t>返回值类型</a:t>
            </a:r>
            <a:endParaRPr lang="zh-CN" altLang="en-US" sz="3200" smtClean="0"/>
          </a:p>
          <a:p>
            <a:pPr marL="800100" lvl="1" indent="-342900">
              <a:lnSpc>
                <a:spcPct val="130000"/>
              </a:lnSpc>
            </a:pPr>
            <a:r>
              <a:rPr lang="zh-CN" altLang="en-US" sz="3200" smtClean="0">
                <a:sym typeface="+mn-ea"/>
              </a:rPr>
              <a:t>方法名</a:t>
            </a:r>
            <a:endParaRPr lang="zh-CN" altLang="en-US" sz="3200" smtClean="0"/>
          </a:p>
          <a:p>
            <a:pPr marL="800100" lvl="1" indent="-342900">
              <a:lnSpc>
                <a:spcPct val="130000"/>
              </a:lnSpc>
            </a:pPr>
            <a:r>
              <a:rPr lang="zh-CN" altLang="en-US" sz="3200" smtClean="0">
                <a:sym typeface="+mn-ea"/>
              </a:rPr>
              <a:t>参数列表</a:t>
            </a:r>
            <a:endParaRPr lang="zh-CN" altLang="en-US" sz="3200" smtClean="0"/>
          </a:p>
          <a:p>
            <a:pPr marL="800100" lvl="1" indent="-342900">
              <a:lnSpc>
                <a:spcPct val="130000"/>
              </a:lnSpc>
            </a:pPr>
            <a:r>
              <a:rPr lang="zh-CN" altLang="en-US" sz="3200" smtClean="0">
                <a:highlight>
                  <a:srgbClr val="FFFF00"/>
                </a:highlight>
                <a:sym typeface="+mn-ea"/>
              </a:rPr>
              <a:t>无</a:t>
            </a:r>
            <a:r>
              <a:rPr lang="zh-CN" altLang="en-US" sz="3200" smtClean="0">
                <a:sym typeface="+mn-ea"/>
              </a:rPr>
              <a:t>方法体</a:t>
            </a:r>
            <a:endParaRPr lang="zh-CN" altLang="en-US" sz="3200" smtClean="0"/>
          </a:p>
          <a:p>
            <a:pPr>
              <a:lnSpc>
                <a:spcPct val="130000"/>
              </a:lnSpc>
              <a:buClr>
                <a:srgbClr val="000000"/>
              </a:buClr>
            </a:pPr>
            <a:r>
              <a:rPr lang="zh-CN" altLang="en-US" sz="3500" smtClean="0"/>
              <a:t>一个</a:t>
            </a:r>
            <a:r>
              <a:rPr lang="zh-CN" altLang="en-US" sz="3500" smtClean="0">
                <a:highlight>
                  <a:srgbClr val="FFFF00"/>
                </a:highlight>
              </a:rPr>
              <a:t>可能</a:t>
            </a:r>
            <a:r>
              <a:rPr lang="zh-CN" altLang="en-US" sz="3500" smtClean="0"/>
              <a:t>未完成的类</a:t>
            </a:r>
            <a:endParaRPr lang="zh-CN" altLang="en-US" sz="3500" smtClean="0"/>
          </a:p>
          <a:p>
            <a:pPr>
              <a:lnSpc>
                <a:spcPct val="130000"/>
              </a:lnSpc>
              <a:buClr>
                <a:srgbClr val="000000"/>
              </a:buClr>
            </a:pPr>
            <a:r>
              <a:rPr lang="zh-CN" altLang="en-US" sz="3500" smtClean="0">
                <a:highlight>
                  <a:srgbClr val="FFFF00"/>
                </a:highlight>
              </a:rPr>
              <a:t>包含抽象方法</a:t>
            </a:r>
            <a:r>
              <a:rPr lang="en-US" sz="3500" smtClean="0">
                <a:highlight>
                  <a:srgbClr val="FFFF00"/>
                </a:highlight>
                <a:ea typeface="黑体" panose="02010609060101010101" pitchFamily="49" charset="-122"/>
              </a:rPr>
              <a:t>(abstract methods)</a:t>
            </a:r>
            <a:r>
              <a:rPr lang="zh-CN" altLang="en-US" sz="3500" smtClean="0">
                <a:highlight>
                  <a:srgbClr val="FFFF00"/>
                </a:highlight>
                <a:ea typeface="黑体" panose="02010609060101010101" pitchFamily="49" charset="-122"/>
              </a:rPr>
              <a:t>的一定是抽象类</a:t>
            </a:r>
            <a:endParaRPr lang="zh-CN" altLang="en-US" sz="3500" smtClean="0"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buClr>
                <a:srgbClr val="000000"/>
              </a:buClr>
            </a:pPr>
            <a:r>
              <a:rPr lang="zh-CN" altLang="en-US" smtClean="0">
                <a:ea typeface="黑体" panose="02010609060101010101" pitchFamily="49" charset="-122"/>
              </a:rPr>
              <a:t>父类继承</a:t>
            </a:r>
            <a:endParaRPr lang="zh-CN" altLang="en-US" smtClean="0"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buClr>
                <a:srgbClr val="000000"/>
              </a:buClr>
            </a:pPr>
            <a:r>
              <a:rPr lang="zh-CN" altLang="en-US" smtClean="0">
                <a:ea typeface="黑体" panose="02010609060101010101" pitchFamily="49" charset="-122"/>
              </a:rPr>
              <a:t>当前抽象类声明</a:t>
            </a:r>
            <a:endParaRPr lang="en-US" smtClean="0"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000000"/>
              </a:buClr>
            </a:pP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标题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类的描述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E42DF4-0520-461B-9588-B8C68A2219A8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2500" lnSpcReduction="20000"/>
          </a:bodyPr>
          <a:lstStyle/>
          <a:p>
            <a:pPr algn="l" fontAlgn="auto">
              <a:lnSpc>
                <a:spcPct val="120000"/>
              </a:lnSpc>
              <a:buClr>
                <a:srgbClr val="000000"/>
              </a:buClr>
              <a:buSzTx/>
              <a:buFont typeface="Wingdings" panose="05000000000000000000" charset="0"/>
              <a:buChar char="l"/>
            </a:pPr>
            <a:r>
              <a:rPr lang="zh-CN" altLang="en-US" sz="6510" noProof="1" smtClean="0"/>
              <a:t>类的定义格式</a:t>
            </a:r>
            <a:endParaRPr lang="zh-CN" altLang="en-US" sz="6510" noProof="1" smtClean="0"/>
          </a:p>
          <a:p>
            <a:pPr fontAlgn="auto">
              <a:lnSpc>
                <a:spcPct val="120000"/>
              </a:lnSpc>
              <a:buSzPct val="90000"/>
              <a:buNone/>
            </a:pPr>
            <a:r>
              <a:rPr lang="en-US" altLang="x-none" sz="6510" noProof="1" smtClean="0"/>
              <a:t>[</a:t>
            </a:r>
            <a:r>
              <a:rPr lang="zh-CN" altLang="en-US" sz="6510" noProof="1" smtClean="0"/>
              <a:t>类的修饰符</a:t>
            </a:r>
            <a:r>
              <a:rPr lang="en-US" altLang="x-none" sz="6510" noProof="1" smtClean="0"/>
              <a:t>] class </a:t>
            </a:r>
            <a:r>
              <a:rPr lang="zh-CN" altLang="en-US" sz="6510" noProof="1" smtClean="0"/>
              <a:t>类名 </a:t>
            </a:r>
            <a:r>
              <a:rPr lang="en-US" altLang="x-none" sz="6510" noProof="1" smtClean="0"/>
              <a:t>[extends </a:t>
            </a:r>
            <a:r>
              <a:rPr lang="zh-CN" altLang="en-US" sz="6510" noProof="1" smtClean="0"/>
              <a:t>父类名</a:t>
            </a:r>
            <a:r>
              <a:rPr lang="en-US" altLang="x-none" sz="6510" noProof="1" smtClean="0"/>
              <a:t>] [implements </a:t>
            </a:r>
            <a:r>
              <a:rPr lang="zh-CN" altLang="en-US" sz="6510" noProof="1" smtClean="0"/>
              <a:t>接口名</a:t>
            </a:r>
            <a:r>
              <a:rPr lang="en-US" altLang="x-none" sz="6510" noProof="1" smtClean="0"/>
              <a:t>] {</a:t>
            </a:r>
            <a:endParaRPr lang="en-US" altLang="x-none" sz="6510" noProof="1" smtClean="0"/>
          </a:p>
          <a:p>
            <a:pPr marL="609600" indent="-609600" fontAlgn="auto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x-none" sz="6510" noProof="1" smtClean="0"/>
              <a:t>}</a:t>
            </a:r>
            <a:endParaRPr lang="en-US" altLang="x-none" sz="6510" noProof="1" smtClean="0"/>
          </a:p>
          <a:p>
            <a:pPr algn="l" fontAlgn="auto">
              <a:lnSpc>
                <a:spcPct val="120000"/>
              </a:lnSpc>
              <a:buClr>
                <a:srgbClr val="000000"/>
              </a:buClr>
              <a:buSzTx/>
              <a:buFont typeface="Wingdings" panose="05000000000000000000" charset="0"/>
              <a:buChar char="l"/>
            </a:pPr>
            <a:r>
              <a:rPr lang="zh-CN" altLang="en-US" sz="6510" noProof="1" smtClean="0"/>
              <a:t>extends: 继承的关系</a:t>
            </a:r>
            <a:endParaRPr lang="zh-CN" altLang="en-US" sz="6510" noProof="1" smtClean="0"/>
          </a:p>
          <a:p>
            <a:pPr algn="l" fontAlgn="auto">
              <a:lnSpc>
                <a:spcPct val="120000"/>
              </a:lnSpc>
              <a:buClr>
                <a:srgbClr val="000000"/>
              </a:buClr>
              <a:buSzTx/>
              <a:buFont typeface="Wingdings" panose="05000000000000000000" charset="0"/>
              <a:buChar char="l"/>
            </a:pPr>
            <a:r>
              <a:rPr lang="zh-CN" altLang="en-US" sz="6510" noProof="1" smtClean="0"/>
              <a:t>implements: 实现哪些接口(interface)的方法，模拟实现多重继承</a:t>
            </a:r>
            <a:endParaRPr lang="zh-CN" altLang="en-US" sz="6510" noProof="1" smtClean="0"/>
          </a:p>
          <a:p>
            <a:pPr fontAlgn="auto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endParaRPr lang="en-US" altLang="x-none" sz="5775" noProof="1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内容占位符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82500"/>
          </a:bodyPr>
          <a:lstStyle/>
          <a:p>
            <a:pPr>
              <a:lnSpc>
                <a:spcPct val="130000"/>
              </a:lnSpc>
              <a:buClr>
                <a:srgbClr val="000000"/>
              </a:buClr>
            </a:pPr>
            <a:r>
              <a:rPr lang="zh-CN" altLang="en-US" smtClean="0"/>
              <a:t>访问控制修饰符</a:t>
            </a:r>
            <a:endParaRPr lang="zh-CN" altLang="en-US" smtClean="0"/>
          </a:p>
          <a:p>
            <a:pPr marL="914400" lvl="1" indent="-457200">
              <a:lnSpc>
                <a:spcPct val="130000"/>
              </a:lnSpc>
            </a:pPr>
            <a:r>
              <a:rPr lang="zh-CN" altLang="en-US" smtClean="0"/>
              <a:t>公共访问控制符－</a:t>
            </a:r>
            <a:r>
              <a:rPr lang="en-US" smtClean="0">
                <a:ea typeface="黑体" panose="02010609060101010101" pitchFamily="49" charset="-122"/>
              </a:rPr>
              <a:t>public 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zh-CN" altLang="en-US" smtClean="0"/>
              <a:t>被所有类访问</a:t>
            </a:r>
            <a:endParaRPr lang="zh-CN" altLang="en-US" smtClean="0"/>
          </a:p>
          <a:p>
            <a:pPr marL="914400" lvl="1" indent="-457200">
              <a:lnSpc>
                <a:spcPct val="130000"/>
              </a:lnSpc>
            </a:pPr>
            <a:r>
              <a:rPr lang="zh-CN" altLang="en-US" smtClean="0"/>
              <a:t>默认访问控制符</a:t>
            </a:r>
            <a:endParaRPr lang="zh-CN" altLang="en-US" smtClean="0"/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zh-CN" altLang="en-US" smtClean="0"/>
              <a:t>被同一包中其他类访问</a:t>
            </a:r>
            <a:endParaRPr lang="zh-CN" altLang="en-US" smtClean="0"/>
          </a:p>
          <a:p>
            <a:pPr marL="914400" lvl="1" indent="-457200">
              <a:lnSpc>
                <a:spcPct val="130000"/>
              </a:lnSpc>
            </a:pPr>
            <a:r>
              <a:rPr lang="zh-CN" altLang="en-US" smtClean="0"/>
              <a:t>私有访问控制符－ </a:t>
            </a:r>
            <a:r>
              <a:rPr lang="en-US" smtClean="0">
                <a:ea typeface="黑体" panose="02010609060101010101" pitchFamily="49" charset="-122"/>
              </a:rPr>
              <a:t>private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zh-CN" altLang="en-US" smtClean="0"/>
              <a:t>被该类自身访问</a:t>
            </a:r>
            <a:endParaRPr lang="zh-CN" altLang="en-US" smtClean="0"/>
          </a:p>
          <a:p>
            <a:pPr marL="914400" lvl="1" indent="-457200">
              <a:lnSpc>
                <a:spcPct val="130000"/>
              </a:lnSpc>
            </a:pPr>
            <a:r>
              <a:rPr lang="zh-CN" altLang="en-US" smtClean="0"/>
              <a:t>保护访问控制符－ </a:t>
            </a:r>
            <a:r>
              <a:rPr lang="en-US" smtClean="0">
                <a:ea typeface="黑体" panose="02010609060101010101" pitchFamily="49" charset="-122"/>
              </a:rPr>
              <a:t>protected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zh-CN" altLang="en-US" smtClean="0"/>
              <a:t>该类自身、同一个包中的其他类、其他包中的子类访问（</a:t>
            </a:r>
            <a:r>
              <a:rPr lang="zh-CN" altLang="en-US" smtClean="0"/>
              <a:t>类及子类）</a:t>
            </a:r>
            <a:endParaRPr lang="zh-CN" altLang="en-US" smtClean="0"/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zh-CN" altLang="en-US" smtClean="0"/>
          </a:p>
        </p:txBody>
      </p:sp>
      <p:sp>
        <p:nvSpPr>
          <p:cNvPr id="48132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类成员变量的访问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3BEC-F301-4205-9ECD-28BD391DEEE1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内容占位符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mtClean="0"/>
              <a:t>非访问控制</a:t>
            </a:r>
            <a:r>
              <a:rPr lang="zh-CN" altLang="en-US" smtClean="0"/>
              <a:t>修饰符</a:t>
            </a:r>
            <a:endParaRPr lang="zh-CN" altLang="en-US" smtClean="0"/>
          </a:p>
          <a:p>
            <a:pPr marL="914400" lvl="1" indent="-457200">
              <a:lnSpc>
                <a:spcPct val="150000"/>
              </a:lnSpc>
            </a:pPr>
            <a:r>
              <a:rPr lang="zh-CN" altLang="en-US" smtClean="0"/>
              <a:t>静态成员变量</a:t>
            </a:r>
            <a:r>
              <a:rPr lang="en-US" smtClean="0">
                <a:ea typeface="黑体" panose="02010609060101010101" pitchFamily="49" charset="-122"/>
              </a:rPr>
              <a:t>static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</a:pPr>
            <a:r>
              <a:rPr lang="zh-CN" altLang="en-US" smtClean="0"/>
              <a:t>属于类的变量</a:t>
            </a:r>
            <a:endParaRPr lang="zh-CN" altLang="en-US" smtClean="0"/>
          </a:p>
          <a:p>
            <a:pPr marL="914400" lvl="1" indent="-457200">
              <a:lnSpc>
                <a:spcPct val="150000"/>
              </a:lnSpc>
            </a:pPr>
            <a:r>
              <a:rPr lang="zh-CN" altLang="en-US" smtClean="0"/>
              <a:t>最终变量</a:t>
            </a:r>
            <a:r>
              <a:rPr lang="en-US" smtClean="0">
                <a:ea typeface="黑体" panose="02010609060101010101" pitchFamily="49" charset="-122"/>
              </a:rPr>
              <a:t>final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buClr>
                <a:schemeClr val="bg2"/>
              </a:buClr>
            </a:pPr>
            <a:r>
              <a:rPr lang="zh-CN" altLang="en-US" smtClean="0"/>
              <a:t>值在程序的执行过程中不会改变</a:t>
            </a:r>
            <a:endParaRPr lang="zh-CN" altLang="en-US" smtClean="0"/>
          </a:p>
        </p:txBody>
      </p:sp>
      <p:sp>
        <p:nvSpPr>
          <p:cNvPr id="49156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类成员变量的访问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B81B-7E10-4F4B-9CB1-2CBE755D4B89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19" name="标题 5124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mtClean="0"/>
              <a:t>类成员变量的访问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874C-2CFE-4A02-94DE-836E8A82A19D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54273" name="文本占位符 5120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</a:pPr>
            <a:r>
              <a:rPr lang="zh-CN" altLang="en-US" smtClean="0"/>
              <a:t>小结</a:t>
            </a:r>
            <a:r>
              <a:rPr lang="en-US" altLang="zh-CN" smtClean="0"/>
              <a:t>    </a:t>
            </a:r>
            <a:r>
              <a:rPr lang="zh-CN" altLang="en-US" smtClean="0">
                <a:highlight>
                  <a:srgbClr val="FFFF00"/>
                </a:highlight>
              </a:rPr>
              <a:t>先构造对象，再访问</a:t>
            </a:r>
            <a:endParaRPr lang="zh-CN" altLang="en-US" smtClean="0">
              <a:highlight>
                <a:srgbClr val="FFFF00"/>
              </a:highlight>
            </a:endParaRPr>
          </a:p>
        </p:txBody>
      </p:sp>
      <p:graphicFrame>
        <p:nvGraphicFramePr>
          <p:cNvPr id="51203" name="表格 51202"/>
          <p:cNvGraphicFramePr/>
          <p:nvPr/>
        </p:nvGraphicFramePr>
        <p:xfrm>
          <a:off x="1160145" y="2080260"/>
          <a:ext cx="8801100" cy="4267200"/>
        </p:xfrm>
        <a:graphic>
          <a:graphicData uri="http://schemas.openxmlformats.org/drawingml/2006/table">
            <a:tbl>
              <a:tblPr/>
              <a:tblGrid>
                <a:gridCol w="1200150"/>
                <a:gridCol w="2480310"/>
                <a:gridCol w="1440180"/>
                <a:gridCol w="1200150"/>
                <a:gridCol w="1013460"/>
                <a:gridCol w="1466850"/>
              </a:tblGrid>
              <a:tr h="99758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名称</a:t>
                      </a:r>
                      <a:endParaRPr lang="zh-CN" altLang="en-US" sz="2940"/>
                    </a:p>
                  </a:txBody>
                  <a:tcPr marL="96011" marR="96011" marT="48005" marB="480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940"/>
                        <a:t>访问权修饰符</a:t>
                      </a: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类本身</a:t>
                      </a: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子类</a:t>
                      </a: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包</a:t>
                      </a: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所有类</a:t>
                      </a: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24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公共</a:t>
                      </a:r>
                      <a:endParaRPr lang="zh-CN" altLang="en-US" sz="2940"/>
                    </a:p>
                  </a:txBody>
                  <a:tcPr marL="96011" marR="96011" marT="48005" marB="480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940" dirty="0"/>
                        <a:t>public</a:t>
                      </a:r>
                      <a:endParaRPr lang="en-US" altLang="x-none" sz="2940" dirty="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24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默认</a:t>
                      </a:r>
                      <a:endParaRPr lang="zh-CN" altLang="en-US" sz="2940"/>
                    </a:p>
                  </a:txBody>
                  <a:tcPr marL="96011" marR="96011" marT="48005" marB="480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940" dirty="0"/>
                        <a:t>---</a:t>
                      </a:r>
                      <a:endParaRPr lang="en-US" altLang="x-none" sz="2940" dirty="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8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保护</a:t>
                      </a:r>
                      <a:endParaRPr lang="zh-CN" altLang="en-US" sz="2940"/>
                    </a:p>
                  </a:txBody>
                  <a:tcPr marL="96011" marR="96011" marT="48005" marB="480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940" dirty="0"/>
                        <a:t>protected</a:t>
                      </a:r>
                      <a:endParaRPr lang="en-US" altLang="x-none" sz="2940" dirty="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 *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24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940"/>
                        <a:t>私有</a:t>
                      </a:r>
                      <a:endParaRPr lang="zh-CN" altLang="en-US" sz="2940"/>
                    </a:p>
                  </a:txBody>
                  <a:tcPr marL="96011" marR="96011" marT="48005" marB="480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940" dirty="0"/>
                        <a:t>private</a:t>
                      </a:r>
                      <a:endParaRPr lang="en-US" altLang="x-none" sz="2940" dirty="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94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940">
                        <a:sym typeface="Symbol" panose="05050102010706020507" pitchFamily="2" charset="2"/>
                      </a:endParaRPr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940"/>
                    </a:p>
                  </a:txBody>
                  <a:tcPr marL="96011" marR="96011" marT="48005" marB="480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18" name="矩形 51246"/>
          <p:cNvSpPr>
            <a:spLocks noChangeArrowheads="1"/>
          </p:cNvSpPr>
          <p:nvPr/>
        </p:nvSpPr>
        <p:spPr bwMode="auto">
          <a:xfrm>
            <a:off x="1320165" y="6480810"/>
            <a:ext cx="57607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20">
                <a:solidFill>
                  <a:schemeClr val="hlink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* 指子类与父类不在同一个包中的情况</a:t>
            </a:r>
            <a:endParaRPr lang="zh-CN" altLang="en-US" sz="2520">
              <a:solidFill>
                <a:schemeClr val="hlink"/>
              </a:solidFill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标题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类成员变量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z="3200" smtClean="0"/>
              <a:t>static (静态变量/静态方法)</a:t>
            </a:r>
            <a:endParaRPr lang="zh-CN" altLang="en-US" sz="3200" smtClean="0"/>
          </a:p>
          <a:p>
            <a:pPr marL="800100" lvl="1" indent="-342900">
              <a:lnSpc>
                <a:spcPct val="120000"/>
              </a:lnSpc>
            </a:pPr>
            <a:r>
              <a:rPr lang="zh-CN" altLang="en-US" sz="2100" dirty="0" smtClean="0">
                <a:highlight>
                  <a:srgbClr val="FFFF00"/>
                </a:highlight>
              </a:rPr>
              <a:t>类的变量</a:t>
            </a:r>
            <a:r>
              <a:rPr lang="en-US" sz="2100" dirty="0" smtClean="0">
                <a:highlight>
                  <a:srgbClr val="FFFF00"/>
                </a:highlight>
                <a:ea typeface="黑体" panose="02010609060101010101" pitchFamily="49" charset="-122"/>
              </a:rPr>
              <a:t>/</a:t>
            </a:r>
            <a:r>
              <a:rPr lang="zh-CN" altLang="en-US" sz="2100" dirty="0" smtClean="0">
                <a:highlight>
                  <a:srgbClr val="FFFF00"/>
                </a:highlight>
              </a:rPr>
              <a:t>方法，独立于类的对象</a:t>
            </a:r>
            <a:r>
              <a:rPr lang="zh-CN" altLang="en-US" sz="2100" dirty="0" smtClean="0"/>
              <a:t>，可以直接根据类名调用</a:t>
            </a:r>
            <a:endParaRPr lang="zh-CN" altLang="en-US" sz="2100" dirty="0" smtClean="0"/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class D {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static </a:t>
            </a:r>
            <a:r>
              <a:rPr lang="en-US" sz="1890" dirty="0" err="1" smtClean="0">
                <a:ea typeface="黑体" panose="02010609060101010101" pitchFamily="49" charset="-122"/>
              </a:rPr>
              <a:t>int</a:t>
            </a:r>
            <a:r>
              <a:rPr lang="en-US" sz="1890" dirty="0" smtClean="0">
                <a:ea typeface="黑体" panose="02010609060101010101" pitchFamily="49" charset="-122"/>
              </a:rPr>
              <a:t> A = 12, B = 34;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static void print() { … }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}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class Test {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public static void main(String </a:t>
            </a:r>
            <a:r>
              <a:rPr lang="en-US" sz="1890" dirty="0" err="1" smtClean="0">
                <a:ea typeface="黑体" panose="02010609060101010101" pitchFamily="49" charset="-122"/>
              </a:rPr>
              <a:t>args</a:t>
            </a:r>
            <a:r>
              <a:rPr lang="en-US" sz="1890" dirty="0" smtClean="0">
                <a:ea typeface="黑体" panose="02010609060101010101" pitchFamily="49" charset="-122"/>
              </a:rPr>
              <a:t>[]) {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</a:t>
            </a:r>
            <a:r>
              <a:rPr lang="en-US" sz="1890" dirty="0" err="1" smtClean="0">
                <a:ea typeface="黑体" panose="02010609060101010101" pitchFamily="49" charset="-122"/>
              </a:rPr>
              <a:t>System.out.println</a:t>
            </a:r>
            <a:r>
              <a:rPr lang="en-US" sz="1890" dirty="0" smtClean="0">
                <a:ea typeface="黑体" panose="02010609060101010101" pitchFamily="49" charset="-122"/>
              </a:rPr>
              <a:t>("A=" + D.A + " B=" + D.B);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</a:t>
            </a:r>
            <a:r>
              <a:rPr lang="en-US" sz="1890" dirty="0" err="1" smtClean="0">
                <a:ea typeface="黑体" panose="02010609060101010101" pitchFamily="49" charset="-122"/>
              </a:rPr>
              <a:t>D.print</a:t>
            </a:r>
            <a:r>
              <a:rPr lang="en-US" sz="1890" dirty="0" smtClean="0">
                <a:ea typeface="黑体" panose="02010609060101010101" pitchFamily="49" charset="-122"/>
              </a:rPr>
              <a:t>();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}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}</a:t>
            </a:r>
            <a:endParaRPr lang="en-US" sz="1890" dirty="0" smtClean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CD6318-1628-49F3-8833-AF58D3C9014F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Tx/>
              <a:buChar char="•"/>
            </a:pPr>
            <a:r>
              <a:rPr lang="zh-CN" altLang="en-US" sz="3200" smtClean="0"/>
              <a:t>final 变量/方法</a:t>
            </a:r>
            <a:endParaRPr lang="zh-CN" altLang="en-US" sz="320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z="1890" dirty="0" smtClean="0">
                <a:ea typeface="黑体" panose="02010609060101010101" pitchFamily="49" charset="-122"/>
              </a:rPr>
              <a:t>final</a:t>
            </a:r>
            <a:r>
              <a:rPr lang="zh-CN" altLang="en-US" sz="1890" dirty="0" smtClean="0"/>
              <a:t>变量</a:t>
            </a:r>
            <a:r>
              <a:rPr lang="en-US" sz="1890" dirty="0" smtClean="0">
                <a:ea typeface="黑体" panose="02010609060101010101" pitchFamily="49" charset="-122"/>
              </a:rPr>
              <a:t>: </a:t>
            </a:r>
            <a:r>
              <a:rPr lang="zh-CN" altLang="en-US" sz="1890" dirty="0" smtClean="0"/>
              <a:t>定义一个常数，即变量值不能改变</a:t>
            </a:r>
            <a:endParaRPr lang="zh-CN" altLang="en-US" sz="1890" dirty="0" smtClean="0"/>
          </a:p>
          <a:p>
            <a:pPr marL="742950" lvl="1" indent="-285750">
              <a:lnSpc>
                <a:spcPct val="12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final double AVOGADRO = 6.022e23;</a:t>
            </a:r>
            <a:br>
              <a:rPr lang="en-US" sz="1890" dirty="0" smtClean="0">
                <a:ea typeface="黑体" panose="02010609060101010101" pitchFamily="49" charset="-122"/>
              </a:rPr>
            </a:br>
            <a:r>
              <a:rPr lang="en-US" sz="1890" dirty="0" smtClean="0">
                <a:solidFill>
                  <a:srgbClr val="FF0000"/>
                </a:solidFill>
                <a:ea typeface="黑体" panose="02010609060101010101" pitchFamily="49" charset="-122"/>
              </a:rPr>
              <a:t>final</a:t>
            </a:r>
            <a:r>
              <a:rPr lang="zh-CN" sz="1890" dirty="0" smtClean="0">
                <a:solidFill>
                  <a:srgbClr val="FF0000"/>
                </a:solidFill>
                <a:ea typeface="黑体" panose="02010609060101010101" pitchFamily="49" charset="-122"/>
              </a:rPr>
              <a:t>变量的宏替换</a:t>
            </a:r>
            <a:r>
              <a:rPr lang="en-US" altLang="zh-CN" sz="1890" dirty="0" smtClean="0">
                <a:solidFill>
                  <a:srgbClr val="FF0000"/>
                </a:solidFill>
                <a:ea typeface="黑体" panose="02010609060101010101" pitchFamily="49" charset="-122"/>
              </a:rPr>
              <a:t>    </a:t>
            </a:r>
            <a:r>
              <a:rPr lang="en-US" altLang="zh-CN" sz="1890" dirty="0" smtClean="0">
                <a:solidFill>
                  <a:srgbClr val="FF0000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final</a:t>
            </a:r>
            <a:r>
              <a:rPr lang="zh-CN" altLang="en-US" sz="1890" dirty="0" smtClean="0">
                <a:solidFill>
                  <a:srgbClr val="FF0000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变量可以被继承，但不能改变值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z="1890" dirty="0" smtClean="0">
                <a:ea typeface="黑体" panose="02010609060101010101" pitchFamily="49" charset="-122"/>
              </a:rPr>
              <a:t>final</a:t>
            </a:r>
            <a:r>
              <a:rPr lang="zh-CN" altLang="en-US" sz="1890" dirty="0" smtClean="0"/>
              <a:t>类</a:t>
            </a:r>
            <a:r>
              <a:rPr lang="en-US" sz="1890" dirty="0" smtClean="0">
                <a:ea typeface="黑体" panose="02010609060101010101" pitchFamily="49" charset="-122"/>
              </a:rPr>
              <a:t>: </a:t>
            </a:r>
            <a:r>
              <a:rPr lang="zh-CN" altLang="en-US" sz="1890" dirty="0" smtClean="0"/>
              <a:t>不能有子类</a:t>
            </a:r>
            <a:endParaRPr lang="zh-CN" altLang="en-US" sz="1890" dirty="0" smtClean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z="1890" dirty="0" smtClean="0">
                <a:ea typeface="黑体" panose="02010609060101010101" pitchFamily="49" charset="-122"/>
              </a:rPr>
              <a:t>final</a:t>
            </a:r>
            <a:r>
              <a:rPr lang="zh-CN" altLang="en-US" sz="1890" dirty="0" smtClean="0"/>
              <a:t>方法</a:t>
            </a:r>
            <a:r>
              <a:rPr lang="en-US" sz="1890" dirty="0" smtClean="0">
                <a:ea typeface="黑体" panose="02010609060101010101" pitchFamily="49" charset="-122"/>
              </a:rPr>
              <a:t>: </a:t>
            </a:r>
            <a:r>
              <a:rPr lang="zh-CN" altLang="en-US" sz="1890" dirty="0" smtClean="0"/>
              <a:t>方法不能被重写</a:t>
            </a:r>
            <a:r>
              <a:rPr lang="en-US" sz="1890" dirty="0" smtClean="0">
                <a:ea typeface="黑体" panose="02010609060101010101" pitchFamily="49" charset="-122"/>
              </a:rPr>
              <a:t>(overriding)   </a:t>
            </a:r>
            <a:r>
              <a:rPr lang="en-US" sz="1890" dirty="0" smtClean="0">
                <a:highlight>
                  <a:srgbClr val="FFFF00"/>
                </a:highlight>
                <a:ea typeface="黑体" panose="02010609060101010101" pitchFamily="49" charset="-122"/>
              </a:rPr>
              <a:t>final </a:t>
            </a:r>
            <a:r>
              <a:rPr lang="zh-CN" altLang="en-US" sz="1890" dirty="0" smtClean="0">
                <a:highlight>
                  <a:srgbClr val="FFFF00"/>
                </a:highlight>
                <a:ea typeface="黑体" panose="02010609060101010101" pitchFamily="49" charset="-122"/>
              </a:rPr>
              <a:t>方法可以被继承和重载，不可被重写</a:t>
            </a:r>
            <a:r>
              <a:rPr lang="zh-CN" altLang="en-US" sz="1890" dirty="0" smtClean="0">
                <a:ea typeface="黑体" panose="02010609060101010101" pitchFamily="49" charset="-122"/>
              </a:rPr>
              <a:t>。</a:t>
            </a:r>
            <a:endParaRPr lang="en-US" sz="1890" dirty="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90000"/>
              </a:lnSpc>
              <a:buSzPct val="90000"/>
              <a:buFont typeface="Arial" panose="020B0604020202020204" pitchFamily="34" charset="0"/>
              <a:buNone/>
            </a:pPr>
            <a:r>
              <a:rPr lang="en-US" sz="1890" dirty="0" smtClean="0">
                <a:ea typeface="黑体" panose="02010609060101010101" pitchFamily="49" charset="-122"/>
              </a:rPr>
              <a:t>    </a:t>
            </a:r>
            <a:endParaRPr lang="en-US" sz="1890" dirty="0" smtClean="0">
              <a:ea typeface="黑体" panose="02010609060101010101" pitchFamily="49" charset="-122"/>
            </a:endParaRPr>
          </a:p>
        </p:txBody>
      </p:sp>
      <p:sp>
        <p:nvSpPr>
          <p:cNvPr id="57348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类成员变量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0A1-85E8-415E-B3D8-575DB28C8F3E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初始化语句块的执行顺序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class a 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z="2400"/>
              <a:t>{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400"/>
              <a:t>  i=10; 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400"/>
              <a:t>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800"/>
              <a:t>  public int i=12;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静态语句块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内容占位符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Tx/>
            </a:pPr>
            <a:r>
              <a:rPr lang="zh-CN" altLang="en-US" smtClean="0"/>
              <a:t>小结</a:t>
            </a:r>
            <a:endParaRPr lang="zh-CN" altLang="en-US" smtClean="0"/>
          </a:p>
          <a:p>
            <a:pPr marL="914400" lvl="1" indent="-457200">
              <a:lnSpc>
                <a:spcPct val="130000"/>
              </a:lnSpc>
            </a:pPr>
            <a:r>
              <a:rPr lang="zh-CN" altLang="en-US" smtClean="0"/>
              <a:t>类</a:t>
            </a:r>
            <a:r>
              <a:rPr lang="en-US" smtClean="0">
                <a:ea typeface="黑体" panose="02010609060101010101" pitchFamily="49" charset="-122"/>
              </a:rPr>
              <a:t>: public, abstract, final, </a:t>
            </a:r>
            <a:r>
              <a:rPr lang="zh-CN" altLang="en-US" smtClean="0"/>
              <a:t>无修饰</a:t>
            </a:r>
            <a:r>
              <a:rPr lang="en-US" smtClean="0">
                <a:ea typeface="黑体" panose="02010609060101010101" pitchFamily="49" charset="-122"/>
              </a:rPr>
              <a:t>, [private]</a:t>
            </a:r>
            <a:endParaRPr lang="en-US" smtClean="0">
              <a:ea typeface="黑体" panose="02010609060101010101" pitchFamily="49" charset="-122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zh-CN" altLang="en-US" smtClean="0"/>
              <a:t>类成员</a:t>
            </a:r>
            <a:endParaRPr lang="zh-CN" altLang="en-US" smtClean="0"/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en-US" smtClean="0">
                <a:ea typeface="黑体" panose="02010609060101010101" pitchFamily="49" charset="-122"/>
              </a:rPr>
              <a:t>public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en-US" smtClean="0">
                <a:ea typeface="黑体" panose="02010609060101010101" pitchFamily="49" charset="-122"/>
              </a:rPr>
              <a:t>protected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en-US" smtClean="0">
                <a:ea typeface="黑体" panose="02010609060101010101" pitchFamily="49" charset="-122"/>
              </a:rPr>
              <a:t>private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zh-CN" altLang="en-US" smtClean="0"/>
              <a:t>无修饰</a:t>
            </a:r>
            <a:endParaRPr lang="zh-CN" altLang="en-US" smtClean="0"/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en-US" smtClean="0">
                <a:ea typeface="黑体" panose="02010609060101010101" pitchFamily="49" charset="-122"/>
              </a:rPr>
              <a:t>static</a:t>
            </a:r>
            <a:endParaRPr lang="en-US" smtClean="0"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buClr>
                <a:schemeClr val="bg2"/>
              </a:buClr>
            </a:pPr>
            <a:r>
              <a:rPr lang="en-US" smtClean="0">
                <a:ea typeface="黑体" panose="02010609060101010101" pitchFamily="49" charset="-122"/>
              </a:rPr>
              <a:t>final</a:t>
            </a:r>
            <a:endParaRPr lang="en-US" smtClean="0">
              <a:ea typeface="黑体" panose="02010609060101010101" pitchFamily="49" charset="-122"/>
            </a:endParaRPr>
          </a:p>
        </p:txBody>
      </p:sp>
      <p:sp>
        <p:nvSpPr>
          <p:cNvPr id="58372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类成员变量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7CCE-790C-41DB-8404-8D32E9AECE45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3.xml><?xml version="1.0" encoding="utf-8"?>
<p:tagLst xmlns:p="http://schemas.openxmlformats.org/presentationml/2006/main">
  <p:tag name="KSO_WM_TEMPLATE_CATEGORY" val="custom"/>
  <p:tag name="KSO_WM_TEMPLATE_INDEX" val="286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86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7.xml><?xml version="1.0" encoding="utf-8"?>
<p:tagLst xmlns:p="http://schemas.openxmlformats.org/presentationml/2006/main">
  <p:tag name="KSO_WM_TEMPLATE_CATEGORY" val="custom"/>
  <p:tag name="KSO_WM_TEMPLATE_INDEX" val="286"/>
</p:tagLst>
</file>

<file path=ppt/tags/tag28.xml><?xml version="1.0" encoding="utf-8"?>
<p:tagLst xmlns:p="http://schemas.openxmlformats.org/presentationml/2006/main">
  <p:tag name="KSO_WM_TEMPLATE_CATEGORY" val="custom"/>
  <p:tag name="KSO_WM_TEMPLATE_INDEX" val="286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32.xml><?xml version="1.0" encoding="utf-8"?>
<p:tagLst xmlns:p="http://schemas.openxmlformats.org/presentationml/2006/main">
  <p:tag name="KSO_WPP_MARK_KEY" val="96925e90-f0dc-47fe-9666-786d6bf31d54"/>
  <p:tag name="COMMONDATA" val="eyJoZGlkIjoiYjNiMjFmMjgzOWFkZmI5ZDgxZjNjYTg0ZWMyM2QyZGUifQ==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2300</Words>
  <Application>WPS 演示</Application>
  <PresentationFormat/>
  <Paragraphs>233</Paragraphs>
  <Slides>13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Impact</vt:lpstr>
      <vt:lpstr>方正姚体</vt:lpstr>
      <vt:lpstr>微软雅黑</vt:lpstr>
      <vt:lpstr>Felix Titling</vt:lpstr>
      <vt:lpstr>黑体</vt:lpstr>
      <vt:lpstr>Wingdings</vt:lpstr>
      <vt:lpstr>Symbol</vt:lpstr>
      <vt:lpstr>Tahoma</vt:lpstr>
      <vt:lpstr>华文中宋</vt:lpstr>
      <vt:lpstr>Arial Unicode MS</vt:lpstr>
      <vt:lpstr>Office 主题​​</vt:lpstr>
      <vt:lpstr>基本概念</vt:lpstr>
      <vt:lpstr>类的描述</vt:lpstr>
      <vt:lpstr>类成员变量的访问</vt:lpstr>
      <vt:lpstr>类成员变量的访问</vt:lpstr>
      <vt:lpstr>类成员变量的访问</vt:lpstr>
      <vt:lpstr>类成员变量</vt:lpstr>
      <vt:lpstr>类成员变量</vt:lpstr>
      <vt:lpstr>初始化语句块的执行顺序</vt:lpstr>
      <vt:lpstr>类成员变量</vt:lpstr>
      <vt:lpstr>类成员方法</vt:lpstr>
      <vt:lpstr>Java中的引用</vt:lpstr>
      <vt:lpstr>static变量的初始化</vt:lpstr>
      <vt:lpstr>抽象类(abstract class)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lixzva</dc:creator>
  <cp:lastModifiedBy>李鹏</cp:lastModifiedBy>
  <cp:revision>295</cp:revision>
  <cp:lastPrinted>2016-11-07T04:06:00Z</cp:lastPrinted>
  <dcterms:created xsi:type="dcterms:W3CDTF">2012-10-26T07:13:00Z</dcterms:created>
  <dcterms:modified xsi:type="dcterms:W3CDTF">2023-06-20T10:34:54Z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D982CEC488B3431E9C76AEBD2B461F72</vt:lpwstr>
  </property>
</Properties>
</file>