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577" r:id="rId3"/>
    <p:sldId id="3032" r:id="rId4"/>
    <p:sldId id="2579" r:id="rId5"/>
    <p:sldId id="2580" r:id="rId7"/>
    <p:sldId id="2584" r:id="rId8"/>
    <p:sldId id="2960" r:id="rId9"/>
    <p:sldId id="2964" r:id="rId10"/>
    <p:sldId id="2965" r:id="rId11"/>
    <p:sldId id="2967" r:id="rId12"/>
    <p:sldId id="2827" r:id="rId13"/>
    <p:sldId id="2828" r:id="rId14"/>
    <p:sldId id="2829" r:id="rId15"/>
  </p:sldIdLst>
  <p:sldSz cx="10801350" cy="72009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方正姚体" panose="02010601030101010101" charset="-122"/>
      <p:regular r:id="rId25"/>
    </p:embeddedFont>
    <p:embeddedFont>
      <p:font typeface="微软雅黑" panose="020B0503020204020204" pitchFamily="34" charset="-122"/>
      <p:regular r:id="rId26"/>
    </p:embeddedFont>
    <p:embeddedFont>
      <p:font typeface="黑体" panose="02010609060101010101" pitchFamily="49" charset="-122"/>
      <p:regular r:id="rId27"/>
    </p:embeddedFont>
    <p:embeddedFont>
      <p:font typeface="Consolas" panose="020B060902020403020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66"/>
        <p:guide pos="3431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65.xml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48129"/>
          <p:cNvSpPr>
            <a:spLocks noGrp="1" noRot="1" noChangeArrowheads="1" noTextEdit="1"/>
          </p:cNvSpPr>
          <p:nvPr>
            <p:ph type="sldImg" idx="4294967295"/>
          </p:nvPr>
        </p:nvSpPr>
        <p:spPr/>
      </p:sp>
      <p:sp>
        <p:nvSpPr>
          <p:cNvPr id="51203" name="文本占位符 48130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</a:rPr>
              <a:t>Contents:  100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Distination:  Beijing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1010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200</a:t>
            </a:r>
            <a:endParaRPr lang="en-US" smtClean="0">
              <a:latin typeface="Calibri" panose="020F0502020204030204" pitchFamily="34" charset="0"/>
            </a:endParaRPr>
          </a:p>
          <a:p>
            <a:r>
              <a:rPr lang="en-US" smtClean="0">
                <a:latin typeface="Calibri" panose="020F0502020204030204" pitchFamily="34" charset="0"/>
              </a:rPr>
              <a:t>Shanghai</a:t>
            </a:r>
            <a:endParaRPr lang="en-US" smtClean="0">
              <a:latin typeface="Calibri" panose="020F0502020204030204" pitchFamily="34" charset="0"/>
            </a:endParaRPr>
          </a:p>
          <a:p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3.xml"/><Relationship Id="rId17" Type="http://schemas.openxmlformats.org/officeDocument/2006/relationships/image" Target="../media/image2.png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0.xml"/><Relationship Id="rId17" Type="http://schemas.openxmlformats.org/officeDocument/2006/relationships/image" Target="../media/image2.png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7.xml"/><Relationship Id="rId17" Type="http://schemas.openxmlformats.org/officeDocument/2006/relationships/image" Target="../media/image2.png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内部类（续）</a:t>
            </a:r>
            <a:endParaRPr lang="zh-CN" altLang="en-US" smtClean="0"/>
          </a:p>
        </p:txBody>
      </p:sp>
      <p:sp>
        <p:nvSpPr>
          <p:cNvPr id="48130" name="文本占位符 4505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smtClean="0"/>
              <a:t>一个类定义在其他类内部</a:t>
            </a:r>
            <a:endParaRPr lang="zh-CN" altLang="en-US" sz="2800" smtClean="0"/>
          </a:p>
          <a:p>
            <a:r>
              <a:rPr lang="zh-CN" altLang="zh-CN" sz="2800" smtClean="0"/>
              <a:t>一个非静态内部类的对象是属于一个外部类对象</a:t>
            </a:r>
            <a:endParaRPr lang="zh-CN" altLang="zh-CN" sz="2800" smtClean="0"/>
          </a:p>
          <a:p>
            <a:r>
              <a:rPr lang="zh-CN" altLang="en-US" sz="2800">
                <a:cs typeface="微软雅黑" panose="020B0503020204020204" pitchFamily="34" charset="-122"/>
                <a:sym typeface="+mn-ea"/>
              </a:rPr>
              <a:t>内部类可以访问其外部类的所有变量和方法，并能够以和外部类的其他非静态成员相同的方式直接引用它们。</a:t>
            </a:r>
            <a:endParaRPr lang="zh-CN" altLang="en-US" sz="2800"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800">
                <a:highlight>
                  <a:srgbClr val="FFFF00"/>
                </a:highlight>
                <a:sym typeface="+mn-ea"/>
              </a:rPr>
              <a:t>内部类包含外部类的对象引用</a:t>
            </a:r>
            <a:endParaRPr lang="zh-CN" altLang="en-US" sz="2800" smtClean="0">
              <a:highlight>
                <a:srgbClr val="FFFF00"/>
              </a:highlight>
              <a:sym typeface="+mn-ea"/>
            </a:endParaRPr>
          </a:p>
        </p:txBody>
      </p:sp>
      <p:sp>
        <p:nvSpPr>
          <p:cNvPr id="45060" name="文本框 45059"/>
          <p:cNvSpPr txBox="1">
            <a:spLocks noChangeArrowheads="1"/>
          </p:cNvSpPr>
          <p:nvPr/>
        </p:nvSpPr>
        <p:spPr bwMode="auto">
          <a:xfrm>
            <a:off x="6535420" y="1544320"/>
            <a:ext cx="3680460" cy="37560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</a:ln>
          <a:effectLst>
            <a:prstShdw prst="shdw17" dist="17961" dir="13500000">
              <a:srgbClr val="26262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940" b="1">
                <a:latin typeface="Times New Roman" panose="02020603050405020304" pitchFamily="18" charset="0"/>
              </a:rPr>
              <a:t>public class Parcel1 {</a:t>
            </a:r>
            <a:endParaRPr lang="en-US" sz="294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latin typeface="Times New Roman" panose="02020603050405020304" pitchFamily="18" charset="0"/>
              </a:rPr>
              <a:t>  </a:t>
            </a: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class Contents {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      ……...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  }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  class Destination {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      ………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solidFill>
                  <a:srgbClr val="000099"/>
                </a:solidFill>
                <a:latin typeface="Times New Roman" panose="02020603050405020304" pitchFamily="18" charset="0"/>
              </a:rPr>
              <a:t>  }</a:t>
            </a:r>
            <a:endParaRPr lang="en-US" sz="294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latin typeface="Times New Roman" panose="02020603050405020304" pitchFamily="18" charset="0"/>
              </a:rPr>
              <a:t>  ……….</a:t>
            </a:r>
            <a:endParaRPr lang="en-US" sz="294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940" b="1">
                <a:latin typeface="Times New Roman" panose="02020603050405020304" pitchFamily="18" charset="0"/>
              </a:rPr>
              <a:t>}</a:t>
            </a:r>
            <a:endParaRPr lang="zh-CN" altLang="en-US" sz="2940" b="1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rgbClr val="000000"/>
              </a:buClr>
              <a:buSzTx/>
              <a:buChar char="•"/>
            </a:pPr>
            <a:r>
              <a:rPr lang="zh-CN" altLang="en-US" sz="2800" smtClean="0"/>
              <a:t>类的继承</a:t>
            </a:r>
            <a:endParaRPr lang="zh-CN" altLang="en-US" sz="280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70" smtClean="0"/>
              <a:t>重写</a:t>
            </a:r>
            <a:r>
              <a:rPr lang="en-US" sz="1470" smtClean="0">
                <a:ea typeface="黑体" panose="02010609060101010101" pitchFamily="49" charset="-122"/>
              </a:rPr>
              <a:t>: </a:t>
            </a:r>
            <a:r>
              <a:rPr lang="zh-CN" altLang="en-US" sz="1470" smtClean="0"/>
              <a:t>子类和父类的方法名、返回类型和参数相同，与重载</a:t>
            </a:r>
            <a:r>
              <a:rPr lang="en-US" sz="1470" smtClean="0">
                <a:ea typeface="黑体" panose="02010609060101010101" pitchFamily="49" charset="-122"/>
              </a:rPr>
              <a:t>(overload)</a:t>
            </a:r>
            <a:r>
              <a:rPr lang="zh-CN" altLang="en-US" sz="1470" smtClean="0"/>
              <a:t>的区别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70" smtClean="0"/>
              <a:t>如果是实例方法，则称为子类重写</a:t>
            </a:r>
            <a:r>
              <a:rPr lang="en-US" sz="1470" smtClean="0">
                <a:ea typeface="黑体" panose="02010609060101010101" pitchFamily="49" charset="-122"/>
              </a:rPr>
              <a:t>(overriding)</a:t>
            </a:r>
            <a:r>
              <a:rPr lang="zh-CN" altLang="en-US" sz="1470" smtClean="0"/>
              <a:t>父类的实例方法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70" smtClean="0"/>
              <a:t>如果是类方法，则称为子类隐藏父类的类方法</a:t>
            </a:r>
            <a:r>
              <a:rPr lang="en-US" sz="1470" smtClean="0">
                <a:ea typeface="黑体" panose="02010609060101010101" pitchFamily="49" charset="-122"/>
              </a:rPr>
              <a:t>(static)</a:t>
            </a:r>
            <a:endParaRPr lang="en-US" sz="1470" smtClean="0"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70" smtClean="0"/>
              <a:t>实例方法不能重写静态方法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70" smtClean="0"/>
              <a:t>静态方法不能重写实例方法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470" smtClean="0">
                <a:ea typeface="黑体" panose="02010609060101010101" pitchFamily="49" charset="-122"/>
              </a:rPr>
              <a:t>final/private</a:t>
            </a:r>
            <a:r>
              <a:rPr lang="zh-CN" altLang="en-US" sz="1470" smtClean="0"/>
              <a:t>方法不能被重写或隐藏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z="1470" smtClean="0"/>
              <a:t>注</a:t>
            </a:r>
            <a:r>
              <a:rPr lang="en-US" sz="1470" smtClean="0">
                <a:ea typeface="黑体" panose="02010609060101010101" pitchFamily="49" charset="-122"/>
              </a:rPr>
              <a:t>: </a:t>
            </a:r>
            <a:r>
              <a:rPr lang="zh-CN" altLang="en-US" sz="1470" smtClean="0"/>
              <a:t>实例变量可隐藏静态变量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buSzPct val="90000"/>
              <a:buFont typeface="Arial" panose="020B0604020202020204" pitchFamily="34" charset="0"/>
              <a:buNone/>
            </a:pPr>
            <a:r>
              <a:rPr lang="zh-CN" altLang="en-US" sz="1470" smtClean="0"/>
              <a:t>     静态变量可隐藏实例变量</a:t>
            </a:r>
            <a:endParaRPr lang="zh-CN" altLang="en-US" sz="147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7B71AD-0BA6-46D9-B268-34BAC4FC12D3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113668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r>
              <a:rPr lang="en-US" smtClean="0">
                <a:ea typeface="黑体" panose="02010609060101010101" pitchFamily="49" charset="-122"/>
              </a:rPr>
              <a:t>(1)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116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r>
              <a:rPr lang="en-US" smtClean="0">
                <a:ea typeface="黑体" panose="02010609060101010101" pitchFamily="49" charset="-122"/>
              </a:rPr>
              <a:t>(2)</a:t>
            </a:r>
            <a:endParaRPr lang="zh-CN" altLang="en-US" smtClean="0"/>
          </a:p>
        </p:txBody>
      </p:sp>
      <p:sp>
        <p:nvSpPr>
          <p:cNvPr id="114690" name="文本占位符 1116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80210"/>
            <a:ext cx="4083685" cy="4640580"/>
          </a:xfrm>
        </p:spPr>
        <p:txBody>
          <a:bodyPr/>
          <a:lstStyle/>
          <a:p>
            <a:r>
              <a:rPr lang="zh-CN" altLang="en-US" sz="2940" smtClean="0"/>
              <a:t>高级访问控制总结</a:t>
            </a:r>
            <a:endParaRPr lang="zh-CN" altLang="en-US" sz="2940" smtClean="0"/>
          </a:p>
        </p:txBody>
      </p:sp>
      <p:graphicFrame>
        <p:nvGraphicFramePr>
          <p:cNvPr id="111620" name="内容占位符 111619"/>
          <p:cNvGraphicFramePr>
            <a:graphicFrameLocks noGrp="1"/>
          </p:cNvGraphicFramePr>
          <p:nvPr>
            <p:ph idx="1"/>
          </p:nvPr>
        </p:nvGraphicFramePr>
        <p:xfrm>
          <a:off x="495300" y="1395413"/>
          <a:ext cx="9721850" cy="3575050"/>
        </p:xfrm>
        <a:graphic>
          <a:graphicData uri="http://schemas.openxmlformats.org/drawingml/2006/table">
            <a:tbl>
              <a:tblPr/>
              <a:tblGrid>
                <a:gridCol w="2432050"/>
                <a:gridCol w="1709420"/>
                <a:gridCol w="1798955"/>
                <a:gridCol w="1980565"/>
                <a:gridCol w="1800860"/>
              </a:tblGrid>
              <a:tr h="9518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访问控制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100" dirty="0"/>
                        <a:t>private</a:t>
                      </a:r>
                      <a:r>
                        <a:rPr lang="zh-CN" altLang="en-US" sz="2100" dirty="0">
                          <a:latin typeface="宋体" panose="02010600030101010101" pitchFamily="2" charset="-122"/>
                        </a:rPr>
                        <a:t>成员</a:t>
                      </a:r>
                      <a:endParaRPr lang="zh-CN" altLang="en-US" sz="2100" dirty="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缺省的成员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100" dirty="0"/>
                        <a:t>protected</a:t>
                      </a:r>
                      <a:r>
                        <a:rPr lang="zh-CN" altLang="en-US" sz="2100" dirty="0">
                          <a:latin typeface="宋体" panose="02010600030101010101" pitchFamily="2" charset="-122"/>
                        </a:rPr>
                        <a:t>成员</a:t>
                      </a:r>
                      <a:endParaRPr lang="zh-CN" altLang="en-US" sz="2100" dirty="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2100" dirty="0"/>
                        <a:t>public</a:t>
                      </a:r>
                      <a:r>
                        <a:rPr lang="zh-CN" altLang="en-US" sz="2100" dirty="0">
                          <a:latin typeface="宋体" panose="02010600030101010101" pitchFamily="2" charset="-122"/>
                        </a:rPr>
                        <a:t>成员</a:t>
                      </a:r>
                      <a:endParaRPr lang="zh-CN" altLang="en-US" sz="2100" dirty="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6210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同一类中成员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0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同一包中其他类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不同包中子类 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01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宋体" panose="02010600030101010101" pitchFamily="2" charset="-122"/>
                        </a:rPr>
                        <a:t>不同包中非子类 </a:t>
                      </a:r>
                      <a:endParaRPr lang="zh-CN" altLang="en-US" sz="2100">
                        <a:latin typeface="宋体" panose="02010600030101010101" pitchFamily="2" charset="-122"/>
                      </a:endParaRPr>
                    </a:p>
                  </a:txBody>
                  <a:tcPr marL="94499" marR="94499" marT="49154" marB="4915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/>
                        <a:t>×</a:t>
                      </a:r>
                      <a:endParaRPr lang="zh-CN" altLang="en-US" sz="2520"/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buChar char="l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520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520">
                        <a:sym typeface="Symbol" panose="05050102010706020507" pitchFamily="2" charset="2"/>
                      </a:endParaRPr>
                    </a:p>
                  </a:txBody>
                  <a:tcPr marL="94499" marR="94499" marT="49154" marB="4915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E01215-4828-4524-979C-D6EB67B72D37}" type="slidenum">
              <a:rPr lang="zh-CN" altLang="en-US" sz="1470" dirty="0"/>
            </a:fld>
            <a:endParaRPr lang="zh-CN" altLang="en-US" sz="147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Tx/>
              <a:buChar char="•"/>
            </a:pPr>
            <a:r>
              <a:rPr lang="zh-CN" altLang="en-US" sz="2800" smtClean="0"/>
              <a:t>封装性</a:t>
            </a:r>
            <a:endParaRPr lang="zh-CN" altLang="en-US" sz="2800" smtClean="0"/>
          </a:p>
          <a:p>
            <a:pPr marL="742950" lvl="1" indent="-285750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1470" smtClean="0"/>
              <a:t>对象就是对一组变量和相关方法的封装，其中变量表明了对象的状态，方法表明了对象具有的行为。通过对象的封装，实现了模块化和信息隐藏。通过对类的成员施以一定的访问权限，实现了类中成员的信息隐藏。</a:t>
            </a:r>
            <a:endParaRPr lang="zh-CN" altLang="en-US" sz="1470" smtClean="0"/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Tx/>
              <a:buChar char="•"/>
            </a:pPr>
            <a:r>
              <a:rPr lang="zh-CN" altLang="en-US" sz="2800" smtClean="0"/>
              <a:t>继承性</a:t>
            </a:r>
            <a:endParaRPr lang="zh-CN" altLang="en-US" sz="2800" smtClean="0"/>
          </a:p>
          <a:p>
            <a:pPr marL="742950" lvl="1" indent="-285750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1470" smtClean="0"/>
              <a:t>通过继承实现代码复用。</a:t>
            </a:r>
            <a:r>
              <a:rPr lang="en-US" sz="1470" smtClean="0">
                <a:ea typeface="黑体" panose="02010609060101010101" pitchFamily="49" charset="-122"/>
              </a:rPr>
              <a:t>Java</a:t>
            </a:r>
            <a:r>
              <a:rPr lang="zh-CN" altLang="en-US" sz="1470" smtClean="0"/>
              <a:t>中所有的类都是通过直接或间接地继承</a:t>
            </a:r>
            <a:r>
              <a:rPr lang="en-US" sz="1470" smtClean="0">
                <a:ea typeface="黑体" panose="02010609060101010101" pitchFamily="49" charset="-122"/>
              </a:rPr>
              <a:t>Object</a:t>
            </a:r>
            <a:r>
              <a:rPr lang="zh-CN" altLang="en-US" sz="1470" smtClean="0"/>
              <a:t>类得到的。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1470" smtClean="0"/>
              <a:t>继承而得到的类称为子类，被继承的类称为父类。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zh-CN" altLang="en-US" sz="1470" smtClean="0"/>
              <a:t>子类可以重写父类方法及命名与父类同名的成员变量。</a:t>
            </a:r>
            <a:endParaRPr lang="zh-CN" altLang="en-US" sz="1470" smtClean="0"/>
          </a:p>
          <a:p>
            <a:pPr marL="742950" lvl="1" indent="-285750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r>
              <a:rPr lang="en-US" sz="1470" smtClean="0">
                <a:ea typeface="黑体" panose="02010609060101010101" pitchFamily="49" charset="-122"/>
              </a:rPr>
              <a:t>Java</a:t>
            </a:r>
            <a:r>
              <a:rPr lang="zh-CN" altLang="en-US" sz="1470" smtClean="0"/>
              <a:t>不支持多重继承，即一个类从多个超类派生</a:t>
            </a:r>
            <a:endParaRPr lang="zh-CN" altLang="en-US" sz="147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0BDC0-5DEA-4A24-896B-0C1C0F4F9D1F}" type="slidenum">
              <a:rPr lang="zh-CN" altLang="en-US" sz="1470" dirty="0"/>
            </a:fld>
            <a:endParaRPr lang="zh-CN" altLang="en-US" sz="1470" dirty="0"/>
          </a:p>
        </p:txBody>
      </p:sp>
      <p:sp>
        <p:nvSpPr>
          <p:cNvPr id="115716" name="标题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r>
              <a:rPr lang="en-US" smtClean="0">
                <a:ea typeface="黑体" panose="02010609060101010101" pitchFamily="49" charset="-122"/>
              </a:rPr>
              <a:t>(3)</a:t>
            </a:r>
            <a:endParaRPr lang="en-US" smtClean="0"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内部类应用（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模拟多重</a:t>
            </a:r>
            <a:r>
              <a:rPr lang="zh-CN" altLang="en-US"/>
              <a:t>继承</a:t>
            </a:r>
            <a:endParaRPr lang="zh-CN" altLang="en-US"/>
          </a:p>
          <a:p>
            <a:pPr marL="514350" lvl="1" indent="0">
              <a:buNone/>
            </a:pPr>
            <a:r>
              <a:rPr lang="zh-CN" altLang="en-US"/>
              <a:t>缺陷：丢失继承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40385" y="3015615"/>
            <a:ext cx="399732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BaseA{		String getName() {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"BaseA"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}}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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BaseB{		String getInfo() {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"BaseB"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}}</a:t>
            </a:r>
            <a:endParaRPr lang="en-US" altLang="en-US" sz="14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5625" y="180340"/>
            <a:ext cx="6268085" cy="61239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InnerClass {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String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"InnerClass"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InnerA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BaseA{		</a:t>
            </a:r>
            <a:r>
              <a:rPr lang="en-US" sz="1400">
                <a:solidFill>
                  <a:srgbClr val="646464"/>
                </a:solidFill>
                <a:latin typeface="Consolas" panose="020B0609020204030204" charset="0"/>
                <a:ea typeface="宋体" panose="02010600030101010101" pitchFamily="2" charset="-122"/>
              </a:rPr>
              <a:t>@Override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String getName() {	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"InnerA"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	}	}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InnerB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BaseB{		</a:t>
            </a:r>
            <a:r>
              <a:rPr lang="en-US" sz="1400">
                <a:solidFill>
                  <a:srgbClr val="646464"/>
                </a:solidFill>
                <a:latin typeface="Consolas" panose="020B0609020204030204" charset="0"/>
                <a:ea typeface="宋体" panose="02010600030101010101" pitchFamily="2" charset="-122"/>
              </a:rPr>
              <a:t>@Override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		String getInfo() {	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str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sz="1400">
                <a:solidFill>
                  <a:srgbClr val="2A00FF"/>
                </a:solidFill>
                <a:latin typeface="Consolas" panose="020B0609020204030204" charset="0"/>
                <a:ea typeface="宋体" panose="02010600030101010101" pitchFamily="2" charset="-122"/>
              </a:rPr>
              <a:t>"InnerB"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;		}	}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InnerA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InnerA();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InnerB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InnerB();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String getInfo() {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.getInfo();	}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String getName() {	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.getName();	}	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main(String[] </a:t>
            </a:r>
            <a:r>
              <a:rPr lang="en-US" sz="14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arg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) {		InnerClass </a:t>
            </a:r>
            <a:r>
              <a:rPr lang="en-US" sz="14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sz="1400" b="1">
                <a:solidFill>
                  <a:srgbClr val="7F0055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 InnerClass();	System.</a:t>
            </a:r>
            <a:r>
              <a:rPr lang="en-US" sz="1400" b="1" i="1">
                <a:solidFill>
                  <a:srgbClr val="0000C0"/>
                </a:solidFill>
                <a:latin typeface="Consolas" panose="020B0609020204030204" charset="0"/>
                <a:ea typeface="宋体" panose="02010600030101010101" pitchFamily="2" charset="-122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.println(</a:t>
            </a:r>
            <a:r>
              <a:rPr lang="en-US" sz="14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.getInfo()+</a:t>
            </a:r>
            <a:r>
              <a:rPr lang="en-US" sz="1400">
                <a:solidFill>
                  <a:srgbClr val="6A3E3E"/>
                </a:solidFill>
                <a:latin typeface="Consolas" panose="020B0609020204030204" charset="0"/>
                <a:ea typeface="宋体" panose="02010600030101010101" pitchFamily="2" charset="-122"/>
              </a:rPr>
              <a:t>ic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.getName());	}</a:t>
            </a:r>
            <a:r>
              <a:rPr lang="en-US" sz="1400"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sz="1400">
                <a:solidFill>
                  <a:srgbClr val="000000"/>
                </a:solidFill>
                <a:latin typeface="Consolas" panose="020B0609020204030204" charset="0"/>
                <a:ea typeface="宋体" panose="02010600030101010101" pitchFamily="2" charset="-122"/>
              </a:rPr>
              <a:t>}</a:t>
            </a:r>
            <a:endParaRPr lang="en-US" altLang="en-US" sz="1400">
              <a:solidFill>
                <a:srgbClr val="00000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外部类调用内部类</a:t>
            </a: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50177" name="文本占位符 47105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300" dirty="0" smtClean="0">
                <a:highlight>
                  <a:srgbClr val="FFFF00"/>
                </a:highlight>
              </a:rPr>
              <a:t>非静态内部类必须通过外部类对象进行构造。</a:t>
            </a:r>
            <a:endParaRPr lang="zh-CN" altLang="en-US" sz="3300" dirty="0" smtClean="0">
              <a:highlight>
                <a:srgbClr val="FFFF00"/>
              </a:highlight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300" dirty="0" smtClean="0">
                <a:highlight>
                  <a:srgbClr val="FFFF00"/>
                </a:highlight>
              </a:rPr>
              <a:t>每一个内部类对象一定默认含有一个外部类对象的引用</a:t>
            </a:r>
            <a:r>
              <a:rPr lang="zh-CN" altLang="en-US" sz="3300" dirty="0" smtClean="0"/>
              <a:t>。</a:t>
            </a:r>
            <a:endParaRPr lang="zh-CN" altLang="en-US" sz="33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300" dirty="0" smtClean="0"/>
              <a:t>内部类的构造：</a:t>
            </a:r>
            <a:endParaRPr lang="zh-CN" altLang="en-US" sz="3300" b="1" dirty="0" smtClean="0"/>
          </a:p>
          <a:p>
            <a:pPr algn="just" latinLnBrk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000" b="1" dirty="0" smtClean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黑体" panose="02010609060101010101" pitchFamily="49" charset="-122"/>
              </a:rPr>
              <a:t>OuterClass outer = new OuterClass();</a:t>
            </a:r>
            <a:endParaRPr lang="en-US" sz="3000" b="1" dirty="0" smtClean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 latinLnBrk="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000" b="1" dirty="0" smtClean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黑体" panose="02010609060101010101" pitchFamily="49" charset="-122"/>
              </a:rPr>
              <a:t>OuterClass.InnerClass inner = outer.new InnerClass();</a:t>
            </a:r>
            <a:endParaRPr lang="en-US" sz="3000" b="1" dirty="0" smtClean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</a:rPr>
              <a:t>内部类还可以定义在一个方法里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继承一个父类或者实现一个接口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</a:rPr>
              <a:t>匿名内部类</a:t>
            </a:r>
            <a:endParaRPr lang="zh-CN" altLang="en-US">
              <a:highlight>
                <a:srgbClr val="FFFF00"/>
              </a:highligh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例：无构造函数的匿名内部类</a:t>
            </a:r>
            <a:endParaRPr lang="zh-CN" altLang="en-US"/>
          </a:p>
        </p:txBody>
      </p:sp>
      <p:sp>
        <p:nvSpPr>
          <p:cNvPr id="56321" name="文本占位符 53249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z="2400" b="1" smtClean="0">
                <a:solidFill>
                  <a:srgbClr val="000099"/>
                </a:solidFill>
                <a:ea typeface="黑体" panose="02010609060101010101" pitchFamily="49" charset="-122"/>
              </a:rPr>
              <a:t>interface Contents {   int value(); } </a:t>
            </a:r>
            <a:endParaRPr lang="en-US" sz="24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ea typeface="黑体" panose="02010609060101010101" pitchFamily="49" charset="-122"/>
              </a:rPr>
              <a:t>public class Parcel6 {</a:t>
            </a:r>
            <a:endParaRPr lang="en-US" sz="2400" b="1" smtClean="0"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ea typeface="黑体" panose="02010609060101010101" pitchFamily="49" charset="-122"/>
              </a:rPr>
              <a:t>  public Contents cont() {</a:t>
            </a:r>
            <a:endParaRPr lang="en-US" sz="2400" b="1" smtClean="0"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ea typeface="黑体" panose="02010609060101010101" pitchFamily="49" charset="-122"/>
              </a:rPr>
              <a:t>    </a:t>
            </a:r>
            <a:r>
              <a:rPr lang="en-US" sz="2400" b="1" smtClean="0">
                <a:solidFill>
                  <a:srgbClr val="000099"/>
                </a:solidFill>
                <a:ea typeface="黑体" panose="02010609060101010101" pitchFamily="49" charset="-122"/>
              </a:rPr>
              <a:t>return new Contents() {</a:t>
            </a:r>
            <a:endParaRPr lang="en-US" sz="24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FFFF66"/>
                </a:solidFill>
                <a:ea typeface="黑体" panose="02010609060101010101" pitchFamily="49" charset="-122"/>
              </a:rPr>
              <a:t>      </a:t>
            </a:r>
            <a:r>
              <a:rPr lang="en-US" sz="2400" b="1" smtClean="0">
                <a:solidFill>
                  <a:srgbClr val="000099"/>
                </a:solidFill>
                <a:ea typeface="黑体" panose="02010609060101010101" pitchFamily="49" charset="-122"/>
              </a:rPr>
              <a:t>private int i = 11;</a:t>
            </a:r>
            <a:endParaRPr lang="en-US" sz="24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99"/>
                </a:solidFill>
                <a:ea typeface="黑体" panose="02010609060101010101" pitchFamily="49" charset="-122"/>
              </a:rPr>
              <a:t>      public int value() { return i; }</a:t>
            </a:r>
            <a:endParaRPr lang="en-US" sz="2400" b="1" smtClean="0">
              <a:solidFill>
                <a:srgbClr val="000099"/>
              </a:solidFill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000099"/>
                </a:solidFill>
                <a:ea typeface="黑体" panose="02010609060101010101" pitchFamily="49" charset="-122"/>
              </a:rPr>
              <a:t>    };</a:t>
            </a:r>
            <a:r>
              <a:rPr lang="en-US" sz="2400" b="1" smtClean="0">
                <a:ea typeface="黑体" panose="02010609060101010101" pitchFamily="49" charset="-122"/>
              </a:rPr>
              <a:t>   </a:t>
            </a:r>
            <a:r>
              <a:rPr lang="en-US" sz="2400" b="1" smtClean="0">
                <a:highlight>
                  <a:srgbClr val="FFFF00"/>
                </a:highlight>
                <a:ea typeface="黑体" panose="02010609060101010101" pitchFamily="49" charset="-122"/>
              </a:rPr>
              <a:t>// </a:t>
            </a:r>
            <a:r>
              <a:rPr lang="zh-CN" altLang="en-US" sz="2400" b="1" smtClean="0">
                <a:highlight>
                  <a:srgbClr val="FFFF00"/>
                </a:highlight>
              </a:rPr>
              <a:t>此处要分号，表示</a:t>
            </a:r>
            <a:r>
              <a:rPr lang="en-US" altLang="zh-CN" sz="2400" b="1" smtClean="0">
                <a:highlight>
                  <a:srgbClr val="FFFF00"/>
                </a:highlight>
              </a:rPr>
              <a:t>new</a:t>
            </a:r>
            <a:r>
              <a:rPr lang="zh-CN" altLang="en-US" sz="2400" b="1" smtClean="0">
                <a:highlight>
                  <a:srgbClr val="FFFF00"/>
                </a:highlight>
              </a:rPr>
              <a:t>表达式的结束</a:t>
            </a:r>
            <a:endParaRPr lang="zh-CN" altLang="en-US" sz="2400" b="1" smtClean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400" b="1" smtClean="0"/>
              <a:t>  }</a:t>
            </a:r>
            <a:endParaRPr lang="zh-CN" altLang="en-US" sz="2400" b="1" smtClean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2400" b="1" smtClean="0"/>
              <a:t>}</a:t>
            </a:r>
            <a:endParaRPr lang="zh-CN" altLang="en-US" sz="2400" b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文本框 130049"/>
          <p:cNvSpPr txBox="1"/>
          <p:nvPr/>
        </p:nvSpPr>
        <p:spPr>
          <a:xfrm>
            <a:off x="4870609" y="6784181"/>
            <a:ext cx="491561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  <a:buClr>
                <a:schemeClr val="bg1"/>
              </a:buClr>
            </a:pPr>
            <a:endParaRPr sz="2100" b="1" dirty="0">
              <a:solidFill>
                <a:srgbClr val="3333FF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30051" name="标题 130050"/>
          <p:cNvSpPr>
            <a:spLocks noGrp="1"/>
          </p:cNvSpPr>
          <p:nvPr>
            <p:ph type="title"/>
          </p:nvPr>
        </p:nvSpPr>
        <p:spPr/>
        <p:txBody>
          <a:bodyPr lIns="96678" tIns="48339" rIns="96678" bIns="48339" anchor="ctr"/>
          <a:p>
            <a:r>
              <a:rPr lang="zh-CN" altLang="en-US" sz="3200" dirty="0"/>
              <a:t>自动装箱与自动拆箱</a:t>
            </a:r>
            <a:endParaRPr lang="zh-CN" altLang="en-US" sz="3200" dirty="0"/>
          </a:p>
        </p:txBody>
      </p:sp>
      <p:sp>
        <p:nvSpPr>
          <p:cNvPr id="130052" name="内容占位符 130051"/>
          <p:cNvSpPr>
            <a:spLocks noGrp="1"/>
          </p:cNvSpPr>
          <p:nvPr>
            <p:ph idx="1"/>
          </p:nvPr>
        </p:nvSpPr>
        <p:spPr/>
        <p:txBody>
          <a:bodyPr lIns="96678" tIns="48339" rIns="96678" bIns="48339">
            <a:noAutofit/>
          </a:bodyPr>
          <a:p>
            <a:r>
              <a:rPr lang="en-US" altLang="zh-CN" sz="2000" err="1"/>
              <a:t>JDK</a:t>
            </a:r>
            <a:r>
              <a:rPr lang="zh-CN" altLang="en-US" sz="2000" dirty="0"/>
              <a:t>还提供了自动装箱和自动拆箱。自动装箱就是把一个基本类型的变量直接赋给对应的包装类变量，自动拆箱则与之相反（</a:t>
            </a:r>
            <a:r>
              <a:rPr lang="en-US" altLang="zh-CN" sz="2000" dirty="0"/>
              <a:t>JDK5.0</a:t>
            </a:r>
            <a:r>
              <a:rPr lang="zh-CN" altLang="en-US" sz="2000" dirty="0"/>
              <a:t>之后）。</a:t>
            </a:r>
            <a:endParaRPr lang="zh-CN" altLang="en-US" sz="2000" dirty="0"/>
          </a:p>
          <a:p>
            <a:pPr lvl="1"/>
            <a:r>
              <a:rPr lang="en-US" altLang="zh-CN" sz="1800" dirty="0"/>
              <a:t>Integer i=10;//</a:t>
            </a:r>
            <a:r>
              <a:rPr lang="zh-CN" altLang="en-US" sz="1800" dirty="0"/>
              <a:t>自动</a:t>
            </a:r>
            <a:r>
              <a:rPr lang="zh-CN" altLang="en-US" sz="1800" dirty="0"/>
              <a:t>装箱</a:t>
            </a:r>
            <a:endParaRPr lang="en-US" altLang="zh-CN" sz="1800" dirty="0"/>
          </a:p>
          <a:p>
            <a:pPr lvl="1"/>
            <a:r>
              <a:rPr lang="en-US" altLang="zh-CN" sz="1800" dirty="0"/>
              <a:t>int j=i;//</a:t>
            </a:r>
            <a:r>
              <a:rPr lang="zh-CN" altLang="en-US" sz="1800" dirty="0"/>
              <a:t>自动拆箱</a:t>
            </a:r>
            <a:endParaRPr lang="zh-CN" altLang="en-US" sz="1800" dirty="0"/>
          </a:p>
          <a:p>
            <a:pPr lvl="1"/>
            <a:r>
              <a:rPr lang="zh-CN" altLang="en-US" sz="1800" dirty="0"/>
              <a:t>函数调用过程中的参数传递也可以完成自动拆箱装箱</a:t>
            </a:r>
            <a:endParaRPr lang="zh-CN" altLang="en-US" sz="2055" dirty="0"/>
          </a:p>
          <a:p>
            <a:r>
              <a:rPr lang="zh-CN" altLang="en-US" sz="2000" dirty="0"/>
              <a:t>包装类还可以实现基本类型变量和字符串之间的转换，除了</a:t>
            </a:r>
            <a:r>
              <a:rPr lang="en-US" altLang="zh-CN" sz="2000" dirty="0"/>
              <a:t>Character</a:t>
            </a:r>
            <a:r>
              <a:rPr lang="zh-CN" altLang="en-US" sz="2000" dirty="0"/>
              <a:t>之外的所有包装类都提供了一个</a:t>
            </a:r>
            <a:r>
              <a:rPr lang="en-US" altLang="zh-CN" sz="2000" err="1"/>
              <a:t>parseXxx(String</a:t>
            </a:r>
            <a:r>
              <a:rPr lang="en-US" altLang="zh-CN" sz="2000" dirty="0"/>
              <a:t> s)</a:t>
            </a:r>
            <a:r>
              <a:rPr lang="zh-CN" altLang="en-US" sz="2000" dirty="0"/>
              <a:t>静态方法。</a:t>
            </a:r>
            <a:endParaRPr lang="zh-CN" altLang="en-US" sz="2000" dirty="0"/>
          </a:p>
          <a:p>
            <a:pPr lvl="1"/>
            <a:r>
              <a:rPr lang="en-US" altLang="zh-CN" sz="1800" dirty="0"/>
              <a:t>Boolean.parseBoolean(“true”);</a:t>
            </a:r>
            <a:endParaRPr lang="zh-CN" altLang="en-US" sz="1800" dirty="0"/>
          </a:p>
          <a:p>
            <a:r>
              <a:rPr lang="zh-CN" altLang="en-US" sz="2000" dirty="0"/>
              <a:t>如果将基本类型转换为字符串，只需在后面加</a:t>
            </a:r>
            <a:r>
              <a:rPr lang="en-US" altLang="zh-CN" sz="2000" dirty="0"/>
              <a:t>+ “”</a:t>
            </a:r>
            <a:r>
              <a:rPr lang="zh-CN" altLang="en-US" sz="2000" dirty="0"/>
              <a:t>进行连接运算。</a:t>
            </a:r>
            <a:endParaRPr lang="zh-CN" altLang="en-US" sz="2000" dirty="0"/>
          </a:p>
          <a:p>
            <a:r>
              <a:rPr lang="zh-CN" altLang="en-US" sz="2000" dirty="0"/>
              <a:t>封装类可以支持相应原始类能支持的运算符操作，</a:t>
            </a:r>
            <a:endParaRPr lang="zh-CN" altLang="en-US" sz="2000" dirty="0"/>
          </a:p>
          <a:p>
            <a:pPr lvl="1"/>
            <a:r>
              <a:rPr lang="zh-CN" altLang="en-US" sz="1750" dirty="0"/>
              <a:t>整数可以</a:t>
            </a:r>
            <a:r>
              <a:rPr lang="en-US" altLang="zh-CN" sz="1750" dirty="0"/>
              <a:t>++</a:t>
            </a:r>
            <a:r>
              <a:rPr lang="zh-CN" altLang="en-US" sz="1750" dirty="0"/>
              <a:t>，</a:t>
            </a:r>
            <a:r>
              <a:rPr lang="en-US" altLang="zh-CN" sz="1750" dirty="0"/>
              <a:t>--</a:t>
            </a:r>
            <a:endParaRPr lang="en-US" altLang="zh-CN" sz="1750" dirty="0"/>
          </a:p>
          <a:p>
            <a:pPr lvl="1"/>
            <a:r>
              <a:rPr lang="zh-CN" altLang="en-US" sz="1750" dirty="0"/>
              <a:t>数字支持比较，算术运算等</a:t>
            </a:r>
            <a:endParaRPr lang="zh-CN" altLang="en-US" sz="1750" dirty="0"/>
          </a:p>
          <a:p>
            <a:r>
              <a:rPr lang="zh-CN" altLang="en-US" sz="2000" dirty="0"/>
              <a:t>原始数据类型与其相应封装类比较时，会自动拆箱成原始类，然后进行比较。</a:t>
            </a:r>
            <a:endParaRPr lang="zh-CN" altLang="en-US" sz="2000" dirty="0"/>
          </a:p>
          <a:p>
            <a:endParaRPr lang="zh-CN" altLang="en-US" sz="2000" dirty="0"/>
          </a:p>
          <a:p>
            <a:pPr marL="457200" lvl="1" indent="0" algn="l">
              <a:buClrTx/>
              <a:buSzTx/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80135" y="635000"/>
            <a:ext cx="8641080" cy="2249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Integer i=10;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Integer j=new Integer(10);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System.out.print(i++==j++);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System.out.print(++i==++j);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60270" y="292481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truefalse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60270" y="382524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160270" y="472503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160270" y="562546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falsefalse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50010" y="2992755"/>
            <a:ext cx="539750" cy="5397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50010" y="3892550"/>
            <a:ext cx="539750" cy="54038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50010" y="4792980"/>
            <a:ext cx="539750" cy="5397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50010" y="5692775"/>
            <a:ext cx="539750" cy="5403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7560945" y="6525260"/>
            <a:ext cx="1619885" cy="43243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0801350" cy="635000"/>
            <a:chOff x="0" y="0"/>
            <a:chExt cx="17010" cy="1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701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8A3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25195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80135" y="635000"/>
            <a:ext cx="8641080" cy="2249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Integer i=255;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Integer j=new Integer(255);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System.out.print(i++==j++);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System.out.print(++i==++j);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60270" y="292481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truefalse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60270" y="382524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160270" y="472503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160270" y="562546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falsefalse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50010" y="2992755"/>
            <a:ext cx="539750" cy="5397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50010" y="3892550"/>
            <a:ext cx="539750" cy="5403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50010" y="4792980"/>
            <a:ext cx="539750" cy="5397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50010" y="5692775"/>
            <a:ext cx="539750" cy="540385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7560945" y="6525260"/>
            <a:ext cx="1619885" cy="43243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0801350" cy="635000"/>
            <a:chOff x="0" y="0"/>
            <a:chExt cx="17010" cy="1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701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8A3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25195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80135" y="635000"/>
            <a:ext cx="8641080" cy="2249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Integer i=255;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int j=new Integer(255);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System.out.print(i++==j++);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System.out.print(++i==++j);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60270" y="292481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60270" y="3825240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160270" y="472503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truetrue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160270" y="5625465"/>
            <a:ext cx="7560310" cy="6750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falsefalse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350010" y="2992755"/>
            <a:ext cx="539750" cy="5397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50010" y="3892550"/>
            <a:ext cx="539750" cy="5403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50010" y="4792980"/>
            <a:ext cx="539750" cy="5397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50010" y="5692775"/>
            <a:ext cx="539750" cy="540385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7560945" y="6525260"/>
            <a:ext cx="1619885" cy="43243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0801350" cy="635000"/>
            <a:chOff x="0" y="0"/>
            <a:chExt cx="17010" cy="1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701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" name="图片 4" descr="tmp8A3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25195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186827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Submit"/>
  <p:tag name="RAINPROBLEMTYPE" val="MultipleChoice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KSO_WM_TEMPLATE_CATEGORY" val="custom"/>
  <p:tag name="KSO_WM_TEMPLATE_INDEX" val="20186827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p="http://schemas.openxmlformats.org/presentationml/2006/main">
  <p:tag name="RAINPROBLEM" val="MultipleChoice"/>
  <p:tag name="PROBLEMSCORE" val="1.0"/>
  <p:tag name="PROBLEMSCORE_HALF" val="0.0"/>
  <p:tag name="RAINPROBLEMTYPE" val="MultipleChoice"/>
</p:tagLst>
</file>

<file path=ppt/tags/tag24.xml><?xml version="1.0" encoding="utf-8"?>
<p:tagLst xmlns:p="http://schemas.openxmlformats.org/presentationml/2006/main">
  <p:tag name="RAINPROBLEM" val="ProblemBody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p="http://schemas.openxmlformats.org/presentationml/2006/main">
  <p:tag name="KSO_WM_TEMPLATE_CATEGORY" val="custom"/>
  <p:tag name="KSO_WM_TEMPLATE_INDEX" val="20186827"/>
</p:tagLst>
</file>

<file path=ppt/tags/tag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p="http://schemas.openxmlformats.org/presentationml/2006/main">
  <p:tag name="KSO_WM_TEMPLATE_CATEGORY" val="custom"/>
  <p:tag name="KSO_WM_TEMPLATE_INDEX" val="20186827"/>
  <p:tag name="KSO_WM_TAG_VERSION" val="1.0"/>
  <p:tag name="KSO_WM_SLIDE_ID" val="custom20186827_23"/>
  <p:tag name="KSO_WM_SLIDE_INDEX" val="2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9*269"/>
  <p:tag name="KSO_WM_SLIDE_SIZE" val="668*63"/>
  <p:tag name="KSO_WM_SLIDE_SUBTYPE" val="pureTxt"/>
</p:tagLst>
</file>

<file path=ppt/tags/tag40.xml><?xml version="1.0" encoding="utf-8"?>
<p:tagLst xmlns:p="http://schemas.openxmlformats.org/presentationml/2006/main">
  <p:tag name="RAINPROBLEM" val="MultipleChoice"/>
  <p:tag name="PROBLEMSCORE" val="1.0"/>
  <p:tag name="PROBLEMSCORE_HALF" val="0.0"/>
  <p:tag name="RAINPROBLEMTYPE" val="MultipleChoice"/>
</p:tagLst>
</file>

<file path=ppt/tags/tag41.xml><?xml version="1.0" encoding="utf-8"?>
<p:tagLst xmlns:p="http://schemas.openxmlformats.org/presentationml/2006/main">
  <p:tag name="RAINPROBLEM" val="ProblemBody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Item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p="http://schemas.openxmlformats.org/presentationml/2006/main">
  <p:tag name="KSO_WM_TEMPLATE_CATEGORY" val="custom"/>
  <p:tag name="KSO_WM_TEMPLATE_INDEX" val="20186827"/>
</p:tagLst>
</file>

<file path=ppt/tags/tag50.xml><?xml version="1.0" encoding="utf-8"?>
<p:tagLst xmlns:p="http://schemas.openxmlformats.org/presentationml/2006/main">
  <p:tag name="RAINPROBLEM" val="ProblemSubmit"/>
  <p:tag name="RAINPROBLEMTYPE" val="MultipleChoice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p="http://schemas.openxmlformats.org/presentationml/2006/main">
  <p:tag name="RAINPROBLEM" val="MultipleChoice"/>
  <p:tag name="PROBLEMSCORE" val="1.0"/>
  <p:tag name="PROBLEMSCORE_HALF" val="0.0"/>
  <p:tag name="RAINPROBLEMTYPE" val="MultipleChoice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20186827"/>
</p:tagLst>
</file>

<file path=ppt/tags/tag60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1.xml><?xml version="1.0" encoding="utf-8"?>
<p:tagLst xmlns:p="http://schemas.openxmlformats.org/presentationml/2006/main">
  <p:tag name="KSO_WM_TEMPLATE_CATEGORY" val="custom"/>
  <p:tag name="KSO_WM_TEMPLATE_INDEX" val="286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65.xml><?xml version="1.0" encoding="utf-8"?>
<p:tagLst xmlns:p="http://schemas.openxmlformats.org/presentationml/2006/main">
  <p:tag name="KSO_WPP_MARK_KEY" val="3d9cfacc-6a22-444b-8c73-f57d3e352f8e"/>
  <p:tag name="COMMONDATA" val="eyJoZGlkIjoiYjNiMjFmMjgzOWFkZmI5ZDgxZjNjYTg0ZWMyM2QyZGUifQ=="/>
</p:tagLst>
</file>

<file path=ppt/tags/tag7.xml><?xml version="1.0" encoding="utf-8"?>
<p:tagLst xmlns:p="http://schemas.openxmlformats.org/presentationml/2006/main">
  <p:tag name="RAINPROBLEM" val="ProblemBody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2543</Words>
  <Application>WPS 演示</Application>
  <PresentationFormat/>
  <Paragraphs>274</Paragraphs>
  <Slides>12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Times New Roman</vt:lpstr>
      <vt:lpstr>Courier New</vt:lpstr>
      <vt:lpstr>黑体</vt:lpstr>
      <vt:lpstr>Consolas</vt:lpstr>
      <vt:lpstr>Arial Unicode MS</vt:lpstr>
      <vt:lpstr>Segoe Print</vt:lpstr>
      <vt:lpstr>新宋体</vt:lpstr>
      <vt:lpstr>Tahoma</vt:lpstr>
      <vt:lpstr>华文中宋</vt:lpstr>
      <vt:lpstr>Symbol</vt:lpstr>
      <vt:lpstr>Office 主题​​</vt:lpstr>
      <vt:lpstr>内部类（续）</vt:lpstr>
      <vt:lpstr>内部类应用（2）</vt:lpstr>
      <vt:lpstr>外部类调用内部类</vt:lpstr>
      <vt:lpstr>内部类（续）</vt:lpstr>
      <vt:lpstr>例：无构造函数的匿名内部类</vt:lpstr>
      <vt:lpstr>自动装箱与自动拆箱</vt:lpstr>
      <vt:lpstr>PowerPoint 演示文稿</vt:lpstr>
      <vt:lpstr>PowerPoint 演示文稿</vt:lpstr>
      <vt:lpstr>PowerPoint 演示文稿</vt:lpstr>
      <vt:lpstr>小结(1)</vt:lpstr>
      <vt:lpstr>小结(2)</vt:lpstr>
      <vt:lpstr>小结(3)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李鹏</cp:lastModifiedBy>
  <cp:revision>327</cp:revision>
  <cp:lastPrinted>2016-11-07T04:06:00Z</cp:lastPrinted>
  <dcterms:created xsi:type="dcterms:W3CDTF">2012-10-26T07:13:00Z</dcterms:created>
  <dcterms:modified xsi:type="dcterms:W3CDTF">2023-06-20T11:10:02Z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3D4C40FD2D144D60895F7F14BF2EEA71</vt:lpwstr>
  </property>
</Properties>
</file>