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10"/>
  </p:handoutMasterIdLst>
  <p:sldIdLst>
    <p:sldId id="2629" r:id="rId3"/>
    <p:sldId id="2043" r:id="rId4"/>
    <p:sldId id="2959" r:id="rId5"/>
    <p:sldId id="2971" r:id="rId7"/>
    <p:sldId id="3250" r:id="rId8"/>
    <p:sldId id="3256" r:id="rId9"/>
  </p:sldIdLst>
  <p:sldSz cx="10801350" cy="72009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方正姚体" panose="02010601030101010101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Felix Titling" panose="04060505060202020A04" pitchFamily="82" charset="0"/>
      <p:regular r:id="rId21"/>
    </p:embeddedFont>
    <p:embeddedFont>
      <p:font typeface="Latha" panose="020B0604020202020204" pitchFamily="34" charset="0"/>
      <p:regular r:id="rId22"/>
      <p:bold r:id="rId23"/>
    </p:embeddedFont>
    <p:embeddedFont>
      <p:font typeface="FrankRuehl" panose="020E0503060101010101" pitchFamily="34" charset="-79"/>
      <p:regular r:id="rId24"/>
    </p:embeddedFont>
  </p:embeddedFontLst>
  <p:custDataLst>
    <p:tags r:id="rId25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79"/>
        <p:guide pos="3374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902" y="191691"/>
            <a:ext cx="9468058" cy="960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20090" y="1680210"/>
            <a:ext cx="9361170" cy="4640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068" y="6560820"/>
            <a:ext cx="2520315" cy="480060"/>
          </a:xfrm>
        </p:spPr>
        <p:txBody>
          <a:bodyPr/>
          <a:lstStyle>
            <a:lvl1pPr>
              <a:defRPr/>
            </a:lvl1pPr>
          </a:lstStyle>
          <a:p>
            <a:fld id="{E3C47FD1-053E-4DA7-97E3-53015FDE441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560820"/>
            <a:ext cx="3420427" cy="48006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967" y="6560820"/>
            <a:ext cx="2520315" cy="480060"/>
          </a:xfrm>
        </p:spPr>
        <p:txBody>
          <a:bodyPr/>
          <a:lstStyle>
            <a:lvl1pPr>
              <a:defRPr/>
            </a:lvl1pPr>
          </a:lstStyle>
          <a:p>
            <a:fld id="{0E50387A-4797-4655-834B-11EFAE69EA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BCEE-65C9-4CF8-A90B-CFB905A345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2593" y="1180981"/>
            <a:ext cx="9316164" cy="5368407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360">
                <a:solidFill>
                  <a:schemeClr val="tx1"/>
                </a:solidFill>
              </a:defRPr>
            </a:lvl1pPr>
            <a:lvl2pPr>
              <a:defRPr sz="294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520">
                <a:solidFill>
                  <a:schemeClr val="tx1"/>
                </a:solidFill>
              </a:defRPr>
            </a:lvl3pPr>
            <a:lvl4pPr>
              <a:defRPr sz="2520">
                <a:solidFill>
                  <a:schemeClr val="tx1"/>
                </a:solidFill>
              </a:defRPr>
            </a:lvl4pPr>
            <a:lvl5pPr>
              <a:defRPr sz="252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6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9593263" y="2851150"/>
            <a:ext cx="1144587" cy="1430338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1"/>
              <a:ext cx="579549" cy="273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413" y="2852738"/>
            <a:ext cx="9469437" cy="1484629"/>
            <a:chOff x="0" y="2716812"/>
            <a:chExt cx="5991142" cy="1411486"/>
          </a:xfrm>
        </p:grpSpPr>
        <p:sp>
          <p:nvSpPr>
            <p:cNvPr id="30" name="矩形 29"/>
            <p:cNvSpPr/>
            <p:nvPr/>
          </p:nvSpPr>
          <p:spPr>
            <a:xfrm>
              <a:off x="0" y="3803897"/>
              <a:ext cx="5991142" cy="2732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1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3109569" y="2917620"/>
              <a:ext cx="2795197" cy="7395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集合与</a:t>
              </a:r>
              <a:r>
                <a:rPr kumimoji="0" lang="zh-CN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流</a:t>
              </a:r>
              <a:endParaRPr kumimoji="0" lang="zh-CN" sz="3570" b="1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2" name="文本框 32"/>
            <p:cNvSpPr txBox="1"/>
            <p:nvPr/>
          </p:nvSpPr>
          <p:spPr>
            <a:xfrm>
              <a:off x="3046895" y="3749165"/>
              <a:ext cx="2944046" cy="379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1600" kern="1200" cap="none" spc="0" normalizeH="0" baseline="0" noProof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Collection and Ge</a:t>
              </a:r>
              <a:r>
                <a:rPr kumimoji="0" lang="en-US" altLang="zh-CN" sz="1600" kern="1200" cap="none" spc="0" normalizeH="0" baseline="0" noProof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nerics</a:t>
              </a:r>
              <a:endParaRPr kumimoji="0" lang="en-US" altLang="zh-CN" sz="1600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915988" y="307498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5525" y="319722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>
                <a:ln>
                  <a:noFill/>
                </a:ln>
                <a:effectLst/>
                <a:uLnTx/>
                <a:uFillTx/>
                <a:latin typeface="Felix Titling" panose="04060505060202020A04" pitchFamily="82" charset="0"/>
                <a:sym typeface="+mn-ea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>
              <a:buFont typeface="Arial" panose="020B0604020202020204" pitchFamily="34" charset="0"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主要内容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wrap="square" lIns="103584" tIns="51793" rIns="103584" bIns="51793" anchor="t"/>
          <a:p>
            <a:pPr marL="514350" indent="-514350">
              <a:lnSpc>
                <a:spcPct val="90000"/>
              </a:lnSpc>
              <a:buAutoNum type="arabicPeriod"/>
            </a:pPr>
            <a:r>
              <a:rPr lang="zh-CN" altLang="en-US" sz="2800" dirty="0">
                <a:sym typeface="+mn-ea"/>
              </a:rPr>
              <a:t>对象的容纳方式（数组和集合）</a:t>
            </a:r>
            <a:endParaRPr lang="zh-CN" altLang="en-US" sz="2800" dirty="0"/>
          </a:p>
          <a:p>
            <a:pPr marL="971550" lvl="1" indent="-514350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Collection</a:t>
            </a:r>
            <a:endParaRPr lang="en-US" altLang="zh-CN" sz="2400" dirty="0"/>
          </a:p>
          <a:p>
            <a:pPr marL="971550" lvl="1" indent="-514350">
              <a:lnSpc>
                <a:spcPct val="90000"/>
              </a:lnSpc>
            </a:pPr>
            <a:r>
              <a:rPr lang="zh-CN" altLang="en-US" sz="2400" dirty="0">
                <a:sym typeface="+mn-ea"/>
              </a:rPr>
              <a:t>迭代</a:t>
            </a:r>
            <a:r>
              <a:rPr lang="zh-CN" altLang="en-US" sz="2400" dirty="0" smtClean="0">
                <a:sym typeface="+mn-ea"/>
              </a:rPr>
              <a:t>器</a:t>
            </a:r>
            <a:endParaRPr lang="en-US" altLang="zh-CN" sz="2400" dirty="0" smtClean="0"/>
          </a:p>
          <a:p>
            <a:pPr marL="971550" lvl="1" indent="-514350">
              <a:lnSpc>
                <a:spcPct val="90000"/>
              </a:lnSpc>
            </a:pPr>
            <a:r>
              <a:rPr lang="en-US" altLang="zh-CN" sz="2400" dirty="0" smtClean="0">
                <a:sym typeface="+mn-ea"/>
              </a:rPr>
              <a:t>List</a:t>
            </a:r>
            <a:r>
              <a:rPr lang="zh-CN" altLang="en-US" sz="2400" dirty="0">
                <a:sym typeface="+mn-ea"/>
              </a:rPr>
              <a:t>及其实现类</a:t>
            </a:r>
            <a:endParaRPr lang="zh-CN" altLang="en-US" sz="2400" dirty="0"/>
          </a:p>
          <a:p>
            <a:pPr marL="971550" lvl="1" indent="-514350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Collections</a:t>
            </a:r>
            <a:r>
              <a:rPr lang="zh-CN" altLang="en-US" sz="2400" dirty="0">
                <a:sym typeface="+mn-ea"/>
              </a:rPr>
              <a:t>类</a:t>
            </a:r>
            <a:endParaRPr lang="zh-CN" altLang="en-US" sz="2400" dirty="0">
              <a:sym typeface="+mn-ea"/>
            </a:endParaRPr>
          </a:p>
          <a:p>
            <a:pPr marL="514350" lvl="0" indent="-514350" algn="l">
              <a:lnSpc>
                <a:spcPct val="90000"/>
              </a:lnSpc>
              <a:buClrTx/>
              <a:buSzTx/>
              <a:buFont typeface="+mj-lt"/>
              <a:buAutoNum type="arabicPeriod" startAt="2"/>
            </a:pPr>
            <a:r>
              <a:rPr lang="zh-CN" altLang="en-US" sz="2800" dirty="0">
                <a:sym typeface="+mn-ea"/>
              </a:rPr>
              <a:t>JDK8.0之后的stream及lambda表达式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514350" indent="-514350" defTabSz="1028700">
              <a:lnSpc>
                <a:spcPct val="95000"/>
              </a:lnSpc>
              <a:spcBef>
                <a:spcPct val="15000"/>
              </a:spcBef>
            </a:pP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5363" name="图片 8" descr="java_duk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0220" y="1553845"/>
            <a:ext cx="2550795" cy="4592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对象容纳的方式</a:t>
            </a:r>
            <a:endParaRPr lang="zh-CN" altLang="en-US"/>
          </a:p>
        </p:txBody>
      </p:sp>
      <p:sp>
        <p:nvSpPr>
          <p:cNvPr id="116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集合（</a:t>
            </a:r>
            <a:r>
              <a:rPr lang="en-US" altLang="zh-CN"/>
              <a:t>collection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List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162244" name="AutoShape 4" descr="8-1"/>
          <p:cNvSpPr>
            <a:spLocks noChangeAspect="1" noChangeArrowheads="1"/>
          </p:cNvSpPr>
          <p:nvPr/>
        </p:nvSpPr>
        <p:spPr bwMode="auto">
          <a:xfrm>
            <a:off x="5240655" y="344043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  <p:sp>
        <p:nvSpPr>
          <p:cNvPr id="1162245" name="AutoShape 5" descr="8-1"/>
          <p:cNvSpPr>
            <a:spLocks noChangeAspect="1" noChangeArrowheads="1"/>
          </p:cNvSpPr>
          <p:nvPr/>
        </p:nvSpPr>
        <p:spPr bwMode="auto">
          <a:xfrm>
            <a:off x="5240655" y="3440430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lIns="102870" tIns="51435" rIns="102870" bIns="51435" rtlCol="0" anchor="ctr">
            <a:normAutofit fontScale="90000"/>
          </a:bodyPr>
          <a:lstStyle/>
          <a:p>
            <a:pPr lvl="0" algn="l">
              <a:buClrTx/>
              <a:buSzTx/>
            </a:pPr>
            <a:r>
              <a:rPr lang="zh-CN" altLang="en-US" sz="4000">
                <a:sym typeface="+mn-ea"/>
              </a:rPr>
              <a:t>集合架构</a:t>
            </a:r>
            <a:endParaRPr lang="zh-CN" altLang="en-US" sz="4000">
              <a:sym typeface="+mn-ea"/>
            </a:endParaRPr>
          </a:p>
        </p:txBody>
      </p:sp>
      <p:graphicFrame>
        <p:nvGraphicFramePr>
          <p:cNvPr id="1076277" name="Object 53"/>
          <p:cNvGraphicFramePr>
            <a:graphicFrameLocks noGrp="1" noChangeAspect="1"/>
          </p:cNvGraphicFramePr>
          <p:nvPr>
            <p:ph idx="1"/>
          </p:nvPr>
        </p:nvGraphicFramePr>
        <p:xfrm>
          <a:off x="490061" y="1481852"/>
          <a:ext cx="9834563" cy="477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图表" r:id="rId1" imgW="9665335" imgH="4699635" progId="">
                  <p:embed followColorScheme="full"/>
                </p:oleObj>
              </mc:Choice>
              <mc:Fallback>
                <p:oleObj name="图表" r:id="rId1" imgW="9665335" imgH="4699635" progId="">
                  <p:embed followColorScheme="full"/>
                  <p:pic>
                    <p:nvPicPr>
                      <p:cNvPr id="0" name="图片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" y="1481852"/>
                        <a:ext cx="9834563" cy="477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59080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Stream</a:t>
            </a: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及函数式编程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2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highlight>
                  <a:srgbClr val="FFFF00"/>
                </a:highlight>
              </a:rPr>
              <a:t>函数式接口(Functional Interface)就是一个有且仅有一个抽象方法，但是可以有多个非抽象方法的接口。</a:t>
            </a:r>
            <a:endParaRPr lang="zh-CN" altLang="en-US" sz="2800"/>
          </a:p>
          <a:p>
            <a:r>
              <a:rPr lang="zh-CN" altLang="en-US" sz="2800"/>
              <a:t>函数式接口可以被隐式转换为 lambda 表达式。</a:t>
            </a:r>
            <a:endParaRPr lang="zh-CN" altLang="en-US" sz="2800"/>
          </a:p>
          <a:p>
            <a:r>
              <a:rPr lang="zh-CN" altLang="zh-CN" sz="2800"/>
              <a:t>可以使用</a:t>
            </a:r>
            <a:r>
              <a:rPr lang="en-US" altLang="zh-CN" sz="2800"/>
              <a:t>JDK</a:t>
            </a:r>
            <a:r>
              <a:rPr lang="zh-CN" altLang="en-US" sz="2800"/>
              <a:t>自带或者自定义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stream collection</a:t>
            </a:r>
            <a:r>
              <a:rPr lang="zh-CN" altLang="en-US" sz="2800"/>
              <a:t>的加强版，具有从集合中获取数据后操作数据和生成结果的一种高级工具，它可以简化集合的</a:t>
            </a:r>
            <a:r>
              <a:rPr lang="zh-CN" altLang="en-US" sz="2800">
                <a:highlight>
                  <a:srgbClr val="FFFF00"/>
                </a:highlight>
              </a:rPr>
              <a:t>遍历、过滤、排序、聚合</a:t>
            </a:r>
            <a:r>
              <a:rPr lang="zh-CN" altLang="en-US" sz="2800"/>
              <a:t>等操作。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57bb3644-3175-4a02-b031-278b96481682"/>
  <p:tag name="COMMONDATA" val="eyJoZGlkIjoiYjNiMjFmMjgzOWFkZmI5ZDgxZjNjYTg0ZWMyM2QyZGU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346</Words>
  <Application>WPS 演示</Application>
  <PresentationFormat/>
  <Paragraphs>41</Paragraphs>
  <Slides>6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Arial Unicode MS</vt:lpstr>
      <vt:lpstr>Office 主题​​</vt:lpstr>
      <vt:lpstr>PowerPoint 演示文稿</vt:lpstr>
      <vt:lpstr>主要内容</vt:lpstr>
      <vt:lpstr>对象容纳的方式</vt:lpstr>
      <vt:lpstr>集合架构</vt:lpstr>
      <vt:lpstr>PowerPoint 演示文稿</vt:lpstr>
      <vt:lpstr>函数式接口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348</cp:revision>
  <cp:lastPrinted>2016-11-07T04:06:00Z</cp:lastPrinted>
  <dcterms:created xsi:type="dcterms:W3CDTF">2012-10-26T07:13:00Z</dcterms:created>
  <dcterms:modified xsi:type="dcterms:W3CDTF">2023-06-20T11:38:28Z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C1FF3E3B1CCE458097D5DE96B4130B8F</vt:lpwstr>
  </property>
</Properties>
</file>