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629" r:id="rId3"/>
    <p:sldId id="3021" r:id="rId4"/>
    <p:sldId id="3028" r:id="rId6"/>
    <p:sldId id="3030" r:id="rId7"/>
    <p:sldId id="3033" r:id="rId8"/>
    <p:sldId id="3256" r:id="rId9"/>
    <p:sldId id="3036" r:id="rId10"/>
    <p:sldId id="3238" r:id="rId11"/>
    <p:sldId id="3247" r:id="rId12"/>
    <p:sldId id="3253" r:id="rId13"/>
    <p:sldId id="3060" r:id="rId14"/>
    <p:sldId id="3061" r:id="rId15"/>
    <p:sldId id="3066" r:id="rId16"/>
  </p:sldIdLst>
  <p:sldSz cx="10801350" cy="72009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方正姚体" panose="02010601030101010101" charset="-122"/>
      <p:regular r:id="rId26"/>
    </p:embeddedFont>
    <p:embeddedFont>
      <p:font typeface="微软雅黑" panose="020B0503020204020204" pitchFamily="34" charset="-122"/>
      <p:regular r:id="rId27"/>
    </p:embeddedFont>
    <p:embeddedFont>
      <p:font typeface="Felix Titling" panose="04060505060202020A04" pitchFamily="82" charset="0"/>
      <p:regular r:id="rId28"/>
    </p:embeddedFont>
    <p:embeddedFont>
      <p:font typeface="黑体" panose="02010609060101010101" pitchFamily="49" charset="-122"/>
      <p:regular r:id="rId29"/>
    </p:embeddedFont>
    <p:embeddedFont>
      <p:font typeface="PMingLiU" panose="02020500000000000000" pitchFamily="18" charset="-120"/>
      <p:regular r:id="rId30"/>
    </p:embeddedFont>
  </p:embeddedFontLst>
  <p:custDataLst>
    <p:tags r:id="rId31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46"/>
        <p:guide pos="3374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有界类型</a:t>
            </a:r>
            <a:r>
              <a:rPr lang="en-US" altLang="zh-CN"/>
              <a:t>,</a:t>
            </a:r>
            <a:r>
              <a:rPr lang="en-US" altLang="zh-CN" b="1"/>
              <a:t> try {</a:t>
            </a:r>
            <a:endParaRPr lang="en-US" altLang="zh-CN" b="1"/>
          </a:p>
          <a:p>
            <a:r>
              <a:rPr lang="en-US" altLang="zh-CN"/>
              <a:t>Class&lt;?&gt; </a:t>
            </a:r>
            <a:r>
              <a:rPr lang="en-US" altLang="zh-CN" u="sng"/>
              <a:t>classType= Class.</a:t>
            </a:r>
            <a:r>
              <a:rPr lang="en-US" altLang="zh-CN" i="1" u="sng"/>
              <a:t>forName("");</a:t>
            </a:r>
            <a:endParaRPr lang="en-US" altLang="zh-CN" i="1" u="sng"/>
          </a:p>
          <a:p>
            <a:r>
              <a:rPr lang="en-US" altLang="zh-CN"/>
              <a:t>} </a:t>
            </a:r>
            <a:r>
              <a:rPr lang="en-US" altLang="zh-CN" b="1"/>
              <a:t>catch (ClassNotFoundException e1) {</a:t>
            </a:r>
            <a:endParaRPr lang="en-US" altLang="zh-CN" b="1"/>
          </a:p>
          <a:p>
            <a:r>
              <a:rPr lang="en-US" altLang="zh-CN"/>
              <a:t>// </a:t>
            </a:r>
            <a:r>
              <a:rPr lang="en-US" altLang="zh-CN" b="1"/>
              <a:t>TODO Auto-generated catch block</a:t>
            </a:r>
            <a:endParaRPr lang="en-US" altLang="zh-CN" b="1"/>
          </a:p>
          <a:p>
            <a:r>
              <a:rPr lang="en-US" altLang="zh-CN"/>
              <a:t>e1.printStackTrace();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2697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674C6A0-6CA9-422B-A09A-6090D029FBBF}" type="slidenum">
              <a:rPr kumimoji="1" lang="zh-CN" altLang="en-US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0611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虽然数组中存放的是对象引用，但是</a:t>
            </a:r>
            <a:r>
              <a:rPr lang="en-US" altLang="zh-CN"/>
              <a:t>Java</a:t>
            </a:r>
            <a:r>
              <a:rPr lang="zh-CN" altLang="en-US"/>
              <a:t>中数组类型是确定类型，不能够存放与数组声明类型不兼容的对象。也就是数组在构造时必须要类型确定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因此不能使用不确定的</a:t>
            </a:r>
            <a:r>
              <a:rPr lang="en-US" altLang="zh-CN"/>
              <a:t> new T[]</a:t>
            </a:r>
            <a:r>
              <a:rPr lang="zh-CN" altLang="en-US"/>
              <a:t>，</a:t>
            </a:r>
            <a:r>
              <a:rPr lang="zh-CN" altLang="en-US"/>
              <a:t>实例化</a:t>
            </a:r>
            <a:endParaRPr lang="zh-CN" altLang="en-US"/>
          </a:p>
          <a:p>
            <a:r>
              <a:rPr lang="en-US" altLang="zh-CN"/>
              <a:t>new T()</a:t>
            </a:r>
            <a:r>
              <a:rPr lang="zh-CN" altLang="en-US"/>
              <a:t>编译器不能确定调用地址，因此</a:t>
            </a:r>
            <a:r>
              <a:rPr lang="zh-CN" altLang="en-US"/>
              <a:t>也不可</a:t>
            </a:r>
            <a:endParaRPr lang="zh-CN" altLang="en-US"/>
          </a:p>
        </p:txBody>
      </p:sp>
      <p:sp>
        <p:nvSpPr>
          <p:cNvPr id="122061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39424CBF-B6FF-42B1-BAEC-F4B568D137C4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4707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470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7D7BFCEF-76F0-43BF-B06E-31D71B90DE66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51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008A0935-C6D9-4DC3-93F4-33F80F10FF68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5491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549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99040C54-759C-4EF5-AF40-51ACDB8996B9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019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802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1B862791-3CD0-4669-95D0-B78157F2F221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403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40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5406EEB2-0101-4FC8-8569-F761FC8D2B2F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Text Box 2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1" name="Rectangle 3"/>
          <p:cNvSpPr txBox="1">
            <a:spLocks noGrp="1" noChangeArrowheads="1"/>
          </p:cNvSpPr>
          <p:nvPr>
            <p:ph type="body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079" tIns="43201" rIns="83079" bIns="43201" anchor="b"/>
          <a:lstStyle>
            <a:lvl1pPr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2227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4455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66825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7830" algn="ctr" defTabSz="414020" eaLnBrk="0" hangingPunct="0"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50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22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94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6630" algn="ctr" defTabSz="41402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4550" algn="l"/>
                <a:tab pos="1687195" algn="l"/>
                <a:tab pos="2531745" algn="l"/>
                <a:tab pos="3376295" algn="l"/>
                <a:tab pos="4220845" algn="l"/>
                <a:tab pos="5064125" algn="l"/>
                <a:tab pos="5908675" algn="l"/>
                <a:tab pos="6753225" algn="l"/>
                <a:tab pos="7595870" algn="l"/>
                <a:tab pos="8440420" algn="l"/>
                <a:tab pos="92849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fld id="{01DBE312-66F8-4C21-A074-9670507EF357}" type="slidenum">
              <a:rPr lang="en-GB" sz="1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</a:fld>
            <a:endParaRPr lang="en-GB" sz="1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902" y="191691"/>
            <a:ext cx="9468058" cy="960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20090" y="1680210"/>
            <a:ext cx="9361170" cy="4640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8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E3C47FD1-053E-4DA7-97E3-53015FDE441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560820"/>
            <a:ext cx="3420427" cy="48006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7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0E50387A-4797-4655-834B-11EFAE69EA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CEE-65C9-4CF8-A90B-CFB905A345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2593" y="1180981"/>
            <a:ext cx="9316164" cy="5368407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360">
                <a:solidFill>
                  <a:schemeClr val="tx1"/>
                </a:solidFill>
              </a:defRPr>
            </a:lvl1pPr>
            <a:lvl2pPr>
              <a:defRPr sz="294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520">
                <a:solidFill>
                  <a:schemeClr val="tx1"/>
                </a:solidFill>
              </a:defRPr>
            </a:lvl3pPr>
            <a:lvl4pPr>
              <a:defRPr sz="2520">
                <a:solidFill>
                  <a:schemeClr val="tx1"/>
                </a:solidFill>
              </a:defRPr>
            </a:lvl4pPr>
            <a:lvl5pPr>
              <a:defRPr sz="252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6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9593263" y="2851150"/>
            <a:ext cx="1144587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413" y="2852738"/>
            <a:ext cx="9469437" cy="1484629"/>
            <a:chOff x="0" y="2716812"/>
            <a:chExt cx="5991142" cy="1411486"/>
          </a:xfrm>
        </p:grpSpPr>
        <p:sp>
          <p:nvSpPr>
            <p:cNvPr id="30" name="矩形 29"/>
            <p:cNvSpPr/>
            <p:nvPr/>
          </p:nvSpPr>
          <p:spPr>
            <a:xfrm>
              <a:off x="0" y="3803897"/>
              <a:ext cx="5991142" cy="2732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1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9" y="2917620"/>
              <a:ext cx="2795197" cy="7395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泛型</a:t>
              </a:r>
              <a:endParaRPr kumimoji="0" lang="zh-CN" sz="3570" b="1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2" name="文本框 32"/>
            <p:cNvSpPr txBox="1"/>
            <p:nvPr/>
          </p:nvSpPr>
          <p:spPr>
            <a:xfrm>
              <a:off x="3046895" y="3749165"/>
              <a:ext cx="2944046" cy="379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Ge</a:t>
              </a:r>
              <a:r>
                <a:rPr kumimoji="0" lang="en-US" altLang="zh-CN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nerics</a:t>
              </a:r>
              <a:endParaRPr kumimoji="0" lang="en-US" altLang="zh-CN" sz="1600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915988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5525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>
                <a:ln>
                  <a:noFill/>
                </a:ln>
                <a:effectLst/>
                <a:uLnTx/>
                <a:uFillTx/>
                <a:latin typeface="Felix Titling" panose="04060505060202020A04" pitchFamily="82" charset="0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限定泛型方法中泛型类型</a:t>
            </a:r>
            <a:endParaRPr lang="zh-CN" altLang="en-US">
              <a:sym typeface="+mn-ea"/>
            </a:endParaRPr>
          </a:p>
        </p:txBody>
      </p:sp>
      <p:sp>
        <p:nvSpPr>
          <p:cNvPr id="125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z="2800"/>
              <a:t>泛型方法中的声明的泛型，同样可以使用</a:t>
            </a:r>
            <a:r>
              <a:rPr lang="en-GB" altLang="zh-CN" sz="2800"/>
              <a:t>extends</a:t>
            </a:r>
            <a:r>
              <a:rPr lang="zh-CN" altLang="en-GB" sz="2800"/>
              <a:t>关键字限定其类型的</a:t>
            </a:r>
            <a:r>
              <a:rPr lang="zh-CN" altLang="en-GB" sz="2800"/>
              <a:t>上界：</a:t>
            </a:r>
            <a:endParaRPr lang="zh-CN" altLang="en-GB" sz="2800"/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1545194" y="2677835"/>
            <a:ext cx="8091011" cy="328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class M{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//</a:t>
            </a:r>
            <a:r>
              <a:rPr lang="zh-CN" altLang="en-US" sz="2100" b="1">
                <a:solidFill>
                  <a:srgbClr val="000000"/>
                </a:solidFill>
                <a:latin typeface="宋体" panose="02010600030101010101" pitchFamily="2" charset="-122"/>
              </a:rPr>
              <a:t>限定</a:t>
            </a:r>
            <a:r>
              <a:rPr lang="en-US" altLang="zh-CN" sz="2100" b="1">
                <a:solidFill>
                  <a:srgbClr val="000000"/>
                </a:solidFill>
                <a:latin typeface="宋体" panose="02010600030101010101" pitchFamily="2" charset="-122"/>
              </a:rPr>
              <a:t>aToC</a:t>
            </a:r>
            <a:r>
              <a:rPr lang="zh-CN" altLang="en-US" sz="2100" b="1">
                <a:solidFill>
                  <a:srgbClr val="000000"/>
                </a:solidFill>
                <a:latin typeface="宋体" panose="02010600030101010101" pitchFamily="2" charset="-122"/>
              </a:rPr>
              <a:t>方法中的泛型</a:t>
            </a:r>
            <a:r>
              <a:rPr lang="en-US" altLang="zh-CN" sz="2100" b="1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100" b="1">
                <a:solidFill>
                  <a:srgbClr val="000000"/>
                </a:solidFill>
                <a:latin typeface="宋体" panose="02010600030101010101" pitchFamily="2" charset="-122"/>
              </a:rPr>
              <a:t>必须是实现了序列化接口的类型</a:t>
            </a:r>
            <a:endParaRPr lang="zh-CN" altLang="en-US" sz="21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zh-CN" altLang="en-US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static &lt;T extends java.io.Serializable&gt; 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void   aToC(T[] a,Collection&lt;T&gt; c){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for(T o : a)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  c.add(o);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}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US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继承中的泛型</a:t>
            </a:r>
            <a:endParaRPr lang="zh-CN" altLang="en-US">
              <a:sym typeface="+mn-ea"/>
            </a:endParaRPr>
          </a:p>
        </p:txBody>
      </p:sp>
      <p:sp>
        <p:nvSpPr>
          <p:cNvPr id="12554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r>
              <a:rPr lang="zh-CN" altLang="en-US" sz="2520">
                <a:highlight>
                  <a:srgbClr val="FFFF00"/>
                </a:highlight>
              </a:rPr>
              <a:t>继承时如需保留父类泛型，需要在声明时加入父类泛型</a:t>
            </a:r>
            <a:endParaRPr lang="zh-CN" altLang="en-US" sz="2520">
              <a:highlight>
                <a:srgbClr val="FFFF00"/>
              </a:highlight>
            </a:endParaRPr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endParaRPr lang="zh-CN" altLang="en-US" sz="2520"/>
          </a:p>
          <a:p>
            <a:r>
              <a:rPr lang="zh-CN" altLang="en-US" sz="2520">
                <a:highlight>
                  <a:srgbClr val="FFFF00"/>
                </a:highlight>
              </a:rPr>
              <a:t>如果不保留父类中的泛型声明</a:t>
            </a:r>
            <a:r>
              <a:rPr lang="zh-CN" altLang="en-US" sz="2520"/>
              <a:t>，自动变为</a:t>
            </a:r>
            <a:r>
              <a:rPr lang="en-US" altLang="zh-CN" sz="2520">
                <a:highlight>
                  <a:srgbClr val="FFFF00"/>
                </a:highlight>
              </a:rPr>
              <a:t>Object</a:t>
            </a:r>
            <a:r>
              <a:rPr lang="zh-CN" altLang="en-US" sz="2520"/>
              <a:t>类型</a:t>
            </a:r>
            <a:endParaRPr lang="zh-CN" altLang="en-US" sz="2520"/>
          </a:p>
          <a:p>
            <a:pPr lvl="1"/>
            <a:r>
              <a:rPr lang="zh-CN" altLang="en-US" sz="2100"/>
              <a:t>建议父类中的泛型声明在子类中都要保留</a:t>
            </a:r>
            <a:endParaRPr lang="zh-CN" altLang="en-US" sz="2100"/>
          </a:p>
        </p:txBody>
      </p:sp>
      <p:sp>
        <p:nvSpPr>
          <p:cNvPr id="1255426" name="Rectangle 2"/>
          <p:cNvSpPr>
            <a:spLocks noChangeArrowheads="1"/>
          </p:cNvSpPr>
          <p:nvPr/>
        </p:nvSpPr>
        <p:spPr bwMode="auto">
          <a:xfrm>
            <a:off x="1770888" y="1847231"/>
            <a:ext cx="7259241" cy="33293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499" tIns="49139" rIns="94499" bIns="49139" anchor="ctr">
            <a:spAutoFit/>
          </a:bodyPr>
          <a:lstStyle>
            <a:lvl1pPr indent="107950"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class SubGeneric&lt;T1, T2, T3&gt;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    extends Generic&lt;T1, T2&gt; {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private T3 f3;  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public void setF3(T3 f3)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this.f3 = f3;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} 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public T3 getF3()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return f3;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highlight>
                  <a:srgbClr val="FFFF00"/>
                </a:highlight>
                <a:sym typeface="+mn-ea"/>
              </a:rPr>
              <a:t>继承时指定父类的泛型类型</a:t>
            </a:r>
            <a:endParaRPr lang="zh-CN" altLang="en-US">
              <a:highlight>
                <a:srgbClr val="FFFF00"/>
              </a:highlight>
              <a:sym typeface="+mn-ea"/>
            </a:endParaRPr>
          </a:p>
        </p:txBody>
      </p:sp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如果在继承时，不想保留父类中的泛型，但也不想使用默认的</a:t>
            </a:r>
            <a:r>
              <a:rPr lang="en-US" altLang="zh-CN" sz="2800"/>
              <a:t>Object</a:t>
            </a:r>
            <a:r>
              <a:rPr lang="zh-CN" altLang="en-US" sz="2800"/>
              <a:t>类型，此时可以直接指定父类中的泛型。</a:t>
            </a:r>
            <a:endParaRPr lang="zh-CN" altLang="en-US" sz="2800"/>
          </a:p>
        </p:txBody>
      </p:sp>
      <p:sp>
        <p:nvSpPr>
          <p:cNvPr id="1257476" name="Rectangle 4"/>
          <p:cNvSpPr>
            <a:spLocks noChangeArrowheads="1"/>
          </p:cNvSpPr>
          <p:nvPr/>
        </p:nvSpPr>
        <p:spPr bwMode="auto">
          <a:xfrm>
            <a:off x="1771889" y="2674382"/>
            <a:ext cx="7259240" cy="397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499" tIns="49139" rIns="94499" bIns="49139" anchor="ctr">
            <a:spAutoFit/>
          </a:bodyPr>
          <a:lstStyle>
            <a:lvl1pPr indent="107950"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class SubGeneric&lt;T3&gt;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</a:t>
            </a:r>
            <a:r>
              <a:rPr lang="en-GB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PMingLiU" panose="02020500000000000000" pitchFamily="18" charset="-120"/>
              </a:rPr>
              <a:t>extends Generic&lt;</a:t>
            </a:r>
            <a:r>
              <a:rPr lang="en-GB" altLang="zh-CN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String</a:t>
            </a:r>
            <a:r>
              <a:rPr lang="en-GB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PMingLiU" panose="02020500000000000000" pitchFamily="18" charset="-120"/>
              </a:rPr>
              <a:t>, </a:t>
            </a:r>
            <a:r>
              <a:rPr lang="en-GB" altLang="zh-CN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Object</a:t>
            </a:r>
            <a:r>
              <a:rPr lang="en-GB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PMingLiU" panose="02020500000000000000" pitchFamily="18" charset="-120"/>
              </a:rPr>
              <a:t>&gt;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{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private T3 f3;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public void setF3(T3 f3)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this.f3 = f3;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public T3 getF3()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return f3;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泛型限制总结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highlight>
                  <a:srgbClr val="FFFF00"/>
                </a:highlight>
              </a:rPr>
              <a:t>不能声明静态泛型变量</a:t>
            </a:r>
            <a:endParaRPr lang="zh-CN" altLang="en-US" sz="2800">
              <a:highlight>
                <a:srgbClr val="FFFF00"/>
              </a:highlight>
            </a:endParaRPr>
          </a:p>
          <a:p>
            <a:r>
              <a:rPr lang="zh-CN" altLang="en-US" sz="2800">
                <a:highlight>
                  <a:srgbClr val="FFFF00"/>
                </a:highlight>
              </a:rPr>
              <a:t>不能直接实例化泛型数组</a:t>
            </a:r>
            <a:endParaRPr lang="zh-CN" altLang="en-US" sz="2800">
              <a:highlight>
                <a:srgbClr val="FFFF00"/>
              </a:highlight>
            </a:endParaRPr>
          </a:p>
          <a:p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不能抛出或者捕获泛型类对象</a:t>
            </a:r>
            <a:endParaRPr lang="zh-CN" altLang="en-US" sz="2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800">
                <a:solidFill>
                  <a:srgbClr val="FF0000"/>
                </a:solidFill>
                <a:highlight>
                  <a:srgbClr val="FFFF00"/>
                </a:highlight>
              </a:rPr>
              <a:t>Throwable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不能被泛型类继承</a:t>
            </a:r>
            <a:endParaRPr lang="zh-CN" altLang="en-US" sz="2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800">
                <a:highlight>
                  <a:srgbClr val="FFFF00"/>
                </a:highlight>
              </a:rPr>
              <a:t>子类不能同时实现和父类相同的泛型接口</a:t>
            </a:r>
            <a:endParaRPr lang="zh-CN" altLang="en-US" sz="2800">
              <a:highlight>
                <a:srgbClr val="FFFF00"/>
              </a:highlight>
            </a:endParaRPr>
          </a:p>
          <a:p>
            <a:r>
              <a:rPr lang="zh-CN" altLang="en-US" sz="2800">
                <a:highlight>
                  <a:srgbClr val="FFFF00"/>
                </a:highlight>
              </a:rPr>
              <a:t>使用通配符的优势和限制</a:t>
            </a:r>
            <a:endParaRPr lang="zh-CN" altLang="en-US"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泛型的规则和限制</a:t>
            </a:r>
            <a:endParaRPr lang="zh-CN" altLang="en-US"/>
          </a:p>
        </p:txBody>
      </p:sp>
      <p:sp>
        <p:nvSpPr>
          <p:cNvPr id="12687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泛型的类型参数只能是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</a:rPr>
              <a:t>复合数据类型</a:t>
            </a:r>
            <a:r>
              <a:rPr lang="zh-CN" altLang="en-US" sz="2400">
                <a:highlight>
                  <a:srgbClr val="FFFF00"/>
                </a:highlight>
                <a:latin typeface="黑体" panose="02010609060101010101" pitchFamily="49" charset="-122"/>
              </a:rPr>
              <a:t>，不能是原始类型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模板</a:t>
            </a:r>
            <a:r>
              <a:rPr lang="en-US" sz="2400">
                <a:latin typeface="黑体" panose="02010609060101010101" pitchFamily="49" charset="-122"/>
              </a:rPr>
              <a:t> </a:t>
            </a:r>
            <a:endParaRPr lang="zh-CN" altLang="en-US" sz="2400">
              <a:latin typeface="黑体" panose="02010609060101010101" pitchFamily="49" charset="-122"/>
            </a:endParaRPr>
          </a:p>
          <a:p>
            <a:pPr marL="365125" indent="-255905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同一个泛型类可以对应多个版本（因为参数类型是不确定的）对象，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不同版本的泛型类实例是不兼容的（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</a:rPr>
              <a:t>List&lt;String&gt;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</a:rPr>
              <a:t>List&lt;Object&gt;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不兼容）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  <a:endParaRPr lang="zh-CN" altLang="en-US" sz="2400">
              <a:latin typeface="黑体" panose="02010609060101010101" pitchFamily="49" charset="-122"/>
            </a:endParaRPr>
          </a:p>
          <a:p>
            <a:pPr marL="365125" indent="-255905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泛型的类型参数可以有多个。</a:t>
            </a:r>
            <a:r>
              <a:rPr lang="en-US" sz="2400">
                <a:latin typeface="黑体" panose="02010609060101010101" pitchFamily="49" charset="-122"/>
              </a:rPr>
              <a:t> </a:t>
            </a:r>
            <a:endParaRPr lang="zh-CN" altLang="en-US" sz="2400">
              <a:latin typeface="黑体" panose="02010609060101010101" pitchFamily="49" charset="-122"/>
            </a:endParaRPr>
          </a:p>
          <a:p>
            <a:pPr marL="365125" indent="-255905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泛型的参数类型可以使用</a:t>
            </a:r>
            <a:r>
              <a:rPr lang="en-US" altLang="zh-CN" sz="2400">
                <a:latin typeface="黑体" panose="02010609060101010101" pitchFamily="49" charset="-122"/>
              </a:rPr>
              <a:t>extends</a:t>
            </a:r>
            <a:r>
              <a:rPr lang="zh-CN" altLang="en-US" sz="2400">
                <a:latin typeface="黑体" panose="02010609060101010101" pitchFamily="49" charset="-122"/>
              </a:rPr>
              <a:t>语句，例如</a:t>
            </a:r>
            <a:r>
              <a:rPr lang="en-US" altLang="zh-CN" sz="2400">
                <a:latin typeface="黑体" panose="02010609060101010101" pitchFamily="49" charset="-122"/>
              </a:rPr>
              <a:t>&lt;T extends superclass&gt;</a:t>
            </a:r>
            <a:r>
              <a:rPr lang="zh-CN" altLang="en-US" sz="2400">
                <a:latin typeface="黑体" panose="02010609060101010101" pitchFamily="49" charset="-122"/>
              </a:rPr>
              <a:t>。习惯上称为</a:t>
            </a:r>
            <a:r>
              <a:rPr lang="en-US" sz="2400">
                <a:latin typeface="黑体" panose="02010609060101010101" pitchFamily="49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有界类型</a:t>
            </a:r>
            <a:r>
              <a:rPr lang="en-US" sz="2400">
                <a:latin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  <a:endParaRPr lang="zh-CN" altLang="en-US" sz="2400">
              <a:latin typeface="黑体" panose="02010609060101010101" pitchFamily="49" charset="-122"/>
            </a:endParaRPr>
          </a:p>
          <a:p>
            <a:pPr marL="365125" indent="-255905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泛型的参数类型在定义泛型类型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</a:rPr>
              <a:t>实例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</a:rPr>
              <a:t>/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</a:rPr>
              <a:t>对象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</a:rPr>
              <a:t>/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</a:rPr>
              <a:t>变量</a:t>
            </a:r>
            <a:r>
              <a:rPr lang="zh-CN" altLang="en-US" sz="2400">
                <a:latin typeface="黑体" panose="02010609060101010101" pitchFamily="49" charset="-122"/>
              </a:rPr>
              <a:t>时还可以是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通配符类型</a:t>
            </a:r>
            <a:r>
              <a:rPr lang="zh-CN" altLang="en-US" sz="2400">
                <a:latin typeface="黑体" panose="02010609060101010101" pitchFamily="49" charset="-122"/>
              </a:rPr>
              <a:t>。例如</a:t>
            </a:r>
            <a:r>
              <a:rPr lang="en-US" altLang="zh-CN" sz="2400">
                <a:latin typeface="黑体" panose="02010609060101010101" pitchFamily="49" charset="-122"/>
              </a:rPr>
              <a:t>:</a:t>
            </a:r>
            <a:br>
              <a:rPr lang="en-US" altLang="zh-CN" sz="2400">
                <a:latin typeface="黑体" panose="02010609060101010101" pitchFamily="49" charset="-122"/>
              </a:rPr>
            </a:br>
            <a:r>
              <a:rPr lang="en-US" altLang="zh-CN" sz="2400">
                <a:latin typeface="黑体" panose="02010609060101010101" pitchFamily="49" charset="-122"/>
              </a:rPr>
              <a:t>Class&lt;?&gt; classType = Class.forName("java.lang.String");</a:t>
            </a:r>
            <a:br>
              <a:rPr lang="en-US" altLang="zh-CN" sz="2400">
                <a:latin typeface="黑体" panose="02010609060101010101" pitchFamily="49" charset="-122"/>
              </a:rPr>
            </a:br>
            <a:r>
              <a:rPr lang="en-US" altLang="zh-CN" sz="2400">
                <a:latin typeface="黑体" panose="02010609060101010101" pitchFamily="49" charset="-122"/>
              </a:rPr>
              <a:t>ArrayList&lt;? extends Date&gt; list1;</a:t>
            </a:r>
            <a:br>
              <a:rPr lang="en-US" altLang="zh-CN" sz="2400">
                <a:latin typeface="黑体" panose="02010609060101010101" pitchFamily="49" charset="-122"/>
              </a:rPr>
            </a:br>
            <a:r>
              <a:rPr lang="en-US" altLang="zh-CN" sz="2400">
                <a:latin typeface="黑体" panose="02010609060101010101" pitchFamily="49" charset="-122"/>
              </a:rPr>
              <a:t>ArrayList&lt;? super Date&gt; list2;</a:t>
            </a:r>
            <a:endParaRPr lang="en-US" altLang="zh-CN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ChangeArrowheads="1"/>
          </p:cNvSpPr>
          <p:nvPr/>
        </p:nvSpPr>
        <p:spPr bwMode="auto">
          <a:xfrm>
            <a:off x="1308418" y="2459434"/>
            <a:ext cx="8184356" cy="365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499" tIns="49139" rIns="94499" bIns="49139" anchor="ctr">
            <a:spAutoFit/>
          </a:bodyPr>
          <a:lstStyle>
            <a:lvl1pPr indent="107950"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class Generic3&lt;T&gt;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private T[]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rray;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//</a:t>
            </a:r>
            <a:r>
              <a:rPr lang="zh-CN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此处不能用</a:t>
            </a:r>
            <a:r>
              <a:rPr lang="en-GB" altLang="zh-CN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new T[]</a:t>
            </a:r>
            <a:r>
              <a:rPr lang="zh-CN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实例化</a:t>
            </a:r>
            <a:r>
              <a:rPr lang="en-GB" altLang="zh-CN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array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sym typeface="+mn-ea"/>
              </a:rPr>
              <a:t>private T </a:t>
            </a:r>
            <a:r>
              <a:rPr lang="en-US" altLang="en-GB" sz="2100" b="1">
                <a:solidFill>
                  <a:srgbClr val="000000"/>
                </a:solidFill>
                <a:latin typeface="Courier New" panose="02070309020205020404" pitchFamily="49" charset="0"/>
                <a:sym typeface="+mn-ea"/>
              </a:rPr>
              <a:t>var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sym typeface="+mn-ea"/>
              </a:rPr>
              <a:t>;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sym typeface="+mn-ea"/>
              </a:rPr>
              <a:t> //</a:t>
            </a:r>
            <a:r>
              <a:rPr lang="zh-CN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sym typeface="+mn-ea"/>
              </a:rPr>
              <a:t>此处不能用</a:t>
            </a:r>
            <a:r>
              <a:rPr lang="en-GB" altLang="zh-CN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sym typeface="+mn-ea"/>
              </a:rPr>
              <a:t>new T</a:t>
            </a:r>
            <a:r>
              <a:rPr lang="en-US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sym typeface="+mn-ea"/>
              </a:rPr>
              <a:t>()</a:t>
            </a:r>
            <a:r>
              <a:rPr lang="zh-CN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sym typeface="+mn-ea"/>
              </a:rPr>
              <a:t>实例化</a:t>
            </a:r>
            <a:r>
              <a:rPr lang="en-US" altLang="en-GB" sz="21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sym typeface="+mn-ea"/>
              </a:rPr>
              <a:t>var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void setArray(T[]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rray)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this.array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=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rray;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public T[] getArray() {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return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rray;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泛型成员的限制</a:t>
            </a:r>
            <a:endParaRPr lang="zh-CN" altLang="en-US">
              <a:sym typeface="+mn-ea"/>
            </a:endParaRPr>
          </a:p>
        </p:txBody>
      </p:sp>
      <p:sp>
        <p:nvSpPr>
          <p:cNvPr id="1219588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395730"/>
            <a:ext cx="9721850" cy="1219200"/>
          </a:xfrm>
        </p:spPr>
        <p:txBody>
          <a:bodyPr/>
          <a:lstStyle/>
          <a:p>
            <a:r>
              <a:rPr lang="zh-CN" altLang="en-US" sz="2800"/>
              <a:t>在泛型类中的泛型成员</a:t>
            </a:r>
            <a:r>
              <a:rPr lang="zh-CN" altLang="en-US" sz="2800">
                <a:highlight>
                  <a:srgbClr val="FFFF00"/>
                </a:highlight>
              </a:rPr>
              <a:t>不能直接实例化</a:t>
            </a:r>
            <a:r>
              <a:rPr lang="zh-CN" altLang="en-US" sz="2800"/>
              <a:t>，其实例必须要通过方法的参数传递给泛型成员：</a:t>
            </a:r>
            <a:endParaRPr lang="zh-CN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泛型成员的可用方法</a:t>
            </a:r>
            <a:endParaRPr lang="zh-CN" altLang="en-US">
              <a:sym typeface="+mn-ea"/>
            </a:endParaRPr>
          </a:p>
        </p:txBody>
      </p:sp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z="2800"/>
              <a:t>由于泛型类型只有在类实例化后才能确定，</a:t>
            </a:r>
            <a:r>
              <a:rPr lang="zh-CN" altLang="en-GB" sz="2800">
                <a:highlight>
                  <a:srgbClr val="FFFF00"/>
                </a:highlight>
              </a:rPr>
              <a:t>类中的泛型成员只能使用</a:t>
            </a:r>
            <a:r>
              <a:rPr lang="en-GB" altLang="zh-CN" sz="2800">
                <a:highlight>
                  <a:srgbClr val="FFFF00"/>
                </a:highlight>
              </a:rPr>
              <a:t>Object</a:t>
            </a:r>
            <a:r>
              <a:rPr lang="zh-CN" altLang="en-GB" sz="2800">
                <a:highlight>
                  <a:srgbClr val="FFFF00"/>
                </a:highlight>
              </a:rPr>
              <a:t>类型中的方法</a:t>
            </a:r>
            <a:r>
              <a:rPr lang="zh-CN" altLang="en-GB" sz="2800"/>
              <a:t>：</a:t>
            </a:r>
            <a:endParaRPr lang="zh-CN" altLang="en-GB" sz="2800"/>
          </a:p>
          <a:p>
            <a:endParaRPr lang="zh-CN" altLang="en-GB" sz="2800">
              <a:solidFill>
                <a:srgbClr val="000000"/>
              </a:solidFill>
            </a:endParaRPr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1468517" y="2824679"/>
            <a:ext cx="8392715" cy="392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class Generic&lt;T&gt;{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T f;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void setF(T f){ this.f=f; }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//....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void doSome(){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  /*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   getClass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和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都是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Object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中的方法</a:t>
            </a:r>
            <a:endParaRPr lang="zh-CN" altLang="en-GB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       *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  System.out.println(f.getClass().getName());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   System.out.println(f.toString());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altLang="zh-CN" sz="2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ChangeArrowheads="1"/>
          </p:cNvSpPr>
          <p:nvPr/>
        </p:nvSpPr>
        <p:spPr bwMode="auto">
          <a:xfrm>
            <a:off x="1620203" y="1960523"/>
            <a:ext cx="4417060" cy="101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class Generic&lt;T&gt; {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//....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229827" name="Rectangle 3"/>
          <p:cNvSpPr>
            <a:spLocks noChangeArrowheads="1"/>
          </p:cNvSpPr>
          <p:nvPr/>
        </p:nvSpPr>
        <p:spPr bwMode="auto">
          <a:xfrm>
            <a:off x="1695212" y="4325819"/>
            <a:ext cx="6817360" cy="101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public class Generic&lt;T extends Object&gt; {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//....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  <a:endParaRPr lang="en-GB" sz="21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229828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默认的泛型限制类型</a:t>
            </a:r>
            <a:endParaRPr lang="zh-CN" altLang="en-US">
              <a:sym typeface="+mn-ea"/>
            </a:endParaRPr>
          </a:p>
        </p:txBody>
      </p:sp>
      <p:sp>
        <p:nvSpPr>
          <p:cNvPr id="1229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z="2800"/>
              <a:t>定义泛型类别时，如果只写以下代码：</a:t>
            </a:r>
            <a:endParaRPr lang="zh-CN" altLang="en-GB" sz="2800"/>
          </a:p>
          <a:p>
            <a:endParaRPr lang="en-GB" sz="2800"/>
          </a:p>
          <a:p>
            <a:endParaRPr lang="en-GB" sz="2800"/>
          </a:p>
          <a:p>
            <a:endParaRPr lang="zh-CN" altLang="en-GB" sz="2800"/>
          </a:p>
          <a:p>
            <a:r>
              <a:rPr lang="zh-CN" altLang="en-GB" sz="2800"/>
              <a:t>相当于下面的定义方式</a:t>
            </a:r>
            <a:endParaRPr lang="zh-CN" altLang="en-GB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z="2800"/>
              <a:t>泛型类实例化时，</a:t>
            </a:r>
            <a:r>
              <a:rPr lang="zh-CN" altLang="en-GB" sz="2800">
                <a:highlight>
                  <a:srgbClr val="FFFF00"/>
                </a:highlight>
              </a:rPr>
              <a:t>并不一定要指明泛型对应的实际类型</a:t>
            </a:r>
            <a:r>
              <a:rPr lang="zh-CN" altLang="en-GB" sz="2800"/>
              <a:t>，此时会使用</a:t>
            </a:r>
            <a:r>
              <a:rPr lang="en-GB" sz="2800">
                <a:highlight>
                  <a:srgbClr val="FFFF00"/>
                </a:highlight>
              </a:rPr>
              <a:t>Object</a:t>
            </a:r>
            <a:r>
              <a:rPr lang="zh-CN" altLang="en-GB" sz="2800">
                <a:highlight>
                  <a:srgbClr val="FFFF00"/>
                </a:highlight>
              </a:rPr>
              <a:t>作为泛型的默认类型</a:t>
            </a:r>
            <a:endParaRPr lang="zh-CN" altLang="en-GB" sz="2800"/>
          </a:p>
          <a:p>
            <a:endParaRPr lang="en-GB" sz="2800"/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zh-CN" altLang="en-GB" sz="2800"/>
              <a:t>编译时编译器会发出警告：</a:t>
            </a:r>
            <a:endParaRPr lang="zh-CN" altLang="en-GB" sz="2800"/>
          </a:p>
        </p:txBody>
      </p:sp>
      <p:sp>
        <p:nvSpPr>
          <p:cNvPr id="1214467" name="Rectangle 3"/>
          <p:cNvSpPr>
            <a:spLocks noChangeArrowheads="1"/>
          </p:cNvSpPr>
          <p:nvPr/>
        </p:nvSpPr>
        <p:spPr bwMode="auto">
          <a:xfrm>
            <a:off x="1800543" y="2385179"/>
            <a:ext cx="5367338" cy="69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 f3 = new Generic();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f3.setF(new Boolean(false));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214468" name="Rectangle 4"/>
          <p:cNvSpPr>
            <a:spLocks noChangeArrowheads="1"/>
          </p:cNvSpPr>
          <p:nvPr/>
        </p:nvSpPr>
        <p:spPr bwMode="auto">
          <a:xfrm>
            <a:off x="1124982" y="4095076"/>
            <a:ext cx="9217660" cy="69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Note: Generic.java uses unchecked or unsafe operations.</a:t>
            </a:r>
            <a:endParaRPr lang="en-GB" sz="2100" b="1">
              <a:solidFill>
                <a:srgbClr val="FF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Note: Recompile with -Xlint:unchecked for details.</a:t>
            </a:r>
            <a:endParaRPr lang="en-GB" sz="2100" b="1">
              <a:solidFill>
                <a:srgbClr val="FF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214469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实例化时的泛型的默认类型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泛型中的</a:t>
            </a:r>
            <a:r>
              <a:rPr lang="zh-CN" altLang="en-US">
                <a:sym typeface="+mn-ea"/>
              </a:rPr>
              <a:t>Object</a:t>
            </a:r>
            <a:r>
              <a:rPr lang="zh-CN" altLang="en-US">
                <a:sym typeface="+mn-ea"/>
              </a:rPr>
              <a:t>类型兼容性</a:t>
            </a:r>
            <a:endParaRPr lang="zh-CN" altLang="en-US">
              <a:sym typeface="+mn-ea"/>
            </a:endParaRPr>
          </a:p>
        </p:txBody>
      </p:sp>
      <p:sp>
        <p:nvSpPr>
          <p:cNvPr id="123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Object</a:t>
            </a:r>
            <a:r>
              <a:rPr lang="zh-CN" altLang="en-US" sz="2800"/>
              <a:t>是所有类的父类，因此，</a:t>
            </a:r>
            <a:r>
              <a:rPr lang="zh-CN" altLang="en-US" sz="2800">
                <a:highlight>
                  <a:srgbClr val="FFFF00"/>
                </a:highlight>
              </a:rPr>
              <a:t>所有的类型的实例都可赋值给</a:t>
            </a:r>
            <a:r>
              <a:rPr lang="en-US" altLang="zh-CN" sz="2800">
                <a:highlight>
                  <a:srgbClr val="FFFF00"/>
                </a:highlight>
              </a:rPr>
              <a:t>Object</a:t>
            </a:r>
            <a:r>
              <a:rPr lang="zh-CN" altLang="en-US" sz="2800">
                <a:highlight>
                  <a:srgbClr val="FFFF00"/>
                </a:highlight>
              </a:rPr>
              <a:t>类型的变量</a:t>
            </a:r>
            <a:endParaRPr lang="zh-CN" altLang="en-US" sz="2800">
              <a:highlight>
                <a:srgbClr val="FFFF00"/>
              </a:highlight>
            </a:endParaRP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在实例化泛型类时，将泛型指定为</a:t>
            </a:r>
            <a:r>
              <a:rPr lang="en-US" altLang="zh-CN" sz="2800"/>
              <a:t>Object</a:t>
            </a:r>
            <a:r>
              <a:rPr lang="zh-CN" altLang="en-US" sz="2800"/>
              <a:t>类型却不存在着和其他类型之间的兼容性：</a:t>
            </a:r>
            <a:endParaRPr lang="zh-CN" altLang="en-US" sz="2800"/>
          </a:p>
        </p:txBody>
      </p:sp>
      <p:sp>
        <p:nvSpPr>
          <p:cNvPr id="1235972" name="Rectangle 4"/>
          <p:cNvSpPr>
            <a:spLocks noChangeArrowheads="1"/>
          </p:cNvSpPr>
          <p:nvPr/>
        </p:nvSpPr>
        <p:spPr bwMode="auto">
          <a:xfrm>
            <a:off x="1620203" y="5030986"/>
            <a:ext cx="8392716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Generic&lt;Boolean&gt; f1 = new Generic&lt;Boolean&gt;();</a:t>
            </a:r>
            <a:endParaRPr lang="en-GB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Generic&lt;Integer&gt; f2 = new Generic&lt;Integer&gt;();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Generic&lt;Object&gt; f=f1;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//</a:t>
            </a:r>
            <a:r>
              <a:rPr lang="en-GB" altLang="zh-CN" sz="2100" b="1">
                <a:solidFill>
                  <a:srgbClr val="000000"/>
                </a:solidFill>
                <a:latin typeface="宋体" panose="02010600030101010101" pitchFamily="2" charset="-122"/>
              </a:rPr>
              <a:t>f1</a:t>
            </a:r>
            <a:r>
              <a:rPr lang="zh-CN" altLang="en-GB" sz="21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GB" altLang="zh-CN" sz="2100" b="1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zh-CN" altLang="en-GB" sz="2100" b="1">
                <a:solidFill>
                  <a:srgbClr val="000000"/>
                </a:solidFill>
                <a:latin typeface="宋体" panose="02010600030101010101" pitchFamily="2" charset="-122"/>
              </a:rPr>
              <a:t>类型并不兼容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,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发生编译错误</a:t>
            </a:r>
            <a:endParaRPr lang="zh-CN" altLang="en-GB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FF0000"/>
                </a:solidFill>
                <a:latin typeface="Courier New" panose="02070309020205020404" pitchFamily="49" charset="0"/>
              </a:rPr>
              <a:t>f=f2;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 //f2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和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类型同样不兼容，也会发生编译错误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35973" name="Rectangle 5"/>
          <p:cNvSpPr>
            <a:spLocks noChangeArrowheads="1"/>
          </p:cNvSpPr>
          <p:nvPr/>
        </p:nvSpPr>
        <p:spPr bwMode="auto">
          <a:xfrm>
            <a:off x="1771889" y="2383989"/>
            <a:ext cx="7599283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Boolean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</a:t>
            </a: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= new Boolean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(true);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Integer f2 = new Integer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(1);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Object  f=f1;  //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OK</a:t>
            </a:r>
            <a:endParaRPr lang="zh-CN" altLang="en-GB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f=f2;  //OK 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55466"/>
            <a:ext cx="9720263" cy="360680"/>
          </a:xfrm>
          <a:noFill/>
          <a:ln w="9525">
            <a:noFill/>
          </a:ln>
        </p:spPr>
        <p:txBody>
          <a:bodyPr vert="horz" wrap="square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泛型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通配符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Wildcard）</a:t>
            </a:r>
            <a:endParaRPr lang="zh-CN" altLang="en-US">
              <a:sym typeface="+mn-ea"/>
            </a:endParaRP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解决泛型类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实例</a:t>
            </a:r>
            <a:r>
              <a:rPr lang="zh-CN" altLang="en-US" sz="2800">
                <a:highlight>
                  <a:srgbClr val="FFFF00"/>
                </a:highlight>
              </a:rPr>
              <a:t>之间的不兼容</a:t>
            </a:r>
            <a:r>
              <a:rPr lang="zh-CN" altLang="en-US" sz="2800"/>
              <a:t>性</a:t>
            </a:r>
            <a:endParaRPr lang="zh-CN" altLang="en-US" sz="2800"/>
          </a:p>
          <a:p>
            <a:r>
              <a:rPr lang="zh-CN" altLang="en-US" sz="2800"/>
              <a:t>使用泛型通配符</a:t>
            </a:r>
            <a:r>
              <a:rPr lang="en-US" altLang="zh-CN" sz="2800"/>
              <a:t>(?)</a:t>
            </a:r>
            <a:endParaRPr lang="zh-CN" altLang="en-US" sz="2800"/>
          </a:p>
        </p:txBody>
      </p:sp>
      <p:sp>
        <p:nvSpPr>
          <p:cNvPr id="1236996" name="Rectangle 4"/>
          <p:cNvSpPr>
            <a:spLocks noChangeArrowheads="1"/>
          </p:cNvSpPr>
          <p:nvPr/>
        </p:nvSpPr>
        <p:spPr bwMode="auto">
          <a:xfrm>
            <a:off x="1316990" y="2609533"/>
            <a:ext cx="8168005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23189" tIns="49139" rIns="94499" bIns="0" anchor="ctr">
            <a:spAutoFit/>
          </a:bodyPr>
          <a:lstStyle>
            <a:lvl1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defTabSz="44894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Generic&lt;Boolean&gt; f1 = new Generic&lt;Boolean&gt;();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Generic&lt;Integer&gt; f2 = new Generic&lt;Integer&gt;();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Generic&lt;Object&gt;  f3 = new Generic&lt;Object&gt;();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//f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可代表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Generic</a:t>
            </a:r>
            <a:r>
              <a:rPr lang="zh-CN" altLang="en-GB" sz="2100" b="1">
                <a:solidFill>
                  <a:srgbClr val="000000"/>
                </a:solidFill>
                <a:latin typeface="Courier New" panose="02070309020205020404" pitchFamily="49" charset="0"/>
              </a:rPr>
              <a:t>所有可能的实例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Generic&lt;?&gt;   f;</a:t>
            </a: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f=f1;  //OK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f=f2;  //OK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2100" b="1">
                <a:solidFill>
                  <a:srgbClr val="000000"/>
                </a:solidFill>
                <a:latin typeface="Courier New" panose="02070309020205020404" pitchFamily="49" charset="0"/>
              </a:rPr>
              <a:t>f=f3;  //OK</a:t>
            </a:r>
            <a:endParaRPr lang="en-GB" altLang="zh-CN" sz="2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GB" sz="2100" b="1">
                <a:solidFill>
                  <a:srgbClr val="000000"/>
                </a:solidFill>
                <a:latin typeface="Courier New" panose="02070309020205020404" pitchFamily="49" charset="0"/>
                <a:sym typeface="+mn-ea"/>
              </a:rPr>
              <a:t>//</a:t>
            </a:r>
            <a:r>
              <a:rPr lang="en-GB" altLang="zh-CN" sz="2100" b="1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Generic    f;</a:t>
            </a:r>
            <a:r>
              <a:rPr lang="zh-CN" altLang="en-GB" sz="2100" b="1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的声明方式以上也可以操作，但是有警告。</a:t>
            </a:r>
            <a:endParaRPr lang="zh-CN" altLang="en-GB" sz="2100" b="1">
              <a:solidFill>
                <a:srgbClr val="FF0000"/>
              </a:solidFill>
              <a:latin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3200">
                <a:highlight>
                  <a:srgbClr val="FFFF00"/>
                </a:highlight>
              </a:rPr>
              <a:t>泛型通配符总结</a:t>
            </a:r>
            <a:endParaRPr lang="zh-CN" altLang="zh-CN" sz="3200"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限定通配符总是包括自身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上界类型通配符：</a:t>
            </a:r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传入泛型类型</a:t>
            </a:r>
            <a:r>
              <a:rPr lang="en-US" altLang="zh-CN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(set)</a:t>
            </a:r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方法受限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下界类型通配符：</a:t>
            </a:r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返回泛型类型</a:t>
            </a:r>
            <a:r>
              <a:rPr lang="en-US" altLang="zh-CN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en-US" altLang="zh-CN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方法受限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获取数据，使用 ? extends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通配符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写入数据，使用 ? super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通配符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如果既要存，又要取，通配符会使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泛型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失去意义。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不能同时声明泛型通配符上界和下界</a:t>
            </a:r>
            <a:endParaRPr lang="zh-CN" altLang="en-US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b379b2c-d7f8-4df1-a5a5-a6a4298b4a1b"/>
  <p:tag name="COMMONDATA" val="eyJoZGlkIjoiYjNiMjFmMjgzOWFkZmI5ZDgxZjNjYTg0ZWMyM2QyZGU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2863</Words>
  <Application>WPS 演示</Application>
  <PresentationFormat/>
  <Paragraphs>189</Paragraphs>
  <Slides>13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黑体</vt:lpstr>
      <vt:lpstr>Times New Roman</vt:lpstr>
      <vt:lpstr>Courier New</vt:lpstr>
      <vt:lpstr>Consolas</vt:lpstr>
      <vt:lpstr>Arial Unicode MS</vt:lpstr>
      <vt:lpstr>PMingLiU</vt:lpstr>
      <vt:lpstr>隶书</vt:lpstr>
      <vt:lpstr>Office 主题​​</vt:lpstr>
      <vt:lpstr>PowerPoint 演示文稿</vt:lpstr>
      <vt:lpstr>泛型的规则和限制</vt:lpstr>
      <vt:lpstr>泛型成员的限制</vt:lpstr>
      <vt:lpstr>泛型成员的可用方法</vt:lpstr>
      <vt:lpstr>默认的泛型限制类型</vt:lpstr>
      <vt:lpstr>实例化时的泛型的默认类型</vt:lpstr>
      <vt:lpstr>泛型中的Object类型兼容性</vt:lpstr>
      <vt:lpstr>泛型通配字符（Wildcard）</vt:lpstr>
      <vt:lpstr>泛型通配符总结</vt:lpstr>
      <vt:lpstr>限定泛型方法中泛型类型</vt:lpstr>
      <vt:lpstr>继承中的泛型</vt:lpstr>
      <vt:lpstr>继承时指定父类的泛型类型</vt:lpstr>
      <vt:lpstr>泛型限制总结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358</cp:revision>
  <cp:lastPrinted>2016-11-07T04:06:00Z</cp:lastPrinted>
  <dcterms:created xsi:type="dcterms:W3CDTF">2012-10-26T07:13:00Z</dcterms:created>
  <dcterms:modified xsi:type="dcterms:W3CDTF">2023-06-20T12:08:55Z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FAEFAF70D6A64496A665312135DA47BB</vt:lpwstr>
  </property>
</Properties>
</file>