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7"/>
  </p:handoutMasterIdLst>
  <p:sldIdLst>
    <p:sldId id="435" r:id="rId3"/>
    <p:sldId id="1893" r:id="rId4"/>
    <p:sldId id="1940" r:id="rId6"/>
    <p:sldId id="1902" r:id="rId7"/>
    <p:sldId id="1918" r:id="rId8"/>
    <p:sldId id="1920" r:id="rId9"/>
    <p:sldId id="1925" r:id="rId10"/>
    <p:sldId id="1996" r:id="rId11"/>
    <p:sldId id="1928" r:id="rId12"/>
    <p:sldId id="1932" r:id="rId13"/>
    <p:sldId id="2065" r:id="rId14"/>
    <p:sldId id="1975" r:id="rId15"/>
    <p:sldId id="1978" r:id="rId16"/>
  </p:sldIdLst>
  <p:sldSz cx="10801350" cy="7200900"/>
  <p:notesSz cx="6858000" cy="9144000"/>
  <p:custDataLst>
    <p:tags r:id="rId21"/>
  </p:custData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FontTx/>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50"/>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3.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noRot="1" noTextEdit="1"/>
          </p:cNvSpPr>
          <p:nvPr>
            <p:ph type="sldImg"/>
          </p:nvPr>
        </p:nvSpPr>
        <p:spPr/>
      </p:sp>
      <p:sp>
        <p:nvSpPr>
          <p:cNvPr id="6246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noRot="1" noTextEdit="1"/>
          </p:cNvSpPr>
          <p:nvPr>
            <p:ph type="sldImg"/>
          </p:nvPr>
        </p:nvSpPr>
        <p:spPr/>
      </p:sp>
      <p:sp>
        <p:nvSpPr>
          <p:cNvPr id="2150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noRot="1" noTextEdit="1"/>
          </p:cNvSpPr>
          <p:nvPr>
            <p:ph type="sldImg"/>
          </p:nvPr>
        </p:nvSpPr>
        <p:spPr/>
      </p:sp>
      <p:sp>
        <p:nvSpPr>
          <p:cNvPr id="2765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noRot="1" noTextEdit="1"/>
          </p:cNvSpPr>
          <p:nvPr>
            <p:ph type="sldImg"/>
          </p:nvPr>
        </p:nvSpPr>
        <p:spPr/>
      </p:sp>
      <p:sp>
        <p:nvSpPr>
          <p:cNvPr id="747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noRot="1" noTextEdit="1"/>
          </p:cNvSpPr>
          <p:nvPr>
            <p:ph type="sldImg"/>
          </p:nvPr>
        </p:nvSpPr>
        <p:spPr/>
      </p:sp>
      <p:sp>
        <p:nvSpPr>
          <p:cNvPr id="768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noRot="1" noTextEdit="1"/>
          </p:cNvSpPr>
          <p:nvPr>
            <p:ph type="sldImg"/>
          </p:nvPr>
        </p:nvSpPr>
        <p:spPr/>
      </p:sp>
      <p:sp>
        <p:nvSpPr>
          <p:cNvPr id="10752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noRot="1" noTextEdit="1"/>
          </p:cNvSpPr>
          <p:nvPr>
            <p:ph type="sldImg"/>
          </p:nvPr>
        </p:nvSpPr>
        <p:spPr/>
      </p:sp>
      <p:sp>
        <p:nvSpPr>
          <p:cNvPr id="11161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noRot="1" noTextEdit="1"/>
          </p:cNvSpPr>
          <p:nvPr>
            <p:ph type="sldImg"/>
          </p:nvPr>
        </p:nvSpPr>
        <p:spPr/>
      </p:sp>
      <p:sp>
        <p:nvSpPr>
          <p:cNvPr id="1218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noRot="1" noTextEdit="1"/>
          </p:cNvSpPr>
          <p:nvPr>
            <p:ph type="sldImg"/>
          </p:nvPr>
        </p:nvSpPr>
        <p:spPr/>
      </p:sp>
      <p:sp>
        <p:nvSpPr>
          <p:cNvPr id="1280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noRot="1" noTextEdit="1"/>
          </p:cNvSpPr>
          <p:nvPr>
            <p:ph type="sldImg"/>
          </p:nvPr>
        </p:nvSpPr>
        <p:spPr/>
      </p:sp>
      <p:sp>
        <p:nvSpPr>
          <p:cNvPr id="13619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Slide Image Placeholder 1"/>
          <p:cNvSpPr>
            <a:spLocks noGrp="1" noRot="1" noChangeAspect="1" noTextEdit="1"/>
          </p:cNvSpPr>
          <p:nvPr>
            <p:ph type="sldImg"/>
          </p:nvPr>
        </p:nvSpPr>
        <p:spPr/>
      </p:sp>
      <p:sp>
        <p:nvSpPr>
          <p:cNvPr id="140290" name="Notes Placeholder 2"/>
          <p:cNvSpPr>
            <a:spLocks noGrp="1"/>
          </p:cNvSpPr>
          <p:nvPr>
            <p:ph type="body"/>
          </p:nvPr>
        </p:nvSpPr>
        <p:spPr>
          <a:xfrm>
            <a:off x="914400" y="4343400"/>
            <a:ext cx="5029200" cy="4114800"/>
          </a:xfrm>
          <a:prstGeom prst="rect">
            <a:avLst/>
          </a:prstGeom>
          <a:noFill/>
          <a:ln w="9525">
            <a:noFill/>
          </a:ln>
        </p:spPr>
        <p:txBody>
          <a:bodyPr anchor="t"/>
          <a:p>
            <a:pPr lvl="0"/>
            <a:endParaRPr lang="zh-CN" altLang="en-US" dirty="0"/>
          </a:p>
        </p:txBody>
      </p:sp>
      <p:sp>
        <p:nvSpPr>
          <p:cNvPr id="140291" name="Slide Number Placeholder 3"/>
          <p:cNvSpPr txBox="1">
            <a:spLocks noGrp="1"/>
          </p:cNvSpPr>
          <p:nvPr/>
        </p:nvSpPr>
        <p:spPr>
          <a:xfrm>
            <a:off x="3886200" y="8686800"/>
            <a:ext cx="2971800" cy="457200"/>
          </a:xfrm>
          <a:prstGeom prst="rect">
            <a:avLst/>
          </a:prstGeom>
          <a:noFill/>
          <a:ln w="9525">
            <a:noFill/>
          </a:ln>
        </p:spPr>
        <p:txBody>
          <a:bodyPr anchor="b"/>
          <a:p>
            <a:pPr lvl="0" algn="r">
              <a:spcBef>
                <a:spcPct val="20000"/>
              </a:spcBef>
              <a:buChar char="•"/>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4" y="6301205"/>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39862"/>
            <a:chOff x="0" y="2716812"/>
            <a:chExt cx="5991142" cy="1368924"/>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39551"/>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defRPr/>
              </a:pP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类反射和加载</a:t>
              </a: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机制</a:t>
              </a:r>
              <a:endPar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301405" y="3733984"/>
              <a:ext cx="2411523" cy="351752"/>
            </a:xfrm>
            <a:prstGeom prst="rect">
              <a:avLst/>
            </a:prstGeom>
            <a:noFill/>
            <a:ln w="9525">
              <a:noFill/>
            </a:ln>
          </p:spPr>
          <p:txBody>
            <a:bodyPr>
              <a:spAutoFit/>
            </a:bodyPr>
            <a:lstStyle/>
            <a:p>
              <a:pPr marR="0" algn="ctr" defTabSz="1028700">
                <a:lnSpc>
                  <a:spcPct val="125000"/>
                </a:lnSpc>
                <a:buClrTx/>
                <a:buSzTx/>
                <a:buFont typeface="Arial" panose="020B0604020202020204" pitchFamily="34" charset="0"/>
                <a:defRPr/>
              </a:pPr>
              <a:r>
                <a:rPr kumimoji="0" lang="en-US" altLang="zh-CN"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Classloader</a:t>
              </a:r>
              <a:r>
                <a:rPr kumimoji="0" lang="zh-CN" altLang="en-US"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 </a:t>
              </a:r>
              <a:r>
                <a:rPr kumimoji="0" lang="en-US" altLang="zh-CN"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and</a:t>
              </a:r>
              <a:r>
                <a:rPr kumimoji="0" lang="zh-CN" altLang="en-US"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 </a:t>
              </a:r>
              <a:r>
                <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R</a:t>
              </a:r>
              <a:r>
                <a:rPr kumimoji="0" lang="en-US" altLang="zh-CN"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eflection</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470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highlight>
                  <a:srgbClr val="FFFF00"/>
                </a:highlight>
                <a:uLnTx/>
                <a:uFillTx/>
                <a:latin typeface="微软雅黑" panose="020B0503020204020204" pitchFamily="34" charset="-122"/>
                <a:ea typeface="微软雅黑" panose="020B0503020204020204" pitchFamily="34" charset="-122"/>
                <a:cs typeface="+mj-cs"/>
                <a:sym typeface="Calibri" panose="020F0502020204030204" pitchFamily="34" charset="0"/>
              </a:rPr>
              <a:t>动态代理步骤</a:t>
            </a:r>
            <a:endParaRPr kumimoji="0" lang="zh-CN" altLang="en-US" sz="3600" b="1" i="0" u="none" strike="noStrike" kern="1200" cap="none" spc="0" normalizeH="0" baseline="0" noProof="0">
              <a:ln>
                <a:noFill/>
              </a:ln>
              <a:solidFill>
                <a:srgbClr val="00B0F0"/>
              </a:solidFill>
              <a:effectLst/>
              <a:highlight>
                <a:srgbClr val="FFFF00"/>
              </a:highligh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6470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514350" marR="0" lvl="0" indent="-514350" algn="l" defTabSz="1028700" rtl="0" eaLnBrk="0" fontAlgn="base" latinLnBrk="0" hangingPunct="0">
              <a:lnSpc>
                <a:spcPct val="100000"/>
              </a:lnSpc>
              <a:spcBef>
                <a:spcPct val="20000"/>
              </a:spcBef>
              <a:spcAft>
                <a:spcPct val="0"/>
              </a:spcAft>
              <a:buClrTx/>
              <a:buSzTx/>
              <a:buFont typeface="+mj-lt"/>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创建一个实现接口</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InvocationHandler</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的类，它必须实现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invoke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0" indent="-514350" algn="l" defTabSz="1028700" rtl="0" eaLnBrk="0" fontAlgn="base" latinLnBrk="0" hangingPunct="0">
              <a:lnSpc>
                <a:spcPct val="100000"/>
              </a:lnSpc>
              <a:spcBef>
                <a:spcPct val="20000"/>
              </a:spcBef>
              <a:spcAft>
                <a:spcPct val="0"/>
              </a:spcAft>
              <a:buClrTx/>
              <a:buSzTx/>
              <a:buFont typeface="+mj-lt"/>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创建被代理的类以及接口</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0" indent="-514350" algn="l" defTabSz="1028700" rtl="0" eaLnBrk="0" fontAlgn="base" latinLnBrk="0" hangingPunct="0">
              <a:lnSpc>
                <a:spcPct val="100000"/>
              </a:lnSpc>
              <a:spcBef>
                <a:spcPct val="20000"/>
              </a:spcBef>
              <a:spcAft>
                <a:spcPct val="0"/>
              </a:spcAft>
              <a:buClrTx/>
              <a:buSzTx/>
              <a:buFont typeface="+mj-lt"/>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Proxy</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的静态方法</a:t>
            </a:r>
            <a:b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newProxyInstance</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ClassLoader</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loader, Class[] interfaces,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InvocationHandler</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h)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创建一个代理</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0" indent="-514350" algn="l" defTabSz="1028700" rtl="0" eaLnBrk="0" fontAlgn="base" latinLnBrk="0" hangingPunct="0">
              <a:lnSpc>
                <a:spcPct val="100000"/>
              </a:lnSpc>
              <a:spcBef>
                <a:spcPct val="20000"/>
              </a:spcBef>
              <a:spcAft>
                <a:spcPct val="0"/>
              </a:spcAft>
              <a:buClrTx/>
              <a:buSzTx/>
              <a:buFont typeface="+mj-lt"/>
              <a:buAutoNum type="arabicPeriod"/>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通过代理</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对象调用方法</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0" indent="-51435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动态代理类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内容占位符 1"/>
          <p:cNvSpPr>
            <a:spLocks noGrp="1"/>
          </p:cNvSpPr>
          <p:nvPr>
            <p:ph idx="1"/>
          </p:nvPr>
        </p:nvSpPr>
        <p:spPr>
          <a:xfrm>
            <a:off x="495300" y="1408113"/>
            <a:ext cx="9721850" cy="4751387"/>
          </a:xfrm>
        </p:spPr>
        <p:txBody>
          <a:bodyPr/>
          <a:p>
            <a:pPr marR="0" lvl="0" algn="l" defTabSz="1028700" rtl="0" eaLnBrk="0" fontAlgn="base" latinLnBrk="0" hangingPunct="0">
              <a:lnSpc>
                <a:spcPct val="110000"/>
              </a:lnSpc>
              <a:spcBef>
                <a:spcPct val="0"/>
              </a:spcBef>
              <a:spcAft>
                <a:spcPct val="0"/>
              </a:spcAft>
              <a:buClrTx/>
              <a:buSzTx/>
              <a:defRPr/>
            </a:pPr>
            <a:r>
              <a:rPr lang="zh-CN" altLang="en-US" sz="2800" noProof="0" dirty="0" smtClean="0">
                <a:ln>
                  <a:noFill/>
                </a:ln>
                <a:effectLst/>
                <a:uLnTx/>
                <a:uFillTx/>
                <a:cs typeface="微软雅黑" panose="020B0503020204020204" pitchFamily="34" charset="-122"/>
                <a:sym typeface="+mn-ea"/>
              </a:rPr>
              <a:t>由</a:t>
            </a:r>
            <a:r>
              <a:rPr lang="en-US" altLang="zh-CN" sz="2800" noProof="0" dirty="0" smtClean="0">
                <a:ln>
                  <a:noFill/>
                </a:ln>
                <a:solidFill>
                  <a:srgbClr val="FF0000"/>
                </a:solidFill>
                <a:effectLst/>
                <a:uLnTx/>
                <a:uFillTx/>
                <a:cs typeface="微软雅黑" panose="020B0503020204020204" pitchFamily="34" charset="-122"/>
                <a:sym typeface="+mn-ea"/>
              </a:rPr>
              <a:t>Proxy</a:t>
            </a:r>
            <a:r>
              <a:rPr lang="zh-CN" altLang="en-US" sz="2800" noProof="0" dirty="0" smtClean="0">
                <a:ln>
                  <a:noFill/>
                </a:ln>
                <a:effectLst/>
                <a:uLnTx/>
                <a:uFillTx/>
                <a:cs typeface="微软雅黑" panose="020B0503020204020204" pitchFamily="34" charset="-122"/>
                <a:sym typeface="+mn-ea"/>
              </a:rPr>
              <a:t>类的静态方法创建的动态代理类具有以下特点：</a:t>
            </a:r>
            <a:endParaRPr kumimoji="0" lang="zh-CN" altLang="en-US" sz="280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动态代理类是</a:t>
            </a:r>
            <a:r>
              <a:rPr lang="en-US" altLang="zh-CN" sz="2450" noProof="0" dirty="0" smtClean="0">
                <a:ln>
                  <a:noFill/>
                </a:ln>
                <a:effectLst/>
                <a:highlight>
                  <a:srgbClr val="FFFF00"/>
                </a:highlight>
                <a:uLnTx/>
                <a:uFillTx/>
                <a:cs typeface="微软雅黑" panose="020B0503020204020204" pitchFamily="34" charset="-122"/>
                <a:sym typeface="+mn-ea"/>
              </a:rPr>
              <a:t>public</a:t>
            </a:r>
            <a:r>
              <a:rPr lang="zh-CN" altLang="en-US" sz="2450" noProof="0" dirty="0" smtClean="0">
                <a:ln>
                  <a:noFill/>
                </a:ln>
                <a:effectLst/>
                <a:highlight>
                  <a:srgbClr val="FFFF00"/>
                </a:highlight>
                <a:uLnTx/>
                <a:uFillTx/>
                <a:cs typeface="微软雅黑" panose="020B0503020204020204" pitchFamily="34" charset="-122"/>
                <a:sym typeface="+mn-ea"/>
              </a:rPr>
              <a:t>、</a:t>
            </a:r>
            <a:r>
              <a:rPr lang="en-US" altLang="zh-CN" sz="2450" noProof="0" dirty="0" smtClean="0">
                <a:ln>
                  <a:noFill/>
                </a:ln>
                <a:effectLst/>
                <a:highlight>
                  <a:srgbClr val="FFFF00"/>
                </a:highlight>
                <a:uLnTx/>
                <a:uFillTx/>
                <a:cs typeface="微软雅黑" panose="020B0503020204020204" pitchFamily="34" charset="-122"/>
                <a:sym typeface="+mn-ea"/>
              </a:rPr>
              <a:t>final</a:t>
            </a:r>
            <a:r>
              <a:rPr lang="zh-CN" altLang="en-US" sz="2450" noProof="0" dirty="0" smtClean="0">
                <a:ln>
                  <a:noFill/>
                </a:ln>
                <a:effectLst/>
                <a:highlight>
                  <a:srgbClr val="FFFF00"/>
                </a:highlight>
                <a:uLnTx/>
                <a:uFillTx/>
                <a:cs typeface="微软雅黑" panose="020B0503020204020204" pitchFamily="34" charset="-122"/>
                <a:sym typeface="+mn-ea"/>
              </a:rPr>
              <a:t>和非抽象类型的</a:t>
            </a:r>
            <a:r>
              <a:rPr lang="zh-CN" altLang="en-US" sz="2450" noProof="0" dirty="0" smtClean="0">
                <a:ln>
                  <a:noFill/>
                </a:ln>
                <a:effectLst/>
                <a:uLnTx/>
                <a:uFillTx/>
                <a:cs typeface="微软雅黑" panose="020B0503020204020204" pitchFamily="34" charset="-122"/>
                <a:sym typeface="+mn-ea"/>
              </a:rPr>
              <a:t>；</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动态代理类继承了</a:t>
            </a:r>
            <a:r>
              <a:rPr lang="en-US" altLang="zh-CN" sz="2450" noProof="0" dirty="0" err="1" smtClean="0">
                <a:ln>
                  <a:noFill/>
                </a:ln>
                <a:effectLst/>
                <a:uLnTx/>
                <a:uFillTx/>
                <a:cs typeface="微软雅黑" panose="020B0503020204020204" pitchFamily="34" charset="-122"/>
                <a:sym typeface="+mn-ea"/>
              </a:rPr>
              <a:t>java.lang.reflect.Proxy</a:t>
            </a:r>
            <a:r>
              <a:rPr lang="zh-CN" altLang="en-US" sz="2450" noProof="0" dirty="0" smtClean="0">
                <a:ln>
                  <a:noFill/>
                </a:ln>
                <a:effectLst/>
                <a:uLnTx/>
                <a:uFillTx/>
                <a:cs typeface="微软雅黑" panose="020B0503020204020204" pitchFamily="34" charset="-122"/>
                <a:sym typeface="+mn-ea"/>
              </a:rPr>
              <a:t>类；</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动态代理类的名字以“</a:t>
            </a:r>
            <a:r>
              <a:rPr lang="en-US" altLang="zh-CN" sz="2450" noProof="0" dirty="0" smtClean="0">
                <a:ln>
                  <a:noFill/>
                </a:ln>
                <a:effectLst/>
                <a:uLnTx/>
                <a:uFillTx/>
                <a:cs typeface="微软雅黑" panose="020B0503020204020204" pitchFamily="34" charset="-122"/>
                <a:sym typeface="+mn-ea"/>
              </a:rPr>
              <a:t>$Proxy</a:t>
            </a:r>
            <a:r>
              <a:rPr lang="zh-CN" altLang="en-US" sz="2450" noProof="0" dirty="0" smtClean="0">
                <a:ln>
                  <a:noFill/>
                </a:ln>
                <a:effectLst/>
                <a:uLnTx/>
                <a:uFillTx/>
                <a:cs typeface="微软雅黑" panose="020B0503020204020204" pitchFamily="34" charset="-122"/>
                <a:sym typeface="+mn-ea"/>
              </a:rPr>
              <a:t>”开头；</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动态代理类实现</a:t>
            </a:r>
            <a:r>
              <a:rPr lang="en-US" altLang="zh-CN" sz="2450" noProof="0" dirty="0" err="1" smtClean="0">
                <a:ln>
                  <a:noFill/>
                </a:ln>
                <a:effectLst/>
                <a:uLnTx/>
                <a:uFillTx/>
                <a:cs typeface="微软雅黑" panose="020B0503020204020204" pitchFamily="34" charset="-122"/>
                <a:sym typeface="+mn-ea"/>
              </a:rPr>
              <a:t>getProxyClass</a:t>
            </a:r>
            <a:r>
              <a:rPr lang="en-US" altLang="zh-CN" sz="2450" noProof="0" dirty="0" smtClean="0">
                <a:ln>
                  <a:noFill/>
                </a:ln>
                <a:effectLst/>
                <a:uLnTx/>
                <a:uFillTx/>
                <a:cs typeface="微软雅黑" panose="020B0503020204020204" pitchFamily="34" charset="-122"/>
                <a:sym typeface="+mn-ea"/>
              </a:rPr>
              <a:t>()</a:t>
            </a:r>
            <a:r>
              <a:rPr lang="zh-CN" altLang="en-US" sz="2450" noProof="0" dirty="0" smtClean="0">
                <a:ln>
                  <a:noFill/>
                </a:ln>
                <a:effectLst/>
                <a:uLnTx/>
                <a:uFillTx/>
                <a:cs typeface="微软雅黑" panose="020B0503020204020204" pitchFamily="34" charset="-122"/>
                <a:sym typeface="+mn-ea"/>
              </a:rPr>
              <a:t>和</a:t>
            </a:r>
            <a:r>
              <a:rPr lang="en-US" altLang="zh-CN" sz="2450" noProof="0" dirty="0" err="1" smtClean="0">
                <a:ln>
                  <a:noFill/>
                </a:ln>
                <a:effectLst/>
                <a:uLnTx/>
                <a:uFillTx/>
                <a:cs typeface="微软雅黑" panose="020B0503020204020204" pitchFamily="34" charset="-122"/>
                <a:sym typeface="+mn-ea"/>
              </a:rPr>
              <a:t>newProxyInstance</a:t>
            </a:r>
            <a:r>
              <a:rPr lang="en-US" altLang="zh-CN" sz="2450" noProof="0" dirty="0" smtClean="0">
                <a:ln>
                  <a:noFill/>
                </a:ln>
                <a:effectLst/>
                <a:uLnTx/>
                <a:uFillTx/>
                <a:cs typeface="微软雅黑" panose="020B0503020204020204" pitchFamily="34" charset="-122"/>
                <a:sym typeface="+mn-ea"/>
              </a:rPr>
              <a:t>()</a:t>
            </a:r>
            <a:r>
              <a:rPr lang="zh-CN" altLang="en-US" sz="2450" noProof="0" dirty="0" smtClean="0">
                <a:ln>
                  <a:noFill/>
                </a:ln>
                <a:effectLst/>
                <a:uLnTx/>
                <a:uFillTx/>
                <a:cs typeface="微软雅黑" panose="020B0503020204020204" pitchFamily="34" charset="-122"/>
                <a:sym typeface="+mn-ea"/>
              </a:rPr>
              <a:t>方法中参数</a:t>
            </a:r>
            <a:r>
              <a:rPr lang="en-US" altLang="zh-CN" sz="2450" noProof="0" dirty="0" smtClean="0">
                <a:ln>
                  <a:noFill/>
                </a:ln>
                <a:effectLst/>
                <a:uLnTx/>
                <a:uFillTx/>
                <a:cs typeface="微软雅黑" panose="020B0503020204020204" pitchFamily="34" charset="-122"/>
                <a:sym typeface="+mn-ea"/>
              </a:rPr>
              <a:t>interfaces</a:t>
            </a:r>
            <a:r>
              <a:rPr lang="zh-CN" altLang="en-US" sz="2450" noProof="0" dirty="0" smtClean="0">
                <a:ln>
                  <a:noFill/>
                </a:ln>
                <a:effectLst/>
                <a:uLnTx/>
                <a:uFillTx/>
                <a:cs typeface="微软雅黑" panose="020B0503020204020204" pitchFamily="34" charset="-122"/>
                <a:sym typeface="+mn-ea"/>
              </a:rPr>
              <a:t>指定的所有接口；</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en-US" altLang="zh-CN" sz="2450" noProof="0" dirty="0" smtClean="0">
                <a:ln>
                  <a:noFill/>
                </a:ln>
                <a:effectLst/>
                <a:uLnTx/>
                <a:uFillTx/>
                <a:cs typeface="微软雅黑" panose="020B0503020204020204" pitchFamily="34" charset="-122"/>
                <a:sym typeface="+mn-ea"/>
              </a:rPr>
              <a:t>Proxy </a:t>
            </a:r>
            <a:r>
              <a:rPr lang="zh-CN" altLang="en-US" sz="2450" noProof="0" dirty="0" smtClean="0">
                <a:ln>
                  <a:noFill/>
                </a:ln>
                <a:effectLst/>
                <a:uLnTx/>
                <a:uFillTx/>
                <a:cs typeface="微软雅黑" panose="020B0503020204020204" pitchFamily="34" charset="-122"/>
                <a:sym typeface="+mn-ea"/>
              </a:rPr>
              <a:t>类的</a:t>
            </a:r>
            <a:r>
              <a:rPr lang="en-US" altLang="zh-CN" sz="2450" noProof="0" dirty="0" err="1" smtClean="0">
                <a:ln>
                  <a:noFill/>
                </a:ln>
                <a:effectLst/>
                <a:uLnTx/>
                <a:uFillTx/>
                <a:cs typeface="微软雅黑" panose="020B0503020204020204" pitchFamily="34" charset="-122"/>
                <a:sym typeface="+mn-ea"/>
              </a:rPr>
              <a:t>isProxyClass</a:t>
            </a:r>
            <a:r>
              <a:rPr lang="en-US" altLang="zh-CN" sz="2450" noProof="0" dirty="0" smtClean="0">
                <a:ln>
                  <a:noFill/>
                </a:ln>
                <a:effectLst/>
                <a:uLnTx/>
                <a:uFillTx/>
                <a:cs typeface="微软雅黑" panose="020B0503020204020204" pitchFamily="34" charset="-122"/>
                <a:sym typeface="+mn-ea"/>
              </a:rPr>
              <a:t>(Class&lt;?&gt; cl)</a:t>
            </a:r>
            <a:r>
              <a:rPr lang="zh-CN" altLang="en-US" sz="2450" noProof="0" dirty="0" smtClean="0">
                <a:ln>
                  <a:noFill/>
                </a:ln>
                <a:effectLst/>
                <a:uLnTx/>
                <a:uFillTx/>
                <a:cs typeface="微软雅黑" panose="020B0503020204020204" pitchFamily="34" charset="-122"/>
                <a:sym typeface="+mn-ea"/>
              </a:rPr>
              <a:t>静态方法可用来判断参数指定的类是否为动态代理类。只有通过</a:t>
            </a:r>
            <a:r>
              <a:rPr lang="en-US" altLang="zh-CN" sz="2450" noProof="0" dirty="0" smtClean="0">
                <a:ln>
                  <a:noFill/>
                </a:ln>
                <a:effectLst/>
                <a:uLnTx/>
                <a:uFillTx/>
                <a:cs typeface="微软雅黑" panose="020B0503020204020204" pitchFamily="34" charset="-122"/>
                <a:sym typeface="+mn-ea"/>
              </a:rPr>
              <a:t>Proxy</a:t>
            </a:r>
            <a:r>
              <a:rPr lang="zh-CN" altLang="en-US" sz="2450" noProof="0" dirty="0" smtClean="0">
                <a:ln>
                  <a:noFill/>
                </a:ln>
                <a:effectLst/>
                <a:uLnTx/>
                <a:uFillTx/>
                <a:cs typeface="微软雅黑" panose="020B0503020204020204" pitchFamily="34" charset="-122"/>
                <a:sym typeface="+mn-ea"/>
              </a:rPr>
              <a:t>类创建的类才是动态代理类；</a:t>
            </a:r>
            <a:endParaRPr kumimoji="0" lang="zh-CN" altLang="en-US" sz="245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a:p>
            <a:pPr marR="0" lvl="1" algn="l" defTabSz="1028700" rtl="0" eaLnBrk="0" fontAlgn="base" latinLnBrk="0" hangingPunct="0">
              <a:lnSpc>
                <a:spcPct val="110000"/>
              </a:lnSpc>
              <a:spcBef>
                <a:spcPct val="0"/>
              </a:spcBef>
              <a:spcAft>
                <a:spcPct val="0"/>
              </a:spcAft>
              <a:buClrTx/>
              <a:buSzTx/>
              <a:buFont typeface="Wingdings" panose="05000000000000000000" pitchFamily="2" charset="2"/>
              <a:buChar char="Ø"/>
              <a:defRPr/>
            </a:pPr>
            <a:r>
              <a:rPr lang="zh-CN" altLang="en-US" sz="2450" noProof="0" dirty="0" smtClean="0">
                <a:ln>
                  <a:noFill/>
                </a:ln>
                <a:effectLst/>
                <a:uLnTx/>
                <a:uFillTx/>
                <a:cs typeface="微软雅黑" panose="020B0503020204020204" pitchFamily="34" charset="-122"/>
                <a:sym typeface="+mn-ea"/>
              </a:rPr>
              <a:t>动态代理类都具有一个</a:t>
            </a:r>
            <a:r>
              <a:rPr lang="en-US" altLang="zh-CN" sz="2450" noProof="0" dirty="0" smtClean="0">
                <a:ln>
                  <a:noFill/>
                </a:ln>
                <a:effectLst/>
                <a:uLnTx/>
                <a:uFillTx/>
                <a:cs typeface="微软雅黑" panose="020B0503020204020204" pitchFamily="34" charset="-122"/>
                <a:sym typeface="+mn-ea"/>
              </a:rPr>
              <a:t>public </a:t>
            </a:r>
            <a:r>
              <a:rPr lang="zh-CN" altLang="en-US" sz="2450" noProof="0" dirty="0" smtClean="0">
                <a:ln>
                  <a:noFill/>
                </a:ln>
                <a:effectLst/>
                <a:uLnTx/>
                <a:uFillTx/>
                <a:cs typeface="微软雅黑" panose="020B0503020204020204" pitchFamily="34" charset="-122"/>
                <a:sym typeface="+mn-ea"/>
              </a:rPr>
              <a:t>类型的构造方法，该构造方法有一个</a:t>
            </a:r>
            <a:r>
              <a:rPr lang="en-US" altLang="zh-CN" sz="2450" noProof="0" dirty="0" err="1" smtClean="0">
                <a:ln>
                  <a:noFill/>
                </a:ln>
                <a:effectLst/>
                <a:uLnTx/>
                <a:uFillTx/>
                <a:cs typeface="微软雅黑" panose="020B0503020204020204" pitchFamily="34" charset="-122"/>
                <a:sym typeface="+mn-ea"/>
              </a:rPr>
              <a:t>InvocationHandler</a:t>
            </a:r>
            <a:r>
              <a:rPr lang="en-US" altLang="zh-CN" sz="2450" noProof="0" dirty="0" smtClean="0">
                <a:ln>
                  <a:noFill/>
                </a:ln>
                <a:effectLst/>
                <a:uLnTx/>
                <a:uFillTx/>
                <a:cs typeface="微软雅黑" panose="020B0503020204020204" pitchFamily="34" charset="-122"/>
                <a:sym typeface="+mn-ea"/>
              </a:rPr>
              <a:t> </a:t>
            </a:r>
            <a:r>
              <a:rPr lang="zh-CN" altLang="en-US" sz="2450" noProof="0" dirty="0" smtClean="0">
                <a:ln>
                  <a:noFill/>
                </a:ln>
                <a:effectLst/>
                <a:uLnTx/>
                <a:uFillTx/>
                <a:cs typeface="微软雅黑" panose="020B0503020204020204" pitchFamily="34" charset="-122"/>
                <a:sym typeface="+mn-ea"/>
              </a:rPr>
              <a:t>类型的参数。</a:t>
            </a:r>
            <a:endParaRPr kumimoji="0" lang="zh-CN" altLang="en-US" sz="2800" i="0" u="none" strike="noStrike" kern="1200" cap="none" spc="0" normalizeH="0" baseline="0" noProof="0" dirty="0" smtClean="0">
              <a:ln>
                <a:noFill/>
              </a:ln>
              <a:solidFill>
                <a:schemeClr val="tx1"/>
              </a:solidFill>
              <a:effectLst/>
              <a:uLnTx/>
              <a:uFillTx/>
              <a:cs typeface="微软雅黑" panose="020B0503020204020204" pitchFamily="34" charset="-122"/>
              <a:sym typeface="+mn-ea"/>
            </a:endParaRPr>
          </a:p>
        </p:txBody>
      </p:sp>
      <p:sp>
        <p:nvSpPr>
          <p:cNvPr id="1873923" name="Rectangle 11"/>
          <p:cNvSpPr>
            <a:spLocks noChangeArrowheads="1"/>
          </p:cNvSpPr>
          <p:nvPr/>
        </p:nvSpPr>
        <p:spPr bwMode="auto">
          <a:xfrm>
            <a:off x="1125538" y="3678714"/>
            <a:ext cx="8850313" cy="38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00" tIns="49140" rIns="94500" bIns="49140" anchor="ctr">
            <a:spAutoFit/>
          </a:bodyPr>
          <a:lstStyle>
            <a:lvl1pPr>
              <a:spcBef>
                <a:spcPct val="20000"/>
              </a:spcBef>
              <a:defRPr kumimoji="1" sz="2400">
                <a:solidFill>
                  <a:schemeClr val="tx1"/>
                </a:solidFill>
                <a:latin typeface="Arial" panose="020B0604020202020204" pitchFamily="34" charset="0"/>
                <a:ea typeface="黑体" panose="02010609060101010101" pitchFamily="49" charset="-122"/>
              </a:defRPr>
            </a:lvl1pPr>
            <a:lvl2pPr marL="742950" indent="-285750">
              <a:spcBef>
                <a:spcPct val="20000"/>
              </a:spcBef>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defRPr kumimoji="1" sz="2400">
                <a:solidFill>
                  <a:schemeClr val="tx1"/>
                </a:solidFill>
                <a:latin typeface="Arial" panose="020B0604020202020204" pitchFamily="34" charset="0"/>
                <a:ea typeface="黑体" panose="02010609060101010101" pitchFamily="49" charset="-122"/>
              </a:defRPr>
            </a:lvl3pPr>
            <a:lvl4pPr marL="1600200" indent="-228600">
              <a:spcBef>
                <a:spcPct val="20000"/>
              </a:spcBef>
              <a:defRPr kumimoji="1" sz="2400">
                <a:solidFill>
                  <a:schemeClr val="tx1"/>
                </a:solidFill>
                <a:latin typeface="Arial" panose="020B0604020202020204" pitchFamily="34" charset="0"/>
                <a:ea typeface="黑体" panose="02010609060101010101" pitchFamily="49" charset="-122"/>
              </a:defRPr>
            </a:lvl4pPr>
            <a:lvl5pPr marL="2057400" indent="-228600">
              <a:spcBef>
                <a:spcPct val="20000"/>
              </a:spcBef>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0" fontAlgn="base" latinLnBrk="0" hangingPunct="0">
              <a:lnSpc>
                <a:spcPct val="100000"/>
              </a:lnSpc>
              <a:spcBef>
                <a:spcPct val="0"/>
              </a:spcBef>
              <a:spcAft>
                <a:spcPct val="0"/>
              </a:spcAft>
              <a:buClrTx/>
              <a:buSzTx/>
              <a:buFontTx/>
              <a:buNone/>
              <a:defRPr/>
            </a:pPr>
            <a:endParaRPr kumimoji="0" lang="zh-CN" altLang="en-US" sz="189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mn-c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类的初始化</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2" name="Rectangle 3"/>
          <p:cNvSpPr>
            <a:spLocks noGrp="1"/>
          </p:cNvSpPr>
          <p:nvPr>
            <p:ph idx="1"/>
          </p:nvPr>
        </p:nvSpPr>
        <p:spPr/>
        <p:txBody>
          <a:bodyPr vert="horz" wrap="square" lIns="102870" tIns="51435" rIns="102870" bIns="51435" anchor="t"/>
          <a:p>
            <a:pPr defTabSz="1028700">
              <a:lnSpc>
                <a:spcPct val="9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a:t>
            </a:r>
            <a:r>
              <a:rPr lang="zh-CN" altLang="en-US" sz="2800"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rPr>
              <a:t>加载</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加载类的</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文件，并创建该类的</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java.lang.</a:t>
            </a:r>
            <a:r>
              <a:rPr lang="en-US" altLang="zh-CN" sz="2400"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400"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rPr>
              <a:t>对象</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a:t>
            </a:r>
            <a:r>
              <a:rPr lang="zh-CN" altLang="en-US" sz="2800"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rPr>
              <a:t>连接</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验证：</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文件是否正确结构</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准备：为静态属性分配内存并设置初始值</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解析：将类的二进制数据中的符号引用替换为直接引用</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a:t>
            </a:r>
            <a:r>
              <a:rPr lang="zh-CN" altLang="en-US" sz="2800"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rPr>
              <a:t>初始化</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静态属性的初始化</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 name="图片 1" descr="C:/Users/maggie/AppData/Local/Temp/kaimatting/20200331215328/output_aiMatting_20200331215537.pngoutput_aiMatting_20200331215537"/>
          <p:cNvPicPr>
            <a:picLocks noChangeAspect="1"/>
          </p:cNvPicPr>
          <p:nvPr>
            <p:custDataLst>
              <p:tags r:id="rId1"/>
            </p:custDataLst>
          </p:nvPr>
        </p:nvPicPr>
        <p:blipFill>
          <a:blip r:embed="rId2"/>
          <a:srcRect t="-4667" r="-708" b="-2467"/>
          <a:stretch>
            <a:fillRect/>
          </a:stretch>
        </p:blipFill>
        <p:spPr>
          <a:xfrm>
            <a:off x="2021840" y="4749800"/>
            <a:ext cx="6143625" cy="1806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默认的</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类加载机制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3705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缓存机制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加载的类存储在虚拟机的缓存中，当程序需要某一个类时会先在缓存中查找，如果查找不到再去加载</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文件</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全盘责任</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如果一个类由某一个类加载器加载，那么所有该类相关的类均由此类加载器加载，除非显式的使用其它类加载器</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父类委托</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先由父类加载器加载，如果不成功再使用子类加载器</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什么是反射</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81091" name="内容占位符 2"/>
          <p:cNvSpPr>
            <a:spLocks noGrp="1"/>
          </p:cNvSpPr>
          <p:nvPr>
            <p:ph idx="1"/>
          </p:nvPr>
        </p:nvSpPr>
        <p:spPr>
          <a:xfrm>
            <a:off x="450215" y="112490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0" marR="0" lvl="0" indent="0" algn="l" defTabSz="1028700" rtl="0" eaLnBrk="0" fontAlgn="base" latinLnBrk="0" hangingPunct="0">
              <a:lnSpc>
                <a:spcPct val="110000"/>
              </a:lnSpc>
              <a:spcBef>
                <a:spcPct val="2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反射机制是在运行状态中，对于任意一个类，都能够知道这个</a:t>
            </a:r>
            <a:r>
              <a:rPr kumimoji="0" lang="zh-CN" altLang="en-US" sz="28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类的所有属性和方法</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；对于任意一个对象，都能够</a:t>
            </a:r>
            <a:r>
              <a:rPr kumimoji="0" lang="zh-CN" altLang="en-US" sz="28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调用它的任意一个方法</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；这种</a:t>
            </a:r>
            <a:r>
              <a:rPr kumimoji="0" lang="zh-CN" altLang="en-US" sz="28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动态获取的信息以及动态调用对象的方法</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的功能称为</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语言的反射机制。</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en-US" altLang="zh-CN" sz="2800" noProof="0">
                <a:ln>
                  <a:noFill/>
                </a:ln>
                <a:effectLst/>
                <a:uLnTx/>
                <a:uFillTx/>
                <a:sym typeface="Calibri" panose="020F0502020204030204" pitchFamily="34" charset="0"/>
              </a:rPr>
              <a:t>Java </a:t>
            </a:r>
            <a:r>
              <a:rPr lang="zh-CN" altLang="en-US" sz="2800" noProof="0">
                <a:ln>
                  <a:noFill/>
                </a:ln>
                <a:effectLst/>
                <a:uLnTx/>
                <a:uFillTx/>
                <a:sym typeface="Calibri" panose="020F0502020204030204" pitchFamily="34" charset="0"/>
              </a:rPr>
              <a:t>反射机制主要提供了以下功能</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800" noProof="0">
                <a:ln>
                  <a:noFill/>
                </a:ln>
                <a:effectLst/>
                <a:uLnTx/>
                <a:uFillTx/>
                <a:sym typeface="Calibri" panose="020F0502020204030204" pitchFamily="34" charset="0"/>
              </a:rPr>
              <a:t>在运行时判断任意一个对象所属的类。</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800" noProof="0">
                <a:ln>
                  <a:noFill/>
                </a:ln>
                <a:effectLst/>
                <a:uLnTx/>
                <a:uFillTx/>
                <a:sym typeface="Calibri" panose="020F0502020204030204" pitchFamily="34" charset="0"/>
              </a:rPr>
              <a:t>在运行时构造任意一个类的对象。</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800" noProof="0">
                <a:ln>
                  <a:noFill/>
                </a:ln>
                <a:effectLst/>
                <a:uLnTx/>
                <a:uFillTx/>
                <a:sym typeface="Calibri" panose="020F0502020204030204" pitchFamily="34" charset="0"/>
              </a:rPr>
              <a:t>在运行时判断任意一个类所具有的成员变量和方法。</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43280" marR="0" lvl="1"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lang="zh-CN" altLang="en-US" sz="2800" noProof="0">
                <a:ln>
                  <a:noFill/>
                </a:ln>
                <a:effectLst/>
                <a:uLnTx/>
                <a:uFillTx/>
                <a:sym typeface="Calibri" panose="020F0502020204030204" pitchFamily="34" charset="0"/>
              </a:rPr>
              <a:t>在运行时调用任意一个对象的方法</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10000"/>
              </a:lnSpc>
              <a:spcBef>
                <a:spcPct val="20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6658"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获取</a:t>
            </a:r>
            <a:r>
              <a:rPr kumimoji="0" lang="en-US" altLang="zh-CN"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Class Object     Class</a:t>
            </a: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类对象</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4" name="内容占位符 3"/>
          <p:cNvGraphicFramePr>
            <a:graphicFrameLocks noGrp="1"/>
          </p:cNvGraphicFramePr>
          <p:nvPr>
            <p:ph idx="4294967295"/>
            <p:custDataLst>
              <p:tags r:id="rId1"/>
            </p:custDataLst>
          </p:nvPr>
        </p:nvGraphicFramePr>
        <p:xfrm>
          <a:off x="495300" y="1395413"/>
          <a:ext cx="9721850" cy="5778500"/>
        </p:xfrm>
        <a:graphic>
          <a:graphicData uri="http://schemas.openxmlformats.org/drawingml/2006/table">
            <a:tbl>
              <a:tblPr/>
              <a:tblGrid>
                <a:gridCol w="2504157"/>
                <a:gridCol w="2062804"/>
                <a:gridCol w="5154167"/>
              </a:tblGrid>
              <a:tr h="390049">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获取方式</a:t>
                      </a:r>
                      <a:endPar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说明</a:t>
                      </a:r>
                      <a:endPar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示例</a:t>
                      </a:r>
                      <a:endParaRPr kumimoji="0" lang="zh-CN" altLang="en-US" sz="19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6012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highlight>
                            <a:srgbClr val="FFFF00"/>
                          </a:highlight>
                          <a:latin typeface="Arial" panose="020B0604020202020204" pitchFamily="34" charset="0"/>
                          <a:ea typeface="宋体" panose="02010600030101010101" pitchFamily="2" charset="-122"/>
                        </a:rPr>
                        <a:t>object.getClass()</a:t>
                      </a:r>
                      <a:endParaRPr kumimoji="0" lang="en-US" altLang="zh-CN" sz="1900" b="0" i="0" u="none" strike="noStrike" cap="none" normalizeH="0" baseline="0" smtClean="0">
                        <a:ln>
                          <a:noFill/>
                        </a:ln>
                        <a:solidFill>
                          <a:srgbClr val="000000"/>
                        </a:solidFill>
                        <a:effectLst/>
                        <a:highlight>
                          <a:srgbClr val="FFFF00"/>
                        </a:highligh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每个对象都有此方法</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获取指定实例对象的</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List list = new ArrayList();</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listClass = list.getClass();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248156">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getSuperclass()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获取当前</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的继承类</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List list = new ArrayList();</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listClass = list.getClass();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superClass = listClass. getSuperclass();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0049">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highlight>
                            <a:srgbClr val="FFFF00"/>
                          </a:highlight>
                          <a:latin typeface="Arial" panose="020B0604020202020204" pitchFamily="34" charset="0"/>
                          <a:ea typeface="宋体" panose="02010600030101010101" pitchFamily="2" charset="-122"/>
                        </a:rPr>
                        <a:t>Object.class</a:t>
                      </a:r>
                      <a:endParaRPr kumimoji="0" lang="en-US" altLang="zh-CN" sz="1900" b="0" i="0" u="none" strike="noStrike" cap="none" normalizeH="0" baseline="0" smtClean="0">
                        <a:ln>
                          <a:noFill/>
                        </a:ln>
                        <a:solidFill>
                          <a:srgbClr val="000000"/>
                        </a:solidFill>
                        <a:effectLst/>
                        <a:highlight>
                          <a:srgbClr val="FFFF00"/>
                        </a:highligh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直接获取</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listClass = ArrayList.class;</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24228">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highlight>
                            <a:srgbClr val="FFFF00"/>
                          </a:highlight>
                          <a:latin typeface="Arial" panose="020B0604020202020204" pitchFamily="34" charset="0"/>
                          <a:ea typeface="宋体" panose="02010600030101010101" pitchFamily="2" charset="-122"/>
                        </a:rPr>
                        <a:t>Class.forName(</a:t>
                      </a:r>
                      <a:r>
                        <a:rPr kumimoji="0" lang="zh-CN" altLang="en-US" sz="1900" b="0" i="0" u="none" strike="noStrike" cap="none" normalizeH="0" baseline="0" smtClean="0">
                          <a:ln>
                            <a:noFill/>
                          </a:ln>
                          <a:solidFill>
                            <a:srgbClr val="000000"/>
                          </a:solidFill>
                          <a:effectLst/>
                          <a:highlight>
                            <a:srgbClr val="FFFF00"/>
                          </a:highlight>
                          <a:latin typeface="Arial" panose="020B0604020202020204" pitchFamily="34" charset="0"/>
                          <a:ea typeface="宋体" panose="02010600030101010101" pitchFamily="2" charset="-122"/>
                        </a:rPr>
                        <a:t>类名</a:t>
                      </a:r>
                      <a:r>
                        <a:rPr kumimoji="0" lang="en-US" altLang="zh-CN" sz="1900" b="0" i="0" u="none" strike="noStrike" cap="none" normalizeH="0" baseline="0" smtClean="0">
                          <a:ln>
                            <a:noFill/>
                          </a:ln>
                          <a:solidFill>
                            <a:srgbClr val="000000"/>
                          </a:solidFill>
                          <a:effectLst/>
                          <a:highlight>
                            <a:srgbClr val="FFFF00"/>
                          </a:highlight>
                          <a:latin typeface="Arial" panose="020B0604020202020204" pitchFamily="34" charset="0"/>
                          <a:ea typeface="宋体" panose="02010600030101010101" pitchFamily="2" charset="-122"/>
                        </a:rPr>
                        <a:t>)</a:t>
                      </a:r>
                      <a:endParaRPr kumimoji="0" lang="en-US" altLang="zh-CN" sz="1900" b="0" i="0" u="none" strike="noStrike" cap="none" normalizeH="0" baseline="0" smtClean="0">
                        <a:ln>
                          <a:noFill/>
                        </a:ln>
                        <a:solidFill>
                          <a:srgbClr val="000000"/>
                        </a:solidFill>
                        <a:effectLst/>
                        <a:highlight>
                          <a:srgbClr val="FFFF00"/>
                        </a:highligh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用</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的静态方法，传入类的全称即可</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try {</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c = Class.</a:t>
                      </a:r>
                      <a:r>
                        <a:rPr kumimoji="0" lang="en-US" altLang="zh-CN" sz="19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rPr>
                        <a:t>forName("java.util.ArrayList");</a:t>
                      </a:r>
                      <a:endParaRPr kumimoji="0" lang="en-US" altLang="zh-CN" sz="1900" b="0" i="1"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catch (ClassNotFoundException e) {</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e.printStackTrace();</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6012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Primitive.TYPE</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基本数据类型的封装类获取</a:t>
                      </a: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a:t>
                      </a:r>
                      <a:r>
                        <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的方式</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longClass = Long.TYPE;</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integerClass = Integer.TYPE;</a:t>
                      </a:r>
                      <a:endPar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anose="05000000000000000000" pitchFamily="2" charset="2"/>
                        <a:buNone/>
                      </a:pPr>
                      <a:r>
                        <a:rPr kumimoji="0" lang="en-US" altLang="zh-CN"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Class voidClass = Void.TYPE;</a:t>
                      </a:r>
                      <a:endParaRPr kumimoji="0" lang="zh-CN" altLang="en-US" sz="19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109107" marR="109107"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833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 Reflection API 简介</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5778" name="Rectangle 3"/>
          <p:cNvSpPr>
            <a:spLocks noGrp="1"/>
          </p:cNvSpPr>
          <p:nvPr>
            <p:ph idx="1"/>
          </p:nvPr>
        </p:nvSpPr>
        <p:spPr/>
        <p:txBody>
          <a:bodyPr vert="horz" wrap="square" lIns="102870" tIns="51435" rIns="102870" bIns="51435" anchor="t"/>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Class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类是</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Reflection API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中的核心类，它有以下方法</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静态方法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getName()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：获得类的完整名字。</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getFields()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public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类型的属性。</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rPr>
              <a:t>getDeclaredFields()</a:t>
            </a:r>
            <a:r>
              <a:rPr lang="zh-CN" altLang="en-US"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rPr>
              <a:t>：获得类的所有属性。</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getMethods()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public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类型的方法。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getDeclaredMethods()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：获得类的所有方法。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rPr>
              <a:t>静态方法，返回数组</a:t>
            </a:r>
            <a:endParaRPr lang="zh-CN" altLang="en-US" kern="1200" dirty="0">
              <a:highlight>
                <a:srgbClr val="FFFF00"/>
              </a:highlight>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82"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通过反射实例化对象</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07683"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无法直接使用</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构造对象，</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可以通过反射动态生成。</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实例化无参构造函数的对象，两种方式：</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①</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newInstance();</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②</a:t>
            </a: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getConstructor (new Class[]{}).newInstance(new Object[]{})</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实例化带参构造函数的对象：</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 getConstructor(Class&lt;?&gt;... parameterTypes) . newInstance(Object... initargs) </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Tx/>
              <a:buChar char="•"/>
              <a:defRPr/>
            </a:pP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1" indent="0" algn="l" defTabSz="10287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静态方法</a:t>
            </a:r>
            <a:endParaRPr kumimoji="0" lang="zh-CN" altLang="en-US" sz="24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9730" name="标题 1"/>
          <p:cNvSpPr>
            <a:spLocks noGrp="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案例二：</a:t>
            </a:r>
            <a:r>
              <a:rPr kumimoji="0" lang="zh-CN" altLang="en-US" sz="3990" b="1" i="0" u="none" strike="noStrike" kern="1200" cap="none" spc="0" normalizeH="0" baseline="0" noProof="0">
                <a:ln>
                  <a:noFill/>
                </a:ln>
                <a:solidFill>
                  <a:srgbClr val="00B0F0"/>
                </a:solidFill>
                <a:effectLst/>
                <a:highlight>
                  <a:srgbClr val="FFFF00"/>
                </a:highlight>
                <a:uLnTx/>
                <a:uFillTx/>
                <a:latin typeface="微软雅黑" panose="020B0503020204020204" pitchFamily="34" charset="-122"/>
                <a:ea typeface="微软雅黑" panose="020B0503020204020204" pitchFamily="34" charset="-122"/>
                <a:cs typeface="+mj-cs"/>
                <a:sym typeface="Calibri" panose="020F0502020204030204" pitchFamily="34" charset="0"/>
              </a:rPr>
              <a:t>动态实例化</a:t>
            </a:r>
            <a:endParaRPr kumimoji="0" lang="zh-CN" altLang="en-US" sz="3990" b="1" i="0" u="none" strike="noStrike" kern="1200" cap="none" spc="0" normalizeH="0" baseline="0" noProof="0">
              <a:ln>
                <a:noFill/>
              </a:ln>
              <a:solidFill>
                <a:srgbClr val="00B0F0"/>
              </a:solidFill>
              <a:effectLst/>
              <a:highlight>
                <a:srgbClr val="FFFF00"/>
              </a:highligh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0594"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6" name="下箭头 5"/>
          <p:cNvSpPr/>
          <p:nvPr/>
        </p:nvSpPr>
        <p:spPr>
          <a:xfrm>
            <a:off x="4910138" y="4270375"/>
            <a:ext cx="679450" cy="604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0" fontAlgn="base" latinLnBrk="0" hangingPunct="0">
              <a:lnSpc>
                <a:spcPct val="100000"/>
              </a:lnSpc>
              <a:spcBef>
                <a:spcPct val="0"/>
              </a:spcBef>
              <a:spcAft>
                <a:spcPct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pic>
        <p:nvPicPr>
          <p:cNvPr id="110596" name="Picture 6"/>
          <p:cNvPicPr>
            <a:picLocks noChangeAspect="1"/>
          </p:cNvPicPr>
          <p:nvPr/>
        </p:nvPicPr>
        <p:blipFill>
          <a:blip r:embed="rId1"/>
          <a:stretch>
            <a:fillRect/>
          </a:stretch>
        </p:blipFill>
        <p:spPr>
          <a:xfrm>
            <a:off x="106363" y="1257300"/>
            <a:ext cx="10544175" cy="3436938"/>
          </a:xfrm>
          <a:prstGeom prst="rect">
            <a:avLst/>
          </a:prstGeom>
          <a:noFill/>
          <a:ln w="9525">
            <a:noFill/>
          </a:ln>
        </p:spPr>
      </p:pic>
      <p:pic>
        <p:nvPicPr>
          <p:cNvPr id="38919" name="Picture 7"/>
          <p:cNvPicPr>
            <a:picLocks noChangeAspect="1"/>
          </p:cNvPicPr>
          <p:nvPr/>
        </p:nvPicPr>
        <p:blipFill>
          <a:blip r:embed="rId2"/>
          <a:stretch>
            <a:fillRect/>
          </a:stretch>
        </p:blipFill>
        <p:spPr>
          <a:xfrm>
            <a:off x="1601788" y="4875213"/>
            <a:ext cx="7069137" cy="1957387"/>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38919"/>
                                        </p:tgtEl>
                                        <p:attrNameLst>
                                          <p:attrName>style.visibility</p:attrName>
                                        </p:attrNameLst>
                                      </p:cBhvr>
                                      <p:to>
                                        <p:strVal val="visible"/>
                                      </p:to>
                                    </p:set>
                                    <p:animEffect transition="in" filter="blinds(horizontal)">
                                      <p:cBhvr>
                                        <p:cTn id="10"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8946" name="标题 1"/>
          <p:cNvSpPr>
            <a:spLocks noGrp="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b="1" i="0" u="none" strike="noStrike" kern="1200" cap="none" spc="0" normalizeH="0" baseline="0" noProof="0">
                <a:ln>
                  <a:noFill/>
                </a:ln>
                <a:solidFill>
                  <a:srgbClr val="00B0F0"/>
                </a:solidFill>
                <a:effectLst/>
                <a:uLnTx/>
                <a:uFillTx/>
                <a:latin typeface="黑体" panose="02010609060101010101" pitchFamily="49" charset="-122"/>
                <a:ea typeface="微软雅黑" panose="020B0503020204020204" pitchFamily="34" charset="-122"/>
                <a:cs typeface="+mj-cs"/>
                <a:sym typeface="Calibri" panose="020F0502020204030204" pitchFamily="34" charset="0"/>
              </a:rPr>
              <a:t>Java</a:t>
            </a:r>
            <a:r>
              <a:rPr kumimoji="0" lang="zh-CN" altLang="en-US" b="1" i="0" u="none" strike="noStrike" kern="1200" cap="none" spc="0" normalizeH="0" baseline="0" noProof="0">
                <a:ln>
                  <a:noFill/>
                </a:ln>
                <a:solidFill>
                  <a:srgbClr val="00B0F0"/>
                </a:solidFill>
                <a:effectLst/>
                <a:highlight>
                  <a:srgbClr val="FFFF00"/>
                </a:highlight>
                <a:uLnTx/>
                <a:uFillTx/>
                <a:latin typeface="黑体" panose="02010609060101010101" pitchFamily="49" charset="-122"/>
                <a:ea typeface="微软雅黑" panose="020B0503020204020204" pitchFamily="34" charset="-122"/>
                <a:cs typeface="+mj-cs"/>
                <a:sym typeface="Calibri" panose="020F0502020204030204" pitchFamily="34" charset="0"/>
              </a:rPr>
              <a:t>反射总结</a:t>
            </a:r>
            <a:endParaRPr kumimoji="0" lang="zh-CN" altLang="en-US" b="1" i="0" u="none" strike="noStrike" kern="1200" cap="none" spc="0" normalizeH="0" baseline="0" noProof="0">
              <a:ln>
                <a:noFill/>
              </a:ln>
              <a:solidFill>
                <a:srgbClr val="00B0F0"/>
              </a:solidFill>
              <a:effectLst/>
              <a:highlight>
                <a:srgbClr val="FFFF00"/>
              </a:highlight>
              <a:uLnTx/>
              <a:uFillTx/>
              <a:latin typeface="黑体" panose="02010609060101010101" pitchFamily="49" charset="-122"/>
              <a:ea typeface="微软雅黑" panose="020B0503020204020204" pitchFamily="34" charset="-122"/>
              <a:cs typeface="+mj-cs"/>
              <a:sym typeface="Calibri" panose="020F0502020204030204" pitchFamily="34" charset="0"/>
            </a:endParaRPr>
          </a:p>
        </p:txBody>
      </p:sp>
      <p:sp>
        <p:nvSpPr>
          <p:cNvPr id="1618947" name="内容占位符 2"/>
          <p:cNvSpPr>
            <a:spLocks noGrp="1"/>
          </p:cNvSpPr>
          <p:nvPr>
            <p:ph idx="1"/>
          </p:nvPr>
        </p:nvSpPr>
        <p:spPr>
          <a:xfrm>
            <a:off x="495300" y="1395413"/>
            <a:ext cx="9721850" cy="4751388"/>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只要用到反射，先获得</a:t>
            </a:r>
            <a:r>
              <a:rPr kumimoji="0" lang="en-US" altLang="zh-CN" sz="28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Class Object</a:t>
            </a:r>
            <a:endParaRPr kumimoji="0" lang="en-US" altLang="zh-CN" sz="28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没有方法能获得当前类的父类的</a:t>
            </a:r>
            <a:r>
              <a:rPr lang="zh-CN" altLang="en-US" sz="2800" noProof="0">
                <a:ln>
                  <a:noFill/>
                </a:ln>
                <a:effectLst/>
                <a:uLnTx/>
                <a:uFillTx/>
                <a:sym typeface="Calibri" panose="020F0502020204030204" pitchFamily="34" charset="0"/>
              </a:rPr>
              <a:t>非</a:t>
            </a:r>
            <a:r>
              <a:rPr lang="en-US" altLang="zh-CN" sz="2800" noProof="0">
                <a:ln>
                  <a:noFill/>
                </a:ln>
                <a:effectLst/>
                <a:uLnTx/>
                <a:uFillTx/>
                <a:sym typeface="Calibri" panose="020F0502020204030204" pitchFamily="34" charset="0"/>
              </a:rPr>
              <a:t>public</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方法和属性，必须通过</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getSuperclass()</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找到</a:t>
            </a:r>
            <a:r>
              <a:rPr lang="zh-CN" altLang="en-US" sz="2800" noProof="0">
                <a:ln>
                  <a:noFill/>
                </a:ln>
                <a:effectLst/>
                <a:uLnTx/>
                <a:uFillTx/>
                <a:sym typeface="Calibri" panose="020F0502020204030204" pitchFamily="34" charset="0"/>
              </a:rPr>
              <a:t>父</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类以后再去尝试获得</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非</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属性或方法也不能直接访问的，需要</a:t>
            </a:r>
            <a:r>
              <a:rPr kumimoji="0" lang="zh-CN" altLang="en-US" sz="28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设置压制权限</a:t>
            </a:r>
            <a:r>
              <a:rPr kumimoji="0" lang="en-US" altLang="zh-CN" sz="2800" b="0" i="0" u="none" strike="noStrike" kern="1200" cap="none" spc="0" normalizeH="0" baseline="0" noProof="0">
                <a:ln>
                  <a:noFill/>
                </a:ln>
                <a:solidFill>
                  <a:schemeClr val="tx1"/>
                </a:solidFill>
                <a:effectLst/>
                <a:highlight>
                  <a:srgbClr val="FFFF00"/>
                </a:highlight>
                <a:uLnTx/>
                <a:uFillTx/>
                <a:latin typeface="微软雅黑" panose="020B0503020204020204" pitchFamily="34" charset="-122"/>
                <a:ea typeface="微软雅黑" panose="020B0503020204020204" pitchFamily="34" charset="-122"/>
                <a:cs typeface="+mn-cs"/>
                <a:sym typeface="Calibri" panose="020F0502020204030204" pitchFamily="34" charset="0"/>
              </a:rPr>
              <a:t>setAccessible(true)</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来取得</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的访问权和</a:t>
            </a:r>
            <a:r>
              <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final</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域的修改</a:t>
            </a: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权。这破坏了面向对象的规则，尽量少用。</a:t>
            </a: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81685" marR="0" lvl="0" indent="-78168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altLang="zh-CN" sz="1800" noProof="0">
              <a:ln>
                <a:noFill/>
              </a:ln>
              <a:solidFill>
                <a:srgbClr val="FF0000"/>
              </a:solidFill>
              <a:effectLst/>
              <a:uLnTx/>
              <a:uFillTx/>
              <a:sym typeface="Calibri" panose="020F0502020204030204" pitchFamily="3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212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代理模式</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061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代理模式</a:t>
            </a:r>
            <a:endParaRPr kumimoji="0" lang="zh-CN" altLang="en-US" sz="399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6978" name="Rectangle 3"/>
          <p:cNvSpPr>
            <a:spLocks noGrp="1"/>
          </p:cNvSpPr>
          <p:nvPr>
            <p:ph idx="1"/>
          </p:nvPr>
        </p:nvSpPr>
        <p:spPr/>
        <p:txBody>
          <a:bodyPr vert="horz" wrap="square" lIns="102870" tIns="51435" rIns="102870" bIns="51435" anchor="t"/>
          <a:p>
            <a:pPr defTabSz="1028700">
              <a:lnSpc>
                <a:spcPct val="10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代理模式一般涉及到的角色有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0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抽象角色：声明真实对象和代理对象的</a:t>
            </a:r>
            <a:r>
              <a:rPr lang="zh-CN" altLang="en-US"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共同接口</a:t>
            </a:r>
            <a:endParaRPr lang="zh-CN" altLang="en-US"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0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代理角色：代理对象角色内部含有对真实对象的引用，从而可以操作真实对象，同时代理对象提供与真实对象相同的接口以便在任何时刻都能代替真实对象。同时，代理对象可以在执行真实对象操作时，附加其他的操作，相当于对真实对象进行封装</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10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真实角色：代理角色所代表的真实对象，是我们最终要引用的对象</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26979" name="Picture 4"/>
          <p:cNvPicPr>
            <a:picLocks noChangeAspect="1"/>
          </p:cNvPicPr>
          <p:nvPr/>
        </p:nvPicPr>
        <p:blipFill>
          <a:blip r:embed="rId1"/>
          <a:stretch>
            <a:fillRect/>
          </a:stretch>
        </p:blipFill>
        <p:spPr>
          <a:xfrm>
            <a:off x="5354638" y="4500563"/>
            <a:ext cx="2476500" cy="2290762"/>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TABLE_BEAUTIFY" val="smartTable{f521cd5c-91ae-42dc-92f0-35030c40cc16}"/>
</p:tagLst>
</file>

<file path=ppt/tags/tag2.xml><?xml version="1.0" encoding="utf-8"?>
<p:tagLst xmlns:p="http://schemas.openxmlformats.org/presentationml/2006/main">
  <p:tag name="KSO_WM_UNIT_PLACING_PICTURE_USER_VIEWPORT" val="{&quot;height&quot;:4755,&quot;width&quot;:10500}"/>
</p:tagLst>
</file>

<file path=ppt/tags/tag3.xml><?xml version="1.0" encoding="utf-8"?>
<p:tagLst xmlns:p="http://schemas.openxmlformats.org/presentationml/2006/main">
  <p:tag name="KSO_WPP_MARK_KEY" val="d311b183-389a-4ada-872a-6ce37caeffdb"/>
  <p:tag name="COMMONDATA" val="eyJoZGlkIjoiYjNiMjFmMjgzOWFkZmI5ZDgxZjNjYTg0ZWMyM2QyZGU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2415</Words>
  <Application>WPS 演示</Application>
  <PresentationFormat/>
  <Paragraphs>147</Paragraphs>
  <Slides>13</Slides>
  <Notes>61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宋体</vt:lpstr>
      <vt:lpstr>Wingdings</vt:lpstr>
      <vt:lpstr>Calibri</vt:lpstr>
      <vt:lpstr>Impact</vt:lpstr>
      <vt:lpstr>方正姚体</vt:lpstr>
      <vt:lpstr>微软雅黑</vt:lpstr>
      <vt:lpstr>Felix Titling</vt:lpstr>
      <vt:lpstr>Latha</vt:lpstr>
      <vt:lpstr>Segoe Print</vt:lpstr>
      <vt:lpstr>FrankRuehl</vt:lpstr>
      <vt:lpstr>Arial Unicode MS</vt:lpstr>
      <vt:lpstr>黑体</vt:lpstr>
      <vt:lpstr>Times New Roman</vt:lpstr>
      <vt:lpstr>楷体_GB2312</vt:lpstr>
      <vt:lpstr>DejaVu Math TeX Gyre</vt:lpstr>
      <vt:lpstr>Office 主题​​</vt:lpstr>
      <vt:lpstr>PowerPoint 演示文稿</vt:lpstr>
      <vt:lpstr>什么是反射</vt:lpstr>
      <vt:lpstr>获取Class Object     Class类对象</vt:lpstr>
      <vt:lpstr>Java Reflection API 简介</vt:lpstr>
      <vt:lpstr>通过反射实例化对象</vt:lpstr>
      <vt:lpstr>案例二：动态实例化</vt:lpstr>
      <vt:lpstr>Java反射总结</vt:lpstr>
      <vt:lpstr>PowerPoint 演示文稿</vt:lpstr>
      <vt:lpstr>代理模式</vt:lpstr>
      <vt:lpstr>动态代理步骤</vt:lpstr>
      <vt:lpstr>动态代理类</vt:lpstr>
      <vt:lpstr>类的初始化</vt:lpstr>
      <vt:lpstr>默认的类加载机制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262</cp:revision>
  <cp:lastPrinted>2016-11-07T04:06:00Z</cp:lastPrinted>
  <dcterms:created xsi:type="dcterms:W3CDTF">2012-10-26T07:13:00Z</dcterms:created>
  <dcterms:modified xsi:type="dcterms:W3CDTF">2023-06-20T12:39:52Z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08FFE051BFB54EF89A7BD581A23D787C</vt:lpwstr>
  </property>
</Properties>
</file>