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sldIdLst>
    <p:sldId id="539" r:id="rId2"/>
    <p:sldId id="489" r:id="rId3"/>
    <p:sldId id="490" r:id="rId4"/>
    <p:sldId id="492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19" r:id="rId13"/>
    <p:sldId id="520" r:id="rId14"/>
    <p:sldId id="500" r:id="rId15"/>
    <p:sldId id="521" r:id="rId16"/>
    <p:sldId id="522" r:id="rId17"/>
    <p:sldId id="501" r:id="rId18"/>
    <p:sldId id="523" r:id="rId19"/>
    <p:sldId id="540" r:id="rId20"/>
    <p:sldId id="502" r:id="rId21"/>
    <p:sldId id="503" r:id="rId22"/>
    <p:sldId id="504" r:id="rId23"/>
    <p:sldId id="507" r:id="rId24"/>
    <p:sldId id="514" r:id="rId25"/>
    <p:sldId id="516" r:id="rId26"/>
    <p:sldId id="518" r:id="rId27"/>
    <p:sldId id="524" r:id="rId28"/>
    <p:sldId id="508" r:id="rId29"/>
    <p:sldId id="509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32" r:id="rId38"/>
    <p:sldId id="538" r:id="rId39"/>
    <p:sldId id="533" r:id="rId40"/>
    <p:sldId id="534" r:id="rId41"/>
    <p:sldId id="535" r:id="rId42"/>
    <p:sldId id="513" r:id="rId43"/>
    <p:sldId id="536" r:id="rId44"/>
    <p:sldId id="537" r:id="rId45"/>
    <p:sldId id="541" r:id="rId4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371F"/>
    <a:srgbClr val="C91DB0"/>
    <a:srgbClr val="006633"/>
    <a:srgbClr val="003A93"/>
    <a:srgbClr val="003300"/>
    <a:srgbClr val="07C5DF"/>
    <a:srgbClr val="EAEAEA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8" autoAdjust="0"/>
    <p:restoredTop sz="98358" autoAdjust="0"/>
  </p:normalViewPr>
  <p:slideViewPr>
    <p:cSldViewPr>
      <p:cViewPr>
        <p:scale>
          <a:sx n="75" d="100"/>
          <a:sy n="75" d="100"/>
        </p:scale>
        <p:origin x="-121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79.wmf"/><Relationship Id="rId5" Type="http://schemas.openxmlformats.org/officeDocument/2006/relationships/image" Target="../media/image73.wmf"/><Relationship Id="rId4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7.wmf"/><Relationship Id="rId7" Type="http://schemas.openxmlformats.org/officeDocument/2006/relationships/image" Target="../media/image10.e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3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09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9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1.wmf"/><Relationship Id="rId7" Type="http://schemas.openxmlformats.org/officeDocument/2006/relationships/image" Target="../media/image114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Relationship Id="rId9" Type="http://schemas.openxmlformats.org/officeDocument/2006/relationships/image" Target="../media/image15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image" Target="../media/image171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12" Type="http://schemas.openxmlformats.org/officeDocument/2006/relationships/image" Target="../media/image170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11" Type="http://schemas.openxmlformats.org/officeDocument/2006/relationships/image" Target="../media/image169.wmf"/><Relationship Id="rId5" Type="http://schemas.openxmlformats.org/officeDocument/2006/relationships/image" Target="../media/image163.wmf"/><Relationship Id="rId15" Type="http://schemas.openxmlformats.org/officeDocument/2006/relationships/image" Target="../media/image173.wmf"/><Relationship Id="rId10" Type="http://schemas.openxmlformats.org/officeDocument/2006/relationships/image" Target="../media/image168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Relationship Id="rId14" Type="http://schemas.openxmlformats.org/officeDocument/2006/relationships/image" Target="../media/image17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image" Target="../media/image189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12" Type="http://schemas.openxmlformats.org/officeDocument/2006/relationships/image" Target="../media/image120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11" Type="http://schemas.openxmlformats.org/officeDocument/2006/relationships/image" Target="../media/image119.wmf"/><Relationship Id="rId5" Type="http://schemas.openxmlformats.org/officeDocument/2006/relationships/image" Target="../media/image183.wmf"/><Relationship Id="rId10" Type="http://schemas.openxmlformats.org/officeDocument/2006/relationships/image" Target="../media/image188.wmf"/><Relationship Id="rId4" Type="http://schemas.openxmlformats.org/officeDocument/2006/relationships/image" Target="../media/image182.wmf"/><Relationship Id="rId9" Type="http://schemas.openxmlformats.org/officeDocument/2006/relationships/image" Target="../media/image18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image" Target="../media/image197.wmf"/><Relationship Id="rId7" Type="http://schemas.openxmlformats.org/officeDocument/2006/relationships/image" Target="../media/image201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6" Type="http://schemas.openxmlformats.org/officeDocument/2006/relationships/image" Target="../media/image200.emf"/><Relationship Id="rId5" Type="http://schemas.openxmlformats.org/officeDocument/2006/relationships/image" Target="../media/image199.wmf"/><Relationship Id="rId10" Type="http://schemas.openxmlformats.org/officeDocument/2006/relationships/image" Target="../media/image204.wmf"/><Relationship Id="rId4" Type="http://schemas.openxmlformats.org/officeDocument/2006/relationships/image" Target="../media/image198.wmf"/><Relationship Id="rId9" Type="http://schemas.openxmlformats.org/officeDocument/2006/relationships/image" Target="../media/image203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Relationship Id="rId9" Type="http://schemas.openxmlformats.org/officeDocument/2006/relationships/image" Target="../media/image213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image" Target="../media/image216.wmf"/><Relationship Id="rId7" Type="http://schemas.openxmlformats.org/officeDocument/2006/relationships/image" Target="../media/image220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FB8294EB-4AD2-4D9D-880C-928B6C0D7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51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vie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3300D-99E4-4CA9-A3C1-222145D2D7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7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75205-BD8F-4C90-B44D-8775B2DD55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1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4E73F-BB1F-49AE-8259-51B55124DD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96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FDFA2-4932-420E-AC17-1FF8AB182F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11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A4D71-D153-46DD-8D39-8723195FF5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49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8EC56-7A57-4F3A-B8FD-A330D20D45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7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9F0B6-20BE-4C85-B505-D4B6174086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76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64709-BB54-4F98-A178-51B6FF2716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89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2C660-8375-4D1D-B085-E05AAD4B0D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43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6C831-7E01-4E7B-BCEF-B20B12DA0F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45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0700-0B67-458B-A5FE-11E003BD76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59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8AF3D1D4-747A-45C5-81B5-045473336C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view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62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nklogo"/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0"/>
            <a:ext cx="14478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4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1.wmf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49.bin"/><Relationship Id="rId12" Type="http://schemas.openxmlformats.org/officeDocument/2006/relationships/oleObject" Target="../embeddings/oleObject52.bin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4.bin"/><Relationship Id="rId23" Type="http://schemas.openxmlformats.org/officeDocument/2006/relationships/image" Target="../media/image55.wmf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8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7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74.wmf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7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8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9.bin"/><Relationship Id="rId18" Type="http://schemas.openxmlformats.org/officeDocument/2006/relationships/oleObject" Target="../embeddings/oleObject92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7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9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93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0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10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oleObject" Target="../embeddings/oleObject126.bin"/><Relationship Id="rId3" Type="http://schemas.openxmlformats.org/officeDocument/2006/relationships/image" Target="../media/image118.png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16.wmf"/><Relationship Id="rId5" Type="http://schemas.openxmlformats.org/officeDocument/2006/relationships/image" Target="../media/image113.wmf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15.wmf"/><Relationship Id="rId14" Type="http://schemas.openxmlformats.org/officeDocument/2006/relationships/image" Target="../media/image11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32.bin"/><Relationship Id="rId18" Type="http://schemas.openxmlformats.org/officeDocument/2006/relationships/oleObject" Target="../embeddings/oleObject135.bin"/><Relationship Id="rId3" Type="http://schemas.openxmlformats.org/officeDocument/2006/relationships/oleObject" Target="../embeddings/oleObject127.bin"/><Relationship Id="rId21" Type="http://schemas.openxmlformats.org/officeDocument/2006/relationships/image" Target="../media/image127.wmf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23.wmf"/><Relationship Id="rId17" Type="http://schemas.openxmlformats.org/officeDocument/2006/relationships/image" Target="../media/image125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6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image" Target="../media/image124.wmf"/><Relationship Id="rId23" Type="http://schemas.openxmlformats.org/officeDocument/2006/relationships/image" Target="../media/image128.wmf"/><Relationship Id="rId10" Type="http://schemas.openxmlformats.org/officeDocument/2006/relationships/image" Target="../media/image122.wmf"/><Relationship Id="rId19" Type="http://schemas.openxmlformats.org/officeDocument/2006/relationships/image" Target="../media/image126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30.bin"/><Relationship Id="rId14" Type="http://schemas.openxmlformats.org/officeDocument/2006/relationships/oleObject" Target="../embeddings/oleObject133.bin"/><Relationship Id="rId22" Type="http://schemas.openxmlformats.org/officeDocument/2006/relationships/oleObject" Target="../embeddings/oleObject13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29.wmf"/><Relationship Id="rId26" Type="http://schemas.openxmlformats.org/officeDocument/2006/relationships/image" Target="../media/image133.wmf"/><Relationship Id="rId3" Type="http://schemas.openxmlformats.org/officeDocument/2006/relationships/image" Target="../media/image136.png"/><Relationship Id="rId21" Type="http://schemas.openxmlformats.org/officeDocument/2006/relationships/oleObject" Target="../embeddings/oleObject140.bin"/><Relationship Id="rId34" Type="http://schemas.openxmlformats.org/officeDocument/2006/relationships/oleObject" Target="../embeddings/oleObject147.bin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oleObject" Target="../embeddings/oleObject138.bin"/><Relationship Id="rId25" Type="http://schemas.openxmlformats.org/officeDocument/2006/relationships/oleObject" Target="../embeddings/oleObject142.bin"/><Relationship Id="rId33" Type="http://schemas.openxmlformats.org/officeDocument/2006/relationships/image" Target="../media/image135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49.png"/><Relationship Id="rId20" Type="http://schemas.openxmlformats.org/officeDocument/2006/relationships/image" Target="../media/image130.wmf"/><Relationship Id="rId29" Type="http://schemas.openxmlformats.org/officeDocument/2006/relationships/oleObject" Target="../embeddings/oleObject144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24" Type="http://schemas.openxmlformats.org/officeDocument/2006/relationships/image" Target="../media/image132.wmf"/><Relationship Id="rId32" Type="http://schemas.openxmlformats.org/officeDocument/2006/relationships/oleObject" Target="../embeddings/oleObject146.bin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23" Type="http://schemas.openxmlformats.org/officeDocument/2006/relationships/oleObject" Target="../embeddings/oleObject141.bin"/><Relationship Id="rId28" Type="http://schemas.openxmlformats.org/officeDocument/2006/relationships/image" Target="../media/image134.wmf"/><Relationship Id="rId10" Type="http://schemas.openxmlformats.org/officeDocument/2006/relationships/image" Target="../media/image143.png"/><Relationship Id="rId19" Type="http://schemas.openxmlformats.org/officeDocument/2006/relationships/oleObject" Target="../embeddings/oleObject139.bin"/><Relationship Id="rId31" Type="http://schemas.openxmlformats.org/officeDocument/2006/relationships/image" Target="../media/image114.wmf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31.wmf"/><Relationship Id="rId27" Type="http://schemas.openxmlformats.org/officeDocument/2006/relationships/oleObject" Target="../embeddings/oleObject143.bin"/><Relationship Id="rId30" Type="http://schemas.openxmlformats.org/officeDocument/2006/relationships/oleObject" Target="../embeddings/oleObject14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57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66.wmf"/><Relationship Id="rId26" Type="http://schemas.openxmlformats.org/officeDocument/2006/relationships/image" Target="../media/image170.wmf"/><Relationship Id="rId3" Type="http://schemas.openxmlformats.org/officeDocument/2006/relationships/oleObject" Target="../embeddings/oleObject157.bin"/><Relationship Id="rId21" Type="http://schemas.openxmlformats.org/officeDocument/2006/relationships/oleObject" Target="../embeddings/oleObject166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64.bin"/><Relationship Id="rId25" Type="http://schemas.openxmlformats.org/officeDocument/2006/relationships/oleObject" Target="../embeddings/oleObject168.bin"/><Relationship Id="rId33" Type="http://schemas.openxmlformats.org/officeDocument/2006/relationships/image" Target="../media/image17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5.wmf"/><Relationship Id="rId20" Type="http://schemas.openxmlformats.org/officeDocument/2006/relationships/image" Target="../media/image167.wmf"/><Relationship Id="rId29" Type="http://schemas.openxmlformats.org/officeDocument/2006/relationships/oleObject" Target="../embeddings/oleObject170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61.bin"/><Relationship Id="rId24" Type="http://schemas.openxmlformats.org/officeDocument/2006/relationships/image" Target="../media/image169.wmf"/><Relationship Id="rId32" Type="http://schemas.openxmlformats.org/officeDocument/2006/relationships/oleObject" Target="../embeddings/oleObject172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23" Type="http://schemas.openxmlformats.org/officeDocument/2006/relationships/oleObject" Target="../embeddings/oleObject167.bin"/><Relationship Id="rId28" Type="http://schemas.openxmlformats.org/officeDocument/2006/relationships/image" Target="../media/image171.wmf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165.bin"/><Relationship Id="rId31" Type="http://schemas.openxmlformats.org/officeDocument/2006/relationships/oleObject" Target="../embeddings/oleObject171.bin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64.wmf"/><Relationship Id="rId22" Type="http://schemas.openxmlformats.org/officeDocument/2006/relationships/image" Target="../media/image168.wmf"/><Relationship Id="rId27" Type="http://schemas.openxmlformats.org/officeDocument/2006/relationships/oleObject" Target="../embeddings/oleObject169.bin"/><Relationship Id="rId30" Type="http://schemas.openxmlformats.org/officeDocument/2006/relationships/image" Target="../media/image17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7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186.wmf"/><Relationship Id="rId26" Type="http://schemas.openxmlformats.org/officeDocument/2006/relationships/image" Target="../media/image120.wmf"/><Relationship Id="rId3" Type="http://schemas.openxmlformats.org/officeDocument/2006/relationships/oleObject" Target="../embeddings/oleObject178.bin"/><Relationship Id="rId21" Type="http://schemas.openxmlformats.org/officeDocument/2006/relationships/oleObject" Target="../embeddings/oleObject187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185.bin"/><Relationship Id="rId25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5.wmf"/><Relationship Id="rId20" Type="http://schemas.openxmlformats.org/officeDocument/2006/relationships/image" Target="../media/image187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82.bin"/><Relationship Id="rId24" Type="http://schemas.openxmlformats.org/officeDocument/2006/relationships/image" Target="../media/image119.wmf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23" Type="http://schemas.openxmlformats.org/officeDocument/2006/relationships/oleObject" Target="../embeddings/oleObject188.bin"/><Relationship Id="rId28" Type="http://schemas.openxmlformats.org/officeDocument/2006/relationships/image" Target="../media/image189.wmf"/><Relationship Id="rId10" Type="http://schemas.openxmlformats.org/officeDocument/2006/relationships/image" Target="../media/image182.wmf"/><Relationship Id="rId19" Type="http://schemas.openxmlformats.org/officeDocument/2006/relationships/oleObject" Target="../embeddings/oleObject186.bin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84.wmf"/><Relationship Id="rId22" Type="http://schemas.openxmlformats.org/officeDocument/2006/relationships/image" Target="../media/image188.wmf"/><Relationship Id="rId27" Type="http://schemas.openxmlformats.org/officeDocument/2006/relationships/oleObject" Target="../embeddings/oleObject19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9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193.wmf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19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202.wmf"/><Relationship Id="rId3" Type="http://schemas.openxmlformats.org/officeDocument/2006/relationships/oleObject" Target="../embeddings/oleObject196.bin"/><Relationship Id="rId21" Type="http://schemas.openxmlformats.org/officeDocument/2006/relationships/oleObject" Target="../embeddings/oleObject205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99.wmf"/><Relationship Id="rId1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1.wmf"/><Relationship Id="rId20" Type="http://schemas.openxmlformats.org/officeDocument/2006/relationships/image" Target="../media/image203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10" Type="http://schemas.openxmlformats.org/officeDocument/2006/relationships/image" Target="../media/image198.wmf"/><Relationship Id="rId19" Type="http://schemas.openxmlformats.org/officeDocument/2006/relationships/oleObject" Target="../embeddings/oleObject204.bin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200.emf"/><Relationship Id="rId22" Type="http://schemas.openxmlformats.org/officeDocument/2006/relationships/image" Target="../media/image20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image" Target="../media/image209.wmf"/><Relationship Id="rId18" Type="http://schemas.openxmlformats.org/officeDocument/2006/relationships/oleObject" Target="../embeddings/oleObject214.bin"/><Relationship Id="rId3" Type="http://schemas.openxmlformats.org/officeDocument/2006/relationships/oleObject" Target="../embeddings/oleObject206.bin"/><Relationship Id="rId21" Type="http://schemas.openxmlformats.org/officeDocument/2006/relationships/image" Target="../media/image213.wmf"/><Relationship Id="rId7" Type="http://schemas.openxmlformats.org/officeDocument/2006/relationships/oleObject" Target="../embeddings/oleObject208.bin"/><Relationship Id="rId12" Type="http://schemas.openxmlformats.org/officeDocument/2006/relationships/oleObject" Target="../embeddings/oleObject211.bin"/><Relationship Id="rId17" Type="http://schemas.openxmlformats.org/officeDocument/2006/relationships/image" Target="../media/image2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3.bin"/><Relationship Id="rId20" Type="http://schemas.openxmlformats.org/officeDocument/2006/relationships/oleObject" Target="../embeddings/oleObject215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5" Type="http://schemas.openxmlformats.org/officeDocument/2006/relationships/image" Target="../media/image210.wmf"/><Relationship Id="rId10" Type="http://schemas.openxmlformats.org/officeDocument/2006/relationships/image" Target="../media/image208.wmf"/><Relationship Id="rId19" Type="http://schemas.openxmlformats.org/officeDocument/2006/relationships/image" Target="../media/image212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09.bin"/><Relationship Id="rId14" Type="http://schemas.openxmlformats.org/officeDocument/2006/relationships/oleObject" Target="../embeddings/oleObject212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21.bin"/><Relationship Id="rId18" Type="http://schemas.openxmlformats.org/officeDocument/2006/relationships/image" Target="../media/image221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2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0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10" Type="http://schemas.openxmlformats.org/officeDocument/2006/relationships/image" Target="../media/image217.w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219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4.bin"/><Relationship Id="rId21" Type="http://schemas.openxmlformats.org/officeDocument/2006/relationships/image" Target="../media/image12.e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image" Target="../media/image1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19" Type="http://schemas.openxmlformats.org/officeDocument/2006/relationships/image" Target="../media/image11.e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力学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对象：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     质点、刚体、固体（弹性、振动、波）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zh-CN" altLang="en-US" dirty="0"/>
              <a:t>方法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sz="2800" dirty="0" smtClean="0"/>
              <a:t>矢量运算、微积分等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65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E433491-6B12-4ECF-9EF2-1B63FC130516}" type="slidenum">
              <a:rPr kumimoji="0" lang="en-US" altLang="zh-CN" sz="1400" smtClean="0"/>
              <a:pPr eaLnBrk="1" hangingPunct="1"/>
              <a:t>10</a:t>
            </a:fld>
            <a:endParaRPr kumimoji="0" lang="en-US" altLang="zh-CN" sz="1400" smtClean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28579" y="790574"/>
            <a:ext cx="5987816" cy="954204"/>
            <a:chOff x="-48" y="3300"/>
            <a:chExt cx="3784" cy="918"/>
          </a:xfrm>
        </p:grpSpPr>
        <p:sp>
          <p:nvSpPr>
            <p:cNvPr id="11296" name="Text Box 7"/>
            <p:cNvSpPr txBox="1">
              <a:spLocks noChangeArrowheads="1"/>
            </p:cNvSpPr>
            <p:nvPr/>
          </p:nvSpPr>
          <p:spPr bwMode="auto">
            <a:xfrm>
              <a:off x="-48" y="3300"/>
              <a:ext cx="3738" cy="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457200" indent="-457200" algn="l" eaLnBrk="1" hangingPunct="1"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zh-CN" altLang="en-US" sz="2800" dirty="0">
                  <a:latin typeface="Tahoma" pitchFamily="34" charset="0"/>
                </a:rPr>
                <a:t>路程：质点实际运动轨迹的长度   </a:t>
              </a:r>
              <a:r>
                <a:rPr lang="zh-CN" altLang="en-US" sz="2800" dirty="0" smtClean="0">
                  <a:latin typeface="Tahoma" pitchFamily="34" charset="0"/>
                </a:rPr>
                <a:t>     叫</a:t>
              </a:r>
              <a:r>
                <a:rPr lang="zh-CN" altLang="en-US" sz="2800" dirty="0">
                  <a:solidFill>
                    <a:srgbClr val="0000FF"/>
                  </a:solidFill>
                  <a:latin typeface="Tahoma" pitchFamily="34" charset="0"/>
                </a:rPr>
                <a:t>路程</a:t>
              </a:r>
              <a:r>
                <a:rPr lang="zh-CN" altLang="en-US" sz="2800" dirty="0" smtClean="0">
                  <a:solidFill>
                    <a:srgbClr val="3333FF"/>
                  </a:solidFill>
                  <a:latin typeface="Tahoma" pitchFamily="34" charset="0"/>
                </a:rPr>
                <a:t>。</a:t>
              </a:r>
              <a:endParaRPr lang="zh-CN" altLang="en-US" sz="2800" b="1" dirty="0">
                <a:latin typeface="Tahoma" pitchFamily="34" charset="0"/>
              </a:endParaRPr>
            </a:p>
          </p:txBody>
        </p:sp>
        <p:graphicFrame>
          <p:nvGraphicFramePr>
            <p:cNvPr id="1129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6977050"/>
                </p:ext>
              </p:extLst>
            </p:nvPr>
          </p:nvGraphicFramePr>
          <p:xfrm>
            <a:off x="3419" y="3441"/>
            <a:ext cx="31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7" name="公式" r:id="rId3" imgW="355446" imgH="279279" progId="Equation.3">
                    <p:embed/>
                  </p:oleObj>
                </mc:Choice>
                <mc:Fallback>
                  <p:oleObj name="公式" r:id="rId3" imgW="355446" imgH="279279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" y="3441"/>
                          <a:ext cx="317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69925" y="4892675"/>
            <a:ext cx="1776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Tahoma" pitchFamily="34" charset="0"/>
              </a:rPr>
              <a:t>注意：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082800" y="4892675"/>
          <a:ext cx="2362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8" name="公式" r:id="rId5" imgW="825500" imgH="241300" progId="Equation.3">
                  <p:embed/>
                </p:oleObj>
              </mc:Choice>
              <mc:Fallback>
                <p:oleObj name="公式" r:id="rId5" imgW="825500" imgH="2413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4892675"/>
                        <a:ext cx="23622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4572000" y="4927600"/>
          <a:ext cx="287496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9" name="公式" r:id="rId7" imgW="1040948" imgH="241195" progId="Equation.3">
                  <p:embed/>
                </p:oleObj>
              </mc:Choice>
              <mc:Fallback>
                <p:oleObj name="公式" r:id="rId7" imgW="1040948" imgH="241195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27600"/>
                        <a:ext cx="2874963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2214563" y="1838325"/>
            <a:ext cx="4641850" cy="2768600"/>
            <a:chOff x="398" y="945"/>
            <a:chExt cx="2924" cy="1744"/>
          </a:xfrm>
        </p:grpSpPr>
        <p:grpSp>
          <p:nvGrpSpPr>
            <p:cNvPr id="11272" name="Group 17"/>
            <p:cNvGrpSpPr>
              <a:grpSpLocks/>
            </p:cNvGrpSpPr>
            <p:nvPr/>
          </p:nvGrpSpPr>
          <p:grpSpPr bwMode="auto">
            <a:xfrm>
              <a:off x="398" y="945"/>
              <a:ext cx="2924" cy="1744"/>
              <a:chOff x="374" y="1494"/>
              <a:chExt cx="2924" cy="1744"/>
            </a:xfrm>
          </p:grpSpPr>
          <p:sp>
            <p:nvSpPr>
              <p:cNvPr id="11275" name="Text Box 18"/>
              <p:cNvSpPr txBox="1">
                <a:spLocks noChangeArrowheads="1"/>
              </p:cNvSpPr>
              <p:nvPr/>
            </p:nvSpPr>
            <p:spPr bwMode="auto">
              <a:xfrm>
                <a:off x="1069" y="1611"/>
                <a:ext cx="558" cy="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800" b="1" i="1">
                    <a:latin typeface="Tahoma" pitchFamily="34" charset="0"/>
                  </a:rPr>
                  <a:t> </a:t>
                </a:r>
                <a:r>
                  <a:rPr lang="en-US" altLang="zh-CN" sz="2800" b="1" i="1">
                    <a:latin typeface="Tahoma" pitchFamily="34" charset="0"/>
                  </a:rPr>
                  <a:t>P</a:t>
                </a:r>
                <a:r>
                  <a:rPr lang="en-US" altLang="zh-CN" sz="2800" b="1" baseline="-25000">
                    <a:latin typeface="Tahoma" pitchFamily="34" charset="0"/>
                  </a:rPr>
                  <a:t>1</a:t>
                </a:r>
                <a:endParaRPr lang="en-US" altLang="zh-CN" sz="2800" b="1">
                  <a:latin typeface="Tahoma" pitchFamily="34" charset="0"/>
                </a:endParaRPr>
              </a:p>
            </p:txBody>
          </p:sp>
          <p:sp>
            <p:nvSpPr>
              <p:cNvPr id="11276" name="Text Box 19"/>
              <p:cNvSpPr txBox="1">
                <a:spLocks noChangeArrowheads="1"/>
              </p:cNvSpPr>
              <p:nvPr/>
            </p:nvSpPr>
            <p:spPr bwMode="auto">
              <a:xfrm>
                <a:off x="1905" y="2272"/>
                <a:ext cx="1131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>
                    <a:solidFill>
                      <a:srgbClr val="FF0000"/>
                    </a:solidFill>
                    <a:latin typeface="Tahoma" pitchFamily="34" charset="0"/>
                  </a:rPr>
                  <a:t>r</a:t>
                </a:r>
                <a:r>
                  <a:rPr lang="en-US" altLang="zh-CN" b="1">
                    <a:solidFill>
                      <a:srgbClr val="FF0000"/>
                    </a:solidFill>
                    <a:latin typeface="Tahoma" pitchFamily="34" charset="0"/>
                  </a:rPr>
                  <a:t>(</a:t>
                </a:r>
                <a:r>
                  <a:rPr lang="en-US" altLang="zh-CN" b="1" i="1">
                    <a:solidFill>
                      <a:srgbClr val="FF0000"/>
                    </a:solidFill>
                    <a:latin typeface="Tahoma" pitchFamily="34" charset="0"/>
                  </a:rPr>
                  <a:t>t</a:t>
                </a:r>
                <a:r>
                  <a:rPr lang="en-US" altLang="zh-CN" b="1">
                    <a:solidFill>
                      <a:srgbClr val="FF0000"/>
                    </a:solidFill>
                    <a:latin typeface="Tahoma" pitchFamily="34" charset="0"/>
                  </a:rPr>
                  <a:t>+</a:t>
                </a:r>
                <a:r>
                  <a:rPr lang="en-US" altLang="zh-CN" b="1">
                    <a:solidFill>
                      <a:srgbClr val="FF0000"/>
                    </a:solidFill>
                    <a:latin typeface="宋体" pitchFamily="2" charset="-122"/>
                  </a:rPr>
                  <a:t>Δ</a:t>
                </a:r>
                <a:r>
                  <a:rPr lang="en-US" altLang="zh-CN" b="1" i="1">
                    <a:solidFill>
                      <a:srgbClr val="FF0000"/>
                    </a:solidFill>
                    <a:latin typeface="Tahoma" pitchFamily="34" charset="0"/>
                  </a:rPr>
                  <a:t>t</a:t>
                </a:r>
                <a:r>
                  <a:rPr lang="en-US" altLang="zh-CN" b="1">
                    <a:solidFill>
                      <a:srgbClr val="FF0000"/>
                    </a:solidFill>
                    <a:latin typeface="Tahoma" pitchFamily="34" charset="0"/>
                  </a:rPr>
                  <a:t> )</a:t>
                </a:r>
                <a:endParaRPr lang="en-US" altLang="zh-CN" sz="32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1277" name="Line 20"/>
              <p:cNvSpPr>
                <a:spLocks noChangeShapeType="1"/>
              </p:cNvSpPr>
              <p:nvPr/>
            </p:nvSpPr>
            <p:spPr bwMode="auto">
              <a:xfrm flipV="1">
                <a:off x="1073" y="1997"/>
                <a:ext cx="226" cy="68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8" name="Line 21"/>
              <p:cNvSpPr>
                <a:spLocks noChangeShapeType="1"/>
              </p:cNvSpPr>
              <p:nvPr/>
            </p:nvSpPr>
            <p:spPr bwMode="auto">
              <a:xfrm flipV="1">
                <a:off x="1073" y="2165"/>
                <a:ext cx="1215" cy="51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79" name="Line 22"/>
              <p:cNvSpPr>
                <a:spLocks noChangeShapeType="1"/>
              </p:cNvSpPr>
              <p:nvPr/>
            </p:nvSpPr>
            <p:spPr bwMode="auto">
              <a:xfrm>
                <a:off x="1301" y="1993"/>
                <a:ext cx="980" cy="17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0" name="Line 23"/>
              <p:cNvSpPr>
                <a:spLocks noChangeShapeType="1"/>
              </p:cNvSpPr>
              <p:nvPr/>
            </p:nvSpPr>
            <p:spPr bwMode="auto">
              <a:xfrm>
                <a:off x="1933" y="2382"/>
                <a:ext cx="20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1" name="Text Box 24"/>
              <p:cNvSpPr txBox="1">
                <a:spLocks noChangeArrowheads="1"/>
              </p:cNvSpPr>
              <p:nvPr/>
            </p:nvSpPr>
            <p:spPr bwMode="auto">
              <a:xfrm>
                <a:off x="1169" y="2212"/>
                <a:ext cx="513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>
                    <a:solidFill>
                      <a:srgbClr val="FF0000"/>
                    </a:solidFill>
                    <a:latin typeface="Tahoma" pitchFamily="34" charset="0"/>
                  </a:rPr>
                  <a:t>r</a:t>
                </a:r>
                <a:r>
                  <a:rPr lang="en-US" altLang="zh-CN" b="1">
                    <a:solidFill>
                      <a:srgbClr val="FF0000"/>
                    </a:solidFill>
                    <a:latin typeface="Tahoma" pitchFamily="34" charset="0"/>
                  </a:rPr>
                  <a:t>(</a:t>
                </a:r>
                <a:r>
                  <a:rPr lang="en-US" altLang="zh-CN" b="1" i="1">
                    <a:solidFill>
                      <a:srgbClr val="FF0000"/>
                    </a:solidFill>
                    <a:latin typeface="Tahoma" pitchFamily="34" charset="0"/>
                  </a:rPr>
                  <a:t>t</a:t>
                </a:r>
                <a:r>
                  <a:rPr lang="en-US" altLang="zh-CN" b="1">
                    <a:solidFill>
                      <a:srgbClr val="FF0000"/>
                    </a:solidFill>
                    <a:latin typeface="Tahoma" pitchFamily="34" charset="0"/>
                  </a:rPr>
                  <a:t>)</a:t>
                </a:r>
                <a:endParaRPr lang="en-US" altLang="zh-CN" sz="32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1282" name="Line 25"/>
              <p:cNvSpPr>
                <a:spLocks noChangeShapeType="1"/>
              </p:cNvSpPr>
              <p:nvPr/>
            </p:nvSpPr>
            <p:spPr bwMode="auto">
              <a:xfrm>
                <a:off x="1214" y="2321"/>
                <a:ext cx="188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3" name="Line 26"/>
              <p:cNvSpPr>
                <a:spLocks noChangeShapeType="1"/>
              </p:cNvSpPr>
              <p:nvPr/>
            </p:nvSpPr>
            <p:spPr bwMode="auto">
              <a:xfrm flipV="1">
                <a:off x="1064" y="1675"/>
                <a:ext cx="0" cy="99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4" name="Line 27"/>
              <p:cNvSpPr>
                <a:spLocks noChangeShapeType="1"/>
              </p:cNvSpPr>
              <p:nvPr/>
            </p:nvSpPr>
            <p:spPr bwMode="auto">
              <a:xfrm>
                <a:off x="1073" y="2682"/>
                <a:ext cx="208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5" name="Line 28"/>
              <p:cNvSpPr>
                <a:spLocks noChangeShapeType="1"/>
              </p:cNvSpPr>
              <p:nvPr/>
            </p:nvSpPr>
            <p:spPr bwMode="auto">
              <a:xfrm flipH="1">
                <a:off x="598" y="2673"/>
                <a:ext cx="475" cy="3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6" name="Text Box 29"/>
              <p:cNvSpPr txBox="1">
                <a:spLocks noChangeArrowheads="1"/>
              </p:cNvSpPr>
              <p:nvPr/>
            </p:nvSpPr>
            <p:spPr bwMode="auto">
              <a:xfrm>
                <a:off x="1444" y="2043"/>
                <a:ext cx="513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>
                    <a:solidFill>
                      <a:srgbClr val="0000FF"/>
                    </a:solidFill>
                    <a:latin typeface="宋体" pitchFamily="2" charset="-122"/>
                  </a:rPr>
                  <a:t>Δ</a:t>
                </a:r>
                <a:r>
                  <a:rPr lang="en-US" altLang="zh-CN" sz="3200" b="1" i="1">
                    <a:solidFill>
                      <a:srgbClr val="0000FF"/>
                    </a:solidFill>
                    <a:latin typeface="Tahoma" pitchFamily="34" charset="0"/>
                  </a:rPr>
                  <a:t>r</a:t>
                </a:r>
                <a:endParaRPr lang="en-US" altLang="zh-CN" sz="3200" b="1">
                  <a:solidFill>
                    <a:srgbClr val="0000FF"/>
                  </a:solidFill>
                  <a:latin typeface="Tahoma" pitchFamily="34" charset="0"/>
                </a:endParaRPr>
              </a:p>
            </p:txBody>
          </p:sp>
          <p:sp>
            <p:nvSpPr>
              <p:cNvPr id="11287" name="Line 30"/>
              <p:cNvSpPr>
                <a:spLocks noChangeShapeType="1"/>
              </p:cNvSpPr>
              <p:nvPr/>
            </p:nvSpPr>
            <p:spPr bwMode="auto">
              <a:xfrm>
                <a:off x="1712" y="2143"/>
                <a:ext cx="219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8" name="Text Box 31"/>
              <p:cNvSpPr txBox="1">
                <a:spLocks noChangeArrowheads="1"/>
              </p:cNvSpPr>
              <p:nvPr/>
            </p:nvSpPr>
            <p:spPr bwMode="auto">
              <a:xfrm>
                <a:off x="374" y="2857"/>
                <a:ext cx="352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1289" name="Text Box 32"/>
              <p:cNvSpPr txBox="1">
                <a:spLocks noChangeArrowheads="1"/>
              </p:cNvSpPr>
              <p:nvPr/>
            </p:nvSpPr>
            <p:spPr bwMode="auto">
              <a:xfrm>
                <a:off x="2813" y="2579"/>
                <a:ext cx="485" cy="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3200" b="1" i="1">
                    <a:latin typeface="Tahoma" pitchFamily="34" charset="0"/>
                  </a:rPr>
                  <a:t> </a:t>
                </a:r>
                <a:r>
                  <a:rPr lang="en-US" altLang="zh-CN" sz="3200" b="1" i="1">
                    <a:latin typeface="Tahoma" pitchFamily="34" charset="0"/>
                  </a:rPr>
                  <a:t>y</a:t>
                </a:r>
              </a:p>
            </p:txBody>
          </p:sp>
          <p:sp>
            <p:nvSpPr>
              <p:cNvPr id="11290" name="Text Box 33"/>
              <p:cNvSpPr txBox="1">
                <a:spLocks noChangeArrowheads="1"/>
              </p:cNvSpPr>
              <p:nvPr/>
            </p:nvSpPr>
            <p:spPr bwMode="auto">
              <a:xfrm>
                <a:off x="740" y="1494"/>
                <a:ext cx="485" cy="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3200" b="1" i="1">
                    <a:latin typeface="Tahoma" pitchFamily="34" charset="0"/>
                  </a:rPr>
                  <a:t> </a:t>
                </a:r>
                <a:r>
                  <a:rPr lang="en-US" altLang="zh-CN" sz="3200" b="1" i="1">
                    <a:latin typeface="Tahoma" pitchFamily="34" charset="0"/>
                  </a:rPr>
                  <a:t>z</a:t>
                </a:r>
              </a:p>
              <a:p>
                <a:pPr algn="just" eaLnBrk="1" hangingPunct="1"/>
                <a:endParaRPr lang="en-US" altLang="zh-CN" sz="3200" b="1" i="1">
                  <a:latin typeface="Tahoma" pitchFamily="34" charset="0"/>
                </a:endParaRPr>
              </a:p>
              <a:p>
                <a:pPr algn="just" eaLnBrk="1" hangingPunct="1"/>
                <a:endParaRPr lang="en-US" altLang="zh-CN" sz="3200" b="1" i="1">
                  <a:latin typeface="Tahoma" pitchFamily="34" charset="0"/>
                </a:endParaRPr>
              </a:p>
              <a:p>
                <a:pPr algn="just" eaLnBrk="1" hangingPunct="1"/>
                <a:endParaRPr lang="en-US" altLang="zh-CN" sz="3200" b="1" i="1">
                  <a:latin typeface="Tahoma" pitchFamily="34" charset="0"/>
                </a:endParaRPr>
              </a:p>
              <a:p>
                <a:pPr algn="just" eaLnBrk="1" hangingPunct="1"/>
                <a:endParaRPr lang="en-US" altLang="zh-CN" sz="3200" b="1" i="1">
                  <a:latin typeface="Tahoma" pitchFamily="34" charset="0"/>
                </a:endParaRPr>
              </a:p>
              <a:p>
                <a:pPr algn="just" eaLnBrk="1" hangingPunct="1"/>
                <a:endParaRPr lang="en-US" altLang="zh-CN" sz="3200" b="1" i="1">
                  <a:latin typeface="Tahoma" pitchFamily="34" charset="0"/>
                </a:endParaRPr>
              </a:p>
              <a:p>
                <a:pPr algn="just" eaLnBrk="1" hangingPunct="1"/>
                <a:endParaRPr lang="en-US" altLang="zh-CN" sz="3200" b="1" i="1">
                  <a:latin typeface="Tahoma" pitchFamily="34" charset="0"/>
                </a:endParaRPr>
              </a:p>
            </p:txBody>
          </p:sp>
          <p:sp>
            <p:nvSpPr>
              <p:cNvPr id="11291" name="Text Box 34"/>
              <p:cNvSpPr txBox="1">
                <a:spLocks noChangeArrowheads="1"/>
              </p:cNvSpPr>
              <p:nvPr/>
            </p:nvSpPr>
            <p:spPr bwMode="auto">
              <a:xfrm>
                <a:off x="934" y="2634"/>
                <a:ext cx="485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800" b="1">
                    <a:latin typeface="Tahoma" pitchFamily="34" charset="0"/>
                  </a:rPr>
                  <a:t> </a:t>
                </a:r>
                <a:r>
                  <a:rPr lang="en-US" altLang="zh-CN" sz="28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1292" name="Text Box 35"/>
              <p:cNvSpPr txBox="1">
                <a:spLocks noChangeArrowheads="1"/>
              </p:cNvSpPr>
              <p:nvPr/>
            </p:nvSpPr>
            <p:spPr bwMode="auto">
              <a:xfrm>
                <a:off x="1558" y="1648"/>
                <a:ext cx="628" cy="4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>
                    <a:solidFill>
                      <a:srgbClr val="008000"/>
                    </a:solidFill>
                    <a:latin typeface="宋体" pitchFamily="2" charset="-122"/>
                  </a:rPr>
                  <a:t>Δ</a:t>
                </a:r>
                <a:r>
                  <a:rPr lang="en-US" altLang="zh-CN" sz="3200" b="1" i="1">
                    <a:solidFill>
                      <a:srgbClr val="008000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1293" name="Freeform 36"/>
              <p:cNvSpPr>
                <a:spLocks/>
              </p:cNvSpPr>
              <p:nvPr/>
            </p:nvSpPr>
            <p:spPr bwMode="auto">
              <a:xfrm>
                <a:off x="864" y="1913"/>
                <a:ext cx="1835" cy="733"/>
              </a:xfrm>
              <a:custGeom>
                <a:avLst/>
                <a:gdLst>
                  <a:gd name="T0" fmla="*/ 0 w 3120"/>
                  <a:gd name="T1" fmla="*/ 118 h 897"/>
                  <a:gd name="T2" fmla="*/ 2 w 3120"/>
                  <a:gd name="T3" fmla="*/ 23 h 897"/>
                  <a:gd name="T4" fmla="*/ 7 w 3120"/>
                  <a:gd name="T5" fmla="*/ 7 h 897"/>
                  <a:gd name="T6" fmla="*/ 15 w 3120"/>
                  <a:gd name="T7" fmla="*/ 69 h 8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20" h="897">
                    <a:moveTo>
                      <a:pt x="0" y="897"/>
                    </a:moveTo>
                    <a:cubicBezTo>
                      <a:pt x="135" y="607"/>
                      <a:pt x="270" y="317"/>
                      <a:pt x="510" y="177"/>
                    </a:cubicBezTo>
                    <a:cubicBezTo>
                      <a:pt x="750" y="37"/>
                      <a:pt x="1005" y="0"/>
                      <a:pt x="1440" y="57"/>
                    </a:cubicBezTo>
                    <a:cubicBezTo>
                      <a:pt x="1875" y="114"/>
                      <a:pt x="2497" y="318"/>
                      <a:pt x="3120" y="522"/>
                    </a:cubicBezTo>
                  </a:path>
                </a:pathLst>
              </a:custGeom>
              <a:noFill/>
              <a:ln w="28575" cmpd="sng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4" name="Text Box 37"/>
              <p:cNvSpPr txBox="1">
                <a:spLocks noChangeArrowheads="1"/>
              </p:cNvSpPr>
              <p:nvPr/>
            </p:nvSpPr>
            <p:spPr bwMode="auto">
              <a:xfrm>
                <a:off x="2157" y="1853"/>
                <a:ext cx="580" cy="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800" b="1" i="1">
                    <a:latin typeface="Tahoma" pitchFamily="34" charset="0"/>
                  </a:rPr>
                  <a:t> </a:t>
                </a:r>
                <a:r>
                  <a:rPr lang="en-US" altLang="zh-CN" sz="2800" b="1" i="1">
                    <a:latin typeface="Tahoma" pitchFamily="34" charset="0"/>
                  </a:rPr>
                  <a:t>P</a:t>
                </a:r>
                <a:r>
                  <a:rPr lang="en-US" altLang="zh-CN" sz="2800" b="1" baseline="-25000">
                    <a:latin typeface="Tahoma" pitchFamily="34" charset="0"/>
                  </a:rPr>
                  <a:t>2</a:t>
                </a:r>
                <a:endParaRPr lang="en-US" altLang="zh-CN" sz="2800" b="1">
                  <a:latin typeface="Tahoma" pitchFamily="34" charset="0"/>
                </a:endParaRPr>
              </a:p>
            </p:txBody>
          </p:sp>
        </p:grpSp>
        <p:sp>
          <p:nvSpPr>
            <p:cNvPr id="11273" name="Text Box 38"/>
            <p:cNvSpPr txBox="1">
              <a:spLocks noChangeArrowheads="1"/>
            </p:cNvSpPr>
            <p:nvPr/>
          </p:nvSpPr>
          <p:spPr bwMode="auto">
            <a:xfrm>
              <a:off x="1182" y="1293"/>
              <a:ext cx="3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Tahoma" pitchFamily="34" charset="0"/>
                  <a:sym typeface="Symbol" pitchFamily="18" charset="2"/>
                </a:rPr>
                <a:t></a:t>
              </a:r>
              <a:endParaRPr lang="zh-CN" altLang="en-US" sz="2000">
                <a:solidFill>
                  <a:srgbClr val="FF00FF"/>
                </a:solidFill>
                <a:latin typeface="Tahoma" pitchFamily="34" charset="0"/>
              </a:endParaRPr>
            </a:p>
          </p:txBody>
        </p:sp>
        <p:sp>
          <p:nvSpPr>
            <p:cNvPr id="11274" name="Text Box 39"/>
            <p:cNvSpPr txBox="1">
              <a:spLocks noChangeArrowheads="1"/>
            </p:cNvSpPr>
            <p:nvPr/>
          </p:nvSpPr>
          <p:spPr bwMode="auto">
            <a:xfrm>
              <a:off x="2159" y="1476"/>
              <a:ext cx="3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Tahoma" pitchFamily="34" charset="0"/>
                  <a:sym typeface="Symbol" pitchFamily="18" charset="2"/>
                </a:rPr>
                <a:t></a:t>
              </a:r>
              <a:endParaRPr lang="zh-CN" altLang="en-US" sz="2000">
                <a:solidFill>
                  <a:srgbClr val="FF00FF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7368FC8-DC2C-4B18-9692-13E2F63892B1}" type="slidenum">
              <a:rPr kumimoji="0" lang="en-US" altLang="zh-CN" sz="1400" smtClean="0"/>
              <a:pPr eaLnBrk="1" hangingPunct="1"/>
              <a:t>11</a:t>
            </a:fld>
            <a:endParaRPr kumimoji="0" lang="en-US" altLang="zh-CN" sz="1400" smtClean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85800" y="1130300"/>
            <a:ext cx="7848600" cy="5257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dirty="0" smtClean="0"/>
              <a:t>位移矢量：只表示某段时间内位置的变化，不反应运动的过程。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dirty="0" smtClean="0"/>
              <a:t>大小为起点到终点的直线距离</a:t>
            </a:r>
            <a:r>
              <a:rPr lang="zh-CN" altLang="en-US" dirty="0"/>
              <a:t>，</a:t>
            </a:r>
            <a:r>
              <a:rPr lang="zh-CN" altLang="en-US" dirty="0" smtClean="0"/>
              <a:t>方向为从起点指向终点，单位：</a:t>
            </a:r>
            <a:r>
              <a:rPr lang="en-US" altLang="zh-CN" dirty="0" smtClean="0"/>
              <a:t>SI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m(</a:t>
            </a:r>
            <a:r>
              <a:rPr lang="zh-CN" altLang="en-US" dirty="0" smtClean="0"/>
              <a:t>米</a:t>
            </a:r>
            <a:r>
              <a:rPr lang="en-US" altLang="zh-CN" dirty="0" smtClean="0"/>
              <a:t>)</a:t>
            </a:r>
          </a:p>
          <a:p>
            <a:pPr eaLnBrk="1" hangingPunct="1">
              <a:defRPr/>
            </a:pPr>
            <a:r>
              <a:rPr lang="zh-CN" altLang="en-US" sz="2800" dirty="0" smtClean="0"/>
              <a:t>用坐标表示：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位置矢量：</a:t>
            </a: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位移：</a:t>
            </a:r>
            <a:endParaRPr lang="en-US" altLang="zh-CN" sz="28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787351"/>
              </p:ext>
            </p:extLst>
          </p:nvPr>
        </p:nvGraphicFramePr>
        <p:xfrm>
          <a:off x="3088357" y="3863950"/>
          <a:ext cx="35718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8" name="公式" r:id="rId3" imgW="1562100" imgH="368300" progId="Equation.3">
                  <p:embed/>
                </p:oleObj>
              </mc:Choice>
              <mc:Fallback>
                <p:oleObj name="公式" r:id="rId3" imgW="1562100" imgH="3683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8357" y="3863950"/>
                        <a:ext cx="35718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336446"/>
              </p:ext>
            </p:extLst>
          </p:nvPr>
        </p:nvGraphicFramePr>
        <p:xfrm>
          <a:off x="3044031" y="4584675"/>
          <a:ext cx="38322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9" name="公式" r:id="rId5" imgW="1676400" imgH="368300" progId="Equation.3">
                  <p:embed/>
                </p:oleObj>
              </mc:Choice>
              <mc:Fallback>
                <p:oleObj name="公式" r:id="rId5" imgW="1676400" imgH="3683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031" y="4584675"/>
                        <a:ext cx="38322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635928"/>
              </p:ext>
            </p:extLst>
          </p:nvPr>
        </p:nvGraphicFramePr>
        <p:xfrm>
          <a:off x="1043608" y="5737250"/>
          <a:ext cx="69865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0" name="公式" r:id="rId7" imgW="3937000" imgH="368300" progId="Equation.3">
                  <p:embed/>
                </p:oleObj>
              </mc:Choice>
              <mc:Fallback>
                <p:oleObj name="公式" r:id="rId7" imgW="3937000" imgH="3683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737250"/>
                        <a:ext cx="6986588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 smtClean="0"/>
              <a:t>位移和路程的关系：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68313" y="1422673"/>
            <a:ext cx="7931150" cy="638175"/>
          </a:xfrm>
        </p:spPr>
        <p:txBody>
          <a:bodyPr/>
          <a:lstStyle/>
          <a:p>
            <a:r>
              <a:rPr lang="zh-CN" altLang="en-US" sz="2800" b="0" dirty="0" smtClean="0"/>
              <a:t>位移为矢量，路程为标量，且一般情况下大小也不同。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>
          <a:xfrm>
            <a:off x="4427984" y="2205038"/>
            <a:ext cx="4464496" cy="4176712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由图可见，</a:t>
            </a:r>
            <a:endParaRPr lang="en-US" altLang="zh-CN" sz="2800" dirty="0" smtClean="0"/>
          </a:p>
          <a:p>
            <a:pPr>
              <a:defRPr/>
            </a:pPr>
            <a:endParaRPr lang="en-US" altLang="zh-CN" sz="28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800" dirty="0" smtClean="0"/>
              <a:t>二者相同的条件：</a:t>
            </a: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sz="2800" dirty="0" smtClean="0"/>
              <a:t>当</a:t>
            </a: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  <a:defRPr/>
            </a:pP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  <a:defRPr/>
            </a:pPr>
            <a:r>
              <a:rPr lang="zh-CN" altLang="en-US" sz="2800" dirty="0" smtClean="0"/>
              <a:t>始终沿一个方向的直线运动</a:t>
            </a:r>
            <a:endParaRPr lang="en-US" altLang="zh-CN" sz="2800" dirty="0" smtClean="0"/>
          </a:p>
        </p:txBody>
      </p:sp>
      <p:sp>
        <p:nvSpPr>
          <p:cNvPr id="133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1411C06-CAD3-4AB4-9749-7A0FA0CC9E26}" type="slidenum">
              <a:rPr kumimoji="0" lang="en-US" altLang="zh-CN" sz="1400" smtClean="0"/>
              <a:pPr eaLnBrk="1" hangingPunct="1"/>
              <a:t>12</a:t>
            </a:fld>
            <a:endParaRPr kumimoji="0" lang="en-US" altLang="zh-CN" sz="1400" smtClean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695889"/>
              </p:ext>
            </p:extLst>
          </p:nvPr>
        </p:nvGraphicFramePr>
        <p:xfrm>
          <a:off x="6588224" y="2132856"/>
          <a:ext cx="21447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" name="公式" r:id="rId3" imgW="749300" imgH="279400" progId="Equation.3">
                  <p:embed/>
                </p:oleObj>
              </mc:Choice>
              <mc:Fallback>
                <p:oleObj name="公式" r:id="rId3" imgW="749300" imgH="2794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132856"/>
                        <a:ext cx="214471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165914"/>
              </p:ext>
            </p:extLst>
          </p:nvPr>
        </p:nvGraphicFramePr>
        <p:xfrm>
          <a:off x="5616575" y="3744913"/>
          <a:ext cx="3016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5" name="Equation" r:id="rId5" imgW="1295280" imgH="253800" progId="Equation.DSMT4">
                  <p:embed/>
                </p:oleObj>
              </mc:Choice>
              <mc:Fallback>
                <p:oleObj name="Equation" r:id="rId5" imgW="1295280" imgH="2538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3744913"/>
                        <a:ext cx="3016250" cy="590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" y="2298700"/>
            <a:ext cx="4248026" cy="293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 smtClean="0"/>
              <a:t>举例说明：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84213" y="1989138"/>
            <a:ext cx="7772400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800" dirty="0" smtClean="0"/>
              <a:t>                     </a:t>
            </a:r>
            <a:r>
              <a:rPr lang="en-US" altLang="zh-CN" sz="2400" dirty="0" smtClean="0"/>
              <a:t>P1    P2     P3</a:t>
            </a:r>
          </a:p>
          <a:p>
            <a:pPr marL="0" indent="0">
              <a:buFontTx/>
              <a:buNone/>
              <a:defRPr/>
            </a:pPr>
            <a:r>
              <a:rPr lang="en-US" altLang="zh-CN" dirty="0" smtClean="0"/>
              <a:t>             0    </a:t>
            </a:r>
            <a:r>
              <a:rPr lang="en-US" altLang="zh-CN" sz="2400" dirty="0" smtClean="0"/>
              <a:t>X1   X2    X</a:t>
            </a:r>
            <a:r>
              <a:rPr lang="en-US" altLang="zh-CN" sz="2800" dirty="0" smtClean="0"/>
              <a:t>3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434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03DAF5C-DF6F-4D06-82CC-5CE95236310D}" type="slidenum">
              <a:rPr kumimoji="0" lang="en-US" altLang="zh-CN" sz="1400" smtClean="0"/>
              <a:pPr eaLnBrk="1" hangingPunct="1"/>
              <a:t>13</a:t>
            </a:fld>
            <a:endParaRPr kumimoji="0" lang="en-US" altLang="zh-CN" sz="1400" smtClean="0"/>
          </a:p>
        </p:txBody>
      </p:sp>
      <p:cxnSp>
        <p:nvCxnSpPr>
          <p:cNvPr id="14341" name="直接箭头连接符 10"/>
          <p:cNvCxnSpPr>
            <a:cxnSpLocks noChangeShapeType="1"/>
          </p:cNvCxnSpPr>
          <p:nvPr/>
        </p:nvCxnSpPr>
        <p:spPr bwMode="auto">
          <a:xfrm>
            <a:off x="1547813" y="2565400"/>
            <a:ext cx="3384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2" name="Text Box 39"/>
          <p:cNvSpPr txBox="1">
            <a:spLocks noChangeArrowheads="1"/>
          </p:cNvSpPr>
          <p:nvPr/>
        </p:nvSpPr>
        <p:spPr bwMode="auto">
          <a:xfrm>
            <a:off x="3203575" y="2365375"/>
            <a:ext cx="5318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Tahoma" pitchFamily="34" charset="0"/>
                <a:sym typeface="Symbol" pitchFamily="18" charset="2"/>
              </a:rPr>
              <a:t></a:t>
            </a:r>
            <a:endParaRPr lang="zh-CN" altLang="en-US" sz="2000">
              <a:solidFill>
                <a:srgbClr val="FF00FF"/>
              </a:solidFill>
              <a:latin typeface="Tahoma" pitchFamily="34" charset="0"/>
            </a:endParaRPr>
          </a:p>
        </p:txBody>
      </p:sp>
      <p:sp>
        <p:nvSpPr>
          <p:cNvPr id="14343" name="Text Box 39"/>
          <p:cNvSpPr txBox="1">
            <a:spLocks noChangeArrowheads="1"/>
          </p:cNvSpPr>
          <p:nvPr/>
        </p:nvSpPr>
        <p:spPr bwMode="auto">
          <a:xfrm>
            <a:off x="2555875" y="2379663"/>
            <a:ext cx="5318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Tahoma" pitchFamily="34" charset="0"/>
                <a:sym typeface="Symbol" pitchFamily="18" charset="2"/>
              </a:rPr>
              <a:t></a:t>
            </a:r>
            <a:endParaRPr lang="zh-CN" altLang="en-US" sz="2000">
              <a:solidFill>
                <a:srgbClr val="FF00FF"/>
              </a:solidFill>
              <a:latin typeface="Tahoma" pitchFamily="34" charset="0"/>
            </a:endParaRPr>
          </a:p>
        </p:txBody>
      </p:sp>
      <p:sp>
        <p:nvSpPr>
          <p:cNvPr id="14344" name="Text Box 39"/>
          <p:cNvSpPr txBox="1">
            <a:spLocks noChangeArrowheads="1"/>
          </p:cNvSpPr>
          <p:nvPr/>
        </p:nvSpPr>
        <p:spPr bwMode="auto">
          <a:xfrm>
            <a:off x="3851275" y="2370138"/>
            <a:ext cx="5318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Tahoma" pitchFamily="34" charset="0"/>
                <a:sym typeface="Symbol" pitchFamily="18" charset="2"/>
              </a:rPr>
              <a:t></a:t>
            </a:r>
            <a:endParaRPr lang="zh-CN" altLang="en-US" sz="2000">
              <a:solidFill>
                <a:srgbClr val="FF00FF"/>
              </a:solidFill>
              <a:latin typeface="Tahoma" pitchFamily="34" charset="0"/>
            </a:endParaRPr>
          </a:p>
        </p:txBody>
      </p:sp>
      <p:sp>
        <p:nvSpPr>
          <p:cNvPr id="14345" name="Text Box 39"/>
          <p:cNvSpPr txBox="1">
            <a:spLocks noChangeArrowheads="1"/>
          </p:cNvSpPr>
          <p:nvPr/>
        </p:nvSpPr>
        <p:spPr bwMode="auto">
          <a:xfrm>
            <a:off x="1952625" y="2371725"/>
            <a:ext cx="5318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Tahoma" pitchFamily="34" charset="0"/>
                <a:sym typeface="Symbol" pitchFamily="18" charset="2"/>
              </a:rPr>
              <a:t></a:t>
            </a:r>
            <a:endParaRPr lang="zh-CN" altLang="en-US" sz="2000">
              <a:solidFill>
                <a:srgbClr val="FF00FF"/>
              </a:solidFill>
              <a:latin typeface="Tahoma" pitchFamily="34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349375" y="3087688"/>
          <a:ext cx="63944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" name="公式" r:id="rId3" imgW="2920680" imgH="330120" progId="Equation.3">
                  <p:embed/>
                </p:oleObj>
              </mc:Choice>
              <mc:Fallback>
                <p:oleObj name="公式" r:id="rId3" imgW="2920680" imgH="33012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3087688"/>
                        <a:ext cx="6394450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429124" y="3714752"/>
          <a:ext cx="138271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" name="公式" r:id="rId5" imgW="596880" imgH="253800" progId="Equation.3">
                  <p:embed/>
                </p:oleObj>
              </mc:Choice>
              <mc:Fallback>
                <p:oleObj name="公式" r:id="rId5" imgW="596880" imgH="2538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3714752"/>
                        <a:ext cx="1382713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852770"/>
              </p:ext>
            </p:extLst>
          </p:nvPr>
        </p:nvGraphicFramePr>
        <p:xfrm>
          <a:off x="714375" y="4973638"/>
          <a:ext cx="5397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3" name="公式" r:id="rId7" imgW="2463480" imgH="279360" progId="Equation.3">
                  <p:embed/>
                </p:oleObj>
              </mc:Choice>
              <mc:Fallback>
                <p:oleObj name="公式" r:id="rId7" imgW="2463480" imgH="27936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973638"/>
                        <a:ext cx="53975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929058" y="4357694"/>
          <a:ext cx="31607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4" name="公式" r:id="rId9" imgW="1358640" imgH="253800" progId="Equation.3">
                  <p:embed/>
                </p:oleObj>
              </mc:Choice>
              <mc:Fallback>
                <p:oleObj name="公式" r:id="rId9" imgW="1358640" imgH="2538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4357694"/>
                        <a:ext cx="3160713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3786182" y="5715016"/>
          <a:ext cx="191611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5" name="公式" r:id="rId11" imgW="825480" imgH="253800" progId="Equation.3">
                  <p:embed/>
                </p:oleObj>
              </mc:Choice>
              <mc:Fallback>
                <p:oleObj name="公式" r:id="rId11" imgW="825480" imgH="2538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5715016"/>
                        <a:ext cx="1916113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5E7A365-6B42-4350-A5EF-92D36F004FBB}" type="slidenum">
              <a:rPr kumimoji="0" lang="en-US" altLang="zh-CN" sz="1400" smtClean="0"/>
              <a:pPr eaLnBrk="1" hangingPunct="1"/>
              <a:t>14</a:t>
            </a:fld>
            <a:endParaRPr kumimoji="0" lang="en-US" altLang="zh-CN" sz="1400" smtClean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62034" y="601524"/>
            <a:ext cx="2321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zh-CN" altLang="en-US" sz="2800" dirty="0" smtClean="0">
                <a:solidFill>
                  <a:schemeClr val="bg2">
                    <a:lumMod val="10000"/>
                  </a:schemeClr>
                </a:solidFill>
              </a:rPr>
              <a:t>五、速度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82650" y="1058863"/>
            <a:ext cx="6875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00"/>
                </a:solidFill>
              </a:rPr>
              <a:t>设    </a:t>
            </a:r>
            <a:r>
              <a:rPr lang="en-US" altLang="zh-CN" sz="2800" dirty="0" smtClean="0">
                <a:solidFill>
                  <a:srgbClr val="000000"/>
                </a:solidFill>
              </a:rPr>
              <a:t>             </a:t>
            </a:r>
            <a:r>
              <a:rPr lang="zh-CN" altLang="en-US" sz="2800" dirty="0" smtClean="0">
                <a:solidFill>
                  <a:srgbClr val="000000"/>
                </a:solidFill>
              </a:rPr>
              <a:t>时间间隔内，位移为</a:t>
            </a:r>
            <a:endParaRPr lang="zh-CN" altLang="en-US" sz="2800" b="1" dirty="0">
              <a:solidFill>
                <a:srgbClr val="CCFFFF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33413" y="1746250"/>
            <a:ext cx="604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/>
              <a:t>1.</a:t>
            </a:r>
            <a:r>
              <a:rPr lang="zh-CN" altLang="en-US" sz="2800" dirty="0"/>
              <a:t>平均速度</a:t>
            </a:r>
            <a:r>
              <a:rPr lang="zh-CN" altLang="en-US" sz="3200" b="1" dirty="0">
                <a:solidFill>
                  <a:schemeClr val="tx2"/>
                </a:solidFill>
              </a:rPr>
              <a:t>：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986088" y="1603375"/>
          <a:ext cx="10763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5" name="公式" r:id="rId3" imgW="482400" imgH="393480" progId="Equation.3">
                  <p:embed/>
                </p:oleObj>
              </mc:Choice>
              <mc:Fallback>
                <p:oleObj name="公式" r:id="rId3" imgW="482400" imgH="39348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1603375"/>
                        <a:ext cx="10763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33413" y="2520950"/>
            <a:ext cx="7807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2800" dirty="0"/>
              <a:t>2.</a:t>
            </a:r>
            <a:r>
              <a:rPr lang="zh-CN" altLang="en-US" sz="2800" dirty="0"/>
              <a:t>瞬时速度</a:t>
            </a:r>
            <a:r>
              <a:rPr lang="zh-CN" altLang="en-US" sz="3200" dirty="0">
                <a:solidFill>
                  <a:schemeClr val="tx2"/>
                </a:solidFill>
              </a:rPr>
              <a:t>：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450843"/>
              </p:ext>
            </p:extLst>
          </p:nvPr>
        </p:nvGraphicFramePr>
        <p:xfrm>
          <a:off x="1620838" y="3019425"/>
          <a:ext cx="416877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6" name="公式" r:id="rId5" imgW="1752480" imgH="431640" progId="Equation.3">
                  <p:embed/>
                </p:oleObj>
              </mc:Choice>
              <mc:Fallback>
                <p:oleObj name="公式" r:id="rId5" imgW="1752480" imgH="43164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019425"/>
                        <a:ext cx="4168775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884488" y="4144963"/>
            <a:ext cx="5556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速度方向：</a:t>
            </a:r>
            <a:r>
              <a:rPr lang="zh-CN" altLang="en-US" dirty="0">
                <a:solidFill>
                  <a:srgbClr val="000000"/>
                </a:solidFill>
              </a:rPr>
              <a:t>沿轨迹切线方向。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884488" y="4800600"/>
            <a:ext cx="555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速度大小（速率）</a:t>
            </a:r>
            <a:r>
              <a:rPr lang="zh-CN" altLang="en-US" sz="3200" dirty="0">
                <a:solidFill>
                  <a:schemeClr val="tx2"/>
                </a:solidFill>
              </a:rPr>
              <a:t>：</a:t>
            </a: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344330"/>
              </p:ext>
            </p:extLst>
          </p:nvPr>
        </p:nvGraphicFramePr>
        <p:xfrm>
          <a:off x="4006626" y="5414094"/>
          <a:ext cx="20002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7" name="公式" r:id="rId7" imgW="837836" imgH="431613" progId="Equation.3">
                  <p:embed/>
                </p:oleObj>
              </mc:Choice>
              <mc:Fallback>
                <p:oleObj name="公式" r:id="rId7" imgW="837836" imgH="431613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626" y="5414094"/>
                        <a:ext cx="20002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71861"/>
              </p:ext>
            </p:extLst>
          </p:nvPr>
        </p:nvGraphicFramePr>
        <p:xfrm>
          <a:off x="6068789" y="5414094"/>
          <a:ext cx="8794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8" name="公式" r:id="rId9" imgW="368140" imgH="406224" progId="Equation.3">
                  <p:embed/>
                </p:oleObj>
              </mc:Choice>
              <mc:Fallback>
                <p:oleObj name="公式" r:id="rId9" imgW="368140" imgH="406224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8789" y="5414094"/>
                        <a:ext cx="87947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714375" y="4395788"/>
            <a:ext cx="2257425" cy="1928812"/>
            <a:chOff x="332" y="2769"/>
            <a:chExt cx="1540" cy="1215"/>
          </a:xfrm>
        </p:grpSpPr>
        <p:grpSp>
          <p:nvGrpSpPr>
            <p:cNvPr id="15374" name="Group 17"/>
            <p:cNvGrpSpPr>
              <a:grpSpLocks/>
            </p:cNvGrpSpPr>
            <p:nvPr/>
          </p:nvGrpSpPr>
          <p:grpSpPr bwMode="auto">
            <a:xfrm>
              <a:off x="332" y="2769"/>
              <a:ext cx="1540" cy="1215"/>
              <a:chOff x="332" y="2769"/>
              <a:chExt cx="1540" cy="1215"/>
            </a:xfrm>
          </p:grpSpPr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332" y="3251"/>
                <a:ext cx="1540" cy="733"/>
              </a:xfrm>
              <a:custGeom>
                <a:avLst/>
                <a:gdLst>
                  <a:gd name="T0" fmla="*/ 0 w 3120"/>
                  <a:gd name="T1" fmla="*/ 733 h 897"/>
                  <a:gd name="T2" fmla="*/ 252 w 3120"/>
                  <a:gd name="T3" fmla="*/ 145 h 897"/>
                  <a:gd name="T4" fmla="*/ 711 w 3120"/>
                  <a:gd name="T5" fmla="*/ 47 h 897"/>
                  <a:gd name="T6" fmla="*/ 1540 w 3120"/>
                  <a:gd name="T7" fmla="*/ 427 h 8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20" h="897">
                    <a:moveTo>
                      <a:pt x="0" y="897"/>
                    </a:moveTo>
                    <a:cubicBezTo>
                      <a:pt x="135" y="607"/>
                      <a:pt x="270" y="317"/>
                      <a:pt x="510" y="177"/>
                    </a:cubicBezTo>
                    <a:cubicBezTo>
                      <a:pt x="750" y="37"/>
                      <a:pt x="1005" y="0"/>
                      <a:pt x="1440" y="57"/>
                    </a:cubicBezTo>
                    <a:cubicBezTo>
                      <a:pt x="1875" y="114"/>
                      <a:pt x="2497" y="318"/>
                      <a:pt x="3120" y="522"/>
                    </a:cubicBezTo>
                  </a:path>
                </a:pathLst>
              </a:custGeom>
              <a:noFill/>
              <a:ln w="28575" cmpd="sng">
                <a:solidFill>
                  <a:srgbClr val="339966"/>
                </a:solidFill>
                <a:round/>
                <a:headEnd type="none" w="med" len="med"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 flipV="1">
                <a:off x="635" y="2769"/>
                <a:ext cx="890" cy="57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15378" name="Text Box 20"/>
              <p:cNvSpPr txBox="1">
                <a:spLocks noChangeArrowheads="1"/>
              </p:cNvSpPr>
              <p:nvPr/>
            </p:nvSpPr>
            <p:spPr bwMode="auto">
              <a:xfrm>
                <a:off x="624" y="2769"/>
                <a:ext cx="901" cy="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>
                    <a:solidFill>
                      <a:srgbClr val="0000FF"/>
                    </a:solidFill>
                    <a:latin typeface="Bookman Old Style" pitchFamily="18" charset="0"/>
                  </a:rPr>
                  <a:t>v</a:t>
                </a:r>
                <a:r>
                  <a:rPr lang="en-US" altLang="zh-CN" sz="3200" b="1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altLang="zh-CN" b="1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>
                    <a:solidFill>
                      <a:srgbClr val="0000FF"/>
                    </a:solidFill>
                  </a:rPr>
                  <a:t>t </a:t>
                </a:r>
                <a:r>
                  <a:rPr lang="en-US" altLang="zh-CN" b="1">
                    <a:solidFill>
                      <a:srgbClr val="0000FF"/>
                    </a:solidFill>
                  </a:rPr>
                  <a:t>)</a:t>
                </a:r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672" y="2880"/>
                <a:ext cx="201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15380" name="Text Box 22"/>
              <p:cNvSpPr txBox="1">
                <a:spLocks noChangeArrowheads="1"/>
              </p:cNvSpPr>
              <p:nvPr/>
            </p:nvSpPr>
            <p:spPr bwMode="auto">
              <a:xfrm>
                <a:off x="468" y="3146"/>
                <a:ext cx="327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000">
                    <a:solidFill>
                      <a:srgbClr val="CCFFFF"/>
                    </a:solidFill>
                  </a:rPr>
                  <a:t>·</a:t>
                </a:r>
              </a:p>
            </p:txBody>
          </p:sp>
        </p:grpSp>
        <p:sp>
          <p:nvSpPr>
            <p:cNvPr id="15375" name="Text Box 23"/>
            <p:cNvSpPr txBox="1">
              <a:spLocks noChangeArrowheads="1"/>
            </p:cNvSpPr>
            <p:nvPr/>
          </p:nvSpPr>
          <p:spPr bwMode="auto">
            <a:xfrm>
              <a:off x="477" y="3201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rgbClr val="FF00FF"/>
                  </a:solidFill>
                  <a:sym typeface="Symbol" pitchFamily="18" charset="2"/>
                </a:rPr>
                <a:t></a:t>
              </a:r>
              <a:endParaRPr lang="zh-CN" altLang="en-US" sz="2000">
                <a:solidFill>
                  <a:srgbClr val="CCFFFF"/>
                </a:solidFill>
              </a:endParaRPr>
            </a:p>
          </p:txBody>
        </p:sp>
      </p:grpSp>
      <p:graphicFrame>
        <p:nvGraphicFramePr>
          <p:cNvPr id="15401" name="Object 41"/>
          <p:cNvGraphicFramePr>
            <a:graphicFrameLocks noChangeAspect="1"/>
          </p:cNvGraphicFramePr>
          <p:nvPr/>
        </p:nvGraphicFramePr>
        <p:xfrm>
          <a:off x="2214546" y="1071546"/>
          <a:ext cx="1416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9" name="公式" r:id="rId11" imgW="634680" imgH="177480" progId="Equation.3">
                  <p:embed/>
                </p:oleObj>
              </mc:Choice>
              <mc:Fallback>
                <p:oleObj name="公式" r:id="rId11" imgW="634680" imgH="17748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1071546"/>
                        <a:ext cx="14160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2" name="Object 42"/>
          <p:cNvGraphicFramePr>
            <a:graphicFrameLocks noChangeAspect="1"/>
          </p:cNvGraphicFramePr>
          <p:nvPr/>
        </p:nvGraphicFramePr>
        <p:xfrm>
          <a:off x="6858016" y="1142984"/>
          <a:ext cx="482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0" name="公式" r:id="rId13" imgW="215640" imgH="164880" progId="Equation.3">
                  <p:embed/>
                </p:oleObj>
              </mc:Choice>
              <mc:Fallback>
                <p:oleObj name="公式" r:id="rId13" imgW="215640" imgH="16488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6" y="1142984"/>
                        <a:ext cx="482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  <p:bldP spid="7" grpId="0" autoUpdateAnimBg="0"/>
      <p:bldP spid="9" grpId="0" autoUpdateAnimBg="0"/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2"/>
          <p:cNvSpPr>
            <a:spLocks noGrp="1"/>
          </p:cNvSpPr>
          <p:nvPr/>
        </p:nvSpPr>
        <p:spPr bwMode="auto">
          <a:xfrm>
            <a:off x="685800" y="557808"/>
            <a:ext cx="727057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dirty="0"/>
              <a:t> </a:t>
            </a:r>
            <a:r>
              <a:rPr lang="en-US" altLang="zh-CN" sz="2800" dirty="0" smtClean="0"/>
              <a:t>       </a:t>
            </a:r>
            <a:r>
              <a:rPr lang="zh-CN" altLang="en-US" sz="2800" dirty="0" smtClean="0"/>
              <a:t>可见，速度是位矢对时间的一阶微商，即位移随时间的变化率。</a:t>
            </a:r>
          </a:p>
        </p:txBody>
      </p:sp>
      <p:sp>
        <p:nvSpPr>
          <p:cNvPr id="17" name="内容占位符 3"/>
          <p:cNvSpPr>
            <a:spLocks noGrp="1"/>
          </p:cNvSpPr>
          <p:nvPr/>
        </p:nvSpPr>
        <p:spPr bwMode="auto">
          <a:xfrm>
            <a:off x="685800" y="1400175"/>
            <a:ext cx="77724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速率：速度的大小叫速率，用</a:t>
            </a:r>
            <a:r>
              <a:rPr lang="en-US" altLang="zh-CN" sz="2800" dirty="0" smtClean="0"/>
              <a:t>v</a:t>
            </a:r>
            <a:r>
              <a:rPr lang="zh-CN" altLang="en-US" sz="2800" dirty="0" smtClean="0"/>
              <a:t>表示。</a:t>
            </a:r>
            <a:endParaRPr lang="en-US" altLang="zh-CN" sz="2800" dirty="0" smtClean="0"/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又∵</a:t>
            </a:r>
            <a:endParaRPr lang="en-US" altLang="zh-CN" sz="2800" dirty="0" smtClean="0"/>
          </a:p>
          <a:p>
            <a:pPr marL="0" indent="0">
              <a:buFontTx/>
              <a:buNone/>
              <a:defRPr/>
            </a:pPr>
            <a:endParaRPr lang="en-US" altLang="zh-CN" sz="2800" dirty="0" smtClean="0"/>
          </a:p>
          <a:p>
            <a:pPr marL="0" indent="0">
              <a:buFontTx/>
              <a:buNone/>
              <a:defRPr/>
            </a:pPr>
            <a:r>
              <a:rPr lang="zh-CN" altLang="en-US" sz="2800" dirty="0" smtClean="0"/>
              <a:t> ∴ </a:t>
            </a:r>
            <a:r>
              <a:rPr lang="en-US" altLang="zh-CN" sz="2800" dirty="0" smtClean="0"/>
              <a:t>                              </a:t>
            </a:r>
            <a:r>
              <a:rPr lang="zh-CN" altLang="en-US" sz="2800" dirty="0" smtClean="0"/>
              <a:t>路程对时间的一阶微商</a:t>
            </a:r>
            <a:endParaRPr lang="en-US" altLang="zh-CN" sz="2800" dirty="0" smtClean="0"/>
          </a:p>
          <a:p>
            <a:pPr>
              <a:defRPr/>
            </a:pPr>
            <a:endParaRPr lang="en-US" altLang="zh-CN" sz="2800" dirty="0" smtClean="0"/>
          </a:p>
        </p:txBody>
      </p:sp>
      <p:sp>
        <p:nvSpPr>
          <p:cNvPr id="18" name="灯片编号占位符 1"/>
          <p:cNvSpPr>
            <a:spLocks noGrp="1"/>
          </p:cNvSpPr>
          <p:nvPr/>
        </p:nvSpPr>
        <p:spPr bwMode="auto">
          <a:xfrm>
            <a:off x="65532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D85F24AF-75AF-4EAD-87DF-1ED5C61075FF}" type="slidenum">
              <a:rPr kumimoji="0" lang="en-US" altLang="zh-CN" sz="1400" smtClean="0"/>
              <a:pPr eaLnBrk="1" hangingPunct="1"/>
              <a:t>15</a:t>
            </a:fld>
            <a:endParaRPr kumimoji="0" lang="en-US" altLang="zh-CN" sz="1400" smtClean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192543"/>
              </p:ext>
            </p:extLst>
          </p:nvPr>
        </p:nvGraphicFramePr>
        <p:xfrm>
          <a:off x="1875544" y="2573337"/>
          <a:ext cx="4891087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6" name="公式" r:id="rId3" imgW="2590800" imgH="457200" progId="Equation.3">
                  <p:embed/>
                </p:oleObj>
              </mc:Choice>
              <mc:Fallback>
                <p:oleObj name="公式" r:id="rId3" imgW="2590800" imgH="4572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544" y="2573337"/>
                        <a:ext cx="4891087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19386"/>
              </p:ext>
            </p:extLst>
          </p:nvPr>
        </p:nvGraphicFramePr>
        <p:xfrm>
          <a:off x="2051720" y="3955082"/>
          <a:ext cx="3539219" cy="626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7" name="公式" r:id="rId5" imgW="1574800" imgH="279400" progId="Equation.3">
                  <p:embed/>
                </p:oleObj>
              </mc:Choice>
              <mc:Fallback>
                <p:oleObj name="公式" r:id="rId5" imgW="1574800" imgH="2794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955082"/>
                        <a:ext cx="3539219" cy="626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013218"/>
              </p:ext>
            </p:extLst>
          </p:nvPr>
        </p:nvGraphicFramePr>
        <p:xfrm>
          <a:off x="1403648" y="4869160"/>
          <a:ext cx="2376264" cy="7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8" name="公式" r:id="rId7" imgW="1016000" imgH="393700" progId="Equation.3">
                  <p:embed/>
                </p:oleObj>
              </mc:Choice>
              <mc:Fallback>
                <p:oleObj name="公式" r:id="rId7" imgW="1016000" imgH="3937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869160"/>
                        <a:ext cx="2376264" cy="794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/>
        </p:nvSpPr>
        <p:spPr bwMode="auto">
          <a:xfrm>
            <a:off x="685800" y="639644"/>
            <a:ext cx="7772400" cy="538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zh-CN" altLang="en-US" sz="2800" dirty="0" smtClean="0"/>
              <a:t>关于速度的说明：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）速度为一矢量，方向为轨迹切线方向，且指向前进方向。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SI</a:t>
            </a:r>
            <a:r>
              <a:rPr lang="zh-CN" altLang="en-US" sz="2800" dirty="0" smtClean="0"/>
              <a:t>中，单位为</a:t>
            </a:r>
            <a:r>
              <a:rPr lang="en-US" altLang="zh-CN" sz="2800" dirty="0" smtClean="0"/>
              <a:t>m/s(</a:t>
            </a:r>
            <a:r>
              <a:rPr lang="zh-CN" altLang="en-US" sz="2800" dirty="0" smtClean="0"/>
              <a:t>米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秒</a:t>
            </a:r>
            <a:r>
              <a:rPr lang="en-US" altLang="zh-CN" sz="2800" dirty="0" smtClean="0"/>
              <a:t>)</a:t>
            </a:r>
          </a:p>
          <a:p>
            <a:pPr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）一般地说，有</a:t>
            </a:r>
            <a:endParaRPr lang="en-US" altLang="zh-CN" sz="28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r>
              <a:rPr lang="en-US" altLang="zh-CN" sz="2800" dirty="0" smtClean="0"/>
              <a:t>      </a:t>
            </a:r>
            <a:r>
              <a:rPr lang="zh-CN" altLang="en-US" sz="2800" dirty="0" smtClean="0"/>
              <a:t>其中 </a:t>
            </a:r>
            <a:r>
              <a:rPr lang="en-US" altLang="zh-CN" sz="2800" dirty="0" smtClean="0"/>
              <a:t>			</a:t>
            </a:r>
          </a:p>
          <a:p>
            <a:pPr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分别表示速度沿三个坐标轴的分量，或三个坐标轴方向的分速度，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>
                <a:latin typeface="+mn-ea"/>
              </a:rPr>
              <a:t>        有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1" name="灯片编号占位符 3"/>
          <p:cNvSpPr>
            <a:spLocks noGrp="1"/>
          </p:cNvSpPr>
          <p:nvPr/>
        </p:nvSpPr>
        <p:spPr bwMode="auto">
          <a:xfrm>
            <a:off x="6553200" y="5967422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594914"/>
              </p:ext>
            </p:extLst>
          </p:nvPr>
        </p:nvGraphicFramePr>
        <p:xfrm>
          <a:off x="3635896" y="2708920"/>
          <a:ext cx="166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" name="公式" r:id="rId3" imgW="507780" imgH="203112" progId="Equation.3">
                  <p:embed/>
                </p:oleObj>
              </mc:Choice>
              <mc:Fallback>
                <p:oleObj name="公式" r:id="rId3" imgW="507780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708920"/>
                        <a:ext cx="166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537808"/>
              </p:ext>
            </p:extLst>
          </p:nvPr>
        </p:nvGraphicFramePr>
        <p:xfrm>
          <a:off x="1331640" y="3300214"/>
          <a:ext cx="57150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8" name="公式" r:id="rId5" imgW="2857500" imgH="393700" progId="Equation.3">
                  <p:embed/>
                </p:oleObj>
              </mc:Choice>
              <mc:Fallback>
                <p:oleObj name="公式" r:id="rId5" imgW="28575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300214"/>
                        <a:ext cx="57150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053602"/>
              </p:ext>
            </p:extLst>
          </p:nvPr>
        </p:nvGraphicFramePr>
        <p:xfrm>
          <a:off x="2096293" y="4005064"/>
          <a:ext cx="5547149" cy="670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" name="公式" r:id="rId7" imgW="1371600" imgH="254000" progId="Equation.3">
                  <p:embed/>
                </p:oleObj>
              </mc:Choice>
              <mc:Fallback>
                <p:oleObj name="公式" r:id="rId7" imgW="13716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293" y="4005064"/>
                        <a:ext cx="5547149" cy="670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050358"/>
              </p:ext>
            </p:extLst>
          </p:nvPr>
        </p:nvGraphicFramePr>
        <p:xfrm>
          <a:off x="3491880" y="5517232"/>
          <a:ext cx="30003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" name="公式" r:id="rId9" imgW="1104900" imgH="342900" progId="Equation.3">
                  <p:embed/>
                </p:oleObj>
              </mc:Choice>
              <mc:Fallback>
                <p:oleObj name="公式" r:id="rId9" imgW="11049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517232"/>
                        <a:ext cx="30003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C572FAF-0088-47AF-A1CC-5AF04BE41221}" type="slidenum">
              <a:rPr kumimoji="0" lang="en-US" altLang="zh-CN" sz="1400" smtClean="0"/>
              <a:pPr eaLnBrk="1" hangingPunct="1"/>
              <a:t>17</a:t>
            </a:fld>
            <a:endParaRPr kumimoji="0" lang="en-US" altLang="zh-CN" sz="1400" smtClean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1921" y="529516"/>
            <a:ext cx="29599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60606"/>
                </a:solidFill>
              </a:rPr>
              <a:t>六</a:t>
            </a:r>
            <a:r>
              <a:rPr lang="zh-CN" altLang="en-US" sz="2800" dirty="0">
                <a:solidFill>
                  <a:srgbClr val="060606"/>
                </a:solidFill>
              </a:rPr>
              <a:t>、</a:t>
            </a:r>
            <a:r>
              <a:rPr lang="en-US" altLang="zh-CN" sz="2800" dirty="0">
                <a:solidFill>
                  <a:srgbClr val="060606"/>
                </a:solidFill>
              </a:rPr>
              <a:t> </a:t>
            </a:r>
            <a:r>
              <a:rPr lang="zh-CN" altLang="en-US" sz="2800" dirty="0">
                <a:solidFill>
                  <a:srgbClr val="060606"/>
                </a:solidFill>
              </a:rPr>
              <a:t>加速度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17848" y="1033572"/>
            <a:ext cx="6894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800" dirty="0">
                <a:solidFill>
                  <a:srgbClr val="000000"/>
                </a:solidFill>
              </a:rPr>
              <a:t>质点速度对时间的变化率叫</a:t>
            </a:r>
            <a:r>
              <a:rPr lang="zh-CN" altLang="en-US" sz="2800" dirty="0"/>
              <a:t>加速度</a:t>
            </a:r>
            <a:r>
              <a:rPr lang="zh-CN" altLang="en-US" sz="2800" b="1" dirty="0"/>
              <a:t>。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779912" y="4417948"/>
            <a:ext cx="2703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 </a:t>
            </a:r>
            <a:r>
              <a:rPr lang="zh-CN" altLang="en-US" sz="2800" dirty="0" smtClean="0"/>
              <a:t>瞬时加</a:t>
            </a:r>
            <a:r>
              <a:rPr lang="zh-CN" altLang="en-US" sz="2800" dirty="0"/>
              <a:t>速度</a:t>
            </a:r>
            <a:r>
              <a:rPr lang="zh-CN" altLang="en-US" sz="2800" b="1" dirty="0"/>
              <a:t>：</a:t>
            </a:r>
            <a:r>
              <a:rPr lang="zh-CN" altLang="en-US" sz="2800" b="1" dirty="0">
                <a:solidFill>
                  <a:srgbClr val="0000FF"/>
                </a:solidFill>
              </a:rPr>
              <a:t> 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712541"/>
              </p:ext>
            </p:extLst>
          </p:nvPr>
        </p:nvGraphicFramePr>
        <p:xfrm>
          <a:off x="6177550" y="4221088"/>
          <a:ext cx="1838321" cy="1037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1" name="公式" r:id="rId3" imgW="977760" imgH="507960" progId="Equation.3">
                  <p:embed/>
                </p:oleObj>
              </mc:Choice>
              <mc:Fallback>
                <p:oleObj name="公式" r:id="rId3" imgW="977760" imgH="50796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7550" y="4221088"/>
                        <a:ext cx="1838321" cy="1037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68313" y="5066020"/>
            <a:ext cx="3303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800" dirty="0" smtClean="0"/>
              <a:t>加速度</a:t>
            </a:r>
            <a:r>
              <a:rPr lang="zh-CN" altLang="en-US" sz="2800" dirty="0"/>
              <a:t>的方向</a:t>
            </a:r>
            <a:r>
              <a:rPr lang="zh-CN" altLang="en-US" sz="2800" b="1" dirty="0"/>
              <a:t>：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425825" y="5011390"/>
            <a:ext cx="2761494" cy="577850"/>
            <a:chOff x="2249" y="3109"/>
            <a:chExt cx="1885" cy="364"/>
          </a:xfrm>
        </p:grpSpPr>
        <p:sp>
          <p:nvSpPr>
            <p:cNvPr id="18483" name="Text Box 10"/>
            <p:cNvSpPr txBox="1">
              <a:spLocks noChangeArrowheads="1"/>
            </p:cNvSpPr>
            <p:nvPr/>
          </p:nvSpPr>
          <p:spPr bwMode="auto">
            <a:xfrm>
              <a:off x="2534" y="3143"/>
              <a:ext cx="16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800" dirty="0"/>
                <a:t>变化</a:t>
              </a:r>
              <a:r>
                <a:rPr lang="zh-CN" altLang="en-US" sz="2800" dirty="0">
                  <a:solidFill>
                    <a:srgbClr val="000000"/>
                  </a:solidFill>
                </a:rPr>
                <a:t>的方向</a:t>
              </a:r>
              <a:endParaRPr lang="zh-CN" altLang="en-US" sz="2800" dirty="0">
                <a:solidFill>
                  <a:srgbClr val="CCFFFF"/>
                </a:solidFill>
              </a:endParaRPr>
            </a:p>
          </p:txBody>
        </p:sp>
        <p:graphicFrame>
          <p:nvGraphicFramePr>
            <p:cNvPr id="18484" name="Object 11"/>
            <p:cNvGraphicFramePr>
              <a:graphicFrameLocks noChangeAspect="1"/>
            </p:cNvGraphicFramePr>
            <p:nvPr/>
          </p:nvGraphicFramePr>
          <p:xfrm>
            <a:off x="2249" y="3109"/>
            <a:ext cx="24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2" name="公式" r:id="rId5" imgW="139639" imgH="190417" progId="Equation.3">
                    <p:embed/>
                  </p:oleObj>
                </mc:Choice>
                <mc:Fallback>
                  <p:oleObj name="公式" r:id="rId5" imgW="139639" imgH="190417" progId="Equation.3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9" y="3109"/>
                          <a:ext cx="24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96913" y="5858108"/>
            <a:ext cx="30178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加速度的大小</a:t>
            </a:r>
            <a:r>
              <a:rPr lang="zh-CN" altLang="en-US" sz="2800" b="1" dirty="0"/>
              <a:t>：</a:t>
            </a:r>
          </a:p>
        </p:txBody>
      </p:sp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3513138" y="5534025"/>
          <a:ext cx="21050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3" name="公式" r:id="rId7" imgW="837836" imgH="444307" progId="Equation.3">
                  <p:embed/>
                </p:oleObj>
              </mc:Choice>
              <mc:Fallback>
                <p:oleObj name="公式" r:id="rId7" imgW="837836" imgH="444307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5534025"/>
                        <a:ext cx="2105025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030263"/>
              </p:ext>
            </p:extLst>
          </p:nvPr>
        </p:nvGraphicFramePr>
        <p:xfrm>
          <a:off x="8087309" y="4349419"/>
          <a:ext cx="661155" cy="762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4" name="公式" r:id="rId9" imgW="368280" imgH="393480" progId="Equation.3">
                  <p:embed/>
                </p:oleObj>
              </mc:Choice>
              <mc:Fallback>
                <p:oleObj name="公式" r:id="rId9" imgW="368280" imgH="39348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7309" y="4349419"/>
                        <a:ext cx="661155" cy="762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817563" y="1525637"/>
            <a:ext cx="7180262" cy="2911475"/>
            <a:chOff x="558" y="696"/>
            <a:chExt cx="4900" cy="1834"/>
          </a:xfrm>
        </p:grpSpPr>
        <p:grpSp>
          <p:nvGrpSpPr>
            <p:cNvPr id="18447" name="Group 20"/>
            <p:cNvGrpSpPr>
              <a:grpSpLocks/>
            </p:cNvGrpSpPr>
            <p:nvPr/>
          </p:nvGrpSpPr>
          <p:grpSpPr bwMode="auto">
            <a:xfrm>
              <a:off x="558" y="696"/>
              <a:ext cx="4900" cy="1834"/>
              <a:chOff x="558" y="696"/>
              <a:chExt cx="4900" cy="1834"/>
            </a:xfrm>
          </p:grpSpPr>
          <p:sp>
            <p:nvSpPr>
              <p:cNvPr id="18450" name="Text Box 21"/>
              <p:cNvSpPr txBox="1">
                <a:spLocks noChangeArrowheads="1"/>
              </p:cNvSpPr>
              <p:nvPr/>
            </p:nvSpPr>
            <p:spPr bwMode="auto">
              <a:xfrm>
                <a:off x="558" y="2091"/>
                <a:ext cx="340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>
                    <a:solidFill>
                      <a:srgbClr val="000000"/>
                    </a:solidFill>
                  </a:rPr>
                  <a:t>x</a:t>
                </a:r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 flipV="1">
                <a:off x="1234" y="1305"/>
                <a:ext cx="217" cy="68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 flipV="1">
                <a:off x="1234" y="1454"/>
                <a:ext cx="1164" cy="53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23" name="Freeform 24"/>
              <p:cNvSpPr>
                <a:spLocks/>
              </p:cNvSpPr>
              <p:nvPr/>
            </p:nvSpPr>
            <p:spPr bwMode="auto">
              <a:xfrm>
                <a:off x="1079" y="1193"/>
                <a:ext cx="1776" cy="845"/>
              </a:xfrm>
              <a:custGeom>
                <a:avLst/>
                <a:gdLst>
                  <a:gd name="T0" fmla="*/ 0 w 3120"/>
                  <a:gd name="T1" fmla="*/ 845 h 897"/>
                  <a:gd name="T2" fmla="*/ 290 w 3120"/>
                  <a:gd name="T3" fmla="*/ 167 h 897"/>
                  <a:gd name="T4" fmla="*/ 820 w 3120"/>
                  <a:gd name="T5" fmla="*/ 54 h 897"/>
                  <a:gd name="T6" fmla="*/ 1776 w 3120"/>
                  <a:gd name="T7" fmla="*/ 492 h 8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20" h="897">
                    <a:moveTo>
                      <a:pt x="0" y="897"/>
                    </a:moveTo>
                    <a:cubicBezTo>
                      <a:pt x="135" y="607"/>
                      <a:pt x="270" y="317"/>
                      <a:pt x="510" y="177"/>
                    </a:cubicBezTo>
                    <a:cubicBezTo>
                      <a:pt x="750" y="37"/>
                      <a:pt x="1005" y="0"/>
                      <a:pt x="1440" y="57"/>
                    </a:cubicBezTo>
                    <a:cubicBezTo>
                      <a:pt x="1875" y="114"/>
                      <a:pt x="2497" y="318"/>
                      <a:pt x="3120" y="522"/>
                    </a:cubicBezTo>
                  </a:path>
                </a:pathLst>
              </a:custGeom>
              <a:noFill/>
              <a:ln w="28575" cmpd="sng">
                <a:solidFill>
                  <a:srgbClr val="33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18454" name="Text Box 25"/>
              <p:cNvSpPr txBox="1">
                <a:spLocks noChangeArrowheads="1"/>
              </p:cNvSpPr>
              <p:nvPr/>
            </p:nvSpPr>
            <p:spPr bwMode="auto">
              <a:xfrm>
                <a:off x="2020" y="1577"/>
                <a:ext cx="1095" cy="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>
                    <a:solidFill>
                      <a:srgbClr val="FF0000"/>
                    </a:solidFill>
                  </a:rPr>
                  <a:t>r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(</a:t>
                </a:r>
                <a:r>
                  <a:rPr lang="en-US" altLang="zh-CN" b="1" i="1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+</a:t>
                </a:r>
                <a:r>
                  <a:rPr lang="en-US" altLang="zh-CN" b="1">
                    <a:solidFill>
                      <a:srgbClr val="FF0000"/>
                    </a:solidFill>
                    <a:latin typeface="宋体" pitchFamily="2" charset="-122"/>
                  </a:rPr>
                  <a:t>Δ</a:t>
                </a:r>
                <a:r>
                  <a:rPr lang="en-US" altLang="zh-CN" b="1" i="1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 )</a:t>
                </a:r>
                <a:endParaRPr lang="en-US" altLang="zh-CN" sz="32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2064" y="1684"/>
                <a:ext cx="196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18456" name="Text Box 27"/>
              <p:cNvSpPr txBox="1">
                <a:spLocks noChangeArrowheads="1"/>
              </p:cNvSpPr>
              <p:nvPr/>
            </p:nvSpPr>
            <p:spPr bwMode="auto">
              <a:xfrm>
                <a:off x="1333" y="1493"/>
                <a:ext cx="497" cy="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>
                    <a:solidFill>
                      <a:srgbClr val="FF0000"/>
                    </a:solidFill>
                  </a:rPr>
                  <a:t>r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(</a:t>
                </a:r>
                <a:r>
                  <a:rPr lang="en-US" altLang="zh-CN" b="1" i="1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)</a:t>
                </a:r>
                <a:endParaRPr lang="en-US" altLang="zh-CN" sz="32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1389" y="1611"/>
                <a:ext cx="16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28" name="Line 29"/>
              <p:cNvSpPr>
                <a:spLocks noChangeShapeType="1"/>
              </p:cNvSpPr>
              <p:nvPr/>
            </p:nvSpPr>
            <p:spPr bwMode="auto">
              <a:xfrm flipV="1">
                <a:off x="1228" y="970"/>
                <a:ext cx="0" cy="10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29" name="Line 30"/>
              <p:cNvSpPr>
                <a:spLocks noChangeShapeType="1"/>
              </p:cNvSpPr>
              <p:nvPr/>
            </p:nvSpPr>
            <p:spPr bwMode="auto">
              <a:xfrm>
                <a:off x="1236" y="1992"/>
                <a:ext cx="201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H="1">
                <a:off x="776" y="1982"/>
                <a:ext cx="460" cy="4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18461" name="Text Box 32"/>
              <p:cNvSpPr txBox="1">
                <a:spLocks noChangeArrowheads="1"/>
              </p:cNvSpPr>
              <p:nvPr/>
            </p:nvSpPr>
            <p:spPr bwMode="auto">
              <a:xfrm>
                <a:off x="2920" y="1890"/>
                <a:ext cx="469" cy="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3200" b="1" i="1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200" b="1" i="1">
                    <a:solidFill>
                      <a:srgbClr val="000000"/>
                    </a:solidFill>
                  </a:rPr>
                  <a:t>y</a:t>
                </a:r>
              </a:p>
            </p:txBody>
          </p:sp>
          <p:sp>
            <p:nvSpPr>
              <p:cNvPr id="18462" name="Text Box 33"/>
              <p:cNvSpPr txBox="1">
                <a:spLocks noChangeArrowheads="1"/>
              </p:cNvSpPr>
              <p:nvPr/>
            </p:nvSpPr>
            <p:spPr bwMode="auto">
              <a:xfrm>
                <a:off x="905" y="814"/>
                <a:ext cx="469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3200" b="1" i="1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200" b="1" i="1">
                    <a:solidFill>
                      <a:srgbClr val="000000"/>
                    </a:solidFill>
                  </a:rPr>
                  <a:t>z</a:t>
                </a:r>
              </a:p>
            </p:txBody>
          </p:sp>
          <p:sp>
            <p:nvSpPr>
              <p:cNvPr id="18463" name="Text Box 34"/>
              <p:cNvSpPr txBox="1">
                <a:spLocks noChangeArrowheads="1"/>
              </p:cNvSpPr>
              <p:nvPr/>
            </p:nvSpPr>
            <p:spPr bwMode="auto">
              <a:xfrm>
                <a:off x="1128" y="1922"/>
                <a:ext cx="469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800" b="1">
                    <a:solidFill>
                      <a:srgbClr val="000000"/>
                    </a:solidFill>
                  </a:rPr>
                  <a:t>0</a:t>
                </a:r>
                <a:endParaRPr lang="en-US" altLang="zh-CN" sz="28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Line 35"/>
              <p:cNvSpPr>
                <a:spLocks noChangeShapeType="1"/>
              </p:cNvSpPr>
              <p:nvPr/>
            </p:nvSpPr>
            <p:spPr bwMode="auto">
              <a:xfrm flipV="1">
                <a:off x="1429" y="909"/>
                <a:ext cx="684" cy="393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35" name="Line 36"/>
              <p:cNvSpPr>
                <a:spLocks noChangeShapeType="1"/>
              </p:cNvSpPr>
              <p:nvPr/>
            </p:nvSpPr>
            <p:spPr bwMode="auto">
              <a:xfrm>
                <a:off x="2414" y="1458"/>
                <a:ext cx="653" cy="28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18466" name="Text Box 37"/>
              <p:cNvSpPr txBox="1">
                <a:spLocks noChangeArrowheads="1"/>
              </p:cNvSpPr>
              <p:nvPr/>
            </p:nvSpPr>
            <p:spPr bwMode="auto">
              <a:xfrm>
                <a:off x="1440" y="696"/>
                <a:ext cx="1030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>
                    <a:solidFill>
                      <a:srgbClr val="0000FF"/>
                    </a:solidFill>
                    <a:latin typeface="Bookman Old Style" pitchFamily="18" charset="0"/>
                  </a:rPr>
                  <a:t>v</a:t>
                </a:r>
                <a:r>
                  <a:rPr lang="en-US" altLang="zh-CN" sz="3200" b="1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altLang="zh-CN" b="1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>
                    <a:solidFill>
                      <a:srgbClr val="0000FF"/>
                    </a:solidFill>
                  </a:rPr>
                  <a:t>t </a:t>
                </a:r>
                <a:r>
                  <a:rPr lang="en-US" altLang="zh-CN" b="1">
                    <a:solidFill>
                      <a:srgbClr val="0000FF"/>
                    </a:solidFill>
                  </a:rPr>
                  <a:t>)</a:t>
                </a:r>
              </a:p>
            </p:txBody>
          </p:sp>
          <p:sp>
            <p:nvSpPr>
              <p:cNvPr id="37" name="Line 38"/>
              <p:cNvSpPr>
                <a:spLocks noChangeShapeType="1"/>
              </p:cNvSpPr>
              <p:nvPr/>
            </p:nvSpPr>
            <p:spPr bwMode="auto">
              <a:xfrm>
                <a:off x="1466" y="792"/>
                <a:ext cx="23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18468" name="Text Box 39"/>
              <p:cNvSpPr txBox="1">
                <a:spLocks noChangeArrowheads="1"/>
              </p:cNvSpPr>
              <p:nvPr/>
            </p:nvSpPr>
            <p:spPr bwMode="auto">
              <a:xfrm>
                <a:off x="2574" y="1265"/>
                <a:ext cx="1187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>
                    <a:solidFill>
                      <a:srgbClr val="0000FF"/>
                    </a:solidFill>
                    <a:latin typeface="Bookman Old Style" pitchFamily="18" charset="0"/>
                  </a:rPr>
                  <a:t>v</a:t>
                </a:r>
                <a:r>
                  <a:rPr lang="en-US" altLang="zh-CN" sz="3200" b="1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altLang="zh-CN" b="1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>
                    <a:solidFill>
                      <a:srgbClr val="0000FF"/>
                    </a:solidFill>
                  </a:rPr>
                  <a:t>t</a:t>
                </a:r>
                <a:r>
                  <a:rPr lang="en-US" altLang="zh-CN" b="1">
                    <a:solidFill>
                      <a:srgbClr val="0000FF"/>
                    </a:solidFill>
                  </a:rPr>
                  <a:t>+</a:t>
                </a:r>
                <a:r>
                  <a:rPr lang="en-US" altLang="zh-CN" b="1">
                    <a:solidFill>
                      <a:srgbClr val="0000FF"/>
                    </a:solidFill>
                    <a:latin typeface="宋体" pitchFamily="2" charset="-122"/>
                  </a:rPr>
                  <a:t>Δ</a:t>
                </a:r>
                <a:r>
                  <a:rPr lang="en-US" altLang="zh-CN" b="1" i="1">
                    <a:solidFill>
                      <a:srgbClr val="0000FF"/>
                    </a:solidFill>
                  </a:rPr>
                  <a:t>t </a:t>
                </a:r>
                <a:r>
                  <a:rPr lang="en-US" altLang="zh-CN" b="1">
                    <a:solidFill>
                      <a:srgbClr val="0000FF"/>
                    </a:solidFill>
                  </a:rPr>
                  <a:t>)</a:t>
                </a:r>
                <a:endParaRPr lang="en-US" altLang="zh-CN" sz="3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9" name="Line 40"/>
              <p:cNvSpPr>
                <a:spLocks noChangeShapeType="1"/>
              </p:cNvSpPr>
              <p:nvPr/>
            </p:nvSpPr>
            <p:spPr bwMode="auto">
              <a:xfrm>
                <a:off x="2622" y="1385"/>
                <a:ext cx="23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18470" name="Text Box 41"/>
              <p:cNvSpPr txBox="1">
                <a:spLocks noChangeArrowheads="1"/>
              </p:cNvSpPr>
              <p:nvPr/>
            </p:nvSpPr>
            <p:spPr bwMode="auto">
              <a:xfrm>
                <a:off x="4350" y="1148"/>
                <a:ext cx="644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>
                    <a:solidFill>
                      <a:srgbClr val="FF00FF"/>
                    </a:solidFill>
                    <a:latin typeface="宋体" pitchFamily="2" charset="-122"/>
                  </a:rPr>
                  <a:t>Δ</a:t>
                </a:r>
                <a:r>
                  <a:rPr lang="en-US" altLang="zh-CN" sz="3200" b="1" i="1">
                    <a:solidFill>
                      <a:srgbClr val="FF00FF"/>
                    </a:solidFill>
                    <a:latin typeface="Bookman Old Style" pitchFamily="18" charset="0"/>
                  </a:rPr>
                  <a:t>v</a:t>
                </a:r>
                <a:endParaRPr lang="en-US" altLang="zh-CN" sz="3200" b="1">
                  <a:solidFill>
                    <a:srgbClr val="FF00FF"/>
                  </a:solidFill>
                </a:endParaRPr>
              </a:p>
            </p:txBody>
          </p:sp>
          <p:sp>
            <p:nvSpPr>
              <p:cNvPr id="41" name="Line 42"/>
              <p:cNvSpPr>
                <a:spLocks noChangeShapeType="1"/>
              </p:cNvSpPr>
              <p:nvPr/>
            </p:nvSpPr>
            <p:spPr bwMode="auto">
              <a:xfrm>
                <a:off x="4621" y="1230"/>
                <a:ext cx="233" cy="0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42" name="Line 43"/>
              <p:cNvSpPr>
                <a:spLocks noChangeShapeType="1"/>
              </p:cNvSpPr>
              <p:nvPr/>
            </p:nvSpPr>
            <p:spPr bwMode="auto">
              <a:xfrm flipV="1">
                <a:off x="3757" y="1025"/>
                <a:ext cx="727" cy="35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3757" y="1366"/>
                <a:ext cx="654" cy="285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44" name="Line 45"/>
              <p:cNvSpPr>
                <a:spLocks noChangeShapeType="1"/>
              </p:cNvSpPr>
              <p:nvPr/>
            </p:nvSpPr>
            <p:spPr bwMode="auto">
              <a:xfrm flipH="1">
                <a:off x="4401" y="1025"/>
                <a:ext cx="76" cy="626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18475" name="Text Box 46"/>
              <p:cNvSpPr txBox="1">
                <a:spLocks noChangeArrowheads="1"/>
              </p:cNvSpPr>
              <p:nvPr/>
            </p:nvSpPr>
            <p:spPr bwMode="auto">
              <a:xfrm>
                <a:off x="3849" y="762"/>
                <a:ext cx="1155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 dirty="0">
                    <a:solidFill>
                      <a:srgbClr val="0000FF"/>
                    </a:solidFill>
                    <a:latin typeface="Bookman Old Style" pitchFamily="18" charset="0"/>
                  </a:rPr>
                  <a:t>v</a:t>
                </a:r>
                <a:r>
                  <a:rPr lang="en-US" altLang="zh-CN" sz="32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t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)</a:t>
                </a:r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3896" y="878"/>
                <a:ext cx="23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18477" name="Text Box 48"/>
              <p:cNvSpPr txBox="1">
                <a:spLocks noChangeArrowheads="1"/>
              </p:cNvSpPr>
              <p:nvPr/>
            </p:nvSpPr>
            <p:spPr bwMode="auto">
              <a:xfrm>
                <a:off x="3915" y="1542"/>
                <a:ext cx="1543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 dirty="0">
                    <a:solidFill>
                      <a:srgbClr val="0000FF"/>
                    </a:solidFill>
                    <a:latin typeface="Bookman Old Style" pitchFamily="18" charset="0"/>
                  </a:rPr>
                  <a:t>v</a:t>
                </a:r>
                <a:r>
                  <a:rPr lang="en-US" altLang="zh-CN" sz="3200" b="1" dirty="0">
                    <a:solidFill>
                      <a:srgbClr val="0000FF"/>
                    </a:solidFill>
                    <a:latin typeface="Bookman Old Style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</a:t>
                </a:r>
                <a:r>
                  <a:rPr lang="en-US" altLang="zh-CN" b="1" i="1" dirty="0" err="1">
                    <a:solidFill>
                      <a:srgbClr val="0000FF"/>
                    </a:solidFill>
                  </a:rPr>
                  <a:t>t</a:t>
                </a:r>
                <a:r>
                  <a:rPr lang="en-US" altLang="zh-CN" b="1" dirty="0" err="1">
                    <a:solidFill>
                      <a:srgbClr val="0000FF"/>
                    </a:solidFill>
                  </a:rPr>
                  <a:t>+</a:t>
                </a:r>
                <a:r>
                  <a:rPr lang="en-US" altLang="zh-CN" b="1" dirty="0" err="1">
                    <a:solidFill>
                      <a:srgbClr val="0000FF"/>
                    </a:solidFill>
                    <a:latin typeface="宋体" pitchFamily="2" charset="-122"/>
                  </a:rPr>
                  <a:t>Δ</a:t>
                </a:r>
                <a:r>
                  <a:rPr lang="en-US" altLang="zh-CN" b="1" i="1" dirty="0" err="1">
                    <a:solidFill>
                      <a:srgbClr val="0000FF"/>
                    </a:solidFill>
                  </a:rPr>
                  <a:t>t</a:t>
                </a:r>
                <a:r>
                  <a:rPr lang="en-US" altLang="zh-CN" b="1" i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)</a:t>
                </a:r>
              </a:p>
            </p:txBody>
          </p:sp>
          <p:sp>
            <p:nvSpPr>
              <p:cNvPr id="48" name="Line 49"/>
              <p:cNvSpPr>
                <a:spLocks noChangeShapeType="1"/>
              </p:cNvSpPr>
              <p:nvPr/>
            </p:nvSpPr>
            <p:spPr bwMode="auto">
              <a:xfrm>
                <a:off x="3943" y="1633"/>
                <a:ext cx="23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18479" name="Text Box 50"/>
              <p:cNvSpPr txBox="1">
                <a:spLocks noChangeArrowheads="1"/>
              </p:cNvSpPr>
              <p:nvPr/>
            </p:nvSpPr>
            <p:spPr bwMode="auto">
              <a:xfrm>
                <a:off x="1236" y="1071"/>
                <a:ext cx="377" cy="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000">
                    <a:solidFill>
                      <a:srgbClr val="CCFFFF"/>
                    </a:solidFill>
                  </a:rPr>
                  <a:t>·</a:t>
                </a:r>
              </a:p>
            </p:txBody>
          </p:sp>
          <p:sp>
            <p:nvSpPr>
              <p:cNvPr id="18480" name="Text Box 51"/>
              <p:cNvSpPr txBox="1">
                <a:spLocks noChangeArrowheads="1"/>
              </p:cNvSpPr>
              <p:nvPr/>
            </p:nvSpPr>
            <p:spPr bwMode="auto">
              <a:xfrm>
                <a:off x="2193" y="1246"/>
                <a:ext cx="377" cy="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000">
                    <a:solidFill>
                      <a:srgbClr val="CCFFFF"/>
                    </a:solidFill>
                  </a:rPr>
                  <a:t>·</a:t>
                </a:r>
              </a:p>
            </p:txBody>
          </p:sp>
          <p:sp>
            <p:nvSpPr>
              <p:cNvPr id="18481" name="Text Box 52"/>
              <p:cNvSpPr txBox="1">
                <a:spLocks noChangeArrowheads="1"/>
              </p:cNvSpPr>
              <p:nvPr/>
            </p:nvSpPr>
            <p:spPr bwMode="auto">
              <a:xfrm>
                <a:off x="1159" y="956"/>
                <a:ext cx="589" cy="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800" b="1" i="1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800" b="1" i="1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800" b="1" baseline="-25000">
                    <a:solidFill>
                      <a:srgbClr val="000000"/>
                    </a:solidFill>
                  </a:rPr>
                  <a:t>1</a:t>
                </a:r>
                <a:endParaRPr lang="en-US" altLang="zh-CN" sz="2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482" name="Text Box 53"/>
              <p:cNvSpPr txBox="1">
                <a:spLocks noChangeArrowheads="1"/>
              </p:cNvSpPr>
              <p:nvPr/>
            </p:nvSpPr>
            <p:spPr bwMode="auto">
              <a:xfrm>
                <a:off x="2273" y="1141"/>
                <a:ext cx="561" cy="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800" b="1" i="1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2800" b="1" i="1">
                    <a:solidFill>
                      <a:srgbClr val="000000"/>
                    </a:solidFill>
                  </a:rPr>
                  <a:t>P</a:t>
                </a:r>
                <a:r>
                  <a:rPr lang="en-US" altLang="zh-CN" sz="2800" b="1" baseline="-25000">
                    <a:solidFill>
                      <a:srgbClr val="000000"/>
                    </a:solidFill>
                  </a:rPr>
                  <a:t>2</a:t>
                </a:r>
              </a:p>
            </p:txBody>
          </p:sp>
        </p:grpSp>
        <p:sp>
          <p:nvSpPr>
            <p:cNvPr id="18448" name="Rectangle 54"/>
            <p:cNvSpPr>
              <a:spLocks noChangeArrowheads="1"/>
            </p:cNvSpPr>
            <p:nvPr/>
          </p:nvSpPr>
          <p:spPr bwMode="auto">
            <a:xfrm>
              <a:off x="2304" y="1306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00FF"/>
                  </a:solidFill>
                  <a:sym typeface="Symbol" pitchFamily="18" charset="2"/>
                </a:rPr>
                <a:t></a:t>
              </a:r>
            </a:p>
          </p:txBody>
        </p:sp>
        <p:sp>
          <p:nvSpPr>
            <p:cNvPr id="18449" name="Rectangle 55"/>
            <p:cNvSpPr>
              <a:spLocks noChangeArrowheads="1"/>
            </p:cNvSpPr>
            <p:nvPr/>
          </p:nvSpPr>
          <p:spPr bwMode="auto">
            <a:xfrm>
              <a:off x="1356" y="1162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FF00FF"/>
                  </a:solidFill>
                  <a:sym typeface="Symbol" pitchFamily="18" charset="2"/>
                </a:rPr>
                <a:t></a:t>
              </a:r>
            </a:p>
          </p:txBody>
        </p:sp>
      </p:grpSp>
      <p:graphicFrame>
        <p:nvGraphicFramePr>
          <p:cNvPr id="18515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433136"/>
              </p:ext>
            </p:extLst>
          </p:nvPr>
        </p:nvGraphicFramePr>
        <p:xfrm>
          <a:off x="2922656" y="4228657"/>
          <a:ext cx="857256" cy="784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5" name="公式" r:id="rId11" imgW="469800" imgH="393480" progId="Equation.3">
                  <p:embed/>
                </p:oleObj>
              </mc:Choice>
              <mc:Fallback>
                <p:oleObj name="公式" r:id="rId11" imgW="469800" imgH="39348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656" y="4228657"/>
                        <a:ext cx="857256" cy="784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572344" y="4345940"/>
            <a:ext cx="2703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 </a:t>
            </a:r>
            <a:r>
              <a:rPr lang="zh-CN" altLang="en-US" sz="2800" dirty="0" smtClean="0"/>
              <a:t>平均加</a:t>
            </a:r>
            <a:r>
              <a:rPr lang="zh-CN" altLang="en-US" sz="2800" dirty="0"/>
              <a:t>速度</a:t>
            </a:r>
            <a:r>
              <a:rPr lang="zh-CN" altLang="en-US" sz="2800" b="1" dirty="0"/>
              <a:t>：</a:t>
            </a:r>
            <a:r>
              <a:rPr lang="zh-CN" altLang="en-US" sz="2800" b="1" dirty="0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7" grpId="0" autoUpdateAnimBg="0"/>
      <p:bldP spid="11" grpId="0" autoUpdateAnimBg="0"/>
      <p:bldP spid="5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029604" cy="4667264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由于</a:t>
            </a:r>
            <a:r>
              <a:rPr lang="en-US" altLang="zh-CN" sz="2800" dirty="0" smtClean="0"/>
              <a:t>		</a:t>
            </a:r>
            <a:r>
              <a:rPr lang="zh-CN" altLang="en-US" sz="2800" dirty="0" smtClean="0"/>
              <a:t>所以</a:t>
            </a:r>
            <a:endParaRPr lang="en-US" altLang="zh-CN" sz="2800" dirty="0" smtClean="0"/>
          </a:p>
          <a:p>
            <a:pPr>
              <a:buFont typeface="Wingdings" pitchFamily="2" charset="2"/>
              <a:buChar char="ü"/>
            </a:pPr>
            <a:endParaRPr lang="en-US" altLang="zh-CN" sz="11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dirty="0" smtClean="0"/>
              <a:t>关于加速度的说明：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是一矢量，方向同</a:t>
            </a:r>
            <a:r>
              <a:rPr lang="en-US" altLang="zh-CN" sz="2800" dirty="0" smtClean="0"/>
              <a:t>	             </a:t>
            </a:r>
            <a:r>
              <a:rPr lang="zh-CN" altLang="en-US" sz="2800" dirty="0" smtClean="0"/>
              <a:t>的极限方向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      直线运动：     与      方向相同或相反</a:t>
            </a:r>
            <a:r>
              <a:rPr lang="zh-CN" altLang="en-US" sz="2800" dirty="0"/>
              <a:t>；</a:t>
            </a:r>
            <a:r>
              <a:rPr lang="zh-CN" altLang="en-US" sz="2800" dirty="0" smtClean="0"/>
              <a:t>曲线运动：  的方向偏向轨道凹的一侧。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）有</a:t>
            </a:r>
            <a:endParaRPr lang="en-US" altLang="zh-CN" sz="2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1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SI</a:t>
            </a:r>
            <a:r>
              <a:rPr lang="zh-CN" altLang="en-US" sz="2800" dirty="0" smtClean="0"/>
              <a:t>中，    的单位是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32" name="标题 2"/>
          <p:cNvSpPr>
            <a:spLocks noGrp="1"/>
          </p:cNvSpPr>
          <p:nvPr>
            <p:ph type="title"/>
          </p:nvPr>
        </p:nvSpPr>
        <p:spPr>
          <a:xfrm>
            <a:off x="323850" y="476250"/>
            <a:ext cx="7772400" cy="864518"/>
          </a:xfrm>
        </p:spPr>
        <p:txBody>
          <a:bodyPr/>
          <a:lstStyle/>
          <a:p>
            <a:pPr marL="1346200" indent="-1346200" algn="l"/>
            <a:r>
              <a:rPr lang="en-US" altLang="zh-CN" sz="2800" dirty="0"/>
              <a:t> </a:t>
            </a:r>
            <a:r>
              <a:rPr lang="zh-CN" altLang="en-US" sz="2800" dirty="0" smtClean="0"/>
              <a:t>加速度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速度矢量对时间的一阶微商，即速度对   时间的变化率。</a:t>
            </a:r>
          </a:p>
        </p:txBody>
      </p:sp>
      <p:graphicFrame>
        <p:nvGraphicFramePr>
          <p:cNvPr id="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95289"/>
              </p:ext>
            </p:extLst>
          </p:nvPr>
        </p:nvGraphicFramePr>
        <p:xfrm>
          <a:off x="1907704" y="1340768"/>
          <a:ext cx="1126478" cy="831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3" name="公式" r:id="rId3" imgW="482391" imgH="393529" progId="Equation.3">
                  <p:embed/>
                </p:oleObj>
              </mc:Choice>
              <mc:Fallback>
                <p:oleObj name="公式" r:id="rId3" imgW="48239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340768"/>
                        <a:ext cx="1126478" cy="8318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072313"/>
              </p:ext>
            </p:extLst>
          </p:nvPr>
        </p:nvGraphicFramePr>
        <p:xfrm>
          <a:off x="4067943" y="1196753"/>
          <a:ext cx="2263859" cy="978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4" name="公式" r:id="rId5" imgW="863225" imgH="418918" progId="Equation.3">
                  <p:embed/>
                </p:oleObj>
              </mc:Choice>
              <mc:Fallback>
                <p:oleObj name="公式" r:id="rId5" imgW="863225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3" y="1196753"/>
                        <a:ext cx="2263859" cy="9784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279515"/>
              </p:ext>
            </p:extLst>
          </p:nvPr>
        </p:nvGraphicFramePr>
        <p:xfrm>
          <a:off x="971600" y="2636912"/>
          <a:ext cx="360040" cy="45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5" name="公式" r:id="rId7" imgW="126720" imgH="177480" progId="Equation.3">
                  <p:embed/>
                </p:oleObj>
              </mc:Choice>
              <mc:Fallback>
                <p:oleObj name="公式" r:id="rId7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636912"/>
                        <a:ext cx="360040" cy="4546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209980"/>
              </p:ext>
            </p:extLst>
          </p:nvPr>
        </p:nvGraphicFramePr>
        <p:xfrm>
          <a:off x="4340225" y="2694757"/>
          <a:ext cx="18097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6" name="Equation" r:id="rId9" imgW="711000" imgH="203040" progId="Equation.DSMT4">
                  <p:embed/>
                </p:oleObj>
              </mc:Choice>
              <mc:Fallback>
                <p:oleObj name="Equation" r:id="rId9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2694757"/>
                        <a:ext cx="1809750" cy="468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242151"/>
              </p:ext>
            </p:extLst>
          </p:nvPr>
        </p:nvGraphicFramePr>
        <p:xfrm>
          <a:off x="2771800" y="3190375"/>
          <a:ext cx="360040" cy="45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7" name="公式" r:id="rId11" imgW="126720" imgH="177480" progId="Equation.3">
                  <p:embed/>
                </p:oleObj>
              </mc:Choice>
              <mc:Fallback>
                <p:oleObj name="公式" r:id="rId11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190375"/>
                        <a:ext cx="360040" cy="45464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867954"/>
              </p:ext>
            </p:extLst>
          </p:nvPr>
        </p:nvGraphicFramePr>
        <p:xfrm>
          <a:off x="3706440" y="3169605"/>
          <a:ext cx="433512" cy="547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8" name="公式" r:id="rId12" imgW="126720" imgH="177480" progId="Equation.3">
                  <p:embed/>
                </p:oleObj>
              </mc:Choice>
              <mc:Fallback>
                <p:oleObj name="公式" r:id="rId12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440" y="3169605"/>
                        <a:ext cx="433512" cy="5474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997039"/>
              </p:ext>
            </p:extLst>
          </p:nvPr>
        </p:nvGraphicFramePr>
        <p:xfrm>
          <a:off x="1331640" y="3573016"/>
          <a:ext cx="432048" cy="545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9" name="公式" r:id="rId14" imgW="126720" imgH="177480" progId="Equation.3">
                  <p:embed/>
                </p:oleObj>
              </mc:Choice>
              <mc:Fallback>
                <p:oleObj name="公式" r:id="rId14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573016"/>
                        <a:ext cx="432048" cy="5455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277899"/>
              </p:ext>
            </p:extLst>
          </p:nvPr>
        </p:nvGraphicFramePr>
        <p:xfrm>
          <a:off x="1528715" y="4077072"/>
          <a:ext cx="354734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0" name="公式" r:id="rId15" imgW="1193760" imgH="266400" progId="Equation.3">
                  <p:embed/>
                </p:oleObj>
              </mc:Choice>
              <mc:Fallback>
                <p:oleObj name="公式" r:id="rId15" imgW="11937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15" y="4077072"/>
                        <a:ext cx="3547341" cy="6480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363526"/>
              </p:ext>
            </p:extLst>
          </p:nvPr>
        </p:nvGraphicFramePr>
        <p:xfrm>
          <a:off x="1115616" y="4581128"/>
          <a:ext cx="7642627" cy="90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1" name="公式" r:id="rId17" imgW="3187440" imgH="419040" progId="Equation.3">
                  <p:embed/>
                </p:oleObj>
              </mc:Choice>
              <mc:Fallback>
                <p:oleObj name="公式" r:id="rId17" imgW="3187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581128"/>
                        <a:ext cx="7642627" cy="90178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42496"/>
              </p:ext>
            </p:extLst>
          </p:nvPr>
        </p:nvGraphicFramePr>
        <p:xfrm>
          <a:off x="1070141" y="5445224"/>
          <a:ext cx="3971806" cy="718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2" name="公式" r:id="rId19" imgW="1167893" imgH="342751" progId="Equation.3">
                  <p:embed/>
                </p:oleObj>
              </mc:Choice>
              <mc:Fallback>
                <p:oleObj name="公式" r:id="rId19" imgW="1167893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141" y="5445224"/>
                        <a:ext cx="3971806" cy="7187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183719"/>
              </p:ext>
            </p:extLst>
          </p:nvPr>
        </p:nvGraphicFramePr>
        <p:xfrm>
          <a:off x="1979712" y="6123781"/>
          <a:ext cx="432048" cy="545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3" name="公式" r:id="rId21" imgW="126720" imgH="177480" progId="Equation.3">
                  <p:embed/>
                </p:oleObj>
              </mc:Choice>
              <mc:Fallback>
                <p:oleObj name="公式" r:id="rId21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6123781"/>
                        <a:ext cx="432048" cy="54557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002251"/>
              </p:ext>
            </p:extLst>
          </p:nvPr>
        </p:nvGraphicFramePr>
        <p:xfrm>
          <a:off x="3995936" y="6093296"/>
          <a:ext cx="1080120" cy="500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14" name="公式" r:id="rId22" imgW="393480" imgH="203040" progId="Equation.3">
                  <p:embed/>
                </p:oleObj>
              </mc:Choice>
              <mc:Fallback>
                <p:oleObj name="公式" r:id="rId22" imgW="393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6093296"/>
                        <a:ext cx="1080120" cy="5006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参照系、坐标系、质点、位移、路程、速度、加速度</a:t>
            </a:r>
            <a:r>
              <a:rPr lang="zh-CN" altLang="en-US" sz="2800" dirty="0"/>
              <a:t>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各概念之间的关系。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6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2275" y="2038350"/>
            <a:ext cx="6842125" cy="2747963"/>
          </a:xfrm>
        </p:spPr>
        <p:txBody>
          <a:bodyPr/>
          <a:lstStyle/>
          <a:p>
            <a:pPr>
              <a:defRPr/>
            </a:pPr>
            <a:r>
              <a:rPr lang="en-US" altLang="zh-CN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</a:t>
            </a:r>
            <a:endParaRPr lang="zh-CN" altLang="en-US" sz="4800" b="1" dirty="0" smtClean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214563" y="4786313"/>
            <a:ext cx="428625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endParaRPr lang="zh-CN" altLang="en-US" sz="4000" b="1" kern="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+mj-ea"/>
              <a:cs typeface="+mj-cs"/>
            </a:endParaRPr>
          </a:p>
        </p:txBody>
      </p:sp>
      <p:sp>
        <p:nvSpPr>
          <p:cNvPr id="30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17B6510-745B-4359-8651-D50BEA8C1C22}" type="slidenum">
              <a:rPr kumimoji="0" lang="en-US" altLang="zh-CN" sz="1400" smtClean="0"/>
              <a:pPr eaLnBrk="1" hangingPunct="1"/>
              <a:t>2</a:t>
            </a:fld>
            <a:endParaRPr kumimoji="0" lang="en-US" altLang="zh-CN" sz="140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143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solidFill>
                  <a:schemeClr val="tx2"/>
                </a:solidFill>
              </a:rPr>
              <a:t>第 </a:t>
            </a:r>
            <a:r>
              <a:rPr lang="zh-CN" altLang="en-US" sz="4400" dirty="0" smtClean="0">
                <a:solidFill>
                  <a:schemeClr val="tx2"/>
                </a:solidFill>
              </a:rPr>
              <a:t>一</a:t>
            </a:r>
            <a:r>
              <a:rPr lang="en-US" altLang="zh-CN" sz="4400" dirty="0" smtClean="0">
                <a:solidFill>
                  <a:schemeClr val="tx2"/>
                </a:solidFill>
              </a:rPr>
              <a:t> </a:t>
            </a:r>
            <a:r>
              <a:rPr lang="zh-CN" altLang="en-US" sz="4400" dirty="0">
                <a:solidFill>
                  <a:schemeClr val="tx2"/>
                </a:solidFill>
              </a:rPr>
              <a:t>章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87675" y="3033713"/>
            <a:ext cx="54419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4800" dirty="0">
                <a:latin typeface="华文行楷" pitchFamily="2" charset="-122"/>
                <a:ea typeface="华文行楷" pitchFamily="2" charset="-122"/>
              </a:rPr>
              <a:t>质点运动学</a:t>
            </a:r>
          </a:p>
        </p:txBody>
      </p:sp>
    </p:spTree>
  </p:cSld>
  <p:clrMapOvr>
    <a:masterClrMapping/>
  </p:clrMapOvr>
  <p:transition advTm="13121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685800" y="642918"/>
            <a:ext cx="7772400" cy="545308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800" kern="0" dirty="0" smtClean="0"/>
              <a:t>例</a:t>
            </a:r>
            <a:r>
              <a:rPr lang="en-US" altLang="zh-CN" sz="2800" kern="0" dirty="0" smtClean="0"/>
              <a:t>1</a:t>
            </a:r>
            <a:r>
              <a:rPr lang="zh-CN" altLang="en-US" sz="2800" kern="0" dirty="0" smtClean="0"/>
              <a:t>：</a:t>
            </a:r>
            <a:endParaRPr lang="en-US" altLang="zh-CN" sz="2800" kern="0" dirty="0" smtClean="0"/>
          </a:p>
          <a:p>
            <a:pPr>
              <a:buFontTx/>
              <a:buNone/>
            </a:pPr>
            <a:r>
              <a:rPr lang="zh-CN" altLang="en-US" sz="2800" kern="0" dirty="0" smtClean="0"/>
              <a:t>质点直线运动方程为       </a:t>
            </a:r>
            <a:r>
              <a:rPr lang="en-US" altLang="zh-CN" sz="2800" kern="0" dirty="0" smtClean="0"/>
              <a:t>		,</a:t>
            </a:r>
            <a:r>
              <a:rPr lang="zh-CN" altLang="en-US" sz="2800" kern="0" dirty="0" smtClean="0"/>
              <a:t>求：</a:t>
            </a:r>
            <a:endParaRPr lang="en-US" altLang="zh-CN" sz="2800" kern="0" dirty="0" smtClean="0"/>
          </a:p>
          <a:p>
            <a:pPr>
              <a:buFontTx/>
              <a:buNone/>
            </a:pPr>
            <a:endParaRPr lang="en-US" altLang="zh-CN" sz="2800" kern="0" dirty="0" smtClean="0"/>
          </a:p>
          <a:p>
            <a:pPr>
              <a:buFontTx/>
              <a:buNone/>
            </a:pPr>
            <a:r>
              <a:rPr lang="en-US" altLang="zh-CN" sz="2800" kern="0" dirty="0" smtClean="0"/>
              <a:t>a)</a:t>
            </a:r>
            <a:r>
              <a:rPr lang="zh-CN" altLang="en-US" sz="2800" kern="0" dirty="0" smtClean="0"/>
              <a:t>什么时刻</a:t>
            </a:r>
            <a:r>
              <a:rPr lang="en-US" altLang="zh-CN" sz="2800" kern="0" dirty="0" smtClean="0"/>
              <a:t>x=0, </a:t>
            </a:r>
            <a:r>
              <a:rPr lang="zh-CN" altLang="en-US" sz="2800" kern="0" dirty="0" smtClean="0"/>
              <a:t>什么时刻位移最大？</a:t>
            </a:r>
            <a:endParaRPr lang="en-US" altLang="zh-CN" sz="2800" kern="0" dirty="0" smtClean="0"/>
          </a:p>
          <a:p>
            <a:pPr>
              <a:buFontTx/>
              <a:buNone/>
            </a:pPr>
            <a:endParaRPr lang="en-US" altLang="zh-CN" sz="2800" kern="0" dirty="0" smtClean="0"/>
          </a:p>
          <a:p>
            <a:pPr>
              <a:buFontTx/>
              <a:buNone/>
            </a:pPr>
            <a:r>
              <a:rPr lang="en-US" altLang="zh-CN" sz="2800" kern="0" dirty="0" smtClean="0"/>
              <a:t>b)</a:t>
            </a:r>
            <a:r>
              <a:rPr lang="zh-CN" altLang="en-US" sz="2800" kern="0" dirty="0" smtClean="0"/>
              <a:t>最大、最小速率时的位置；</a:t>
            </a:r>
            <a:endParaRPr lang="en-US" altLang="zh-CN" sz="2800" kern="0" dirty="0" smtClean="0"/>
          </a:p>
          <a:p>
            <a:pPr>
              <a:buFontTx/>
              <a:buNone/>
            </a:pPr>
            <a:endParaRPr lang="en-US" altLang="zh-CN" sz="2800" kern="0" dirty="0" smtClean="0"/>
          </a:p>
          <a:p>
            <a:pPr>
              <a:buFontTx/>
              <a:buNone/>
            </a:pPr>
            <a:r>
              <a:rPr lang="en-US" altLang="zh-CN" sz="2800" kern="0" dirty="0" smtClean="0"/>
              <a:t>c)</a:t>
            </a:r>
            <a:r>
              <a:rPr lang="zh-CN" altLang="en-US" sz="2800" kern="0" dirty="0" smtClean="0"/>
              <a:t>最大、最小加速度时的位置；</a:t>
            </a:r>
            <a:endParaRPr lang="en-US" altLang="zh-CN" sz="2800" kern="0" dirty="0" smtClean="0"/>
          </a:p>
          <a:p>
            <a:pPr>
              <a:buFontTx/>
              <a:buNone/>
            </a:pPr>
            <a:endParaRPr lang="zh-CN" altLang="en-US" sz="2800" kern="0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158496"/>
              </p:ext>
            </p:extLst>
          </p:nvPr>
        </p:nvGraphicFramePr>
        <p:xfrm>
          <a:off x="4059163" y="980728"/>
          <a:ext cx="2097013" cy="977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0" name="公式" r:id="rId3" imgW="761760" imgH="393480" progId="Equation.3">
                  <p:embed/>
                </p:oleObj>
              </mc:Choice>
              <mc:Fallback>
                <p:oleObj name="公式" r:id="rId3" imgW="761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163" y="980728"/>
                        <a:ext cx="2097013" cy="9770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>
            <a:spLocks/>
          </p:cNvSpPr>
          <p:nvPr/>
        </p:nvSpPr>
        <p:spPr>
          <a:xfrm>
            <a:off x="685800" y="714356"/>
            <a:ext cx="7772400" cy="53816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2800" kern="0" dirty="0" smtClean="0"/>
              <a:t>解：</a:t>
            </a:r>
            <a:endParaRPr lang="en-US" altLang="zh-CN" sz="2800" kern="0" dirty="0" smtClean="0"/>
          </a:p>
          <a:p>
            <a:pPr>
              <a:buFontTx/>
              <a:buNone/>
            </a:pPr>
            <a:r>
              <a:rPr lang="en-US" altLang="zh-CN" sz="2800" kern="0" dirty="0" smtClean="0"/>
              <a:t>a)</a:t>
            </a:r>
            <a:r>
              <a:rPr lang="zh-CN" altLang="en-US" sz="2800" kern="0" dirty="0" smtClean="0"/>
              <a:t>令</a:t>
            </a:r>
            <a:r>
              <a:rPr lang="en-US" altLang="zh-CN" sz="2800" kern="0" dirty="0" smtClean="0"/>
              <a:t>x=0,      </a:t>
            </a:r>
            <a:r>
              <a:rPr lang="zh-CN" altLang="en-US" sz="2800" kern="0" dirty="0" smtClean="0"/>
              <a:t>则</a:t>
            </a:r>
            <a:endParaRPr lang="en-US" altLang="zh-CN" sz="2800" kern="0" dirty="0" smtClean="0"/>
          </a:p>
          <a:p>
            <a:pPr>
              <a:buFontTx/>
              <a:buNone/>
            </a:pPr>
            <a:r>
              <a:rPr lang="zh-CN" altLang="en-US" sz="2800" kern="0" dirty="0" smtClean="0"/>
              <a:t>当 </a:t>
            </a:r>
            <a:r>
              <a:rPr lang="en-US" altLang="zh-CN" sz="2800" kern="0" dirty="0" smtClean="0"/>
              <a:t>t=0</a:t>
            </a:r>
            <a:r>
              <a:rPr lang="zh-CN" altLang="en-US" sz="2800" kern="0" dirty="0" smtClean="0"/>
              <a:t>、</a:t>
            </a:r>
            <a:r>
              <a:rPr lang="en-US" altLang="zh-CN" sz="2800" kern="0" dirty="0" smtClean="0"/>
              <a:t>6</a:t>
            </a:r>
            <a:r>
              <a:rPr lang="zh-CN" altLang="en-US" sz="2800" kern="0" dirty="0" smtClean="0"/>
              <a:t>、</a:t>
            </a:r>
            <a:r>
              <a:rPr lang="en-US" altLang="zh-CN" sz="2800" kern="0" dirty="0" smtClean="0"/>
              <a:t>12….</a:t>
            </a:r>
            <a:r>
              <a:rPr lang="zh-CN" altLang="en-US" sz="2800" kern="0" dirty="0" smtClean="0"/>
              <a:t> 时，</a:t>
            </a:r>
            <a:r>
              <a:rPr lang="en-US" altLang="zh-CN" sz="2800" kern="0" dirty="0" smtClean="0"/>
              <a:t>x=0</a:t>
            </a:r>
            <a:endParaRPr lang="en-US" altLang="zh-CN" sz="2800" kern="0" dirty="0"/>
          </a:p>
          <a:p>
            <a:pPr>
              <a:buFontTx/>
              <a:buNone/>
            </a:pPr>
            <a:r>
              <a:rPr lang="zh-CN" altLang="en-US" sz="2800" kern="0" dirty="0" smtClean="0"/>
              <a:t>位移最大，则</a:t>
            </a:r>
            <a:endParaRPr lang="en-US" altLang="zh-CN" sz="2800" kern="0" dirty="0" smtClean="0"/>
          </a:p>
          <a:p>
            <a:pPr>
              <a:buFontTx/>
              <a:buNone/>
            </a:pPr>
            <a:endParaRPr lang="en-US" altLang="zh-CN" sz="2000" kern="0" dirty="0" smtClean="0"/>
          </a:p>
          <a:p>
            <a:pPr>
              <a:buFontTx/>
              <a:buNone/>
            </a:pPr>
            <a:r>
              <a:rPr lang="zh-CN" altLang="en-US" sz="2800" kern="0" dirty="0" smtClean="0"/>
              <a:t>                                   则</a:t>
            </a:r>
            <a:r>
              <a:rPr lang="en-US" altLang="zh-CN" sz="2800" kern="0" dirty="0" smtClean="0"/>
              <a:t>t=3(2k+1)=3</a:t>
            </a:r>
            <a:r>
              <a:rPr lang="zh-CN" altLang="en-US" sz="2800" kern="0" dirty="0" smtClean="0"/>
              <a:t>、</a:t>
            </a:r>
            <a:r>
              <a:rPr lang="en-US" altLang="zh-CN" sz="2800" kern="0" dirty="0" smtClean="0"/>
              <a:t>9</a:t>
            </a:r>
            <a:r>
              <a:rPr lang="zh-CN" altLang="en-US" sz="2800" kern="0" dirty="0" smtClean="0"/>
              <a:t>、</a:t>
            </a:r>
            <a:r>
              <a:rPr lang="en-US" altLang="zh-CN" sz="2800" kern="0" dirty="0" smtClean="0"/>
              <a:t>15…..</a:t>
            </a:r>
          </a:p>
          <a:p>
            <a:pPr>
              <a:buFontTx/>
              <a:buNone/>
            </a:pPr>
            <a:endParaRPr lang="en-US" altLang="zh-CN" sz="2000" kern="0" dirty="0" smtClean="0"/>
          </a:p>
          <a:p>
            <a:pPr marL="514350" indent="-514350">
              <a:buFontTx/>
              <a:buAutoNum type="alphaLcParenR" startAt="2"/>
            </a:pPr>
            <a:r>
              <a:rPr lang="zh-CN" altLang="en-US" sz="2800" kern="0" dirty="0" smtClean="0"/>
              <a:t>                      速率最大，则</a:t>
            </a:r>
            <a:r>
              <a:rPr lang="en-US" altLang="zh-CN" sz="2800" kern="0" dirty="0" smtClean="0"/>
              <a:t>		          </a:t>
            </a:r>
          </a:p>
          <a:p>
            <a:pPr marL="0" indent="0">
              <a:buNone/>
            </a:pPr>
            <a:endParaRPr lang="en-US" altLang="zh-CN" sz="1400" kern="0" dirty="0" smtClean="0"/>
          </a:p>
          <a:p>
            <a:pPr marL="0" indent="0">
              <a:buNone/>
            </a:pPr>
            <a:r>
              <a:rPr lang="en-US" altLang="zh-CN" sz="2800" kern="0" dirty="0" smtClean="0"/>
              <a:t>    </a:t>
            </a:r>
            <a:r>
              <a:rPr lang="zh-CN" altLang="en-US" sz="2800" kern="0" dirty="0" smtClean="0"/>
              <a:t>此时</a:t>
            </a:r>
            <a:r>
              <a:rPr lang="en-US" altLang="zh-CN" sz="2800" kern="0" dirty="0" smtClean="0"/>
              <a:t>		</a:t>
            </a:r>
            <a:r>
              <a:rPr lang="zh-CN" altLang="en-US" sz="2800" kern="0" dirty="0" smtClean="0"/>
              <a:t>此时 </a:t>
            </a:r>
            <a:r>
              <a:rPr lang="en-US" altLang="zh-CN" sz="2800" kern="0" dirty="0" smtClean="0"/>
              <a:t>x=0	</a:t>
            </a:r>
          </a:p>
          <a:p>
            <a:pPr marL="0" indent="0">
              <a:buNone/>
            </a:pPr>
            <a:r>
              <a:rPr lang="zh-CN" altLang="en-US" sz="2800" kern="0" dirty="0" smtClean="0"/>
              <a:t>速率最小，则</a:t>
            </a:r>
            <a:r>
              <a:rPr lang="en-US" altLang="zh-CN" sz="2800" kern="0" dirty="0" smtClean="0"/>
              <a:t>		     </a:t>
            </a:r>
            <a:r>
              <a:rPr lang="zh-CN" altLang="en-US" sz="2800" kern="0" dirty="0" smtClean="0"/>
              <a:t>，</a:t>
            </a:r>
            <a:r>
              <a:rPr lang="en-US" altLang="zh-CN" sz="2800" kern="0" dirty="0" smtClean="0"/>
              <a:t>                       </a:t>
            </a:r>
          </a:p>
          <a:p>
            <a:pPr marL="0" indent="0">
              <a:buNone/>
            </a:pPr>
            <a:endParaRPr lang="en-US" altLang="zh-CN" sz="1200" kern="0" dirty="0" smtClean="0"/>
          </a:p>
          <a:p>
            <a:pPr marL="0" indent="0">
              <a:buNone/>
            </a:pPr>
            <a:r>
              <a:rPr lang="zh-CN" altLang="en-US" sz="2800" kern="0" dirty="0" smtClean="0"/>
              <a:t>此时 </a:t>
            </a:r>
            <a:r>
              <a:rPr lang="en-US" altLang="zh-CN" sz="2800" kern="0" dirty="0" smtClean="0"/>
              <a:t>v=0	</a:t>
            </a:r>
            <a:r>
              <a:rPr lang="zh-CN" altLang="en-US" sz="2800" kern="0" dirty="0" smtClean="0"/>
              <a:t> </a:t>
            </a:r>
            <a:r>
              <a:rPr lang="en-US" altLang="zh-CN" sz="2800" kern="0" dirty="0" smtClean="0"/>
              <a:t>x=±3</a:t>
            </a:r>
            <a:endParaRPr lang="en-US" altLang="zh-CN" sz="2000" kern="0" dirty="0" smtClean="0"/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graphicFrame>
        <p:nvGraphicFramePr>
          <p:cNvPr id="2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96852"/>
              </p:ext>
            </p:extLst>
          </p:nvPr>
        </p:nvGraphicFramePr>
        <p:xfrm>
          <a:off x="3059832" y="1124744"/>
          <a:ext cx="167310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2" name="Equation" r:id="rId3" imgW="749160" imgH="393480" progId="Equation.DSMT4">
                  <p:embed/>
                </p:oleObj>
              </mc:Choice>
              <mc:Fallback>
                <p:oleObj name="Equation" r:id="rId3" imgW="749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124744"/>
                        <a:ext cx="1673103" cy="792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729895"/>
              </p:ext>
            </p:extLst>
          </p:nvPr>
        </p:nvGraphicFramePr>
        <p:xfrm>
          <a:off x="5004048" y="1052736"/>
          <a:ext cx="2540248" cy="757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3" name="公式" r:id="rId5" imgW="1231560" imgH="406080" progId="Equation.3">
                  <p:embed/>
                </p:oleObj>
              </mc:Choice>
              <mc:Fallback>
                <p:oleObj name="公式" r:id="rId5" imgW="1231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052736"/>
                        <a:ext cx="2540248" cy="7574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184219"/>
              </p:ext>
            </p:extLst>
          </p:nvPr>
        </p:nvGraphicFramePr>
        <p:xfrm>
          <a:off x="3131840" y="2132856"/>
          <a:ext cx="2636848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4" name="Equation" r:id="rId7" imgW="1180800" imgH="393480" progId="Equation.DSMT4">
                  <p:embed/>
                </p:oleObj>
              </mc:Choice>
              <mc:Fallback>
                <p:oleObj name="Equation" r:id="rId7" imgW="1180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132856"/>
                        <a:ext cx="2636848" cy="792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802639"/>
              </p:ext>
            </p:extLst>
          </p:nvPr>
        </p:nvGraphicFramePr>
        <p:xfrm>
          <a:off x="1043608" y="3068638"/>
          <a:ext cx="20113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5" name="Equation" r:id="rId9" imgW="990360" imgH="393480" progId="Equation.DSMT4">
                  <p:embed/>
                </p:oleObj>
              </mc:Choice>
              <mc:Fallback>
                <p:oleObj name="Equation" r:id="rId9" imgW="990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068638"/>
                        <a:ext cx="2011363" cy="720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85349"/>
              </p:ext>
            </p:extLst>
          </p:nvPr>
        </p:nvGraphicFramePr>
        <p:xfrm>
          <a:off x="1060019" y="4005064"/>
          <a:ext cx="2111735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6" name="公式" r:id="rId11" imgW="1155600" imgH="393480" progId="Equation.3">
                  <p:embed/>
                </p:oleObj>
              </mc:Choice>
              <mc:Fallback>
                <p:oleObj name="公式" r:id="rId11" imgW="1155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019" y="4005064"/>
                        <a:ext cx="2111735" cy="6480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354459"/>
              </p:ext>
            </p:extLst>
          </p:nvPr>
        </p:nvGraphicFramePr>
        <p:xfrm>
          <a:off x="5364088" y="3915907"/>
          <a:ext cx="1584176" cy="73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7" name="公式" r:id="rId13" imgW="761760" imgH="393480" progId="Equation.3">
                  <p:embed/>
                </p:oleObj>
              </mc:Choice>
              <mc:Fallback>
                <p:oleObj name="公式" r:id="rId13" imgW="761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915907"/>
                        <a:ext cx="1584176" cy="7372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557422"/>
              </p:ext>
            </p:extLst>
          </p:nvPr>
        </p:nvGraphicFramePr>
        <p:xfrm>
          <a:off x="7020272" y="3919012"/>
          <a:ext cx="1025475" cy="734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8" name="公式" r:id="rId15" imgW="495000" imgH="393480" progId="Equation.3">
                  <p:embed/>
                </p:oleObj>
              </mc:Choice>
              <mc:Fallback>
                <p:oleObj name="公式" r:id="rId15" imgW="495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3919012"/>
                        <a:ext cx="1025475" cy="7341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228453"/>
              </p:ext>
            </p:extLst>
          </p:nvPr>
        </p:nvGraphicFramePr>
        <p:xfrm>
          <a:off x="1892334" y="4693195"/>
          <a:ext cx="1095490" cy="680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9" name="公式" r:id="rId17" imgW="571320" imgH="393480" progId="Equation.3">
                  <p:embed/>
                </p:oleObj>
              </mc:Choice>
              <mc:Fallback>
                <p:oleObj name="公式" r:id="rId17" imgW="571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34" y="4693195"/>
                        <a:ext cx="1095490" cy="6800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344987"/>
              </p:ext>
            </p:extLst>
          </p:nvPr>
        </p:nvGraphicFramePr>
        <p:xfrm>
          <a:off x="5436096" y="5229200"/>
          <a:ext cx="139127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0" name="公式" r:id="rId19" imgW="685800" imgH="393480" progId="Equation.3">
                  <p:embed/>
                </p:oleObj>
              </mc:Choice>
              <mc:Fallback>
                <p:oleObj name="公式" r:id="rId19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5229200"/>
                        <a:ext cx="1391276" cy="7200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254368"/>
              </p:ext>
            </p:extLst>
          </p:nvPr>
        </p:nvGraphicFramePr>
        <p:xfrm>
          <a:off x="3000374" y="5210650"/>
          <a:ext cx="1859657" cy="66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1" name="Equation" r:id="rId21" imgW="990360" imgH="393480" progId="Equation.DSMT4">
                  <p:embed/>
                </p:oleObj>
              </mc:Choice>
              <mc:Fallback>
                <p:oleObj name="Equation" r:id="rId21" imgW="990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4" y="5210650"/>
                        <a:ext cx="1859657" cy="666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 txBox="1">
            <a:spLocks/>
          </p:cNvSpPr>
          <p:nvPr/>
        </p:nvSpPr>
        <p:spPr>
          <a:xfrm>
            <a:off x="685800" y="642918"/>
            <a:ext cx="7772400" cy="545308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endParaRPr lang="en-US" altLang="zh-CN" sz="2800" kern="0" dirty="0" smtClean="0"/>
          </a:p>
          <a:p>
            <a:pPr>
              <a:buFontTx/>
              <a:buNone/>
            </a:pPr>
            <a:r>
              <a:rPr lang="en-US" altLang="zh-CN" sz="2800" kern="0" dirty="0" smtClean="0"/>
              <a:t>c)</a:t>
            </a:r>
          </a:p>
          <a:p>
            <a:pPr>
              <a:buFontTx/>
              <a:buNone/>
            </a:pPr>
            <a:endParaRPr lang="en-US" altLang="zh-CN" sz="2800" kern="0" dirty="0" smtClean="0"/>
          </a:p>
          <a:p>
            <a:pPr>
              <a:buFontTx/>
              <a:buNone/>
            </a:pPr>
            <a:r>
              <a:rPr lang="en-US" altLang="zh-CN" sz="2800" kern="0" dirty="0" smtClean="0"/>
              <a:t>    |a|</a:t>
            </a:r>
            <a:r>
              <a:rPr lang="zh-CN" altLang="en-US" sz="2800" kern="0" dirty="0" smtClean="0"/>
              <a:t>最大：</a:t>
            </a:r>
            <a:endParaRPr lang="en-US" altLang="zh-CN" sz="2800" kern="0" dirty="0" smtClean="0"/>
          </a:p>
          <a:p>
            <a:pPr>
              <a:buFontTx/>
              <a:buNone/>
            </a:pPr>
            <a:endParaRPr lang="en-US" altLang="zh-CN" sz="2800" kern="0" dirty="0" smtClean="0"/>
          </a:p>
          <a:p>
            <a:pPr>
              <a:buFontTx/>
              <a:buNone/>
            </a:pPr>
            <a:r>
              <a:rPr lang="en-US" altLang="zh-CN" sz="2800" kern="0" dirty="0" smtClean="0"/>
              <a:t>    |a|</a:t>
            </a:r>
            <a:r>
              <a:rPr lang="zh-CN" altLang="en-US" sz="2800" kern="0" dirty="0" smtClean="0"/>
              <a:t>最小：</a:t>
            </a:r>
            <a:r>
              <a:rPr lang="en-US" altLang="zh-CN" sz="2800" kern="0" dirty="0" smtClean="0"/>
              <a:t>  </a:t>
            </a:r>
            <a:endParaRPr lang="zh-CN" altLang="en-US" sz="2800" kern="0" dirty="0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523902"/>
              </p:ext>
            </p:extLst>
          </p:nvPr>
        </p:nvGraphicFramePr>
        <p:xfrm>
          <a:off x="1187624" y="980728"/>
          <a:ext cx="2808312" cy="810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9" name="公式" r:id="rId3" imgW="1307880" imgH="419040" progId="Equation.3">
                  <p:embed/>
                </p:oleObj>
              </mc:Choice>
              <mc:Fallback>
                <p:oleObj name="公式" r:id="rId3" imgW="1307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980728"/>
                        <a:ext cx="2808312" cy="8108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929383"/>
              </p:ext>
            </p:extLst>
          </p:nvPr>
        </p:nvGraphicFramePr>
        <p:xfrm>
          <a:off x="2427759" y="2003425"/>
          <a:ext cx="480853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0" name="Equation" r:id="rId5" imgW="2133360" imgH="419040" progId="Equation.DSMT4">
                  <p:embed/>
                </p:oleObj>
              </mc:Choice>
              <mc:Fallback>
                <p:oleObj name="Equation" r:id="rId5" imgW="2133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759" y="2003425"/>
                        <a:ext cx="4808537" cy="849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900572"/>
              </p:ext>
            </p:extLst>
          </p:nvPr>
        </p:nvGraphicFramePr>
        <p:xfrm>
          <a:off x="2514600" y="3068638"/>
          <a:ext cx="41751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1" name="Equation" r:id="rId7" imgW="1815840" imgH="393480" progId="Equation.DSMT4">
                  <p:embed/>
                </p:oleObj>
              </mc:Choice>
              <mc:Fallback>
                <p:oleObj name="Equation" r:id="rId7" imgW="1815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68638"/>
                        <a:ext cx="4175125" cy="8143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 bwMode="auto">
          <a:xfrm>
            <a:off x="709612" y="885808"/>
            <a:ext cx="7772400" cy="550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一、直线运动：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en-US" sz="2800" dirty="0" smtClean="0"/>
              <a:t>运动轨迹为直线的运动，是最简单、最基本的一种质点运动。</a:t>
            </a:r>
            <a:endParaRPr lang="en-US" altLang="zh-CN" sz="2800" dirty="0" smtClean="0"/>
          </a:p>
          <a:p>
            <a:pPr marL="355600" lvl="1" indent="-3556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/>
              <a:t>简单：可用一个坐标表示</a:t>
            </a:r>
            <a:r>
              <a:rPr lang="zh-CN" altLang="en-US" dirty="0"/>
              <a:t>、</a:t>
            </a:r>
            <a:r>
              <a:rPr lang="zh-CN" altLang="en-US" dirty="0" smtClean="0"/>
              <a:t>矢量可表示为标量</a:t>
            </a:r>
            <a:endParaRPr lang="en-US" altLang="zh-CN" dirty="0" smtClean="0"/>
          </a:p>
          <a:p>
            <a:pPr marL="355600" lvl="1" indent="-3556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/>
              <a:t>基本</a:t>
            </a:r>
            <a:r>
              <a:rPr lang="zh-CN" altLang="en-US" dirty="0" smtClean="0"/>
              <a:t>：曲线运动可分解为直线运动</a:t>
            </a: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800" dirty="0" smtClean="0"/>
              <a:t>       即由运动方程可直接求出速度、加速度与时间的函数关系。</a:t>
            </a:r>
            <a:endParaRPr lang="en-US" altLang="zh-CN" sz="2800" dirty="0" smtClean="0"/>
          </a:p>
          <a:p>
            <a:pPr>
              <a:lnSpc>
                <a:spcPct val="150000"/>
              </a:lnSpc>
              <a:buNone/>
            </a:pPr>
            <a:endParaRPr lang="en-US" altLang="zh-CN" sz="2800" dirty="0" smtClean="0"/>
          </a:p>
          <a:p>
            <a:pPr>
              <a:lnSpc>
                <a:spcPct val="150000"/>
              </a:lnSpc>
              <a:buNone/>
            </a:pPr>
            <a:endParaRPr lang="en-US" altLang="zh-CN" sz="2800" dirty="0" smtClean="0"/>
          </a:p>
          <a:p>
            <a:pPr>
              <a:lnSpc>
                <a:spcPct val="150000"/>
              </a:lnSpc>
              <a:buNone/>
            </a:pPr>
            <a:endParaRPr lang="en-US" altLang="zh-CN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 bwMode="auto">
          <a:xfrm>
            <a:off x="6577012" y="61341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7" name="Rectangle 1026"/>
          <p:cNvSpPr txBox="1">
            <a:spLocks noChangeArrowheads="1"/>
          </p:cNvSpPr>
          <p:nvPr/>
        </p:nvSpPr>
        <p:spPr bwMode="auto">
          <a:xfrm>
            <a:off x="176212" y="266700"/>
            <a:ext cx="87915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3200" dirty="0">
                <a:latin typeface="宋体" pitchFamily="2" charset="-122"/>
              </a:rPr>
              <a:t>§2. </a:t>
            </a:r>
            <a:r>
              <a:rPr lang="zh-CN" altLang="en-US" sz="3200" dirty="0">
                <a:latin typeface="宋体" pitchFamily="2" charset="-122"/>
              </a:rPr>
              <a:t>几种典型的质点运动</a:t>
            </a:r>
            <a:endParaRPr lang="zh-CN" altLang="en-US" sz="32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447682"/>
              </p:ext>
            </p:extLst>
          </p:nvPr>
        </p:nvGraphicFramePr>
        <p:xfrm>
          <a:off x="1824038" y="5604632"/>
          <a:ext cx="5196234" cy="848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7" name="公式" r:id="rId3" imgW="2311200" imgH="419040" progId="Equation.3">
                  <p:embed/>
                </p:oleObj>
              </mc:Choice>
              <mc:Fallback>
                <p:oleObj name="公式" r:id="rId3" imgW="23112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5604632"/>
                        <a:ext cx="5196234" cy="848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/>
        </p:nvSpPr>
        <p:spPr bwMode="auto">
          <a:xfrm>
            <a:off x="6771456" y="6140152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11560" y="982176"/>
            <a:ext cx="59046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zh-CN" altLang="en-US" sz="2800" dirty="0">
                <a:solidFill>
                  <a:srgbClr val="2D2DB9">
                    <a:lumMod val="75000"/>
                  </a:srgbClr>
                </a:solidFill>
              </a:rPr>
              <a:t>（</a:t>
            </a:r>
            <a:r>
              <a:rPr lang="en-US" altLang="zh-CN" sz="2800" dirty="0">
                <a:solidFill>
                  <a:srgbClr val="2D2DB9">
                    <a:lumMod val="75000"/>
                  </a:srgbClr>
                </a:solidFill>
              </a:rPr>
              <a:t>1</a:t>
            </a:r>
            <a:r>
              <a:rPr lang="zh-CN" altLang="en-US" sz="2800" dirty="0">
                <a:solidFill>
                  <a:srgbClr val="2D2DB9">
                    <a:lumMod val="75000"/>
                  </a:srgbClr>
                </a:solidFill>
              </a:rPr>
              <a:t>）如何由速度求运动方程</a:t>
            </a:r>
            <a:r>
              <a:rPr lang="en-US" altLang="zh-CN" sz="2800" dirty="0">
                <a:solidFill>
                  <a:srgbClr val="2D2DB9">
                    <a:lumMod val="75000"/>
                  </a:srgbClr>
                </a:solidFill>
              </a:rPr>
              <a:t>:</a:t>
            </a:r>
          </a:p>
          <a:p>
            <a:pPr lvl="0" algn="l"/>
            <a:r>
              <a:rPr lang="zh-CN" altLang="en-US" sz="2800" dirty="0" smtClean="0">
                <a:solidFill>
                  <a:srgbClr val="000000"/>
                </a:solidFill>
              </a:rPr>
              <a:t>           即</a:t>
            </a:r>
            <a:r>
              <a:rPr lang="zh-CN" altLang="en-US" sz="2800" dirty="0">
                <a:solidFill>
                  <a:srgbClr val="000000"/>
                </a:solidFill>
              </a:rPr>
              <a:t>已知</a:t>
            </a:r>
            <a:r>
              <a:rPr lang="en-US" altLang="zh-CN" sz="2800" dirty="0">
                <a:solidFill>
                  <a:srgbClr val="000000"/>
                </a:solidFill>
              </a:rPr>
              <a:t>v=v(t),</a:t>
            </a:r>
            <a:r>
              <a:rPr lang="zh-CN" altLang="en-US" sz="2800" dirty="0">
                <a:solidFill>
                  <a:srgbClr val="000000"/>
                </a:solidFill>
              </a:rPr>
              <a:t>求</a:t>
            </a:r>
            <a:r>
              <a:rPr lang="en-US" altLang="zh-CN" sz="2800" dirty="0">
                <a:solidFill>
                  <a:srgbClr val="000000"/>
                </a:solidFill>
              </a:rPr>
              <a:t>x(t)=?</a:t>
            </a:r>
          </a:p>
          <a:p>
            <a:pPr lvl="0" algn="l"/>
            <a:r>
              <a:rPr lang="zh-CN" altLang="en-US" sz="2800" dirty="0" smtClean="0">
                <a:solidFill>
                  <a:srgbClr val="000000"/>
                </a:solidFill>
              </a:rPr>
              <a:t>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</a:rPr>
              <a:t> 初始条件：当</a:t>
            </a:r>
            <a:r>
              <a:rPr lang="en-US" altLang="zh-CN" sz="2800" dirty="0">
                <a:solidFill>
                  <a:srgbClr val="000000"/>
                </a:solidFill>
              </a:rPr>
              <a:t>t=0</a:t>
            </a:r>
            <a:r>
              <a:rPr lang="zh-CN" altLang="en-US" sz="2800" dirty="0">
                <a:solidFill>
                  <a:srgbClr val="000000"/>
                </a:solidFill>
              </a:rPr>
              <a:t>时，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0"/>
            <a:endParaRPr lang="en-US" altLang="zh-CN" sz="2800" dirty="0">
              <a:solidFill>
                <a:srgbClr val="000000"/>
              </a:solidFill>
            </a:endParaRPr>
          </a:p>
        </p:txBody>
      </p:sp>
      <p:pic>
        <p:nvPicPr>
          <p:cNvPr id="23" name="图片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75019"/>
            <a:ext cx="1368152" cy="71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652730"/>
              </p:ext>
            </p:extLst>
          </p:nvPr>
        </p:nvGraphicFramePr>
        <p:xfrm>
          <a:off x="1619672" y="2386518"/>
          <a:ext cx="5256584" cy="2245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9" name="公式" r:id="rId4" imgW="2336800" imgH="1104900" progId="Equation.3">
                  <p:embed/>
                </p:oleObj>
              </mc:Choice>
              <mc:Fallback>
                <p:oleObj name="公式" r:id="rId4" imgW="2336800" imgH="1104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386518"/>
                        <a:ext cx="5256584" cy="2245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0" name="矩形 66559"/>
          <p:cNvSpPr/>
          <p:nvPr/>
        </p:nvSpPr>
        <p:spPr>
          <a:xfrm>
            <a:off x="539552" y="4738499"/>
            <a:ext cx="7776864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对于匀速直线运动，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v</a:t>
            </a:r>
            <a:r>
              <a:rPr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为</a:t>
            </a:r>
            <a:r>
              <a:rPr lang="zh-CN" altLang="en-US" sz="28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常数</a:t>
            </a:r>
            <a:endParaRPr lang="en-US" altLang="zh-CN" sz="2800" kern="0" dirty="0" smtClean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533400" lvl="0" indent="-533400" algn="l" eaLnBrk="0" hangingPunct="0">
              <a:spcBef>
                <a:spcPct val="20000"/>
              </a:spcBef>
            </a:pPr>
            <a:r>
              <a:rPr lang="zh-CN" altLang="en-US" sz="28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     如</a:t>
            </a:r>
            <a:r>
              <a:rPr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起始位置为坐标原点，即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t=0</a:t>
            </a:r>
            <a:r>
              <a:rPr lang="zh-CN" altLang="en-US" sz="2800" kern="0" dirty="0">
                <a:solidFill>
                  <a:srgbClr val="000000"/>
                </a:solidFill>
                <a:latin typeface="Times New Roman"/>
                <a:ea typeface="宋体"/>
              </a:rPr>
              <a:t>，</a:t>
            </a:r>
            <a:r>
              <a:rPr lang="en-US" altLang="zh-CN" sz="2800" kern="0" dirty="0">
                <a:solidFill>
                  <a:srgbClr val="000000"/>
                </a:solidFill>
                <a:latin typeface="Times New Roman"/>
                <a:ea typeface="宋体"/>
              </a:rPr>
              <a:t>	</a:t>
            </a:r>
            <a:r>
              <a:rPr lang="en-US" altLang="zh-CN" sz="28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       </a:t>
            </a:r>
            <a:r>
              <a:rPr lang="zh-CN" altLang="en-US" sz="28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则       </a:t>
            </a:r>
            <a:r>
              <a:rPr lang="en-US" altLang="zh-CN" sz="2800" kern="0" dirty="0" smtClean="0">
                <a:solidFill>
                  <a:srgbClr val="000000"/>
                </a:solidFill>
                <a:latin typeface="Times New Roman"/>
                <a:ea typeface="宋体"/>
              </a:rPr>
              <a:t>x=</a:t>
            </a:r>
            <a:r>
              <a:rPr lang="en-US" altLang="zh-CN" sz="2800" kern="0" dirty="0" err="1" smtClean="0">
                <a:solidFill>
                  <a:srgbClr val="000000"/>
                </a:solidFill>
                <a:latin typeface="Times New Roman"/>
                <a:ea typeface="宋体"/>
              </a:rPr>
              <a:t>vt</a:t>
            </a:r>
            <a:endParaRPr lang="en-US" altLang="zh-CN" sz="2800" kern="0" dirty="0" smtClean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graphicFrame>
        <p:nvGraphicFramePr>
          <p:cNvPr id="66561" name="对象 665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552471"/>
              </p:ext>
            </p:extLst>
          </p:nvPr>
        </p:nvGraphicFramePr>
        <p:xfrm>
          <a:off x="5868144" y="4725143"/>
          <a:ext cx="2088232" cy="54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0" name="Equation" r:id="rId6" imgW="787320" imgH="228600" progId="Equation.DSMT4">
                  <p:embed/>
                </p:oleObj>
              </mc:Choice>
              <mc:Fallback>
                <p:oleObj name="Equation" r:id="rId6" imgW="78732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725143"/>
                        <a:ext cx="2088232" cy="547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对象 665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803709"/>
              </p:ext>
            </p:extLst>
          </p:nvPr>
        </p:nvGraphicFramePr>
        <p:xfrm>
          <a:off x="6239768" y="5262476"/>
          <a:ext cx="1068536" cy="54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1" name="公式" r:id="rId8" imgW="406224" imgH="228501" progId="Equation.3">
                  <p:embed/>
                </p:oleObj>
              </mc:Choice>
              <mc:Fallback>
                <p:oleObj name="公式" r:id="rId8" imgW="406224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768" y="5262476"/>
                        <a:ext cx="1068536" cy="54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 bwMode="auto">
          <a:xfrm>
            <a:off x="557198" y="764704"/>
            <a:ext cx="777240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zh-CN" sz="2800" dirty="0" smtClean="0">
                <a:solidFill>
                  <a:schemeClr val="accent6"/>
                </a:solidFill>
              </a:rPr>
              <a:t>(2)</a:t>
            </a:r>
            <a:r>
              <a:rPr lang="zh-CN" altLang="en-US" sz="2800" dirty="0" smtClean="0">
                <a:solidFill>
                  <a:schemeClr val="accent6"/>
                </a:solidFill>
              </a:rPr>
              <a:t>如何由加速度求运动方程</a:t>
            </a:r>
            <a:r>
              <a:rPr lang="en-US" altLang="zh-CN" sz="2800" dirty="0" smtClean="0">
                <a:solidFill>
                  <a:schemeClr val="accent6"/>
                </a:solidFill>
              </a:rPr>
              <a:t>:</a:t>
            </a:r>
            <a:br>
              <a:rPr lang="en-US" altLang="zh-CN" sz="2800" dirty="0" smtClean="0">
                <a:solidFill>
                  <a:schemeClr val="accent6"/>
                </a:solidFill>
              </a:rPr>
            </a:br>
            <a:r>
              <a:rPr lang="en-US" altLang="zh-CN" sz="2800" dirty="0" smtClean="0">
                <a:solidFill>
                  <a:schemeClr val="accent6"/>
                </a:solidFill>
              </a:rPr>
              <a:t>      </a:t>
            </a:r>
            <a:r>
              <a:rPr lang="zh-CN" altLang="en-US" sz="2800" dirty="0" smtClean="0">
                <a:solidFill>
                  <a:schemeClr val="tx1"/>
                </a:solidFill>
              </a:rPr>
              <a:t>即已知</a:t>
            </a:r>
            <a:r>
              <a:rPr lang="en-US" altLang="zh-CN" sz="2800" dirty="0" smtClean="0">
                <a:solidFill>
                  <a:schemeClr val="tx1"/>
                </a:solidFill>
              </a:rPr>
              <a:t>a=a(t)</a:t>
            </a:r>
            <a:r>
              <a:rPr lang="zh-CN" altLang="en-US" sz="2800" dirty="0" smtClean="0">
                <a:solidFill>
                  <a:schemeClr val="tx1"/>
                </a:solidFill>
              </a:rPr>
              <a:t>，求</a:t>
            </a:r>
            <a:r>
              <a:rPr lang="en-US" altLang="zh-CN" sz="2800" dirty="0" smtClean="0">
                <a:solidFill>
                  <a:schemeClr val="tx1"/>
                </a:solidFill>
              </a:rPr>
              <a:t>x(t)=?</a:t>
            </a:r>
            <a:br>
              <a:rPr lang="en-US" altLang="zh-CN" sz="2800" dirty="0" smtClean="0">
                <a:solidFill>
                  <a:schemeClr val="tx1"/>
                </a:solidFill>
              </a:rPr>
            </a:br>
            <a:r>
              <a:rPr lang="en-US" altLang="zh-CN" sz="2800" dirty="0" smtClean="0">
                <a:solidFill>
                  <a:schemeClr val="tx1"/>
                </a:solidFill>
              </a:rPr>
              <a:t>      </a:t>
            </a:r>
            <a:r>
              <a:rPr lang="zh-CN" altLang="en-US" sz="2800" dirty="0" smtClean="0">
                <a:solidFill>
                  <a:schemeClr val="tx1"/>
                </a:solidFill>
              </a:rPr>
              <a:t>初始条件：</a:t>
            </a:r>
          </a:p>
        </p:txBody>
      </p:sp>
      <p:sp>
        <p:nvSpPr>
          <p:cNvPr id="10" name="灯片编号占位符 3"/>
          <p:cNvSpPr>
            <a:spLocks noGrp="1"/>
          </p:cNvSpPr>
          <p:nvPr/>
        </p:nvSpPr>
        <p:spPr bwMode="auto">
          <a:xfrm>
            <a:off x="6771456" y="6140152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544016" y="4221088"/>
            <a:ext cx="7772400" cy="7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对于匀变速直线运动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:  a=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常数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 bwMode="auto">
          <a:xfrm>
            <a:off x="526356" y="5373216"/>
            <a:ext cx="7772400" cy="71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如初始位置为坐标原点，则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125272"/>
              </p:ext>
            </p:extLst>
          </p:nvPr>
        </p:nvGraphicFramePr>
        <p:xfrm>
          <a:off x="2928411" y="1988840"/>
          <a:ext cx="311280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0" name="公式" r:id="rId3" imgW="1117600" imgH="228600" progId="Equation.3">
                  <p:embed/>
                </p:oleObj>
              </mc:Choice>
              <mc:Fallback>
                <p:oleObj name="公式" r:id="rId3" imgW="1117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411" y="1988840"/>
                        <a:ext cx="3112809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58616"/>
              </p:ext>
            </p:extLst>
          </p:nvPr>
        </p:nvGraphicFramePr>
        <p:xfrm>
          <a:off x="439738" y="2722563"/>
          <a:ext cx="8512729" cy="142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1" name="Equation" r:id="rId5" imgW="4254480" imgH="787320" progId="Equation.DSMT4">
                  <p:embed/>
                </p:oleObj>
              </mc:Choice>
              <mc:Fallback>
                <p:oleObj name="Equation" r:id="rId5" imgW="4254480" imgH="787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2722563"/>
                        <a:ext cx="8512729" cy="1426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084308"/>
              </p:ext>
            </p:extLst>
          </p:nvPr>
        </p:nvGraphicFramePr>
        <p:xfrm>
          <a:off x="649021" y="4965942"/>
          <a:ext cx="3994987" cy="55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2" name="公式" r:id="rId7" imgW="1498600" imgH="228600" progId="Equation.3">
                  <p:embed/>
                </p:oleObj>
              </mc:Choice>
              <mc:Fallback>
                <p:oleObj name="公式" r:id="rId7" imgW="14986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021" y="4965942"/>
                        <a:ext cx="3994987" cy="551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794994"/>
              </p:ext>
            </p:extLst>
          </p:nvPr>
        </p:nvGraphicFramePr>
        <p:xfrm>
          <a:off x="5102225" y="4690576"/>
          <a:ext cx="3574231" cy="89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3" name="公式" r:id="rId9" imgW="1460160" imgH="406080" progId="Equation.3">
                  <p:embed/>
                </p:oleObj>
              </mc:Choice>
              <mc:Fallback>
                <p:oleObj name="公式" r:id="rId9" imgW="146016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225" y="4690576"/>
                        <a:ext cx="3574231" cy="898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606942"/>
              </p:ext>
            </p:extLst>
          </p:nvPr>
        </p:nvGraphicFramePr>
        <p:xfrm>
          <a:off x="5076057" y="5496807"/>
          <a:ext cx="1080119" cy="548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4" name="公式" r:id="rId11" imgW="406224" imgH="228501" progId="Equation.3">
                  <p:embed/>
                </p:oleObj>
              </mc:Choice>
              <mc:Fallback>
                <p:oleObj name="公式" r:id="rId11" imgW="406224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7" y="5496807"/>
                        <a:ext cx="1080119" cy="548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552020"/>
              </p:ext>
            </p:extLst>
          </p:nvPr>
        </p:nvGraphicFramePr>
        <p:xfrm>
          <a:off x="611560" y="5877272"/>
          <a:ext cx="6783298" cy="906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5" name="公式" r:id="rId13" imgW="2743200" imgH="406080" progId="Equation.3">
                  <p:embed/>
                </p:oleObj>
              </mc:Choice>
              <mc:Fallback>
                <p:oleObj name="公式" r:id="rId13" imgW="274320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877272"/>
                        <a:ext cx="6783298" cy="906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/>
        </p:nvSpPr>
        <p:spPr bwMode="auto">
          <a:xfrm>
            <a:off x="6717521" y="6181736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8" name="标题 1"/>
          <p:cNvSpPr>
            <a:spLocks noGrp="1"/>
          </p:cNvSpPr>
          <p:nvPr/>
        </p:nvSpPr>
        <p:spPr bwMode="auto">
          <a:xfrm>
            <a:off x="521479" y="629816"/>
            <a:ext cx="777240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dirty="0" smtClean="0">
                <a:solidFill>
                  <a:schemeClr val="accent6"/>
                </a:solidFill>
              </a:rPr>
              <a:t>(3)</a:t>
            </a:r>
            <a:r>
              <a:rPr lang="zh-CN" altLang="en-US" sz="2800" dirty="0" smtClean="0">
                <a:solidFill>
                  <a:schemeClr val="accent6"/>
                </a:solidFill>
              </a:rPr>
              <a:t>匀变速直线运动 ：速度与位置的关系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75095"/>
              </p:ext>
            </p:extLst>
          </p:nvPr>
        </p:nvGraphicFramePr>
        <p:xfrm>
          <a:off x="699570" y="1552574"/>
          <a:ext cx="8061000" cy="439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6" name="公式" r:id="rId3" imgW="3327120" imgH="2006280" progId="Equation.3">
                  <p:embed/>
                </p:oleObj>
              </mc:Choice>
              <mc:Fallback>
                <p:oleObj name="公式" r:id="rId3" imgW="3327120" imgH="2006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570" y="1552574"/>
                        <a:ext cx="8061000" cy="4396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/>
          <p:cNvSpPr>
            <a:spLocks noGrp="1"/>
          </p:cNvSpPr>
          <p:nvPr>
            <p:ph sz="half" idx="1"/>
          </p:nvPr>
        </p:nvSpPr>
        <p:spPr>
          <a:xfrm>
            <a:off x="323528" y="642918"/>
            <a:ext cx="4176464" cy="6026442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/>
              <a:t>举例：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）自由落体：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忽略空气阻力，为匀加速直线运动，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初始条件：</a:t>
            </a:r>
            <a:r>
              <a:rPr lang="en-US" altLang="zh-CN" dirty="0" smtClean="0"/>
              <a:t>t=0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y=0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14" name="内容占位符 5"/>
          <p:cNvSpPr>
            <a:spLocks noGrp="1"/>
          </p:cNvSpPr>
          <p:nvPr>
            <p:ph sz="half" idx="2"/>
          </p:nvPr>
        </p:nvSpPr>
        <p:spPr>
          <a:xfrm>
            <a:off x="4427984" y="1196752"/>
            <a:ext cx="4032448" cy="5167330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）竖直上抛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忽略空气阻力，为匀加速直线运动，</a:t>
            </a:r>
            <a:endParaRPr lang="en-US" altLang="zh-CN" dirty="0"/>
          </a:p>
          <a:p>
            <a:pPr>
              <a:buNone/>
            </a:pP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540635"/>
              </p:ext>
            </p:extLst>
          </p:nvPr>
        </p:nvGraphicFramePr>
        <p:xfrm>
          <a:off x="467544" y="2498923"/>
          <a:ext cx="3116027" cy="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72" name="公式" r:id="rId3" imgW="1130040" imgH="228600" progId="Equation.3">
                  <p:embed/>
                </p:oleObj>
              </mc:Choice>
              <mc:Fallback>
                <p:oleObj name="公式" r:id="rId3" imgW="1130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98923"/>
                        <a:ext cx="3116027" cy="5700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314400"/>
              </p:ext>
            </p:extLst>
          </p:nvPr>
        </p:nvGraphicFramePr>
        <p:xfrm>
          <a:off x="1475656" y="3679359"/>
          <a:ext cx="1080120" cy="568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73" name="公式" r:id="rId5" imgW="393480" imgH="228600" progId="Equation.3">
                  <p:embed/>
                </p:oleObj>
              </mc:Choice>
              <mc:Fallback>
                <p:oleObj name="公式" r:id="rId5" imgW="393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679359"/>
                        <a:ext cx="1080120" cy="5680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661404"/>
              </p:ext>
            </p:extLst>
          </p:nvPr>
        </p:nvGraphicFramePr>
        <p:xfrm>
          <a:off x="688539" y="4542224"/>
          <a:ext cx="1723221" cy="202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74" name="公式" r:id="rId7" imgW="685800" imgH="888840" progId="Equation.3">
                  <p:embed/>
                </p:oleObj>
              </mc:Choice>
              <mc:Fallback>
                <p:oleObj name="公式" r:id="rId7" imgW="6858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539" y="4542224"/>
                        <a:ext cx="1723221" cy="20244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227659"/>
              </p:ext>
            </p:extLst>
          </p:nvPr>
        </p:nvGraphicFramePr>
        <p:xfrm>
          <a:off x="4389884" y="2996952"/>
          <a:ext cx="4574604" cy="1098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75" name="Equation" r:id="rId9" imgW="1714320" imgH="457200" progId="Equation.DSMT4">
                  <p:embed/>
                </p:oleObj>
              </mc:Choice>
              <mc:Fallback>
                <p:oleObj name="Equation" r:id="rId9" imgW="1714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884" y="2996952"/>
                        <a:ext cx="4574604" cy="10984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178844"/>
              </p:ext>
            </p:extLst>
          </p:nvPr>
        </p:nvGraphicFramePr>
        <p:xfrm>
          <a:off x="4515047" y="4005064"/>
          <a:ext cx="3009281" cy="246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76" name="公式" r:id="rId11" imgW="1041120" imgH="939600" progId="Equation.3">
                  <p:embed/>
                </p:oleObj>
              </mc:Choice>
              <mc:Fallback>
                <p:oleObj name="公式" r:id="rId11" imgW="10411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047" y="4005064"/>
                        <a:ext cx="3009281" cy="24638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 bwMode="auto">
          <a:xfrm>
            <a:off x="3707904" y="4556474"/>
            <a:ext cx="2044" cy="19299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692802"/>
              </p:ext>
            </p:extLst>
          </p:nvPr>
        </p:nvGraphicFramePr>
        <p:xfrm>
          <a:off x="3849986" y="4483609"/>
          <a:ext cx="493796" cy="628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77" name="公式" r:id="rId13" imgW="126720" imgH="177480" progId="Equation.3">
                  <p:embed/>
                </p:oleObj>
              </mc:Choice>
              <mc:Fallback>
                <p:oleObj name="公式" r:id="rId13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986" y="4483609"/>
                        <a:ext cx="493796" cy="6281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110525"/>
              </p:ext>
            </p:extLst>
          </p:nvPr>
        </p:nvGraphicFramePr>
        <p:xfrm>
          <a:off x="3849986" y="6160432"/>
          <a:ext cx="540998" cy="580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78" name="公式" r:id="rId15" imgW="139680" imgH="164880" progId="Equation.3">
                  <p:embed/>
                </p:oleObj>
              </mc:Choice>
              <mc:Fallback>
                <p:oleObj name="公式" r:id="rId15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986" y="6160432"/>
                        <a:ext cx="540998" cy="58093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485673"/>
              </p:ext>
            </p:extLst>
          </p:nvPr>
        </p:nvGraphicFramePr>
        <p:xfrm>
          <a:off x="8026674" y="4307829"/>
          <a:ext cx="380554" cy="408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79" name="公式" r:id="rId17" imgW="139680" imgH="164880" progId="Equation.3">
                  <p:embed/>
                </p:oleObj>
              </mc:Choice>
              <mc:Fallback>
                <p:oleObj name="公式" r:id="rId17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674" y="4307829"/>
                        <a:ext cx="380554" cy="4086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37001"/>
              </p:ext>
            </p:extLst>
          </p:nvPr>
        </p:nvGraphicFramePr>
        <p:xfrm>
          <a:off x="8026674" y="5753225"/>
          <a:ext cx="380554" cy="48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80" name="公式" r:id="rId18" imgW="126720" imgH="177480" progId="Equation.3">
                  <p:embed/>
                </p:oleObj>
              </mc:Choice>
              <mc:Fallback>
                <p:oleObj name="公式" r:id="rId18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674" y="5753225"/>
                        <a:ext cx="380554" cy="4840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/>
          <p:nvPr/>
        </p:nvCxnSpPr>
        <p:spPr bwMode="auto">
          <a:xfrm rot="16200000" flipV="1">
            <a:off x="6920179" y="5224892"/>
            <a:ext cx="178595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545408"/>
              </p:ext>
            </p:extLst>
          </p:nvPr>
        </p:nvGraphicFramePr>
        <p:xfrm>
          <a:off x="5148064" y="2616397"/>
          <a:ext cx="1788990" cy="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81" name="公式" r:id="rId19" imgW="545760" imgH="152280" progId="Equation.3">
                  <p:embed/>
                </p:oleObj>
              </mc:Choice>
              <mc:Fallback>
                <p:oleObj name="公式" r:id="rId19" imgW="545760" imgH="152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616397"/>
                        <a:ext cx="1788990" cy="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4C4B93C-4104-4E34-A614-D30A71BDD21A}" type="slidenum">
              <a:rPr kumimoji="0" lang="en-US" altLang="zh-CN" sz="1400" smtClean="0"/>
              <a:pPr eaLnBrk="1" hangingPunct="1"/>
              <a:t>28</a:t>
            </a:fld>
            <a:endParaRPr kumimoji="0" lang="en-US" altLang="zh-CN" sz="1400" smtClean="0"/>
          </a:p>
        </p:txBody>
      </p:sp>
      <p:sp>
        <p:nvSpPr>
          <p:cNvPr id="31747" name="标题 1"/>
          <p:cNvSpPr txBox="1">
            <a:spLocks/>
          </p:cNvSpPr>
          <p:nvPr/>
        </p:nvSpPr>
        <p:spPr bwMode="auto">
          <a:xfrm>
            <a:off x="152400" y="571480"/>
            <a:ext cx="8791575" cy="41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tx2"/>
                </a:solidFill>
              </a:rPr>
              <a:t>二、抛物运动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5800" y="1130300"/>
            <a:ext cx="7848600" cy="5257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Char char="p"/>
              <a:defRPr/>
            </a:pPr>
            <a:r>
              <a:rPr lang="zh-CN" altLang="en-US" sz="2800" dirty="0" smtClean="0"/>
              <a:t>从地上基点把一物体以某一角度投射出去，如忽略空气阻力，物体在空中的运动就叫抛物运动。抛物运动属二维运动。</a:t>
            </a:r>
            <a:endParaRPr lang="en-US" altLang="zh-CN" sz="2800" dirty="0" smtClean="0"/>
          </a:p>
          <a:p>
            <a:pPr marL="914400" lvl="1" indent="-457200">
              <a:buFont typeface="+mj-lt"/>
              <a:buAutoNum type="alphaLcPeriod"/>
              <a:defRPr/>
            </a:pP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方向是直线运动</a:t>
            </a: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  <a:defRPr/>
            </a:pPr>
            <a:endParaRPr lang="en-US" altLang="zh-CN" dirty="0" smtClean="0"/>
          </a:p>
          <a:p>
            <a:pPr marL="914400" lvl="1" indent="-457200">
              <a:buFont typeface="+mj-lt"/>
              <a:buAutoNum type="alphaLcPeriod"/>
              <a:defRPr/>
            </a:pPr>
            <a:r>
              <a:rPr lang="zh-CN" altLang="en-US" dirty="0" smtClean="0"/>
              <a:t>运动方程：</a:t>
            </a:r>
            <a:endParaRPr lang="en-US" altLang="zh-CN" dirty="0" smtClean="0"/>
          </a:p>
          <a:p>
            <a:pPr marL="914400" lvl="2" indent="0">
              <a:buFont typeface="Wingdings" pitchFamily="2" charset="2"/>
              <a:buNone/>
              <a:defRPr/>
            </a:pPr>
            <a:endParaRPr lang="en-US" altLang="zh-CN" sz="2800" dirty="0" smtClean="0"/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altLang="zh-CN" sz="2800" dirty="0" smtClean="0"/>
              <a:t>x=x(t)</a:t>
            </a: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zh-CN" dirty="0" smtClean="0"/>
              <a:t>   	y=y(t)</a:t>
            </a:r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5" name="AutoShape 14"/>
          <p:cNvSpPr>
            <a:spLocks/>
          </p:cNvSpPr>
          <p:nvPr/>
        </p:nvSpPr>
        <p:spPr bwMode="auto">
          <a:xfrm>
            <a:off x="1357290" y="4797152"/>
            <a:ext cx="212725" cy="773113"/>
          </a:xfrm>
          <a:prstGeom prst="leftBrace">
            <a:avLst>
              <a:gd name="adj1" fmla="val 60135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rc 15"/>
          <p:cNvSpPr>
            <a:spLocks/>
          </p:cNvSpPr>
          <p:nvPr/>
        </p:nvSpPr>
        <p:spPr bwMode="auto">
          <a:xfrm rot="8070612" flipH="1" flipV="1">
            <a:off x="5036345" y="4282281"/>
            <a:ext cx="2455862" cy="2543175"/>
          </a:xfrm>
          <a:custGeom>
            <a:avLst/>
            <a:gdLst>
              <a:gd name="T0" fmla="*/ 0 w 21599"/>
              <a:gd name="T1" fmla="*/ 0 h 21600"/>
              <a:gd name="T2" fmla="*/ 2147483647 w 21599"/>
              <a:gd name="T3" fmla="*/ 2147483647 h 21600"/>
              <a:gd name="T4" fmla="*/ 0 w 21599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9" h="21600" fill="none" extrusionOk="0">
                <a:moveTo>
                  <a:pt x="-1" y="0"/>
                </a:moveTo>
                <a:cubicBezTo>
                  <a:pt x="11843" y="0"/>
                  <a:pt x="21478" y="9537"/>
                  <a:pt x="21598" y="21380"/>
                </a:cubicBezTo>
              </a:path>
              <a:path w="21599" h="21600" stroke="0" extrusionOk="0">
                <a:moveTo>
                  <a:pt x="-1" y="0"/>
                </a:moveTo>
                <a:cubicBezTo>
                  <a:pt x="11843" y="0"/>
                  <a:pt x="21478" y="9537"/>
                  <a:pt x="21598" y="2138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3941763" y="3002558"/>
            <a:ext cx="4632325" cy="3205162"/>
            <a:chOff x="2483" y="1825"/>
            <a:chExt cx="2918" cy="2019"/>
          </a:xfrm>
        </p:grpSpPr>
        <p:sp>
          <p:nvSpPr>
            <p:cNvPr id="31766" name="Freeform 5"/>
            <p:cNvSpPr>
              <a:spLocks/>
            </p:cNvSpPr>
            <p:nvPr/>
          </p:nvSpPr>
          <p:spPr bwMode="auto">
            <a:xfrm>
              <a:off x="2840" y="2085"/>
              <a:ext cx="2" cy="1536"/>
            </a:xfrm>
            <a:custGeom>
              <a:avLst/>
              <a:gdLst>
                <a:gd name="T0" fmla="*/ 2 w 2"/>
                <a:gd name="T1" fmla="*/ 7256 h 1126"/>
                <a:gd name="T2" fmla="*/ 0 w 2"/>
                <a:gd name="T3" fmla="*/ 0 h 112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126">
                  <a:moveTo>
                    <a:pt x="2" y="112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7" name="Freeform 6"/>
            <p:cNvSpPr>
              <a:spLocks/>
            </p:cNvSpPr>
            <p:nvPr/>
          </p:nvSpPr>
          <p:spPr bwMode="auto">
            <a:xfrm>
              <a:off x="2698" y="3493"/>
              <a:ext cx="2630" cy="3"/>
            </a:xfrm>
            <a:custGeom>
              <a:avLst/>
              <a:gdLst>
                <a:gd name="T0" fmla="*/ 0 w 2384"/>
                <a:gd name="T1" fmla="*/ 0 h 2"/>
                <a:gd name="T2" fmla="*/ 4296 w 2384"/>
                <a:gd name="T3" fmla="*/ 27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84" h="2">
                  <a:moveTo>
                    <a:pt x="0" y="0"/>
                  </a:moveTo>
                  <a:lnTo>
                    <a:pt x="2384" y="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1768" name="Object 7"/>
            <p:cNvGraphicFramePr>
              <a:graphicFrameLocks noChangeAspect="1"/>
            </p:cNvGraphicFramePr>
            <p:nvPr/>
          </p:nvGraphicFramePr>
          <p:xfrm>
            <a:off x="5136" y="3552"/>
            <a:ext cx="265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9" name="Equation" r:id="rId3" imgW="139700" imgH="139700" progId="Equation.3">
                    <p:embed/>
                  </p:oleObj>
                </mc:Choice>
                <mc:Fallback>
                  <p:oleObj name="Equation" r:id="rId3" imgW="139700" imgH="139700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552"/>
                          <a:ext cx="265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9" name="Object 8"/>
            <p:cNvGraphicFramePr>
              <a:graphicFrameLocks noChangeAspect="1"/>
            </p:cNvGraphicFramePr>
            <p:nvPr/>
          </p:nvGraphicFramePr>
          <p:xfrm>
            <a:off x="2771" y="1825"/>
            <a:ext cx="265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0" name="Equation" r:id="rId5" imgW="139579" imgH="164957" progId="Equation.3">
                    <p:embed/>
                  </p:oleObj>
                </mc:Choice>
                <mc:Fallback>
                  <p:oleObj name="Equation" r:id="rId5" imgW="139579" imgH="164957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1825"/>
                          <a:ext cx="265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0" name="Object 9"/>
            <p:cNvGraphicFramePr>
              <a:graphicFrameLocks noChangeAspect="1"/>
            </p:cNvGraphicFramePr>
            <p:nvPr/>
          </p:nvGraphicFramePr>
          <p:xfrm>
            <a:off x="2483" y="3505"/>
            <a:ext cx="31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1" name="Equation" r:id="rId7" imgW="164814" imgH="177492" progId="Equation.3">
                    <p:embed/>
                  </p:oleObj>
                </mc:Choice>
                <mc:Fallback>
                  <p:oleObj name="Equation" r:id="rId7" imgW="164814" imgH="177492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" y="3505"/>
                          <a:ext cx="313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1" name="Oval 10"/>
            <p:cNvSpPr>
              <a:spLocks noChangeAspect="1" noChangeArrowheads="1"/>
            </p:cNvSpPr>
            <p:nvPr/>
          </p:nvSpPr>
          <p:spPr bwMode="auto">
            <a:xfrm>
              <a:off x="2795" y="3449"/>
              <a:ext cx="79" cy="7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4486275" y="4182070"/>
            <a:ext cx="1235075" cy="2127250"/>
            <a:chOff x="2983" y="2087"/>
            <a:chExt cx="778" cy="1340"/>
          </a:xfrm>
        </p:grpSpPr>
        <p:sp>
          <p:nvSpPr>
            <p:cNvPr id="31763" name="Line 12"/>
            <p:cNvSpPr>
              <a:spLocks noChangeShapeType="1"/>
            </p:cNvSpPr>
            <p:nvPr/>
          </p:nvSpPr>
          <p:spPr bwMode="auto">
            <a:xfrm>
              <a:off x="3533" y="2087"/>
              <a:ext cx="0" cy="928"/>
            </a:xfrm>
            <a:prstGeom prst="line">
              <a:avLst/>
            </a:prstGeom>
            <a:noFill/>
            <a:ln w="6350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1764" name="Object 13"/>
            <p:cNvGraphicFramePr>
              <a:graphicFrameLocks noChangeAspect="1"/>
            </p:cNvGraphicFramePr>
            <p:nvPr/>
          </p:nvGraphicFramePr>
          <p:xfrm>
            <a:off x="3328" y="2992"/>
            <a:ext cx="433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2" name="Equation" r:id="rId9" imgW="228600" imgH="228600" progId="Equation.3">
                    <p:embed/>
                  </p:oleObj>
                </mc:Choice>
                <mc:Fallback>
                  <p:oleObj name="Equation" r:id="rId9" imgW="228600" imgH="228600" progId="Equation.3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" y="2992"/>
                          <a:ext cx="433" cy="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3" name="Line 14"/>
            <p:cNvSpPr>
              <a:spLocks noChangeShapeType="1"/>
            </p:cNvSpPr>
            <p:nvPr/>
          </p:nvSpPr>
          <p:spPr bwMode="auto">
            <a:xfrm>
              <a:off x="2983" y="3015"/>
              <a:ext cx="550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" name="Group 33"/>
          <p:cNvGrpSpPr>
            <a:grpSpLocks/>
          </p:cNvGrpSpPr>
          <p:nvPr/>
        </p:nvGrpSpPr>
        <p:grpSpPr bwMode="auto">
          <a:xfrm>
            <a:off x="4486275" y="3612158"/>
            <a:ext cx="1171575" cy="2043112"/>
            <a:chOff x="2983" y="1728"/>
            <a:chExt cx="738" cy="1287"/>
          </a:xfrm>
        </p:grpSpPr>
        <p:sp>
          <p:nvSpPr>
            <p:cNvPr id="33809" name="Line 34"/>
            <p:cNvSpPr>
              <a:spLocks noChangeShapeType="1"/>
            </p:cNvSpPr>
            <p:nvPr/>
          </p:nvSpPr>
          <p:spPr bwMode="auto">
            <a:xfrm flipV="1">
              <a:off x="2983" y="2087"/>
              <a:ext cx="550" cy="92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1762" name="Object 35"/>
            <p:cNvGraphicFramePr>
              <a:graphicFrameLocks noChangeAspect="1"/>
            </p:cNvGraphicFramePr>
            <p:nvPr/>
          </p:nvGraphicFramePr>
          <p:xfrm>
            <a:off x="3408" y="1728"/>
            <a:ext cx="313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3" name="Equation" r:id="rId11" imgW="165028" imgH="228501" progId="Equation.3">
                    <p:embed/>
                  </p:oleObj>
                </mc:Choice>
                <mc:Fallback>
                  <p:oleObj name="Equation" r:id="rId11" imgW="165028" imgH="228501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728"/>
                          <a:ext cx="313" cy="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36"/>
          <p:cNvGrpSpPr>
            <a:grpSpLocks/>
          </p:cNvGrpSpPr>
          <p:nvPr/>
        </p:nvGrpSpPr>
        <p:grpSpPr bwMode="auto">
          <a:xfrm>
            <a:off x="4724400" y="5174258"/>
            <a:ext cx="590550" cy="481012"/>
            <a:chOff x="3133" y="2712"/>
            <a:chExt cx="372" cy="303"/>
          </a:xfrm>
        </p:grpSpPr>
        <p:sp>
          <p:nvSpPr>
            <p:cNvPr id="31759" name="Freeform 37"/>
            <p:cNvSpPr>
              <a:spLocks/>
            </p:cNvSpPr>
            <p:nvPr/>
          </p:nvSpPr>
          <p:spPr bwMode="auto">
            <a:xfrm>
              <a:off x="3133" y="2767"/>
              <a:ext cx="123" cy="248"/>
            </a:xfrm>
            <a:custGeom>
              <a:avLst/>
              <a:gdLst>
                <a:gd name="T0" fmla="*/ 0 w 112"/>
                <a:gd name="T1" fmla="*/ 0 h 182"/>
                <a:gd name="T2" fmla="*/ 115 w 112"/>
                <a:gd name="T3" fmla="*/ 193 h 182"/>
                <a:gd name="T4" fmla="*/ 191 w 112"/>
                <a:gd name="T5" fmla="*/ 691 h 182"/>
                <a:gd name="T6" fmla="*/ 160 w 112"/>
                <a:gd name="T7" fmla="*/ 1166 h 1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182">
                  <a:moveTo>
                    <a:pt x="0" y="0"/>
                  </a:moveTo>
                  <a:cubicBezTo>
                    <a:pt x="11" y="5"/>
                    <a:pt x="48" y="12"/>
                    <a:pt x="66" y="30"/>
                  </a:cubicBezTo>
                  <a:cubicBezTo>
                    <a:pt x="84" y="48"/>
                    <a:pt x="104" y="83"/>
                    <a:pt x="108" y="108"/>
                  </a:cubicBezTo>
                  <a:cubicBezTo>
                    <a:pt x="112" y="133"/>
                    <a:pt x="95" y="167"/>
                    <a:pt x="91" y="182"/>
                  </a:cubicBezTo>
                </a:path>
              </a:pathLst>
            </a:custGeom>
            <a:noFill/>
            <a:ln w="63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1760" name="Object 38"/>
            <p:cNvGraphicFramePr>
              <a:graphicFrameLocks noChangeAspect="1"/>
            </p:cNvGraphicFramePr>
            <p:nvPr/>
          </p:nvGraphicFramePr>
          <p:xfrm>
            <a:off x="3216" y="2712"/>
            <a:ext cx="28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4" name="Equation" r:id="rId13" imgW="152334" imgH="139639" progId="Equation.3">
                    <p:embed/>
                  </p:oleObj>
                </mc:Choice>
                <mc:Fallback>
                  <p:oleObj name="Equation" r:id="rId13" imgW="152334" imgH="139639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712"/>
                          <a:ext cx="289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56"/>
          <p:cNvGrpSpPr>
            <a:grpSpLocks/>
          </p:cNvGrpSpPr>
          <p:nvPr/>
        </p:nvGrpSpPr>
        <p:grpSpPr bwMode="auto">
          <a:xfrm>
            <a:off x="3781425" y="3796308"/>
            <a:ext cx="1587500" cy="1828800"/>
            <a:chOff x="2382" y="2334"/>
            <a:chExt cx="1000" cy="1152"/>
          </a:xfrm>
        </p:grpSpPr>
        <p:sp>
          <p:nvSpPr>
            <p:cNvPr id="31756" name="Line 53"/>
            <p:cNvSpPr>
              <a:spLocks noChangeShapeType="1"/>
            </p:cNvSpPr>
            <p:nvPr/>
          </p:nvSpPr>
          <p:spPr bwMode="auto">
            <a:xfrm>
              <a:off x="2832" y="2592"/>
              <a:ext cx="550" cy="0"/>
            </a:xfrm>
            <a:prstGeom prst="line">
              <a:avLst/>
            </a:prstGeom>
            <a:noFill/>
            <a:ln w="6350">
              <a:solidFill>
                <a:schemeClr val="accent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1757" name="Object 54"/>
            <p:cNvGraphicFramePr>
              <a:graphicFrameLocks noChangeAspect="1"/>
            </p:cNvGraphicFramePr>
            <p:nvPr/>
          </p:nvGraphicFramePr>
          <p:xfrm>
            <a:off x="2382" y="2334"/>
            <a:ext cx="432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5" name="Equation" r:id="rId15" imgW="228600" imgH="241300" progId="Equation.3">
                    <p:embed/>
                  </p:oleObj>
                </mc:Choice>
                <mc:Fallback>
                  <p:oleObj name="Equation" r:id="rId15" imgW="228600" imgH="241300" progId="Equation.3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2" y="2334"/>
                          <a:ext cx="432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8" name="Line 55"/>
            <p:cNvSpPr>
              <a:spLocks noChangeShapeType="1"/>
            </p:cNvSpPr>
            <p:nvPr/>
          </p:nvSpPr>
          <p:spPr bwMode="auto">
            <a:xfrm>
              <a:off x="2832" y="2574"/>
              <a:ext cx="0" cy="912"/>
            </a:xfrm>
            <a:prstGeom prst="line">
              <a:avLst/>
            </a:prstGeom>
            <a:noFill/>
            <a:ln w="38100">
              <a:solidFill>
                <a:srgbClr val="00B888"/>
              </a:solidFill>
              <a:miter lim="800000"/>
              <a:headEnd type="stealth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3"/>
          <p:cNvSpPr txBox="1">
            <a:spLocks/>
          </p:cNvSpPr>
          <p:nvPr/>
        </p:nvSpPr>
        <p:spPr>
          <a:xfrm>
            <a:off x="685800" y="714356"/>
            <a:ext cx="7772400" cy="538164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Char char="p"/>
            </a:pPr>
            <a:r>
              <a:rPr lang="zh-CN" altLang="en-US" sz="2800" kern="0" dirty="0" smtClean="0"/>
              <a:t>在</a:t>
            </a:r>
            <a:r>
              <a:rPr lang="en-US" altLang="zh-CN" sz="2800" kern="0" dirty="0" smtClean="0"/>
              <a:t>x</a:t>
            </a:r>
            <a:r>
              <a:rPr lang="zh-CN" altLang="en-US" sz="2800" kern="0" dirty="0" smtClean="0"/>
              <a:t>，</a:t>
            </a:r>
            <a:r>
              <a:rPr lang="en-US" altLang="zh-CN" sz="2800" kern="0" dirty="0" smtClean="0"/>
              <a:t>y</a:t>
            </a:r>
            <a:r>
              <a:rPr lang="zh-CN" altLang="en-US" sz="2800" kern="0" dirty="0" smtClean="0"/>
              <a:t>方向上，分别可直接应用直线运动的结论：</a:t>
            </a:r>
            <a:endParaRPr lang="en-US" altLang="zh-CN" kern="0" dirty="0" smtClean="0"/>
          </a:p>
          <a:p>
            <a:pPr marL="266700" lvl="1" indent="-266700">
              <a:buFont typeface="Wingdings" pitchFamily="2" charset="2"/>
              <a:buChar char="ü"/>
            </a:pPr>
            <a:r>
              <a:rPr lang="en-US" altLang="zh-CN" kern="0" dirty="0" smtClean="0"/>
              <a:t>X</a:t>
            </a:r>
            <a:r>
              <a:rPr lang="zh-CN" altLang="en-US" kern="0" dirty="0" smtClean="0"/>
              <a:t>方向：</a:t>
            </a:r>
            <a:r>
              <a:rPr lang="en-US" altLang="zh-CN" kern="0" dirty="0" smtClean="0"/>
              <a:t>	         </a:t>
            </a:r>
            <a:r>
              <a:rPr lang="zh-CN" altLang="en-US" kern="0" dirty="0" smtClean="0"/>
              <a:t>匀速直线运动</a:t>
            </a:r>
            <a:r>
              <a:rPr lang="en-US" altLang="zh-CN" kern="0" dirty="0" smtClean="0"/>
              <a:t>    </a:t>
            </a:r>
            <a:r>
              <a:rPr lang="zh-CN" altLang="en-US" kern="0" dirty="0" smtClean="0"/>
              <a:t>初始条件：</a:t>
            </a:r>
            <a:endParaRPr lang="en-US" altLang="zh-CN" kern="0" dirty="0" smtClean="0"/>
          </a:p>
          <a:p>
            <a:pPr marL="457200" lvl="1" indent="0">
              <a:buNone/>
            </a:pPr>
            <a:endParaRPr lang="en-US" altLang="zh-CN" kern="0" dirty="0" smtClean="0"/>
          </a:p>
          <a:p>
            <a:pPr marL="88900" lvl="1" indent="-88900">
              <a:buFont typeface="Wingdings" pitchFamily="2" charset="2"/>
              <a:buChar char="ü"/>
            </a:pPr>
            <a:r>
              <a:rPr lang="en-US" altLang="zh-CN" kern="0" dirty="0" smtClean="0"/>
              <a:t>Y</a:t>
            </a:r>
            <a:r>
              <a:rPr lang="zh-CN" altLang="en-US" kern="0" dirty="0" smtClean="0"/>
              <a:t>方向：</a:t>
            </a:r>
            <a:r>
              <a:rPr lang="en-US" altLang="zh-CN" kern="0" dirty="0" smtClean="0"/>
              <a:t>	           </a:t>
            </a:r>
            <a:r>
              <a:rPr lang="zh-CN" altLang="en-US" kern="0" dirty="0" smtClean="0"/>
              <a:t>匀变速运动</a:t>
            </a:r>
            <a:r>
              <a:rPr lang="en-US" altLang="zh-CN" kern="0" dirty="0" smtClean="0"/>
              <a:t>     </a:t>
            </a:r>
            <a:r>
              <a:rPr lang="zh-CN" altLang="en-US" kern="0" dirty="0" smtClean="0"/>
              <a:t>初始条件：</a:t>
            </a:r>
            <a:endParaRPr lang="en-US" altLang="zh-CN" kern="0" dirty="0" smtClean="0"/>
          </a:p>
          <a:p>
            <a:pPr>
              <a:buFontTx/>
              <a:buNone/>
            </a:pPr>
            <a:endParaRPr lang="en-US" altLang="zh-CN" sz="2800" kern="0" dirty="0" smtClean="0"/>
          </a:p>
          <a:p>
            <a:pPr>
              <a:buFontTx/>
              <a:buNone/>
            </a:pPr>
            <a:endParaRPr lang="en-US" altLang="zh-CN" sz="2800" kern="0" dirty="0" smtClean="0"/>
          </a:p>
          <a:p>
            <a:pPr>
              <a:buFontTx/>
              <a:buNone/>
            </a:pPr>
            <a:r>
              <a:rPr lang="zh-CN" altLang="en-US" sz="2800" kern="0" dirty="0" smtClean="0"/>
              <a:t>       速度方程：</a:t>
            </a:r>
            <a:endParaRPr lang="en-US" altLang="zh-CN" sz="2800" kern="0" dirty="0" smtClean="0"/>
          </a:p>
          <a:p>
            <a:pPr>
              <a:buFontTx/>
              <a:buNone/>
            </a:pPr>
            <a:endParaRPr lang="en-US" altLang="zh-CN" sz="4000" kern="0" dirty="0" smtClean="0"/>
          </a:p>
          <a:p>
            <a:pPr>
              <a:buFontTx/>
              <a:buNone/>
            </a:pPr>
            <a:r>
              <a:rPr lang="zh-CN" altLang="en-US" sz="2800" kern="0" dirty="0" smtClean="0"/>
              <a:t>        运动方程：</a:t>
            </a:r>
            <a:endParaRPr lang="zh-CN" altLang="en-US" sz="2800" kern="0" dirty="0"/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842158"/>
              </p:ext>
            </p:extLst>
          </p:nvPr>
        </p:nvGraphicFramePr>
        <p:xfrm>
          <a:off x="2123728" y="1700808"/>
          <a:ext cx="1080120" cy="534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8" name="公式" r:id="rId3" imgW="419040" imgH="228600" progId="Equation.3">
                  <p:embed/>
                </p:oleObj>
              </mc:Choice>
              <mc:Fallback>
                <p:oleObj name="公式" r:id="rId3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700808"/>
                        <a:ext cx="1080120" cy="5340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690545"/>
              </p:ext>
            </p:extLst>
          </p:nvPr>
        </p:nvGraphicFramePr>
        <p:xfrm>
          <a:off x="2195736" y="2708920"/>
          <a:ext cx="1368152" cy="560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9" name="公式" r:id="rId5" imgW="533160" imgH="241200" progId="Equation.3">
                  <p:embed/>
                </p:oleObj>
              </mc:Choice>
              <mc:Fallback>
                <p:oleObj name="公式" r:id="rId5" imgW="533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708920"/>
                        <a:ext cx="1368152" cy="5601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215390"/>
              </p:ext>
            </p:extLst>
          </p:nvPr>
        </p:nvGraphicFramePr>
        <p:xfrm>
          <a:off x="2917954" y="2132856"/>
          <a:ext cx="439035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0" name="公式" r:id="rId7" imgW="1663560" imgH="241200" progId="Equation.3">
                  <p:embed/>
                </p:oleObj>
              </mc:Choice>
              <mc:Fallback>
                <p:oleObj name="公式" r:id="rId7" imgW="1663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954" y="2132856"/>
                        <a:ext cx="4390350" cy="5760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000272"/>
              </p:ext>
            </p:extLst>
          </p:nvPr>
        </p:nvGraphicFramePr>
        <p:xfrm>
          <a:off x="3161506" y="3284984"/>
          <a:ext cx="3930774" cy="519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1" name="公式" r:id="rId9" imgW="1650960" imgH="241200" progId="Equation.3">
                  <p:embed/>
                </p:oleObj>
              </mc:Choice>
              <mc:Fallback>
                <p:oleObj name="公式" r:id="rId9" imgW="1650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506" y="3284984"/>
                        <a:ext cx="3930774" cy="5198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374326"/>
              </p:ext>
            </p:extLst>
          </p:nvPr>
        </p:nvGraphicFramePr>
        <p:xfrm>
          <a:off x="3220948" y="3933056"/>
          <a:ext cx="2791212" cy="1180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2" name="公式" r:id="rId11" imgW="1130040" imgH="482400" progId="Equation.3">
                  <p:embed/>
                </p:oleObj>
              </mc:Choice>
              <mc:Fallback>
                <p:oleObj name="公式" r:id="rId11" imgW="11300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948" y="3933056"/>
                        <a:ext cx="2791212" cy="11802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735354"/>
              </p:ext>
            </p:extLst>
          </p:nvPr>
        </p:nvGraphicFramePr>
        <p:xfrm>
          <a:off x="3188897" y="5013719"/>
          <a:ext cx="3327319" cy="1628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3" name="公式" r:id="rId13" imgW="1346040" imgH="660240" progId="Equation.3">
                  <p:embed/>
                </p:oleObj>
              </mc:Choice>
              <mc:Fallback>
                <p:oleObj name="公式" r:id="rId13" imgW="13460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8897" y="5013719"/>
                        <a:ext cx="3327319" cy="16282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1550AA-E17A-45C4-95C4-C12920169CE3}" type="slidenum">
              <a:rPr kumimoji="0" lang="en-US" altLang="zh-CN" sz="1400" smtClean="0"/>
              <a:pPr eaLnBrk="1" hangingPunct="1"/>
              <a:t>3</a:t>
            </a:fld>
            <a:endParaRPr kumimoji="0" lang="en-US" altLang="zh-CN" sz="140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160338" y="806450"/>
            <a:ext cx="87915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2"/>
                </a:solidFill>
              </a:rPr>
              <a:t>一、 </a:t>
            </a:r>
            <a:r>
              <a:rPr lang="zh-CN" altLang="en-US" sz="2800" dirty="0" smtClean="0">
                <a:solidFill>
                  <a:schemeClr val="tx2"/>
                </a:solidFill>
              </a:rPr>
              <a:t>参照系</a:t>
            </a:r>
            <a:r>
              <a:rPr lang="zh-CN" altLang="en-US" sz="2800" dirty="0">
                <a:solidFill>
                  <a:schemeClr val="tx2"/>
                </a:solidFill>
              </a:rPr>
              <a:t>与坐标系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92138" y="1412875"/>
            <a:ext cx="78486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dirty="0"/>
              <a:t>运动是绝对的，静止是相对的</a:t>
            </a:r>
            <a:endParaRPr lang="en-US" altLang="zh-CN" dirty="0"/>
          </a:p>
          <a:p>
            <a:pPr lvl="1" algn="l" eaLnBrk="1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dirty="0"/>
              <a:t>描述一个物体的运动，必须指明是以哪一个物体为参考系，这个被选作参考的物体就叫做</a:t>
            </a:r>
            <a:r>
              <a:rPr lang="zh-CN" altLang="en-US" u="sng" dirty="0"/>
              <a:t>参考系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endParaRPr lang="en-US" altLang="zh-CN" dirty="0"/>
          </a:p>
          <a:p>
            <a:pPr lvl="1" algn="l" eaLnBrk="1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dirty="0"/>
              <a:t>运动的描述具有相对性</a:t>
            </a:r>
            <a:r>
              <a:rPr lang="en-US" altLang="zh-CN" dirty="0"/>
              <a:t>——</a:t>
            </a:r>
            <a:r>
              <a:rPr lang="zh-CN" altLang="en-US" dirty="0"/>
              <a:t>选不同的</a:t>
            </a:r>
            <a:r>
              <a:rPr lang="zh-CN" altLang="en-US" dirty="0" smtClean="0"/>
              <a:t>参照系</a:t>
            </a:r>
            <a:r>
              <a:rPr lang="zh-CN" altLang="en-US" dirty="0"/>
              <a:t>，对物体所作的运动描述也不同。</a:t>
            </a:r>
            <a:endParaRPr lang="en-US" altLang="zh-CN" dirty="0"/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endParaRPr lang="en-US" altLang="zh-CN" dirty="0"/>
          </a:p>
          <a:p>
            <a:pPr lvl="1" algn="l" eaLnBrk="1" hangingPunct="1"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dirty="0"/>
              <a:t>原则上</a:t>
            </a:r>
            <a:r>
              <a:rPr lang="zh-CN" altLang="en-US" dirty="0" smtClean="0"/>
              <a:t>参照系</a:t>
            </a:r>
            <a:r>
              <a:rPr lang="zh-CN" altLang="en-US" dirty="0"/>
              <a:t>的选择是任意的，一般以便于描述所研究的对象为前提。</a:t>
            </a:r>
          </a:p>
        </p:txBody>
      </p:sp>
      <p:sp>
        <p:nvSpPr>
          <p:cNvPr id="7" name="Rectangle 1026"/>
          <p:cNvSpPr txBox="1">
            <a:spLocks noChangeArrowheads="1"/>
          </p:cNvSpPr>
          <p:nvPr/>
        </p:nvSpPr>
        <p:spPr bwMode="auto">
          <a:xfrm>
            <a:off x="-180975" y="333375"/>
            <a:ext cx="87915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宋体" pitchFamily="2" charset="-122"/>
              </a:rPr>
              <a:t>§1. </a:t>
            </a:r>
            <a:r>
              <a:rPr lang="zh-CN" altLang="en-US" sz="3200" dirty="0">
                <a:latin typeface="宋体" pitchFamily="2" charset="-122"/>
              </a:rPr>
              <a:t>基本概念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58813"/>
          </a:xfrm>
        </p:spPr>
        <p:txBody>
          <a:bodyPr/>
          <a:lstStyle/>
          <a:p>
            <a:pPr algn="l"/>
            <a:r>
              <a:rPr lang="zh-CN" altLang="en-US" sz="2800" dirty="0" smtClean="0"/>
              <a:t>以上是四个基本方程，由此可得：</a:t>
            </a:r>
          </a:p>
        </p:txBody>
      </p:sp>
      <p:sp>
        <p:nvSpPr>
          <p:cNvPr id="33795" name="内容占位符 3"/>
          <p:cNvSpPr>
            <a:spLocks noGrp="1"/>
          </p:cNvSpPr>
          <p:nvPr>
            <p:ph idx="1"/>
          </p:nvPr>
        </p:nvSpPr>
        <p:spPr>
          <a:xfrm>
            <a:off x="685800" y="1341438"/>
            <a:ext cx="7772400" cy="475456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射程</a:t>
            </a:r>
            <a:endParaRPr lang="en-US" altLang="zh-CN" sz="2800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射高</a:t>
            </a:r>
            <a:endParaRPr lang="en-US" altLang="zh-CN" sz="2800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飞行时间</a:t>
            </a:r>
            <a:endParaRPr lang="en-US" altLang="zh-CN" sz="2800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轨迹方程</a:t>
            </a:r>
            <a:endParaRPr lang="en-US" altLang="zh-CN" sz="2800" dirty="0" smtClean="0"/>
          </a:p>
          <a:p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/>
              <a:t>重点掌握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个基本方程（由具体情况而定），其他可由各点的特性推出 。</a:t>
            </a:r>
          </a:p>
        </p:txBody>
      </p:sp>
      <p:sp>
        <p:nvSpPr>
          <p:cNvPr id="337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BDD81C5-44E0-49AE-B778-F94423704D87}" type="slidenum">
              <a:rPr kumimoji="0" lang="en-US" altLang="zh-CN" sz="1400" smtClean="0"/>
              <a:pPr eaLnBrk="1" hangingPunct="1"/>
              <a:t>30</a:t>
            </a:fld>
            <a:endParaRPr kumimoji="0" lang="en-US" altLang="zh-CN" sz="140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24100" y="1193800"/>
          <a:ext cx="1879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5" name="公式" r:id="rId3" imgW="939600" imgH="457200" progId="Equation.3">
                  <p:embed/>
                </p:oleObj>
              </mc:Choice>
              <mc:Fallback>
                <p:oleObj name="公式" r:id="rId3" imgW="93960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1193800"/>
                        <a:ext cx="18796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22525" y="2273300"/>
          <a:ext cx="16192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6" name="公式" r:id="rId5" imgW="888840" imgH="457200" progId="Equation.3">
                  <p:embed/>
                </p:oleObj>
              </mc:Choice>
              <mc:Fallback>
                <p:oleObj name="公式" r:id="rId5" imgW="888840" imgH="4572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2273300"/>
                        <a:ext cx="161925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714612" y="3286124"/>
          <a:ext cx="1808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7" name="公式" r:id="rId7" imgW="850680" imgH="419040" progId="Equation.3">
                  <p:embed/>
                </p:oleObj>
              </mc:Choice>
              <mc:Fallback>
                <p:oleObj name="公式" r:id="rId7" imgW="850680" imgH="4190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3286124"/>
                        <a:ext cx="180816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786050" y="4429132"/>
          <a:ext cx="32400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8" name="公式" r:id="rId9" imgW="1447560" imgH="457200" progId="Equation.3">
                  <p:embed/>
                </p:oleObj>
              </mc:Choice>
              <mc:Fallback>
                <p:oleObj name="公式" r:id="rId9" imgW="1447560" imgH="4572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429132"/>
                        <a:ext cx="3240087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6189663" cy="515938"/>
          </a:xfrm>
        </p:spPr>
        <p:txBody>
          <a:bodyPr/>
          <a:lstStyle/>
          <a:p>
            <a:pPr algn="l"/>
            <a:r>
              <a:rPr lang="zh-CN" altLang="en-US" sz="2800" dirty="0" smtClean="0"/>
              <a:t>例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685800" y="1196975"/>
            <a:ext cx="7772400" cy="4899025"/>
          </a:xfrm>
        </p:spPr>
        <p:txBody>
          <a:bodyPr/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o</a:t>
            </a:r>
            <a:r>
              <a:rPr lang="zh-CN" altLang="en-US" sz="2800" dirty="0" smtClean="0"/>
              <a:t>点用枪瞄准射程之内某一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点的靶。当子弹离开枪口时，靶开始自由下落，证明，子弹正好击中自由下落的靶。</a:t>
            </a: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60661AB-94CB-4401-A32C-A58B94A3E386}" type="slidenum">
              <a:rPr kumimoji="0" lang="en-US" altLang="zh-CN" sz="1400" smtClean="0"/>
              <a:pPr eaLnBrk="1" hangingPunct="1"/>
              <a:t>31</a:t>
            </a:fld>
            <a:endParaRPr kumimoji="0" lang="en-US" altLang="zh-CN" sz="1400" smtClean="0"/>
          </a:p>
        </p:txBody>
      </p:sp>
      <p:grpSp>
        <p:nvGrpSpPr>
          <p:cNvPr id="34821" name="Group 50"/>
          <p:cNvGrpSpPr>
            <a:grpSpLocks/>
          </p:cNvGrpSpPr>
          <p:nvPr/>
        </p:nvGrpSpPr>
        <p:grpSpPr bwMode="auto">
          <a:xfrm>
            <a:off x="2195736" y="2897188"/>
            <a:ext cx="4575175" cy="3162300"/>
            <a:chOff x="2519" y="1825"/>
            <a:chExt cx="2882" cy="1992"/>
          </a:xfrm>
        </p:grpSpPr>
        <p:sp>
          <p:nvSpPr>
            <p:cNvPr id="34833" name="Freeform 5"/>
            <p:cNvSpPr>
              <a:spLocks/>
            </p:cNvSpPr>
            <p:nvPr/>
          </p:nvSpPr>
          <p:spPr bwMode="auto">
            <a:xfrm>
              <a:off x="2840" y="2085"/>
              <a:ext cx="2" cy="1536"/>
            </a:xfrm>
            <a:custGeom>
              <a:avLst/>
              <a:gdLst>
                <a:gd name="T0" fmla="*/ 2 w 2"/>
                <a:gd name="T1" fmla="*/ 7256 h 1126"/>
                <a:gd name="T2" fmla="*/ 0 w 2"/>
                <a:gd name="T3" fmla="*/ 0 h 112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" h="1126">
                  <a:moveTo>
                    <a:pt x="2" y="112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4" name="Freeform 6"/>
            <p:cNvSpPr>
              <a:spLocks/>
            </p:cNvSpPr>
            <p:nvPr/>
          </p:nvSpPr>
          <p:spPr bwMode="auto">
            <a:xfrm>
              <a:off x="2698" y="3493"/>
              <a:ext cx="2630" cy="3"/>
            </a:xfrm>
            <a:custGeom>
              <a:avLst/>
              <a:gdLst>
                <a:gd name="T0" fmla="*/ 0 w 2384"/>
                <a:gd name="T1" fmla="*/ 0 h 2"/>
                <a:gd name="T2" fmla="*/ 4296 w 2384"/>
                <a:gd name="T3" fmla="*/ 27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384" h="2">
                  <a:moveTo>
                    <a:pt x="0" y="0"/>
                  </a:moveTo>
                  <a:lnTo>
                    <a:pt x="2384" y="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4835" name="Object 7"/>
            <p:cNvGraphicFramePr>
              <a:graphicFrameLocks noChangeAspect="1"/>
            </p:cNvGraphicFramePr>
            <p:nvPr/>
          </p:nvGraphicFramePr>
          <p:xfrm>
            <a:off x="5136" y="3552"/>
            <a:ext cx="265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06" name="Equation" r:id="rId3" imgW="139700" imgH="139700" progId="Equation.3">
                    <p:embed/>
                  </p:oleObj>
                </mc:Choice>
                <mc:Fallback>
                  <p:oleObj name="Equation" r:id="rId3" imgW="139700" imgH="139700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552"/>
                          <a:ext cx="265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6" name="Object 8"/>
            <p:cNvGraphicFramePr>
              <a:graphicFrameLocks noChangeAspect="1"/>
            </p:cNvGraphicFramePr>
            <p:nvPr/>
          </p:nvGraphicFramePr>
          <p:xfrm>
            <a:off x="2771" y="1825"/>
            <a:ext cx="265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07" name="Equation" r:id="rId5" imgW="139579" imgH="164957" progId="Equation.3">
                    <p:embed/>
                  </p:oleObj>
                </mc:Choice>
                <mc:Fallback>
                  <p:oleObj name="Equation" r:id="rId5" imgW="139579" imgH="164957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1825"/>
                          <a:ext cx="265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7" name="Object 9"/>
            <p:cNvGraphicFramePr>
              <a:graphicFrameLocks noChangeAspect="1"/>
            </p:cNvGraphicFramePr>
            <p:nvPr/>
          </p:nvGraphicFramePr>
          <p:xfrm>
            <a:off x="2519" y="3553"/>
            <a:ext cx="24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08" name="公式" r:id="rId7" imgW="126725" imgH="126725" progId="Equation.3">
                    <p:embed/>
                  </p:oleObj>
                </mc:Choice>
                <mc:Fallback>
                  <p:oleObj name="公式" r:id="rId7" imgW="126725" imgH="126725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9" y="3553"/>
                          <a:ext cx="241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8" name="Oval 10"/>
            <p:cNvSpPr>
              <a:spLocks noChangeAspect="1" noChangeArrowheads="1"/>
            </p:cNvSpPr>
            <p:nvPr/>
          </p:nvSpPr>
          <p:spPr bwMode="auto">
            <a:xfrm>
              <a:off x="2795" y="3449"/>
              <a:ext cx="79" cy="7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22" name="Group 33"/>
          <p:cNvGrpSpPr>
            <a:grpSpLocks/>
          </p:cNvGrpSpPr>
          <p:nvPr/>
        </p:nvGrpSpPr>
        <p:grpSpPr bwMode="auto">
          <a:xfrm>
            <a:off x="2730723" y="3863975"/>
            <a:ext cx="1335088" cy="1670050"/>
            <a:chOff x="2983" y="1963"/>
            <a:chExt cx="841" cy="1052"/>
          </a:xfrm>
        </p:grpSpPr>
        <p:sp>
          <p:nvSpPr>
            <p:cNvPr id="13" name="Line 34"/>
            <p:cNvSpPr>
              <a:spLocks noChangeShapeType="1"/>
            </p:cNvSpPr>
            <p:nvPr/>
          </p:nvSpPr>
          <p:spPr bwMode="auto">
            <a:xfrm flipV="1">
              <a:off x="2983" y="2314"/>
              <a:ext cx="841" cy="70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4832" name="Object 35"/>
            <p:cNvGraphicFramePr>
              <a:graphicFrameLocks noChangeAspect="1"/>
            </p:cNvGraphicFramePr>
            <p:nvPr/>
          </p:nvGraphicFramePr>
          <p:xfrm>
            <a:off x="3350" y="1963"/>
            <a:ext cx="313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09" name="Equation" r:id="rId9" imgW="165028" imgH="228501" progId="Equation.3">
                    <p:embed/>
                  </p:oleObj>
                </mc:Choice>
                <mc:Fallback>
                  <p:oleObj name="Equation" r:id="rId9" imgW="165028" imgH="228501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0" y="1963"/>
                          <a:ext cx="313" cy="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3" name="Arc 15"/>
          <p:cNvSpPr>
            <a:spLocks/>
          </p:cNvSpPr>
          <p:nvPr/>
        </p:nvSpPr>
        <p:spPr bwMode="auto">
          <a:xfrm rot="8070612" flipH="1" flipV="1">
            <a:off x="2840987" y="4443046"/>
            <a:ext cx="2547937" cy="1220788"/>
          </a:xfrm>
          <a:custGeom>
            <a:avLst/>
            <a:gdLst>
              <a:gd name="T0" fmla="*/ 0 w 21599"/>
              <a:gd name="T1" fmla="*/ 0 h 21600"/>
              <a:gd name="T2" fmla="*/ 2147483647 w 21599"/>
              <a:gd name="T3" fmla="*/ 2147483647 h 21600"/>
              <a:gd name="T4" fmla="*/ 0 w 21599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9" h="21600" fill="none" extrusionOk="0">
                <a:moveTo>
                  <a:pt x="-1" y="0"/>
                </a:moveTo>
                <a:cubicBezTo>
                  <a:pt x="11843" y="0"/>
                  <a:pt x="21478" y="9537"/>
                  <a:pt x="21598" y="21380"/>
                </a:cubicBezTo>
              </a:path>
              <a:path w="21599" h="21600" stroke="0" extrusionOk="0">
                <a:moveTo>
                  <a:pt x="-1" y="0"/>
                </a:moveTo>
                <a:cubicBezTo>
                  <a:pt x="11843" y="0"/>
                  <a:pt x="21478" y="9537"/>
                  <a:pt x="21598" y="2138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4824" name="Group 36"/>
          <p:cNvGrpSpPr>
            <a:grpSpLocks/>
          </p:cNvGrpSpPr>
          <p:nvPr/>
        </p:nvGrpSpPr>
        <p:grpSpPr bwMode="auto">
          <a:xfrm>
            <a:off x="3018061" y="5157788"/>
            <a:ext cx="455612" cy="392112"/>
            <a:chOff x="3194" y="2676"/>
            <a:chExt cx="287" cy="339"/>
          </a:xfrm>
        </p:grpSpPr>
        <p:sp>
          <p:nvSpPr>
            <p:cNvPr id="17" name="Freeform 37"/>
            <p:cNvSpPr>
              <a:spLocks/>
            </p:cNvSpPr>
            <p:nvPr/>
          </p:nvSpPr>
          <p:spPr bwMode="auto">
            <a:xfrm>
              <a:off x="3194" y="2767"/>
              <a:ext cx="62" cy="248"/>
            </a:xfrm>
            <a:custGeom>
              <a:avLst/>
              <a:gdLst>
                <a:gd name="T0" fmla="*/ 0 w 112"/>
                <a:gd name="T1" fmla="*/ 0 h 182"/>
                <a:gd name="T2" fmla="*/ 96 w 112"/>
                <a:gd name="T3" fmla="*/ 104 h 182"/>
                <a:gd name="T4" fmla="*/ 158 w 112"/>
                <a:gd name="T5" fmla="*/ 372 h 182"/>
                <a:gd name="T6" fmla="*/ 133 w 112"/>
                <a:gd name="T7" fmla="*/ 628 h 1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182">
                  <a:moveTo>
                    <a:pt x="0" y="0"/>
                  </a:moveTo>
                  <a:cubicBezTo>
                    <a:pt x="11" y="5"/>
                    <a:pt x="48" y="12"/>
                    <a:pt x="66" y="30"/>
                  </a:cubicBezTo>
                  <a:cubicBezTo>
                    <a:pt x="84" y="48"/>
                    <a:pt x="104" y="83"/>
                    <a:pt x="108" y="108"/>
                  </a:cubicBezTo>
                  <a:cubicBezTo>
                    <a:pt x="112" y="133"/>
                    <a:pt x="95" y="167"/>
                    <a:pt x="91" y="182"/>
                  </a:cubicBez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4830" name="Object 38"/>
            <p:cNvGraphicFramePr>
              <a:graphicFrameLocks noChangeAspect="1"/>
            </p:cNvGraphicFramePr>
            <p:nvPr/>
          </p:nvGraphicFramePr>
          <p:xfrm>
            <a:off x="3240" y="2676"/>
            <a:ext cx="24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0" name="公式" r:id="rId11" imgW="126725" imgH="177415" progId="Equation.3">
                    <p:embed/>
                  </p:oleObj>
                </mc:Choice>
                <mc:Fallback>
                  <p:oleObj name="公式" r:id="rId11" imgW="126725" imgH="177415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676"/>
                          <a:ext cx="241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5" name="Freeform 5"/>
          <p:cNvSpPr>
            <a:spLocks/>
          </p:cNvSpPr>
          <p:nvPr/>
        </p:nvSpPr>
        <p:spPr bwMode="auto">
          <a:xfrm flipH="1">
            <a:off x="5432648" y="3095625"/>
            <a:ext cx="46038" cy="2438400"/>
          </a:xfrm>
          <a:custGeom>
            <a:avLst/>
            <a:gdLst>
              <a:gd name="T0" fmla="*/ 1052405661 w 2"/>
              <a:gd name="T1" fmla="*/ 2147483647 h 1126"/>
              <a:gd name="T2" fmla="*/ 0 w 2"/>
              <a:gd name="T3" fmla="*/ 0 h 112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1126">
                <a:moveTo>
                  <a:pt x="2" y="1126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482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850026"/>
              </p:ext>
            </p:extLst>
          </p:nvPr>
        </p:nvGraphicFramePr>
        <p:xfrm>
          <a:off x="5567586" y="3176588"/>
          <a:ext cx="12731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1" name="公式" r:id="rId13" imgW="558720" imgH="215640" progId="Equation.3">
                  <p:embed/>
                </p:oleObj>
              </mc:Choice>
              <mc:Fallback>
                <p:oleObj name="公式" r:id="rId13" imgW="558720" imgH="2156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586" y="3176588"/>
                        <a:ext cx="12731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789997"/>
              </p:ext>
            </p:extLst>
          </p:nvPr>
        </p:nvGraphicFramePr>
        <p:xfrm>
          <a:off x="5643786" y="4178300"/>
          <a:ext cx="8397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2" name="公式" r:id="rId15" imgW="368280" imgH="203040" progId="Equation.3">
                  <p:embed/>
                </p:oleObj>
              </mc:Choice>
              <mc:Fallback>
                <p:oleObj name="公式" r:id="rId15" imgW="368280" imgH="20304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786" y="4178300"/>
                        <a:ext cx="8397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828" name="直接连接符 22"/>
          <p:cNvCxnSpPr>
            <a:cxnSpLocks noChangeShapeType="1"/>
          </p:cNvCxnSpPr>
          <p:nvPr/>
        </p:nvCxnSpPr>
        <p:spPr bwMode="auto">
          <a:xfrm flipV="1">
            <a:off x="3965798" y="3108325"/>
            <a:ext cx="1646238" cy="139382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椭圆 1"/>
          <p:cNvSpPr/>
          <p:nvPr/>
        </p:nvSpPr>
        <p:spPr bwMode="auto">
          <a:xfrm>
            <a:off x="5406678" y="3152250"/>
            <a:ext cx="144016" cy="15768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85800" y="714356"/>
            <a:ext cx="7772400" cy="5381644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800" dirty="0" smtClean="0"/>
              <a:t>解：只要证明子弹和靶到达（</a:t>
            </a:r>
            <a:r>
              <a:rPr lang="en-US" altLang="zh-CN" sz="2800" dirty="0" err="1" smtClean="0"/>
              <a:t>x,y</a:t>
            </a:r>
            <a:r>
              <a:rPr lang="zh-CN" altLang="en-US" sz="2800" dirty="0" smtClean="0"/>
              <a:t>）点所用的时间相同即可。设子弹到达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x,y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点所需时间为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800" dirty="0" smtClean="0"/>
              <a:t>    则：</a:t>
            </a:r>
            <a:endParaRPr lang="zh-CN" altLang="en-US" sz="2800" dirty="0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464902"/>
              </p:ext>
            </p:extLst>
          </p:nvPr>
        </p:nvGraphicFramePr>
        <p:xfrm>
          <a:off x="2591618" y="2021428"/>
          <a:ext cx="2700462" cy="1335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4" name="公式" r:id="rId3" imgW="1333440" imgH="660240" progId="Equation.3">
                  <p:embed/>
                </p:oleObj>
              </mc:Choice>
              <mc:Fallback>
                <p:oleObj name="公式" r:id="rId3" imgW="13334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618" y="2021428"/>
                        <a:ext cx="2700462" cy="13355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61214" y="3380833"/>
            <a:ext cx="7599218" cy="984271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800" dirty="0" smtClean="0"/>
              <a:t>靶的横坐标始终为              ，只要证明在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时刻，靶的纵坐标为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即可，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时刻靶的纵坐标为：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645770"/>
              </p:ext>
            </p:extLst>
          </p:nvPr>
        </p:nvGraphicFramePr>
        <p:xfrm>
          <a:off x="3779912" y="3212976"/>
          <a:ext cx="1296144" cy="645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5" name="公式" r:id="rId5" imgW="393480" imgH="215640" progId="Equation.3">
                  <p:embed/>
                </p:oleObj>
              </mc:Choice>
              <mc:Fallback>
                <p:oleObj name="公式" r:id="rId5" imgW="393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212976"/>
                        <a:ext cx="1296144" cy="6450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88290"/>
              </p:ext>
            </p:extLst>
          </p:nvPr>
        </p:nvGraphicFramePr>
        <p:xfrm>
          <a:off x="1056920" y="4653137"/>
          <a:ext cx="7187488" cy="167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6" name="Equation" r:id="rId7" imgW="3162240" imgH="812520" progId="Equation.DSMT4">
                  <p:embed/>
                </p:oleObj>
              </mc:Choice>
              <mc:Fallback>
                <p:oleObj name="Equation" r:id="rId7" imgW="316224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920" y="4653137"/>
                        <a:ext cx="7187488" cy="16714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87375"/>
          </a:xfrm>
        </p:spPr>
        <p:txBody>
          <a:bodyPr/>
          <a:lstStyle/>
          <a:p>
            <a:pPr algn="l"/>
            <a:r>
              <a:rPr lang="zh-CN" altLang="en-US" sz="2800" dirty="0" smtClean="0"/>
              <a:t>三、圆周运动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395536" y="1196975"/>
            <a:ext cx="8206680" cy="4899025"/>
          </a:xfrm>
        </p:spPr>
        <p:txBody>
          <a:bodyPr/>
          <a:lstStyle/>
          <a:p>
            <a:pPr marL="177800" lvl="1" indent="-1778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轨迹为圆周的运动叫圆周运动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是一种重要的运动，如旋转的轮上各点，是刚体力学的基础。分析圆周运动，我们可以采用直角坐标系，但更为简单的是自然坐标系。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marL="177800" lvl="1" indent="-1778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首先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介绍，对于普通的曲线运动，自然坐标系中，加速度的分解，然后作为特例，研究圆周运动。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177800" lvl="1" indent="-1778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质点做曲线运动时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，至少速度的方向是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变化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的，即使是匀速率曲线运动，因此加速度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必然不为零。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177800" lvl="1" indent="-1778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速度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方向的变化和轨道的形状有关，为此我们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就描述曲线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特征量给予介绍。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8D1D230-6499-43F6-B6FF-9C6ADEE11A83}" type="slidenum">
              <a:rPr kumimoji="0" lang="en-US" altLang="zh-CN" sz="1400" smtClean="0"/>
              <a:pPr eaLnBrk="1" hangingPunct="1"/>
              <a:t>33</a:t>
            </a:fld>
            <a:endParaRPr kumimoji="0"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9"/>
          <p:cNvSpPr>
            <a:spLocks noGrp="1"/>
          </p:cNvSpPr>
          <p:nvPr>
            <p:ph idx="1"/>
          </p:nvPr>
        </p:nvSpPr>
        <p:spPr>
          <a:xfrm>
            <a:off x="685800" y="785794"/>
            <a:ext cx="5398368" cy="5310206"/>
          </a:xfrm>
        </p:spPr>
        <p:txBody>
          <a:bodyPr/>
          <a:lstStyle/>
          <a:p>
            <a:pPr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曲率：</a:t>
            </a:r>
            <a:r>
              <a:rPr lang="zh-CN" altLang="en-US" sz="2800" dirty="0" smtClean="0"/>
              <a:t>如图：</a:t>
            </a:r>
            <a:r>
              <a:rPr lang="en-US" altLang="zh-CN" sz="2800" dirty="0" smtClean="0"/>
              <a:t>	     </a:t>
            </a:r>
            <a:r>
              <a:rPr lang="zh-CN" altLang="en-US" sz="2800" dirty="0" smtClean="0"/>
              <a:t>叫做     和 </a:t>
            </a:r>
            <a:endParaRPr lang="en-US" altLang="zh-CN" sz="2800" dirty="0" smtClean="0"/>
          </a:p>
          <a:p>
            <a:pPr>
              <a:buNone/>
            </a:pPr>
            <a:endParaRPr lang="en-US" altLang="zh-CN" sz="1000" dirty="0"/>
          </a:p>
          <a:p>
            <a:pPr>
              <a:buNone/>
            </a:pPr>
            <a:r>
              <a:rPr lang="zh-CN" altLang="en-US" sz="2800" dirty="0" smtClean="0"/>
              <a:t>间曲线的</a:t>
            </a:r>
            <a:r>
              <a:rPr lang="zh-CN" altLang="en-US" sz="2800" dirty="0" smtClean="0">
                <a:solidFill>
                  <a:srgbClr val="FF0000"/>
                </a:solidFill>
              </a:rPr>
              <a:t>平均曲率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2800" dirty="0" smtClean="0"/>
              <a:t>			     </a:t>
            </a:r>
            <a:r>
              <a:rPr lang="zh-CN" altLang="en-US" sz="2800" dirty="0" smtClean="0"/>
              <a:t>叫做曲线在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点的</a:t>
            </a:r>
            <a:endParaRPr lang="en-US" altLang="zh-CN" sz="2800" dirty="0" smtClean="0"/>
          </a:p>
          <a:p>
            <a:pPr>
              <a:buNone/>
            </a:pPr>
            <a:endParaRPr lang="en-US" altLang="zh-CN" sz="1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FF0000"/>
                </a:solidFill>
              </a:rPr>
              <a:t>曲率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en-US" altLang="zh-CN" sz="2800" dirty="0" smtClean="0"/>
              <a:t>	  ——</a:t>
            </a:r>
            <a:r>
              <a:rPr lang="zh-CN" altLang="en-US" sz="2800" dirty="0" smtClean="0"/>
              <a:t>临切线，无限临边的两点上，两切线夹角。</a:t>
            </a:r>
            <a:endParaRPr lang="en-US" altLang="zh-CN" sz="28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sz="2800" dirty="0" smtClean="0"/>
              <a:t>某一点的曲率等于邻切角与对应弧长之比。</a:t>
            </a:r>
            <a:endParaRPr lang="en-US" altLang="zh-CN" sz="28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6126" y="1638944"/>
            <a:ext cx="2500330" cy="337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884474"/>
              </p:ext>
            </p:extLst>
          </p:nvPr>
        </p:nvGraphicFramePr>
        <p:xfrm>
          <a:off x="2757488" y="606425"/>
          <a:ext cx="11811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1" name="Equation" r:id="rId4" imgW="507960" imgH="393480" progId="Equation.DSMT4">
                  <p:embed/>
                </p:oleObj>
              </mc:Choice>
              <mc:Fallback>
                <p:oleObj name="Equation" r:id="rId4" imgW="507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606425"/>
                        <a:ext cx="1181100" cy="9032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969835"/>
              </p:ext>
            </p:extLst>
          </p:nvPr>
        </p:nvGraphicFramePr>
        <p:xfrm>
          <a:off x="4716016" y="795380"/>
          <a:ext cx="360041" cy="50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2" name="公式" r:id="rId6" imgW="152280" imgH="215640" progId="Equation.3">
                  <p:embed/>
                </p:oleObj>
              </mc:Choice>
              <mc:Fallback>
                <p:oleObj name="公式" r:id="rId6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795380"/>
                        <a:ext cx="360041" cy="5045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59125"/>
              </p:ext>
            </p:extLst>
          </p:nvPr>
        </p:nvGraphicFramePr>
        <p:xfrm>
          <a:off x="5436096" y="777106"/>
          <a:ext cx="404989" cy="522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3" name="公式" r:id="rId8" imgW="164880" imgH="215640" progId="Equation.3">
                  <p:embed/>
                </p:oleObj>
              </mc:Choice>
              <mc:Fallback>
                <p:oleObj name="公式" r:id="rId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777106"/>
                        <a:ext cx="404989" cy="5228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294786"/>
              </p:ext>
            </p:extLst>
          </p:nvPr>
        </p:nvGraphicFramePr>
        <p:xfrm>
          <a:off x="827584" y="2132856"/>
          <a:ext cx="2240772" cy="78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4" name="公式" r:id="rId10" imgW="1104840" imgH="393480" progId="Equation.3">
                  <p:embed/>
                </p:oleObj>
              </mc:Choice>
              <mc:Fallback>
                <p:oleObj name="公式" r:id="rId10" imgW="1104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132856"/>
                        <a:ext cx="2240772" cy="78680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186252"/>
              </p:ext>
            </p:extLst>
          </p:nvPr>
        </p:nvGraphicFramePr>
        <p:xfrm>
          <a:off x="4860032" y="2348405"/>
          <a:ext cx="360040" cy="504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5" name="公式" r:id="rId12" imgW="152280" imgH="215640" progId="Equation.3">
                  <p:embed/>
                </p:oleObj>
              </mc:Choice>
              <mc:Fallback>
                <p:oleObj name="公式" r:id="rId12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348405"/>
                        <a:ext cx="360040" cy="5045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205457"/>
              </p:ext>
            </p:extLst>
          </p:nvPr>
        </p:nvGraphicFramePr>
        <p:xfrm>
          <a:off x="755576" y="3869680"/>
          <a:ext cx="548516" cy="423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06" name="公式" r:id="rId13" imgW="228600" imgH="177480" progId="Equation.3">
                  <p:embed/>
                </p:oleObj>
              </mc:Choice>
              <mc:Fallback>
                <p:oleObj name="公式" r:id="rId13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869680"/>
                        <a:ext cx="548516" cy="42341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80212" y="1763524"/>
            <a:ext cx="18002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</a:rPr>
              <a:t>1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6"/>
          <p:cNvSpPr>
            <a:spLocks noGrp="1"/>
          </p:cNvSpPr>
          <p:nvPr>
            <p:ph sz="half" idx="2"/>
          </p:nvPr>
        </p:nvSpPr>
        <p:spPr>
          <a:xfrm>
            <a:off x="3131840" y="908720"/>
            <a:ext cx="5832648" cy="36426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对于圆周，邻切角等于对应的</a:t>
            </a:r>
            <a:r>
              <a:rPr lang="zh-CN" altLang="en-US" dirty="0"/>
              <a:t>圆心角，曲率为常数处处</a:t>
            </a:r>
            <a:r>
              <a:rPr lang="zh-CN" altLang="en-US" dirty="0" smtClean="0"/>
              <a:t>相等。</a:t>
            </a:r>
            <a:endParaRPr lang="en-US" altLang="zh-CN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对于曲线上的一点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，我们可以在曲线内侧作一个最大的内切圆，与曲线切与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点，这个圆叫做曲线在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点的曲率圆。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曲率</a:t>
            </a:r>
            <a:r>
              <a:rPr lang="zh-CN" altLang="en-US" dirty="0"/>
              <a:t>在</a:t>
            </a:r>
            <a:r>
              <a:rPr lang="en-US" altLang="zh-CN" dirty="0"/>
              <a:t>P</a:t>
            </a:r>
            <a:r>
              <a:rPr lang="zh-CN" altLang="en-US" dirty="0"/>
              <a:t>点的曲率与该点曲率圆的曲率相同。曲率圆的半径为曲线在</a:t>
            </a:r>
            <a:r>
              <a:rPr lang="en-US" altLang="zh-CN" dirty="0"/>
              <a:t>P</a:t>
            </a:r>
            <a:r>
              <a:rPr lang="zh-CN" altLang="en-US" dirty="0"/>
              <a:t>点的</a:t>
            </a:r>
            <a:r>
              <a:rPr lang="zh-CN" altLang="en-US" dirty="0" smtClean="0"/>
              <a:t>曲率半径     。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grpSp>
        <p:nvGrpSpPr>
          <p:cNvPr id="35" name="Group 108"/>
          <p:cNvGrpSpPr>
            <a:grpSpLocks/>
          </p:cNvGrpSpPr>
          <p:nvPr/>
        </p:nvGrpSpPr>
        <p:grpSpPr bwMode="auto">
          <a:xfrm>
            <a:off x="467544" y="1335758"/>
            <a:ext cx="2303462" cy="2232025"/>
            <a:chOff x="3331" y="1906"/>
            <a:chExt cx="1451" cy="1406"/>
          </a:xfrm>
        </p:grpSpPr>
        <p:grpSp>
          <p:nvGrpSpPr>
            <p:cNvPr id="36" name="Group 75"/>
            <p:cNvGrpSpPr>
              <a:grpSpLocks/>
            </p:cNvGrpSpPr>
            <p:nvPr/>
          </p:nvGrpSpPr>
          <p:grpSpPr bwMode="auto">
            <a:xfrm>
              <a:off x="3331" y="1906"/>
              <a:ext cx="1451" cy="1406"/>
              <a:chOff x="3533" y="2187"/>
              <a:chExt cx="1451" cy="1406"/>
            </a:xfrm>
          </p:grpSpPr>
          <p:grpSp>
            <p:nvGrpSpPr>
              <p:cNvPr id="38" name="Group 53"/>
              <p:cNvGrpSpPr>
                <a:grpSpLocks/>
              </p:cNvGrpSpPr>
              <p:nvPr/>
            </p:nvGrpSpPr>
            <p:grpSpPr bwMode="auto">
              <a:xfrm>
                <a:off x="3533" y="2187"/>
                <a:ext cx="1451" cy="1406"/>
                <a:chOff x="3533" y="2187"/>
                <a:chExt cx="1451" cy="1406"/>
              </a:xfrm>
            </p:grpSpPr>
            <p:sp>
              <p:nvSpPr>
                <p:cNvPr id="41" name="AutoShape 5"/>
                <p:cNvSpPr>
                  <a:spLocks noChangeArrowheads="1"/>
                </p:cNvSpPr>
                <p:nvPr/>
              </p:nvSpPr>
              <p:spPr bwMode="auto">
                <a:xfrm>
                  <a:off x="3533" y="2187"/>
                  <a:ext cx="1451" cy="140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56 w 21600"/>
                    <a:gd name="T25" fmla="*/ 3165 h 21600"/>
                    <a:gd name="T26" fmla="*/ 18444 w 21600"/>
                    <a:gd name="T27" fmla="*/ 18435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0" y="10800"/>
                      </a:move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4835"/>
                        <a:pt x="16765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lose/>
                    </a:path>
                  </a:pathLst>
                </a:cu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2" name="Object 21"/>
                <p:cNvGraphicFramePr>
                  <a:graphicFrameLocks noChangeAspect="1"/>
                </p:cNvGraphicFramePr>
                <p:nvPr/>
              </p:nvGraphicFramePr>
              <p:xfrm>
                <a:off x="3984" y="2832"/>
                <a:ext cx="239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717" name="Equation" r:id="rId3" imgW="164814" imgH="177492" progId="Equation.3">
                        <p:embed/>
                      </p:oleObj>
                    </mc:Choice>
                    <mc:Fallback>
                      <p:oleObj name="Equation" r:id="rId3" imgW="164814" imgH="17749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84" y="2832"/>
                              <a:ext cx="239" cy="25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3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4224" y="2880"/>
                  <a:ext cx="79" cy="79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Line 8"/>
              <p:cNvSpPr>
                <a:spLocks noChangeShapeType="1"/>
              </p:cNvSpPr>
              <p:nvPr/>
            </p:nvSpPr>
            <p:spPr bwMode="auto">
              <a:xfrm flipV="1">
                <a:off x="4259" y="2352"/>
                <a:ext cx="445" cy="561"/>
              </a:xfrm>
              <a:prstGeom prst="line">
                <a:avLst/>
              </a:prstGeom>
              <a:noFill/>
              <a:ln w="28575">
                <a:solidFill>
                  <a:srgbClr val="00B88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40" name="Object 7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6200867"/>
                  </p:ext>
                </p:extLst>
              </p:nvPr>
            </p:nvGraphicFramePr>
            <p:xfrm>
              <a:off x="4063" y="2335"/>
              <a:ext cx="240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718" name="Equation" r:id="rId5" imgW="164885" imgH="164885" progId="Equation.3">
                      <p:embed/>
                    </p:oleObj>
                  </mc:Choice>
                  <mc:Fallback>
                    <p:oleObj name="Equation" r:id="rId5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3" y="2335"/>
                            <a:ext cx="240" cy="2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" name="Oval 50"/>
            <p:cNvSpPr>
              <a:spLocks noChangeAspect="1" noChangeArrowheads="1"/>
            </p:cNvSpPr>
            <p:nvPr/>
          </p:nvSpPr>
          <p:spPr bwMode="auto">
            <a:xfrm>
              <a:off x="4463" y="2014"/>
              <a:ext cx="79" cy="7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" name="Group 89"/>
          <p:cNvGrpSpPr>
            <a:grpSpLocks/>
          </p:cNvGrpSpPr>
          <p:nvPr/>
        </p:nvGrpSpPr>
        <p:grpSpPr bwMode="auto">
          <a:xfrm>
            <a:off x="1248594" y="908720"/>
            <a:ext cx="977900" cy="855663"/>
            <a:chOff x="3792" y="1512"/>
            <a:chExt cx="616" cy="539"/>
          </a:xfrm>
        </p:grpSpPr>
        <p:sp>
          <p:nvSpPr>
            <p:cNvPr id="45" name="Freeform 87"/>
            <p:cNvSpPr>
              <a:spLocks/>
            </p:cNvSpPr>
            <p:nvPr/>
          </p:nvSpPr>
          <p:spPr bwMode="auto">
            <a:xfrm rot="-1630072" flipH="1" flipV="1">
              <a:off x="4086" y="1512"/>
              <a:ext cx="322" cy="539"/>
            </a:xfrm>
            <a:custGeom>
              <a:avLst/>
              <a:gdLst>
                <a:gd name="T0" fmla="*/ 0 w 322"/>
                <a:gd name="T1" fmla="*/ 0 h 539"/>
                <a:gd name="T2" fmla="*/ 322 w 322"/>
                <a:gd name="T3" fmla="*/ 539 h 5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2" h="539">
                  <a:moveTo>
                    <a:pt x="0" y="0"/>
                  </a:moveTo>
                  <a:lnTo>
                    <a:pt x="322" y="539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6" name="Object 88"/>
            <p:cNvGraphicFramePr>
              <a:graphicFrameLocks noChangeAspect="1"/>
            </p:cNvGraphicFramePr>
            <p:nvPr/>
          </p:nvGraphicFramePr>
          <p:xfrm>
            <a:off x="3792" y="1536"/>
            <a:ext cx="18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19" name="Equation" r:id="rId7" imgW="126725" imgH="177415" progId="Equation.3">
                    <p:embed/>
                  </p:oleObj>
                </mc:Choice>
                <mc:Fallback>
                  <p:oleObj name="Equation" r:id="rId7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536"/>
                          <a:ext cx="183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Group 94"/>
          <p:cNvGrpSpPr>
            <a:grpSpLocks/>
          </p:cNvGrpSpPr>
          <p:nvPr/>
        </p:nvGrpSpPr>
        <p:grpSpPr bwMode="auto">
          <a:xfrm>
            <a:off x="1743894" y="1042070"/>
            <a:ext cx="815975" cy="1252538"/>
            <a:chOff x="4128" y="1611"/>
            <a:chExt cx="514" cy="789"/>
          </a:xfrm>
        </p:grpSpPr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4128" y="2304"/>
              <a:ext cx="48" cy="96"/>
            </a:xfrm>
            <a:custGeom>
              <a:avLst/>
              <a:gdLst>
                <a:gd name="T0" fmla="*/ 0 w 84"/>
                <a:gd name="T1" fmla="*/ 0 h 135"/>
                <a:gd name="T2" fmla="*/ 2 w 84"/>
                <a:gd name="T3" fmla="*/ 3 h 135"/>
                <a:gd name="T4" fmla="*/ 3 w 84"/>
                <a:gd name="T5" fmla="*/ 10 h 135"/>
                <a:gd name="T6" fmla="*/ 3 w 84"/>
                <a:gd name="T7" fmla="*/ 17 h 1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135">
                  <a:moveTo>
                    <a:pt x="0" y="0"/>
                  </a:moveTo>
                  <a:cubicBezTo>
                    <a:pt x="7" y="4"/>
                    <a:pt x="33" y="11"/>
                    <a:pt x="45" y="24"/>
                  </a:cubicBezTo>
                  <a:cubicBezTo>
                    <a:pt x="57" y="37"/>
                    <a:pt x="69" y="60"/>
                    <a:pt x="75" y="78"/>
                  </a:cubicBezTo>
                  <a:cubicBezTo>
                    <a:pt x="81" y="96"/>
                    <a:pt x="82" y="123"/>
                    <a:pt x="84" y="135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9" name="Object 93"/>
            <p:cNvGraphicFramePr>
              <a:graphicFrameLocks noChangeAspect="1"/>
            </p:cNvGraphicFramePr>
            <p:nvPr/>
          </p:nvGraphicFramePr>
          <p:xfrm>
            <a:off x="4348" y="1611"/>
            <a:ext cx="29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720" name="公式" r:id="rId9" imgW="203024" imgH="164957" progId="Equation.3">
                    <p:embed/>
                  </p:oleObj>
                </mc:Choice>
                <mc:Fallback>
                  <p:oleObj name="公式" r:id="rId9" imgW="203024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8" y="1611"/>
                          <a:ext cx="294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246683"/>
              </p:ext>
            </p:extLst>
          </p:nvPr>
        </p:nvGraphicFramePr>
        <p:xfrm>
          <a:off x="1777231" y="1559595"/>
          <a:ext cx="4667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1" name="公式" r:id="rId11" imgW="202936" imgH="177569" progId="Equation.3">
                  <p:embed/>
                </p:oleObj>
              </mc:Choice>
              <mc:Fallback>
                <p:oleObj name="公式" r:id="rId11" imgW="202936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231" y="1559595"/>
                        <a:ext cx="466725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Line 9"/>
          <p:cNvSpPr>
            <a:spLocks noChangeShapeType="1"/>
          </p:cNvSpPr>
          <p:nvPr/>
        </p:nvSpPr>
        <p:spPr bwMode="auto">
          <a:xfrm rot="19200000" flipV="1">
            <a:off x="1316856" y="1675483"/>
            <a:ext cx="1008063" cy="576262"/>
          </a:xfrm>
          <a:prstGeom prst="line">
            <a:avLst/>
          </a:prstGeom>
          <a:noFill/>
          <a:ln w="28575">
            <a:solidFill>
              <a:srgbClr val="00B88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" name="任意多边形 45"/>
          <p:cNvSpPr>
            <a:spLocks/>
          </p:cNvSpPr>
          <p:nvPr/>
        </p:nvSpPr>
        <p:spPr bwMode="auto">
          <a:xfrm>
            <a:off x="489099" y="4365625"/>
            <a:ext cx="2498725" cy="1368425"/>
          </a:xfrm>
          <a:custGeom>
            <a:avLst/>
            <a:gdLst>
              <a:gd name="T0" fmla="*/ 0 w 2133600"/>
              <a:gd name="T1" fmla="*/ 116132 h 1845773"/>
              <a:gd name="T2" fmla="*/ 743769 w 2133600"/>
              <a:gd name="T3" fmla="*/ 97304 h 1845773"/>
              <a:gd name="T4" fmla="*/ 1502414 w 2133600"/>
              <a:gd name="T5" fmla="*/ 1170465 h 1845773"/>
              <a:gd name="T6" fmla="*/ 2484190 w 2133600"/>
              <a:gd name="T7" fmla="*/ 1349325 h 1845773"/>
              <a:gd name="T8" fmla="*/ 2484190 w 2133600"/>
              <a:gd name="T9" fmla="*/ 1349325 h 1845773"/>
              <a:gd name="T10" fmla="*/ 2499065 w 2133600"/>
              <a:gd name="T11" fmla="*/ 1368152 h 184577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33600" h="1845773">
                <a:moveTo>
                  <a:pt x="0" y="156673"/>
                </a:moveTo>
                <a:cubicBezTo>
                  <a:pt x="210608" y="25439"/>
                  <a:pt x="421217" y="-105794"/>
                  <a:pt x="635000" y="131273"/>
                </a:cubicBezTo>
                <a:cubicBezTo>
                  <a:pt x="848783" y="368340"/>
                  <a:pt x="1035050" y="1297556"/>
                  <a:pt x="1282700" y="1579073"/>
                </a:cubicBezTo>
                <a:cubicBezTo>
                  <a:pt x="1530350" y="1860590"/>
                  <a:pt x="2120900" y="1820373"/>
                  <a:pt x="2120900" y="1820373"/>
                </a:cubicBezTo>
                <a:lnTo>
                  <a:pt x="2133600" y="1845773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3" name="Group 108"/>
          <p:cNvGrpSpPr>
            <a:grpSpLocks/>
          </p:cNvGrpSpPr>
          <p:nvPr/>
        </p:nvGrpSpPr>
        <p:grpSpPr bwMode="auto">
          <a:xfrm>
            <a:off x="436712" y="4395788"/>
            <a:ext cx="1028700" cy="1004887"/>
            <a:chOff x="3331" y="1906"/>
            <a:chExt cx="1451" cy="1406"/>
          </a:xfrm>
        </p:grpSpPr>
        <p:grpSp>
          <p:nvGrpSpPr>
            <p:cNvPr id="54" name="Group 75"/>
            <p:cNvGrpSpPr>
              <a:grpSpLocks/>
            </p:cNvGrpSpPr>
            <p:nvPr/>
          </p:nvGrpSpPr>
          <p:grpSpPr bwMode="auto">
            <a:xfrm>
              <a:off x="3331" y="1906"/>
              <a:ext cx="1451" cy="1406"/>
              <a:chOff x="3533" y="2187"/>
              <a:chExt cx="1451" cy="1406"/>
            </a:xfrm>
          </p:grpSpPr>
          <p:grpSp>
            <p:nvGrpSpPr>
              <p:cNvPr id="56" name="Group 53"/>
              <p:cNvGrpSpPr>
                <a:grpSpLocks/>
              </p:cNvGrpSpPr>
              <p:nvPr/>
            </p:nvGrpSpPr>
            <p:grpSpPr bwMode="auto">
              <a:xfrm>
                <a:off x="3533" y="2187"/>
                <a:ext cx="1451" cy="1406"/>
                <a:chOff x="3533" y="2187"/>
                <a:chExt cx="1451" cy="1406"/>
              </a:xfrm>
            </p:grpSpPr>
            <p:sp>
              <p:nvSpPr>
                <p:cNvPr id="59" name="AutoShape 5"/>
                <p:cNvSpPr>
                  <a:spLocks noChangeArrowheads="1"/>
                </p:cNvSpPr>
                <p:nvPr/>
              </p:nvSpPr>
              <p:spPr bwMode="auto">
                <a:xfrm>
                  <a:off x="3533" y="2187"/>
                  <a:ext cx="1451" cy="140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56 w 21600"/>
                    <a:gd name="T25" fmla="*/ 3165 h 21600"/>
                    <a:gd name="T26" fmla="*/ 18444 w 21600"/>
                    <a:gd name="T27" fmla="*/ 18435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0" y="10800"/>
                      </a:move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4835"/>
                        <a:pt x="16765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lose/>
                    </a:path>
                  </a:pathLst>
                </a:cu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0" name="Object 21"/>
                <p:cNvGraphicFramePr>
                  <a:graphicFrameLocks noChangeAspect="1"/>
                </p:cNvGraphicFramePr>
                <p:nvPr/>
              </p:nvGraphicFramePr>
              <p:xfrm>
                <a:off x="3984" y="2832"/>
                <a:ext cx="239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722" name="Equation" r:id="rId13" imgW="164814" imgH="177492" progId="Equation.3">
                        <p:embed/>
                      </p:oleObj>
                    </mc:Choice>
                    <mc:Fallback>
                      <p:oleObj name="Equation" r:id="rId13" imgW="164814" imgH="17749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84" y="2832"/>
                              <a:ext cx="239" cy="25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1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4224" y="2880"/>
                  <a:ext cx="79" cy="79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7" name="Line 8"/>
              <p:cNvSpPr>
                <a:spLocks noChangeShapeType="1"/>
              </p:cNvSpPr>
              <p:nvPr/>
            </p:nvSpPr>
            <p:spPr bwMode="auto">
              <a:xfrm flipV="1">
                <a:off x="4259" y="2352"/>
                <a:ext cx="445" cy="561"/>
              </a:xfrm>
              <a:prstGeom prst="line">
                <a:avLst/>
              </a:prstGeom>
              <a:noFill/>
              <a:ln w="28575">
                <a:solidFill>
                  <a:srgbClr val="00B88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58" name="Object 7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5564348"/>
                  </p:ext>
                </p:extLst>
              </p:nvPr>
            </p:nvGraphicFramePr>
            <p:xfrm>
              <a:off x="4272" y="2410"/>
              <a:ext cx="219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723" name="Equation" r:id="rId14" imgW="152280" imgH="164880" progId="Equation.DSMT4">
                      <p:embed/>
                    </p:oleObj>
                  </mc:Choice>
                  <mc:Fallback>
                    <p:oleObj name="Equation" r:id="rId14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410"/>
                            <a:ext cx="219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5" name="Oval 50"/>
            <p:cNvSpPr>
              <a:spLocks noChangeAspect="1" noChangeArrowheads="1"/>
            </p:cNvSpPr>
            <p:nvPr/>
          </p:nvSpPr>
          <p:spPr bwMode="auto">
            <a:xfrm>
              <a:off x="4463" y="2014"/>
              <a:ext cx="79" cy="79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544105"/>
              </p:ext>
            </p:extLst>
          </p:nvPr>
        </p:nvGraphicFramePr>
        <p:xfrm>
          <a:off x="4303713" y="1773238"/>
          <a:ext cx="30829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4" name="Equation" r:id="rId16" imgW="1536480" imgH="393480" progId="Equation.DSMT4">
                  <p:embed/>
                </p:oleObj>
              </mc:Choice>
              <mc:Fallback>
                <p:oleObj name="Equation" r:id="rId16" imgW="1536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3" y="1773238"/>
                        <a:ext cx="3082925" cy="7826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内容占位符 3"/>
          <p:cNvSpPr txBox="1">
            <a:spLocks/>
          </p:cNvSpPr>
          <p:nvPr/>
        </p:nvSpPr>
        <p:spPr bwMode="auto">
          <a:xfrm>
            <a:off x="3131840" y="5798994"/>
            <a:ext cx="5616624" cy="65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kern="0" dirty="0" smtClean="0"/>
              <a:t>曲率：       圆心 ：曲线的曲率中心。</a:t>
            </a:r>
          </a:p>
        </p:txBody>
      </p:sp>
      <p:graphicFrame>
        <p:nvGraphicFramePr>
          <p:cNvPr id="64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351473"/>
              </p:ext>
            </p:extLst>
          </p:nvPr>
        </p:nvGraphicFramePr>
        <p:xfrm>
          <a:off x="6300192" y="5287717"/>
          <a:ext cx="360040" cy="389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5" name="公式" r:id="rId18" imgW="152280" imgH="164880" progId="Equation.3">
                  <p:embed/>
                </p:oleObj>
              </mc:Choice>
              <mc:Fallback>
                <p:oleObj name="公式" r:id="rId18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5287717"/>
                        <a:ext cx="360040" cy="3891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542790"/>
              </p:ext>
            </p:extLst>
          </p:nvPr>
        </p:nvGraphicFramePr>
        <p:xfrm>
          <a:off x="4469814" y="5677380"/>
          <a:ext cx="822266" cy="84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6" name="公式" r:id="rId20" imgW="406080" imgH="419040" progId="Equation.3">
                  <p:embed/>
                </p:oleObj>
              </mc:Choice>
              <mc:Fallback>
                <p:oleObj name="公式" r:id="rId20" imgW="406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814" y="5677380"/>
                        <a:ext cx="822266" cy="8479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70147"/>
              </p:ext>
            </p:extLst>
          </p:nvPr>
        </p:nvGraphicFramePr>
        <p:xfrm>
          <a:off x="1225402" y="4129708"/>
          <a:ext cx="32226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27" name="Equation" r:id="rId22" imgW="139680" imgH="164880" progId="Equation.DSMT4">
                  <p:embed/>
                </p:oleObj>
              </mc:Choice>
              <mc:Fallback>
                <p:oleObj name="Equation" r:id="rId22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402" y="4129708"/>
                        <a:ext cx="322262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200B5D9-5821-497A-BBB1-81B00630C260}" type="slidenum">
              <a:rPr kumimoji="0" lang="en-US" altLang="zh-CN" sz="1400" smtClean="0"/>
              <a:pPr eaLnBrk="1" hangingPunct="1"/>
              <a:t>36</a:t>
            </a:fld>
            <a:endParaRPr kumimoji="0" lang="en-US" altLang="zh-CN" sz="140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1323691" y="3356992"/>
            <a:ext cx="6776701" cy="4261618"/>
            <a:chOff x="1323691" y="3356992"/>
            <a:chExt cx="6776701" cy="4261618"/>
          </a:xfrm>
        </p:grpSpPr>
        <p:grpSp>
          <p:nvGrpSpPr>
            <p:cNvPr id="39942" name="Group 17"/>
            <p:cNvGrpSpPr>
              <a:grpSpLocks/>
            </p:cNvGrpSpPr>
            <p:nvPr/>
          </p:nvGrpSpPr>
          <p:grpSpPr bwMode="auto">
            <a:xfrm>
              <a:off x="1914241" y="3620867"/>
              <a:ext cx="2366963" cy="1782762"/>
              <a:chOff x="468" y="2502"/>
              <a:chExt cx="1615" cy="1123"/>
            </a:xfrm>
          </p:grpSpPr>
          <p:sp>
            <p:nvSpPr>
              <p:cNvPr id="7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2" y="2502"/>
                <a:ext cx="901" cy="351"/>
              </a:xfrm>
              <a:prstGeom prst="rect">
                <a:avLst/>
              </a:prstGeom>
              <a:blipFill rotWithShape="1">
                <a:blip r:embed="rId3"/>
                <a:stretch>
                  <a:fillRect l="-6912" t="-8696" b="-6522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  <p:sp>
            <p:nvSpPr>
              <p:cNvPr id="8" name="Line 21"/>
              <p:cNvSpPr>
                <a:spLocks noChangeShapeType="1"/>
              </p:cNvSpPr>
              <p:nvPr/>
            </p:nvSpPr>
            <p:spPr bwMode="auto">
              <a:xfrm>
                <a:off x="1207" y="2509"/>
                <a:ext cx="201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39970" name="Text Box 22"/>
              <p:cNvSpPr txBox="1">
                <a:spLocks noChangeArrowheads="1"/>
              </p:cNvSpPr>
              <p:nvPr/>
            </p:nvSpPr>
            <p:spPr bwMode="auto">
              <a:xfrm>
                <a:off x="468" y="3146"/>
                <a:ext cx="327" cy="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000">
                    <a:solidFill>
                      <a:srgbClr val="CCFFFF"/>
                    </a:solidFill>
                  </a:rPr>
                  <a:t>·</a:t>
                </a:r>
              </a:p>
            </p:txBody>
          </p:sp>
        </p:grpSp>
        <p:sp>
          <p:nvSpPr>
            <p:cNvPr id="10" name="弧形 9"/>
            <p:cNvSpPr/>
            <p:nvPr/>
          </p:nvSpPr>
          <p:spPr bwMode="auto">
            <a:xfrm>
              <a:off x="1323691" y="3995935"/>
              <a:ext cx="2663825" cy="3622675"/>
            </a:xfrm>
            <a:prstGeom prst="arc">
              <a:avLst>
                <a:gd name="adj1" fmla="val 16200000"/>
                <a:gd name="adj2" fmla="val 2277242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11" name="Text Box 2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688710" y="5371499"/>
              <a:ext cx="1320740" cy="557213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4087529" y="3947892"/>
              <a:ext cx="29368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defRPr/>
              </a:pPr>
              <a:endParaRPr kumimoji="0" lang="zh-CN" altLang="en-US" sz="1400">
                <a:solidFill>
                  <a:srgbClr val="000000"/>
                </a:solidFill>
                <a:ea typeface="+mn-ea"/>
              </a:endParaRPr>
            </a:p>
          </p:txBody>
        </p:sp>
        <p:sp>
          <p:nvSpPr>
            <p:cNvPr id="14" name="Text Box 2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097443" y="4167474"/>
              <a:ext cx="1320740" cy="557213"/>
            </a:xfrm>
            <a:prstGeom prst="rect">
              <a:avLst/>
            </a:prstGeom>
            <a:blipFill rotWithShape="1">
              <a:blip r:embed="rId5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 flipH="1" flipV="1">
              <a:off x="2565116" y="3520854"/>
              <a:ext cx="925513" cy="85407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Text Box 2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789729" y="4324467"/>
              <a:ext cx="1320740" cy="557213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9949" name="Text Box 20"/>
            <p:cNvSpPr txBox="1">
              <a:spLocks noChangeArrowheads="1"/>
            </p:cNvSpPr>
            <p:nvPr/>
          </p:nvSpPr>
          <p:spPr bwMode="auto">
            <a:xfrm>
              <a:off x="3720816" y="3882804"/>
              <a:ext cx="1320800" cy="557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b="1" dirty="0">
                  <a:solidFill>
                    <a:srgbClr val="0000FF"/>
                  </a:solidFill>
                </a:rPr>
                <a:t>     v</a:t>
              </a:r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 flipV="1">
              <a:off x="3987516" y="3631979"/>
              <a:ext cx="0" cy="190817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任意多边形 23"/>
            <p:cNvSpPr/>
            <p:nvPr/>
          </p:nvSpPr>
          <p:spPr bwMode="auto">
            <a:xfrm>
              <a:off x="3793841" y="4863879"/>
              <a:ext cx="193675" cy="57150"/>
            </a:xfrm>
            <a:custGeom>
              <a:avLst/>
              <a:gdLst>
                <a:gd name="connsiteX0" fmla="*/ 0 w 193389"/>
                <a:gd name="connsiteY0" fmla="*/ 45769 h 57340"/>
                <a:gd name="connsiteX1" fmla="*/ 83820 w 193389"/>
                <a:gd name="connsiteY1" fmla="*/ 49 h 57340"/>
                <a:gd name="connsiteX2" fmla="*/ 182880 w 193389"/>
                <a:gd name="connsiteY2" fmla="*/ 53389 h 57340"/>
                <a:gd name="connsiteX3" fmla="*/ 190500 w 193389"/>
                <a:gd name="connsiteY3" fmla="*/ 53389 h 57340"/>
                <a:gd name="connsiteX4" fmla="*/ 190500 w 193389"/>
                <a:gd name="connsiteY4" fmla="*/ 53389 h 57340"/>
                <a:gd name="connsiteX5" fmla="*/ 190500 w 193389"/>
                <a:gd name="connsiteY5" fmla="*/ 53389 h 57340"/>
                <a:gd name="connsiteX6" fmla="*/ 190500 w 193389"/>
                <a:gd name="connsiteY6" fmla="*/ 53389 h 5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389" h="57340">
                  <a:moveTo>
                    <a:pt x="0" y="45769"/>
                  </a:moveTo>
                  <a:cubicBezTo>
                    <a:pt x="26670" y="22274"/>
                    <a:pt x="53340" y="-1221"/>
                    <a:pt x="83820" y="49"/>
                  </a:cubicBezTo>
                  <a:cubicBezTo>
                    <a:pt x="114300" y="1319"/>
                    <a:pt x="165100" y="44499"/>
                    <a:pt x="182880" y="53389"/>
                  </a:cubicBezTo>
                  <a:cubicBezTo>
                    <a:pt x="200660" y="62279"/>
                    <a:pt x="190500" y="53389"/>
                    <a:pt x="190500" y="53389"/>
                  </a:cubicBezTo>
                  <a:lnTo>
                    <a:pt x="190500" y="53389"/>
                  </a:lnTo>
                  <a:lnTo>
                    <a:pt x="190500" y="53389"/>
                  </a:lnTo>
                  <a:lnTo>
                    <a:pt x="190500" y="5338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3550954" y="3631979"/>
              <a:ext cx="29527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defRPr/>
              </a:pPr>
              <a:endParaRPr kumimoji="0" lang="zh-CN" altLang="en-US" sz="1400">
                <a:solidFill>
                  <a:srgbClr val="000000"/>
                </a:solidFill>
                <a:ea typeface="+mn-ea"/>
              </a:endParaRPr>
            </a:p>
          </p:txBody>
        </p:sp>
        <p:cxnSp>
          <p:nvCxnSpPr>
            <p:cNvPr id="39953" name="直接箭头连接符 26"/>
            <p:cNvCxnSpPr>
              <a:cxnSpLocks noChangeShapeType="1"/>
            </p:cNvCxnSpPr>
            <p:nvPr/>
          </p:nvCxnSpPr>
          <p:spPr bwMode="auto">
            <a:xfrm flipH="1" flipV="1">
              <a:off x="6000466" y="3648272"/>
              <a:ext cx="1439863" cy="22796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9954" name="直接箭头连接符 30"/>
            <p:cNvCxnSpPr>
              <a:cxnSpLocks noChangeShapeType="1"/>
            </p:cNvCxnSpPr>
            <p:nvPr/>
          </p:nvCxnSpPr>
          <p:spPr bwMode="auto">
            <a:xfrm flipV="1">
              <a:off x="7440329" y="4034035"/>
              <a:ext cx="0" cy="18938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9955" name="直接箭头连接符 35"/>
            <p:cNvCxnSpPr>
              <a:cxnSpLocks noChangeShapeType="1"/>
            </p:cNvCxnSpPr>
            <p:nvPr/>
          </p:nvCxnSpPr>
          <p:spPr bwMode="auto">
            <a:xfrm flipH="1" flipV="1">
              <a:off x="6000466" y="3637160"/>
              <a:ext cx="1439863" cy="3587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0" name="矩形 39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391828" y="3356992"/>
              <a:ext cx="1224136" cy="461665"/>
            </a:xfrm>
            <a:prstGeom prst="rect">
              <a:avLst/>
            </a:prstGeom>
            <a:blipFill rotWithShape="1">
              <a:blip r:embed="rId7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41" name="矩形 40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517570" y="5928712"/>
              <a:ext cx="465192" cy="461665"/>
            </a:xfrm>
            <a:prstGeom prst="rect">
              <a:avLst/>
            </a:prstGeom>
            <a:blipFill rotWithShape="1">
              <a:blip r:embed="rId8"/>
              <a:stretch>
                <a:fillRect l="-2632"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42" name="矩形 4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433754" y="3405450"/>
              <a:ext cx="453970" cy="461665"/>
            </a:xfrm>
            <a:prstGeom prst="rect">
              <a:avLst/>
            </a:prstGeom>
            <a:blipFill rotWithShape="1">
              <a:blip r:embed="rId9"/>
              <a:stretch>
                <a:fillRect l="-2703"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43" name="矩形 4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615964" y="3949538"/>
              <a:ext cx="484428" cy="461665"/>
            </a:xfrm>
            <a:prstGeom prst="rect">
              <a:avLst/>
            </a:prstGeom>
            <a:blipFill rotWithShape="1">
              <a:blip r:embed="rId10"/>
              <a:stretch>
                <a:fillRect l="-2532"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44" name="任意多边形 43"/>
            <p:cNvSpPr/>
            <p:nvPr/>
          </p:nvSpPr>
          <p:spPr bwMode="auto">
            <a:xfrm>
              <a:off x="7241891" y="5508822"/>
              <a:ext cx="193675" cy="58738"/>
            </a:xfrm>
            <a:custGeom>
              <a:avLst/>
              <a:gdLst>
                <a:gd name="connsiteX0" fmla="*/ 0 w 193389"/>
                <a:gd name="connsiteY0" fmla="*/ 45769 h 57340"/>
                <a:gd name="connsiteX1" fmla="*/ 83820 w 193389"/>
                <a:gd name="connsiteY1" fmla="*/ 49 h 57340"/>
                <a:gd name="connsiteX2" fmla="*/ 182880 w 193389"/>
                <a:gd name="connsiteY2" fmla="*/ 53389 h 57340"/>
                <a:gd name="connsiteX3" fmla="*/ 190500 w 193389"/>
                <a:gd name="connsiteY3" fmla="*/ 53389 h 57340"/>
                <a:gd name="connsiteX4" fmla="*/ 190500 w 193389"/>
                <a:gd name="connsiteY4" fmla="*/ 53389 h 57340"/>
                <a:gd name="connsiteX5" fmla="*/ 190500 w 193389"/>
                <a:gd name="connsiteY5" fmla="*/ 53389 h 57340"/>
                <a:gd name="connsiteX6" fmla="*/ 190500 w 193389"/>
                <a:gd name="connsiteY6" fmla="*/ 53389 h 5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389" h="57340">
                  <a:moveTo>
                    <a:pt x="0" y="45769"/>
                  </a:moveTo>
                  <a:cubicBezTo>
                    <a:pt x="26670" y="22274"/>
                    <a:pt x="53340" y="-1221"/>
                    <a:pt x="83820" y="49"/>
                  </a:cubicBezTo>
                  <a:cubicBezTo>
                    <a:pt x="114300" y="1319"/>
                    <a:pt x="165100" y="44499"/>
                    <a:pt x="182880" y="53389"/>
                  </a:cubicBezTo>
                  <a:cubicBezTo>
                    <a:pt x="200660" y="62279"/>
                    <a:pt x="190500" y="53389"/>
                    <a:pt x="190500" y="53389"/>
                  </a:cubicBezTo>
                  <a:lnTo>
                    <a:pt x="190500" y="53389"/>
                  </a:lnTo>
                  <a:lnTo>
                    <a:pt x="190500" y="53389"/>
                  </a:lnTo>
                  <a:lnTo>
                    <a:pt x="190500" y="5338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algn="l">
                <a:defRPr/>
              </a:pPr>
              <a:endParaRPr lang="zh-CN" altLang="en-US"/>
            </a:p>
          </p:txBody>
        </p:sp>
        <p:sp>
          <p:nvSpPr>
            <p:cNvPr id="45" name="矩形 44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89917" y="5105568"/>
              <a:ext cx="1224136" cy="461665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46" name="矩形 45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517570" y="4509419"/>
              <a:ext cx="445956" cy="461665"/>
            </a:xfrm>
            <a:prstGeom prst="rect">
              <a:avLst/>
            </a:prstGeom>
            <a:blipFill rotWithShape="1">
              <a:blip r:embed="rId12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47" name="矩形 4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22625" y="5039175"/>
              <a:ext cx="1080121" cy="461665"/>
            </a:xfrm>
            <a:prstGeom prst="rect">
              <a:avLst/>
            </a:prstGeom>
            <a:blipFill rotWithShape="1">
              <a:blip r:embed="rId13"/>
              <a:stretch>
                <a:fillRect t="-10526" b="-28947"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cxnSp>
          <p:nvCxnSpPr>
            <p:cNvPr id="39964" name="直接箭头连接符 48"/>
            <p:cNvCxnSpPr>
              <a:cxnSpLocks noChangeShapeType="1"/>
            </p:cNvCxnSpPr>
            <p:nvPr/>
          </p:nvCxnSpPr>
          <p:spPr bwMode="auto">
            <a:xfrm flipH="1">
              <a:off x="6439210" y="4034035"/>
              <a:ext cx="996358" cy="29043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1" name="矩形 50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701971" y="4390476"/>
              <a:ext cx="813043" cy="508857"/>
            </a:xfrm>
            <a:prstGeom prst="rect">
              <a:avLst/>
            </a:prstGeom>
            <a:blipFill rotWithShape="1">
              <a:blip r:embed="rId14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 dirty="0">
                  <a:noFill/>
                </a:rPr>
                <a:t> </a:t>
              </a:r>
            </a:p>
          </p:txBody>
        </p:sp>
        <p:sp>
          <p:nvSpPr>
            <p:cNvPr id="52" name="矩形 5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495640" y="3976385"/>
              <a:ext cx="813043" cy="508857"/>
            </a:xfrm>
            <a:prstGeom prst="rect">
              <a:avLst/>
            </a:prstGeom>
            <a:blipFill rotWithShape="1">
              <a:blip r:embed="rId15"/>
              <a:stretch>
                <a:fillRect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53" name="矩形 5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197285" y="4493537"/>
              <a:ext cx="483850" cy="461665"/>
            </a:xfrm>
            <a:prstGeom prst="rect">
              <a:avLst/>
            </a:prstGeom>
            <a:blipFill rotWithShape="1">
              <a:blip r:embed="rId16"/>
              <a:stretch>
                <a:fillRect l="-2532"/>
              </a:stretch>
            </a:blipFill>
          </p:spPr>
          <p:txBody>
            <a:bodyPr/>
            <a:lstStyle/>
            <a:p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251520" y="677085"/>
            <a:ext cx="87849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zh-CN" altLang="en-US" sz="2800" dirty="0"/>
              <a:t>如图：</a:t>
            </a:r>
            <a:endParaRPr lang="en-US" altLang="zh-CN" sz="2800" dirty="0"/>
          </a:p>
          <a:p>
            <a:pPr algn="l">
              <a:lnSpc>
                <a:spcPct val="150000"/>
              </a:lnSpc>
              <a:buNone/>
            </a:pPr>
            <a:r>
              <a:rPr lang="en-US" altLang="zh-CN" sz="2800" dirty="0" smtClean="0"/>
              <a:t>       </a:t>
            </a:r>
            <a:r>
              <a:rPr lang="zh-CN" altLang="en-US" sz="2800" dirty="0" smtClean="0"/>
              <a:t>反映</a:t>
            </a:r>
            <a:r>
              <a:rPr lang="zh-CN" altLang="en-US" sz="2800" dirty="0"/>
              <a:t>了速度</a:t>
            </a:r>
            <a:r>
              <a:rPr lang="zh-CN" altLang="en-US" sz="2800" dirty="0" smtClean="0"/>
              <a:t>方向的改变，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反映</a:t>
            </a:r>
            <a:r>
              <a:rPr lang="zh-CN" altLang="en-US" sz="2800" dirty="0"/>
              <a:t>了速度数值的</a:t>
            </a:r>
            <a:r>
              <a:rPr lang="zh-CN" altLang="en-US" sz="2800" dirty="0" smtClean="0"/>
              <a:t>改变。</a:t>
            </a:r>
            <a:endParaRPr lang="en-US" altLang="zh-CN" sz="2800" dirty="0"/>
          </a:p>
          <a:p>
            <a:pPr algn="l">
              <a:lnSpc>
                <a:spcPct val="150000"/>
              </a:lnSpc>
              <a:buNone/>
            </a:pPr>
            <a:r>
              <a:rPr lang="zh-CN" altLang="en-US" sz="2800" dirty="0"/>
              <a:t>当             时，</a:t>
            </a:r>
            <a:r>
              <a:rPr lang="en-US" altLang="zh-CN" sz="2800" dirty="0"/>
              <a:t>			   </a:t>
            </a:r>
            <a:r>
              <a:rPr lang="zh-CN" altLang="en-US" sz="2800" dirty="0"/>
              <a:t>在极限情况下，</a:t>
            </a:r>
            <a:endParaRPr lang="en-US" altLang="zh-CN" sz="2800" dirty="0"/>
          </a:p>
          <a:p>
            <a:pPr algn="l">
              <a:lnSpc>
                <a:spcPct val="150000"/>
              </a:lnSpc>
              <a:buNone/>
            </a:pPr>
            <a:r>
              <a:rPr lang="zh-CN" altLang="en-US" sz="2800" dirty="0"/>
              <a:t>即       </a:t>
            </a:r>
            <a:r>
              <a:rPr lang="zh-CN" altLang="en-US" sz="2800" dirty="0" smtClean="0"/>
              <a:t>沿    点</a:t>
            </a:r>
            <a:r>
              <a:rPr lang="zh-CN" altLang="en-US" sz="2800" dirty="0"/>
              <a:t>的法线方向，指向曲率中心</a:t>
            </a:r>
            <a:r>
              <a:rPr lang="zh-CN" altLang="en-US" sz="2800" dirty="0" smtClean="0"/>
              <a:t>。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沿    点</a:t>
            </a:r>
            <a:r>
              <a:rPr lang="zh-CN" altLang="en-US" sz="2800" dirty="0"/>
              <a:t>的切线方向。</a:t>
            </a:r>
            <a:endParaRPr lang="en-US" altLang="zh-CN" sz="2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407280"/>
              </p:ext>
            </p:extLst>
          </p:nvPr>
        </p:nvGraphicFramePr>
        <p:xfrm>
          <a:off x="1466850" y="790575"/>
          <a:ext cx="40576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38" name="Equation" r:id="rId17" imgW="1701720" imgH="228600" progId="Equation.DSMT4">
                  <p:embed/>
                </p:oleObj>
              </mc:Choice>
              <mc:Fallback>
                <p:oleObj name="Equation" r:id="rId17" imgW="170172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790575"/>
                        <a:ext cx="40576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576347"/>
              </p:ext>
            </p:extLst>
          </p:nvPr>
        </p:nvGraphicFramePr>
        <p:xfrm>
          <a:off x="374394" y="1493141"/>
          <a:ext cx="551033" cy="495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39" name="公式" r:id="rId19" imgW="241091" imgH="215713" progId="Equation.3">
                  <p:embed/>
                </p:oleObj>
              </mc:Choice>
              <mc:Fallback>
                <p:oleObj name="公式" r:id="rId19" imgW="241091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94" y="1493141"/>
                        <a:ext cx="551033" cy="495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281073"/>
              </p:ext>
            </p:extLst>
          </p:nvPr>
        </p:nvGraphicFramePr>
        <p:xfrm>
          <a:off x="4723230" y="1484784"/>
          <a:ext cx="568850" cy="485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40" name="公式" r:id="rId21" imgW="253780" imgH="215713" progId="Equation.3">
                  <p:embed/>
                </p:oleObj>
              </mc:Choice>
              <mc:Fallback>
                <p:oleObj name="公式" r:id="rId21" imgW="253780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3230" y="1484784"/>
                        <a:ext cx="568850" cy="485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440054"/>
              </p:ext>
            </p:extLst>
          </p:nvPr>
        </p:nvGraphicFramePr>
        <p:xfrm>
          <a:off x="683568" y="2132856"/>
          <a:ext cx="1175696" cy="435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41" name="公式" r:id="rId23" imgW="482181" imgH="177646" progId="Equation.3">
                  <p:embed/>
                </p:oleObj>
              </mc:Choice>
              <mc:Fallback>
                <p:oleObj name="公式" r:id="rId23" imgW="482181" imgH="1776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32856"/>
                        <a:ext cx="1175696" cy="435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74768"/>
              </p:ext>
            </p:extLst>
          </p:nvPr>
        </p:nvGraphicFramePr>
        <p:xfrm>
          <a:off x="2446792" y="1978732"/>
          <a:ext cx="2701272" cy="802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42" name="公式" r:id="rId25" imgW="1333500" imgH="393700" progId="Equation.3">
                  <p:embed/>
                </p:oleObj>
              </mc:Choice>
              <mc:Fallback>
                <p:oleObj name="公式" r:id="rId25" imgW="13335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792" y="1978732"/>
                        <a:ext cx="2701272" cy="802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088164"/>
              </p:ext>
            </p:extLst>
          </p:nvPr>
        </p:nvGraphicFramePr>
        <p:xfrm>
          <a:off x="7640638" y="2125663"/>
          <a:ext cx="11350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43" name="Equation" r:id="rId27" imgW="495000" imgH="228600" progId="Equation.DSMT4">
                  <p:embed/>
                </p:oleObj>
              </mc:Choice>
              <mc:Fallback>
                <p:oleObj name="Equation" r:id="rId27" imgW="4950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638" y="2125663"/>
                        <a:ext cx="11350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33143"/>
              </p:ext>
            </p:extLst>
          </p:nvPr>
        </p:nvGraphicFramePr>
        <p:xfrm>
          <a:off x="690563" y="2708920"/>
          <a:ext cx="641077" cy="576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44" name="公式" r:id="rId29" imgW="241091" imgH="215713" progId="Equation.3">
                  <p:embed/>
                </p:oleObj>
              </mc:Choice>
              <mc:Fallback>
                <p:oleObj name="公式" r:id="rId29" imgW="241091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2708920"/>
                        <a:ext cx="641077" cy="576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4" name="对象 573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68076"/>
              </p:ext>
            </p:extLst>
          </p:nvPr>
        </p:nvGraphicFramePr>
        <p:xfrm>
          <a:off x="1656148" y="2730665"/>
          <a:ext cx="395572" cy="554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45" name="公式" r:id="rId30" imgW="152268" imgH="215713" progId="Equation.3">
                  <p:embed/>
                </p:oleObj>
              </mc:Choice>
              <mc:Fallback>
                <p:oleObj name="公式" r:id="rId30" imgW="152268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148" y="2730665"/>
                        <a:ext cx="395572" cy="554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5" name="对象 573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048213"/>
              </p:ext>
            </p:extLst>
          </p:nvPr>
        </p:nvGraphicFramePr>
        <p:xfrm>
          <a:off x="6804248" y="2791541"/>
          <a:ext cx="576064" cy="493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46" name="公式" r:id="rId32" imgW="253780" imgH="215713" progId="Equation.3">
                  <p:embed/>
                </p:oleObj>
              </mc:Choice>
              <mc:Fallback>
                <p:oleObj name="公式" r:id="rId32" imgW="253780" imgH="2157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2791541"/>
                        <a:ext cx="576064" cy="493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对象 573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1071"/>
              </p:ext>
            </p:extLst>
          </p:nvPr>
        </p:nvGraphicFramePr>
        <p:xfrm>
          <a:off x="7668344" y="2780454"/>
          <a:ext cx="360040" cy="50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47" name="公式" r:id="rId34" imgW="152268" imgH="215713" progId="Equation.3">
                  <p:embed/>
                </p:oleObj>
              </mc:Choice>
              <mc:Fallback>
                <p:oleObj name="公式" r:id="rId34" imgW="152268" imgH="2157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2780454"/>
                        <a:ext cx="360040" cy="504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6"/>
          <p:cNvSpPr>
            <a:spLocks noGrp="1"/>
          </p:cNvSpPr>
          <p:nvPr>
            <p:ph idx="1"/>
          </p:nvPr>
        </p:nvSpPr>
        <p:spPr>
          <a:xfrm>
            <a:off x="685800" y="642918"/>
            <a:ext cx="7772400" cy="5453082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∴加速度：</a:t>
            </a:r>
            <a:endParaRPr lang="en-US" altLang="zh-CN" sz="2800" dirty="0"/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10D8EC56-7A57-4F3A-B8FD-A330D20D45F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376573"/>
              </p:ext>
            </p:extLst>
          </p:nvPr>
        </p:nvGraphicFramePr>
        <p:xfrm>
          <a:off x="2565516" y="580802"/>
          <a:ext cx="4238732" cy="832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4" name="公式" r:id="rId3" imgW="1981080" imgH="393480" progId="Equation.3">
                  <p:embed/>
                </p:oleObj>
              </mc:Choice>
              <mc:Fallback>
                <p:oleObj name="公式" r:id="rId3" imgW="1981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516" y="580802"/>
                        <a:ext cx="4238732" cy="83230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内容占位符 12"/>
          <p:cNvSpPr txBox="1">
            <a:spLocks/>
          </p:cNvSpPr>
          <p:nvPr/>
        </p:nvSpPr>
        <p:spPr bwMode="auto">
          <a:xfrm>
            <a:off x="685800" y="1484784"/>
            <a:ext cx="7772400" cy="202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      很小时，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1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而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328743"/>
              </p:ext>
            </p:extLst>
          </p:nvPr>
        </p:nvGraphicFramePr>
        <p:xfrm>
          <a:off x="1475656" y="1539510"/>
          <a:ext cx="432048" cy="44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5" name="公式" r:id="rId5" imgW="190335" imgH="177646" progId="Equation.3">
                  <p:embed/>
                </p:oleObj>
              </mc:Choice>
              <mc:Fallback>
                <p:oleObj name="公式" r:id="rId5" imgW="190335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539510"/>
                        <a:ext cx="432048" cy="44933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15054"/>
              </p:ext>
            </p:extLst>
          </p:nvPr>
        </p:nvGraphicFramePr>
        <p:xfrm>
          <a:off x="3441700" y="1484313"/>
          <a:ext cx="37385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6" name="Equation" r:id="rId7" imgW="1714320" imgH="241200" progId="Equation.DSMT4">
                  <p:embed/>
                </p:oleObj>
              </mc:Choice>
              <mc:Fallback>
                <p:oleObj name="Equation" r:id="rId7" imgW="1714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1484313"/>
                        <a:ext cx="3738563" cy="546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701082"/>
              </p:ext>
            </p:extLst>
          </p:nvPr>
        </p:nvGraphicFramePr>
        <p:xfrm>
          <a:off x="1770855" y="2132856"/>
          <a:ext cx="620297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7" name="公式" r:id="rId9" imgW="2819400" imgH="393700" progId="Equation.3">
                  <p:embed/>
                </p:oleObj>
              </mc:Choice>
              <mc:Fallback>
                <p:oleObj name="公式" r:id="rId9" imgW="2819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855" y="2132856"/>
                        <a:ext cx="6202975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97906"/>
              </p:ext>
            </p:extLst>
          </p:nvPr>
        </p:nvGraphicFramePr>
        <p:xfrm>
          <a:off x="1187624" y="3265314"/>
          <a:ext cx="1728192" cy="80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8" name="公式" r:id="rId11" imgW="837836" imgH="393529" progId="Equation.3">
                  <p:embed/>
                </p:oleObj>
              </mc:Choice>
              <mc:Fallback>
                <p:oleObj name="公式" r:id="rId11" imgW="83783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265314"/>
                        <a:ext cx="1728192" cy="807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568201"/>
              </p:ext>
            </p:extLst>
          </p:nvPr>
        </p:nvGraphicFramePr>
        <p:xfrm>
          <a:off x="3753272" y="3261158"/>
          <a:ext cx="962744" cy="875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9" name="公式" r:id="rId13" imgW="431613" imgH="393529" progId="Equation.3">
                  <p:embed/>
                </p:oleObj>
              </mc:Choice>
              <mc:Fallback>
                <p:oleObj name="公式" r:id="rId13" imgW="43161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272" y="3261158"/>
                        <a:ext cx="962744" cy="875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733857"/>
              </p:ext>
            </p:extLst>
          </p:nvPr>
        </p:nvGraphicFramePr>
        <p:xfrm>
          <a:off x="5332512" y="3262000"/>
          <a:ext cx="1615752" cy="887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0" name="公式" r:id="rId15" imgW="761669" imgH="418918" progId="Equation.3">
                  <p:embed/>
                </p:oleObj>
              </mc:Choice>
              <mc:Fallback>
                <p:oleObj name="公式" r:id="rId15" imgW="76166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512" y="3262000"/>
                        <a:ext cx="1615752" cy="887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187624" y="4437112"/>
            <a:ext cx="734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CN" altLang="en-US" dirty="0"/>
              <a:t>∴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208583"/>
              </p:ext>
            </p:extLst>
          </p:nvPr>
        </p:nvGraphicFramePr>
        <p:xfrm>
          <a:off x="2155825" y="4191000"/>
          <a:ext cx="249396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1" name="Equation" r:id="rId17" imgW="1066680" imgH="444240" progId="Equation.DSMT4">
                  <p:embed/>
                </p:oleObj>
              </mc:Choice>
              <mc:Fallback>
                <p:oleObj name="Equation" r:id="rId17" imgW="106668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4191000"/>
                        <a:ext cx="2493963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685018"/>
              </p:ext>
            </p:extLst>
          </p:nvPr>
        </p:nvGraphicFramePr>
        <p:xfrm>
          <a:off x="1544638" y="5084762"/>
          <a:ext cx="1371178" cy="179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2" name="公式" r:id="rId19" imgW="660113" imgH="863225" progId="Equation.3">
                  <p:embed/>
                </p:oleObj>
              </mc:Choice>
              <mc:Fallback>
                <p:oleObj name="公式" r:id="rId19" imgW="660113" imgH="8632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5084762"/>
                        <a:ext cx="1371178" cy="179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3275856" y="5217889"/>
            <a:ext cx="3456384" cy="587375"/>
          </a:xfrm>
        </p:spPr>
        <p:txBody>
          <a:bodyPr/>
          <a:lstStyle/>
          <a:p>
            <a:pPr algn="l"/>
            <a:r>
              <a:rPr lang="en-US" altLang="zh-CN" sz="2800" dirty="0" smtClean="0"/>
              <a:t>——</a:t>
            </a:r>
            <a:r>
              <a:rPr lang="zh-CN" altLang="en-US" sz="2800" dirty="0" smtClean="0"/>
              <a:t>反应速率变化</a:t>
            </a:r>
          </a:p>
        </p:txBody>
      </p:sp>
      <p:sp>
        <p:nvSpPr>
          <p:cNvPr id="35" name="标题 1"/>
          <p:cNvSpPr txBox="1">
            <a:spLocks/>
          </p:cNvSpPr>
          <p:nvPr/>
        </p:nvSpPr>
        <p:spPr bwMode="auto">
          <a:xfrm>
            <a:off x="3275856" y="6093296"/>
            <a:ext cx="316835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——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反应方向变化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/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4" name="标题 1"/>
          <p:cNvSpPr txBox="1">
            <a:spLocks/>
          </p:cNvSpPr>
          <p:nvPr/>
        </p:nvSpPr>
        <p:spPr bwMode="auto">
          <a:xfrm>
            <a:off x="785786" y="908720"/>
            <a:ext cx="7772400" cy="64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加速度的数值为：</a:t>
            </a:r>
          </a:p>
        </p:txBody>
      </p:sp>
      <p:graphicFrame>
        <p:nvGraphicFramePr>
          <p:cNvPr id="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709745"/>
              </p:ext>
            </p:extLst>
          </p:nvPr>
        </p:nvGraphicFramePr>
        <p:xfrm>
          <a:off x="3851920" y="829158"/>
          <a:ext cx="3528392" cy="8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1" name="公式" r:id="rId3" imgW="1231366" imgH="482391" progId="Equation.3">
                  <p:embed/>
                </p:oleObj>
              </mc:Choice>
              <mc:Fallback>
                <p:oleObj name="公式" r:id="rId3" imgW="1231366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829158"/>
                        <a:ext cx="3528392" cy="87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标题 1"/>
          <p:cNvSpPr txBox="1">
            <a:spLocks/>
          </p:cNvSpPr>
          <p:nvPr/>
        </p:nvSpPr>
        <p:spPr bwMode="auto">
          <a:xfrm>
            <a:off x="880888" y="1772816"/>
            <a:ext cx="2634656" cy="64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方向：</a:t>
            </a:r>
          </a:p>
        </p:txBody>
      </p:sp>
      <p:graphicFrame>
        <p:nvGraphicFramePr>
          <p:cNvPr id="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518574"/>
              </p:ext>
            </p:extLst>
          </p:nvPr>
        </p:nvGraphicFramePr>
        <p:xfrm>
          <a:off x="2123728" y="1628800"/>
          <a:ext cx="1296144" cy="958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2" name="公式" r:id="rId5" imgW="583947" imgH="431613" progId="Equation.3">
                  <p:embed/>
                </p:oleObj>
              </mc:Choice>
              <mc:Fallback>
                <p:oleObj name="公式" r:id="rId5" imgW="5839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628800"/>
                        <a:ext cx="1296144" cy="958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907950" y="2643752"/>
            <a:ext cx="765023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 smtClean="0"/>
              <a:t>正，  与     同向，速率增大</a:t>
            </a:r>
            <a:endParaRPr lang="en-US" altLang="zh-CN" sz="2800" dirty="0" smtClean="0"/>
          </a:p>
          <a:p>
            <a:pPr algn="l"/>
            <a:r>
              <a:rPr lang="zh-CN" altLang="en-US" sz="2800" dirty="0" smtClean="0"/>
              <a:t>负，  与     反向，速率减小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0</a:t>
            </a:r>
            <a:r>
              <a:rPr lang="zh-CN" altLang="en-US" sz="2800" dirty="0" smtClean="0"/>
              <a:t>，  匀速曲线运动</a:t>
            </a:r>
            <a:endParaRPr lang="en-US" altLang="zh-CN" sz="2800" dirty="0" smtClean="0"/>
          </a:p>
          <a:p>
            <a:pPr algn="l"/>
            <a:endParaRPr lang="en-US" altLang="zh-CN" sz="1800" dirty="0" smtClean="0"/>
          </a:p>
          <a:p>
            <a:pPr algn="l"/>
            <a:r>
              <a:rPr lang="zh-CN" altLang="en-US" sz="2800" dirty="0" smtClean="0"/>
              <a:t>正，方向指向曲率中心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0</a:t>
            </a:r>
            <a:r>
              <a:rPr lang="zh-CN" altLang="en-US" sz="2800" dirty="0" smtClean="0"/>
              <a:t>， </a:t>
            </a:r>
            <a:r>
              <a:rPr lang="en-US" altLang="zh-CN" sz="2800" dirty="0" smtClean="0"/>
              <a:t>	      </a:t>
            </a:r>
            <a:r>
              <a:rPr lang="zh-CN" altLang="en-US" sz="2800" dirty="0" smtClean="0"/>
              <a:t>，即直线运动，</a:t>
            </a:r>
            <a:endParaRPr lang="en-US" altLang="zh-CN" sz="2800" dirty="0" smtClean="0"/>
          </a:p>
          <a:p>
            <a:pPr algn="l"/>
            <a:endParaRPr lang="en-US" altLang="zh-CN" sz="1800" dirty="0" smtClean="0"/>
          </a:p>
          <a:p>
            <a:pPr algn="l"/>
            <a:r>
              <a:rPr lang="zh-CN" altLang="en-US" sz="2800" dirty="0" smtClean="0"/>
              <a:t>    与     这两个分量与固定坐标系无关，常常叫做自然坐标系的分量。</a:t>
            </a:r>
            <a:endParaRPr lang="en-US" altLang="zh-CN" sz="2800" dirty="0" smtClean="0"/>
          </a:p>
          <a:p>
            <a:pPr algn="l"/>
            <a:endParaRPr lang="zh-CN" altLang="en-US" sz="1800" dirty="0"/>
          </a:p>
        </p:txBody>
      </p:sp>
      <p:sp>
        <p:nvSpPr>
          <p:cNvPr id="39" name="任意多边形 38"/>
          <p:cNvSpPr/>
          <p:nvPr/>
        </p:nvSpPr>
        <p:spPr bwMode="auto">
          <a:xfrm>
            <a:off x="6084168" y="2415758"/>
            <a:ext cx="1718085" cy="1882801"/>
          </a:xfrm>
          <a:custGeom>
            <a:avLst/>
            <a:gdLst>
              <a:gd name="connsiteX0" fmla="*/ 0 w 1066800"/>
              <a:gd name="connsiteY0" fmla="*/ 0 h 1908810"/>
              <a:gd name="connsiteX1" fmla="*/ 914400 w 1066800"/>
              <a:gd name="connsiteY1" fmla="*/ 685800 h 1908810"/>
              <a:gd name="connsiteX2" fmla="*/ 914400 w 1066800"/>
              <a:gd name="connsiteY2" fmla="*/ 1908810 h 1908810"/>
              <a:gd name="connsiteX3" fmla="*/ 914400 w 1066800"/>
              <a:gd name="connsiteY3" fmla="*/ 1908810 h 190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1908810">
                <a:moveTo>
                  <a:pt x="0" y="0"/>
                </a:moveTo>
                <a:cubicBezTo>
                  <a:pt x="381000" y="183832"/>
                  <a:pt x="762000" y="367665"/>
                  <a:pt x="914400" y="685800"/>
                </a:cubicBezTo>
                <a:cubicBezTo>
                  <a:pt x="1066800" y="1003935"/>
                  <a:pt x="914400" y="1908810"/>
                  <a:pt x="914400" y="1908810"/>
                </a:cubicBezTo>
                <a:lnTo>
                  <a:pt x="914400" y="190881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 flipV="1">
            <a:off x="7700066" y="2836483"/>
            <a:ext cx="1125" cy="177703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 bwMode="auto">
          <a:xfrm rot="10800000">
            <a:off x="6791615" y="3461759"/>
            <a:ext cx="909574" cy="23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 bwMode="auto">
          <a:xfrm rot="10800000">
            <a:off x="6791615" y="2834158"/>
            <a:ext cx="909574" cy="627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 bwMode="auto">
          <a:xfrm rot="5400000">
            <a:off x="6477814" y="3147998"/>
            <a:ext cx="627600" cy="22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>
            <a:off x="6791615" y="2834158"/>
            <a:ext cx="909574" cy="23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749743"/>
              </p:ext>
            </p:extLst>
          </p:nvPr>
        </p:nvGraphicFramePr>
        <p:xfrm>
          <a:off x="6993742" y="3147958"/>
          <a:ext cx="235829" cy="326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3" name="公式" r:id="rId7" imgW="152268" imgH="203024" progId="Equation.3">
                  <p:embed/>
                </p:oleObj>
              </mc:Choice>
              <mc:Fallback>
                <p:oleObj name="公式" r:id="rId7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3742" y="3147958"/>
                        <a:ext cx="235829" cy="326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414164"/>
              </p:ext>
            </p:extLst>
          </p:nvPr>
        </p:nvGraphicFramePr>
        <p:xfrm>
          <a:off x="6304243" y="2523265"/>
          <a:ext cx="355989" cy="510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4" name="公式" r:id="rId9" imgW="126725" imgH="177415" progId="Equation.3">
                  <p:embed/>
                </p:oleObj>
              </mc:Choice>
              <mc:Fallback>
                <p:oleObj name="公式" r:id="rId9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4243" y="2523265"/>
                        <a:ext cx="355989" cy="510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963259"/>
              </p:ext>
            </p:extLst>
          </p:nvPr>
        </p:nvGraphicFramePr>
        <p:xfrm>
          <a:off x="6349160" y="3213043"/>
          <a:ext cx="441330" cy="583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5" name="公式" r:id="rId11" imgW="177646" imgH="228402" progId="Equation.3">
                  <p:embed/>
                </p:oleObj>
              </mc:Choice>
              <mc:Fallback>
                <p:oleObj name="公式" r:id="rId11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9160" y="3213043"/>
                        <a:ext cx="441330" cy="583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554622"/>
              </p:ext>
            </p:extLst>
          </p:nvPr>
        </p:nvGraphicFramePr>
        <p:xfrm flipH="1">
          <a:off x="7749745" y="2573819"/>
          <a:ext cx="494663" cy="574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6" name="公式" r:id="rId13" imgW="152334" imgH="228501" progId="Equation.3">
                  <p:embed/>
                </p:oleObj>
              </mc:Choice>
              <mc:Fallback>
                <p:oleObj name="公式" r:id="rId13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749745" y="2573819"/>
                        <a:ext cx="494663" cy="574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337377"/>
              </p:ext>
            </p:extLst>
          </p:nvPr>
        </p:nvGraphicFramePr>
        <p:xfrm>
          <a:off x="285720" y="2996952"/>
          <a:ext cx="469286" cy="69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7" name="公式" r:id="rId15" imgW="152280" imgH="228600" progId="Equation.3">
                  <p:embed/>
                </p:oleObj>
              </mc:Choice>
              <mc:Fallback>
                <p:oleObj name="公式" r:id="rId15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996952"/>
                        <a:ext cx="469286" cy="69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左大括号 50"/>
          <p:cNvSpPr/>
          <p:nvPr/>
        </p:nvSpPr>
        <p:spPr bwMode="auto">
          <a:xfrm>
            <a:off x="704796" y="2852936"/>
            <a:ext cx="142876" cy="100811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864244"/>
              </p:ext>
            </p:extLst>
          </p:nvPr>
        </p:nvGraphicFramePr>
        <p:xfrm>
          <a:off x="327518" y="4375314"/>
          <a:ext cx="500066" cy="63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8" name="公式" r:id="rId17" imgW="177480" imgH="228600" progId="Equation.3">
                  <p:embed/>
                </p:oleObj>
              </mc:Choice>
              <mc:Fallback>
                <p:oleObj name="公式" r:id="rId17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18" y="4375314"/>
                        <a:ext cx="500066" cy="63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左大括号 52"/>
          <p:cNvSpPr/>
          <p:nvPr/>
        </p:nvSpPr>
        <p:spPr bwMode="auto">
          <a:xfrm>
            <a:off x="683568" y="4365104"/>
            <a:ext cx="142876" cy="64807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5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390950"/>
              </p:ext>
            </p:extLst>
          </p:nvPr>
        </p:nvGraphicFramePr>
        <p:xfrm>
          <a:off x="1500736" y="2608024"/>
          <a:ext cx="406968" cy="604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9" name="公式" r:id="rId19" imgW="152280" imgH="228600" progId="Equation.3">
                  <p:embed/>
                </p:oleObj>
              </mc:Choice>
              <mc:Fallback>
                <p:oleObj name="公式" r:id="rId19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736" y="2608024"/>
                        <a:ext cx="406968" cy="604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440197"/>
              </p:ext>
            </p:extLst>
          </p:nvPr>
        </p:nvGraphicFramePr>
        <p:xfrm>
          <a:off x="2198216" y="2564904"/>
          <a:ext cx="429568" cy="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0" name="公式" r:id="rId21" imgW="126720" imgH="177480" progId="Equation.3">
                  <p:embed/>
                </p:oleObj>
              </mc:Choice>
              <mc:Fallback>
                <p:oleObj name="公式" r:id="rId21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216" y="2564904"/>
                        <a:ext cx="429568" cy="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391906"/>
              </p:ext>
            </p:extLst>
          </p:nvPr>
        </p:nvGraphicFramePr>
        <p:xfrm>
          <a:off x="1475656" y="3002790"/>
          <a:ext cx="432048" cy="642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1" name="公式" r:id="rId23" imgW="152280" imgH="228600" progId="Equation.3">
                  <p:embed/>
                </p:oleObj>
              </mc:Choice>
              <mc:Fallback>
                <p:oleObj name="公式" r:id="rId23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002790"/>
                        <a:ext cx="432048" cy="642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802360"/>
              </p:ext>
            </p:extLst>
          </p:nvPr>
        </p:nvGraphicFramePr>
        <p:xfrm>
          <a:off x="2195736" y="3076508"/>
          <a:ext cx="360040" cy="496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2" name="公式" r:id="rId25" imgW="126720" imgH="177480" progId="Equation.3">
                  <p:embed/>
                </p:oleObj>
              </mc:Choice>
              <mc:Fallback>
                <p:oleObj name="公式" r:id="rId25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076508"/>
                        <a:ext cx="360040" cy="496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875785"/>
              </p:ext>
            </p:extLst>
          </p:nvPr>
        </p:nvGraphicFramePr>
        <p:xfrm>
          <a:off x="1422887" y="4725144"/>
          <a:ext cx="1060881" cy="369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3" name="公式" r:id="rId27" imgW="469800" imgH="164880" progId="Equation.3">
                  <p:embed/>
                </p:oleObj>
              </mc:Choice>
              <mc:Fallback>
                <p:oleObj name="公式" r:id="rId27" imgW="4698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887" y="4725144"/>
                        <a:ext cx="1060881" cy="369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980416"/>
              </p:ext>
            </p:extLst>
          </p:nvPr>
        </p:nvGraphicFramePr>
        <p:xfrm>
          <a:off x="4765326" y="4595727"/>
          <a:ext cx="1102818" cy="63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4" name="公式" r:id="rId29" imgW="393480" imgH="228600" progId="Equation.3">
                  <p:embed/>
                </p:oleObj>
              </mc:Choice>
              <mc:Fallback>
                <p:oleObj name="公式" r:id="rId29" imgW="393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326" y="4595727"/>
                        <a:ext cx="1102818" cy="633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767954"/>
              </p:ext>
            </p:extLst>
          </p:nvPr>
        </p:nvGraphicFramePr>
        <p:xfrm>
          <a:off x="993902" y="5268190"/>
          <a:ext cx="409746" cy="60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5" name="公式" r:id="rId31" imgW="152280" imgH="228600" progId="Equation.3">
                  <p:embed/>
                </p:oleObj>
              </mc:Choice>
              <mc:Fallback>
                <p:oleObj name="公式" r:id="rId31" imgW="152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902" y="5268190"/>
                        <a:ext cx="409746" cy="609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991998"/>
              </p:ext>
            </p:extLst>
          </p:nvPr>
        </p:nvGraphicFramePr>
        <p:xfrm>
          <a:off x="1691680" y="5313790"/>
          <a:ext cx="496838" cy="63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06" name="公式" r:id="rId32" imgW="177480" imgH="228600" progId="Equation.3">
                  <p:embed/>
                </p:oleObj>
              </mc:Choice>
              <mc:Fallback>
                <p:oleObj name="公式" r:id="rId32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313790"/>
                        <a:ext cx="496838" cy="63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1520" y="620688"/>
            <a:ext cx="7772400" cy="720080"/>
          </a:xfrm>
        </p:spPr>
        <p:txBody>
          <a:bodyPr/>
          <a:lstStyle/>
          <a:p>
            <a:pPr algn="l"/>
            <a:r>
              <a:rPr lang="en-US" altLang="zh-CN" sz="2800" dirty="0" smtClean="0"/>
              <a:t>2</a:t>
            </a:r>
            <a:r>
              <a:rPr lang="zh-CN" altLang="en-US" sz="2800" dirty="0" smtClean="0"/>
              <a:t>、圆周运动的加速度</a:t>
            </a:r>
            <a:endParaRPr lang="zh-CN" altLang="en-US" sz="2800" dirty="0"/>
          </a:p>
        </p:txBody>
      </p:sp>
      <p:sp>
        <p:nvSpPr>
          <p:cNvPr id="9" name="标题 5"/>
          <p:cNvSpPr txBox="1">
            <a:spLocks/>
          </p:cNvSpPr>
          <p:nvPr/>
        </p:nvSpPr>
        <p:spPr bwMode="auto">
          <a:xfrm>
            <a:off x="689072" y="1628800"/>
            <a:ext cx="777240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切向加速度：            ，方向总是切线方向</a:t>
            </a:r>
            <a:r>
              <a:rPr lang="zh-CN" altLang="en-US" sz="2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。</a:t>
            </a:r>
            <a:endParaRPr lang="en-US" altLang="zh-CN" sz="2800" kern="0" noProof="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法向加速度：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1" lang="en-US" altLang="zh-CN" sz="28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</a:t>
            </a:r>
            <a:r>
              <a:rPr kumimoji="1" lang="zh-CN" alt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，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方向总是指向圆心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——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向心加速度。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	         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，方向偏向圆心。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8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对于匀速（率）圆周运动，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	    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只有向心加速度。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405146"/>
              </p:ext>
            </p:extLst>
          </p:nvPr>
        </p:nvGraphicFramePr>
        <p:xfrm>
          <a:off x="3294096" y="1484784"/>
          <a:ext cx="1061880" cy="81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9" name="公式" r:id="rId3" imgW="507960" imgH="393480" progId="Equation.3">
                  <p:embed/>
                </p:oleObj>
              </mc:Choice>
              <mc:Fallback>
                <p:oleObj name="公式" r:id="rId3" imgW="507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96" y="1484784"/>
                        <a:ext cx="1061880" cy="814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326987"/>
              </p:ext>
            </p:extLst>
          </p:nvPr>
        </p:nvGraphicFramePr>
        <p:xfrm>
          <a:off x="3131840" y="2276872"/>
          <a:ext cx="1080120" cy="88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0" name="公式" r:id="rId5" imgW="507960" imgH="419040" progId="Equation.3">
                  <p:embed/>
                </p:oleObj>
              </mc:Choice>
              <mc:Fallback>
                <p:oleObj name="公式" r:id="rId5" imgW="507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276872"/>
                        <a:ext cx="1080120" cy="88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439835"/>
              </p:ext>
            </p:extLst>
          </p:nvPr>
        </p:nvGraphicFramePr>
        <p:xfrm>
          <a:off x="1059017" y="3717032"/>
          <a:ext cx="2288847" cy="560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1" name="公式" r:id="rId7" imgW="927000" imgH="228600" progId="Equation.3">
                  <p:embed/>
                </p:oleObj>
              </mc:Choice>
              <mc:Fallback>
                <p:oleObj name="公式" r:id="rId7" imgW="92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017" y="3717032"/>
                        <a:ext cx="2288847" cy="560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675487"/>
              </p:ext>
            </p:extLst>
          </p:nvPr>
        </p:nvGraphicFramePr>
        <p:xfrm>
          <a:off x="5364088" y="4462657"/>
          <a:ext cx="1584176" cy="838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2" name="公式" r:id="rId9" imgW="736560" imgH="393480" progId="Equation.3">
                  <p:embed/>
                </p:oleObj>
              </mc:Choice>
              <mc:Fallback>
                <p:oleObj name="公式" r:id="rId9" imgW="736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4462657"/>
                        <a:ext cx="1584176" cy="838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308890"/>
              </p:ext>
            </p:extLst>
          </p:nvPr>
        </p:nvGraphicFramePr>
        <p:xfrm>
          <a:off x="1259632" y="5200679"/>
          <a:ext cx="1584176" cy="89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53" name="公式" r:id="rId11" imgW="736560" imgH="419040" progId="Equation.3">
                  <p:embed/>
                </p:oleObj>
              </mc:Choice>
              <mc:Fallback>
                <p:oleObj name="公式" r:id="rId11" imgW="736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200679"/>
                        <a:ext cx="1584176" cy="892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5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E1085DE-103A-4606-9F3B-DBBF6D375183}" type="slidenum">
              <a:rPr kumimoji="0" lang="en-US" altLang="zh-CN" sz="1400" smtClean="0"/>
              <a:pPr eaLnBrk="1" hangingPunct="1"/>
              <a:t>4</a:t>
            </a:fld>
            <a:endParaRPr kumimoji="0" lang="en-US" altLang="zh-CN" sz="1400" smtClean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685800" y="1130300"/>
            <a:ext cx="7848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zh-CN" altLang="en-US" dirty="0"/>
              <a:t>为了定量描述任一时刻物体的准确位置，需要建立一个坐标系。</a:t>
            </a:r>
            <a:endParaRPr lang="en-US" altLang="zh-CN" dirty="0"/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dirty="0"/>
              <a:t>坐标系是固定在</a:t>
            </a:r>
            <a:r>
              <a:rPr lang="zh-CN" altLang="en-US" dirty="0" smtClean="0"/>
              <a:t>参照系</a:t>
            </a:r>
            <a:r>
              <a:rPr lang="zh-CN" altLang="en-US" dirty="0"/>
              <a:t>上的。</a:t>
            </a:r>
            <a:endParaRPr lang="en-US" altLang="zh-CN" dirty="0"/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endParaRPr lang="en-US" altLang="zh-CN" dirty="0"/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dirty="0"/>
              <a:t>坐标系的种类很多：直角坐标、极坐标、球坐标、柱坐标、自然坐标系。以</a:t>
            </a:r>
            <a:r>
              <a:rPr lang="zh-CN" altLang="en-US" dirty="0" smtClean="0"/>
              <a:t>描述</a:t>
            </a:r>
            <a:r>
              <a:rPr lang="zh-CN" altLang="en-US" dirty="0"/>
              <a:t>方</a:t>
            </a:r>
            <a:r>
              <a:rPr lang="zh-CN" altLang="en-US" dirty="0" smtClean="0"/>
              <a:t>便</a:t>
            </a:r>
            <a:r>
              <a:rPr lang="zh-CN" altLang="en-US" dirty="0"/>
              <a:t>为前提。</a:t>
            </a:r>
            <a:endParaRPr lang="en-US" altLang="zh-CN" dirty="0"/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endParaRPr lang="en-US" altLang="zh-CN" dirty="0"/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dirty="0"/>
              <a:t>坐标系可看做是</a:t>
            </a:r>
            <a:r>
              <a:rPr lang="zh-CN" altLang="en-US" dirty="0" smtClean="0"/>
              <a:t>参照系的</a:t>
            </a:r>
            <a:r>
              <a:rPr lang="zh-CN" altLang="en-US" dirty="0"/>
              <a:t>数学抽象。指明了坐标系也就确定了</a:t>
            </a:r>
            <a:r>
              <a:rPr lang="zh-CN" altLang="en-US" dirty="0" smtClean="0"/>
              <a:t>参照系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107504" y="692696"/>
            <a:ext cx="8928992" cy="616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0" hangingPunct="0">
              <a:spcBef>
                <a:spcPct val="20000"/>
              </a:spcBef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lang="zh-CN" altLang="en-US" sz="2800" kern="0" dirty="0">
                <a:latin typeface="+mn-lt"/>
                <a:ea typeface="+mn-ea"/>
              </a:rPr>
              <a:t>、</a:t>
            </a:r>
            <a:r>
              <a:rPr lang="zh-CN" altLang="en-US" sz="2800" kern="0" dirty="0" smtClean="0">
                <a:latin typeface="+mn-lt"/>
                <a:ea typeface="+mn-ea"/>
              </a:rPr>
              <a:t>圆周运动</a:t>
            </a:r>
            <a:r>
              <a:rPr lang="zh-CN" altLang="en-US" sz="2800" kern="0" dirty="0">
                <a:latin typeface="+mn-lt"/>
                <a:ea typeface="+mn-ea"/>
              </a:rPr>
              <a:t>的</a:t>
            </a:r>
            <a:r>
              <a:rPr lang="zh-CN" altLang="en-US" sz="2800" kern="0" dirty="0" smtClean="0">
                <a:latin typeface="+mn-lt"/>
                <a:ea typeface="+mn-ea"/>
              </a:rPr>
              <a:t>角</a:t>
            </a:r>
            <a:r>
              <a:rPr lang="zh-CN" altLang="en-US" sz="2800" kern="0" dirty="0">
                <a:latin typeface="+mn-lt"/>
                <a:ea typeface="+mn-ea"/>
              </a:rPr>
              <a:t>量表示</a:t>
            </a:r>
            <a:r>
              <a:rPr lang="zh-CN" altLang="en-US" sz="2800" kern="0" dirty="0" smtClean="0">
                <a:latin typeface="+mn-lt"/>
                <a:ea typeface="+mn-ea"/>
              </a:rPr>
              <a:t>：</a:t>
            </a:r>
            <a:endParaRPr lang="en-US" altLang="zh-CN" sz="2800" kern="0" dirty="0" smtClean="0">
              <a:latin typeface="+mn-lt"/>
              <a:ea typeface="+mn-ea"/>
            </a:endParaRPr>
          </a:p>
          <a:p>
            <a:pPr marL="457200" lvl="0" indent="-4572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800" kern="0" dirty="0" smtClean="0">
                <a:latin typeface="+mn-lt"/>
                <a:ea typeface="+mn-ea"/>
              </a:rPr>
              <a:t>圆周运动涉及到的弧长</a:t>
            </a:r>
            <a:r>
              <a:rPr lang="en-US" altLang="zh-CN" sz="2800" kern="0" dirty="0" smtClean="0">
                <a:latin typeface="+mn-lt"/>
                <a:ea typeface="+mn-ea"/>
              </a:rPr>
              <a:t>s</a:t>
            </a:r>
            <a:r>
              <a:rPr lang="zh-CN" altLang="en-US" sz="2800" kern="0" dirty="0" smtClean="0">
                <a:latin typeface="+mn-lt"/>
                <a:ea typeface="+mn-ea"/>
              </a:rPr>
              <a:t>，速率</a:t>
            </a:r>
            <a:r>
              <a:rPr lang="en-US" altLang="zh-CN" sz="2800" kern="0" dirty="0" smtClean="0">
                <a:latin typeface="+mn-lt"/>
                <a:ea typeface="+mn-ea"/>
              </a:rPr>
              <a:t>v</a:t>
            </a:r>
            <a:r>
              <a:rPr lang="zh-CN" altLang="en-US" sz="2800" kern="0" dirty="0" smtClean="0">
                <a:latin typeface="+mn-lt"/>
                <a:ea typeface="+mn-ea"/>
              </a:rPr>
              <a:t>，加速度             都叫做线量</a:t>
            </a:r>
            <a:r>
              <a:rPr lang="zh-CN" altLang="en-US" sz="2800" kern="0" dirty="0">
                <a:latin typeface="+mn-lt"/>
                <a:ea typeface="+mn-ea"/>
              </a:rPr>
              <a:t>。</a:t>
            </a:r>
            <a:endParaRPr lang="en-US" altLang="zh-CN" sz="28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kern="0" dirty="0" smtClean="0">
                <a:latin typeface="+mn-lt"/>
                <a:ea typeface="+mn-ea"/>
              </a:rPr>
              <a:t>			           </a:t>
            </a:r>
            <a:r>
              <a:rPr lang="en-US" altLang="zh-CN" sz="2800" kern="0" dirty="0" smtClean="0">
                <a:solidFill>
                  <a:srgbClr val="FF0000"/>
                </a:solidFill>
                <a:latin typeface="+mn-lt"/>
                <a:ea typeface="+mn-ea"/>
              </a:rPr>
              <a:t>——</a:t>
            </a:r>
            <a:r>
              <a:rPr lang="zh-CN" altLang="en-US" sz="2800" kern="0" dirty="0" smtClean="0">
                <a:solidFill>
                  <a:srgbClr val="FF0000"/>
                </a:solidFill>
                <a:latin typeface="+mn-lt"/>
                <a:ea typeface="+mn-ea"/>
              </a:rPr>
              <a:t>角位移</a:t>
            </a:r>
            <a:endParaRPr lang="en-US" altLang="zh-CN" sz="2800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0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30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800" kern="0" dirty="0" smtClean="0">
                <a:latin typeface="+mn-lt"/>
                <a:ea typeface="+mn-ea"/>
              </a:rPr>
              <a:t>    令</a:t>
            </a:r>
            <a:r>
              <a:rPr lang="en-US" altLang="zh-CN" sz="2800" kern="0" dirty="0" smtClean="0">
                <a:latin typeface="+mn-lt"/>
                <a:ea typeface="+mn-ea"/>
              </a:rPr>
              <a:t>			</a:t>
            </a:r>
            <a:r>
              <a:rPr lang="en-US" altLang="zh-CN" sz="2800" kern="0" dirty="0">
                <a:latin typeface="+mn-lt"/>
                <a:ea typeface="+mn-ea"/>
              </a:rPr>
              <a:t> </a:t>
            </a:r>
            <a:r>
              <a:rPr lang="en-US" altLang="zh-CN" sz="2800" kern="0" dirty="0" smtClean="0">
                <a:latin typeface="+mn-lt"/>
                <a:ea typeface="+mn-ea"/>
              </a:rPr>
              <a:t>             </a:t>
            </a:r>
            <a:r>
              <a:rPr lang="en-US" altLang="zh-CN" sz="2800" kern="0" dirty="0" smtClean="0">
                <a:solidFill>
                  <a:srgbClr val="FF0000"/>
                </a:solidFill>
                <a:latin typeface="+mn-lt"/>
                <a:ea typeface="+mn-ea"/>
              </a:rPr>
              <a:t>——</a:t>
            </a:r>
            <a:r>
              <a:rPr lang="zh-CN" altLang="en-US" sz="2800" kern="0" dirty="0" smtClean="0">
                <a:solidFill>
                  <a:srgbClr val="FF0000"/>
                </a:solidFill>
                <a:latin typeface="+mn-lt"/>
                <a:ea typeface="+mn-ea"/>
              </a:rPr>
              <a:t>角速度</a:t>
            </a:r>
            <a:endParaRPr lang="en-US" altLang="zh-CN" sz="2800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20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000" kern="0" dirty="0" smtClean="0">
                <a:latin typeface="+mn-lt"/>
                <a:ea typeface="+mn-ea"/>
              </a:rPr>
              <a:t>            </a:t>
            </a:r>
            <a:r>
              <a:rPr lang="zh-CN" altLang="en-US" sz="2800" kern="0" dirty="0" smtClean="0">
                <a:latin typeface="+mn-lt"/>
                <a:ea typeface="+mn-ea"/>
              </a:rPr>
              <a:t>表示角位移对时间的变化率</a:t>
            </a:r>
            <a:endParaRPr lang="en-US" altLang="zh-CN" sz="28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800" kern="0" dirty="0" smtClean="0">
                <a:latin typeface="+mn-lt"/>
                <a:ea typeface="+mn-ea"/>
              </a:rPr>
              <a:t>     对于匀速（率）圆周运动，</a:t>
            </a:r>
            <a:r>
              <a:rPr lang="en-US" altLang="zh-CN" sz="2800" kern="0" dirty="0" smtClean="0">
                <a:latin typeface="+mn-lt"/>
                <a:ea typeface="+mn-ea"/>
              </a:rPr>
              <a:t>	</a:t>
            </a:r>
            <a:r>
              <a:rPr lang="zh-CN" altLang="en-US" sz="2800" kern="0" dirty="0" smtClean="0">
                <a:latin typeface="+mn-lt"/>
                <a:ea typeface="+mn-ea"/>
              </a:rPr>
              <a:t>（匀速）</a:t>
            </a:r>
            <a:endParaRPr lang="en-US" altLang="zh-CN" sz="28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10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800" kern="0" dirty="0" smtClean="0">
                <a:latin typeface="+mn-lt"/>
                <a:ea typeface="+mn-ea"/>
              </a:rPr>
              <a:t>                                      ，令</a:t>
            </a:r>
            <a:r>
              <a:rPr lang="en-US" altLang="zh-CN" sz="2800" kern="0" dirty="0" smtClean="0">
                <a:latin typeface="+mn-lt"/>
                <a:ea typeface="+mn-ea"/>
              </a:rPr>
              <a:t>			</a:t>
            </a:r>
            <a:r>
              <a:rPr lang="en-US" altLang="zh-CN" sz="2800" kern="0" dirty="0" smtClean="0">
                <a:solidFill>
                  <a:srgbClr val="FF0000"/>
                </a:solidFill>
                <a:latin typeface="+mn-lt"/>
                <a:ea typeface="+mn-ea"/>
              </a:rPr>
              <a:t>——</a:t>
            </a:r>
            <a:r>
              <a:rPr lang="zh-CN" altLang="en-US" sz="2800" kern="0" dirty="0" smtClean="0">
                <a:solidFill>
                  <a:srgbClr val="FF0000"/>
                </a:solidFill>
                <a:latin typeface="+mn-lt"/>
                <a:ea typeface="+mn-ea"/>
              </a:rPr>
              <a:t>角加速度</a:t>
            </a:r>
            <a:endParaRPr lang="en-US" altLang="zh-CN" sz="2800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CN" sz="10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800" kern="0" dirty="0" smtClean="0">
                <a:latin typeface="+mn-lt"/>
                <a:ea typeface="+mn-ea"/>
              </a:rPr>
              <a:t>      则</a:t>
            </a:r>
            <a:endParaRPr lang="en-US" altLang="zh-CN" sz="2800" kern="0" dirty="0" smtClean="0">
              <a:latin typeface="+mn-lt"/>
              <a:ea typeface="+mn-ea"/>
            </a:endParaRPr>
          </a:p>
        </p:txBody>
      </p:sp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192399"/>
              </p:ext>
            </p:extLst>
          </p:nvPr>
        </p:nvGraphicFramePr>
        <p:xfrm>
          <a:off x="7282804" y="1268760"/>
          <a:ext cx="961604" cy="48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34" name="公式" r:id="rId3" imgW="444240" imgH="228600" progId="Equation.3">
                  <p:embed/>
                </p:oleObj>
              </mc:Choice>
              <mc:Fallback>
                <p:oleObj name="公式" r:id="rId3" imgW="444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2804" y="1268760"/>
                        <a:ext cx="961604" cy="48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779923"/>
              </p:ext>
            </p:extLst>
          </p:nvPr>
        </p:nvGraphicFramePr>
        <p:xfrm>
          <a:off x="985838" y="2259013"/>
          <a:ext cx="17399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35" name="Equation" r:id="rId5" imgW="812520" imgH="177480" progId="Equation.DSMT4">
                  <p:embed/>
                </p:oleObj>
              </mc:Choice>
              <mc:Fallback>
                <p:oleObj name="Equation" r:id="rId5" imgW="8125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2259013"/>
                        <a:ext cx="17399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786911"/>
              </p:ext>
            </p:extLst>
          </p:nvPr>
        </p:nvGraphicFramePr>
        <p:xfrm>
          <a:off x="1015511" y="2660167"/>
          <a:ext cx="1972313" cy="840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36" name="公式" r:id="rId7" imgW="914400" imgH="393480" progId="Equation.3">
                  <p:embed/>
                </p:oleObj>
              </mc:Choice>
              <mc:Fallback>
                <p:oleObj name="公式" r:id="rId7" imgW="914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511" y="2660167"/>
                        <a:ext cx="1972313" cy="840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452786"/>
              </p:ext>
            </p:extLst>
          </p:nvPr>
        </p:nvGraphicFramePr>
        <p:xfrm>
          <a:off x="870272" y="3424163"/>
          <a:ext cx="334168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37" name="Equation" r:id="rId9" imgW="1638000" imgH="393480" progId="Equation.DSMT4">
                  <p:embed/>
                </p:oleObj>
              </mc:Choice>
              <mc:Fallback>
                <p:oleObj name="Equation" r:id="rId9" imgW="1638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272" y="3424163"/>
                        <a:ext cx="3341688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964789"/>
              </p:ext>
            </p:extLst>
          </p:nvPr>
        </p:nvGraphicFramePr>
        <p:xfrm>
          <a:off x="611560" y="4531179"/>
          <a:ext cx="373292" cy="337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38" name="公式" r:id="rId11" imgW="152280" imgH="139680" progId="Equation.3">
                  <p:embed/>
                </p:oleObj>
              </mc:Choice>
              <mc:Fallback>
                <p:oleObj name="公式" r:id="rId11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531179"/>
                        <a:ext cx="373292" cy="337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366648"/>
              </p:ext>
            </p:extLst>
          </p:nvPr>
        </p:nvGraphicFramePr>
        <p:xfrm>
          <a:off x="4716016" y="5005460"/>
          <a:ext cx="1080120" cy="439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39" name="公式" r:id="rId13" imgW="431640" imgH="177480" progId="Equation.3">
                  <p:embed/>
                </p:oleObj>
              </mc:Choice>
              <mc:Fallback>
                <p:oleObj name="公式" r:id="rId13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005460"/>
                        <a:ext cx="1080120" cy="439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989662"/>
              </p:ext>
            </p:extLst>
          </p:nvPr>
        </p:nvGraphicFramePr>
        <p:xfrm>
          <a:off x="683568" y="5523954"/>
          <a:ext cx="2904297" cy="785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40" name="公式" r:id="rId15" imgW="1536480" imgH="419040" progId="Equation.3">
                  <p:embed/>
                </p:oleObj>
              </mc:Choice>
              <mc:Fallback>
                <p:oleObj name="公式" r:id="rId15" imgW="1536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523954"/>
                        <a:ext cx="2904297" cy="785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895317"/>
              </p:ext>
            </p:extLst>
          </p:nvPr>
        </p:nvGraphicFramePr>
        <p:xfrm>
          <a:off x="4446588" y="5422900"/>
          <a:ext cx="19780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41" name="Equation" r:id="rId17" imgW="927000" imgH="419040" progId="Equation.DSMT4">
                  <p:embed/>
                </p:oleObj>
              </mc:Choice>
              <mc:Fallback>
                <p:oleObj name="Equation" r:id="rId17" imgW="927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5422900"/>
                        <a:ext cx="19780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543501"/>
              </p:ext>
            </p:extLst>
          </p:nvPr>
        </p:nvGraphicFramePr>
        <p:xfrm>
          <a:off x="1562100" y="6378575"/>
          <a:ext cx="11953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42" name="Equation" r:id="rId19" imgW="533160" imgH="228600" progId="Equation.DSMT4">
                  <p:embed/>
                </p:oleObj>
              </mc:Choice>
              <mc:Fallback>
                <p:oleObj name="Equation" r:id="rId19" imgW="533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6378575"/>
                        <a:ext cx="119538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68"/>
          <p:cNvGrpSpPr>
            <a:grpSpLocks/>
          </p:cNvGrpSpPr>
          <p:nvPr/>
        </p:nvGrpSpPr>
        <p:grpSpPr bwMode="auto">
          <a:xfrm>
            <a:off x="7043307" y="2698587"/>
            <a:ext cx="608014" cy="436562"/>
            <a:chOff x="4274" y="2642"/>
            <a:chExt cx="383" cy="275"/>
          </a:xfrm>
        </p:grpSpPr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4274" y="2788"/>
              <a:ext cx="47" cy="129"/>
            </a:xfrm>
            <a:custGeom>
              <a:avLst/>
              <a:gdLst>
                <a:gd name="T0" fmla="*/ 0 w 35"/>
                <a:gd name="T1" fmla="*/ 0 h 84"/>
                <a:gd name="T2" fmla="*/ 141 w 35"/>
                <a:gd name="T3" fmla="*/ 318 h 84"/>
                <a:gd name="T4" fmla="*/ 191 w 35"/>
                <a:gd name="T5" fmla="*/ 749 h 84"/>
                <a:gd name="T6" fmla="*/ 191 w 35"/>
                <a:gd name="T7" fmla="*/ 1101 h 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84">
                  <a:moveTo>
                    <a:pt x="0" y="0"/>
                  </a:moveTo>
                  <a:cubicBezTo>
                    <a:pt x="4" y="5"/>
                    <a:pt x="19" y="15"/>
                    <a:pt x="24" y="24"/>
                  </a:cubicBezTo>
                  <a:cubicBezTo>
                    <a:pt x="29" y="33"/>
                    <a:pt x="31" y="47"/>
                    <a:pt x="33" y="57"/>
                  </a:cubicBezTo>
                  <a:cubicBezTo>
                    <a:pt x="35" y="67"/>
                    <a:pt x="33" y="79"/>
                    <a:pt x="33" y="8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7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0778755"/>
                </p:ext>
              </p:extLst>
            </p:nvPr>
          </p:nvGraphicFramePr>
          <p:xfrm>
            <a:off x="4455" y="2642"/>
            <a:ext cx="20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243" name="Equation" r:id="rId21" imgW="139579" imgH="177646" progId="Equation.3">
                    <p:embed/>
                  </p:oleObj>
                </mc:Choice>
                <mc:Fallback>
                  <p:oleObj name="Equation" r:id="rId21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5" y="2642"/>
                          <a:ext cx="202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108"/>
          <p:cNvGrpSpPr>
            <a:grpSpLocks/>
          </p:cNvGrpSpPr>
          <p:nvPr/>
        </p:nvGrpSpPr>
        <p:grpSpPr bwMode="auto">
          <a:xfrm>
            <a:off x="5745833" y="1997867"/>
            <a:ext cx="2513013" cy="2232025"/>
            <a:chOff x="3331" y="1906"/>
            <a:chExt cx="1583" cy="1406"/>
          </a:xfrm>
        </p:grpSpPr>
        <p:grpSp>
          <p:nvGrpSpPr>
            <p:cNvPr id="39" name="Group 75"/>
            <p:cNvGrpSpPr>
              <a:grpSpLocks/>
            </p:cNvGrpSpPr>
            <p:nvPr/>
          </p:nvGrpSpPr>
          <p:grpSpPr bwMode="auto">
            <a:xfrm>
              <a:off x="3331" y="1906"/>
              <a:ext cx="1451" cy="1406"/>
              <a:chOff x="3533" y="2187"/>
              <a:chExt cx="1451" cy="1406"/>
            </a:xfrm>
          </p:grpSpPr>
          <p:grpSp>
            <p:nvGrpSpPr>
              <p:cNvPr id="43" name="Group 53"/>
              <p:cNvGrpSpPr>
                <a:grpSpLocks/>
              </p:cNvGrpSpPr>
              <p:nvPr/>
            </p:nvGrpSpPr>
            <p:grpSpPr bwMode="auto">
              <a:xfrm>
                <a:off x="3533" y="2187"/>
                <a:ext cx="1451" cy="1406"/>
                <a:chOff x="3533" y="2187"/>
                <a:chExt cx="1451" cy="1406"/>
              </a:xfrm>
            </p:grpSpPr>
            <p:sp>
              <p:nvSpPr>
                <p:cNvPr id="46" name="AutoShape 5"/>
                <p:cNvSpPr>
                  <a:spLocks noChangeArrowheads="1"/>
                </p:cNvSpPr>
                <p:nvPr/>
              </p:nvSpPr>
              <p:spPr bwMode="auto">
                <a:xfrm>
                  <a:off x="3533" y="2187"/>
                  <a:ext cx="1451" cy="140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56 w 21600"/>
                    <a:gd name="T25" fmla="*/ 3165 h 21600"/>
                    <a:gd name="T26" fmla="*/ 18444 w 21600"/>
                    <a:gd name="T27" fmla="*/ 18435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0" y="10800"/>
                      </a:move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4835"/>
                        <a:pt x="16765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lose/>
                    </a:path>
                  </a:pathLst>
                </a:cu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7" name="Object 21"/>
                <p:cNvGraphicFramePr>
                  <a:graphicFrameLocks noChangeAspect="1"/>
                </p:cNvGraphicFramePr>
                <p:nvPr/>
              </p:nvGraphicFramePr>
              <p:xfrm>
                <a:off x="3984" y="2832"/>
                <a:ext cx="239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9244" name="Equation" r:id="rId23" imgW="164814" imgH="177492" progId="Equation.3">
                        <p:embed/>
                      </p:oleObj>
                    </mc:Choice>
                    <mc:Fallback>
                      <p:oleObj name="Equation" r:id="rId23" imgW="164814" imgH="17749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84" y="2832"/>
                              <a:ext cx="239" cy="25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4224" y="2880"/>
                  <a:ext cx="79" cy="79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Line 8"/>
              <p:cNvSpPr>
                <a:spLocks noChangeShapeType="1"/>
              </p:cNvSpPr>
              <p:nvPr/>
            </p:nvSpPr>
            <p:spPr bwMode="auto">
              <a:xfrm flipV="1">
                <a:off x="4259" y="2352"/>
                <a:ext cx="445" cy="561"/>
              </a:xfrm>
              <a:prstGeom prst="line">
                <a:avLst/>
              </a:prstGeom>
              <a:noFill/>
              <a:ln w="28575">
                <a:solidFill>
                  <a:srgbClr val="00B88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45" name="Object 7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3137138"/>
                  </p:ext>
                </p:extLst>
              </p:nvPr>
            </p:nvGraphicFramePr>
            <p:xfrm>
              <a:off x="4141" y="2513"/>
              <a:ext cx="240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245" name="Equation" r:id="rId25" imgW="164885" imgH="164885" progId="Equation.3">
                      <p:embed/>
                    </p:oleObj>
                  </mc:Choice>
                  <mc:Fallback>
                    <p:oleObj name="Equation" r:id="rId25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1" y="2513"/>
                            <a:ext cx="240" cy="2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" name="Group 76"/>
            <p:cNvGrpSpPr>
              <a:grpSpLocks/>
            </p:cNvGrpSpPr>
            <p:nvPr/>
          </p:nvGrpSpPr>
          <p:grpSpPr bwMode="auto">
            <a:xfrm>
              <a:off x="4463" y="2014"/>
              <a:ext cx="451" cy="268"/>
              <a:chOff x="4665" y="2295"/>
              <a:chExt cx="451" cy="268"/>
            </a:xfrm>
          </p:grpSpPr>
          <p:graphicFrame>
            <p:nvGraphicFramePr>
              <p:cNvPr id="41" name="Object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1282112"/>
                  </p:ext>
                </p:extLst>
              </p:nvPr>
            </p:nvGraphicFramePr>
            <p:xfrm>
              <a:off x="4915" y="2324"/>
              <a:ext cx="201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246" name="公式" r:id="rId27" imgW="139579" imgH="164957" progId="Equation.3">
                      <p:embed/>
                    </p:oleObj>
                  </mc:Choice>
                  <mc:Fallback>
                    <p:oleObj name="公式" r:id="rId27" imgW="139579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5" y="2324"/>
                            <a:ext cx="201" cy="2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" name="Oval 50"/>
              <p:cNvSpPr>
                <a:spLocks noChangeAspect="1" noChangeArrowheads="1"/>
              </p:cNvSpPr>
              <p:nvPr/>
            </p:nvSpPr>
            <p:spPr bwMode="auto">
              <a:xfrm>
                <a:off x="4665" y="2295"/>
                <a:ext cx="79" cy="79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9" name="Line 9"/>
          <p:cNvSpPr>
            <a:spLocks noChangeShapeType="1"/>
          </p:cNvSpPr>
          <p:nvPr/>
        </p:nvSpPr>
        <p:spPr bwMode="auto">
          <a:xfrm rot="19200000">
            <a:off x="7027693" y="2798403"/>
            <a:ext cx="927291" cy="630954"/>
          </a:xfrm>
          <a:prstGeom prst="line">
            <a:avLst/>
          </a:prstGeom>
          <a:noFill/>
          <a:ln w="28575">
            <a:solidFill>
              <a:srgbClr val="00B88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50" name="Oval 50"/>
          <p:cNvSpPr>
            <a:spLocks noChangeAspect="1" noChangeArrowheads="1"/>
          </p:cNvSpPr>
          <p:nvPr/>
        </p:nvSpPr>
        <p:spPr bwMode="auto">
          <a:xfrm>
            <a:off x="7986589" y="2975606"/>
            <a:ext cx="125413" cy="125413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8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85800" y="5297364"/>
            <a:ext cx="8062664" cy="9399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 smtClean="0"/>
              <a:t>此外，</a:t>
            </a:r>
            <a:r>
              <a:rPr lang="en-US" altLang="zh-CN" sz="2800" dirty="0" smtClean="0"/>
              <a:t>	           </a:t>
            </a:r>
            <a:r>
              <a:rPr lang="zh-CN" altLang="en-US" sz="2800" dirty="0" smtClean="0"/>
              <a:t>也可看做矢量，遵从右手定则，注意      的方向。</a:t>
            </a:r>
            <a:endParaRPr lang="zh-CN" altLang="en-US" sz="2800" dirty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429858"/>
              </p:ext>
            </p:extLst>
          </p:nvPr>
        </p:nvGraphicFramePr>
        <p:xfrm>
          <a:off x="950913" y="714375"/>
          <a:ext cx="3262305" cy="928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5" name="Equation" r:id="rId3" imgW="1460160" imgH="419040" progId="Equation.DSMT4">
                  <p:embed/>
                </p:oleObj>
              </mc:Choice>
              <mc:Fallback>
                <p:oleObj name="Equation" r:id="rId3" imgW="1460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714375"/>
                        <a:ext cx="3262305" cy="928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 txBox="1">
            <a:spLocks/>
          </p:cNvSpPr>
          <p:nvPr/>
        </p:nvSpPr>
        <p:spPr bwMode="auto">
          <a:xfrm>
            <a:off x="785786" y="15567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类似匀变速直线运动，对于匀变速率圆周运动可得：    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=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常量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613822"/>
              </p:ext>
            </p:extLst>
          </p:nvPr>
        </p:nvGraphicFramePr>
        <p:xfrm>
          <a:off x="2267744" y="2132856"/>
          <a:ext cx="504056" cy="459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6" name="公式" r:id="rId5" imgW="152280" imgH="139680" progId="Equation.3">
                  <p:embed/>
                </p:oleObj>
              </mc:Choice>
              <mc:Fallback>
                <p:oleObj name="公式" r:id="rId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132856"/>
                        <a:ext cx="504056" cy="459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320450"/>
              </p:ext>
            </p:extLst>
          </p:nvPr>
        </p:nvGraphicFramePr>
        <p:xfrm>
          <a:off x="1258888" y="2862263"/>
          <a:ext cx="3198812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7" name="Equation" r:id="rId7" imgW="1371600" imgH="901440" progId="Equation.DSMT4">
                  <p:embed/>
                </p:oleObj>
              </mc:Choice>
              <mc:Fallback>
                <p:oleObj name="Equation" r:id="rId7" imgW="137160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862263"/>
                        <a:ext cx="3198812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517832"/>
              </p:ext>
            </p:extLst>
          </p:nvPr>
        </p:nvGraphicFramePr>
        <p:xfrm>
          <a:off x="1907704" y="5316538"/>
          <a:ext cx="1714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8" name="Equation" r:id="rId9" imgW="634680" imgH="177480" progId="Equation.DSMT4">
                  <p:embed/>
                </p:oleObj>
              </mc:Choice>
              <mc:Fallback>
                <p:oleObj name="Equation" r:id="rId9" imgW="6346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316538"/>
                        <a:ext cx="17145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692995"/>
              </p:ext>
            </p:extLst>
          </p:nvPr>
        </p:nvGraphicFramePr>
        <p:xfrm>
          <a:off x="1907704" y="5846133"/>
          <a:ext cx="432048" cy="391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9" name="公式" r:id="rId11" imgW="152280" imgH="139680" progId="Equation.3">
                  <p:embed/>
                </p:oleObj>
              </mc:Choice>
              <mc:Fallback>
                <p:oleObj name="公式" r:id="rId11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846133"/>
                        <a:ext cx="432048" cy="391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339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3DCB839-F232-457B-901A-1050C0BEA2A9}" type="slidenum">
              <a:rPr kumimoji="0" lang="en-US" altLang="zh-CN" sz="1400" smtClean="0"/>
              <a:pPr eaLnBrk="1" hangingPunct="1"/>
              <a:t>42</a:t>
            </a:fld>
            <a:endParaRPr kumimoji="0" lang="en-US" altLang="zh-CN" sz="1400" smtClean="0"/>
          </a:p>
        </p:txBody>
      </p:sp>
      <p:sp>
        <p:nvSpPr>
          <p:cNvPr id="3" name="Text Box 49"/>
          <p:cNvSpPr txBox="1">
            <a:spLocks noChangeArrowheads="1"/>
          </p:cNvSpPr>
          <p:nvPr/>
        </p:nvSpPr>
        <p:spPr bwMode="auto">
          <a:xfrm>
            <a:off x="1039813" y="385763"/>
            <a:ext cx="703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060606"/>
                </a:solidFill>
              </a:rPr>
              <a:t>§3.</a:t>
            </a:r>
            <a:r>
              <a:rPr lang="zh-CN" altLang="en-US" sz="3200" dirty="0" smtClean="0">
                <a:solidFill>
                  <a:srgbClr val="060606"/>
                </a:solidFill>
              </a:rPr>
              <a:t> </a:t>
            </a:r>
            <a:r>
              <a:rPr lang="en-US" altLang="zh-CN" sz="3200" dirty="0" smtClean="0">
                <a:solidFill>
                  <a:srgbClr val="060606"/>
                </a:solidFill>
              </a:rPr>
              <a:t> </a:t>
            </a:r>
            <a:r>
              <a:rPr lang="zh-CN" altLang="en-US" sz="3200" dirty="0">
                <a:solidFill>
                  <a:srgbClr val="060606"/>
                </a:solidFill>
              </a:rPr>
              <a:t>相对运动</a:t>
            </a:r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323851" y="1027113"/>
            <a:ext cx="77517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00"/>
                </a:solidFill>
              </a:rPr>
              <a:t>设两个参考线有相对运动，即</a:t>
            </a:r>
            <a:r>
              <a:rPr lang="en-US" altLang="zh-CN" sz="2800" i="1" dirty="0">
                <a:solidFill>
                  <a:srgbClr val="000000"/>
                </a:solidFill>
              </a:rPr>
              <a:t>S</a:t>
            </a:r>
            <a:r>
              <a:rPr lang="en-US" altLang="zh-CN" sz="2800" i="1" dirty="0">
                <a:solidFill>
                  <a:srgbClr val="000000"/>
                </a:solidFill>
                <a:sym typeface="Symbol" pitchFamily="18" charset="2"/>
              </a:rPr>
              <a:t>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相对于</a:t>
            </a:r>
            <a:r>
              <a:rPr lang="en-US" altLang="zh-CN" sz="2800" i="1" dirty="0"/>
              <a:t>S</a:t>
            </a:r>
            <a:r>
              <a:rPr lang="en-US" altLang="zh-CN" sz="2800" i="1" dirty="0">
                <a:solidFill>
                  <a:srgbClr val="FF00FF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以速度     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dirty="0" smtClean="0"/>
              <a:t>平</a:t>
            </a:r>
            <a:r>
              <a:rPr lang="zh-CN" altLang="en-US" sz="2800" dirty="0"/>
              <a:t>动</a:t>
            </a:r>
            <a:r>
              <a:rPr lang="zh-CN" altLang="en-US" sz="2800" dirty="0">
                <a:solidFill>
                  <a:srgbClr val="000000"/>
                </a:solidFill>
              </a:rPr>
              <a:t>的</a:t>
            </a:r>
            <a:r>
              <a:rPr lang="zh-CN" altLang="en-US" sz="2800" dirty="0" smtClean="0">
                <a:solidFill>
                  <a:srgbClr val="000000"/>
                </a:solidFill>
              </a:rPr>
              <a:t>情形，考察质点</a:t>
            </a:r>
            <a:r>
              <a:rPr lang="en-US" altLang="zh-CN" sz="2800" dirty="0" smtClean="0">
                <a:solidFill>
                  <a:srgbClr val="000000"/>
                </a:solidFill>
              </a:rPr>
              <a:t>P</a:t>
            </a:r>
            <a:r>
              <a:rPr lang="zh-CN" altLang="en-US" sz="2800" dirty="0" smtClean="0">
                <a:solidFill>
                  <a:srgbClr val="000000"/>
                </a:solidFill>
              </a:rPr>
              <a:t>的运动。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Line 51"/>
          <p:cNvSpPr>
            <a:spLocks noChangeShapeType="1"/>
          </p:cNvSpPr>
          <p:nvPr/>
        </p:nvSpPr>
        <p:spPr bwMode="auto">
          <a:xfrm flipV="1">
            <a:off x="2071037" y="3500070"/>
            <a:ext cx="1432966" cy="476896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>
              <a:defRPr/>
            </a:pPr>
            <a:endParaRPr kumimoji="0" lang="zh-CN" altLang="en-US" sz="1400">
              <a:solidFill>
                <a:srgbClr val="000000"/>
              </a:solidFill>
              <a:ea typeface="+mn-ea"/>
            </a:endParaRPr>
          </a:p>
        </p:txBody>
      </p:sp>
      <p:graphicFrame>
        <p:nvGraphicFramePr>
          <p:cNvPr id="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378288"/>
              </p:ext>
            </p:extLst>
          </p:nvPr>
        </p:nvGraphicFramePr>
        <p:xfrm>
          <a:off x="2486025" y="3181350"/>
          <a:ext cx="29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5" name="公式" r:id="rId3" imgW="177480" imgH="241200" progId="Equation.3">
                  <p:embed/>
                </p:oleObj>
              </mc:Choice>
              <mc:Fallback>
                <p:oleObj name="公式" r:id="rId3" imgW="177480" imgH="241200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3181350"/>
                        <a:ext cx="29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3"/>
          <p:cNvSpPr txBox="1">
            <a:spLocks noChangeArrowheads="1"/>
          </p:cNvSpPr>
          <p:nvPr/>
        </p:nvSpPr>
        <p:spPr bwMode="auto">
          <a:xfrm>
            <a:off x="2661838" y="2041684"/>
            <a:ext cx="32783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由矢量运算法则有：</a:t>
            </a:r>
          </a:p>
        </p:txBody>
      </p:sp>
      <p:graphicFrame>
        <p:nvGraphicFramePr>
          <p:cNvPr id="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507835"/>
              </p:ext>
            </p:extLst>
          </p:nvPr>
        </p:nvGraphicFramePr>
        <p:xfrm>
          <a:off x="6040263" y="1988840"/>
          <a:ext cx="191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6" name="公式" r:id="rId5" imgW="838080" imgH="228600" progId="Equation.3">
                  <p:embed/>
                </p:oleObj>
              </mc:Choice>
              <mc:Fallback>
                <p:oleObj name="公式" r:id="rId5" imgW="838080" imgH="228600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263" y="1988840"/>
                        <a:ext cx="1916113" cy="5715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4499992" y="3337828"/>
            <a:ext cx="3378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/>
              <a:t>两边对时间微商： </a:t>
            </a:r>
            <a:endParaRPr lang="zh-CN" altLang="en-US" sz="2800" dirty="0"/>
          </a:p>
        </p:txBody>
      </p:sp>
      <p:graphicFrame>
        <p:nvGraphicFramePr>
          <p:cNvPr id="1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050837"/>
              </p:ext>
            </p:extLst>
          </p:nvPr>
        </p:nvGraphicFramePr>
        <p:xfrm>
          <a:off x="5553872" y="3994447"/>
          <a:ext cx="23114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7" name="公式" r:id="rId7" imgW="901440" imgH="393480" progId="Equation.3">
                  <p:embed/>
                </p:oleObj>
              </mc:Choice>
              <mc:Fallback>
                <p:oleObj name="公式" r:id="rId7" imgW="901440" imgH="393480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872" y="3994447"/>
                        <a:ext cx="2311400" cy="874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22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71731"/>
              </p:ext>
            </p:extLst>
          </p:nvPr>
        </p:nvGraphicFramePr>
        <p:xfrm>
          <a:off x="4716016" y="2620456"/>
          <a:ext cx="330443" cy="59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08" name="公式" r:id="rId9" imgW="139680" imgH="228600" progId="Equation.3">
                  <p:embed/>
                </p:oleObj>
              </mc:Choice>
              <mc:Fallback>
                <p:oleObj name="公式" r:id="rId9" imgW="139680" imgH="22860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620456"/>
                        <a:ext cx="330443" cy="592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67"/>
          <p:cNvGrpSpPr>
            <a:grpSpLocks/>
          </p:cNvGrpSpPr>
          <p:nvPr/>
        </p:nvGrpSpPr>
        <p:grpSpPr bwMode="auto">
          <a:xfrm>
            <a:off x="1116085" y="1984226"/>
            <a:ext cx="3858249" cy="2603500"/>
            <a:chOff x="1030" y="1428"/>
            <a:chExt cx="2633" cy="1640"/>
          </a:xfrm>
        </p:grpSpPr>
        <p:sp>
          <p:nvSpPr>
            <p:cNvPr id="21" name="Line 68"/>
            <p:cNvSpPr>
              <a:spLocks noChangeShapeType="1"/>
            </p:cNvSpPr>
            <p:nvPr/>
          </p:nvSpPr>
          <p:spPr bwMode="auto">
            <a:xfrm flipV="1">
              <a:off x="1030" y="2685"/>
              <a:ext cx="652" cy="3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defRPr/>
              </a:pPr>
              <a:endParaRPr kumimoji="0" lang="zh-CN" altLang="en-US" sz="1400">
                <a:solidFill>
                  <a:srgbClr val="000000"/>
                </a:solidFill>
                <a:ea typeface="+mn-ea"/>
              </a:endParaRPr>
            </a:p>
          </p:txBody>
        </p:sp>
        <p:grpSp>
          <p:nvGrpSpPr>
            <p:cNvPr id="45108" name="Group 69"/>
            <p:cNvGrpSpPr>
              <a:grpSpLocks/>
            </p:cNvGrpSpPr>
            <p:nvPr/>
          </p:nvGrpSpPr>
          <p:grpSpPr bwMode="auto">
            <a:xfrm>
              <a:off x="1046" y="1428"/>
              <a:ext cx="2617" cy="1540"/>
              <a:chOff x="1046" y="1428"/>
              <a:chExt cx="2617" cy="1540"/>
            </a:xfrm>
          </p:grpSpPr>
          <p:sp>
            <p:nvSpPr>
              <p:cNvPr id="45109" name="Text Box 70"/>
              <p:cNvSpPr txBox="1">
                <a:spLocks noChangeArrowheads="1"/>
              </p:cNvSpPr>
              <p:nvPr/>
            </p:nvSpPr>
            <p:spPr bwMode="auto">
              <a:xfrm>
                <a:off x="1305" y="1428"/>
                <a:ext cx="650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3200" b="1" i="1" dirty="0">
                    <a:solidFill>
                      <a:srgbClr val="FF00FF"/>
                    </a:solidFill>
                  </a:rPr>
                  <a:t> </a:t>
                </a:r>
                <a:r>
                  <a:rPr lang="en-US" altLang="zh-CN" sz="3200" b="1" i="1" dirty="0">
                    <a:solidFill>
                      <a:srgbClr val="FF00FF"/>
                    </a:solidFill>
                  </a:rPr>
                  <a:t>z</a:t>
                </a:r>
                <a:r>
                  <a:rPr lang="en-US" altLang="zh-CN" sz="3200" b="1" dirty="0" smtClean="0">
                    <a:solidFill>
                      <a:srgbClr val="FF00FF"/>
                    </a:solidFill>
                    <a:latin typeface="宋体" pitchFamily="2" charset="-122"/>
                  </a:rPr>
                  <a:t>′</a:t>
                </a:r>
                <a:endParaRPr lang="en-US" altLang="zh-CN" sz="3200" b="1" dirty="0">
                  <a:solidFill>
                    <a:srgbClr val="FF00FF"/>
                  </a:solidFill>
                </a:endParaRPr>
              </a:p>
            </p:txBody>
          </p:sp>
          <p:sp>
            <p:nvSpPr>
              <p:cNvPr id="25" name="Line 72"/>
              <p:cNvSpPr>
                <a:spLocks noChangeShapeType="1"/>
              </p:cNvSpPr>
              <p:nvPr/>
            </p:nvSpPr>
            <p:spPr bwMode="auto">
              <a:xfrm flipV="1">
                <a:off x="1680" y="1520"/>
                <a:ext cx="0" cy="1157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26" name="Line 73"/>
              <p:cNvSpPr>
                <a:spLocks noChangeShapeType="1"/>
              </p:cNvSpPr>
              <p:nvPr/>
            </p:nvSpPr>
            <p:spPr bwMode="auto">
              <a:xfrm>
                <a:off x="1680" y="2685"/>
                <a:ext cx="1599" cy="0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>
                  <a:defRPr/>
                </a:pPr>
                <a:endParaRPr kumimoji="0" lang="zh-CN" altLang="en-US" sz="1400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45113" name="Text Box 74"/>
              <p:cNvSpPr txBox="1">
                <a:spLocks noChangeArrowheads="1"/>
              </p:cNvSpPr>
              <p:nvPr/>
            </p:nvSpPr>
            <p:spPr bwMode="auto">
              <a:xfrm>
                <a:off x="3068" y="2352"/>
                <a:ext cx="595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 dirty="0">
                    <a:solidFill>
                      <a:srgbClr val="FF00FF"/>
                    </a:solidFill>
                  </a:rPr>
                  <a:t>y</a:t>
                </a:r>
                <a:r>
                  <a:rPr lang="en-US" altLang="zh-CN" sz="3200" b="1" dirty="0" smtClean="0">
                    <a:solidFill>
                      <a:srgbClr val="FF00FF"/>
                    </a:solidFill>
                    <a:latin typeface="宋体" pitchFamily="2" charset="-122"/>
                  </a:rPr>
                  <a:t>′</a:t>
                </a:r>
                <a:endParaRPr lang="en-US" altLang="zh-CN" sz="3200" b="1" dirty="0">
                  <a:solidFill>
                    <a:srgbClr val="FF00FF"/>
                  </a:solidFill>
                </a:endParaRPr>
              </a:p>
            </p:txBody>
          </p:sp>
          <p:graphicFrame>
            <p:nvGraphicFramePr>
              <p:cNvPr id="45115" name="Object 7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4564912"/>
                  </p:ext>
                </p:extLst>
              </p:nvPr>
            </p:nvGraphicFramePr>
            <p:xfrm>
              <a:off x="1046" y="2544"/>
              <a:ext cx="308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09" name="公式" r:id="rId11" imgW="164880" imgH="228600" progId="Equation.3">
                      <p:embed/>
                    </p:oleObj>
                  </mc:Choice>
                  <mc:Fallback>
                    <p:oleObj name="公式" r:id="rId11" imgW="164880" imgH="228600" progId="Equation.3">
                      <p:embed/>
                      <p:pic>
                        <p:nvPicPr>
                          <p:cNvPr id="0" name="Picture 1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6" y="2544"/>
                            <a:ext cx="308" cy="4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116" name="Object 77"/>
              <p:cNvGraphicFramePr>
                <a:graphicFrameLocks noChangeAspect="1"/>
              </p:cNvGraphicFramePr>
              <p:nvPr/>
            </p:nvGraphicFramePr>
            <p:xfrm>
              <a:off x="1526" y="2640"/>
              <a:ext cx="317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010" name="公式" r:id="rId13" imgW="139680" imgH="127080" progId="Equation.3">
                      <p:embed/>
                    </p:oleObj>
                  </mc:Choice>
                  <mc:Fallback>
                    <p:oleObj name="公式" r:id="rId13" imgW="139680" imgH="127080" progId="Equation.3">
                      <p:embed/>
                      <p:pic>
                        <p:nvPicPr>
                          <p:cNvPr id="0" name="Picture 1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6" y="2640"/>
                            <a:ext cx="317" cy="2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5" name="Group 82"/>
          <p:cNvGrpSpPr>
            <a:grpSpLocks/>
          </p:cNvGrpSpPr>
          <p:nvPr/>
        </p:nvGrpSpPr>
        <p:grpSpPr bwMode="auto">
          <a:xfrm>
            <a:off x="230175" y="4098925"/>
            <a:ext cx="1336207" cy="1812925"/>
            <a:chOff x="-23" y="2618"/>
            <a:chExt cx="912" cy="1142"/>
          </a:xfrm>
        </p:grpSpPr>
        <p:sp>
          <p:nvSpPr>
            <p:cNvPr id="45104" name="Text Box 87"/>
            <p:cNvSpPr txBox="1">
              <a:spLocks noChangeArrowheads="1"/>
            </p:cNvSpPr>
            <p:nvPr/>
          </p:nvSpPr>
          <p:spPr bwMode="auto">
            <a:xfrm>
              <a:off x="-23" y="3462"/>
              <a:ext cx="27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endParaRPr lang="en-US" altLang="zh-CN" sz="32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45100" name="Text Box 90"/>
            <p:cNvSpPr txBox="1">
              <a:spLocks noChangeArrowheads="1"/>
            </p:cNvSpPr>
            <p:nvPr/>
          </p:nvSpPr>
          <p:spPr bwMode="auto">
            <a:xfrm>
              <a:off x="537" y="2618"/>
              <a:ext cx="3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solidFill>
                    <a:srgbClr val="000000"/>
                  </a:solidFill>
                </a:rPr>
                <a:t>·</a:t>
              </a:r>
            </a:p>
          </p:txBody>
        </p:sp>
      </p:grpSp>
      <p:grpSp>
        <p:nvGrpSpPr>
          <p:cNvPr id="45086" name="Group 93"/>
          <p:cNvGrpSpPr>
            <a:grpSpLocks/>
          </p:cNvGrpSpPr>
          <p:nvPr/>
        </p:nvGrpSpPr>
        <p:grpSpPr bwMode="auto">
          <a:xfrm>
            <a:off x="563563" y="2343150"/>
            <a:ext cx="3660775" cy="2667001"/>
            <a:chOff x="205" y="1512"/>
            <a:chExt cx="2498" cy="1680"/>
          </a:xfrm>
        </p:grpSpPr>
        <p:grpSp>
          <p:nvGrpSpPr>
            <p:cNvPr id="45087" name="Group 94"/>
            <p:cNvGrpSpPr>
              <a:grpSpLocks/>
            </p:cNvGrpSpPr>
            <p:nvPr/>
          </p:nvGrpSpPr>
          <p:grpSpPr bwMode="auto">
            <a:xfrm>
              <a:off x="205" y="1512"/>
              <a:ext cx="2498" cy="1510"/>
              <a:chOff x="205" y="1512"/>
              <a:chExt cx="2498" cy="1510"/>
            </a:xfrm>
          </p:grpSpPr>
          <p:sp>
            <p:nvSpPr>
              <p:cNvPr id="45089" name="Text Box 95"/>
              <p:cNvSpPr txBox="1">
                <a:spLocks noChangeArrowheads="1"/>
              </p:cNvSpPr>
              <p:nvPr/>
            </p:nvSpPr>
            <p:spPr bwMode="auto">
              <a:xfrm>
                <a:off x="237" y="1512"/>
                <a:ext cx="650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3200" b="1" i="1" dirty="0">
                    <a:solidFill>
                      <a:srgbClr val="FF00FF"/>
                    </a:solidFill>
                  </a:rPr>
                  <a:t> </a:t>
                </a:r>
                <a:r>
                  <a:rPr lang="en-US" altLang="zh-CN" sz="3200" b="1" i="1" dirty="0" smtClean="0">
                    <a:solidFill>
                      <a:srgbClr val="FF00FF"/>
                    </a:solidFill>
                  </a:rPr>
                  <a:t>z</a:t>
                </a:r>
                <a:endParaRPr lang="en-US" altLang="zh-CN" sz="3200" b="1" dirty="0">
                  <a:solidFill>
                    <a:srgbClr val="FF00FF"/>
                  </a:solidFill>
                </a:endParaRPr>
              </a:p>
            </p:txBody>
          </p:sp>
          <p:sp>
            <p:nvSpPr>
              <p:cNvPr id="45095" name="Text Box 103"/>
              <p:cNvSpPr txBox="1">
                <a:spLocks noChangeArrowheads="1"/>
              </p:cNvSpPr>
              <p:nvPr/>
            </p:nvSpPr>
            <p:spPr bwMode="auto">
              <a:xfrm>
                <a:off x="205" y="1854"/>
                <a:ext cx="534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 dirty="0" smtClean="0">
                    <a:solidFill>
                      <a:srgbClr val="FF00FF"/>
                    </a:solidFill>
                  </a:rPr>
                  <a:t>S</a:t>
                </a:r>
                <a:endParaRPr lang="en-US" altLang="zh-CN" sz="3200" b="1" dirty="0">
                  <a:solidFill>
                    <a:srgbClr val="FF00FF"/>
                  </a:solidFill>
                </a:endParaRPr>
              </a:p>
            </p:txBody>
          </p:sp>
          <p:sp>
            <p:nvSpPr>
              <p:cNvPr id="45096" name="Text Box 104"/>
              <p:cNvSpPr txBox="1">
                <a:spLocks noChangeArrowheads="1"/>
              </p:cNvSpPr>
              <p:nvPr/>
            </p:nvSpPr>
            <p:spPr bwMode="auto">
              <a:xfrm>
                <a:off x="2108" y="2724"/>
                <a:ext cx="595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 dirty="0" smtClean="0">
                    <a:solidFill>
                      <a:srgbClr val="FF00FF"/>
                    </a:solidFill>
                  </a:rPr>
                  <a:t>y</a:t>
                </a:r>
                <a:endParaRPr lang="en-US" altLang="zh-CN" sz="3200" b="1" dirty="0">
                  <a:solidFill>
                    <a:srgbClr val="FF00FF"/>
                  </a:solidFill>
                </a:endParaRPr>
              </a:p>
            </p:txBody>
          </p:sp>
        </p:grpSp>
        <p:graphicFrame>
          <p:nvGraphicFramePr>
            <p:cNvPr id="45088" name="Object 10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2294493"/>
                </p:ext>
              </p:extLst>
            </p:nvPr>
          </p:nvGraphicFramePr>
          <p:xfrm>
            <a:off x="353" y="2910"/>
            <a:ext cx="23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11" name="公式" r:id="rId15" imgW="139680" imgH="164880" progId="Equation.3">
                    <p:embed/>
                  </p:oleObj>
                </mc:Choice>
                <mc:Fallback>
                  <p:oleObj name="公式" r:id="rId15" imgW="139680" imgH="164880" progId="Equation.3">
                    <p:embed/>
                    <p:pic>
                      <p:nvPicPr>
                        <p:cNvPr id="0" name="Picture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" y="2910"/>
                          <a:ext cx="235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77" name="Group 107"/>
          <p:cNvGrpSpPr>
            <a:grpSpLocks/>
          </p:cNvGrpSpPr>
          <p:nvPr/>
        </p:nvGrpSpPr>
        <p:grpSpPr bwMode="auto">
          <a:xfrm>
            <a:off x="1118192" y="2946247"/>
            <a:ext cx="2620743" cy="1651000"/>
            <a:chOff x="785" y="1693"/>
            <a:chExt cx="1788" cy="1040"/>
          </a:xfrm>
        </p:grpSpPr>
        <p:sp>
          <p:nvSpPr>
            <p:cNvPr id="62" name="Line 108"/>
            <p:cNvSpPr>
              <a:spLocks noChangeShapeType="1"/>
            </p:cNvSpPr>
            <p:nvPr/>
          </p:nvSpPr>
          <p:spPr bwMode="auto">
            <a:xfrm flipV="1">
              <a:off x="785" y="2036"/>
              <a:ext cx="1631" cy="69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>
                <a:defRPr/>
              </a:pPr>
              <a:endParaRPr kumimoji="0" lang="zh-CN" altLang="en-US" sz="1400">
                <a:solidFill>
                  <a:srgbClr val="000000"/>
                </a:solidFill>
                <a:ea typeface="+mn-ea"/>
              </a:endParaRPr>
            </a:p>
          </p:txBody>
        </p:sp>
        <p:graphicFrame>
          <p:nvGraphicFramePr>
            <p:cNvPr id="45080" name="Object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6288016"/>
                </p:ext>
              </p:extLst>
            </p:nvPr>
          </p:nvGraphicFramePr>
          <p:xfrm>
            <a:off x="1637" y="2385"/>
            <a:ext cx="235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12" name="公式" r:id="rId17" imgW="139680" imgH="164880" progId="Equation.3">
                    <p:embed/>
                  </p:oleObj>
                </mc:Choice>
                <mc:Fallback>
                  <p:oleObj name="公式" r:id="rId17" imgW="139680" imgH="164880" progId="Equation.3">
                    <p:embed/>
                    <p:pic>
                      <p:nvPicPr>
                        <p:cNvPr id="0" name="Picture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7" y="2385"/>
                          <a:ext cx="235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081" name="Group 110"/>
            <p:cNvGrpSpPr>
              <a:grpSpLocks/>
            </p:cNvGrpSpPr>
            <p:nvPr/>
          </p:nvGrpSpPr>
          <p:grpSpPr bwMode="auto">
            <a:xfrm>
              <a:off x="2220" y="1693"/>
              <a:ext cx="353" cy="610"/>
              <a:chOff x="2220" y="1693"/>
              <a:chExt cx="353" cy="610"/>
            </a:xfrm>
          </p:grpSpPr>
          <p:sp>
            <p:nvSpPr>
              <p:cNvPr id="45082" name="Text Box 111"/>
              <p:cNvSpPr txBox="1">
                <a:spLocks noChangeArrowheads="1"/>
              </p:cNvSpPr>
              <p:nvPr/>
            </p:nvSpPr>
            <p:spPr bwMode="auto">
              <a:xfrm>
                <a:off x="2220" y="1938"/>
                <a:ext cx="35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000">
                    <a:solidFill>
                      <a:srgbClr val="000000"/>
                    </a:solidFill>
                  </a:rPr>
                  <a:t>·</a:t>
                </a:r>
              </a:p>
            </p:txBody>
          </p:sp>
          <p:sp>
            <p:nvSpPr>
              <p:cNvPr id="45083" name="Text Box 112"/>
              <p:cNvSpPr txBox="1">
                <a:spLocks noChangeArrowheads="1"/>
              </p:cNvSpPr>
              <p:nvPr/>
            </p:nvSpPr>
            <p:spPr bwMode="auto">
              <a:xfrm>
                <a:off x="2309" y="1693"/>
                <a:ext cx="264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3200" b="1" i="1" dirty="0">
                    <a:solidFill>
                      <a:srgbClr val="000000"/>
                    </a:solidFill>
                  </a:rPr>
                  <a:t>P</a:t>
                </a:r>
              </a:p>
            </p:txBody>
          </p:sp>
          <p:sp>
            <p:nvSpPr>
              <p:cNvPr id="45084" name="Text Box 113"/>
              <p:cNvSpPr txBox="1">
                <a:spLocks noChangeArrowheads="1"/>
              </p:cNvSpPr>
              <p:nvPr/>
            </p:nvSpPr>
            <p:spPr bwMode="auto">
              <a:xfrm>
                <a:off x="2220" y="1983"/>
                <a:ext cx="29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200" dirty="0">
                    <a:solidFill>
                      <a:srgbClr val="000000"/>
                    </a:solidFill>
                  </a:rPr>
                  <a:t>●</a:t>
                </a:r>
              </a:p>
            </p:txBody>
          </p:sp>
        </p:grpSp>
      </p:grpSp>
      <p:graphicFrame>
        <p:nvGraphicFramePr>
          <p:cNvPr id="7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044363"/>
              </p:ext>
            </p:extLst>
          </p:nvPr>
        </p:nvGraphicFramePr>
        <p:xfrm>
          <a:off x="7830758" y="947656"/>
          <a:ext cx="485658" cy="681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3" name="公式" r:id="rId19" imgW="177480" imgH="228600" progId="Equation.3">
                  <p:embed/>
                </p:oleObj>
              </mc:Choice>
              <mc:Fallback>
                <p:oleObj name="公式" r:id="rId19" imgW="177480" imgH="228600" progId="Equation.3">
                  <p:embed/>
                  <p:pic>
                    <p:nvPicPr>
                      <p:cNvPr id="0" name="Picture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0758" y="947656"/>
                        <a:ext cx="485658" cy="68114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53"/>
          <p:cNvSpPr txBox="1">
            <a:spLocks noChangeArrowheads="1"/>
          </p:cNvSpPr>
          <p:nvPr/>
        </p:nvSpPr>
        <p:spPr bwMode="auto">
          <a:xfrm>
            <a:off x="4974335" y="2636912"/>
            <a:ext cx="34704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/>
              <a:t>是</a:t>
            </a:r>
            <a:r>
              <a:rPr lang="en-US" altLang="zh-CN" sz="2800" i="1" dirty="0" smtClean="0">
                <a:solidFill>
                  <a:srgbClr val="000000"/>
                </a:solidFill>
              </a:rPr>
              <a:t>S</a:t>
            </a:r>
            <a:r>
              <a:rPr lang="en-US" altLang="zh-CN" sz="2800" i="1" dirty="0" smtClean="0">
                <a:solidFill>
                  <a:srgbClr val="000000"/>
                </a:solidFill>
                <a:sym typeface="Symbol" pitchFamily="18" charset="2"/>
              </a:rPr>
              <a:t> </a:t>
            </a:r>
            <a:r>
              <a:rPr lang="zh-CN" altLang="en-US" sz="2800" dirty="0" smtClean="0"/>
              <a:t>相对于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的位矢。</a:t>
            </a:r>
            <a:endParaRPr lang="zh-CN" altLang="en-US" sz="2800" dirty="0"/>
          </a:p>
        </p:txBody>
      </p:sp>
      <p:sp>
        <p:nvSpPr>
          <p:cNvPr id="77" name="Text Box 50"/>
          <p:cNvSpPr txBox="1">
            <a:spLocks noChangeArrowheads="1"/>
          </p:cNvSpPr>
          <p:nvPr/>
        </p:nvSpPr>
        <p:spPr bwMode="auto">
          <a:xfrm>
            <a:off x="883103" y="5283205"/>
            <a:ext cx="77517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0000"/>
                </a:solidFill>
              </a:rPr>
              <a:t>即  </a:t>
            </a:r>
            <a:r>
              <a:rPr lang="en-US" altLang="zh-CN" sz="2800" dirty="0" smtClean="0">
                <a:solidFill>
                  <a:srgbClr val="000000"/>
                </a:solidFill>
              </a:rPr>
              <a:t>			</a:t>
            </a:r>
            <a:r>
              <a:rPr lang="zh-CN" altLang="en-US" sz="2800" dirty="0" smtClean="0">
                <a:solidFill>
                  <a:srgbClr val="000000"/>
                </a:solidFill>
              </a:rPr>
              <a:t>相对平动参照系中的速度变换格式。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61984"/>
              </p:ext>
            </p:extLst>
          </p:nvPr>
        </p:nvGraphicFramePr>
        <p:xfrm>
          <a:off x="1562100" y="5229200"/>
          <a:ext cx="18923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14" name="公式" r:id="rId21" imgW="825480" imgH="228600" progId="Equation.3">
                  <p:embed/>
                </p:oleObj>
              </mc:Choice>
              <mc:Fallback>
                <p:oleObj name="公式" r:id="rId21" imgW="825480" imgH="228600" progId="Equation.3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5229200"/>
                        <a:ext cx="1892300" cy="5667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ext Box 70"/>
          <p:cNvSpPr txBox="1">
            <a:spLocks noChangeArrowheads="1"/>
          </p:cNvSpPr>
          <p:nvPr/>
        </p:nvSpPr>
        <p:spPr bwMode="auto">
          <a:xfrm>
            <a:off x="1382015" y="2665412"/>
            <a:ext cx="95247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3200" b="1" i="1" dirty="0">
                <a:solidFill>
                  <a:srgbClr val="FF00FF"/>
                </a:solidFill>
              </a:rPr>
              <a:t> </a:t>
            </a:r>
            <a:r>
              <a:rPr lang="en-US" altLang="zh-CN" sz="3200" b="1" i="1" dirty="0">
                <a:solidFill>
                  <a:srgbClr val="FF00FF"/>
                </a:solidFill>
              </a:rPr>
              <a:t>S</a:t>
            </a:r>
            <a:r>
              <a:rPr lang="en-US" altLang="zh-CN" sz="3200" b="1" dirty="0" smtClean="0">
                <a:solidFill>
                  <a:srgbClr val="FF00FF"/>
                </a:solidFill>
                <a:latin typeface="宋体" pitchFamily="2" charset="-122"/>
              </a:rPr>
              <a:t>′</a:t>
            </a:r>
            <a:endParaRPr lang="en-US" altLang="zh-CN" sz="3200" b="1" dirty="0">
              <a:solidFill>
                <a:srgbClr val="FF00FF"/>
              </a:solidFill>
            </a:endParaRPr>
          </a:p>
        </p:txBody>
      </p:sp>
      <p:sp>
        <p:nvSpPr>
          <p:cNvPr id="80" name="Line 73"/>
          <p:cNvSpPr>
            <a:spLocks noChangeShapeType="1"/>
          </p:cNvSpPr>
          <p:nvPr/>
        </p:nvSpPr>
        <p:spPr bwMode="auto">
          <a:xfrm flipH="1">
            <a:off x="1547642" y="3962529"/>
            <a:ext cx="559029" cy="134939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>
              <a:defRPr/>
            </a:pPr>
            <a:endParaRPr kumimoji="0" lang="zh-CN" altLang="en-US" sz="1400">
              <a:solidFill>
                <a:srgbClr val="000000"/>
              </a:solidFill>
              <a:ea typeface="+mn-ea"/>
            </a:endParaRPr>
          </a:p>
        </p:txBody>
      </p:sp>
      <p:sp>
        <p:nvSpPr>
          <p:cNvPr id="81" name="Line 72"/>
          <p:cNvSpPr>
            <a:spLocks noChangeShapeType="1"/>
          </p:cNvSpPr>
          <p:nvPr/>
        </p:nvSpPr>
        <p:spPr bwMode="auto">
          <a:xfrm flipV="1">
            <a:off x="1115616" y="2758281"/>
            <a:ext cx="0" cy="1836738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>
              <a:defRPr/>
            </a:pPr>
            <a:endParaRPr kumimoji="0" lang="zh-CN" altLang="en-US" sz="1400">
              <a:solidFill>
                <a:srgbClr val="000000"/>
              </a:solidFill>
              <a:ea typeface="+mn-ea"/>
            </a:endParaRPr>
          </a:p>
        </p:txBody>
      </p:sp>
      <p:sp>
        <p:nvSpPr>
          <p:cNvPr id="83" name="Line 73"/>
          <p:cNvSpPr>
            <a:spLocks noChangeShapeType="1"/>
          </p:cNvSpPr>
          <p:nvPr/>
        </p:nvSpPr>
        <p:spPr bwMode="auto">
          <a:xfrm>
            <a:off x="1115616" y="4595019"/>
            <a:ext cx="2343084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>
              <a:defRPr/>
            </a:pPr>
            <a:endParaRPr kumimoji="0" lang="zh-CN" altLang="en-US" sz="1400">
              <a:solidFill>
                <a:srgbClr val="000000"/>
              </a:solidFill>
              <a:ea typeface="+mn-ea"/>
            </a:endParaRPr>
          </a:p>
        </p:txBody>
      </p:sp>
      <p:sp>
        <p:nvSpPr>
          <p:cNvPr id="84" name="Line 73"/>
          <p:cNvSpPr>
            <a:spLocks noChangeShapeType="1"/>
          </p:cNvSpPr>
          <p:nvPr/>
        </p:nvSpPr>
        <p:spPr bwMode="auto">
          <a:xfrm flipH="1">
            <a:off x="556587" y="4601366"/>
            <a:ext cx="559029" cy="134939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>
              <a:defRPr/>
            </a:pPr>
            <a:endParaRPr kumimoji="0" lang="zh-CN" altLang="en-US" sz="1400">
              <a:solidFill>
                <a:srgbClr val="000000"/>
              </a:solidFill>
              <a:ea typeface="+mn-ea"/>
            </a:endParaRPr>
          </a:p>
        </p:txBody>
      </p:sp>
      <p:sp>
        <p:nvSpPr>
          <p:cNvPr id="85" name="Text Box 95"/>
          <p:cNvSpPr txBox="1">
            <a:spLocks noChangeArrowheads="1"/>
          </p:cNvSpPr>
          <p:nvPr/>
        </p:nvSpPr>
        <p:spPr bwMode="auto">
          <a:xfrm>
            <a:off x="396230" y="4193013"/>
            <a:ext cx="952564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3200" b="1" i="1" dirty="0">
                <a:solidFill>
                  <a:srgbClr val="FF00FF"/>
                </a:solidFill>
              </a:rPr>
              <a:t> </a:t>
            </a:r>
            <a:r>
              <a:rPr lang="en-US" altLang="zh-CN" sz="3200" b="1" i="1" dirty="0">
                <a:solidFill>
                  <a:srgbClr val="FF00FF"/>
                </a:solidFill>
              </a:rPr>
              <a:t>x</a:t>
            </a:r>
            <a:endParaRPr lang="en-US" altLang="zh-CN" sz="3200" b="1" dirty="0">
              <a:solidFill>
                <a:srgbClr val="FF00FF"/>
              </a:solidFill>
            </a:endParaRPr>
          </a:p>
        </p:txBody>
      </p:sp>
      <p:sp>
        <p:nvSpPr>
          <p:cNvPr id="86" name="Text Box 74"/>
          <p:cNvSpPr txBox="1">
            <a:spLocks noChangeArrowheads="1"/>
          </p:cNvSpPr>
          <p:nvPr/>
        </p:nvSpPr>
        <p:spPr bwMode="auto">
          <a:xfrm>
            <a:off x="1294179" y="3451076"/>
            <a:ext cx="871879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3200" b="1" i="1" dirty="0">
                <a:solidFill>
                  <a:srgbClr val="FF00FF"/>
                </a:solidFill>
              </a:rPr>
              <a:t>x</a:t>
            </a:r>
            <a:r>
              <a:rPr lang="en-US" altLang="zh-CN" sz="3200" b="1" dirty="0" smtClean="0">
                <a:solidFill>
                  <a:srgbClr val="FF00FF"/>
                </a:solidFill>
                <a:latin typeface="宋体" pitchFamily="2" charset="-122"/>
              </a:rPr>
              <a:t>′</a:t>
            </a:r>
            <a:endParaRPr lang="en-US" altLang="zh-CN" sz="3200" b="1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3"/>
          <p:cNvSpPr>
            <a:spLocks noGrp="1"/>
          </p:cNvSpPr>
          <p:nvPr>
            <p:ph idx="1"/>
          </p:nvPr>
        </p:nvSpPr>
        <p:spPr>
          <a:xfrm>
            <a:off x="685800" y="928670"/>
            <a:ext cx="7772400" cy="5167330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/>
              <a:t>——</a:t>
            </a:r>
            <a:r>
              <a:rPr lang="zh-CN" altLang="en-US" sz="2800" dirty="0" smtClean="0"/>
              <a:t>绝对速度，是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相对于静止参照系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的速度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——</a:t>
            </a:r>
            <a:r>
              <a:rPr lang="zh-CN" altLang="en-US" sz="2800" dirty="0" smtClean="0"/>
              <a:t>牵连速度，是</a:t>
            </a:r>
            <a:r>
              <a:rPr lang="en-US" altLang="zh-CN" sz="2800" dirty="0" smtClean="0"/>
              <a:t>    </a:t>
            </a:r>
            <a:r>
              <a:rPr lang="zh-CN" altLang="en-US" sz="2800" dirty="0" smtClean="0"/>
              <a:t>相对于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的速度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——</a:t>
            </a:r>
            <a:r>
              <a:rPr lang="zh-CN" altLang="en-US" sz="2800" dirty="0" smtClean="0"/>
              <a:t>相对速度，是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相对于运动参照系     的速度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两边再对时间微商：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即</a:t>
            </a:r>
            <a:r>
              <a:rPr lang="en-US" altLang="zh-CN" sz="2800" dirty="0" smtClean="0"/>
              <a:t>			</a:t>
            </a:r>
            <a:r>
              <a:rPr lang="zh-CN" altLang="en-US" sz="2800" dirty="0" smtClean="0"/>
              <a:t>加速度变换式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——</a:t>
            </a:r>
            <a:r>
              <a:rPr lang="zh-CN" altLang="en-US" sz="2800" dirty="0" smtClean="0"/>
              <a:t>绝对加速度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——</a:t>
            </a:r>
            <a:r>
              <a:rPr lang="zh-CN" altLang="en-US" sz="2800" dirty="0" smtClean="0"/>
              <a:t>牵连加速度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——</a:t>
            </a:r>
            <a:r>
              <a:rPr lang="zh-CN" altLang="en-US" sz="2800" dirty="0" smtClean="0"/>
              <a:t>相对加速度</a:t>
            </a:r>
            <a:endParaRPr lang="en-US" altLang="zh-CN" sz="2800" dirty="0" smtClean="0"/>
          </a:p>
          <a:p>
            <a:pPr>
              <a:buNone/>
            </a:pPr>
            <a:endParaRPr lang="zh-CN" altLang="en-US" sz="2800" dirty="0"/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EF22C660-8375-4D1D-B085-E05AAD4B0D1A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52505"/>
              </p:ext>
            </p:extLst>
          </p:nvPr>
        </p:nvGraphicFramePr>
        <p:xfrm>
          <a:off x="395536" y="932148"/>
          <a:ext cx="397512" cy="552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09" name="公式" r:id="rId3" imgW="126720" imgH="177480" progId="Equation.3">
                  <p:embed/>
                </p:oleObj>
              </mc:Choice>
              <mc:Fallback>
                <p:oleObj name="公式" r:id="rId3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932148"/>
                        <a:ext cx="397512" cy="552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848242"/>
              </p:ext>
            </p:extLst>
          </p:nvPr>
        </p:nvGraphicFramePr>
        <p:xfrm>
          <a:off x="395536" y="1412776"/>
          <a:ext cx="504056" cy="689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10" name="公式" r:id="rId5" imgW="164880" imgH="228600" progId="Equation.3">
                  <p:embed/>
                </p:oleObj>
              </mc:Choice>
              <mc:Fallback>
                <p:oleObj name="公式" r:id="rId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12776"/>
                        <a:ext cx="504056" cy="689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053300"/>
              </p:ext>
            </p:extLst>
          </p:nvPr>
        </p:nvGraphicFramePr>
        <p:xfrm>
          <a:off x="375455" y="1955197"/>
          <a:ext cx="524137" cy="609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11" name="公式" r:id="rId7" imgW="152280" imgH="177480" progId="Equation.3">
                  <p:embed/>
                </p:oleObj>
              </mc:Choice>
              <mc:Fallback>
                <p:oleObj name="公式" r:id="rId7" imgW="152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55" y="1955197"/>
                        <a:ext cx="524137" cy="609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310310"/>
              </p:ext>
            </p:extLst>
          </p:nvPr>
        </p:nvGraphicFramePr>
        <p:xfrm>
          <a:off x="3563888" y="1484784"/>
          <a:ext cx="417798" cy="446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12" name="公式" r:id="rId9" imgW="164880" imgH="177480" progId="Equation.3">
                  <p:embed/>
                </p:oleObj>
              </mc:Choice>
              <mc:Fallback>
                <p:oleObj name="公式" r:id="rId9" imgW="164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484784"/>
                        <a:ext cx="417798" cy="446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464049"/>
              </p:ext>
            </p:extLst>
          </p:nvPr>
        </p:nvGraphicFramePr>
        <p:xfrm>
          <a:off x="6732240" y="1988840"/>
          <a:ext cx="432048" cy="46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13" name="公式" r:id="rId11" imgW="164880" imgH="177480" progId="Equation.3">
                  <p:embed/>
                </p:oleObj>
              </mc:Choice>
              <mc:Fallback>
                <p:oleObj name="公式" r:id="rId11" imgW="164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1988840"/>
                        <a:ext cx="432048" cy="46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116008"/>
              </p:ext>
            </p:extLst>
          </p:nvPr>
        </p:nvGraphicFramePr>
        <p:xfrm>
          <a:off x="1043608" y="2996952"/>
          <a:ext cx="2753067" cy="975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14" name="公式" r:id="rId12" imgW="952087" imgH="393529" progId="Equation.3">
                  <p:embed/>
                </p:oleObj>
              </mc:Choice>
              <mc:Fallback>
                <p:oleObj name="公式" r:id="rId12" imgW="95208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996952"/>
                        <a:ext cx="2753067" cy="97504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187534"/>
              </p:ext>
            </p:extLst>
          </p:nvPr>
        </p:nvGraphicFramePr>
        <p:xfrm>
          <a:off x="1475656" y="4000648"/>
          <a:ext cx="1728192" cy="58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15" name="公式" r:id="rId14" imgW="672840" imgH="228600" progId="Equation.3">
                  <p:embed/>
                </p:oleObj>
              </mc:Choice>
              <mc:Fallback>
                <p:oleObj name="公式" r:id="rId14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000648"/>
                        <a:ext cx="1728192" cy="580480"/>
                      </a:xfrm>
                      <a:prstGeom prst="rect">
                        <a:avLst/>
                      </a:prstGeom>
                      <a:noFill/>
                      <a:ln w="19050" cmpd="sng">
                        <a:solidFill>
                          <a:srgbClr val="0000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035958"/>
              </p:ext>
            </p:extLst>
          </p:nvPr>
        </p:nvGraphicFramePr>
        <p:xfrm>
          <a:off x="539552" y="4457695"/>
          <a:ext cx="399558" cy="555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16" name="公式" r:id="rId16" imgW="126720" imgH="177480" progId="Equation.3">
                  <p:embed/>
                </p:oleObj>
              </mc:Choice>
              <mc:Fallback>
                <p:oleObj name="公式" r:id="rId16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457695"/>
                        <a:ext cx="399558" cy="555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958609"/>
              </p:ext>
            </p:extLst>
          </p:nvPr>
        </p:nvGraphicFramePr>
        <p:xfrm>
          <a:off x="539552" y="5015793"/>
          <a:ext cx="471566" cy="64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17" name="公式" r:id="rId18" imgW="164880" imgH="228600" progId="Equation.3">
                  <p:embed/>
                </p:oleObj>
              </mc:Choice>
              <mc:Fallback>
                <p:oleObj name="公式" r:id="rId18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015793"/>
                        <a:ext cx="471566" cy="645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184479"/>
              </p:ext>
            </p:extLst>
          </p:nvPr>
        </p:nvGraphicFramePr>
        <p:xfrm>
          <a:off x="489469" y="5501061"/>
          <a:ext cx="554139" cy="59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18" name="公式" r:id="rId20" imgW="164880" imgH="177480" progId="Equation.3">
                  <p:embed/>
                </p:oleObj>
              </mc:Choice>
              <mc:Fallback>
                <p:oleObj name="公式" r:id="rId20" imgW="164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69" y="5501061"/>
                        <a:ext cx="554139" cy="592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05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683568" y="2492896"/>
            <a:ext cx="936104" cy="936104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解：</a:t>
            </a:r>
            <a:endParaRPr lang="zh-CN" altLang="en-US" sz="2800" dirty="0"/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772400" cy="1235224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z="2800" dirty="0" smtClean="0"/>
              <a:t>例：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在河水流速</a:t>
            </a:r>
            <a:r>
              <a:rPr lang="en-US" altLang="zh-CN" sz="2800" dirty="0" smtClean="0"/>
              <a:t>2m/s</a:t>
            </a:r>
            <a:r>
              <a:rPr lang="zh-CN" altLang="en-US" sz="2800" dirty="0" smtClean="0"/>
              <a:t>的地方有一小船渡河。如果希望小船以</a:t>
            </a:r>
            <a:r>
              <a:rPr lang="en-US" altLang="zh-CN" sz="2800" dirty="0" smtClean="0"/>
              <a:t>4m/s</a:t>
            </a:r>
            <a:r>
              <a:rPr lang="zh-CN" altLang="en-US" sz="2800" dirty="0" smtClean="0"/>
              <a:t>的速度垂直于河岸横渡，问小船上的</a:t>
            </a:r>
            <a:r>
              <a:rPr lang="zh-CN" altLang="en-US" sz="2800" dirty="0"/>
              <a:t>指示</a:t>
            </a:r>
            <a:r>
              <a:rPr lang="zh-CN" altLang="en-US" sz="2800" dirty="0" smtClean="0"/>
              <a:t>速率应为多大，船头应指向何方？</a:t>
            </a:r>
            <a:endParaRPr lang="zh-CN" altLang="en-US" sz="2800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056923"/>
              </p:ext>
            </p:extLst>
          </p:nvPr>
        </p:nvGraphicFramePr>
        <p:xfrm>
          <a:off x="1979712" y="2492896"/>
          <a:ext cx="1800200" cy="687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15" name="公式" r:id="rId3" imgW="647700" imgH="228600" progId="Equation.3">
                  <p:embed/>
                </p:oleObj>
              </mc:Choice>
              <mc:Fallback>
                <p:oleObj name="公式" r:id="rId3" imgW="647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492896"/>
                        <a:ext cx="1800200" cy="68734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843336"/>
              </p:ext>
            </p:extLst>
          </p:nvPr>
        </p:nvGraphicFramePr>
        <p:xfrm>
          <a:off x="1979712" y="3412251"/>
          <a:ext cx="1765089" cy="714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16" name="公式" r:id="rId5" imgW="609600" imgH="228600" progId="Equation.3">
                  <p:embed/>
                </p:oleObj>
              </mc:Choice>
              <mc:Fallback>
                <p:oleObj name="公式" r:id="rId5" imgW="60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412251"/>
                        <a:ext cx="1765089" cy="714871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281546"/>
              </p:ext>
            </p:extLst>
          </p:nvPr>
        </p:nvGraphicFramePr>
        <p:xfrm>
          <a:off x="1866701" y="4293096"/>
          <a:ext cx="4944864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17" name="公式" r:id="rId7" imgW="2184400" imgH="292100" progId="Equation.3">
                  <p:embed/>
                </p:oleObj>
              </mc:Choice>
              <mc:Fallback>
                <p:oleObj name="公式" r:id="rId7" imgW="21844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701" y="4293096"/>
                        <a:ext cx="4944864" cy="72008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 bwMode="auto">
          <a:xfrm flipV="1">
            <a:off x="7051960" y="2996952"/>
            <a:ext cx="0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 flipV="1">
            <a:off x="6359500" y="2996952"/>
            <a:ext cx="692460" cy="8659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6359500" y="2996952"/>
            <a:ext cx="6924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8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649630"/>
              </p:ext>
            </p:extLst>
          </p:nvPr>
        </p:nvGraphicFramePr>
        <p:xfrm>
          <a:off x="7260084" y="2759447"/>
          <a:ext cx="3810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18" name="公式" r:id="rId9" imgW="126725" imgH="177415" progId="Equation.3">
                  <p:embed/>
                </p:oleObj>
              </mc:Choice>
              <mc:Fallback>
                <p:oleObj name="公式" r:id="rId9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0084" y="2759447"/>
                        <a:ext cx="3810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462442"/>
              </p:ext>
            </p:extLst>
          </p:nvPr>
        </p:nvGraphicFramePr>
        <p:xfrm>
          <a:off x="7791897" y="3296022"/>
          <a:ext cx="2952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19" name="公式" r:id="rId11" imgW="165028" imgH="228501" progId="Equation.3">
                  <p:embed/>
                </p:oleObj>
              </mc:Choice>
              <mc:Fallback>
                <p:oleObj name="公式" r:id="rId11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897" y="3296022"/>
                        <a:ext cx="295275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847842"/>
              </p:ext>
            </p:extLst>
          </p:nvPr>
        </p:nvGraphicFramePr>
        <p:xfrm>
          <a:off x="6015484" y="3188072"/>
          <a:ext cx="31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20" name="公式" r:id="rId13" imgW="152202" imgH="177569" progId="Equation.3">
                  <p:embed/>
                </p:oleObj>
              </mc:Choice>
              <mc:Fallback>
                <p:oleObj name="公式" r:id="rId13" imgW="152202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484" y="3188072"/>
                        <a:ext cx="317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072646"/>
              </p:ext>
            </p:extLst>
          </p:nvPr>
        </p:nvGraphicFramePr>
        <p:xfrm>
          <a:off x="7250394" y="3353609"/>
          <a:ext cx="245101" cy="435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21" name="公式" r:id="rId15" imgW="126725" imgH="177415" progId="Equation.3">
                  <p:embed/>
                </p:oleObj>
              </mc:Choice>
              <mc:Fallback>
                <p:oleObj name="公式" r:id="rId15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0394" y="3353609"/>
                        <a:ext cx="245101" cy="4354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接连接符 41"/>
          <p:cNvCxnSpPr/>
          <p:nvPr/>
        </p:nvCxnSpPr>
        <p:spPr bwMode="auto">
          <a:xfrm>
            <a:off x="6151860" y="4077072"/>
            <a:ext cx="18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>
            <a:off x="7085930" y="2996952"/>
            <a:ext cx="574030" cy="8659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任意多边形 43"/>
          <p:cNvSpPr/>
          <p:nvPr/>
        </p:nvSpPr>
        <p:spPr bwMode="auto">
          <a:xfrm>
            <a:off x="6905053" y="3676479"/>
            <a:ext cx="361753" cy="186417"/>
          </a:xfrm>
          <a:custGeom>
            <a:avLst/>
            <a:gdLst>
              <a:gd name="connsiteX0" fmla="*/ 0 w 361753"/>
              <a:gd name="connsiteY0" fmla="*/ 10328 h 225177"/>
              <a:gd name="connsiteX1" fmla="*/ 228600 w 361753"/>
              <a:gd name="connsiteY1" fmla="*/ 23028 h 225177"/>
              <a:gd name="connsiteX2" fmla="*/ 355600 w 361753"/>
              <a:gd name="connsiteY2" fmla="*/ 213528 h 225177"/>
              <a:gd name="connsiteX3" fmla="*/ 330200 w 361753"/>
              <a:gd name="connsiteY3" fmla="*/ 188128 h 22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753" h="225177">
                <a:moveTo>
                  <a:pt x="0" y="10328"/>
                </a:moveTo>
                <a:cubicBezTo>
                  <a:pt x="84666" y="-256"/>
                  <a:pt x="169333" y="-10839"/>
                  <a:pt x="228600" y="23028"/>
                </a:cubicBezTo>
                <a:cubicBezTo>
                  <a:pt x="287867" y="56895"/>
                  <a:pt x="338667" y="186011"/>
                  <a:pt x="355600" y="213528"/>
                </a:cubicBezTo>
                <a:cubicBezTo>
                  <a:pt x="372533" y="241045"/>
                  <a:pt x="351366" y="214586"/>
                  <a:pt x="330200" y="18812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5" name="直接连接符 44"/>
          <p:cNvCxnSpPr/>
          <p:nvPr/>
        </p:nvCxnSpPr>
        <p:spPr bwMode="auto">
          <a:xfrm>
            <a:off x="6156176" y="2615828"/>
            <a:ext cx="18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>
            <a:off x="7051960" y="3862896"/>
            <a:ext cx="608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041588"/>
              </p:ext>
            </p:extLst>
          </p:nvPr>
        </p:nvGraphicFramePr>
        <p:xfrm>
          <a:off x="1835695" y="5157192"/>
          <a:ext cx="5321499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22" name="公式" r:id="rId17" imgW="2438280" imgH="393480" progId="Equation.3">
                  <p:embed/>
                </p:oleObj>
              </mc:Choice>
              <mc:Fallback>
                <p:oleObj name="公式" r:id="rId17" imgW="2438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5" y="5157192"/>
                        <a:ext cx="5321499" cy="93610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423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作业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 smtClean="0"/>
              <a:t>P49    T1.5   </a:t>
            </a:r>
            <a:r>
              <a:rPr lang="en-US" altLang="zh-CN" dirty="0"/>
              <a:t>T</a:t>
            </a:r>
            <a:r>
              <a:rPr lang="en-US" altLang="zh-CN" dirty="0" smtClean="0"/>
              <a:t>1.9    </a:t>
            </a:r>
            <a:r>
              <a:rPr lang="en-US" altLang="zh-CN" dirty="0"/>
              <a:t>T</a:t>
            </a:r>
            <a:r>
              <a:rPr lang="en-US" altLang="zh-CN" dirty="0" smtClean="0"/>
              <a:t>1.19    </a:t>
            </a:r>
            <a:r>
              <a:rPr lang="en-US" altLang="zh-CN" dirty="0"/>
              <a:t>T</a:t>
            </a:r>
            <a:r>
              <a:rPr lang="en-US" altLang="zh-CN" dirty="0" smtClean="0"/>
              <a:t>1.27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2FDFA2-4932-420E-AC17-1FF8AB182F35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6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258F2E4-9744-4EA0-A743-160280795754}" type="slidenum">
              <a:rPr kumimoji="0" lang="en-US" altLang="zh-CN" sz="1400" smtClean="0"/>
              <a:pPr eaLnBrk="1" hangingPunct="1"/>
              <a:t>5</a:t>
            </a:fld>
            <a:endParaRPr kumimoji="0" lang="en-US" altLang="zh-CN" sz="1400" smtClean="0"/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152400" y="500042"/>
            <a:ext cx="8791575" cy="48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3200" dirty="0">
                <a:solidFill>
                  <a:schemeClr val="tx2"/>
                </a:solidFill>
              </a:rPr>
              <a:t>二、质点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39552" y="1130300"/>
            <a:ext cx="7994848" cy="5257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Char char="p"/>
              <a:defRPr/>
            </a:pPr>
            <a:r>
              <a:rPr lang="zh-CN" altLang="en-US" sz="2600" dirty="0" smtClean="0"/>
              <a:t>实际物体：具有大小、形状，其运动可能有移动、转动、形变。物体上各点的运动情况可能是不同的，非常复杂（如火车运动）。</a:t>
            </a:r>
            <a:endParaRPr lang="en-US" altLang="zh-CN" sz="2600" dirty="0" smtClean="0"/>
          </a:p>
          <a:p>
            <a:pPr eaLnBrk="1" hangingPunct="1">
              <a:defRPr/>
            </a:pPr>
            <a:r>
              <a:rPr lang="zh-CN" altLang="en-US" sz="2600" dirty="0" smtClean="0"/>
              <a:t>为了使描述简化，分清主次，引入“质点模型”。</a:t>
            </a:r>
            <a:endParaRPr lang="en-US" altLang="zh-CN" sz="2600" dirty="0" smtClean="0"/>
          </a:p>
          <a:p>
            <a:pPr lvl="1" eaLnBrk="1" hangingPunct="1">
              <a:defRPr/>
            </a:pPr>
            <a:r>
              <a:rPr lang="zh-CN" altLang="en-US" sz="2600" b="1" dirty="0" smtClean="0">
                <a:solidFill>
                  <a:srgbClr val="C00000"/>
                </a:solidFill>
              </a:rPr>
              <a:t>质点：没有大小、没有形状，具有物体的全部质量，是一个理想模型。</a:t>
            </a:r>
            <a:endParaRPr lang="en-US" altLang="zh-CN" sz="2600" b="1" dirty="0" smtClean="0">
              <a:solidFill>
                <a:srgbClr val="C00000"/>
              </a:solidFill>
            </a:endParaRPr>
          </a:p>
          <a:p>
            <a:pPr lvl="1" eaLnBrk="1" hangingPunct="1">
              <a:defRPr/>
            </a:pPr>
            <a:r>
              <a:rPr lang="zh-CN" altLang="en-US" sz="2600" b="1" dirty="0" smtClean="0">
                <a:solidFill>
                  <a:srgbClr val="C00000"/>
                </a:solidFill>
              </a:rPr>
              <a:t>条件（满足其中一条）</a:t>
            </a:r>
            <a:r>
              <a:rPr lang="en-US" altLang="zh-CN" sz="2600" b="1" dirty="0" smtClean="0">
                <a:solidFill>
                  <a:srgbClr val="C00000"/>
                </a:solidFill>
              </a:rPr>
              <a:t>:</a:t>
            </a:r>
          </a:p>
          <a:p>
            <a:pPr marL="914400" lvl="1" indent="-457200" eaLnBrk="1" hangingPunct="1">
              <a:buFont typeface="+mj-ea"/>
              <a:buAutoNum type="circleNumDbPlain"/>
              <a:defRPr/>
            </a:pPr>
            <a:r>
              <a:rPr lang="zh-CN" altLang="en-US" sz="2600" b="1" dirty="0" smtClean="0">
                <a:solidFill>
                  <a:srgbClr val="C00000"/>
                </a:solidFill>
              </a:rPr>
              <a:t>物体本身的几何线度比所研究问题中的线度小得多。</a:t>
            </a:r>
            <a:endParaRPr lang="en-US" altLang="zh-CN" sz="2600" b="1" dirty="0" smtClean="0">
              <a:solidFill>
                <a:srgbClr val="C00000"/>
              </a:solidFill>
            </a:endParaRPr>
          </a:p>
          <a:p>
            <a:pPr marL="914400" lvl="1" indent="-457200" eaLnBrk="1" hangingPunct="1">
              <a:buFont typeface="+mj-ea"/>
              <a:buAutoNum type="circleNumDbPlain"/>
              <a:defRPr/>
            </a:pPr>
            <a:r>
              <a:rPr lang="zh-CN" altLang="en-US" sz="2600" b="1" dirty="0" smtClean="0">
                <a:solidFill>
                  <a:srgbClr val="C00000"/>
                </a:solidFill>
              </a:rPr>
              <a:t>物体只有平移运动</a:t>
            </a:r>
            <a:r>
              <a:rPr lang="en-US" altLang="zh-CN" sz="2600" b="1" dirty="0" smtClean="0">
                <a:solidFill>
                  <a:srgbClr val="C00000"/>
                </a:solidFill>
              </a:rPr>
              <a:t>——</a:t>
            </a:r>
            <a:r>
              <a:rPr lang="zh-CN" altLang="en-US" sz="2600" b="1" dirty="0" smtClean="0">
                <a:solidFill>
                  <a:srgbClr val="C00000"/>
                </a:solidFill>
              </a:rPr>
              <a:t>平动。 </a:t>
            </a:r>
            <a:endParaRPr lang="en-US" altLang="zh-CN" sz="2600" dirty="0" smtClean="0"/>
          </a:p>
          <a:p>
            <a:pPr marL="5715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600" dirty="0" smtClean="0"/>
              <a:t>实际问题中，先看作质点，然后再考虑形状、大小，对结论进行修正。</a:t>
            </a:r>
          </a:p>
          <a:p>
            <a:pPr marL="1371600" lvl="3" indent="0" eaLnBrk="1" hangingPunct="1">
              <a:buFont typeface="Wingdings" pitchFamily="2" charset="2"/>
              <a:buNone/>
              <a:defRPr/>
            </a:pPr>
            <a:endParaRPr lang="en-US" altLang="zh-CN" sz="2600" dirty="0" smtClean="0"/>
          </a:p>
          <a:p>
            <a:pPr marL="1371600" lvl="3" indent="0" eaLnBrk="1" hangingPunct="1">
              <a:buFont typeface="Wingdings" pitchFamily="2" charset="2"/>
              <a:buNone/>
              <a:defRPr/>
            </a:pPr>
            <a:endParaRPr lang="en-US" altLang="zh-CN" sz="2600" dirty="0" smtClean="0"/>
          </a:p>
          <a:p>
            <a:pPr lvl="2" eaLnBrk="1" hangingPunct="1">
              <a:defRPr/>
            </a:pPr>
            <a:endParaRPr lang="en-US" altLang="zh-CN" sz="2600" dirty="0" smtClean="0"/>
          </a:p>
          <a:p>
            <a:pPr marL="971550" lvl="1" indent="-514350" eaLnBrk="1" hangingPunct="1">
              <a:buFont typeface="+mj-ea"/>
              <a:buAutoNum type="circleNumDbPlain"/>
              <a:defRPr/>
            </a:pPr>
            <a:endParaRPr lang="zh-CN" alt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ECD8055-6F89-4921-A6E0-B1DB0140280A}" type="slidenum">
              <a:rPr kumimoji="0" lang="en-US" altLang="zh-CN" sz="1400" smtClean="0"/>
              <a:pPr eaLnBrk="1" hangingPunct="1"/>
              <a:t>6</a:t>
            </a:fld>
            <a:endParaRPr kumimoji="0" lang="en-US" altLang="zh-CN" sz="1400" dirty="0" smtClean="0"/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152400" y="571480"/>
            <a:ext cx="8791575" cy="41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2"/>
                </a:solidFill>
              </a:rPr>
              <a:t>三、位置矢量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5800" y="1130300"/>
            <a:ext cx="7848600" cy="5257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dirty="0" smtClean="0"/>
              <a:t>质点在空间的位置可以用一个矢量表示。</a:t>
            </a:r>
            <a:endParaRPr lang="en-US" altLang="zh-CN" sz="2800" dirty="0" smtClean="0"/>
          </a:p>
          <a:p>
            <a:pPr lvl="1" eaLnBrk="1" hangingPunct="1">
              <a:defRPr/>
            </a:pPr>
            <a:r>
              <a:rPr lang="zh-CN" altLang="en-US" dirty="0" smtClean="0"/>
              <a:t>由固定在参考系上的坐标原点引向质点所在的位置</a:t>
            </a:r>
            <a:r>
              <a:rPr lang="en-US" altLang="zh-CN" dirty="0" smtClean="0"/>
              <a:t>——</a:t>
            </a:r>
            <a:r>
              <a:rPr lang="zh-CN" altLang="en-US" u="sng" dirty="0" smtClean="0"/>
              <a:t>位置矢量</a:t>
            </a:r>
            <a:r>
              <a:rPr lang="zh-CN" altLang="en-US" dirty="0" smtClean="0"/>
              <a:t>，简称</a:t>
            </a:r>
            <a:r>
              <a:rPr lang="zh-CN" altLang="en-US" u="sng" dirty="0" smtClean="0"/>
              <a:t>位矢</a:t>
            </a:r>
            <a:r>
              <a:rPr lang="zh-CN" altLang="en-US" dirty="0" smtClean="0"/>
              <a:t>。用</a:t>
            </a:r>
            <a:r>
              <a:rPr lang="en-US" altLang="zh-CN" dirty="0" smtClean="0">
                <a:solidFill>
                  <a:srgbClr val="0000FF"/>
                </a:solidFill>
              </a:rPr>
              <a:t>        </a:t>
            </a:r>
            <a:r>
              <a:rPr lang="zh-CN" altLang="en-US" dirty="0" smtClean="0"/>
              <a:t>表示。</a:t>
            </a: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 smtClean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086898" y="3061558"/>
            <a:ext cx="3240360" cy="2874963"/>
            <a:chOff x="493" y="1744"/>
            <a:chExt cx="2545" cy="2123"/>
          </a:xfrm>
        </p:grpSpPr>
        <p:sp>
          <p:nvSpPr>
            <p:cNvPr id="7175" name="Text Box 25"/>
            <p:cNvSpPr txBox="1">
              <a:spLocks noChangeArrowheads="1"/>
            </p:cNvSpPr>
            <p:nvPr/>
          </p:nvSpPr>
          <p:spPr bwMode="auto">
            <a:xfrm>
              <a:off x="1395" y="2672"/>
              <a:ext cx="628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i="1">
                  <a:solidFill>
                    <a:srgbClr val="FF0000"/>
                  </a:solidFill>
                  <a:latin typeface="Tahoma" pitchFamily="34" charset="0"/>
                </a:rPr>
                <a:t> </a:t>
              </a:r>
              <a:r>
                <a:rPr lang="en-US" altLang="zh-CN" sz="3200" b="1" i="1">
                  <a:solidFill>
                    <a:srgbClr val="FF0000"/>
                  </a:solidFill>
                  <a:latin typeface="Tahoma" pitchFamily="34" charset="0"/>
                </a:rPr>
                <a:t>r</a:t>
              </a:r>
              <a:endParaRPr lang="en-US" altLang="zh-CN" sz="28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176" name="Text Box 26"/>
            <p:cNvSpPr txBox="1">
              <a:spLocks noChangeArrowheads="1"/>
            </p:cNvSpPr>
            <p:nvPr/>
          </p:nvSpPr>
          <p:spPr bwMode="auto">
            <a:xfrm>
              <a:off x="1085" y="3197"/>
              <a:ext cx="384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Tahoma" pitchFamily="34" charset="0"/>
                </a:rPr>
                <a:t> </a:t>
              </a:r>
              <a:r>
                <a:rPr lang="en-US" altLang="zh-CN" sz="2800" b="1">
                  <a:latin typeface="Tahoma" pitchFamily="34" charset="0"/>
                </a:rPr>
                <a:t>0</a:t>
              </a:r>
              <a:endParaRPr lang="en-US" altLang="zh-CN" sz="2800" b="1" i="1">
                <a:latin typeface="Tahoma" pitchFamily="34" charset="0"/>
              </a:endParaRPr>
            </a:p>
          </p:txBody>
        </p:sp>
        <p:sp>
          <p:nvSpPr>
            <p:cNvPr id="7177" name="Line 27"/>
            <p:cNvSpPr>
              <a:spLocks noChangeShapeType="1"/>
            </p:cNvSpPr>
            <p:nvPr/>
          </p:nvSpPr>
          <p:spPr bwMode="auto">
            <a:xfrm flipV="1">
              <a:off x="1212" y="1976"/>
              <a:ext cx="0" cy="12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Line 28"/>
            <p:cNvSpPr>
              <a:spLocks noChangeShapeType="1"/>
            </p:cNvSpPr>
            <p:nvPr/>
          </p:nvSpPr>
          <p:spPr bwMode="auto">
            <a:xfrm flipH="1">
              <a:off x="541" y="3258"/>
              <a:ext cx="671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Line 29"/>
            <p:cNvSpPr>
              <a:spLocks noChangeShapeType="1"/>
            </p:cNvSpPr>
            <p:nvPr/>
          </p:nvSpPr>
          <p:spPr bwMode="auto">
            <a:xfrm>
              <a:off x="1212" y="3266"/>
              <a:ext cx="16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Line 30"/>
            <p:cNvSpPr>
              <a:spLocks noChangeShapeType="1"/>
            </p:cNvSpPr>
            <p:nvPr/>
          </p:nvSpPr>
          <p:spPr bwMode="auto">
            <a:xfrm flipV="1">
              <a:off x="1212" y="3029"/>
              <a:ext cx="0" cy="2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Line 31"/>
            <p:cNvSpPr>
              <a:spLocks noChangeShapeType="1"/>
            </p:cNvSpPr>
            <p:nvPr/>
          </p:nvSpPr>
          <p:spPr bwMode="auto">
            <a:xfrm flipH="1">
              <a:off x="1027" y="3266"/>
              <a:ext cx="174" cy="9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Line 32"/>
            <p:cNvSpPr>
              <a:spLocks noChangeShapeType="1"/>
            </p:cNvSpPr>
            <p:nvPr/>
          </p:nvSpPr>
          <p:spPr bwMode="auto">
            <a:xfrm>
              <a:off x="1221" y="3258"/>
              <a:ext cx="235" cy="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Freeform 33"/>
            <p:cNvSpPr>
              <a:spLocks/>
            </p:cNvSpPr>
            <p:nvPr/>
          </p:nvSpPr>
          <p:spPr bwMode="auto">
            <a:xfrm>
              <a:off x="945" y="2357"/>
              <a:ext cx="1709" cy="577"/>
            </a:xfrm>
            <a:custGeom>
              <a:avLst/>
              <a:gdLst>
                <a:gd name="T0" fmla="*/ 0 w 2940"/>
                <a:gd name="T1" fmla="*/ 5 h 987"/>
                <a:gd name="T2" fmla="*/ 3 w 2940"/>
                <a:gd name="T3" fmla="*/ 1 h 987"/>
                <a:gd name="T4" fmla="*/ 7 w 2940"/>
                <a:gd name="T5" fmla="*/ 1 h 987"/>
                <a:gd name="T6" fmla="*/ 13 w 2940"/>
                <a:gd name="T7" fmla="*/ 2 h 9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40" h="987">
                  <a:moveTo>
                    <a:pt x="0" y="987"/>
                  </a:moveTo>
                  <a:cubicBezTo>
                    <a:pt x="232" y="683"/>
                    <a:pt x="465" y="380"/>
                    <a:pt x="720" y="222"/>
                  </a:cubicBezTo>
                  <a:cubicBezTo>
                    <a:pt x="975" y="64"/>
                    <a:pt x="1160" y="0"/>
                    <a:pt x="1530" y="42"/>
                  </a:cubicBezTo>
                  <a:cubicBezTo>
                    <a:pt x="1900" y="84"/>
                    <a:pt x="2703" y="405"/>
                    <a:pt x="2940" y="477"/>
                  </a:cubicBezTo>
                </a:path>
              </a:pathLst>
            </a:custGeom>
            <a:noFill/>
            <a:ln w="28575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34"/>
            <p:cNvSpPr>
              <a:spLocks noChangeShapeType="1"/>
            </p:cNvSpPr>
            <p:nvPr/>
          </p:nvSpPr>
          <p:spPr bwMode="auto">
            <a:xfrm flipV="1">
              <a:off x="1214" y="2415"/>
              <a:ext cx="662" cy="8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35"/>
            <p:cNvSpPr>
              <a:spLocks noChangeShapeType="1"/>
            </p:cNvSpPr>
            <p:nvPr/>
          </p:nvSpPr>
          <p:spPr bwMode="auto">
            <a:xfrm>
              <a:off x="1875" y="2433"/>
              <a:ext cx="0" cy="1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36"/>
            <p:cNvSpPr>
              <a:spLocks noChangeShapeType="1"/>
            </p:cNvSpPr>
            <p:nvPr/>
          </p:nvSpPr>
          <p:spPr bwMode="auto">
            <a:xfrm flipV="1">
              <a:off x="1875" y="3266"/>
              <a:ext cx="401" cy="2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37"/>
            <p:cNvSpPr>
              <a:spLocks noChangeShapeType="1"/>
            </p:cNvSpPr>
            <p:nvPr/>
          </p:nvSpPr>
          <p:spPr bwMode="auto">
            <a:xfrm flipH="1">
              <a:off x="768" y="3512"/>
              <a:ext cx="11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Text Box 39"/>
            <p:cNvSpPr txBox="1">
              <a:spLocks noChangeArrowheads="1"/>
            </p:cNvSpPr>
            <p:nvPr/>
          </p:nvSpPr>
          <p:spPr bwMode="auto">
            <a:xfrm>
              <a:off x="1674" y="2196"/>
              <a:ext cx="3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solidFill>
                    <a:srgbClr val="FF0000"/>
                  </a:solidFill>
                </a:rPr>
                <a:t>·</a:t>
              </a:r>
              <a:endParaRPr lang="en-US" altLang="zh-CN" sz="10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190" name="Text Box 40"/>
            <p:cNvSpPr txBox="1">
              <a:spLocks noChangeArrowheads="1"/>
            </p:cNvSpPr>
            <p:nvPr/>
          </p:nvSpPr>
          <p:spPr bwMode="auto">
            <a:xfrm>
              <a:off x="493" y="3534"/>
              <a:ext cx="296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 i="1">
                  <a:latin typeface="Tahoma" pitchFamily="34" charset="0"/>
                </a:rPr>
                <a:t>x</a:t>
              </a:r>
            </a:p>
          </p:txBody>
        </p:sp>
        <p:sp>
          <p:nvSpPr>
            <p:cNvPr id="7191" name="Text Box 41"/>
            <p:cNvSpPr txBox="1">
              <a:spLocks noChangeArrowheads="1"/>
            </p:cNvSpPr>
            <p:nvPr/>
          </p:nvSpPr>
          <p:spPr bwMode="auto">
            <a:xfrm>
              <a:off x="1152" y="1744"/>
              <a:ext cx="38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i="1" dirty="0" smtClean="0">
                  <a:latin typeface="Tahoma" pitchFamily="34" charset="0"/>
                </a:rPr>
                <a:t>z</a:t>
              </a:r>
              <a:endParaRPr lang="en-US" altLang="zh-CN" sz="3200" b="1" i="1" dirty="0">
                <a:latin typeface="Tahoma" pitchFamily="34" charset="0"/>
              </a:endParaRPr>
            </a:p>
          </p:txBody>
        </p:sp>
        <p:sp>
          <p:nvSpPr>
            <p:cNvPr id="7192" name="Text Box 42"/>
            <p:cNvSpPr txBox="1">
              <a:spLocks noChangeArrowheads="1"/>
            </p:cNvSpPr>
            <p:nvPr/>
          </p:nvSpPr>
          <p:spPr bwMode="auto">
            <a:xfrm>
              <a:off x="2654" y="3174"/>
              <a:ext cx="38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i="1" dirty="0" smtClean="0">
                  <a:latin typeface="Tahoma" pitchFamily="34" charset="0"/>
                </a:rPr>
                <a:t>y</a:t>
              </a:r>
              <a:endParaRPr lang="en-US" altLang="zh-CN" sz="3200" b="1" i="1" dirty="0">
                <a:latin typeface="Tahoma" pitchFamily="34" charset="0"/>
              </a:endParaRPr>
            </a:p>
          </p:txBody>
        </p:sp>
        <p:sp>
          <p:nvSpPr>
            <p:cNvPr id="7196" name="Line 46"/>
            <p:cNvSpPr>
              <a:spLocks noChangeShapeType="1"/>
            </p:cNvSpPr>
            <p:nvPr/>
          </p:nvSpPr>
          <p:spPr bwMode="auto">
            <a:xfrm>
              <a:off x="1655" y="2740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47"/>
            <p:cNvSpPr txBox="1">
              <a:spLocks noChangeArrowheads="1"/>
            </p:cNvSpPr>
            <p:nvPr/>
          </p:nvSpPr>
          <p:spPr bwMode="auto">
            <a:xfrm>
              <a:off x="1639" y="2056"/>
              <a:ext cx="10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 sz="2800" b="1" i="1" dirty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P</a:t>
              </a:r>
              <a:r>
                <a:rPr lang="en-US" altLang="zh-CN" b="1" dirty="0">
                  <a:solidFill>
                    <a:srgbClr val="FF0000"/>
                  </a:solidFill>
                </a:rPr>
                <a:t>(</a:t>
              </a:r>
              <a:r>
                <a:rPr lang="en-US" altLang="zh-CN" b="1" dirty="0" err="1">
                  <a:solidFill>
                    <a:srgbClr val="FF0000"/>
                  </a:solidFill>
                  <a:latin typeface="+mn-lt"/>
                </a:rPr>
                <a:t>x,y,z</a:t>
              </a:r>
              <a:r>
                <a:rPr lang="en-US" altLang="zh-CN" b="1" dirty="0">
                  <a:solidFill>
                    <a:srgbClr val="FF0000"/>
                  </a:solidFill>
                </a:rPr>
                <a:t>)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7198" name="Text Box 48"/>
            <p:cNvSpPr txBox="1">
              <a:spLocks noChangeArrowheads="1"/>
            </p:cNvSpPr>
            <p:nvPr/>
          </p:nvSpPr>
          <p:spPr bwMode="auto">
            <a:xfrm>
              <a:off x="1693" y="2299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>
                  <a:solidFill>
                    <a:srgbClr val="FF00FF"/>
                  </a:solidFill>
                  <a:latin typeface="Tahoma" pitchFamily="34" charset="0"/>
                </a:rPr>
                <a:t>●</a:t>
              </a:r>
            </a:p>
          </p:txBody>
        </p:sp>
        <p:sp>
          <p:nvSpPr>
            <p:cNvPr id="7202" name="Text Box 52"/>
            <p:cNvSpPr txBox="1">
              <a:spLocks noChangeArrowheads="1"/>
            </p:cNvSpPr>
            <p:nvPr/>
          </p:nvSpPr>
          <p:spPr bwMode="auto">
            <a:xfrm>
              <a:off x="2424" y="2334"/>
              <a:ext cx="612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latin typeface="Tahoma" pitchFamily="34" charset="0"/>
                </a:rPr>
                <a:t>轨迹</a:t>
              </a:r>
            </a:p>
          </p:txBody>
        </p:sp>
      </p:grp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646724"/>
              </p:ext>
            </p:extLst>
          </p:nvPr>
        </p:nvGraphicFramePr>
        <p:xfrm>
          <a:off x="7464822" y="2132534"/>
          <a:ext cx="5635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8" name="公式" r:id="rId3" imgW="164885" imgH="215619" progId="Equation.3">
                  <p:embed/>
                </p:oleObj>
              </mc:Choice>
              <mc:Fallback>
                <p:oleObj name="公式" r:id="rId3" imgW="164885" imgH="215619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822" y="2132534"/>
                        <a:ext cx="563562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427984" y="2780928"/>
            <a:ext cx="37444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defRPr/>
            </a:pPr>
            <a:r>
              <a:rPr lang="zh-CN" altLang="en-US" dirty="0"/>
              <a:t>质点在运动过程中</a:t>
            </a:r>
            <a:r>
              <a:rPr lang="zh-CN" altLang="en-US" dirty="0" smtClean="0"/>
              <a:t>，</a:t>
            </a:r>
            <a:r>
              <a:rPr lang="en-US" altLang="zh-CN" i="1" dirty="0" smtClean="0">
                <a:solidFill>
                  <a:srgbClr val="0000FF"/>
                </a:solidFill>
                <a:latin typeface="Bookman Old Style" pitchFamily="18" charset="0"/>
              </a:rPr>
              <a:t>  </a:t>
            </a:r>
            <a:r>
              <a:rPr lang="zh-CN" altLang="en-US" dirty="0"/>
              <a:t>是随时间  </a:t>
            </a:r>
            <a:r>
              <a:rPr lang="en-US" altLang="zh-CN" dirty="0"/>
              <a:t>t </a:t>
            </a:r>
            <a:r>
              <a:rPr lang="zh-CN" altLang="en-US" dirty="0"/>
              <a:t>变化的，</a:t>
            </a:r>
            <a:r>
              <a:rPr lang="zh-CN" altLang="en-US" dirty="0" smtClean="0"/>
              <a:t>即是</a:t>
            </a:r>
            <a:r>
              <a:rPr lang="zh-CN" altLang="en-US" dirty="0"/>
              <a:t>时间的函数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marL="0" lvl="1" algn="l" eaLnBrk="1" hangingPunct="1">
              <a:defRPr/>
            </a:pPr>
            <a:r>
              <a:rPr lang="zh-CN" altLang="en-US" dirty="0"/>
              <a:t>该函数给出了任一时刻质点的位置，称为质点</a:t>
            </a:r>
            <a:r>
              <a:rPr lang="zh-CN" altLang="en-US" u="sng" dirty="0"/>
              <a:t>运动方程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indent="-457200" algn="l" eaLnBrk="1" hangingPunct="1">
              <a:buNone/>
              <a:defRPr/>
            </a:pPr>
            <a:r>
              <a:rPr lang="zh-CN" altLang="en-US" dirty="0"/>
              <a:t>（位矢表示的运动方程）</a:t>
            </a:r>
            <a:endParaRPr lang="en-US" altLang="zh-CN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497715"/>
              </p:ext>
            </p:extLst>
          </p:nvPr>
        </p:nvGraphicFramePr>
        <p:xfrm>
          <a:off x="7176789" y="2841625"/>
          <a:ext cx="5635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9" name="公式" r:id="rId5" imgW="164885" imgH="215619" progId="Equation.3">
                  <p:embed/>
                </p:oleObj>
              </mc:Choice>
              <mc:Fallback>
                <p:oleObj name="公式" r:id="rId5" imgW="164885" imgH="215619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789" y="2841625"/>
                        <a:ext cx="56356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219910"/>
              </p:ext>
            </p:extLst>
          </p:nvPr>
        </p:nvGraphicFramePr>
        <p:xfrm>
          <a:off x="6016910" y="3838575"/>
          <a:ext cx="12223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0" name="Equation" r:id="rId6" imgW="520474" imgH="203112" progId="Equation.3">
                  <p:embed/>
                </p:oleObj>
              </mc:Choice>
              <mc:Fallback>
                <p:oleObj name="Equation" r:id="rId6" imgW="520474" imgH="203112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910" y="3838575"/>
                        <a:ext cx="12223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64FA886-FF0A-4D0C-B4B3-42BDB1899461}" type="slidenum">
              <a:rPr kumimoji="0" lang="en-US" altLang="zh-CN" sz="1400" smtClean="0"/>
              <a:pPr eaLnBrk="1" hangingPunct="1"/>
              <a:t>7</a:t>
            </a:fld>
            <a:endParaRPr kumimoji="0" lang="en-US" altLang="zh-CN" sz="1400" smtClean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647700" y="1143000"/>
            <a:ext cx="7848600" cy="18041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5600" lvl="1" indent="-355600" eaLnBrk="1" hangingPunct="1">
              <a:defRPr/>
            </a:pPr>
            <a:r>
              <a:rPr lang="zh-CN" altLang="en-US" dirty="0" smtClean="0"/>
              <a:t>在直角坐标系中，</a:t>
            </a:r>
            <a:r>
              <a:rPr lang="en-US" altLang="zh-CN" dirty="0" smtClean="0">
                <a:solidFill>
                  <a:srgbClr val="0000FF"/>
                </a:solidFill>
              </a:rPr>
              <a:t>   </a:t>
            </a:r>
            <a:r>
              <a:rPr lang="zh-CN" altLang="en-US" dirty="0" smtClean="0"/>
              <a:t>可以用三个坐标轴的分量表示：</a:t>
            </a:r>
            <a:endParaRPr lang="en-US" altLang="zh-CN" dirty="0" smtClean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</a:rPr>
              <a:t>	             </a:t>
            </a:r>
          </a:p>
          <a:p>
            <a:pPr marL="266700" lvl="1" indent="-266700"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（              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为三</a:t>
            </a:r>
            <a:r>
              <a:rPr lang="zh-CN" altLang="en-US" dirty="0"/>
              <a:t>坐标轴</a:t>
            </a:r>
            <a:r>
              <a:rPr lang="zh-CN" altLang="en-US" dirty="0" smtClean="0"/>
              <a:t>方向的单位矢量，是常矢量）</a:t>
            </a:r>
            <a:endParaRPr lang="en-US" altLang="zh-CN" dirty="0" smtClean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			</a:t>
            </a:r>
          </a:p>
          <a:p>
            <a:pPr marL="3492500" lvl="1" indent="0" eaLnBrk="1" hangingPunct="1">
              <a:buFont typeface="Wingdings" pitchFamily="2" charset="2"/>
              <a:buNone/>
              <a:defRPr/>
            </a:pPr>
            <a:endParaRPr lang="en-US" altLang="zh-CN" u="sng" dirty="0" smtClean="0"/>
          </a:p>
          <a:p>
            <a:pPr marL="3492500" lvl="1" indent="0" eaLnBrk="1" hangingPunct="1">
              <a:buFont typeface="Wingdings" pitchFamily="2" charset="2"/>
              <a:buNone/>
              <a:defRPr/>
            </a:pPr>
            <a:endParaRPr lang="en-US" altLang="zh-CN" u="sng" dirty="0"/>
          </a:p>
          <a:p>
            <a:pPr marL="3492500" lvl="1" indent="0" eaLnBrk="1" hangingPunct="1">
              <a:buFont typeface="Wingdings" pitchFamily="2" charset="2"/>
              <a:buNone/>
              <a:defRPr/>
            </a:pPr>
            <a:endParaRPr lang="en-US" altLang="zh-CN" u="sng" dirty="0" smtClean="0"/>
          </a:p>
          <a:p>
            <a:pPr marL="3492500" lvl="1" indent="0" eaLnBrk="1" hangingPunct="1">
              <a:buFont typeface="Wingdings" pitchFamily="2" charset="2"/>
              <a:buNone/>
              <a:defRPr/>
            </a:pPr>
            <a:endParaRPr lang="en-US" altLang="zh-CN" u="sng" dirty="0"/>
          </a:p>
          <a:p>
            <a:pPr marL="3492500" lvl="1" indent="0" eaLnBrk="1" hangingPunct="1">
              <a:buFont typeface="Wingdings" pitchFamily="2" charset="2"/>
              <a:buNone/>
              <a:defRPr/>
            </a:pPr>
            <a:endParaRPr lang="en-US" altLang="zh-CN" u="sng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233679"/>
              </p:ext>
            </p:extLst>
          </p:nvPr>
        </p:nvGraphicFramePr>
        <p:xfrm>
          <a:off x="3095746" y="1679972"/>
          <a:ext cx="22034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5" name="公式" r:id="rId3" imgW="888614" imgH="241195" progId="Equation.3">
                  <p:embed/>
                </p:oleObj>
              </mc:Choice>
              <mc:Fallback>
                <p:oleObj name="公式" r:id="rId3" imgW="888614" imgH="241195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746" y="1679972"/>
                        <a:ext cx="220345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567191"/>
              </p:ext>
            </p:extLst>
          </p:nvPr>
        </p:nvGraphicFramePr>
        <p:xfrm>
          <a:off x="1296987" y="2621970"/>
          <a:ext cx="1186781" cy="518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6" name="公式" r:id="rId5" imgW="406080" imgH="241200" progId="Equation.3">
                  <p:embed/>
                </p:oleObj>
              </mc:Choice>
              <mc:Fallback>
                <p:oleObj name="公式" r:id="rId5" imgW="406080" imgH="2412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7" y="2621970"/>
                        <a:ext cx="1186781" cy="5189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233628"/>
              </p:ext>
            </p:extLst>
          </p:nvPr>
        </p:nvGraphicFramePr>
        <p:xfrm>
          <a:off x="5674196" y="3651994"/>
          <a:ext cx="1562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7" name="公式" r:id="rId7" imgW="545863" imgH="190417" progId="Equation.3">
                  <p:embed/>
                </p:oleObj>
              </mc:Choice>
              <mc:Fallback>
                <p:oleObj name="公式" r:id="rId7" imgW="545863" imgH="190417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196" y="3651994"/>
                        <a:ext cx="1562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807875"/>
              </p:ext>
            </p:extLst>
          </p:nvPr>
        </p:nvGraphicFramePr>
        <p:xfrm>
          <a:off x="5674196" y="4164757"/>
          <a:ext cx="14938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8" name="公式" r:id="rId9" imgW="508000" imgH="190500" progId="Equation.3">
                  <p:embed/>
                </p:oleObj>
              </mc:Choice>
              <mc:Fallback>
                <p:oleObj name="公式" r:id="rId9" imgW="508000" imgH="1905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196" y="4164757"/>
                        <a:ext cx="149383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4"/>
          <p:cNvSpPr>
            <a:spLocks/>
          </p:cNvSpPr>
          <p:nvPr/>
        </p:nvSpPr>
        <p:spPr bwMode="auto">
          <a:xfrm>
            <a:off x="5458296" y="3156694"/>
            <a:ext cx="212725" cy="1535113"/>
          </a:xfrm>
          <a:prstGeom prst="leftBrace">
            <a:avLst>
              <a:gd name="adj1" fmla="val 6013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75229"/>
              </p:ext>
            </p:extLst>
          </p:nvPr>
        </p:nvGraphicFramePr>
        <p:xfrm>
          <a:off x="5691361" y="3149178"/>
          <a:ext cx="15271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9" name="公式" r:id="rId11" imgW="558800" imgH="190500" progId="Equation.3">
                  <p:embed/>
                </p:oleObj>
              </mc:Choice>
              <mc:Fallback>
                <p:oleObj name="公式" r:id="rId11" imgW="558800" imgH="1905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361" y="3149178"/>
                        <a:ext cx="15271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009233"/>
              </p:ext>
            </p:extLst>
          </p:nvPr>
        </p:nvGraphicFramePr>
        <p:xfrm>
          <a:off x="3792414" y="1234529"/>
          <a:ext cx="563562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0" name="公式" r:id="rId13" imgW="164885" imgH="215619" progId="Equation.3">
                  <p:embed/>
                </p:oleObj>
              </mc:Choice>
              <mc:Fallback>
                <p:oleObj name="公式" r:id="rId13" imgW="164885" imgH="215619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414" y="1234529"/>
                        <a:ext cx="563562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741193"/>
              </p:ext>
            </p:extLst>
          </p:nvPr>
        </p:nvGraphicFramePr>
        <p:xfrm>
          <a:off x="2662359" y="1751409"/>
          <a:ext cx="812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1" name="公式" r:id="rId15" imgW="164885" imgH="215619" progId="Equation.3">
                  <p:embed/>
                </p:oleObj>
              </mc:Choice>
              <mc:Fallback>
                <p:oleObj name="公式" r:id="rId15" imgW="164885" imgH="215619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359" y="1751409"/>
                        <a:ext cx="8128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395536" y="3081338"/>
            <a:ext cx="3719513" cy="3370263"/>
            <a:chOff x="493" y="1744"/>
            <a:chExt cx="2545" cy="2123"/>
          </a:xfrm>
        </p:grpSpPr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1395" y="2672"/>
              <a:ext cx="628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i="1">
                  <a:solidFill>
                    <a:srgbClr val="FF0000"/>
                  </a:solidFill>
                  <a:latin typeface="Tahoma" pitchFamily="34" charset="0"/>
                </a:rPr>
                <a:t> </a:t>
              </a:r>
              <a:r>
                <a:rPr lang="en-US" altLang="zh-CN" sz="3200" b="1" i="1">
                  <a:solidFill>
                    <a:srgbClr val="FF0000"/>
                  </a:solidFill>
                  <a:latin typeface="Tahoma" pitchFamily="34" charset="0"/>
                </a:rPr>
                <a:t>r</a:t>
              </a:r>
              <a:endParaRPr lang="en-US" altLang="zh-CN" sz="28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1085" y="3197"/>
              <a:ext cx="384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Tahoma" pitchFamily="34" charset="0"/>
                </a:rPr>
                <a:t> </a:t>
              </a:r>
              <a:r>
                <a:rPr lang="en-US" altLang="zh-CN" sz="2800" b="1">
                  <a:latin typeface="Tahoma" pitchFamily="34" charset="0"/>
                </a:rPr>
                <a:t>0</a:t>
              </a:r>
              <a:endParaRPr lang="en-US" altLang="zh-CN" sz="2800" b="1" i="1">
                <a:latin typeface="Tahoma" pitchFamily="34" charset="0"/>
              </a:endParaRP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 flipV="1">
              <a:off x="1212" y="1976"/>
              <a:ext cx="0" cy="129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 flipH="1">
              <a:off x="541" y="3258"/>
              <a:ext cx="671" cy="3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>
              <a:off x="1212" y="3266"/>
              <a:ext cx="16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 flipV="1">
              <a:off x="1212" y="3029"/>
              <a:ext cx="0" cy="2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 flipH="1">
              <a:off x="1027" y="3266"/>
              <a:ext cx="174" cy="9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1221" y="3258"/>
              <a:ext cx="235" cy="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3"/>
            <p:cNvSpPr>
              <a:spLocks/>
            </p:cNvSpPr>
            <p:nvPr/>
          </p:nvSpPr>
          <p:spPr bwMode="auto">
            <a:xfrm>
              <a:off x="945" y="2357"/>
              <a:ext cx="1709" cy="577"/>
            </a:xfrm>
            <a:custGeom>
              <a:avLst/>
              <a:gdLst>
                <a:gd name="T0" fmla="*/ 0 w 2940"/>
                <a:gd name="T1" fmla="*/ 5 h 987"/>
                <a:gd name="T2" fmla="*/ 3 w 2940"/>
                <a:gd name="T3" fmla="*/ 1 h 987"/>
                <a:gd name="T4" fmla="*/ 7 w 2940"/>
                <a:gd name="T5" fmla="*/ 1 h 987"/>
                <a:gd name="T6" fmla="*/ 13 w 2940"/>
                <a:gd name="T7" fmla="*/ 2 h 9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40" h="987">
                  <a:moveTo>
                    <a:pt x="0" y="987"/>
                  </a:moveTo>
                  <a:cubicBezTo>
                    <a:pt x="232" y="683"/>
                    <a:pt x="465" y="380"/>
                    <a:pt x="720" y="222"/>
                  </a:cubicBezTo>
                  <a:cubicBezTo>
                    <a:pt x="975" y="64"/>
                    <a:pt x="1160" y="0"/>
                    <a:pt x="1530" y="42"/>
                  </a:cubicBezTo>
                  <a:cubicBezTo>
                    <a:pt x="1900" y="84"/>
                    <a:pt x="2703" y="405"/>
                    <a:pt x="2940" y="477"/>
                  </a:cubicBezTo>
                </a:path>
              </a:pathLst>
            </a:custGeom>
            <a:noFill/>
            <a:ln w="28575" cmpd="sng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 flipV="1">
              <a:off x="1214" y="2415"/>
              <a:ext cx="662" cy="8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1875" y="2433"/>
              <a:ext cx="0" cy="1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 flipV="1">
              <a:off x="1875" y="3266"/>
              <a:ext cx="401" cy="2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 flipH="1">
              <a:off x="768" y="3512"/>
              <a:ext cx="11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 flipH="1" flipV="1">
              <a:off x="1212" y="2178"/>
              <a:ext cx="663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39"/>
            <p:cNvSpPr txBox="1">
              <a:spLocks noChangeArrowheads="1"/>
            </p:cNvSpPr>
            <p:nvPr/>
          </p:nvSpPr>
          <p:spPr bwMode="auto">
            <a:xfrm>
              <a:off x="1674" y="2196"/>
              <a:ext cx="349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1000">
                  <a:solidFill>
                    <a:srgbClr val="FF0000"/>
                  </a:solidFill>
                </a:rPr>
                <a:t>·</a:t>
              </a:r>
              <a:endParaRPr lang="en-US" altLang="zh-CN" sz="10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33" name="Text Box 40"/>
            <p:cNvSpPr txBox="1">
              <a:spLocks noChangeArrowheads="1"/>
            </p:cNvSpPr>
            <p:nvPr/>
          </p:nvSpPr>
          <p:spPr bwMode="auto">
            <a:xfrm>
              <a:off x="493" y="3534"/>
              <a:ext cx="296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 i="1">
                  <a:latin typeface="Tahoma" pitchFamily="34" charset="0"/>
                </a:rPr>
                <a:t>x</a:t>
              </a:r>
            </a:p>
          </p:txBody>
        </p:sp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1152" y="1744"/>
              <a:ext cx="38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i="1">
                  <a:latin typeface="Tahoma" pitchFamily="34" charset="0"/>
                </a:rPr>
                <a:t> </a:t>
              </a:r>
              <a:r>
                <a:rPr lang="en-US" altLang="zh-CN" sz="3200" b="1" i="1">
                  <a:latin typeface="Tahoma" pitchFamily="34" charset="0"/>
                </a:rPr>
                <a:t>z</a:t>
              </a:r>
            </a:p>
          </p:txBody>
        </p:sp>
        <p:sp>
          <p:nvSpPr>
            <p:cNvPr id="35" name="Text Box 42"/>
            <p:cNvSpPr txBox="1">
              <a:spLocks noChangeArrowheads="1"/>
            </p:cNvSpPr>
            <p:nvPr/>
          </p:nvSpPr>
          <p:spPr bwMode="auto">
            <a:xfrm>
              <a:off x="2654" y="3174"/>
              <a:ext cx="384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1" i="1">
                  <a:latin typeface="Tahoma" pitchFamily="34" charset="0"/>
                </a:rPr>
                <a:t> </a:t>
              </a:r>
              <a:r>
                <a:rPr lang="en-US" altLang="zh-CN" sz="3200" b="1" i="1">
                  <a:latin typeface="Tahoma" pitchFamily="34" charset="0"/>
                </a:rPr>
                <a:t>y</a:t>
              </a:r>
            </a:p>
          </p:txBody>
        </p:sp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1948" y="2723"/>
              <a:ext cx="44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i="1">
                  <a:solidFill>
                    <a:srgbClr val="FF0000"/>
                  </a:solidFill>
                  <a:latin typeface="Tahoma" pitchFamily="34" charset="0"/>
                </a:rPr>
                <a:t> </a:t>
              </a:r>
              <a:r>
                <a:rPr lang="en-US" altLang="zh-CN" sz="2800" b="1" i="1">
                  <a:solidFill>
                    <a:srgbClr val="FF0000"/>
                  </a:solidFill>
                  <a:latin typeface="Tahoma" pitchFamily="34" charset="0"/>
                </a:rPr>
                <a:t>z</a:t>
              </a:r>
              <a:endParaRPr lang="en-US" altLang="zh-CN" sz="28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1054" y="3450"/>
              <a:ext cx="48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i="1">
                  <a:solidFill>
                    <a:srgbClr val="FF0000"/>
                  </a:solidFill>
                  <a:latin typeface="Tahoma" pitchFamily="34" charset="0"/>
                </a:rPr>
                <a:t> </a:t>
              </a:r>
              <a:r>
                <a:rPr lang="en-US" altLang="zh-CN" sz="2800" b="1" i="1">
                  <a:solidFill>
                    <a:srgbClr val="FF0000"/>
                  </a:solidFill>
                  <a:latin typeface="Tahoma" pitchFamily="34" charset="0"/>
                </a:rPr>
                <a:t>y</a:t>
              </a:r>
              <a:endParaRPr lang="en-US" altLang="zh-CN" sz="28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2110" y="3343"/>
              <a:ext cx="50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  <a:endParaRPr lang="en-US" altLang="zh-CN" sz="28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>
              <a:off x="1655" y="2740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47"/>
            <p:cNvSpPr txBox="1">
              <a:spLocks noChangeArrowheads="1"/>
            </p:cNvSpPr>
            <p:nvPr/>
          </p:nvSpPr>
          <p:spPr bwMode="auto">
            <a:xfrm>
              <a:off x="1639" y="2056"/>
              <a:ext cx="10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 sz="2800" b="1" i="1" dirty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i="1" dirty="0">
                  <a:solidFill>
                    <a:srgbClr val="FF0000"/>
                  </a:solidFill>
                </a:rPr>
                <a:t>P</a:t>
              </a:r>
              <a:r>
                <a:rPr lang="en-US" altLang="zh-CN" b="1" dirty="0">
                  <a:solidFill>
                    <a:srgbClr val="FF0000"/>
                  </a:solidFill>
                </a:rPr>
                <a:t>(</a:t>
              </a:r>
              <a:r>
                <a:rPr lang="en-US" altLang="zh-CN" b="1" dirty="0" err="1">
                  <a:solidFill>
                    <a:srgbClr val="FF0000"/>
                  </a:solidFill>
                  <a:latin typeface="+mn-lt"/>
                </a:rPr>
                <a:t>x,y,z</a:t>
              </a:r>
              <a:r>
                <a:rPr lang="en-US" altLang="zh-CN" b="1" dirty="0">
                  <a:solidFill>
                    <a:srgbClr val="FF0000"/>
                  </a:solidFill>
                </a:rPr>
                <a:t>)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1693" y="2299"/>
              <a:ext cx="3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200">
                  <a:solidFill>
                    <a:srgbClr val="FF00FF"/>
                  </a:solidFill>
                  <a:latin typeface="Tahoma" pitchFamily="34" charset="0"/>
                </a:rPr>
                <a:t>●</a:t>
              </a:r>
            </a:p>
          </p:txBody>
        </p:sp>
        <p:graphicFrame>
          <p:nvGraphicFramePr>
            <p:cNvPr id="42" name="Object 49"/>
            <p:cNvGraphicFramePr>
              <a:graphicFrameLocks noChangeAspect="1"/>
            </p:cNvGraphicFramePr>
            <p:nvPr/>
          </p:nvGraphicFramePr>
          <p:xfrm>
            <a:off x="951" y="3346"/>
            <a:ext cx="18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72" name="公式" r:id="rId16" imgW="25560" imgH="152280" progId="Equation.3">
                    <p:embed/>
                  </p:oleObj>
                </mc:Choice>
                <mc:Fallback>
                  <p:oleObj name="公式" r:id="rId16" imgW="255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3346"/>
                          <a:ext cx="189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50"/>
            <p:cNvGraphicFramePr>
              <a:graphicFrameLocks noChangeAspect="1"/>
            </p:cNvGraphicFramePr>
            <p:nvPr/>
          </p:nvGraphicFramePr>
          <p:xfrm>
            <a:off x="1396" y="2946"/>
            <a:ext cx="18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73" name="公式" r:id="rId18" imgW="25560" imgH="177840" progId="Equation.3">
                    <p:embed/>
                  </p:oleObj>
                </mc:Choice>
                <mc:Fallback>
                  <p:oleObj name="公式" r:id="rId18" imgW="25560" imgH="177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" y="2946"/>
                          <a:ext cx="184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51"/>
            <p:cNvGraphicFramePr>
              <a:graphicFrameLocks noChangeAspect="1"/>
            </p:cNvGraphicFramePr>
            <p:nvPr/>
          </p:nvGraphicFramePr>
          <p:xfrm>
            <a:off x="1214" y="2785"/>
            <a:ext cx="21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74" name="公式" r:id="rId20" imgW="50760" imgH="152280" progId="Equation.3">
                    <p:embed/>
                  </p:oleObj>
                </mc:Choice>
                <mc:Fallback>
                  <p:oleObj name="公式" r:id="rId20" imgW="507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" y="2785"/>
                          <a:ext cx="219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内容占位符 2"/>
          <p:cNvSpPr txBox="1">
            <a:spLocks/>
          </p:cNvSpPr>
          <p:nvPr/>
        </p:nvSpPr>
        <p:spPr>
          <a:xfrm>
            <a:off x="4464124" y="4869160"/>
            <a:ext cx="3924300" cy="86836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eaLnBrk="1" hangingPunct="1">
              <a:buFont typeface="Wingdings" pitchFamily="2" charset="2"/>
              <a:buNone/>
              <a:defRPr/>
            </a:pPr>
            <a:r>
              <a:rPr lang="zh-CN" altLang="en-US" u="sng" dirty="0" smtClean="0"/>
              <a:t>坐标表示的运动方程</a:t>
            </a:r>
            <a:r>
              <a:rPr lang="zh-CN" altLang="en-US" dirty="0" smtClean="0"/>
              <a:t>，消去 </a:t>
            </a:r>
            <a:r>
              <a:rPr lang="en-US" altLang="zh-CN" dirty="0" smtClean="0"/>
              <a:t>t </a:t>
            </a:r>
            <a:r>
              <a:rPr lang="zh-CN" altLang="en-US" dirty="0" smtClean="0"/>
              <a:t>就可得到轨迹方程。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457E5B9-35A5-4F28-9AD2-9613A0F9FA56}" type="slidenum">
              <a:rPr kumimoji="0" lang="en-US" altLang="zh-CN" sz="1400" smtClean="0"/>
              <a:pPr eaLnBrk="1" hangingPunct="1"/>
              <a:t>8</a:t>
            </a:fld>
            <a:endParaRPr kumimoji="0" lang="en-US" altLang="zh-CN" sz="1400" smtClean="0"/>
          </a:p>
        </p:txBody>
      </p:sp>
      <p:sp>
        <p:nvSpPr>
          <p:cNvPr id="3" name="内容占位符 2"/>
          <p:cNvSpPr txBox="1">
            <a:spLocks/>
          </p:cNvSpPr>
          <p:nvPr/>
        </p:nvSpPr>
        <p:spPr bwMode="auto">
          <a:xfrm>
            <a:off x="685800" y="1130300"/>
            <a:ext cx="7848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 typeface="Wingdings" pitchFamily="2" charset="2"/>
              <a:buChar char="p"/>
            </a:pPr>
            <a:r>
              <a:rPr lang="zh-CN" altLang="en-US" sz="2800" dirty="0"/>
              <a:t>运动方程的性质：</a:t>
            </a:r>
            <a:endParaRPr lang="en-US" altLang="zh-CN" sz="2800" dirty="0"/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endParaRPr lang="en-US" altLang="zh-CN" sz="2800" dirty="0" smtClean="0"/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800" dirty="0" smtClean="0"/>
              <a:t>单值</a:t>
            </a:r>
            <a:r>
              <a:rPr lang="zh-CN" altLang="en-US" sz="2800" dirty="0"/>
              <a:t>的（某一时刻只能有一个位置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endParaRPr lang="en-US" altLang="zh-CN" sz="2800" dirty="0"/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800" dirty="0"/>
              <a:t>连续的（质点</a:t>
            </a:r>
            <a:r>
              <a:rPr lang="zh-CN" altLang="en-US" sz="2800" dirty="0" smtClean="0"/>
              <a:t>运动</a:t>
            </a:r>
            <a:r>
              <a:rPr lang="zh-CN" altLang="en-US" sz="2800" dirty="0"/>
              <a:t>是</a:t>
            </a:r>
            <a:r>
              <a:rPr lang="zh-CN" altLang="en-US" sz="2800" dirty="0" smtClean="0"/>
              <a:t>不</a:t>
            </a:r>
            <a:r>
              <a:rPr lang="zh-CN" altLang="en-US" sz="2800" dirty="0"/>
              <a:t>间断的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endParaRPr lang="en-US" altLang="zh-CN" sz="2800" dirty="0"/>
          </a:p>
          <a:p>
            <a:pPr lvl="1" algn="l" eaLnBrk="1" hangingPunct="1">
              <a:spcBef>
                <a:spcPct val="20000"/>
              </a:spcBef>
              <a:buFontTx/>
              <a:buChar char="–"/>
            </a:pPr>
            <a:r>
              <a:rPr lang="zh-CN" altLang="en-US" sz="2800" dirty="0" smtClean="0"/>
              <a:t>可</a:t>
            </a:r>
            <a:r>
              <a:rPr lang="zh-CN" altLang="en-US" sz="2800" dirty="0"/>
              <a:t>微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（质点运动一定有瞬时速度）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ED38FAC-150F-4763-A6E0-75BCC6C432E0}" type="slidenum">
              <a:rPr kumimoji="0" lang="en-US" altLang="zh-CN" sz="1400" smtClean="0"/>
              <a:pPr eaLnBrk="1" hangingPunct="1"/>
              <a:t>9</a:t>
            </a:fld>
            <a:endParaRPr kumimoji="0" lang="en-US" altLang="zh-CN" sz="1400" smtClean="0"/>
          </a:p>
        </p:txBody>
      </p:sp>
      <p:sp>
        <p:nvSpPr>
          <p:cNvPr id="11267" name="标题 1"/>
          <p:cNvSpPr txBox="1">
            <a:spLocks/>
          </p:cNvSpPr>
          <p:nvPr/>
        </p:nvSpPr>
        <p:spPr bwMode="auto">
          <a:xfrm>
            <a:off x="152400" y="642918"/>
            <a:ext cx="8791575" cy="34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tx2"/>
                </a:solidFill>
              </a:rPr>
              <a:t>四、位移和路程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60388" y="1069975"/>
            <a:ext cx="7848600" cy="55991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800" dirty="0" smtClean="0"/>
              <a:t>位移：由起点指向终点的矢量，表示位置的变化。</a:t>
            </a: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路程：由起点到终点质点运动的实际路径长度。</a:t>
            </a: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altLang="zh-CN" sz="28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						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					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800" dirty="0" smtClean="0"/>
              <a:t>	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sz="2800" dirty="0" smtClean="0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71675" y="2559050"/>
            <a:ext cx="4641850" cy="2768600"/>
            <a:chOff x="1242" y="1516"/>
            <a:chExt cx="2924" cy="1744"/>
          </a:xfrm>
        </p:grpSpPr>
        <p:sp>
          <p:nvSpPr>
            <p:cNvPr id="10270" name="Line 20"/>
            <p:cNvSpPr>
              <a:spLocks noChangeShapeType="1"/>
            </p:cNvSpPr>
            <p:nvPr/>
          </p:nvSpPr>
          <p:spPr bwMode="auto">
            <a:xfrm flipV="1">
              <a:off x="1932" y="1697"/>
              <a:ext cx="0" cy="99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21"/>
            <p:cNvSpPr>
              <a:spLocks noChangeShapeType="1"/>
            </p:cNvSpPr>
            <p:nvPr/>
          </p:nvSpPr>
          <p:spPr bwMode="auto">
            <a:xfrm>
              <a:off x="1941" y="2704"/>
              <a:ext cx="208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Line 22"/>
            <p:cNvSpPr>
              <a:spLocks noChangeShapeType="1"/>
            </p:cNvSpPr>
            <p:nvPr/>
          </p:nvSpPr>
          <p:spPr bwMode="auto">
            <a:xfrm flipH="1">
              <a:off x="1466" y="2695"/>
              <a:ext cx="475" cy="3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Text Box 23"/>
            <p:cNvSpPr txBox="1">
              <a:spLocks noChangeArrowheads="1"/>
            </p:cNvSpPr>
            <p:nvPr/>
          </p:nvSpPr>
          <p:spPr bwMode="auto">
            <a:xfrm>
              <a:off x="1242" y="2879"/>
              <a:ext cx="352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en-US" altLang="zh-CN" sz="3200" b="1" i="1">
                  <a:latin typeface="Tahoma" pitchFamily="34" charset="0"/>
                </a:rPr>
                <a:t>x</a:t>
              </a:r>
            </a:p>
          </p:txBody>
        </p:sp>
        <p:sp>
          <p:nvSpPr>
            <p:cNvPr id="10274" name="Text Box 24"/>
            <p:cNvSpPr txBox="1">
              <a:spLocks noChangeArrowheads="1"/>
            </p:cNvSpPr>
            <p:nvPr/>
          </p:nvSpPr>
          <p:spPr bwMode="auto">
            <a:xfrm>
              <a:off x="3681" y="2601"/>
              <a:ext cx="485" cy="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3200" b="1" i="1">
                  <a:latin typeface="Tahoma" pitchFamily="34" charset="0"/>
                </a:rPr>
                <a:t> </a:t>
              </a:r>
              <a:r>
                <a:rPr lang="en-US" altLang="zh-CN" sz="3200" b="1" i="1">
                  <a:latin typeface="Tahoma" pitchFamily="34" charset="0"/>
                </a:rPr>
                <a:t>y</a:t>
              </a:r>
            </a:p>
          </p:txBody>
        </p:sp>
        <p:sp>
          <p:nvSpPr>
            <p:cNvPr id="10275" name="Text Box 25"/>
            <p:cNvSpPr txBox="1">
              <a:spLocks noChangeArrowheads="1"/>
            </p:cNvSpPr>
            <p:nvPr/>
          </p:nvSpPr>
          <p:spPr bwMode="auto">
            <a:xfrm>
              <a:off x="1608" y="1516"/>
              <a:ext cx="485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3200" b="1" i="1">
                  <a:latin typeface="Tahoma" pitchFamily="34" charset="0"/>
                </a:rPr>
                <a:t> </a:t>
              </a:r>
              <a:r>
                <a:rPr lang="en-US" altLang="zh-CN" sz="3200" b="1" i="1">
                  <a:latin typeface="Tahoma" pitchFamily="34" charset="0"/>
                </a:rPr>
                <a:t>z</a:t>
              </a:r>
            </a:p>
          </p:txBody>
        </p:sp>
        <p:sp>
          <p:nvSpPr>
            <p:cNvPr id="10276" name="Text Box 26"/>
            <p:cNvSpPr txBox="1">
              <a:spLocks noChangeArrowheads="1"/>
            </p:cNvSpPr>
            <p:nvPr/>
          </p:nvSpPr>
          <p:spPr bwMode="auto">
            <a:xfrm>
              <a:off x="1802" y="2656"/>
              <a:ext cx="485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2800" b="1" i="1">
                  <a:latin typeface="Tahoma" pitchFamily="34" charset="0"/>
                </a:rPr>
                <a:t> </a:t>
              </a:r>
              <a:r>
                <a:rPr lang="en-US" altLang="zh-CN" sz="2800" b="1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081338" y="3357563"/>
            <a:ext cx="966787" cy="1204912"/>
            <a:chOff x="1941" y="1953"/>
            <a:chExt cx="609" cy="759"/>
          </a:xfrm>
        </p:grpSpPr>
        <p:grpSp>
          <p:nvGrpSpPr>
            <p:cNvPr id="10266" name="Group 10"/>
            <p:cNvGrpSpPr>
              <a:grpSpLocks/>
            </p:cNvGrpSpPr>
            <p:nvPr/>
          </p:nvGrpSpPr>
          <p:grpSpPr bwMode="auto">
            <a:xfrm>
              <a:off x="1941" y="1953"/>
              <a:ext cx="609" cy="759"/>
              <a:chOff x="1073" y="1997"/>
              <a:chExt cx="609" cy="759"/>
            </a:xfrm>
          </p:grpSpPr>
          <p:sp>
            <p:nvSpPr>
              <p:cNvPr id="10268" name="Line 11"/>
              <p:cNvSpPr>
                <a:spLocks noChangeShapeType="1"/>
              </p:cNvSpPr>
              <p:nvPr/>
            </p:nvSpPr>
            <p:spPr bwMode="auto">
              <a:xfrm flipV="1">
                <a:off x="1073" y="1997"/>
                <a:ext cx="226" cy="68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9" name="Text Box 12"/>
              <p:cNvSpPr txBox="1">
                <a:spLocks noChangeArrowheads="1"/>
              </p:cNvSpPr>
              <p:nvPr/>
            </p:nvSpPr>
            <p:spPr bwMode="auto">
              <a:xfrm>
                <a:off x="1169" y="2212"/>
                <a:ext cx="513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800" b="1" i="1">
                    <a:solidFill>
                      <a:srgbClr val="FF0000"/>
                    </a:solidFill>
                    <a:latin typeface="Tahoma" pitchFamily="34" charset="0"/>
                  </a:rPr>
                  <a:t>r</a:t>
                </a:r>
                <a:r>
                  <a:rPr lang="en-US" altLang="zh-CN" sz="11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  <a:endParaRPr lang="en-US" altLang="zh-CN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0267" name="Line 13"/>
            <p:cNvSpPr>
              <a:spLocks noChangeShapeType="1"/>
            </p:cNvSpPr>
            <p:nvPr/>
          </p:nvSpPr>
          <p:spPr bwMode="auto">
            <a:xfrm>
              <a:off x="2082" y="2277"/>
              <a:ext cx="188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3443288" y="3351213"/>
            <a:ext cx="1555750" cy="714375"/>
            <a:chOff x="2169" y="1949"/>
            <a:chExt cx="980" cy="450"/>
          </a:xfrm>
        </p:grpSpPr>
        <p:grpSp>
          <p:nvGrpSpPr>
            <p:cNvPr id="10262" name="Group 15"/>
            <p:cNvGrpSpPr>
              <a:grpSpLocks/>
            </p:cNvGrpSpPr>
            <p:nvPr/>
          </p:nvGrpSpPr>
          <p:grpSpPr bwMode="auto">
            <a:xfrm>
              <a:off x="2169" y="1949"/>
              <a:ext cx="980" cy="450"/>
              <a:chOff x="1301" y="1993"/>
              <a:chExt cx="980" cy="450"/>
            </a:xfrm>
          </p:grpSpPr>
          <p:sp>
            <p:nvSpPr>
              <p:cNvPr id="10264" name="Line 16"/>
              <p:cNvSpPr>
                <a:spLocks noChangeShapeType="1"/>
              </p:cNvSpPr>
              <p:nvPr/>
            </p:nvSpPr>
            <p:spPr bwMode="auto">
              <a:xfrm>
                <a:off x="1301" y="1993"/>
                <a:ext cx="980" cy="17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5" name="Text Box 17"/>
              <p:cNvSpPr txBox="1">
                <a:spLocks noChangeArrowheads="1"/>
              </p:cNvSpPr>
              <p:nvPr/>
            </p:nvSpPr>
            <p:spPr bwMode="auto">
              <a:xfrm>
                <a:off x="1444" y="2043"/>
                <a:ext cx="513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b="1">
                    <a:solidFill>
                      <a:srgbClr val="0000FF"/>
                    </a:solidFill>
                    <a:latin typeface="宋体" pitchFamily="2" charset="-122"/>
                  </a:rPr>
                  <a:t>Δ</a:t>
                </a:r>
                <a:r>
                  <a:rPr lang="en-US" altLang="zh-CN" b="1" i="1">
                    <a:solidFill>
                      <a:srgbClr val="0000FF"/>
                    </a:solidFill>
                    <a:latin typeface="Tahoma" pitchFamily="34" charset="0"/>
                  </a:rPr>
                  <a:t>r</a:t>
                </a:r>
                <a:endParaRPr lang="en-US" altLang="zh-CN" b="1">
                  <a:solidFill>
                    <a:srgbClr val="0000FF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0263" name="Line 18"/>
            <p:cNvSpPr>
              <a:spLocks noChangeShapeType="1"/>
            </p:cNvSpPr>
            <p:nvPr/>
          </p:nvSpPr>
          <p:spPr bwMode="auto">
            <a:xfrm flipV="1">
              <a:off x="2570" y="2072"/>
              <a:ext cx="109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Freeform 27"/>
          <p:cNvSpPr>
            <a:spLocks/>
          </p:cNvSpPr>
          <p:nvPr/>
        </p:nvSpPr>
        <p:spPr bwMode="auto">
          <a:xfrm>
            <a:off x="2749550" y="3224213"/>
            <a:ext cx="2913063" cy="1163637"/>
          </a:xfrm>
          <a:custGeom>
            <a:avLst/>
            <a:gdLst>
              <a:gd name="T0" fmla="*/ 0 w 3120"/>
              <a:gd name="T1" fmla="*/ 2147483647 h 897"/>
              <a:gd name="T2" fmla="*/ 2147483647 w 3120"/>
              <a:gd name="T3" fmla="*/ 2147483647 h 897"/>
              <a:gd name="T4" fmla="*/ 2147483647 w 3120"/>
              <a:gd name="T5" fmla="*/ 2147483647 h 897"/>
              <a:gd name="T6" fmla="*/ 2147483647 w 3120"/>
              <a:gd name="T7" fmla="*/ 2147483647 h 89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20" h="897">
                <a:moveTo>
                  <a:pt x="0" y="897"/>
                </a:moveTo>
                <a:cubicBezTo>
                  <a:pt x="135" y="607"/>
                  <a:pt x="270" y="317"/>
                  <a:pt x="510" y="177"/>
                </a:cubicBezTo>
                <a:cubicBezTo>
                  <a:pt x="750" y="37"/>
                  <a:pt x="1005" y="0"/>
                  <a:pt x="1440" y="57"/>
                </a:cubicBezTo>
                <a:cubicBezTo>
                  <a:pt x="1875" y="114"/>
                  <a:pt x="2497" y="318"/>
                  <a:pt x="3120" y="522"/>
                </a:cubicBezTo>
              </a:path>
            </a:pathLst>
          </a:custGeom>
          <a:noFill/>
          <a:ln w="28575" cmpd="sng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" name="Group 28"/>
          <p:cNvGrpSpPr>
            <a:grpSpLocks/>
          </p:cNvGrpSpPr>
          <p:nvPr/>
        </p:nvGrpSpPr>
        <p:grpSpPr bwMode="auto">
          <a:xfrm>
            <a:off x="3081338" y="3624263"/>
            <a:ext cx="3116262" cy="1033462"/>
            <a:chOff x="1941" y="2121"/>
            <a:chExt cx="1963" cy="651"/>
          </a:xfrm>
        </p:grpSpPr>
        <p:grpSp>
          <p:nvGrpSpPr>
            <p:cNvPr id="10258" name="Group 29"/>
            <p:cNvGrpSpPr>
              <a:grpSpLocks/>
            </p:cNvGrpSpPr>
            <p:nvPr/>
          </p:nvGrpSpPr>
          <p:grpSpPr bwMode="auto">
            <a:xfrm>
              <a:off x="1941" y="2121"/>
              <a:ext cx="1963" cy="651"/>
              <a:chOff x="1073" y="2165"/>
              <a:chExt cx="1963" cy="651"/>
            </a:xfrm>
          </p:grpSpPr>
          <p:sp>
            <p:nvSpPr>
              <p:cNvPr id="10260" name="Text Box 30"/>
              <p:cNvSpPr txBox="1">
                <a:spLocks noChangeArrowheads="1"/>
              </p:cNvSpPr>
              <p:nvPr/>
            </p:nvSpPr>
            <p:spPr bwMode="auto">
              <a:xfrm>
                <a:off x="1905" y="2272"/>
                <a:ext cx="1131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800" b="1" i="1">
                    <a:solidFill>
                      <a:srgbClr val="FF0000"/>
                    </a:solidFill>
                    <a:latin typeface="Tahoma" pitchFamily="34" charset="0"/>
                  </a:rPr>
                  <a:t>r</a:t>
                </a:r>
                <a:r>
                  <a:rPr lang="en-US" altLang="zh-CN" sz="1400" b="1" i="1">
                    <a:solidFill>
                      <a:srgbClr val="FF0000"/>
                    </a:solidFill>
                    <a:latin typeface="Tahoma" pitchFamily="34" charset="0"/>
                  </a:rPr>
                  <a:t>2</a:t>
                </a:r>
                <a:endParaRPr lang="en-US" altLang="zh-CN" sz="32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0261" name="Line 31"/>
              <p:cNvSpPr>
                <a:spLocks noChangeShapeType="1"/>
              </p:cNvSpPr>
              <p:nvPr/>
            </p:nvSpPr>
            <p:spPr bwMode="auto">
              <a:xfrm flipV="1">
                <a:off x="1073" y="2165"/>
                <a:ext cx="1215" cy="51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59" name="Line 32"/>
            <p:cNvSpPr>
              <a:spLocks noChangeShapeType="1"/>
            </p:cNvSpPr>
            <p:nvPr/>
          </p:nvSpPr>
          <p:spPr bwMode="auto">
            <a:xfrm>
              <a:off x="2801" y="2338"/>
              <a:ext cx="20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4802188" y="3128963"/>
            <a:ext cx="18113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800" b="1" i="1">
                <a:latin typeface="Tahoma" pitchFamily="34" charset="0"/>
              </a:rPr>
              <a:t> </a:t>
            </a:r>
            <a:r>
              <a:rPr lang="en-US" altLang="zh-CN" sz="1800" b="1" i="1">
                <a:latin typeface="Tahoma" pitchFamily="34" charset="0"/>
              </a:rPr>
              <a:t>P</a:t>
            </a:r>
            <a:r>
              <a:rPr lang="en-US" altLang="zh-CN" sz="1800" b="1" baseline="-25000">
                <a:latin typeface="Tahoma" pitchFamily="34" charset="0"/>
              </a:rPr>
              <a:t>2(x2,y2,z2)</a:t>
            </a:r>
            <a:endParaRPr lang="en-US" altLang="zh-CN" sz="2800" b="1">
              <a:latin typeface="Tahoma" pitchFamily="34" charset="0"/>
            </a:endParaRP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3213100" y="3128963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Tahoma" pitchFamily="34" charset="0"/>
                <a:sym typeface="Symbol" pitchFamily="18" charset="2"/>
              </a:rPr>
              <a:t></a:t>
            </a:r>
            <a:endParaRPr lang="zh-CN" altLang="en-US" sz="2000">
              <a:solidFill>
                <a:srgbClr val="FF00FF"/>
              </a:solidFill>
              <a:latin typeface="Tahoma" pitchFamily="34" charset="0"/>
            </a:endParaRP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4776788" y="3390900"/>
            <a:ext cx="55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00FF"/>
                </a:solidFill>
                <a:latin typeface="Tahoma" pitchFamily="34" charset="0"/>
                <a:sym typeface="Symbol" pitchFamily="18" charset="2"/>
              </a:rPr>
              <a:t></a:t>
            </a:r>
            <a:endParaRPr lang="zh-CN" altLang="en-US" sz="2000">
              <a:solidFill>
                <a:srgbClr val="FF00FF"/>
              </a:solidFill>
              <a:latin typeface="Tahoma" pitchFamily="34" charset="0"/>
            </a:endParaRP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2501900" y="5311775"/>
          <a:ext cx="38004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7" name="公式" r:id="rId3" imgW="1383699" imgH="266584" progId="Equation.3">
                  <p:embed/>
                </p:oleObj>
              </mc:Choice>
              <mc:Fallback>
                <p:oleObj name="公式" r:id="rId3" imgW="1383699" imgH="266584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311775"/>
                        <a:ext cx="3800475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3130550" y="2460625"/>
            <a:ext cx="118586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800" b="1" i="1">
                <a:latin typeface="Tahoma" pitchFamily="34" charset="0"/>
              </a:rPr>
              <a:t> </a:t>
            </a:r>
            <a:r>
              <a:rPr lang="en-US" altLang="zh-CN" sz="1800" b="1" i="1">
                <a:latin typeface="Tahoma" pitchFamily="34" charset="0"/>
              </a:rPr>
              <a:t>P</a:t>
            </a:r>
            <a:r>
              <a:rPr lang="en-US" altLang="zh-CN" sz="1800" b="1" baseline="-25000">
                <a:latin typeface="Tahoma" pitchFamily="34" charset="0"/>
              </a:rPr>
              <a:t>1(x1,y1,z1)</a:t>
            </a:r>
            <a:endParaRPr lang="en-US" altLang="zh-CN" sz="1800" b="1">
              <a:latin typeface="Tahoma" pitchFamily="34" charset="0"/>
            </a:endParaRP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4189413" y="2959100"/>
            <a:ext cx="99695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b="1">
                <a:solidFill>
                  <a:srgbClr val="008000"/>
                </a:solidFill>
                <a:latin typeface="宋体" pitchFamily="2" charset="-122"/>
              </a:rPr>
              <a:t>Δ</a:t>
            </a:r>
            <a:r>
              <a:rPr lang="en-US" altLang="zh-CN" b="1" i="1">
                <a:solidFill>
                  <a:srgbClr val="008000"/>
                </a:solidFill>
                <a:latin typeface="Tahoma" pitchFamily="34" charset="0"/>
              </a:rPr>
              <a:t>s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481488"/>
              </p:ext>
            </p:extLst>
          </p:nvPr>
        </p:nvGraphicFramePr>
        <p:xfrm>
          <a:off x="2987675" y="6043885"/>
          <a:ext cx="19177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8" name="公式" r:id="rId5" imgW="698500" imgH="228600" progId="Equation.3">
                  <p:embed/>
                </p:oleObj>
              </mc:Choice>
              <mc:Fallback>
                <p:oleObj name="公式" r:id="rId5" imgW="698500" imgH="228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6043885"/>
                        <a:ext cx="19177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弧形 8"/>
          <p:cNvSpPr/>
          <p:nvPr/>
        </p:nvSpPr>
        <p:spPr bwMode="auto">
          <a:xfrm>
            <a:off x="4356100" y="6021288"/>
            <a:ext cx="377825" cy="144463"/>
          </a:xfrm>
          <a:prstGeom prst="arc">
            <a:avLst>
              <a:gd name="adj1" fmla="val 10732765"/>
              <a:gd name="adj2" fmla="val 488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zh-CN" altLang="en-US"/>
          </a:p>
        </p:txBody>
      </p:sp>
      <p:sp>
        <p:nvSpPr>
          <p:cNvPr id="37" name="标题 1"/>
          <p:cNvSpPr txBox="1">
            <a:spLocks/>
          </p:cNvSpPr>
          <p:nvPr/>
        </p:nvSpPr>
        <p:spPr bwMode="auto">
          <a:xfrm>
            <a:off x="6286512" y="5445224"/>
            <a:ext cx="4071966" cy="35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dirty="0" smtClean="0">
                <a:solidFill>
                  <a:schemeClr val="tx2"/>
                </a:solidFill>
              </a:rPr>
              <a:t>——</a:t>
            </a:r>
            <a:r>
              <a:rPr lang="zh-CN" altLang="en-US" sz="2800" dirty="0" smtClean="0">
                <a:solidFill>
                  <a:schemeClr val="tx2"/>
                </a:solidFill>
              </a:rPr>
              <a:t>位移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 bwMode="auto">
          <a:xfrm>
            <a:off x="5072034" y="6072206"/>
            <a:ext cx="4071966" cy="35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dirty="0" smtClean="0">
                <a:solidFill>
                  <a:schemeClr val="tx2"/>
                </a:solidFill>
              </a:rPr>
              <a:t>——</a:t>
            </a:r>
            <a:r>
              <a:rPr lang="zh-CN" altLang="en-US" sz="2800" dirty="0" smtClean="0">
                <a:solidFill>
                  <a:schemeClr val="tx2"/>
                </a:solidFill>
              </a:rPr>
              <a:t>路程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utoUpdateAnimBg="0"/>
      <p:bldP spid="31" grpId="0" autoUpdateAnimBg="0"/>
      <p:bldP spid="32" grpId="0" autoUpdateAnimBg="0"/>
      <p:bldP spid="34" grpId="0" autoUpdateAnimBg="0"/>
    </p:bldLst>
  </p:timing>
</p:sld>
</file>

<file path=ppt/theme/theme1.xml><?xml version="1.0" encoding="utf-8"?>
<a:theme xmlns:a="http://schemas.openxmlformats.org/drawingml/2006/main" name="nankai膜版">
  <a:themeElements>
    <a:clrScheme name="nankai膜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ankai膜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nkai膜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kai膜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kai膜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9608</TotalTime>
  <Words>1867</Words>
  <Application>Microsoft Office PowerPoint</Application>
  <PresentationFormat>全屏显示(4:3)</PresentationFormat>
  <Paragraphs>455</Paragraphs>
  <Slides>45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48" baseType="lpstr">
      <vt:lpstr>nankai膜版</vt:lpstr>
      <vt:lpstr>公式</vt:lpstr>
      <vt:lpstr>Equation</vt:lpstr>
      <vt:lpstr>力学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位移和路程的关系：</vt:lpstr>
      <vt:lpstr>举例说明：</vt:lpstr>
      <vt:lpstr>PowerPoint 演示文稿</vt:lpstr>
      <vt:lpstr>PowerPoint 演示文稿</vt:lpstr>
      <vt:lpstr>PowerPoint 演示文稿</vt:lpstr>
      <vt:lpstr>PowerPoint 演示文稿</vt:lpstr>
      <vt:lpstr> 加速度: 速度矢量对时间的一阶微商，即速度对   时间的变化率。</vt:lpstr>
      <vt:lpstr>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以上是四个基本方程，由此可得：</vt:lpstr>
      <vt:lpstr>例1：</vt:lpstr>
      <vt:lpstr>靶的横坐标始终为              ，只要证明在t时刻，靶的纵坐标为y即可，t时刻靶的纵坐标为：</vt:lpstr>
      <vt:lpstr>三、圆周运动</vt:lpstr>
      <vt:lpstr>PowerPoint 演示文稿</vt:lpstr>
      <vt:lpstr>PowerPoint 演示文稿</vt:lpstr>
      <vt:lpstr>PowerPoint 演示文稿</vt:lpstr>
      <vt:lpstr>——反应速率变化</vt:lpstr>
      <vt:lpstr>PowerPoint 演示文稿</vt:lpstr>
      <vt:lpstr>2、圆周运动的加速度</vt:lpstr>
      <vt:lpstr>PowerPoint 演示文稿</vt:lpstr>
      <vt:lpstr>PowerPoint 演示文稿</vt:lpstr>
      <vt:lpstr>PowerPoint 演示文稿</vt:lpstr>
      <vt:lpstr>PowerPoint 演示文稿</vt:lpstr>
      <vt:lpstr>例： 在河水流速2m/s的地方有一小船渡河。如果希望小船以4m/s的速度垂直于河岸横渡，问小船上的指示速率应为多大，船头应指向何方？</vt:lpstr>
      <vt:lpstr>作业</vt:lpstr>
    </vt:vector>
  </TitlesOfParts>
  <Company>nankai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SPR传感芯片关键技术及其 生物医学检测分析系统的研究</dc:title>
  <dc:creator>liugh</dc:creator>
  <cp:lastModifiedBy>DELL</cp:lastModifiedBy>
  <cp:revision>845</cp:revision>
  <dcterms:created xsi:type="dcterms:W3CDTF">2005-08-22T22:11:23Z</dcterms:created>
  <dcterms:modified xsi:type="dcterms:W3CDTF">2016-02-22T03:43:26Z</dcterms:modified>
</cp:coreProperties>
</file>