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sldIdLst>
    <p:sldId id="489" r:id="rId2"/>
    <p:sldId id="490" r:id="rId3"/>
    <p:sldId id="507" r:id="rId4"/>
    <p:sldId id="508" r:id="rId5"/>
    <p:sldId id="492" r:id="rId6"/>
    <p:sldId id="491" r:id="rId7"/>
    <p:sldId id="494" r:id="rId8"/>
    <p:sldId id="537" r:id="rId9"/>
    <p:sldId id="509" r:id="rId10"/>
    <p:sldId id="538" r:id="rId11"/>
    <p:sldId id="495" r:id="rId12"/>
    <p:sldId id="510" r:id="rId13"/>
    <p:sldId id="511" r:id="rId14"/>
    <p:sldId id="498" r:id="rId15"/>
    <p:sldId id="512" r:id="rId16"/>
    <p:sldId id="499" r:id="rId17"/>
    <p:sldId id="500" r:id="rId18"/>
    <p:sldId id="501" r:id="rId19"/>
    <p:sldId id="505" r:id="rId20"/>
    <p:sldId id="506" r:id="rId21"/>
    <p:sldId id="503" r:id="rId22"/>
    <p:sldId id="539" r:id="rId23"/>
    <p:sldId id="513" r:id="rId24"/>
    <p:sldId id="514" r:id="rId25"/>
    <p:sldId id="515" r:id="rId26"/>
    <p:sldId id="516" r:id="rId27"/>
    <p:sldId id="540" r:id="rId28"/>
    <p:sldId id="519" r:id="rId29"/>
    <p:sldId id="520" r:id="rId30"/>
    <p:sldId id="521" r:id="rId31"/>
    <p:sldId id="522" r:id="rId32"/>
    <p:sldId id="541" r:id="rId33"/>
    <p:sldId id="523" r:id="rId34"/>
    <p:sldId id="542" r:id="rId35"/>
    <p:sldId id="524" r:id="rId36"/>
    <p:sldId id="517" r:id="rId37"/>
    <p:sldId id="518" r:id="rId38"/>
    <p:sldId id="543" r:id="rId39"/>
    <p:sldId id="544" r:id="rId40"/>
    <p:sldId id="545" r:id="rId41"/>
    <p:sldId id="546" r:id="rId42"/>
    <p:sldId id="547" r:id="rId43"/>
    <p:sldId id="548" r:id="rId44"/>
    <p:sldId id="549" r:id="rId45"/>
    <p:sldId id="550" r:id="rId46"/>
    <p:sldId id="551" r:id="rId47"/>
    <p:sldId id="552" r:id="rId48"/>
    <p:sldId id="553" r:id="rId49"/>
    <p:sldId id="554" r:id="rId50"/>
    <p:sldId id="555" r:id="rId51"/>
    <p:sldId id="556" r:id="rId52"/>
    <p:sldId id="557" r:id="rId53"/>
    <p:sldId id="558" r:id="rId54"/>
    <p:sldId id="559" r:id="rId55"/>
    <p:sldId id="560" r:id="rId56"/>
    <p:sldId id="561" r:id="rId57"/>
    <p:sldId id="562" r:id="rId58"/>
    <p:sldId id="563" r:id="rId59"/>
    <p:sldId id="564" r:id="rId60"/>
    <p:sldId id="565" r:id="rId61"/>
    <p:sldId id="566" r:id="rId62"/>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A93"/>
    <a:srgbClr val="C7371F"/>
    <a:srgbClr val="C91DB0"/>
    <a:srgbClr val="00663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4" autoAdjust="0"/>
    <p:restoredTop sz="98358" autoAdjust="0"/>
  </p:normalViewPr>
  <p:slideViewPr>
    <p:cSldViewPr>
      <p:cViewPr>
        <p:scale>
          <a:sx n="100" d="100"/>
          <a:sy n="100" d="100"/>
        </p:scale>
        <p:origin x="-504"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37.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8.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89.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image" Target="../media/image126.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125.wmf"/><Relationship Id="rId17" Type="http://schemas.openxmlformats.org/officeDocument/2006/relationships/image" Target="../media/image130.wmf"/><Relationship Id="rId2" Type="http://schemas.openxmlformats.org/officeDocument/2006/relationships/image" Target="../media/image115.wmf"/><Relationship Id="rId16" Type="http://schemas.openxmlformats.org/officeDocument/2006/relationships/image" Target="../media/image129.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4.wmf"/><Relationship Id="rId5" Type="http://schemas.openxmlformats.org/officeDocument/2006/relationships/image" Target="../media/image118.wmf"/><Relationship Id="rId15" Type="http://schemas.openxmlformats.org/officeDocument/2006/relationships/image" Target="../media/image12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 Id="rId14"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136.wmf"/><Relationship Id="rId3" Type="http://schemas.openxmlformats.org/officeDocument/2006/relationships/image" Target="../media/image117.wmf"/><Relationship Id="rId7" Type="http://schemas.openxmlformats.org/officeDocument/2006/relationships/image" Target="../media/image127.wmf"/><Relationship Id="rId12" Type="http://schemas.openxmlformats.org/officeDocument/2006/relationships/image" Target="../media/image135.wmf"/><Relationship Id="rId2" Type="http://schemas.openxmlformats.org/officeDocument/2006/relationships/image" Target="../media/image116.wmf"/><Relationship Id="rId1" Type="http://schemas.openxmlformats.org/officeDocument/2006/relationships/image" Target="../media/image131.wmf"/><Relationship Id="rId6" Type="http://schemas.openxmlformats.org/officeDocument/2006/relationships/image" Target="../media/image126.wmf"/><Relationship Id="rId11" Type="http://schemas.openxmlformats.org/officeDocument/2006/relationships/image" Target="../media/image134.wmf"/><Relationship Id="rId5" Type="http://schemas.openxmlformats.org/officeDocument/2006/relationships/image" Target="../media/image121.wmf"/><Relationship Id="rId10" Type="http://schemas.openxmlformats.org/officeDocument/2006/relationships/image" Target="../media/image133.wmf"/><Relationship Id="rId4" Type="http://schemas.openxmlformats.org/officeDocument/2006/relationships/image" Target="../media/image118.wmf"/><Relationship Id="rId9"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4" Type="http://schemas.openxmlformats.org/officeDocument/2006/relationships/image" Target="../media/image14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6.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1.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9" Type="http://schemas.openxmlformats.org/officeDocument/2006/relationships/image" Target="../media/image15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3.wmf"/><Relationship Id="rId1" Type="http://schemas.openxmlformats.org/officeDocument/2006/relationships/image" Target="../media/image154.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image" Target="../media/image174.wmf"/><Relationship Id="rId3" Type="http://schemas.openxmlformats.org/officeDocument/2006/relationships/image" Target="../media/image164.wmf"/><Relationship Id="rId7" Type="http://schemas.openxmlformats.org/officeDocument/2006/relationships/image" Target="../media/image168.wmf"/><Relationship Id="rId12" Type="http://schemas.openxmlformats.org/officeDocument/2006/relationships/image" Target="../media/image173.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11" Type="http://schemas.openxmlformats.org/officeDocument/2006/relationships/image" Target="../media/image172.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5" Type="http://schemas.openxmlformats.org/officeDocument/2006/relationships/image" Target="../media/image205.wmf"/><Relationship Id="rId4" Type="http://schemas.openxmlformats.org/officeDocument/2006/relationships/image" Target="../media/image20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3E497876-2387-4C6B-B4A9-90CE24128686}" type="slidenum">
              <a:rPr lang="en-US" altLang="zh-CN"/>
              <a:pPr>
                <a:defRPr/>
              </a:pPr>
              <a:t>‹#›</a:t>
            </a:fld>
            <a:endParaRPr lang="en-US" altLang="zh-CN"/>
          </a:p>
        </p:txBody>
      </p:sp>
    </p:spTree>
    <p:extLst>
      <p:ext uri="{BB962C8B-B14F-4D97-AF65-F5344CB8AC3E}">
        <p14:creationId xmlns:p14="http://schemas.microsoft.com/office/powerpoint/2010/main" val="266887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861C58F-C823-4568-8398-2A66AD21A4DE}" type="slidenum">
              <a:rPr lang="en-US" altLang="zh-CN"/>
              <a:pPr>
                <a:defRPr/>
              </a:pPr>
              <a:t>‹#›</a:t>
            </a:fld>
            <a:endParaRPr lang="en-US" altLang="zh-CN"/>
          </a:p>
        </p:txBody>
      </p:sp>
    </p:spTree>
    <p:extLst>
      <p:ext uri="{BB962C8B-B14F-4D97-AF65-F5344CB8AC3E}">
        <p14:creationId xmlns:p14="http://schemas.microsoft.com/office/powerpoint/2010/main" val="307887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E614E8-A7F6-4D08-9BE8-A5CBC57BB69F}" type="slidenum">
              <a:rPr lang="en-US" altLang="zh-CN"/>
              <a:pPr>
                <a:defRPr/>
              </a:pPr>
              <a:t>‹#›</a:t>
            </a:fld>
            <a:endParaRPr lang="en-US" altLang="zh-CN"/>
          </a:p>
        </p:txBody>
      </p:sp>
    </p:spTree>
    <p:extLst>
      <p:ext uri="{BB962C8B-B14F-4D97-AF65-F5344CB8AC3E}">
        <p14:creationId xmlns:p14="http://schemas.microsoft.com/office/powerpoint/2010/main" val="1656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BA0932-1827-4FA1-AA60-F10C5005D6CD}" type="slidenum">
              <a:rPr lang="en-US" altLang="zh-CN"/>
              <a:pPr>
                <a:defRPr/>
              </a:pPr>
              <a:t>‹#›</a:t>
            </a:fld>
            <a:endParaRPr lang="en-US" altLang="zh-CN"/>
          </a:p>
        </p:txBody>
      </p:sp>
    </p:spTree>
    <p:extLst>
      <p:ext uri="{BB962C8B-B14F-4D97-AF65-F5344CB8AC3E}">
        <p14:creationId xmlns:p14="http://schemas.microsoft.com/office/powerpoint/2010/main" val="236584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B2047C-0D02-4BCC-9DDA-D5FDDA93CD5E}" type="slidenum">
              <a:rPr lang="en-US" altLang="zh-CN"/>
              <a:pPr>
                <a:defRPr/>
              </a:pPr>
              <a:t>‹#›</a:t>
            </a:fld>
            <a:endParaRPr lang="en-US" altLang="zh-CN"/>
          </a:p>
        </p:txBody>
      </p:sp>
    </p:spTree>
    <p:extLst>
      <p:ext uri="{BB962C8B-B14F-4D97-AF65-F5344CB8AC3E}">
        <p14:creationId xmlns:p14="http://schemas.microsoft.com/office/powerpoint/2010/main" val="149848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7870FE-A04A-48B0-8012-6DA40CA4422A}" type="slidenum">
              <a:rPr lang="en-US" altLang="zh-CN"/>
              <a:pPr>
                <a:defRPr/>
              </a:pPr>
              <a:t>‹#›</a:t>
            </a:fld>
            <a:endParaRPr lang="en-US" altLang="zh-CN"/>
          </a:p>
        </p:txBody>
      </p:sp>
    </p:spTree>
    <p:extLst>
      <p:ext uri="{BB962C8B-B14F-4D97-AF65-F5344CB8AC3E}">
        <p14:creationId xmlns:p14="http://schemas.microsoft.com/office/powerpoint/2010/main" val="246485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354050-FB61-4E13-9210-10503100BFBD}" type="slidenum">
              <a:rPr lang="en-US" altLang="zh-CN"/>
              <a:pPr>
                <a:defRPr/>
              </a:pPr>
              <a:t>‹#›</a:t>
            </a:fld>
            <a:endParaRPr lang="en-US" altLang="zh-CN"/>
          </a:p>
        </p:txBody>
      </p:sp>
    </p:spTree>
    <p:extLst>
      <p:ext uri="{BB962C8B-B14F-4D97-AF65-F5344CB8AC3E}">
        <p14:creationId xmlns:p14="http://schemas.microsoft.com/office/powerpoint/2010/main" val="10099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56EB79-D653-4ED0-B82D-ED756466399F}" type="slidenum">
              <a:rPr lang="en-US" altLang="zh-CN"/>
              <a:pPr>
                <a:defRPr/>
              </a:pPr>
              <a:t>‹#›</a:t>
            </a:fld>
            <a:endParaRPr lang="en-US" altLang="zh-CN"/>
          </a:p>
        </p:txBody>
      </p:sp>
    </p:spTree>
    <p:extLst>
      <p:ext uri="{BB962C8B-B14F-4D97-AF65-F5344CB8AC3E}">
        <p14:creationId xmlns:p14="http://schemas.microsoft.com/office/powerpoint/2010/main" val="32048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C2C6D4-138C-43F0-846B-5431081E3A3C}" type="slidenum">
              <a:rPr lang="en-US" altLang="zh-CN"/>
              <a:pPr>
                <a:defRPr/>
              </a:pPr>
              <a:t>‹#›</a:t>
            </a:fld>
            <a:endParaRPr lang="en-US" altLang="zh-CN"/>
          </a:p>
        </p:txBody>
      </p:sp>
    </p:spTree>
    <p:extLst>
      <p:ext uri="{BB962C8B-B14F-4D97-AF65-F5344CB8AC3E}">
        <p14:creationId xmlns:p14="http://schemas.microsoft.com/office/powerpoint/2010/main" val="384744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C5E7C0-B8DF-44BF-81C0-2969BC2CD8A6}" type="slidenum">
              <a:rPr lang="en-US" altLang="zh-CN"/>
              <a:pPr>
                <a:defRPr/>
              </a:pPr>
              <a:t>‹#›</a:t>
            </a:fld>
            <a:endParaRPr lang="en-US" altLang="zh-CN"/>
          </a:p>
        </p:txBody>
      </p:sp>
    </p:spTree>
    <p:extLst>
      <p:ext uri="{BB962C8B-B14F-4D97-AF65-F5344CB8AC3E}">
        <p14:creationId xmlns:p14="http://schemas.microsoft.com/office/powerpoint/2010/main" val="374646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948D3F-A3C7-4C76-BD32-E27FD3C88356}" type="slidenum">
              <a:rPr lang="en-US" altLang="zh-CN"/>
              <a:pPr>
                <a:defRPr/>
              </a:pPr>
              <a:t>‹#›</a:t>
            </a:fld>
            <a:endParaRPr lang="en-US" altLang="zh-CN"/>
          </a:p>
        </p:txBody>
      </p:sp>
    </p:spTree>
    <p:extLst>
      <p:ext uri="{BB962C8B-B14F-4D97-AF65-F5344CB8AC3E}">
        <p14:creationId xmlns:p14="http://schemas.microsoft.com/office/powerpoint/2010/main" val="189968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64CE2B-AB7F-4CBF-89C4-1B897FC4DC65}" type="slidenum">
              <a:rPr lang="en-US" altLang="zh-CN"/>
              <a:pPr>
                <a:defRPr/>
              </a:pPr>
              <a:t>‹#›</a:t>
            </a:fld>
            <a:endParaRPr lang="en-US" altLang="zh-CN"/>
          </a:p>
        </p:txBody>
      </p:sp>
    </p:spTree>
    <p:extLst>
      <p:ext uri="{BB962C8B-B14F-4D97-AF65-F5344CB8AC3E}">
        <p14:creationId xmlns:p14="http://schemas.microsoft.com/office/powerpoint/2010/main" val="211105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95CE3DC4-489A-4475-A960-7BBAAD914D77}" type="slidenum">
              <a:rPr lang="en-US" altLang="zh-CN"/>
              <a:pPr>
                <a:defRPr/>
              </a:pPr>
              <a:t>‹#›</a:t>
            </a:fld>
            <a:endParaRPr lang="en-US" altLang="zh-CN"/>
          </a:p>
        </p:txBody>
      </p:sp>
      <p:pic>
        <p:nvPicPr>
          <p:cNvPr id="1031" name="Picture 7" descr="view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36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klogo"/>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0"/>
            <a:ext cx="1447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0"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9.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33.bin"/><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35.bin"/><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9.bin"/><Relationship Id="rId14" Type="http://schemas.openxmlformats.org/officeDocument/2006/relationships/image" Target="../media/image3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2.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image" Target="../media/image41.wmf"/><Relationship Id="rId5" Type="http://schemas.openxmlformats.org/officeDocument/2006/relationships/oleObject" Target="../embeddings/oleObject43.bin"/><Relationship Id="rId10" Type="http://schemas.openxmlformats.org/officeDocument/2006/relationships/oleObject" Target="../embeddings/oleObject46.bin"/><Relationship Id="rId4" Type="http://schemas.openxmlformats.org/officeDocument/2006/relationships/image" Target="../media/image38.wmf"/><Relationship Id="rId9" Type="http://schemas.openxmlformats.org/officeDocument/2006/relationships/image" Target="../media/image40.wmf"/></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9.bin"/><Relationship Id="rId5" Type="http://schemas.openxmlformats.org/officeDocument/2006/relationships/image" Target="../media/image43.wmf"/><Relationship Id="rId4" Type="http://schemas.openxmlformats.org/officeDocument/2006/relationships/oleObject" Target="../embeddings/oleObject4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58.bin"/><Relationship Id="rId1" Type="http://schemas.openxmlformats.org/officeDocument/2006/relationships/vmlDrawing" Target="../drawings/vmlDrawing14.vml"/><Relationship Id="rId6" Type="http://schemas.openxmlformats.org/officeDocument/2006/relationships/image" Target="../media/image47.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7.bin"/><Relationship Id="rId10" Type="http://schemas.openxmlformats.org/officeDocument/2006/relationships/image" Target="../media/image49.wmf"/><Relationship Id="rId4" Type="http://schemas.openxmlformats.org/officeDocument/2006/relationships/image" Target="../media/image37.wmf"/><Relationship Id="rId9" Type="http://schemas.openxmlformats.org/officeDocument/2006/relationships/oleObject" Target="../embeddings/oleObject53.bin"/><Relationship Id="rId14"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64.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55.wmf"/><Relationship Id="rId17" Type="http://schemas.openxmlformats.org/officeDocument/2006/relationships/oleObject" Target="../embeddings/oleObject66.bin"/><Relationship Id="rId25"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72.bin"/><Relationship Id="rId1" Type="http://schemas.openxmlformats.org/officeDocument/2006/relationships/vmlDrawing" Target="../drawings/vmlDrawing15.vml"/><Relationship Id="rId6" Type="http://schemas.openxmlformats.org/officeDocument/2006/relationships/image" Target="../media/image52.wmf"/><Relationship Id="rId11" Type="http://schemas.openxmlformats.org/officeDocument/2006/relationships/oleObject" Target="../embeddings/oleObject63.bin"/><Relationship Id="rId24" Type="http://schemas.openxmlformats.org/officeDocument/2006/relationships/image" Target="../media/image61.wmf"/><Relationship Id="rId32" Type="http://schemas.openxmlformats.org/officeDocument/2006/relationships/oleObject" Target="../embeddings/oleObject74.bin"/><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28" Type="http://schemas.openxmlformats.org/officeDocument/2006/relationships/image" Target="../media/image63.wmf"/><Relationship Id="rId10" Type="http://schemas.openxmlformats.org/officeDocument/2006/relationships/image" Target="../media/image54.wmf"/><Relationship Id="rId19" Type="http://schemas.openxmlformats.org/officeDocument/2006/relationships/oleObject" Target="../embeddings/oleObject67.bin"/><Relationship Id="rId31" Type="http://schemas.openxmlformats.org/officeDocument/2006/relationships/oleObject" Target="../embeddings/oleObject73.bin"/><Relationship Id="rId4" Type="http://schemas.openxmlformats.org/officeDocument/2006/relationships/image" Target="../media/image51.wmf"/><Relationship Id="rId9" Type="http://schemas.openxmlformats.org/officeDocument/2006/relationships/oleObject" Target="../embeddings/oleObject62.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71.bin"/><Relationship Id="rId30" Type="http://schemas.openxmlformats.org/officeDocument/2006/relationships/image" Target="../media/image64.wmf"/></Relationships>
</file>

<file path=ppt/slides/_rels/slide2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6.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64.wmf"/><Relationship Id="rId4" Type="http://schemas.openxmlformats.org/officeDocument/2006/relationships/image" Target="../media/image65.wmf"/><Relationship Id="rId9" Type="http://schemas.openxmlformats.org/officeDocument/2006/relationships/oleObject" Target="../embeddings/oleObject78.bin"/></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0.wmf"/><Relationship Id="rId5" Type="http://schemas.openxmlformats.org/officeDocument/2006/relationships/oleObject" Target="../embeddings/oleObject8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83.bin"/></Relationships>
</file>

<file path=ppt/slides/_rels/slide2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4.wmf"/><Relationship Id="rId5" Type="http://schemas.openxmlformats.org/officeDocument/2006/relationships/oleObject" Target="../embeddings/oleObject85.bin"/><Relationship Id="rId4"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92.bin"/><Relationship Id="rId18" Type="http://schemas.openxmlformats.org/officeDocument/2006/relationships/oleObject" Target="../embeddings/oleObject94.bin"/><Relationship Id="rId3" Type="http://schemas.openxmlformats.org/officeDocument/2006/relationships/oleObject" Target="../embeddings/oleObject87.bin"/><Relationship Id="rId21" Type="http://schemas.openxmlformats.org/officeDocument/2006/relationships/image" Target="../media/image84.wmf"/><Relationship Id="rId7" Type="http://schemas.openxmlformats.org/officeDocument/2006/relationships/oleObject" Target="../embeddings/oleObject89.bin"/><Relationship Id="rId12" Type="http://schemas.openxmlformats.org/officeDocument/2006/relationships/image" Target="../media/image80.wmf"/><Relationship Id="rId17" Type="http://schemas.openxmlformats.org/officeDocument/2006/relationships/image" Target="../media/image82.wmf"/><Relationship Id="rId25" Type="http://schemas.openxmlformats.org/officeDocument/2006/relationships/image" Target="../media/image86.wmf"/><Relationship Id="rId2" Type="http://schemas.openxmlformats.org/officeDocument/2006/relationships/slideLayout" Target="../slideLayouts/slideLayout4.xml"/><Relationship Id="rId16" Type="http://schemas.openxmlformats.org/officeDocument/2006/relationships/oleObject" Target="../embeddings/oleObject93.bin"/><Relationship Id="rId20" Type="http://schemas.openxmlformats.org/officeDocument/2006/relationships/oleObject" Target="../embeddings/oleObject95.bin"/><Relationship Id="rId1" Type="http://schemas.openxmlformats.org/officeDocument/2006/relationships/vmlDrawing" Target="../drawings/vmlDrawing19.vml"/><Relationship Id="rId6" Type="http://schemas.openxmlformats.org/officeDocument/2006/relationships/image" Target="../media/image77.wmf"/><Relationship Id="rId11" Type="http://schemas.openxmlformats.org/officeDocument/2006/relationships/oleObject" Target="../embeddings/oleObject91.bin"/><Relationship Id="rId24" Type="http://schemas.openxmlformats.org/officeDocument/2006/relationships/oleObject" Target="../embeddings/oleObject97.bin"/><Relationship Id="rId5" Type="http://schemas.openxmlformats.org/officeDocument/2006/relationships/oleObject" Target="../embeddings/oleObject88.bin"/><Relationship Id="rId15" Type="http://schemas.openxmlformats.org/officeDocument/2006/relationships/image" Target="../media/image87.png"/><Relationship Id="rId23" Type="http://schemas.openxmlformats.org/officeDocument/2006/relationships/image" Target="../media/image85.wmf"/><Relationship Id="rId10" Type="http://schemas.openxmlformats.org/officeDocument/2006/relationships/image" Target="../media/image79.wmf"/><Relationship Id="rId19" Type="http://schemas.openxmlformats.org/officeDocument/2006/relationships/image" Target="../media/image83.wmf"/><Relationship Id="rId4" Type="http://schemas.openxmlformats.org/officeDocument/2006/relationships/image" Target="../media/image76.wmf"/><Relationship Id="rId9" Type="http://schemas.openxmlformats.org/officeDocument/2006/relationships/oleObject" Target="../embeddings/oleObject90.bin"/><Relationship Id="rId14" Type="http://schemas.openxmlformats.org/officeDocument/2006/relationships/image" Target="../media/image81.wmf"/><Relationship Id="rId22" Type="http://schemas.openxmlformats.org/officeDocument/2006/relationships/oleObject" Target="../embeddings/oleObject9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9.wmf"/><Relationship Id="rId5" Type="http://schemas.openxmlformats.org/officeDocument/2006/relationships/oleObject" Target="../embeddings/oleObject99.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0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95.wmf"/><Relationship Id="rId3" Type="http://schemas.openxmlformats.org/officeDocument/2006/relationships/oleObject" Target="../embeddings/oleObject102.bin"/><Relationship Id="rId7" Type="http://schemas.openxmlformats.org/officeDocument/2006/relationships/image" Target="../media/image92.wmf"/><Relationship Id="rId12" Type="http://schemas.openxmlformats.org/officeDocument/2006/relationships/oleObject" Target="../embeddings/oleObject106.bin"/><Relationship Id="rId17" Type="http://schemas.openxmlformats.org/officeDocument/2006/relationships/image" Target="../media/image96.wmf"/><Relationship Id="rId2" Type="http://schemas.openxmlformats.org/officeDocument/2006/relationships/slideLayout" Target="../slideLayouts/slideLayout2.xml"/><Relationship Id="rId16" Type="http://schemas.openxmlformats.org/officeDocument/2006/relationships/oleObject" Target="../embeddings/oleObject109.bin"/><Relationship Id="rId1" Type="http://schemas.openxmlformats.org/officeDocument/2006/relationships/vmlDrawing" Target="../drawings/vmlDrawing21.vml"/><Relationship Id="rId6" Type="http://schemas.openxmlformats.org/officeDocument/2006/relationships/oleObject" Target="../embeddings/oleObject103.bin"/><Relationship Id="rId11" Type="http://schemas.openxmlformats.org/officeDocument/2006/relationships/image" Target="../media/image94.wmf"/><Relationship Id="rId5" Type="http://schemas.openxmlformats.org/officeDocument/2006/relationships/image" Target="../media/image97.png"/><Relationship Id="rId15" Type="http://schemas.openxmlformats.org/officeDocument/2006/relationships/oleObject" Target="../embeddings/oleObject108.bin"/><Relationship Id="rId10" Type="http://schemas.openxmlformats.org/officeDocument/2006/relationships/oleObject" Target="../embeddings/oleObject105.bin"/><Relationship Id="rId4" Type="http://schemas.openxmlformats.org/officeDocument/2006/relationships/image" Target="../media/image89.wmf"/><Relationship Id="rId9" Type="http://schemas.openxmlformats.org/officeDocument/2006/relationships/image" Target="../media/image93.wmf"/><Relationship Id="rId14" Type="http://schemas.openxmlformats.org/officeDocument/2006/relationships/oleObject" Target="../embeddings/oleObject10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8.wmf"/><Relationship Id="rId5" Type="http://schemas.openxmlformats.org/officeDocument/2006/relationships/oleObject" Target="../embeddings/oleObject111.bin"/><Relationship Id="rId4" Type="http://schemas.openxmlformats.org/officeDocument/2006/relationships/image" Target="../media/image89.wmf"/></Relationships>
</file>

<file path=ppt/slides/_rels/slide33.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97.png"/><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03.wmf"/><Relationship Id="rId2" Type="http://schemas.openxmlformats.org/officeDocument/2006/relationships/slideLayout" Target="../slideLayouts/slideLayout2.xml"/><Relationship Id="rId16" Type="http://schemas.openxmlformats.org/officeDocument/2006/relationships/image" Target="../media/image104.wmf"/><Relationship Id="rId1" Type="http://schemas.openxmlformats.org/officeDocument/2006/relationships/vmlDrawing" Target="../drawings/vmlDrawing23.vml"/><Relationship Id="rId6" Type="http://schemas.openxmlformats.org/officeDocument/2006/relationships/image" Target="../media/image100.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15.bin"/><Relationship Id="rId14" Type="http://schemas.openxmlformats.org/officeDocument/2006/relationships/oleObject" Target="../embeddings/oleObject117.bin"/></Relationships>
</file>

<file path=ppt/slides/_rels/slide34.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09.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6.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22.bin"/></Relationships>
</file>

<file path=ppt/slides/_rels/slide35.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1.wmf"/><Relationship Id="rId5" Type="http://schemas.openxmlformats.org/officeDocument/2006/relationships/oleObject" Target="../embeddings/oleObject125.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27.bin"/></Relationships>
</file>

<file path=ppt/slides/_rels/slide36.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33.bin"/><Relationship Id="rId18" Type="http://schemas.openxmlformats.org/officeDocument/2006/relationships/image" Target="../media/image121.wmf"/><Relationship Id="rId26" Type="http://schemas.openxmlformats.org/officeDocument/2006/relationships/image" Target="../media/image125.wmf"/><Relationship Id="rId3" Type="http://schemas.openxmlformats.org/officeDocument/2006/relationships/oleObject" Target="../embeddings/oleObject128.bin"/><Relationship Id="rId21" Type="http://schemas.openxmlformats.org/officeDocument/2006/relationships/oleObject" Target="../embeddings/oleObject137.bin"/><Relationship Id="rId34" Type="http://schemas.openxmlformats.org/officeDocument/2006/relationships/oleObject" Target="../embeddings/oleObject144.bin"/><Relationship Id="rId7" Type="http://schemas.openxmlformats.org/officeDocument/2006/relationships/oleObject" Target="../embeddings/oleObject130.bin"/><Relationship Id="rId12" Type="http://schemas.openxmlformats.org/officeDocument/2006/relationships/image" Target="../media/image118.wmf"/><Relationship Id="rId17" Type="http://schemas.openxmlformats.org/officeDocument/2006/relationships/oleObject" Target="../embeddings/oleObject135.bin"/><Relationship Id="rId25" Type="http://schemas.openxmlformats.org/officeDocument/2006/relationships/oleObject" Target="../embeddings/oleObject139.bin"/><Relationship Id="rId33" Type="http://schemas.openxmlformats.org/officeDocument/2006/relationships/oleObject" Target="../embeddings/oleObject143.bin"/><Relationship Id="rId38" Type="http://schemas.openxmlformats.org/officeDocument/2006/relationships/image" Target="../media/image130.wmf"/><Relationship Id="rId2" Type="http://schemas.openxmlformats.org/officeDocument/2006/relationships/slideLayout" Target="../slideLayouts/slideLayout2.xml"/><Relationship Id="rId16" Type="http://schemas.openxmlformats.org/officeDocument/2006/relationships/image" Target="../media/image120.wmf"/><Relationship Id="rId20" Type="http://schemas.openxmlformats.org/officeDocument/2006/relationships/image" Target="../media/image122.wmf"/><Relationship Id="rId29" Type="http://schemas.openxmlformats.org/officeDocument/2006/relationships/oleObject" Target="../embeddings/oleObject141.bin"/><Relationship Id="rId1" Type="http://schemas.openxmlformats.org/officeDocument/2006/relationships/vmlDrawing" Target="../drawings/vmlDrawing26.vml"/><Relationship Id="rId6" Type="http://schemas.openxmlformats.org/officeDocument/2006/relationships/image" Target="../media/image115.wmf"/><Relationship Id="rId11" Type="http://schemas.openxmlformats.org/officeDocument/2006/relationships/oleObject" Target="../embeddings/oleObject132.bin"/><Relationship Id="rId24" Type="http://schemas.openxmlformats.org/officeDocument/2006/relationships/image" Target="../media/image124.wmf"/><Relationship Id="rId32" Type="http://schemas.openxmlformats.org/officeDocument/2006/relationships/image" Target="../media/image128.wmf"/><Relationship Id="rId37" Type="http://schemas.openxmlformats.org/officeDocument/2006/relationships/oleObject" Target="../embeddings/oleObject146.bin"/><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oleObject" Target="../embeddings/oleObject138.bin"/><Relationship Id="rId28" Type="http://schemas.openxmlformats.org/officeDocument/2006/relationships/image" Target="../media/image126.wmf"/><Relationship Id="rId36" Type="http://schemas.openxmlformats.org/officeDocument/2006/relationships/image" Target="../media/image129.wmf"/><Relationship Id="rId10" Type="http://schemas.openxmlformats.org/officeDocument/2006/relationships/image" Target="../media/image117.wmf"/><Relationship Id="rId19" Type="http://schemas.openxmlformats.org/officeDocument/2006/relationships/oleObject" Target="../embeddings/oleObject136.bin"/><Relationship Id="rId31" Type="http://schemas.openxmlformats.org/officeDocument/2006/relationships/oleObject" Target="../embeddings/oleObject142.bin"/><Relationship Id="rId4" Type="http://schemas.openxmlformats.org/officeDocument/2006/relationships/image" Target="../media/image114.wmf"/><Relationship Id="rId9" Type="http://schemas.openxmlformats.org/officeDocument/2006/relationships/oleObject" Target="../embeddings/oleObject131.bin"/><Relationship Id="rId14" Type="http://schemas.openxmlformats.org/officeDocument/2006/relationships/image" Target="../media/image119.wmf"/><Relationship Id="rId22" Type="http://schemas.openxmlformats.org/officeDocument/2006/relationships/image" Target="../media/image123.wmf"/><Relationship Id="rId27" Type="http://schemas.openxmlformats.org/officeDocument/2006/relationships/oleObject" Target="../embeddings/oleObject140.bin"/><Relationship Id="rId30" Type="http://schemas.openxmlformats.org/officeDocument/2006/relationships/image" Target="../media/image127.wmf"/><Relationship Id="rId35" Type="http://schemas.openxmlformats.org/officeDocument/2006/relationships/oleObject" Target="../embeddings/oleObject145.bin"/></Relationships>
</file>

<file path=ppt/slides/_rels/slide37.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52.bin"/><Relationship Id="rId18" Type="http://schemas.openxmlformats.org/officeDocument/2006/relationships/image" Target="../media/image128.wmf"/><Relationship Id="rId26" Type="http://schemas.openxmlformats.org/officeDocument/2006/relationships/image" Target="../media/image135.wmf"/><Relationship Id="rId3" Type="http://schemas.openxmlformats.org/officeDocument/2006/relationships/oleObject" Target="../embeddings/oleObject147.bin"/><Relationship Id="rId21" Type="http://schemas.openxmlformats.org/officeDocument/2006/relationships/oleObject" Target="../embeddings/oleObject156.bin"/><Relationship Id="rId7" Type="http://schemas.openxmlformats.org/officeDocument/2006/relationships/oleObject" Target="../embeddings/oleObject149.bin"/><Relationship Id="rId12" Type="http://schemas.openxmlformats.org/officeDocument/2006/relationships/image" Target="../media/image121.wmf"/><Relationship Id="rId17" Type="http://schemas.openxmlformats.org/officeDocument/2006/relationships/oleObject" Target="../embeddings/oleObject154.bin"/><Relationship Id="rId25" Type="http://schemas.openxmlformats.org/officeDocument/2006/relationships/oleObject" Target="../embeddings/oleObject158.bin"/><Relationship Id="rId2" Type="http://schemas.openxmlformats.org/officeDocument/2006/relationships/slideLayout" Target="../slideLayouts/slideLayout2.xml"/><Relationship Id="rId16" Type="http://schemas.openxmlformats.org/officeDocument/2006/relationships/image" Target="../media/image127.wmf"/><Relationship Id="rId20" Type="http://schemas.openxmlformats.org/officeDocument/2006/relationships/image" Target="../media/image132.wmf"/><Relationship Id="rId1" Type="http://schemas.openxmlformats.org/officeDocument/2006/relationships/vmlDrawing" Target="../drawings/vmlDrawing27.vml"/><Relationship Id="rId6" Type="http://schemas.openxmlformats.org/officeDocument/2006/relationships/image" Target="../media/image116.wmf"/><Relationship Id="rId11" Type="http://schemas.openxmlformats.org/officeDocument/2006/relationships/oleObject" Target="../embeddings/oleObject151.bin"/><Relationship Id="rId24" Type="http://schemas.openxmlformats.org/officeDocument/2006/relationships/image" Target="../media/image134.wmf"/><Relationship Id="rId5" Type="http://schemas.openxmlformats.org/officeDocument/2006/relationships/oleObject" Target="../embeddings/oleObject148.bin"/><Relationship Id="rId15" Type="http://schemas.openxmlformats.org/officeDocument/2006/relationships/oleObject" Target="../embeddings/oleObject153.bin"/><Relationship Id="rId23" Type="http://schemas.openxmlformats.org/officeDocument/2006/relationships/oleObject" Target="../embeddings/oleObject157.bin"/><Relationship Id="rId28" Type="http://schemas.openxmlformats.org/officeDocument/2006/relationships/image" Target="../media/image136.wmf"/><Relationship Id="rId10" Type="http://schemas.openxmlformats.org/officeDocument/2006/relationships/image" Target="../media/image118.wmf"/><Relationship Id="rId19" Type="http://schemas.openxmlformats.org/officeDocument/2006/relationships/oleObject" Target="../embeddings/oleObject155.bin"/><Relationship Id="rId4" Type="http://schemas.openxmlformats.org/officeDocument/2006/relationships/image" Target="../media/image131.wmf"/><Relationship Id="rId9" Type="http://schemas.openxmlformats.org/officeDocument/2006/relationships/oleObject" Target="../embeddings/oleObject150.bin"/><Relationship Id="rId14" Type="http://schemas.openxmlformats.org/officeDocument/2006/relationships/image" Target="../media/image126.wmf"/><Relationship Id="rId22" Type="http://schemas.openxmlformats.org/officeDocument/2006/relationships/image" Target="../media/image133.wmf"/><Relationship Id="rId27" Type="http://schemas.openxmlformats.org/officeDocument/2006/relationships/oleObject" Target="../embeddings/oleObject159.bin"/></Relationships>
</file>

<file path=ppt/slides/_rels/slide38.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38.wmf"/><Relationship Id="rId5" Type="http://schemas.openxmlformats.org/officeDocument/2006/relationships/oleObject" Target="../embeddings/oleObject161.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63.bin"/></Relationships>
</file>

<file path=ppt/slides/_rels/slide39.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42.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67.bin"/><Relationship Id="rId14" Type="http://schemas.openxmlformats.org/officeDocument/2006/relationships/oleObject" Target="../embeddings/oleObject17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49.wmf"/><Relationship Id="rId18" Type="http://schemas.openxmlformats.org/officeDocument/2006/relationships/oleObject" Target="../embeddings/oleObject179.bin"/><Relationship Id="rId3" Type="http://schemas.openxmlformats.org/officeDocument/2006/relationships/oleObject" Target="../embeddings/oleObject171.bin"/><Relationship Id="rId21" Type="http://schemas.openxmlformats.org/officeDocument/2006/relationships/image" Target="../media/image153.wmf"/><Relationship Id="rId7" Type="http://schemas.openxmlformats.org/officeDocument/2006/relationships/oleObject" Target="../embeddings/oleObject173.bin"/><Relationship Id="rId12" Type="http://schemas.openxmlformats.org/officeDocument/2006/relationships/oleObject" Target="../embeddings/oleObject176.bin"/><Relationship Id="rId17" Type="http://schemas.openxmlformats.org/officeDocument/2006/relationships/image" Target="../media/image151.wmf"/><Relationship Id="rId2" Type="http://schemas.openxmlformats.org/officeDocument/2006/relationships/slideLayout" Target="../slideLayouts/slideLayout2.xml"/><Relationship Id="rId16" Type="http://schemas.openxmlformats.org/officeDocument/2006/relationships/oleObject" Target="../embeddings/oleObject178.bin"/><Relationship Id="rId20" Type="http://schemas.openxmlformats.org/officeDocument/2006/relationships/oleObject" Target="../embeddings/oleObject180.bin"/><Relationship Id="rId1" Type="http://schemas.openxmlformats.org/officeDocument/2006/relationships/vmlDrawing" Target="../drawings/vmlDrawing30.vml"/><Relationship Id="rId6" Type="http://schemas.openxmlformats.org/officeDocument/2006/relationships/image" Target="../media/image146.w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image" Target="../media/image150.wmf"/><Relationship Id="rId10" Type="http://schemas.openxmlformats.org/officeDocument/2006/relationships/image" Target="../media/image148.wmf"/><Relationship Id="rId19" Type="http://schemas.openxmlformats.org/officeDocument/2006/relationships/image" Target="../media/image152.wmf"/><Relationship Id="rId4" Type="http://schemas.openxmlformats.org/officeDocument/2006/relationships/image" Target="../media/image141.wmf"/><Relationship Id="rId9" Type="http://schemas.openxmlformats.org/officeDocument/2006/relationships/oleObject" Target="../embeddings/oleObject174.bin"/><Relationship Id="rId14" Type="http://schemas.openxmlformats.org/officeDocument/2006/relationships/oleObject" Target="../embeddings/oleObject177.bin"/></Relationships>
</file>

<file path=ppt/slides/_rels/slide41.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57.wmf"/><Relationship Id="rId2" Type="http://schemas.openxmlformats.org/officeDocument/2006/relationships/slideLayout" Target="../slideLayouts/slideLayout2.xml"/><Relationship Id="rId16" Type="http://schemas.openxmlformats.org/officeDocument/2006/relationships/image" Target="../media/image159.wmf"/><Relationship Id="rId1" Type="http://schemas.openxmlformats.org/officeDocument/2006/relationships/vmlDrawing" Target="../drawings/vmlDrawing31.vml"/><Relationship Id="rId6" Type="http://schemas.openxmlformats.org/officeDocument/2006/relationships/image" Target="../media/image153.wmf"/><Relationship Id="rId11" Type="http://schemas.openxmlformats.org/officeDocument/2006/relationships/oleObject" Target="../embeddings/oleObject185.bin"/><Relationship Id="rId5" Type="http://schemas.openxmlformats.org/officeDocument/2006/relationships/oleObject" Target="../embeddings/oleObject182.bin"/><Relationship Id="rId15" Type="http://schemas.openxmlformats.org/officeDocument/2006/relationships/oleObject" Target="../embeddings/oleObject187.bin"/><Relationship Id="rId10" Type="http://schemas.openxmlformats.org/officeDocument/2006/relationships/image" Target="../media/image156.wmf"/><Relationship Id="rId4" Type="http://schemas.openxmlformats.org/officeDocument/2006/relationships/image" Target="../media/image154.wmf"/><Relationship Id="rId9" Type="http://schemas.openxmlformats.org/officeDocument/2006/relationships/oleObject" Target="../embeddings/oleObject184.bin"/><Relationship Id="rId14" Type="http://schemas.openxmlformats.org/officeDocument/2006/relationships/image" Target="../media/image15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6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6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95.bin"/><Relationship Id="rId18" Type="http://schemas.openxmlformats.org/officeDocument/2006/relationships/image" Target="../media/image169.wmf"/><Relationship Id="rId26" Type="http://schemas.openxmlformats.org/officeDocument/2006/relationships/image" Target="../media/image173.w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166.wmf"/><Relationship Id="rId17" Type="http://schemas.openxmlformats.org/officeDocument/2006/relationships/oleObject" Target="../embeddings/oleObject197.bin"/><Relationship Id="rId25" Type="http://schemas.openxmlformats.org/officeDocument/2006/relationships/oleObject" Target="../embeddings/oleObject201.bin"/><Relationship Id="rId2" Type="http://schemas.openxmlformats.org/officeDocument/2006/relationships/slideLayout" Target="../slideLayouts/slideLayout2.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34.vml"/><Relationship Id="rId6" Type="http://schemas.openxmlformats.org/officeDocument/2006/relationships/image" Target="../media/image163.wmf"/><Relationship Id="rId11" Type="http://schemas.openxmlformats.org/officeDocument/2006/relationships/oleObject" Target="../embeddings/oleObject194.bin"/><Relationship Id="rId24" Type="http://schemas.openxmlformats.org/officeDocument/2006/relationships/image" Target="../media/image172.wmf"/><Relationship Id="rId5" Type="http://schemas.openxmlformats.org/officeDocument/2006/relationships/oleObject" Target="../embeddings/oleObject191.bin"/><Relationship Id="rId15" Type="http://schemas.openxmlformats.org/officeDocument/2006/relationships/oleObject" Target="../embeddings/oleObject196.bin"/><Relationship Id="rId23" Type="http://schemas.openxmlformats.org/officeDocument/2006/relationships/oleObject" Target="../embeddings/oleObject200.bin"/><Relationship Id="rId28" Type="http://schemas.openxmlformats.org/officeDocument/2006/relationships/image" Target="../media/image174.wmf"/><Relationship Id="rId10" Type="http://schemas.openxmlformats.org/officeDocument/2006/relationships/image" Target="../media/image165.wmf"/><Relationship Id="rId19" Type="http://schemas.openxmlformats.org/officeDocument/2006/relationships/oleObject" Target="../embeddings/oleObject198.bin"/><Relationship Id="rId4" Type="http://schemas.openxmlformats.org/officeDocument/2006/relationships/image" Target="../media/image162.wmf"/><Relationship Id="rId9" Type="http://schemas.openxmlformats.org/officeDocument/2006/relationships/oleObject" Target="../embeddings/oleObject193.bin"/><Relationship Id="rId14" Type="http://schemas.openxmlformats.org/officeDocument/2006/relationships/image" Target="../media/image167.wmf"/><Relationship Id="rId22" Type="http://schemas.openxmlformats.org/officeDocument/2006/relationships/image" Target="../media/image171.wmf"/><Relationship Id="rId27" Type="http://schemas.openxmlformats.org/officeDocument/2006/relationships/oleObject" Target="../embeddings/oleObject202.bin"/></Relationships>
</file>

<file path=ppt/slides/_rels/slide46.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76.wmf"/><Relationship Id="rId5" Type="http://schemas.openxmlformats.org/officeDocument/2006/relationships/oleObject" Target="../embeddings/oleObject204.bin"/><Relationship Id="rId4" Type="http://schemas.openxmlformats.org/officeDocument/2006/relationships/image" Target="../media/image17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7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7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9.wmf"/><Relationship Id="rId18" Type="http://schemas.openxmlformats.org/officeDocument/2006/relationships/oleObject" Target="../embeddings/oleObject12.bin"/><Relationship Id="rId26" Type="http://schemas.openxmlformats.org/officeDocument/2006/relationships/oleObject" Target="../embeddings/oleObject16.bin"/><Relationship Id="rId3" Type="http://schemas.openxmlformats.org/officeDocument/2006/relationships/oleObject" Target="../embeddings/oleObject3.bin"/><Relationship Id="rId21" Type="http://schemas.openxmlformats.org/officeDocument/2006/relationships/image" Target="../media/image12.wmf"/><Relationship Id="rId7" Type="http://schemas.openxmlformats.org/officeDocument/2006/relationships/oleObject" Target="../embeddings/oleObject5.bin"/><Relationship Id="rId12" Type="http://schemas.openxmlformats.org/officeDocument/2006/relationships/oleObject" Target="../embeddings/oleObject8.bin"/><Relationship Id="rId17" Type="http://schemas.openxmlformats.org/officeDocument/2006/relationships/image" Target="../media/image10.wmf"/><Relationship Id="rId25"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oleObject" Target="../embeddings/oleObject13.bin"/><Relationship Id="rId29"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7.bin"/><Relationship Id="rId24" Type="http://schemas.openxmlformats.org/officeDocument/2006/relationships/oleObject" Target="../embeddings/oleObject15.bin"/><Relationship Id="rId32" Type="http://schemas.openxmlformats.org/officeDocument/2006/relationships/oleObject" Target="../embeddings/oleObject20.bin"/><Relationship Id="rId5" Type="http://schemas.openxmlformats.org/officeDocument/2006/relationships/oleObject" Target="../embeddings/oleObject4.bin"/><Relationship Id="rId15" Type="http://schemas.openxmlformats.org/officeDocument/2006/relationships/oleObject" Target="../embeddings/oleObject10.bin"/><Relationship Id="rId23" Type="http://schemas.openxmlformats.org/officeDocument/2006/relationships/image" Target="../media/image13.wmf"/><Relationship Id="rId28" Type="http://schemas.openxmlformats.org/officeDocument/2006/relationships/oleObject" Target="../embeddings/oleObject17.bin"/><Relationship Id="rId10" Type="http://schemas.openxmlformats.org/officeDocument/2006/relationships/image" Target="../media/image8.wmf"/><Relationship Id="rId19" Type="http://schemas.openxmlformats.org/officeDocument/2006/relationships/image" Target="../media/image11.wmf"/><Relationship Id="rId31" Type="http://schemas.openxmlformats.org/officeDocument/2006/relationships/oleObject" Target="../embeddings/oleObject19.bin"/><Relationship Id="rId4" Type="http://schemas.openxmlformats.org/officeDocument/2006/relationships/image" Target="../media/image5.wmf"/><Relationship Id="rId9" Type="http://schemas.openxmlformats.org/officeDocument/2006/relationships/oleObject" Target="../embeddings/oleObject6.bin"/><Relationship Id="rId14" Type="http://schemas.openxmlformats.org/officeDocument/2006/relationships/oleObject" Target="../embeddings/oleObject9.bin"/><Relationship Id="rId22" Type="http://schemas.openxmlformats.org/officeDocument/2006/relationships/oleObject" Target="../embeddings/oleObject14.bin"/><Relationship Id="rId27" Type="http://schemas.openxmlformats.org/officeDocument/2006/relationships/image" Target="../media/image15.wmf"/><Relationship Id="rId30" Type="http://schemas.openxmlformats.org/officeDocument/2006/relationships/oleObject" Target="../embeddings/oleObject18.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81.wmf"/><Relationship Id="rId5" Type="http://schemas.openxmlformats.org/officeDocument/2006/relationships/oleObject" Target="../embeddings/oleObject209.bin"/><Relationship Id="rId4" Type="http://schemas.openxmlformats.org/officeDocument/2006/relationships/image" Target="../media/image18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83.wmf"/><Relationship Id="rId5" Type="http://schemas.openxmlformats.org/officeDocument/2006/relationships/oleObject" Target="../embeddings/oleObject211.bin"/><Relationship Id="rId4" Type="http://schemas.openxmlformats.org/officeDocument/2006/relationships/image" Target="../media/image18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8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218.bin"/><Relationship Id="rId18" Type="http://schemas.openxmlformats.org/officeDocument/2006/relationships/image" Target="../media/image192.wmf"/><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189.wmf"/><Relationship Id="rId17" Type="http://schemas.openxmlformats.org/officeDocument/2006/relationships/oleObject" Target="../embeddings/oleObject220.bin"/><Relationship Id="rId2" Type="http://schemas.openxmlformats.org/officeDocument/2006/relationships/slideLayout" Target="../slideLayouts/slideLayout2.xml"/><Relationship Id="rId16" Type="http://schemas.openxmlformats.org/officeDocument/2006/relationships/image" Target="../media/image191.wmf"/><Relationship Id="rId1" Type="http://schemas.openxmlformats.org/officeDocument/2006/relationships/vmlDrawing" Target="../drawings/vmlDrawing41.vml"/><Relationship Id="rId6" Type="http://schemas.openxmlformats.org/officeDocument/2006/relationships/image" Target="../media/image186.wmf"/><Relationship Id="rId11" Type="http://schemas.openxmlformats.org/officeDocument/2006/relationships/oleObject" Target="../embeddings/oleObject217.bin"/><Relationship Id="rId5" Type="http://schemas.openxmlformats.org/officeDocument/2006/relationships/oleObject" Target="../embeddings/oleObject214.bin"/><Relationship Id="rId15" Type="http://schemas.openxmlformats.org/officeDocument/2006/relationships/oleObject" Target="../embeddings/oleObject219.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216.bin"/><Relationship Id="rId14" Type="http://schemas.openxmlformats.org/officeDocument/2006/relationships/image" Target="../media/image190.wmf"/></Relationships>
</file>

<file path=ppt/slides/_rels/slide56.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26.bin"/><Relationship Id="rId18" Type="http://schemas.openxmlformats.org/officeDocument/2006/relationships/image" Target="../media/image200.wmf"/><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197.wmf"/><Relationship Id="rId17" Type="http://schemas.openxmlformats.org/officeDocument/2006/relationships/oleObject" Target="../embeddings/oleObject228.bin"/><Relationship Id="rId2" Type="http://schemas.openxmlformats.org/officeDocument/2006/relationships/slideLayout" Target="../slideLayouts/slideLayout2.xml"/><Relationship Id="rId16" Type="http://schemas.openxmlformats.org/officeDocument/2006/relationships/image" Target="../media/image199.wmf"/><Relationship Id="rId1" Type="http://schemas.openxmlformats.org/officeDocument/2006/relationships/vmlDrawing" Target="../drawings/vmlDrawing42.vml"/><Relationship Id="rId6" Type="http://schemas.openxmlformats.org/officeDocument/2006/relationships/image" Target="../media/image194.w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24.bin"/><Relationship Id="rId14" Type="http://schemas.openxmlformats.org/officeDocument/2006/relationships/image" Target="../media/image198.wmf"/></Relationships>
</file>

<file path=ppt/slides/_rels/slide57.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05.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02.wmf"/><Relationship Id="rId11" Type="http://schemas.openxmlformats.org/officeDocument/2006/relationships/oleObject" Target="../embeddings/oleObject233.bin"/><Relationship Id="rId5" Type="http://schemas.openxmlformats.org/officeDocument/2006/relationships/oleObject" Target="../embeddings/oleObject230.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32.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20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20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22.bin"/><Relationship Id="rId4" Type="http://schemas.openxmlformats.org/officeDocument/2006/relationships/image" Target="../media/image1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5.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sz="3600" dirty="0" smtClean="0"/>
              <a:t>第二章 </a:t>
            </a:r>
          </a:p>
        </p:txBody>
      </p:sp>
      <p:sp>
        <p:nvSpPr>
          <p:cNvPr id="3075" name="内容占位符 3"/>
          <p:cNvSpPr>
            <a:spLocks noGrp="1"/>
          </p:cNvSpPr>
          <p:nvPr>
            <p:ph idx="1"/>
          </p:nvPr>
        </p:nvSpPr>
        <p:spPr>
          <a:xfrm>
            <a:off x="755650" y="3122613"/>
            <a:ext cx="7772400" cy="3746500"/>
          </a:xfrm>
        </p:spPr>
        <p:txBody>
          <a:bodyPr/>
          <a:lstStyle/>
          <a:p>
            <a:pPr marL="0" indent="0" algn="ctr">
              <a:buFontTx/>
              <a:buNone/>
            </a:pPr>
            <a:r>
              <a:rPr lang="zh-CN" altLang="en-US" sz="4000" smtClean="0">
                <a:latin typeface="华文行楷" pitchFamily="2" charset="-122"/>
                <a:ea typeface="华文行楷" pitchFamily="2" charset="-122"/>
              </a:rPr>
              <a:t>质点动力学</a:t>
            </a:r>
          </a:p>
        </p:txBody>
      </p:sp>
      <p:sp>
        <p:nvSpPr>
          <p:cNvPr id="30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84310FC-9F70-4A05-B715-8634FBB0983D}" type="slidenum">
              <a:rPr kumimoji="0" lang="en-US" altLang="zh-CN" sz="1400" smtClean="0"/>
              <a:pPr eaLnBrk="1" hangingPunct="1"/>
              <a:t>1</a:t>
            </a:fld>
            <a:endParaRPr kumimoji="0" lang="en-US" altLang="zh-CN" sz="1400" smtClean="0"/>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spTree>
  </p:cSld>
  <p:clrMapOvr>
    <a:masterClrMapping/>
  </p:clrMapOvr>
  <p:transition advTm="1312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10</a:t>
            </a:fld>
            <a:endParaRPr lang="en-US" altLang="zh-CN"/>
          </a:p>
        </p:txBody>
      </p:sp>
      <p:sp>
        <p:nvSpPr>
          <p:cNvPr id="4" name="内容占位符 3"/>
          <p:cNvSpPr txBox="1">
            <a:spLocks/>
          </p:cNvSpPr>
          <p:nvPr/>
        </p:nvSpPr>
        <p:spPr>
          <a:xfrm>
            <a:off x="179512" y="1291272"/>
            <a:ext cx="1872208" cy="864096"/>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1">
              <a:buFontTx/>
              <a:buNone/>
            </a:pPr>
            <a:r>
              <a:rPr lang="zh-CN" altLang="en-US" kern="0" dirty="0" smtClean="0"/>
              <a:t>如：</a:t>
            </a:r>
            <a:endParaRPr lang="zh-CN" altLang="en-US" kern="0" dirty="0"/>
          </a:p>
        </p:txBody>
      </p:sp>
      <p:sp>
        <p:nvSpPr>
          <p:cNvPr id="5" name="灯片编号占位符 1"/>
          <p:cNvSpPr txBox="1">
            <a:spLocks/>
          </p:cNvSpPr>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kumimoji="0" sz="1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defRPr/>
            </a:pPr>
            <a:fld id="{E6C5E7C0-B8DF-44BF-81C0-2969BC2CD8A6}" type="slidenum">
              <a:rPr lang="en-US" altLang="zh-CN" smtClean="0"/>
              <a:pPr>
                <a:defRPr/>
              </a:pPr>
              <a:t>10</a:t>
            </a:fld>
            <a:endParaRPr lang="en-US" altLang="zh-CN"/>
          </a:p>
        </p:txBody>
      </p:sp>
      <p:sp>
        <p:nvSpPr>
          <p:cNvPr id="6" name="矩形 5"/>
          <p:cNvSpPr/>
          <p:nvPr/>
        </p:nvSpPr>
        <p:spPr>
          <a:xfrm>
            <a:off x="5076056" y="1052736"/>
            <a:ext cx="3625479" cy="2031325"/>
          </a:xfrm>
          <a:prstGeom prst="rect">
            <a:avLst/>
          </a:prstGeom>
        </p:spPr>
        <p:txBody>
          <a:bodyPr wrap="square">
            <a:spAutoFit/>
          </a:bodyPr>
          <a:lstStyle/>
          <a:p>
            <a:pPr algn="l">
              <a:lnSpc>
                <a:spcPct val="150000"/>
              </a:lnSpc>
            </a:pPr>
            <a:r>
              <a:rPr lang="en-US" altLang="zh-CN" sz="2800" dirty="0" smtClean="0">
                <a:latin typeface="+mn-ea"/>
              </a:rPr>
              <a:t>M,L,T</a:t>
            </a:r>
            <a:r>
              <a:rPr lang="zh-CN" altLang="en-US" sz="2800" dirty="0" smtClean="0">
                <a:latin typeface="+mn-ea"/>
              </a:rPr>
              <a:t>的方次叫</a:t>
            </a:r>
            <a:r>
              <a:rPr lang="zh-CN" altLang="en-US" sz="2800" b="1" dirty="0" smtClean="0">
                <a:solidFill>
                  <a:srgbClr val="FF0000"/>
                </a:solidFill>
                <a:latin typeface="+mn-ea"/>
              </a:rPr>
              <a:t>量纲</a:t>
            </a:r>
            <a:r>
              <a:rPr lang="zh-CN" altLang="en-US" sz="2800" dirty="0">
                <a:latin typeface="+mn-ea"/>
              </a:rPr>
              <a:t>；</a:t>
            </a:r>
            <a:r>
              <a:rPr lang="zh-CN" altLang="en-US" sz="2800" dirty="0" smtClean="0">
                <a:latin typeface="+mn-ea"/>
              </a:rPr>
              <a:t>以上表达式叫</a:t>
            </a:r>
            <a:r>
              <a:rPr lang="zh-CN" altLang="en-US" sz="2800" b="1" dirty="0" smtClean="0">
                <a:solidFill>
                  <a:srgbClr val="FF0000"/>
                </a:solidFill>
                <a:latin typeface="+mn-ea"/>
              </a:rPr>
              <a:t>量纲公式</a:t>
            </a:r>
            <a:r>
              <a:rPr lang="zh-CN" altLang="en-US" sz="2800" dirty="0" smtClean="0">
                <a:latin typeface="+mn-ea"/>
              </a:rPr>
              <a:t>。</a:t>
            </a:r>
            <a:endParaRPr lang="zh-CN" altLang="en-US" sz="2800" dirty="0"/>
          </a:p>
        </p:txBody>
      </p:sp>
      <p:graphicFrame>
        <p:nvGraphicFramePr>
          <p:cNvPr id="7" name="Object 2"/>
          <p:cNvGraphicFramePr>
            <a:graphicFrameLocks noChangeAspect="1"/>
          </p:cNvGraphicFramePr>
          <p:nvPr>
            <p:extLst>
              <p:ext uri="{D42A27DB-BD31-4B8C-83A1-F6EECF244321}">
                <p14:modId xmlns:p14="http://schemas.microsoft.com/office/powerpoint/2010/main" val="617581790"/>
              </p:ext>
            </p:extLst>
          </p:nvPr>
        </p:nvGraphicFramePr>
        <p:xfrm>
          <a:off x="1475656" y="1124744"/>
          <a:ext cx="3286148" cy="4198976"/>
        </p:xfrm>
        <a:graphic>
          <a:graphicData uri="http://schemas.openxmlformats.org/presentationml/2006/ole">
            <mc:AlternateContent xmlns:mc="http://schemas.openxmlformats.org/markup-compatibility/2006">
              <mc:Choice xmlns:v="urn:schemas-microsoft-com:vml" Requires="v">
                <p:oleObj spid="_x0000_s90162" name="公式" r:id="rId3" imgW="1384300" imgH="1981200" progId="Equation.3">
                  <p:embed/>
                </p:oleObj>
              </mc:Choice>
              <mc:Fallback>
                <p:oleObj name="公式" r:id="rId3" imgW="1384300" imgH="198120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124744"/>
                        <a:ext cx="3286148" cy="4198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5122985" y="2996952"/>
            <a:ext cx="3625479" cy="2677656"/>
          </a:xfrm>
          <a:prstGeom prst="rect">
            <a:avLst/>
          </a:prstGeom>
        </p:spPr>
        <p:txBody>
          <a:bodyPr wrap="square">
            <a:spAutoFit/>
          </a:bodyPr>
          <a:lstStyle/>
          <a:p>
            <a:pPr algn="l">
              <a:lnSpc>
                <a:spcPct val="150000"/>
              </a:lnSpc>
            </a:pPr>
            <a:r>
              <a:rPr lang="en-US" altLang="zh-CN" sz="2800" dirty="0" smtClean="0">
                <a:latin typeface="+mn-ea"/>
              </a:rPr>
              <a:t>  </a:t>
            </a:r>
            <a:r>
              <a:rPr lang="zh-CN" altLang="en-US" sz="2800" b="1" dirty="0" smtClean="0">
                <a:solidFill>
                  <a:srgbClr val="FF0000"/>
                </a:solidFill>
                <a:latin typeface="+mn-ea"/>
              </a:rPr>
              <a:t>量纲公式的作用：</a:t>
            </a:r>
            <a:r>
              <a:rPr lang="zh-CN" altLang="en-US" sz="2800" dirty="0" smtClean="0">
                <a:latin typeface="+mn-ea"/>
              </a:rPr>
              <a:t>表明导出量与基本量的关系、单位换算、验证公式、探求规律。</a:t>
            </a:r>
            <a:endParaRPr lang="zh-CN" altLang="en-US" sz="2800" dirty="0"/>
          </a:p>
        </p:txBody>
      </p:sp>
    </p:spTree>
    <p:extLst>
      <p:ext uri="{BB962C8B-B14F-4D97-AF65-F5344CB8AC3E}">
        <p14:creationId xmlns:p14="http://schemas.microsoft.com/office/powerpoint/2010/main" val="349649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0E6E89-A100-4056-8611-826032420F30}" type="slidenum">
              <a:rPr kumimoji="0" lang="en-US" altLang="zh-CN" sz="1400" smtClean="0"/>
              <a:pPr eaLnBrk="1" hangingPunct="1"/>
              <a:t>11</a:t>
            </a:fld>
            <a:endParaRPr kumimoji="0" lang="en-US" altLang="zh-CN" sz="1400" smtClean="0"/>
          </a:p>
        </p:txBody>
      </p:sp>
      <p:sp>
        <p:nvSpPr>
          <p:cNvPr id="4" name="Rectangle 5"/>
          <p:cNvSpPr txBox="1">
            <a:spLocks noChangeArrowheads="1"/>
          </p:cNvSpPr>
          <p:nvPr/>
        </p:nvSpPr>
        <p:spPr bwMode="auto">
          <a:xfrm>
            <a:off x="2411760" y="549275"/>
            <a:ext cx="44639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600" dirty="0" smtClean="0">
                <a:latin typeface="宋体" pitchFamily="2" charset="-122"/>
              </a:rPr>
              <a:t>§4.</a:t>
            </a:r>
            <a:r>
              <a:rPr lang="en-US" altLang="zh-CN" sz="3600" b="1" dirty="0" smtClean="0"/>
              <a:t> </a:t>
            </a:r>
            <a:r>
              <a:rPr lang="zh-CN" altLang="en-US" sz="3600" b="1" dirty="0"/>
              <a:t>牛顿第三定律 </a:t>
            </a:r>
          </a:p>
        </p:txBody>
      </p:sp>
      <p:sp>
        <p:nvSpPr>
          <p:cNvPr id="5" name="Text Box 8"/>
          <p:cNvSpPr txBox="1">
            <a:spLocks noChangeArrowheads="1"/>
          </p:cNvSpPr>
          <p:nvPr/>
        </p:nvSpPr>
        <p:spPr bwMode="auto">
          <a:xfrm>
            <a:off x="467544" y="1255713"/>
            <a:ext cx="82089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2800" dirty="0">
                <a:solidFill>
                  <a:srgbClr val="CC0000"/>
                </a:solidFill>
                <a:ea typeface="黑体" pitchFamily="2" charset="-122"/>
              </a:rPr>
              <a:t>         </a:t>
            </a:r>
            <a:r>
              <a:rPr lang="zh-CN" altLang="en-US" sz="2800" dirty="0" smtClean="0">
                <a:ea typeface="黑体" pitchFamily="2" charset="-122"/>
              </a:rPr>
              <a:t>两个物体间的相互作用力总是等值反向且沿着同一直线。即物体</a:t>
            </a:r>
            <a:r>
              <a:rPr lang="en-US" altLang="zh-CN" sz="2800" dirty="0" smtClean="0">
                <a:ea typeface="黑体" pitchFamily="2" charset="-122"/>
              </a:rPr>
              <a:t>A</a:t>
            </a:r>
            <a:r>
              <a:rPr lang="zh-CN" altLang="en-US" sz="2800" dirty="0" smtClean="0">
                <a:ea typeface="黑体" pitchFamily="2" charset="-122"/>
              </a:rPr>
              <a:t>以      作用于</a:t>
            </a:r>
            <a:r>
              <a:rPr lang="en-US" altLang="zh-CN" sz="2800" dirty="0" smtClean="0">
                <a:ea typeface="黑体" pitchFamily="2" charset="-122"/>
              </a:rPr>
              <a:t>B</a:t>
            </a:r>
            <a:r>
              <a:rPr lang="zh-CN" altLang="en-US" sz="2800" dirty="0" smtClean="0">
                <a:ea typeface="黑体" pitchFamily="2" charset="-122"/>
              </a:rPr>
              <a:t>物体的同时，</a:t>
            </a:r>
            <a:r>
              <a:rPr lang="en-US" altLang="zh-CN" sz="2800" dirty="0" smtClean="0">
                <a:ea typeface="黑体" pitchFamily="2" charset="-122"/>
              </a:rPr>
              <a:t>B</a:t>
            </a:r>
            <a:r>
              <a:rPr lang="zh-CN" altLang="en-US" sz="2800" dirty="0" smtClean="0">
                <a:ea typeface="黑体" pitchFamily="2" charset="-122"/>
              </a:rPr>
              <a:t>物体也以力      作用于物体</a:t>
            </a:r>
            <a:r>
              <a:rPr lang="en-US" altLang="zh-CN" sz="2800" dirty="0" smtClean="0">
                <a:ea typeface="黑体" pitchFamily="2" charset="-122"/>
              </a:rPr>
              <a:t>A</a:t>
            </a:r>
            <a:r>
              <a:rPr lang="zh-CN" altLang="en-US" sz="2800" dirty="0" smtClean="0">
                <a:ea typeface="黑体" pitchFamily="2" charset="-122"/>
              </a:rPr>
              <a:t>。故      </a:t>
            </a:r>
            <a:r>
              <a:rPr lang="en-US" altLang="zh-CN" sz="2800" dirty="0" smtClean="0">
                <a:ea typeface="黑体" pitchFamily="2" charset="-122"/>
              </a:rPr>
              <a:t>=</a:t>
            </a:r>
            <a:r>
              <a:rPr lang="zh-CN" altLang="en-US" sz="2800" dirty="0" smtClean="0">
                <a:ea typeface="黑体" pitchFamily="2" charset="-122"/>
              </a:rPr>
              <a:t>  </a:t>
            </a:r>
            <a:endParaRPr lang="zh-CN" altLang="en-US" sz="2800" dirty="0"/>
          </a:p>
        </p:txBody>
      </p:sp>
      <p:sp>
        <p:nvSpPr>
          <p:cNvPr id="7" name="Text Box 10"/>
          <p:cNvSpPr txBox="1">
            <a:spLocks noChangeArrowheads="1"/>
          </p:cNvSpPr>
          <p:nvPr/>
        </p:nvSpPr>
        <p:spPr bwMode="auto">
          <a:xfrm>
            <a:off x="611560" y="2636912"/>
            <a:ext cx="77768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800" b="1" dirty="0" smtClean="0"/>
              <a:t>应用该定律时注意：</a:t>
            </a:r>
            <a:endParaRPr lang="en-US" altLang="zh-CN" sz="2800" b="1" dirty="0" smtClean="0"/>
          </a:p>
          <a:p>
            <a:pPr marL="542925" indent="-542925" algn="l" eaLnBrk="1" hangingPunct="1"/>
            <a:r>
              <a:rPr lang="en-US" altLang="zh-CN" sz="2800" dirty="0" smtClean="0"/>
              <a:t>1</a:t>
            </a:r>
            <a:r>
              <a:rPr lang="zh-CN" altLang="en-US" sz="2800" dirty="0" smtClean="0"/>
              <a:t>、二力作用于两个物体，不能抵消。</a:t>
            </a:r>
            <a:endParaRPr lang="en-US" altLang="zh-CN" sz="2800" dirty="0" smtClean="0"/>
          </a:p>
          <a:p>
            <a:pPr marL="542925" indent="-542925" algn="l" eaLnBrk="1" hangingPunct="1"/>
            <a:r>
              <a:rPr lang="en-US" altLang="zh-CN" sz="2800" dirty="0" smtClean="0"/>
              <a:t>2</a:t>
            </a:r>
            <a:r>
              <a:rPr lang="zh-CN" altLang="en-US" sz="2800" dirty="0" smtClean="0"/>
              <a:t>、如两个物体作为一个整体研究，二力为一对内力，对整体的加速度没有贡献。</a:t>
            </a:r>
            <a:endParaRPr lang="en-US" altLang="zh-CN" sz="2800" dirty="0"/>
          </a:p>
          <a:p>
            <a:pPr marL="542925" indent="-542925" algn="l" eaLnBrk="1" hangingPunct="1"/>
            <a:r>
              <a:rPr lang="en-US" altLang="zh-CN" sz="2800" dirty="0" smtClean="0"/>
              <a:t>3</a:t>
            </a:r>
            <a:r>
              <a:rPr lang="zh-CN" altLang="en-US" sz="2800" dirty="0" smtClean="0"/>
              <a:t>、物体加速度由外力产生，和它作用于别的物体的力无关。</a:t>
            </a:r>
            <a:endParaRPr lang="en-US" altLang="zh-CN" sz="2800" dirty="0" smtClean="0"/>
          </a:p>
          <a:p>
            <a:pPr algn="l" eaLnBrk="1" hangingPunct="1"/>
            <a:r>
              <a:rPr lang="en-US" altLang="zh-CN" sz="2800" dirty="0" smtClean="0"/>
              <a:t>4</a:t>
            </a:r>
            <a:r>
              <a:rPr lang="zh-CN" altLang="en-US" sz="2800" dirty="0" smtClean="0"/>
              <a:t>、二力性质相同。</a:t>
            </a:r>
            <a:endParaRPr lang="en-US" altLang="zh-CN" sz="2800" dirty="0" smtClean="0"/>
          </a:p>
          <a:p>
            <a:pPr algn="l" eaLnBrk="1" hangingPunct="1"/>
            <a:r>
              <a:rPr lang="en-US" altLang="zh-CN" sz="2800" dirty="0" smtClean="0"/>
              <a:t>5</a:t>
            </a:r>
            <a:r>
              <a:rPr lang="zh-CN" altLang="en-US" sz="2800" dirty="0" smtClean="0"/>
              <a:t>、无论运动状态如何，定律都成立。</a:t>
            </a:r>
            <a:endParaRPr lang="zh-CN" altLang="en-US" sz="2800" dirty="0"/>
          </a:p>
        </p:txBody>
      </p:sp>
      <p:graphicFrame>
        <p:nvGraphicFramePr>
          <p:cNvPr id="9229" name="Object 13"/>
          <p:cNvGraphicFramePr>
            <a:graphicFrameLocks noChangeAspect="1"/>
          </p:cNvGraphicFramePr>
          <p:nvPr>
            <p:extLst>
              <p:ext uri="{D42A27DB-BD31-4B8C-83A1-F6EECF244321}">
                <p14:modId xmlns:p14="http://schemas.microsoft.com/office/powerpoint/2010/main" val="3884501265"/>
              </p:ext>
            </p:extLst>
          </p:nvPr>
        </p:nvGraphicFramePr>
        <p:xfrm>
          <a:off x="4139952" y="1744216"/>
          <a:ext cx="387350" cy="407987"/>
        </p:xfrm>
        <a:graphic>
          <a:graphicData uri="http://schemas.openxmlformats.org/presentationml/2006/ole">
            <mc:AlternateContent xmlns:mc="http://schemas.openxmlformats.org/markup-compatibility/2006">
              <mc:Choice xmlns:v="urn:schemas-microsoft-com:vml" Requires="v">
                <p:oleObj spid="_x0000_s9429" name="公式" r:id="rId3" imgW="164957" imgH="241091" progId="Equation.3">
                  <p:embed/>
                </p:oleObj>
              </mc:Choice>
              <mc:Fallback>
                <p:oleObj name="公式" r:id="rId3" imgW="164957" imgH="241091" progId="Equation.3">
                  <p:embed/>
                  <p:pic>
                    <p:nvPicPr>
                      <p:cNvPr id="0" name="Picture 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744216"/>
                        <a:ext cx="387350" cy="407987"/>
                      </a:xfrm>
                      <a:prstGeom prst="rect">
                        <a:avLst/>
                      </a:prstGeom>
                      <a:solidFill>
                        <a:schemeClr val="bg1"/>
                      </a:solidFill>
                    </p:spPr>
                  </p:pic>
                </p:oleObj>
              </mc:Fallback>
            </mc:AlternateContent>
          </a:graphicData>
        </a:graphic>
      </p:graphicFrame>
      <p:graphicFrame>
        <p:nvGraphicFramePr>
          <p:cNvPr id="9230" name="Object 14"/>
          <p:cNvGraphicFramePr>
            <a:graphicFrameLocks noChangeAspect="1"/>
          </p:cNvGraphicFramePr>
          <p:nvPr>
            <p:extLst>
              <p:ext uri="{D42A27DB-BD31-4B8C-83A1-F6EECF244321}">
                <p14:modId xmlns:p14="http://schemas.microsoft.com/office/powerpoint/2010/main" val="2473828572"/>
              </p:ext>
            </p:extLst>
          </p:nvPr>
        </p:nvGraphicFramePr>
        <p:xfrm>
          <a:off x="2123728" y="2198762"/>
          <a:ext cx="384175" cy="438150"/>
        </p:xfrm>
        <a:graphic>
          <a:graphicData uri="http://schemas.openxmlformats.org/presentationml/2006/ole">
            <mc:AlternateContent xmlns:mc="http://schemas.openxmlformats.org/markup-compatibility/2006">
              <mc:Choice xmlns:v="urn:schemas-microsoft-com:vml" Requires="v">
                <p:oleObj spid="_x0000_s9430" name="公式" r:id="rId5" imgW="177646" imgH="241091" progId="Equation.3">
                  <p:embed/>
                </p:oleObj>
              </mc:Choice>
              <mc:Fallback>
                <p:oleObj name="公式" r:id="rId5" imgW="177646" imgH="241091" progId="Equation.3">
                  <p:embed/>
                  <p:pic>
                    <p:nvPicPr>
                      <p:cNvPr id="0"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2198762"/>
                        <a:ext cx="384175" cy="438150"/>
                      </a:xfrm>
                      <a:prstGeom prst="rect">
                        <a:avLst/>
                      </a:prstGeom>
                      <a:solidFill>
                        <a:schemeClr val="bg1"/>
                      </a:solidFill>
                    </p:spPr>
                  </p:pic>
                </p:oleObj>
              </mc:Fallback>
            </mc:AlternateContent>
          </a:graphicData>
        </a:graphic>
      </p:graphicFrame>
      <p:graphicFrame>
        <p:nvGraphicFramePr>
          <p:cNvPr id="9231" name="Object 15"/>
          <p:cNvGraphicFramePr>
            <a:graphicFrameLocks noChangeAspect="1"/>
          </p:cNvGraphicFramePr>
          <p:nvPr>
            <p:extLst>
              <p:ext uri="{D42A27DB-BD31-4B8C-83A1-F6EECF244321}">
                <p14:modId xmlns:p14="http://schemas.microsoft.com/office/powerpoint/2010/main" val="73993137"/>
              </p:ext>
            </p:extLst>
          </p:nvPr>
        </p:nvGraphicFramePr>
        <p:xfrm>
          <a:off x="5436096" y="2132856"/>
          <a:ext cx="357187" cy="438150"/>
        </p:xfrm>
        <a:graphic>
          <a:graphicData uri="http://schemas.openxmlformats.org/presentationml/2006/ole">
            <mc:AlternateContent xmlns:mc="http://schemas.openxmlformats.org/markup-compatibility/2006">
              <mc:Choice xmlns:v="urn:schemas-microsoft-com:vml" Requires="v">
                <p:oleObj spid="_x0000_s9431" name="公式" r:id="rId7" imgW="164957" imgH="241091" progId="Equation.3">
                  <p:embed/>
                </p:oleObj>
              </mc:Choice>
              <mc:Fallback>
                <p:oleObj name="公式" r:id="rId7" imgW="164957" imgH="241091" progId="Equation.3">
                  <p:embed/>
                  <p:pic>
                    <p:nvPicPr>
                      <p:cNvPr id="0" name="Picture 1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2132856"/>
                        <a:ext cx="357187" cy="438150"/>
                      </a:xfrm>
                      <a:prstGeom prst="rect">
                        <a:avLst/>
                      </a:prstGeom>
                      <a:solidFill>
                        <a:schemeClr val="bg1"/>
                      </a:solidFill>
                    </p:spPr>
                  </p:pic>
                </p:oleObj>
              </mc:Fallback>
            </mc:AlternateContent>
          </a:graphicData>
        </a:graphic>
      </p:graphicFrame>
      <p:graphicFrame>
        <p:nvGraphicFramePr>
          <p:cNvPr id="9232" name="Object 16"/>
          <p:cNvGraphicFramePr>
            <a:graphicFrameLocks noChangeAspect="1"/>
          </p:cNvGraphicFramePr>
          <p:nvPr>
            <p:extLst>
              <p:ext uri="{D42A27DB-BD31-4B8C-83A1-F6EECF244321}">
                <p14:modId xmlns:p14="http://schemas.microsoft.com/office/powerpoint/2010/main" val="2688258458"/>
              </p:ext>
            </p:extLst>
          </p:nvPr>
        </p:nvGraphicFramePr>
        <p:xfrm>
          <a:off x="6007600" y="2132856"/>
          <a:ext cx="611188" cy="423863"/>
        </p:xfrm>
        <a:graphic>
          <a:graphicData uri="http://schemas.openxmlformats.org/presentationml/2006/ole">
            <mc:AlternateContent xmlns:mc="http://schemas.openxmlformats.org/markup-compatibility/2006">
              <mc:Choice xmlns:v="urn:schemas-microsoft-com:vml" Requires="v">
                <p:oleObj spid="_x0000_s9432" name="公式" r:id="rId9" imgW="291973" imgH="241195" progId="Equation.3">
                  <p:embed/>
                </p:oleObj>
              </mc:Choice>
              <mc:Fallback>
                <p:oleObj name="公式" r:id="rId9" imgW="291973" imgH="241195" progId="Equation.3">
                  <p:embed/>
                  <p:pic>
                    <p:nvPicPr>
                      <p:cNvPr id="0" name="Picture 1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7600" y="2132856"/>
                        <a:ext cx="611188" cy="423863"/>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additive="base">
                                        <p:cTn id="3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 calcmode="lin" valueType="num">
                                      <p:cBhvr additive="base">
                                        <p:cTn id="4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 calcmode="lin" valueType="num">
                                      <p:cBhvr additive="base">
                                        <p:cTn id="4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00034" y="1214422"/>
            <a:ext cx="8358246" cy="4881578"/>
          </a:xfrm>
        </p:spPr>
        <p:txBody>
          <a:bodyPr/>
          <a:lstStyle/>
          <a:p>
            <a:pPr marL="0" lvl="1" indent="447675">
              <a:buNone/>
            </a:pPr>
            <a:r>
              <a:rPr lang="zh-CN" altLang="en-US" dirty="0" smtClean="0"/>
              <a:t> 我们前面提到，关于运动的描述具有相对性，即参照系不同，对物体运动的描述也不同。</a:t>
            </a:r>
            <a:endParaRPr lang="en-US" altLang="zh-CN" dirty="0" smtClean="0"/>
          </a:p>
          <a:p>
            <a:pPr marL="0" lvl="1" indent="457200">
              <a:buNone/>
            </a:pPr>
            <a:r>
              <a:rPr lang="zh-CN" altLang="en-US" dirty="0" smtClean="0"/>
              <a:t> 牛一定律中的“静止”、“匀速直线运动”</a:t>
            </a:r>
            <a:r>
              <a:rPr lang="zh-CN" altLang="en-US" dirty="0"/>
              <a:t>，</a:t>
            </a:r>
            <a:r>
              <a:rPr lang="zh-CN" altLang="en-US" dirty="0" smtClean="0"/>
              <a:t> 牛二定律中的“加速度”， 都是对运动的描述，故两定律与参照系有关的。</a:t>
            </a:r>
            <a:endParaRPr lang="en-US" altLang="zh-CN" dirty="0" smtClean="0"/>
          </a:p>
          <a:p>
            <a:pPr marL="0" lvl="1" indent="457200">
              <a:buNone/>
            </a:pPr>
            <a:r>
              <a:rPr lang="zh-CN" altLang="en-US" dirty="0" smtClean="0"/>
              <a:t> 在某一种参照系下是“静止”的，或“匀速直线运动”的，但在另一种参照系下就可能不是“静止”或“匀速直线运动”的；在一种参照系下，加速度为某一定值，而在另一参照系下就可能变成另一个值。而力、质量是与参照系无关的（至少在经典力学中）。</a:t>
            </a:r>
            <a:endParaRPr lang="en-US" altLang="zh-CN" dirty="0" smtClean="0"/>
          </a:p>
        </p:txBody>
      </p:sp>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12</a:t>
            </a:fld>
            <a:endParaRPr lang="en-US" altLang="zh-CN"/>
          </a:p>
        </p:txBody>
      </p:sp>
      <p:sp>
        <p:nvSpPr>
          <p:cNvPr id="5" name="矩形 4"/>
          <p:cNvSpPr/>
          <p:nvPr/>
        </p:nvSpPr>
        <p:spPr>
          <a:xfrm>
            <a:off x="2267744" y="500042"/>
            <a:ext cx="4233652" cy="646331"/>
          </a:xfrm>
          <a:prstGeom prst="rect">
            <a:avLst/>
          </a:prstGeom>
        </p:spPr>
        <p:txBody>
          <a:bodyPr wrap="square">
            <a:spAutoFit/>
          </a:bodyPr>
          <a:lstStyle/>
          <a:p>
            <a:r>
              <a:rPr lang="en-US" altLang="zh-CN" sz="3600" dirty="0" smtClean="0">
                <a:latin typeface="宋体" pitchFamily="2" charset="-122"/>
              </a:rPr>
              <a:t>§5.</a:t>
            </a:r>
            <a:r>
              <a:rPr lang="en-US" altLang="zh-CN" sz="3600" b="1" dirty="0" smtClean="0"/>
              <a:t> </a:t>
            </a:r>
            <a:r>
              <a:rPr lang="zh-CN" altLang="en-US" sz="3600" b="1" dirty="0" smtClean="0"/>
              <a:t>惯性参照系 </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785" y="2201382"/>
            <a:ext cx="8176422" cy="4176464"/>
          </a:xfrm>
        </p:spPr>
        <p:txBody>
          <a:bodyPr/>
          <a:lstStyle/>
          <a:p>
            <a:pPr>
              <a:buFont typeface="Wingdings" panose="05000000000000000000" pitchFamily="2" charset="2"/>
              <a:buChar char="Ø"/>
            </a:pPr>
            <a:r>
              <a:rPr lang="zh-CN" altLang="en-US" sz="2600" dirty="0" smtClean="0"/>
              <a:t>自然界存在着一类参照系，若物体不受到外力作用，则物体相对于这类参照系做匀速直线运动或静止。这类参照系叫</a:t>
            </a:r>
            <a:r>
              <a:rPr lang="zh-CN" altLang="en-US" sz="2600" b="1" dirty="0" smtClean="0">
                <a:solidFill>
                  <a:srgbClr val="FF0000"/>
                </a:solidFill>
              </a:rPr>
              <a:t>惯性参照系</a:t>
            </a:r>
            <a:r>
              <a:rPr lang="zh-CN" altLang="en-US" sz="2600" dirty="0" smtClean="0"/>
              <a:t>，简称</a:t>
            </a:r>
            <a:r>
              <a:rPr lang="zh-CN" altLang="en-US" sz="2600" b="1" dirty="0" smtClean="0">
                <a:solidFill>
                  <a:srgbClr val="FF0000"/>
                </a:solidFill>
              </a:rPr>
              <a:t>惯性系</a:t>
            </a:r>
            <a:r>
              <a:rPr lang="zh-CN" altLang="en-US" sz="2600" dirty="0" smtClean="0"/>
              <a:t>。</a:t>
            </a:r>
            <a:endParaRPr lang="en-US" altLang="zh-CN" sz="2600" dirty="0" smtClean="0"/>
          </a:p>
          <a:p>
            <a:r>
              <a:rPr lang="zh-CN" altLang="en-US" sz="2600" b="1" dirty="0" smtClean="0">
                <a:solidFill>
                  <a:srgbClr val="FF0000"/>
                </a:solidFill>
              </a:rPr>
              <a:t>结论：</a:t>
            </a:r>
            <a:r>
              <a:rPr lang="zh-CN" altLang="en-US" sz="2600" dirty="0" smtClean="0"/>
              <a:t>相对于惯性系做匀速直线运动的物体也是惯性系。</a:t>
            </a:r>
            <a:endParaRPr lang="en-US" altLang="zh-CN" sz="2600" dirty="0" smtClean="0"/>
          </a:p>
          <a:p>
            <a:pPr>
              <a:buFont typeface="Wingdings" panose="05000000000000000000" pitchFamily="2" charset="2"/>
              <a:buChar char="Ø"/>
            </a:pPr>
            <a:r>
              <a:rPr lang="zh-CN" altLang="en-US" sz="2600" dirty="0" smtClean="0"/>
              <a:t>在研究地球上物体时，若地球自转的影响可忽略，则地球是一个较好的惯性系，太阳更好。后面有的力学规律是有牛顿定律推出的，故成立的条件也是惯性系。相对于某一惯性系具有加速度的物体时</a:t>
            </a:r>
            <a:r>
              <a:rPr lang="zh-CN" altLang="en-US" sz="2600" b="1" dirty="0" smtClean="0">
                <a:solidFill>
                  <a:srgbClr val="FF0000"/>
                </a:solidFill>
              </a:rPr>
              <a:t>非惯性参照系</a:t>
            </a:r>
            <a:r>
              <a:rPr lang="zh-CN" altLang="en-US" sz="2600" dirty="0" smtClean="0"/>
              <a:t>。</a:t>
            </a:r>
            <a:endParaRPr lang="zh-CN" altLang="en-US" sz="26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13</a:t>
            </a:fld>
            <a:endParaRPr lang="en-US" altLang="zh-CN"/>
          </a:p>
        </p:txBody>
      </p:sp>
      <p:sp>
        <p:nvSpPr>
          <p:cNvPr id="2" name="矩形 1"/>
          <p:cNvSpPr/>
          <p:nvPr/>
        </p:nvSpPr>
        <p:spPr>
          <a:xfrm>
            <a:off x="467544" y="908720"/>
            <a:ext cx="8136904" cy="1292662"/>
          </a:xfrm>
          <a:prstGeom prst="rect">
            <a:avLst/>
          </a:prstGeom>
        </p:spPr>
        <p:txBody>
          <a:bodyPr wrap="square">
            <a:spAutoFit/>
          </a:bodyPr>
          <a:lstStyle/>
          <a:p>
            <a:pPr marL="0" lvl="1" indent="457200" algn="l">
              <a:buNone/>
            </a:pPr>
            <a:r>
              <a:rPr lang="zh-CN" altLang="en-US" sz="2600" dirty="0"/>
              <a:t>因此牛一、牛二定律一定在某一类参照系成立，而在其他参照系下不成立。</a:t>
            </a:r>
            <a:r>
              <a:rPr lang="zh-CN" altLang="en-US" sz="2600" b="1" dirty="0">
                <a:solidFill>
                  <a:srgbClr val="FF0000"/>
                </a:solidFill>
              </a:rPr>
              <a:t>我们把牛一、牛二定律成立的参照系叫惯性参照系。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F18BB6-A6BE-43D6-8424-F8CBDD9CC27C}" type="slidenum">
              <a:rPr kumimoji="0" lang="en-US" altLang="zh-CN" sz="1400" smtClean="0"/>
              <a:pPr eaLnBrk="1" hangingPunct="1"/>
              <a:t>14</a:t>
            </a:fld>
            <a:endParaRPr kumimoji="0" lang="en-US" altLang="zh-CN" sz="1400" smtClean="0"/>
          </a:p>
        </p:txBody>
      </p:sp>
      <p:sp>
        <p:nvSpPr>
          <p:cNvPr id="4" name="Rectangle 5"/>
          <p:cNvSpPr txBox="1">
            <a:spLocks noChangeArrowheads="1"/>
          </p:cNvSpPr>
          <p:nvPr/>
        </p:nvSpPr>
        <p:spPr bwMode="auto">
          <a:xfrm>
            <a:off x="285720" y="785794"/>
            <a:ext cx="1910016" cy="6096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r>
              <a:rPr lang="zh-CN" altLang="en-US" sz="3200" b="1" dirty="0" smtClean="0">
                <a:latin typeface="宋体" pitchFamily="2" charset="-122"/>
              </a:rPr>
              <a:t>一、重力 </a:t>
            </a:r>
            <a:endParaRPr lang="zh-CN" altLang="en-US" sz="3200" b="1" dirty="0">
              <a:latin typeface="宋体" pitchFamily="2" charset="-122"/>
            </a:endParaRPr>
          </a:p>
        </p:txBody>
      </p:sp>
      <p:sp>
        <p:nvSpPr>
          <p:cNvPr id="5" name="Text Box 8"/>
          <p:cNvSpPr txBox="1">
            <a:spLocks noChangeArrowheads="1"/>
          </p:cNvSpPr>
          <p:nvPr/>
        </p:nvSpPr>
        <p:spPr bwMode="auto">
          <a:xfrm>
            <a:off x="755650" y="1340768"/>
            <a:ext cx="770478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800" dirty="0" smtClean="0"/>
              <a:t>地球上的物体受到地球的引力，也叫</a:t>
            </a:r>
            <a:r>
              <a:rPr lang="zh-CN" altLang="en-US" sz="2800" b="1" dirty="0" smtClean="0">
                <a:solidFill>
                  <a:srgbClr val="FF0000"/>
                </a:solidFill>
              </a:rPr>
              <a:t>地心引力</a:t>
            </a:r>
            <a:r>
              <a:rPr lang="zh-CN" altLang="en-US" sz="2800" dirty="0" smtClean="0"/>
              <a:t>；</a:t>
            </a:r>
            <a:endParaRPr lang="en-US" altLang="zh-CN" sz="2800" dirty="0" smtClean="0"/>
          </a:p>
          <a:p>
            <a:pPr algn="l" eaLnBrk="1" hangingPunct="1"/>
            <a:r>
              <a:rPr lang="zh-CN" altLang="en-US" sz="2800" dirty="0" smtClean="0"/>
              <a:t>物体在地球表面附近下落时，有一铅直方向的加速度，产生</a:t>
            </a:r>
            <a:r>
              <a:rPr lang="zh-CN" altLang="en-US" sz="2800" dirty="0"/>
              <a:t>这个</a:t>
            </a:r>
            <a:r>
              <a:rPr lang="zh-CN" altLang="en-US" sz="2800" dirty="0" smtClean="0"/>
              <a:t>加速度的力叫</a:t>
            </a:r>
            <a:r>
              <a:rPr lang="zh-CN" altLang="en-US" sz="2800" b="1" dirty="0" smtClean="0">
                <a:solidFill>
                  <a:srgbClr val="FF0000"/>
                </a:solidFill>
              </a:rPr>
              <a:t>重力</a:t>
            </a:r>
            <a:r>
              <a:rPr lang="zh-CN" altLang="en-US" sz="2800" dirty="0" smtClean="0"/>
              <a:t>。</a:t>
            </a:r>
            <a:endParaRPr lang="zh-CN" altLang="en-US" sz="2800" dirty="0"/>
          </a:p>
        </p:txBody>
      </p:sp>
      <p:sp>
        <p:nvSpPr>
          <p:cNvPr id="7" name="Text Box 10"/>
          <p:cNvSpPr txBox="1">
            <a:spLocks noChangeArrowheads="1"/>
          </p:cNvSpPr>
          <p:nvPr/>
        </p:nvSpPr>
        <p:spPr bwMode="auto">
          <a:xfrm>
            <a:off x="857224" y="2636912"/>
            <a:ext cx="760320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defRPr/>
            </a:pPr>
            <a:r>
              <a:rPr lang="zh-CN" altLang="en-US" sz="2800" dirty="0" smtClean="0"/>
              <a:t>物体处于某一支持物上时，将受到支持物的支持力，同时物体也将给支持物一个等值反向的力，物体作用于支持物上的力的大小叫物体的</a:t>
            </a:r>
            <a:r>
              <a:rPr lang="zh-CN" altLang="en-US" sz="2800" b="1" dirty="0" smtClean="0">
                <a:solidFill>
                  <a:srgbClr val="FF0000"/>
                </a:solidFill>
              </a:rPr>
              <a:t>重量</a:t>
            </a:r>
            <a:r>
              <a:rPr lang="zh-CN" altLang="en-US" sz="2800" dirty="0" smtClean="0"/>
              <a:t>。</a:t>
            </a:r>
            <a:endParaRPr lang="en-US" altLang="zh-CN" sz="2800" dirty="0" smtClean="0"/>
          </a:p>
          <a:p>
            <a:pPr algn="l" eaLnBrk="1" hangingPunct="1">
              <a:defRPr/>
            </a:pPr>
            <a:r>
              <a:rPr lang="zh-CN" altLang="en-US" sz="2800" dirty="0" smtClean="0"/>
              <a:t>重量：物体所施的力；重力：物体所受的力；</a:t>
            </a:r>
            <a:endParaRPr lang="en-US" altLang="zh-CN" sz="2800" dirty="0" smtClean="0"/>
          </a:p>
          <a:p>
            <a:pPr algn="l" eaLnBrk="1" hangingPunct="1">
              <a:defRPr/>
            </a:pPr>
            <a:r>
              <a:rPr lang="zh-CN" altLang="en-US" sz="2800" dirty="0" smtClean="0"/>
              <a:t>        当物体相对于地球静止，二者大小相等。但当物体相对于地面有竖直向上的加速度时，二者就不等。</a:t>
            </a:r>
            <a:endParaRPr lang="en-US" altLang="zh-CN" sz="2800" dirty="0" smtClean="0"/>
          </a:p>
        </p:txBody>
      </p:sp>
      <p:sp>
        <p:nvSpPr>
          <p:cNvPr id="8" name="Rectangle 6"/>
          <p:cNvSpPr txBox="1">
            <a:spLocks noChangeArrowheads="1"/>
          </p:cNvSpPr>
          <p:nvPr/>
        </p:nvSpPr>
        <p:spPr bwMode="auto">
          <a:xfrm>
            <a:off x="2428860" y="214290"/>
            <a:ext cx="3890961"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600" b="1" dirty="0" smtClean="0">
                <a:latin typeface="宋体" pitchFamily="2" charset="-122"/>
              </a:rPr>
              <a:t>§</a:t>
            </a:r>
            <a:r>
              <a:rPr lang="en-US" altLang="zh-CN" sz="3600" b="1" dirty="0" smtClean="0"/>
              <a:t>6.  </a:t>
            </a:r>
            <a:r>
              <a:rPr lang="zh-CN" altLang="en-US" sz="3600" b="1" dirty="0" smtClean="0"/>
              <a:t>力的种类 </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additive="base">
                                        <p:cTn id="3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5800" y="609600"/>
            <a:ext cx="8101042" cy="1739280"/>
          </a:xfrm>
        </p:spPr>
        <p:txBody>
          <a:bodyPr/>
          <a:lstStyle/>
          <a:p>
            <a:pPr algn="l"/>
            <a:r>
              <a:rPr lang="zh-CN" altLang="en-US" sz="2800" b="1" dirty="0" smtClean="0">
                <a:solidFill>
                  <a:srgbClr val="FF0000"/>
                </a:solidFill>
              </a:rPr>
              <a:t>重力：</a:t>
            </a:r>
            <a:r>
              <a:rPr lang="zh-CN" altLang="en-US" sz="2800" dirty="0" smtClean="0"/>
              <a:t>产生</a:t>
            </a:r>
            <a:r>
              <a:rPr lang="en-US" altLang="zh-CN" sz="2800" dirty="0" smtClean="0"/>
              <a:t>g</a:t>
            </a:r>
            <a:r>
              <a:rPr lang="zh-CN" altLang="en-US" sz="2800" dirty="0" smtClean="0"/>
              <a:t>的力，是地心引力的一个分量。</a:t>
            </a:r>
            <a:r>
              <a:rPr lang="en-US" altLang="zh-CN" sz="2800" dirty="0" smtClean="0"/>
              <a:t/>
            </a:r>
            <a:br>
              <a:rPr lang="en-US" altLang="zh-CN" sz="2800" dirty="0" smtClean="0"/>
            </a:br>
            <a:r>
              <a:rPr lang="zh-CN" altLang="en-US" sz="2800" b="1" dirty="0" smtClean="0">
                <a:solidFill>
                  <a:srgbClr val="FF0000"/>
                </a:solidFill>
              </a:rPr>
              <a:t>地心引力：</a:t>
            </a:r>
            <a:r>
              <a:rPr lang="zh-CN" altLang="en-US" sz="2800" dirty="0" smtClean="0"/>
              <a:t>地球对物体的引力。</a:t>
            </a:r>
            <a:r>
              <a:rPr lang="en-US" altLang="zh-CN" sz="2800" dirty="0" smtClean="0"/>
              <a:t/>
            </a:r>
            <a:br>
              <a:rPr lang="en-US" altLang="zh-CN" sz="2800" dirty="0" smtClean="0"/>
            </a:br>
            <a:r>
              <a:rPr lang="en-US" altLang="zh-CN" sz="2800" dirty="0" smtClean="0"/>
              <a:t>        </a:t>
            </a:r>
            <a:r>
              <a:rPr lang="zh-CN" altLang="en-US" sz="2800" dirty="0" smtClean="0"/>
              <a:t>在南极和北极时，二者相等，在粗略计算时二者差异甚微，可以等同。</a:t>
            </a:r>
            <a:endParaRPr lang="zh-CN" altLang="en-US" sz="2800" dirty="0"/>
          </a:p>
        </p:txBody>
      </p:sp>
      <p:sp>
        <p:nvSpPr>
          <p:cNvPr id="4" name="内容占位符 3"/>
          <p:cNvSpPr>
            <a:spLocks noGrp="1"/>
          </p:cNvSpPr>
          <p:nvPr>
            <p:ph idx="1"/>
          </p:nvPr>
        </p:nvSpPr>
        <p:spPr>
          <a:xfrm>
            <a:off x="685800" y="2420888"/>
            <a:ext cx="7772400" cy="4032448"/>
          </a:xfrm>
        </p:spPr>
        <p:txBody>
          <a:bodyPr/>
          <a:lstStyle/>
          <a:p>
            <a:r>
              <a:rPr lang="zh-CN" altLang="en-US" sz="2800" dirty="0" smtClean="0"/>
              <a:t>重力的大小：</a:t>
            </a:r>
            <a:endParaRPr lang="en-US" altLang="zh-CN" sz="2800" dirty="0" smtClean="0"/>
          </a:p>
          <a:p>
            <a:r>
              <a:rPr lang="zh-CN" altLang="en-US" sz="2800" dirty="0" smtClean="0"/>
              <a:t>在同一地点，地球表面几百米高度内，</a:t>
            </a:r>
            <a:r>
              <a:rPr lang="en-US" altLang="zh-CN" sz="2800" dirty="0" smtClean="0"/>
              <a:t>g</a:t>
            </a:r>
            <a:r>
              <a:rPr lang="zh-CN" altLang="en-US" sz="2800" dirty="0" smtClean="0"/>
              <a:t>可看做一常数：</a:t>
            </a:r>
            <a:r>
              <a:rPr lang="en-US" altLang="zh-CN" dirty="0" smtClean="0"/>
              <a:t>g=9.81</a:t>
            </a:r>
          </a:p>
          <a:p>
            <a:endParaRPr lang="en-US" altLang="zh-CN" sz="800" dirty="0" smtClean="0"/>
          </a:p>
          <a:p>
            <a:pPr marL="895350" lvl="1" indent="-895350">
              <a:buNone/>
            </a:pPr>
            <a:r>
              <a:rPr lang="zh-CN" altLang="en-US" b="1" dirty="0" smtClean="0">
                <a:solidFill>
                  <a:srgbClr val="FF0000"/>
                </a:solidFill>
              </a:rPr>
              <a:t>重量：</a:t>
            </a:r>
            <a:r>
              <a:rPr lang="zh-CN" altLang="en-US" dirty="0" smtClean="0"/>
              <a:t>因高度和纬度的不同，有一些差异。</a:t>
            </a:r>
            <a:endParaRPr lang="en-US" altLang="zh-CN" dirty="0" smtClean="0"/>
          </a:p>
          <a:p>
            <a:pPr marL="1076325" lvl="1" indent="-1076325">
              <a:buNone/>
            </a:pPr>
            <a:r>
              <a:rPr lang="zh-CN" altLang="en-US" b="1" dirty="0" smtClean="0">
                <a:solidFill>
                  <a:srgbClr val="FF0000"/>
                </a:solidFill>
              </a:rPr>
              <a:t>质量：</a:t>
            </a:r>
            <a:r>
              <a:rPr lang="zh-CN" altLang="en-US" dirty="0" smtClean="0"/>
              <a:t>是物体惯性的量度，物体的属性，与高度纬度无关。</a:t>
            </a:r>
            <a:endParaRPr lang="en-US" altLang="zh-CN" dirty="0" smtClean="0"/>
          </a:p>
          <a:p>
            <a:pPr marL="0" lvl="1" indent="714375">
              <a:buNone/>
            </a:pPr>
            <a:r>
              <a:rPr lang="en-US" altLang="zh-CN" dirty="0" smtClean="0"/>
              <a:t>SI</a:t>
            </a:r>
            <a:r>
              <a:rPr lang="zh-CN" altLang="en-US" dirty="0" smtClean="0"/>
              <a:t>中，质量的单位是千克，重力是力，单位为牛顿。</a:t>
            </a:r>
            <a:endParaRPr lang="zh-CN" altLang="en-US" dirty="0"/>
          </a:p>
        </p:txBody>
      </p:sp>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15</a:t>
            </a:fld>
            <a:endParaRPr lang="en-US" altLang="zh-CN"/>
          </a:p>
        </p:txBody>
      </p:sp>
      <p:graphicFrame>
        <p:nvGraphicFramePr>
          <p:cNvPr id="54274" name="Object 2"/>
          <p:cNvGraphicFramePr>
            <a:graphicFrameLocks noChangeAspect="1"/>
          </p:cNvGraphicFramePr>
          <p:nvPr>
            <p:extLst>
              <p:ext uri="{D42A27DB-BD31-4B8C-83A1-F6EECF244321}">
                <p14:modId xmlns:p14="http://schemas.microsoft.com/office/powerpoint/2010/main" val="149568750"/>
              </p:ext>
            </p:extLst>
          </p:nvPr>
        </p:nvGraphicFramePr>
        <p:xfrm>
          <a:off x="3106428" y="2392561"/>
          <a:ext cx="1909042" cy="604391"/>
        </p:xfrm>
        <a:graphic>
          <a:graphicData uri="http://schemas.openxmlformats.org/presentationml/2006/ole">
            <mc:AlternateContent xmlns:mc="http://schemas.openxmlformats.org/markup-compatibility/2006">
              <mc:Choice xmlns:v="urn:schemas-microsoft-com:vml" Requires="v">
                <p:oleObj spid="_x0000_s54378" name="公式" r:id="rId3" imgW="672808" imgH="253890" progId="Equation.3">
                  <p:embed/>
                </p:oleObj>
              </mc:Choice>
              <mc:Fallback>
                <p:oleObj name="公式" r:id="rId3" imgW="672808" imgH="253890" progId="Equation.3">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428" y="2392561"/>
                        <a:ext cx="1909042" cy="604391"/>
                      </a:xfrm>
                      <a:prstGeom prst="rect">
                        <a:avLst/>
                      </a:prstGeom>
                      <a:solidFill>
                        <a:schemeClr val="bg1"/>
                      </a:solidFill>
                    </p:spPr>
                  </p:pic>
                </p:oleObj>
              </mc:Fallback>
            </mc:AlternateContent>
          </a:graphicData>
        </a:graphic>
      </p:graphicFrame>
      <p:graphicFrame>
        <p:nvGraphicFramePr>
          <p:cNvPr id="54275" name="Object 3"/>
          <p:cNvGraphicFramePr>
            <a:graphicFrameLocks noChangeAspect="1"/>
          </p:cNvGraphicFramePr>
          <p:nvPr>
            <p:extLst>
              <p:ext uri="{D42A27DB-BD31-4B8C-83A1-F6EECF244321}">
                <p14:modId xmlns:p14="http://schemas.microsoft.com/office/powerpoint/2010/main" val="1823106131"/>
              </p:ext>
            </p:extLst>
          </p:nvPr>
        </p:nvGraphicFramePr>
        <p:xfrm>
          <a:off x="3995936" y="3356992"/>
          <a:ext cx="1008112" cy="504057"/>
        </p:xfrm>
        <a:graphic>
          <a:graphicData uri="http://schemas.openxmlformats.org/presentationml/2006/ole">
            <mc:AlternateContent xmlns:mc="http://schemas.openxmlformats.org/markup-compatibility/2006">
              <mc:Choice xmlns:v="urn:schemas-microsoft-com:vml" Requires="v">
                <p:oleObj spid="_x0000_s54379" name="公式" r:id="rId5" imgW="431640" imgH="215640" progId="Equation.3">
                  <p:embed/>
                </p:oleObj>
              </mc:Choice>
              <mc:Fallback>
                <p:oleObj name="公式" r:id="rId5" imgW="431640" imgH="215640" progId="Equation.3">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3356992"/>
                        <a:ext cx="1008112" cy="504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4"/>
                                        </p:tgtEl>
                                        <p:attrNameLst>
                                          <p:attrName>style.visibility</p:attrName>
                                        </p:attrNameLst>
                                      </p:cBhvr>
                                      <p:to>
                                        <p:strVal val="visible"/>
                                      </p:to>
                                    </p:set>
                                    <p:anim calcmode="lin" valueType="num">
                                      <p:cBhvr additive="base">
                                        <p:cTn id="11" dur="500" fill="hold"/>
                                        <p:tgtEl>
                                          <p:spTgt spid="54274"/>
                                        </p:tgtEl>
                                        <p:attrNameLst>
                                          <p:attrName>ppt_x</p:attrName>
                                        </p:attrNameLst>
                                      </p:cBhvr>
                                      <p:tavLst>
                                        <p:tav tm="0">
                                          <p:val>
                                            <p:strVal val="#ppt_x"/>
                                          </p:val>
                                        </p:tav>
                                        <p:tav tm="100000">
                                          <p:val>
                                            <p:strVal val="#ppt_x"/>
                                          </p:val>
                                        </p:tav>
                                      </p:tavLst>
                                    </p:anim>
                                    <p:anim calcmode="lin" valueType="num">
                                      <p:cBhvr additive="base">
                                        <p:cTn id="12"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4275"/>
                                        </p:tgtEl>
                                        <p:attrNameLst>
                                          <p:attrName>style.visibility</p:attrName>
                                        </p:attrNameLst>
                                      </p:cBhvr>
                                      <p:to>
                                        <p:strVal val="visible"/>
                                      </p:to>
                                    </p:set>
                                    <p:anim calcmode="lin" valueType="num">
                                      <p:cBhvr additive="base">
                                        <p:cTn id="21" dur="500" fill="hold"/>
                                        <p:tgtEl>
                                          <p:spTgt spid="54275"/>
                                        </p:tgtEl>
                                        <p:attrNameLst>
                                          <p:attrName>ppt_x</p:attrName>
                                        </p:attrNameLst>
                                      </p:cBhvr>
                                      <p:tavLst>
                                        <p:tav tm="0">
                                          <p:val>
                                            <p:strVal val="#ppt_x"/>
                                          </p:val>
                                        </p:tav>
                                        <p:tav tm="100000">
                                          <p:val>
                                            <p:strVal val="#ppt_x"/>
                                          </p:val>
                                        </p:tav>
                                      </p:tavLst>
                                    </p:anim>
                                    <p:anim calcmode="lin" valueType="num">
                                      <p:cBhvr additive="base">
                                        <p:cTn id="22" dur="5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calcmode="lin" valueType="num">
                                      <p:cBhvr additive="base">
                                        <p:cTn id="3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B293985-13C7-43AE-9557-9AD04C08CE88}" type="slidenum">
              <a:rPr kumimoji="0" lang="en-US" altLang="zh-CN" sz="1400" smtClean="0"/>
              <a:pPr eaLnBrk="1" hangingPunct="1"/>
              <a:t>16</a:t>
            </a:fld>
            <a:endParaRPr kumimoji="0" lang="en-US" altLang="zh-CN" sz="1400" dirty="0" smtClean="0"/>
          </a:p>
        </p:txBody>
      </p:sp>
      <p:sp>
        <p:nvSpPr>
          <p:cNvPr id="4" name="Rectangle 5"/>
          <p:cNvSpPr txBox="1">
            <a:spLocks noChangeArrowheads="1"/>
          </p:cNvSpPr>
          <p:nvPr/>
        </p:nvSpPr>
        <p:spPr bwMode="auto">
          <a:xfrm>
            <a:off x="457200" y="762000"/>
            <a:ext cx="2314600" cy="6096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r>
              <a:rPr lang="zh-CN" altLang="en-US" sz="3200" b="1" dirty="0" smtClean="0">
                <a:latin typeface="宋体" pitchFamily="2" charset="-122"/>
              </a:rPr>
              <a:t>二</a:t>
            </a:r>
            <a:r>
              <a:rPr lang="zh-CN" altLang="en-US" sz="3200" b="1" dirty="0">
                <a:latin typeface="宋体" pitchFamily="2" charset="-122"/>
              </a:rPr>
              <a:t>、</a:t>
            </a:r>
            <a:r>
              <a:rPr lang="zh-CN" altLang="en-US" sz="3200" b="1" dirty="0" smtClean="0">
                <a:latin typeface="宋体" pitchFamily="2" charset="-122"/>
              </a:rPr>
              <a:t>弹性力</a:t>
            </a:r>
            <a:r>
              <a:rPr lang="zh-CN" altLang="en-US" sz="3200" b="1" dirty="0" smtClean="0"/>
              <a:t> </a:t>
            </a:r>
            <a:endParaRPr lang="zh-CN" altLang="en-US" sz="3200" b="1" dirty="0"/>
          </a:p>
        </p:txBody>
      </p:sp>
      <p:sp>
        <p:nvSpPr>
          <p:cNvPr id="5" name="Text Box 8"/>
          <p:cNvSpPr txBox="1">
            <a:spLocks noChangeArrowheads="1"/>
          </p:cNvSpPr>
          <p:nvPr/>
        </p:nvSpPr>
        <p:spPr bwMode="auto">
          <a:xfrm>
            <a:off x="755650" y="1371600"/>
            <a:ext cx="70262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2800" dirty="0"/>
              <a:t>        </a:t>
            </a:r>
            <a:r>
              <a:rPr lang="zh-CN" altLang="en-US" sz="2800" dirty="0" smtClean="0"/>
              <a:t>两物体接触都将发生形变，形变的物体企图恢复原状，因而彼此互施作用力，这种力叫弹性力。如弹簧、绳子、棍棒等。只有小部分可以直接计算，大部分根据牛顿定律</a:t>
            </a:r>
            <a:r>
              <a:rPr lang="zh-CN" altLang="en-US" sz="2800" dirty="0"/>
              <a:t>间接</a:t>
            </a:r>
            <a:r>
              <a:rPr lang="zh-CN" altLang="en-US" sz="2800" dirty="0" smtClean="0"/>
              <a:t>计算。 </a:t>
            </a:r>
            <a:endParaRPr lang="en-US" altLang="zh-CN" sz="2800" dirty="0" smtClean="0"/>
          </a:p>
          <a:p>
            <a:pPr algn="l" eaLnBrk="1" hangingPunct="1"/>
            <a:r>
              <a:rPr lang="en-US" altLang="zh-CN" sz="2800" dirty="0" smtClean="0"/>
              <a:t>                                          </a:t>
            </a:r>
          </a:p>
          <a:p>
            <a:pPr algn="l" eaLnBrk="1" hangingPunct="1"/>
            <a:endParaRPr lang="en-US" altLang="zh-CN" sz="2800" dirty="0" smtClean="0"/>
          </a:p>
          <a:p>
            <a:pPr algn="l" eaLnBrk="1" hangingPunct="1"/>
            <a:r>
              <a:rPr lang="en-US" altLang="zh-CN" sz="2800" dirty="0" smtClean="0"/>
              <a:t>                                  </a:t>
            </a:r>
            <a:r>
              <a:rPr lang="zh-CN" altLang="en-US" sz="2800" smtClean="0"/>
              <a:t>绳中张力处处相等</a:t>
            </a:r>
            <a:r>
              <a:rPr lang="en-US" altLang="zh-CN" sz="2800" dirty="0" smtClean="0"/>
              <a:t>?</a:t>
            </a:r>
            <a:endParaRPr lang="zh-CN" altLang="en-US" sz="2800" dirty="0"/>
          </a:p>
        </p:txBody>
      </p:sp>
      <p:graphicFrame>
        <p:nvGraphicFramePr>
          <p:cNvPr id="6" name="Object 9"/>
          <p:cNvGraphicFramePr>
            <a:graphicFrameLocks noChangeAspect="1"/>
          </p:cNvGraphicFramePr>
          <p:nvPr>
            <p:extLst>
              <p:ext uri="{D42A27DB-BD31-4B8C-83A1-F6EECF244321}">
                <p14:modId xmlns:p14="http://schemas.microsoft.com/office/powerpoint/2010/main" val="336412855"/>
              </p:ext>
            </p:extLst>
          </p:nvPr>
        </p:nvGraphicFramePr>
        <p:xfrm>
          <a:off x="2123728" y="3475514"/>
          <a:ext cx="1518043" cy="529550"/>
        </p:xfrm>
        <a:graphic>
          <a:graphicData uri="http://schemas.openxmlformats.org/presentationml/2006/ole">
            <mc:AlternateContent xmlns:mc="http://schemas.openxmlformats.org/markup-compatibility/2006">
              <mc:Choice xmlns:v="urn:schemas-microsoft-com:vml" Requires="v">
                <p:oleObj spid="_x0000_s13421" r:id="rId3" imgW="532937" imgH="177646" progId="">
                  <p:embed/>
                </p:oleObj>
              </mc:Choice>
              <mc:Fallback>
                <p:oleObj r:id="rId3" imgW="532937" imgH="177646" progId="">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475514"/>
                        <a:ext cx="1518043" cy="52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1"/>
          <p:cNvSpPr txBox="1">
            <a:spLocks noChangeArrowheads="1"/>
          </p:cNvSpPr>
          <p:nvPr/>
        </p:nvSpPr>
        <p:spPr bwMode="auto">
          <a:xfrm>
            <a:off x="755576" y="4923165"/>
            <a:ext cx="7128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2800" dirty="0"/>
              <a:t>       </a:t>
            </a:r>
            <a:r>
              <a:rPr lang="en-US" altLang="zh-CN" sz="2800" dirty="0" smtClean="0"/>
              <a:t> </a:t>
            </a:r>
            <a:r>
              <a:rPr lang="zh-CN" altLang="en-US" sz="2800" dirty="0" smtClean="0"/>
              <a:t>弹性力的大小与形变的程度有关，这一点将在弹性力学中介绍。 </a:t>
            </a:r>
            <a:endParaRPr lang="zh-CN" altLang="en-US" sz="2800" dirty="0"/>
          </a:p>
        </p:txBody>
      </p:sp>
      <p:graphicFrame>
        <p:nvGraphicFramePr>
          <p:cNvPr id="13322" name="Object 10"/>
          <p:cNvGraphicFramePr>
            <a:graphicFrameLocks noChangeAspect="1"/>
          </p:cNvGraphicFramePr>
          <p:nvPr>
            <p:extLst>
              <p:ext uri="{D42A27DB-BD31-4B8C-83A1-F6EECF244321}">
                <p14:modId xmlns:p14="http://schemas.microsoft.com/office/powerpoint/2010/main" val="56016017"/>
              </p:ext>
            </p:extLst>
          </p:nvPr>
        </p:nvGraphicFramePr>
        <p:xfrm>
          <a:off x="2027238" y="4292897"/>
          <a:ext cx="1660525" cy="576263"/>
        </p:xfrm>
        <a:graphic>
          <a:graphicData uri="http://schemas.openxmlformats.org/presentationml/2006/ole">
            <mc:AlternateContent xmlns:mc="http://schemas.openxmlformats.org/markup-compatibility/2006">
              <mc:Choice xmlns:v="urn:schemas-microsoft-com:vml" Requires="v">
                <p:oleObj spid="_x0000_s13422" name="公式" r:id="rId5" imgW="596880" imgH="203040" progId="Equation.3">
                  <p:embed/>
                </p:oleObj>
              </mc:Choice>
              <mc:Fallback>
                <p:oleObj name="公式" r:id="rId5" imgW="596880" imgH="203040" progId="Equation.3">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7238" y="4292897"/>
                        <a:ext cx="1660525" cy="576263"/>
                      </a:xfrm>
                      <a:prstGeom prst="rect">
                        <a:avLst/>
                      </a:prstGeom>
                      <a:solidFill>
                        <a:schemeClr val="bg1"/>
                      </a:solidFill>
                      <a:ln w="28575">
                        <a:solidFill>
                          <a:srgbClr val="FF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0-#ppt_w/2"/>
                                          </p:val>
                                        </p:tav>
                                        <p:tav tm="100000">
                                          <p:val>
                                            <p:strVal val="#ppt_x"/>
                                          </p:val>
                                        </p:tav>
                                      </p:tavLst>
                                    </p:anim>
                                    <p:anim calcmode="lin" valueType="num">
                                      <p:cBhvr additive="base">
                                        <p:cTn id="20" dur="500" fill="hold"/>
                                        <p:tgtEl>
                                          <p:spTgt spid="13322"/>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239184D-9FFB-445A-A7BB-D665618016ED}" type="slidenum">
              <a:rPr kumimoji="0" lang="en-US" altLang="zh-CN" sz="1400" smtClean="0"/>
              <a:pPr eaLnBrk="1" hangingPunct="1"/>
              <a:t>17</a:t>
            </a:fld>
            <a:endParaRPr kumimoji="0" lang="en-US" altLang="zh-CN" sz="1400" smtClean="0"/>
          </a:p>
        </p:txBody>
      </p:sp>
      <p:sp>
        <p:nvSpPr>
          <p:cNvPr id="4" name="Rectangle 5"/>
          <p:cNvSpPr txBox="1">
            <a:spLocks noChangeArrowheads="1"/>
          </p:cNvSpPr>
          <p:nvPr/>
        </p:nvSpPr>
        <p:spPr bwMode="auto">
          <a:xfrm>
            <a:off x="457200" y="620688"/>
            <a:ext cx="2386608" cy="6096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r>
              <a:rPr lang="zh-CN" altLang="en-US" sz="3200" b="1" dirty="0" smtClean="0">
                <a:latin typeface="宋体" pitchFamily="2" charset="-122"/>
              </a:rPr>
              <a:t>三</a:t>
            </a:r>
            <a:r>
              <a:rPr lang="en-US" altLang="zh-CN" sz="3200" b="1" dirty="0" smtClean="0">
                <a:latin typeface="宋体" pitchFamily="2" charset="-122"/>
              </a:rPr>
              <a:t>. </a:t>
            </a:r>
            <a:r>
              <a:rPr lang="zh-CN" altLang="en-US" sz="3200" b="1" dirty="0">
                <a:latin typeface="宋体" pitchFamily="2" charset="-122"/>
              </a:rPr>
              <a:t>摩擦力</a:t>
            </a:r>
          </a:p>
        </p:txBody>
      </p:sp>
      <p:sp>
        <p:nvSpPr>
          <p:cNvPr id="7" name="Text Box 10"/>
          <p:cNvSpPr txBox="1">
            <a:spLocks noChangeArrowheads="1"/>
          </p:cNvSpPr>
          <p:nvPr/>
        </p:nvSpPr>
        <p:spPr bwMode="auto">
          <a:xfrm>
            <a:off x="785786" y="1196752"/>
            <a:ext cx="800105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800" dirty="0" smtClean="0"/>
              <a:t>        相互接触的两个物体相对滑动或有滑动趋势时，接触面上就会产生阻碍滑动的力</a:t>
            </a:r>
            <a:r>
              <a:rPr lang="en-US" altLang="zh-CN" sz="2800" dirty="0" smtClean="0"/>
              <a:t>——</a:t>
            </a:r>
            <a:r>
              <a:rPr lang="zh-CN" altLang="en-US" sz="2800" dirty="0" smtClean="0"/>
              <a:t>摩擦力。</a:t>
            </a:r>
            <a:endParaRPr lang="en-US" altLang="zh-CN" sz="2800" dirty="0" smtClean="0"/>
          </a:p>
          <a:p>
            <a:pPr algn="l" eaLnBrk="1" hangingPunct="1"/>
            <a:r>
              <a:rPr lang="zh-CN" altLang="en-US" sz="2800" dirty="0" smtClean="0">
                <a:solidFill>
                  <a:srgbClr val="FF0000"/>
                </a:solidFill>
              </a:rPr>
              <a:t>方向</a:t>
            </a:r>
            <a:r>
              <a:rPr lang="zh-CN" altLang="en-US" sz="2800" dirty="0" smtClean="0"/>
              <a:t>沿接触面的切线方向，指向</a:t>
            </a:r>
            <a:r>
              <a:rPr lang="zh-CN" altLang="en-US" sz="2800" dirty="0" smtClean="0">
                <a:solidFill>
                  <a:srgbClr val="FF0000"/>
                </a:solidFill>
              </a:rPr>
              <a:t>相对滑动</a:t>
            </a:r>
            <a:r>
              <a:rPr lang="zh-CN" altLang="en-US" sz="2800" dirty="0" smtClean="0"/>
              <a:t>趋势的反方向。</a:t>
            </a:r>
            <a:endParaRPr lang="en-US" altLang="zh-CN" sz="2800" dirty="0" smtClean="0"/>
          </a:p>
          <a:p>
            <a:pPr algn="l" eaLnBrk="1" hangingPunct="1"/>
            <a:r>
              <a:rPr lang="en-US" altLang="zh-CN" sz="2800" dirty="0" smtClean="0"/>
              <a:t>1</a:t>
            </a:r>
            <a:r>
              <a:rPr lang="zh-CN" altLang="en-US" sz="2800" b="1" dirty="0" smtClean="0"/>
              <a:t>、静摩擦力</a:t>
            </a:r>
            <a:r>
              <a:rPr lang="zh-CN" altLang="en-US" sz="2800" dirty="0" smtClean="0"/>
              <a:t>：</a:t>
            </a:r>
            <a:endParaRPr lang="en-US" altLang="zh-CN" sz="2800" dirty="0" smtClean="0"/>
          </a:p>
          <a:p>
            <a:pPr algn="l" eaLnBrk="1" hangingPunct="1"/>
            <a:r>
              <a:rPr lang="en-US" altLang="zh-CN" sz="2800" dirty="0"/>
              <a:t> </a:t>
            </a:r>
            <a:r>
              <a:rPr lang="en-US" altLang="zh-CN" sz="2800" dirty="0" smtClean="0"/>
              <a:t>       </a:t>
            </a:r>
            <a:r>
              <a:rPr lang="zh-CN" altLang="en-US" sz="2800" dirty="0" smtClean="0"/>
              <a:t>只有滑动趋势，而没有滑动时所产生的摩擦力，叫静摩擦力。</a:t>
            </a:r>
            <a:endParaRPr lang="en-US" altLang="zh-CN" sz="2800" dirty="0" smtClean="0"/>
          </a:p>
          <a:p>
            <a:pPr algn="l" eaLnBrk="1" hangingPunct="1"/>
            <a:r>
              <a:rPr lang="en-US" altLang="zh-CN" sz="2800" dirty="0" smtClean="0"/>
              <a:t>f </a:t>
            </a:r>
            <a:r>
              <a:rPr lang="zh-CN" altLang="en-US" sz="2800" dirty="0" smtClean="0"/>
              <a:t>反抗滑动趋势，保存物体静止，达到最大极限值的静摩擦力称为最大静摩擦力。</a:t>
            </a:r>
            <a:endParaRPr lang="en-US" altLang="zh-CN" sz="2800" dirty="0" smtClean="0"/>
          </a:p>
          <a:p>
            <a:pPr algn="l" eaLnBrk="1" hangingPunct="1"/>
            <a:r>
              <a:rPr lang="zh-CN" altLang="en-US" sz="2800" dirty="0" smtClean="0"/>
              <a:t>实验证明：</a:t>
            </a:r>
            <a:endParaRPr lang="en-US" altLang="zh-CN" sz="2800" dirty="0" smtClean="0"/>
          </a:p>
          <a:p>
            <a:pPr algn="l" eaLnBrk="1" hangingPunct="1"/>
            <a:r>
              <a:rPr lang="en-US" altLang="zh-CN" sz="2800" dirty="0" smtClean="0"/>
              <a:t>N——</a:t>
            </a:r>
            <a:r>
              <a:rPr lang="zh-CN" altLang="en-US" sz="2800" dirty="0" smtClean="0"/>
              <a:t>正压力，</a:t>
            </a:r>
            <a:r>
              <a:rPr lang="en-US" altLang="zh-CN" sz="2800" dirty="0" smtClean="0"/>
              <a:t>     ——</a:t>
            </a:r>
            <a:r>
              <a:rPr lang="zh-CN" altLang="en-US" sz="2800" dirty="0" smtClean="0"/>
              <a:t>静摩擦系数，与接触物质与表面性质有关。也可写作</a:t>
            </a:r>
            <a:endParaRPr lang="en-US" altLang="zh-CN" sz="2800" dirty="0" smtClean="0"/>
          </a:p>
        </p:txBody>
      </p:sp>
      <p:graphicFrame>
        <p:nvGraphicFramePr>
          <p:cNvPr id="58369" name="Object 1"/>
          <p:cNvGraphicFramePr>
            <a:graphicFrameLocks noChangeAspect="1"/>
          </p:cNvGraphicFramePr>
          <p:nvPr>
            <p:extLst>
              <p:ext uri="{D42A27DB-BD31-4B8C-83A1-F6EECF244321}">
                <p14:modId xmlns:p14="http://schemas.microsoft.com/office/powerpoint/2010/main" val="1497490384"/>
              </p:ext>
            </p:extLst>
          </p:nvPr>
        </p:nvGraphicFramePr>
        <p:xfrm>
          <a:off x="2483767" y="5013176"/>
          <a:ext cx="1665921" cy="534474"/>
        </p:xfrm>
        <a:graphic>
          <a:graphicData uri="http://schemas.openxmlformats.org/presentationml/2006/ole">
            <mc:AlternateContent xmlns:mc="http://schemas.openxmlformats.org/markup-compatibility/2006">
              <mc:Choice xmlns:v="urn:schemas-microsoft-com:vml" Requires="v">
                <p:oleObj spid="_x0000_s58669" name="公式" r:id="rId3" imgW="723586" imgH="228501" progId="Equation.3">
                  <p:embed/>
                </p:oleObj>
              </mc:Choice>
              <mc:Fallback>
                <p:oleObj name="公式" r:id="rId3" imgW="723586" imgH="228501" progId="Equation.3">
                  <p:embed/>
                  <p:pic>
                    <p:nvPicPr>
                      <p:cNvPr id="0" name="Picture 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7" y="5013176"/>
                        <a:ext cx="1665921" cy="534474"/>
                      </a:xfrm>
                      <a:prstGeom prst="rect">
                        <a:avLst/>
                      </a:prstGeom>
                      <a:solidFill>
                        <a:schemeClr val="bg1"/>
                      </a:solidFill>
                    </p:spPr>
                  </p:pic>
                </p:oleObj>
              </mc:Fallback>
            </mc:AlternateContent>
          </a:graphicData>
        </a:graphic>
      </p:graphicFrame>
      <p:graphicFrame>
        <p:nvGraphicFramePr>
          <p:cNvPr id="58370" name="Object 2"/>
          <p:cNvGraphicFramePr>
            <a:graphicFrameLocks noChangeAspect="1"/>
          </p:cNvGraphicFramePr>
          <p:nvPr>
            <p:extLst>
              <p:ext uri="{D42A27DB-BD31-4B8C-83A1-F6EECF244321}">
                <p14:modId xmlns:p14="http://schemas.microsoft.com/office/powerpoint/2010/main" val="1431134336"/>
              </p:ext>
            </p:extLst>
          </p:nvPr>
        </p:nvGraphicFramePr>
        <p:xfrm>
          <a:off x="3131840" y="5445224"/>
          <a:ext cx="432048" cy="525235"/>
        </p:xfrm>
        <a:graphic>
          <a:graphicData uri="http://schemas.openxmlformats.org/presentationml/2006/ole">
            <mc:AlternateContent xmlns:mc="http://schemas.openxmlformats.org/markup-compatibility/2006">
              <mc:Choice xmlns:v="urn:schemas-microsoft-com:vml" Requires="v">
                <p:oleObj spid="_x0000_s58670" name="公式" r:id="rId5" imgW="190500" imgH="228600" progId="Equation.3">
                  <p:embed/>
                </p:oleObj>
              </mc:Choice>
              <mc:Fallback>
                <p:oleObj name="公式" r:id="rId5" imgW="190500" imgH="228600" progId="Equation.3">
                  <p:embed/>
                  <p:pic>
                    <p:nvPicPr>
                      <p:cNvPr id="0" name="Picture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5445224"/>
                        <a:ext cx="432048" cy="525235"/>
                      </a:xfrm>
                      <a:prstGeom prst="rect">
                        <a:avLst/>
                      </a:prstGeom>
                      <a:solidFill>
                        <a:schemeClr val="bg1"/>
                      </a:solidFill>
                    </p:spPr>
                  </p:pic>
                </p:oleObj>
              </mc:Fallback>
            </mc:AlternateContent>
          </a:graphicData>
        </a:graphic>
      </p:graphicFrame>
      <p:graphicFrame>
        <p:nvGraphicFramePr>
          <p:cNvPr id="58371" name="Object 3"/>
          <p:cNvGraphicFramePr>
            <a:graphicFrameLocks noChangeAspect="1"/>
          </p:cNvGraphicFramePr>
          <p:nvPr>
            <p:extLst>
              <p:ext uri="{D42A27DB-BD31-4B8C-83A1-F6EECF244321}">
                <p14:modId xmlns:p14="http://schemas.microsoft.com/office/powerpoint/2010/main" val="2912337619"/>
              </p:ext>
            </p:extLst>
          </p:nvPr>
        </p:nvGraphicFramePr>
        <p:xfrm>
          <a:off x="4860032" y="5942885"/>
          <a:ext cx="1248450" cy="510451"/>
        </p:xfrm>
        <a:graphic>
          <a:graphicData uri="http://schemas.openxmlformats.org/presentationml/2006/ole">
            <mc:AlternateContent xmlns:mc="http://schemas.openxmlformats.org/markup-compatibility/2006">
              <mc:Choice xmlns:v="urn:schemas-microsoft-com:vml" Requires="v">
                <p:oleObj spid="_x0000_s58671" name="公式" r:id="rId7" imgW="571252" imgH="228501" progId="Equation.3">
                  <p:embed/>
                </p:oleObj>
              </mc:Choice>
              <mc:Fallback>
                <p:oleObj name="公式" r:id="rId7" imgW="571252" imgH="228501" progId="Equation.3">
                  <p:embed/>
                  <p:pic>
                    <p:nvPicPr>
                      <p:cNvPr id="0" name="Picture 2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5942885"/>
                        <a:ext cx="1248450" cy="510451"/>
                      </a:xfrm>
                      <a:prstGeom prst="rect">
                        <a:avLst/>
                      </a:prstGeom>
                      <a:solidFill>
                        <a:schemeClr val="bg1"/>
                      </a:solidFill>
                    </p:spPr>
                  </p:pic>
                </p:oleObj>
              </mc:Fallback>
            </mc:AlternateContent>
          </a:graphicData>
        </a:graphic>
      </p:graphicFrame>
      <p:graphicFrame>
        <p:nvGraphicFramePr>
          <p:cNvPr id="58372" name="Object 4"/>
          <p:cNvGraphicFramePr>
            <a:graphicFrameLocks noChangeAspect="1"/>
          </p:cNvGraphicFramePr>
          <p:nvPr>
            <p:extLst>
              <p:ext uri="{D42A27DB-BD31-4B8C-83A1-F6EECF244321}">
                <p14:modId xmlns:p14="http://schemas.microsoft.com/office/powerpoint/2010/main" val="1175556616"/>
              </p:ext>
            </p:extLst>
          </p:nvPr>
        </p:nvGraphicFramePr>
        <p:xfrm>
          <a:off x="7600007" y="5050127"/>
          <a:ext cx="860425" cy="417513"/>
        </p:xfrm>
        <a:graphic>
          <a:graphicData uri="http://schemas.openxmlformats.org/presentationml/2006/ole">
            <mc:AlternateContent xmlns:mc="http://schemas.openxmlformats.org/markup-compatibility/2006">
              <mc:Choice xmlns:v="urn:schemas-microsoft-com:vml" Requires="v">
                <p:oleObj spid="_x0000_s58672" name="公式" r:id="rId9" imgW="508000" imgH="241300" progId="Equation.3">
                  <p:embed/>
                </p:oleObj>
              </mc:Choice>
              <mc:Fallback>
                <p:oleObj name="公式" r:id="rId9" imgW="508000" imgH="241300" progId="Equation.3">
                  <p:embed/>
                  <p:pic>
                    <p:nvPicPr>
                      <p:cNvPr id="0" name="Picture 2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0007" y="5050127"/>
                        <a:ext cx="860425" cy="417513"/>
                      </a:xfrm>
                      <a:prstGeom prst="rect">
                        <a:avLst/>
                      </a:prstGeom>
                      <a:solidFill>
                        <a:schemeClr val="bg1"/>
                      </a:solidFill>
                    </p:spPr>
                  </p:pic>
                </p:oleObj>
              </mc:Fallback>
            </mc:AlternateContent>
          </a:graphicData>
        </a:graphic>
      </p:graphicFrame>
      <p:sp>
        <p:nvSpPr>
          <p:cNvPr id="12" name="矩形 11"/>
          <p:cNvSpPr/>
          <p:nvPr/>
        </p:nvSpPr>
        <p:spPr bwMode="auto">
          <a:xfrm>
            <a:off x="6143636" y="5013176"/>
            <a:ext cx="642942" cy="5000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4" name="直接连接符 13"/>
          <p:cNvCxnSpPr/>
          <p:nvPr/>
        </p:nvCxnSpPr>
        <p:spPr bwMode="auto">
          <a:xfrm>
            <a:off x="5429256" y="5513242"/>
            <a:ext cx="178595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6786578" y="5298928"/>
            <a:ext cx="42862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rot="10800000">
            <a:off x="5715008" y="5298928"/>
            <a:ext cx="42862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58373" name="Object 5"/>
          <p:cNvGraphicFramePr>
            <a:graphicFrameLocks noChangeAspect="1"/>
          </p:cNvGraphicFramePr>
          <p:nvPr>
            <p:extLst>
              <p:ext uri="{D42A27DB-BD31-4B8C-83A1-F6EECF244321}">
                <p14:modId xmlns:p14="http://schemas.microsoft.com/office/powerpoint/2010/main" val="117901979"/>
              </p:ext>
            </p:extLst>
          </p:nvPr>
        </p:nvGraphicFramePr>
        <p:xfrm>
          <a:off x="5436096" y="5050128"/>
          <a:ext cx="258762" cy="417512"/>
        </p:xfrm>
        <a:graphic>
          <a:graphicData uri="http://schemas.openxmlformats.org/presentationml/2006/ole">
            <mc:AlternateContent xmlns:mc="http://schemas.openxmlformats.org/markup-compatibility/2006">
              <mc:Choice xmlns:v="urn:schemas-microsoft-com:vml" Requires="v">
                <p:oleObj spid="_x0000_s58673" name="公式" r:id="rId11" imgW="152334" imgH="241195" progId="Equation.3">
                  <p:embed/>
                </p:oleObj>
              </mc:Choice>
              <mc:Fallback>
                <p:oleObj name="公式" r:id="rId11" imgW="152334" imgH="241195" progId="Equation.3">
                  <p:embed/>
                  <p:pic>
                    <p:nvPicPr>
                      <p:cNvPr id="0" name="Picture 2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5050128"/>
                        <a:ext cx="258762" cy="417512"/>
                      </a:xfrm>
                      <a:prstGeom prst="rect">
                        <a:avLst/>
                      </a:prstGeom>
                      <a:solidFill>
                        <a:schemeClr val="bg1"/>
                      </a:solidFill>
                    </p:spPr>
                  </p:pic>
                </p:oleObj>
              </mc:Fallback>
            </mc:AlternateContent>
          </a:graphicData>
        </a:graphic>
      </p:graphicFrame>
      <p:graphicFrame>
        <p:nvGraphicFramePr>
          <p:cNvPr id="58374" name="Object 6"/>
          <p:cNvGraphicFramePr>
            <a:graphicFrameLocks noChangeAspect="1"/>
          </p:cNvGraphicFramePr>
          <p:nvPr>
            <p:extLst>
              <p:ext uri="{D42A27DB-BD31-4B8C-83A1-F6EECF244321}">
                <p14:modId xmlns:p14="http://schemas.microsoft.com/office/powerpoint/2010/main" val="1435823664"/>
              </p:ext>
            </p:extLst>
          </p:nvPr>
        </p:nvGraphicFramePr>
        <p:xfrm>
          <a:off x="7291388" y="5116802"/>
          <a:ext cx="279400" cy="350838"/>
        </p:xfrm>
        <a:graphic>
          <a:graphicData uri="http://schemas.openxmlformats.org/presentationml/2006/ole">
            <mc:AlternateContent xmlns:mc="http://schemas.openxmlformats.org/markup-compatibility/2006">
              <mc:Choice xmlns:v="urn:schemas-microsoft-com:vml" Requires="v">
                <p:oleObj spid="_x0000_s58674" name="公式" r:id="rId13" imgW="164957" imgH="203024" progId="Equation.3">
                  <p:embed/>
                </p:oleObj>
              </mc:Choice>
              <mc:Fallback>
                <p:oleObj name="公式" r:id="rId13" imgW="164957" imgH="203024" progId="Equation.3">
                  <p:embed/>
                  <p:pic>
                    <p:nvPicPr>
                      <p:cNvPr id="0" name="Picture 2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91388" y="5116802"/>
                        <a:ext cx="279400" cy="350838"/>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3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 calcmode="lin" valueType="num">
                                      <p:cBhvr additive="base">
                                        <p:cTn id="4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83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3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C859487-95F3-45C1-82E0-98852B6E314F}" type="slidenum">
              <a:rPr kumimoji="0" lang="en-US" altLang="zh-CN" sz="1400" smtClean="0"/>
              <a:pPr eaLnBrk="1" hangingPunct="1"/>
              <a:t>18</a:t>
            </a:fld>
            <a:endParaRPr kumimoji="0" lang="en-US" altLang="zh-CN" sz="1400" smtClean="0"/>
          </a:p>
        </p:txBody>
      </p:sp>
      <p:sp>
        <p:nvSpPr>
          <p:cNvPr id="6" name="Text Box 9"/>
          <p:cNvSpPr txBox="1">
            <a:spLocks noChangeArrowheads="1"/>
          </p:cNvSpPr>
          <p:nvPr/>
        </p:nvSpPr>
        <p:spPr bwMode="auto">
          <a:xfrm>
            <a:off x="539750" y="1052513"/>
            <a:ext cx="751522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2800" b="1" dirty="0" smtClean="0"/>
              <a:t>2</a:t>
            </a:r>
            <a:r>
              <a:rPr lang="zh-CN" altLang="en-US" sz="2800" b="1" dirty="0" smtClean="0"/>
              <a:t>、滑动摩擦力</a:t>
            </a:r>
            <a:r>
              <a:rPr lang="zh-CN" altLang="en-US" sz="2800" dirty="0" smtClean="0"/>
              <a:t>：</a:t>
            </a:r>
            <a:endParaRPr lang="en-US" altLang="zh-CN" sz="2800" dirty="0" smtClean="0"/>
          </a:p>
          <a:p>
            <a:pPr algn="l" eaLnBrk="1" hangingPunct="1"/>
            <a:r>
              <a:rPr lang="en-US" altLang="zh-CN" sz="2800" dirty="0"/>
              <a:t>	</a:t>
            </a:r>
            <a:r>
              <a:rPr lang="zh-CN" altLang="en-US" sz="2800" dirty="0" smtClean="0"/>
              <a:t>外力超过最大静摩擦力以后，就开始滑动，此时的摩擦力叫滑动摩擦力。</a:t>
            </a:r>
            <a:endParaRPr lang="en-US" altLang="zh-CN" sz="2800" dirty="0" smtClean="0"/>
          </a:p>
          <a:p>
            <a:pPr algn="l" eaLnBrk="1" hangingPunct="1"/>
            <a:endParaRPr lang="en-US" altLang="zh-CN" sz="2800" dirty="0" smtClean="0"/>
          </a:p>
          <a:p>
            <a:pPr algn="l" eaLnBrk="1" hangingPunct="1"/>
            <a:endParaRPr lang="en-US" altLang="zh-CN" sz="2800" dirty="0" smtClean="0"/>
          </a:p>
          <a:p>
            <a:pPr algn="l" eaLnBrk="1" hangingPunct="1"/>
            <a:r>
              <a:rPr lang="en-US" altLang="zh-CN" sz="2800" dirty="0" smtClean="0"/>
              <a:t>	</a:t>
            </a:r>
            <a:r>
              <a:rPr lang="zh-CN" altLang="en-US" sz="2800" dirty="0" smtClean="0"/>
              <a:t>叫滑动摩擦系数，与物质的表面、速率有关。</a:t>
            </a:r>
            <a:endParaRPr lang="en-US" altLang="zh-CN" sz="2800" dirty="0" smtClean="0"/>
          </a:p>
          <a:p>
            <a:pPr algn="l" eaLnBrk="1" hangingPunct="1"/>
            <a:r>
              <a:rPr lang="zh-CN" altLang="en-US" sz="2800" dirty="0" smtClean="0"/>
              <a:t>    </a:t>
            </a:r>
            <a:endParaRPr lang="en-US" altLang="zh-CN" sz="2800" dirty="0" smtClean="0"/>
          </a:p>
        </p:txBody>
      </p:sp>
      <p:graphicFrame>
        <p:nvGraphicFramePr>
          <p:cNvPr id="13" name="Object 16"/>
          <p:cNvGraphicFramePr>
            <a:graphicFrameLocks noChangeAspect="1"/>
          </p:cNvGraphicFramePr>
          <p:nvPr>
            <p:extLst>
              <p:ext uri="{D42A27DB-BD31-4B8C-83A1-F6EECF244321}">
                <p14:modId xmlns:p14="http://schemas.microsoft.com/office/powerpoint/2010/main" val="1568576560"/>
              </p:ext>
            </p:extLst>
          </p:nvPr>
        </p:nvGraphicFramePr>
        <p:xfrm>
          <a:off x="1080280" y="3140968"/>
          <a:ext cx="421472" cy="514718"/>
        </p:xfrm>
        <a:graphic>
          <a:graphicData uri="http://schemas.openxmlformats.org/presentationml/2006/ole">
            <mc:AlternateContent xmlns:mc="http://schemas.openxmlformats.org/markup-compatibility/2006">
              <mc:Choice xmlns:v="urn:schemas-microsoft-com:vml" Requires="v">
                <p:oleObj spid="_x0000_s15678" name="公式" r:id="rId3" imgW="190500" imgH="228600" progId="Equation.3">
                  <p:embed/>
                </p:oleObj>
              </mc:Choice>
              <mc:Fallback>
                <p:oleObj name="公式" r:id="rId3" imgW="190500" imgH="228600" progId="Equation.3">
                  <p:embed/>
                  <p:pic>
                    <p:nvPicPr>
                      <p:cNvPr id="0" name="Picture 2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280" y="3140968"/>
                        <a:ext cx="421472" cy="514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8" name="Object 18"/>
          <p:cNvGraphicFramePr>
            <a:graphicFrameLocks noChangeAspect="1"/>
          </p:cNvGraphicFramePr>
          <p:nvPr>
            <p:extLst>
              <p:ext uri="{D42A27DB-BD31-4B8C-83A1-F6EECF244321}">
                <p14:modId xmlns:p14="http://schemas.microsoft.com/office/powerpoint/2010/main" val="4185374355"/>
              </p:ext>
            </p:extLst>
          </p:nvPr>
        </p:nvGraphicFramePr>
        <p:xfrm>
          <a:off x="3214678" y="2509682"/>
          <a:ext cx="1571636" cy="487270"/>
        </p:xfrm>
        <a:graphic>
          <a:graphicData uri="http://schemas.openxmlformats.org/presentationml/2006/ole">
            <mc:AlternateContent xmlns:mc="http://schemas.openxmlformats.org/markup-compatibility/2006">
              <mc:Choice xmlns:v="urn:schemas-microsoft-com:vml" Requires="v">
                <p:oleObj spid="_x0000_s15679" name="公式" r:id="rId5" imgW="749300" imgH="228600" progId="Equation.3">
                  <p:embed/>
                </p:oleObj>
              </mc:Choice>
              <mc:Fallback>
                <p:oleObj name="公式" r:id="rId5" imgW="749300" imgH="228600" progId="Equation.3">
                  <p:embed/>
                  <p:pic>
                    <p:nvPicPr>
                      <p:cNvPr id="0" name="Picture 2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2509682"/>
                        <a:ext cx="1571636" cy="487270"/>
                      </a:xfrm>
                      <a:prstGeom prst="rect">
                        <a:avLst/>
                      </a:prstGeom>
                      <a:solidFill>
                        <a:schemeClr val="bg1"/>
                      </a:solidFill>
                    </p:spPr>
                  </p:pic>
                </p:oleObj>
              </mc:Fallback>
            </mc:AlternateContent>
          </a:graphicData>
        </a:graphic>
      </p:graphicFrame>
      <p:cxnSp>
        <p:nvCxnSpPr>
          <p:cNvPr id="17" name="直接箭头连接符 16"/>
          <p:cNvCxnSpPr/>
          <p:nvPr/>
        </p:nvCxnSpPr>
        <p:spPr bwMode="auto">
          <a:xfrm>
            <a:off x="1544244" y="5720716"/>
            <a:ext cx="192882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p:nvPr/>
        </p:nvCxnSpPr>
        <p:spPr bwMode="auto">
          <a:xfrm rot="5400000" flipH="1" flipV="1">
            <a:off x="866377" y="5041261"/>
            <a:ext cx="135732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任意多边形 19"/>
          <p:cNvSpPr/>
          <p:nvPr/>
        </p:nvSpPr>
        <p:spPr bwMode="auto">
          <a:xfrm>
            <a:off x="1544260" y="4753372"/>
            <a:ext cx="1820092" cy="450669"/>
          </a:xfrm>
          <a:custGeom>
            <a:avLst/>
            <a:gdLst>
              <a:gd name="connsiteX0" fmla="*/ 0 w 1820092"/>
              <a:gd name="connsiteY0" fmla="*/ 115388 h 450669"/>
              <a:gd name="connsiteX1" fmla="*/ 770709 w 1820092"/>
              <a:gd name="connsiteY1" fmla="*/ 441960 h 450669"/>
              <a:gd name="connsiteX2" fmla="*/ 1672046 w 1820092"/>
              <a:gd name="connsiteY2" fmla="*/ 63137 h 450669"/>
              <a:gd name="connsiteX3" fmla="*/ 1658983 w 1820092"/>
              <a:gd name="connsiteY3" fmla="*/ 63137 h 450669"/>
              <a:gd name="connsiteX4" fmla="*/ 1658983 w 1820092"/>
              <a:gd name="connsiteY4" fmla="*/ 63137 h 450669"/>
              <a:gd name="connsiteX5" fmla="*/ 1645920 w 1820092"/>
              <a:gd name="connsiteY5" fmla="*/ 76200 h 4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0092" h="450669">
                <a:moveTo>
                  <a:pt x="0" y="115388"/>
                </a:moveTo>
                <a:cubicBezTo>
                  <a:pt x="246017" y="283028"/>
                  <a:pt x="492035" y="450669"/>
                  <a:pt x="770709" y="441960"/>
                </a:cubicBezTo>
                <a:cubicBezTo>
                  <a:pt x="1049383" y="433252"/>
                  <a:pt x="1524000" y="126274"/>
                  <a:pt x="1672046" y="63137"/>
                </a:cubicBezTo>
                <a:cubicBezTo>
                  <a:pt x="1820092" y="0"/>
                  <a:pt x="1658983" y="63137"/>
                  <a:pt x="1658983" y="63137"/>
                </a:cubicBezTo>
                <a:lnTo>
                  <a:pt x="1658983" y="63137"/>
                </a:lnTo>
                <a:lnTo>
                  <a:pt x="1645920" y="76200"/>
                </a:lnTo>
              </a:path>
            </a:pathLst>
          </a:cu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5379" name="Object 19"/>
          <p:cNvGraphicFramePr>
            <a:graphicFrameLocks noChangeAspect="1"/>
          </p:cNvGraphicFramePr>
          <p:nvPr>
            <p:extLst>
              <p:ext uri="{D42A27DB-BD31-4B8C-83A1-F6EECF244321}">
                <p14:modId xmlns:p14="http://schemas.microsoft.com/office/powerpoint/2010/main" val="2376599909"/>
              </p:ext>
            </p:extLst>
          </p:nvPr>
        </p:nvGraphicFramePr>
        <p:xfrm>
          <a:off x="1115616" y="4149080"/>
          <a:ext cx="358775" cy="438150"/>
        </p:xfrm>
        <a:graphic>
          <a:graphicData uri="http://schemas.openxmlformats.org/presentationml/2006/ole">
            <mc:AlternateContent xmlns:mc="http://schemas.openxmlformats.org/markup-compatibility/2006">
              <mc:Choice xmlns:v="urn:schemas-microsoft-com:vml" Requires="v">
                <p:oleObj spid="_x0000_s15680" name="公式" r:id="rId7" imgW="190500" imgH="228600" progId="Equation.3">
                  <p:embed/>
                </p:oleObj>
              </mc:Choice>
              <mc:Fallback>
                <p:oleObj name="公式" r:id="rId7" imgW="190500" imgH="228600" progId="Equation.3">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149080"/>
                        <a:ext cx="3587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0" name="Object 20"/>
          <p:cNvGraphicFramePr>
            <a:graphicFrameLocks noChangeAspect="1"/>
          </p:cNvGraphicFramePr>
          <p:nvPr>
            <p:extLst>
              <p:ext uri="{D42A27DB-BD31-4B8C-83A1-F6EECF244321}">
                <p14:modId xmlns:p14="http://schemas.microsoft.com/office/powerpoint/2010/main" val="1508852663"/>
              </p:ext>
            </p:extLst>
          </p:nvPr>
        </p:nvGraphicFramePr>
        <p:xfrm>
          <a:off x="1115616" y="4649146"/>
          <a:ext cx="358775" cy="438150"/>
        </p:xfrm>
        <a:graphic>
          <a:graphicData uri="http://schemas.openxmlformats.org/presentationml/2006/ole">
            <mc:AlternateContent xmlns:mc="http://schemas.openxmlformats.org/markup-compatibility/2006">
              <mc:Choice xmlns:v="urn:schemas-microsoft-com:vml" Requires="v">
                <p:oleObj spid="_x0000_s15681" name="公式" r:id="rId8" imgW="190500" imgH="228600" progId="Equation.3">
                  <p:embed/>
                </p:oleObj>
              </mc:Choice>
              <mc:Fallback>
                <p:oleObj name="公式" r:id="rId8" imgW="190500" imgH="228600" progId="Equation.3">
                  <p:embed/>
                  <p:pic>
                    <p:nvPicPr>
                      <p:cNvPr id="0" name="Picture 2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5616" y="4649146"/>
                        <a:ext cx="3587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2" name="Object 22"/>
          <p:cNvGraphicFramePr>
            <a:graphicFrameLocks noChangeAspect="1"/>
          </p:cNvGraphicFramePr>
          <p:nvPr>
            <p:extLst>
              <p:ext uri="{D42A27DB-BD31-4B8C-83A1-F6EECF244321}">
                <p14:modId xmlns:p14="http://schemas.microsoft.com/office/powerpoint/2010/main" val="2382578917"/>
              </p:ext>
            </p:extLst>
          </p:nvPr>
        </p:nvGraphicFramePr>
        <p:xfrm>
          <a:off x="3521075" y="5561013"/>
          <a:ext cx="239713" cy="317500"/>
        </p:xfrm>
        <a:graphic>
          <a:graphicData uri="http://schemas.openxmlformats.org/presentationml/2006/ole">
            <mc:AlternateContent xmlns:mc="http://schemas.openxmlformats.org/markup-compatibility/2006">
              <mc:Choice xmlns:v="urn:schemas-microsoft-com:vml" Requires="v">
                <p:oleObj spid="_x0000_s15682" name="公式" r:id="rId10" imgW="126720" imgH="164880" progId="Equation.3">
                  <p:embed/>
                </p:oleObj>
              </mc:Choice>
              <mc:Fallback>
                <p:oleObj name="公式" r:id="rId10" imgW="126720" imgH="164880" progId="Equation.3">
                  <p:embed/>
                  <p:pic>
                    <p:nvPicPr>
                      <p:cNvPr id="0" name="Picture 2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1075" y="5561013"/>
                        <a:ext cx="2397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3" name="Object 23"/>
          <p:cNvGraphicFramePr>
            <a:graphicFrameLocks noChangeAspect="1"/>
          </p:cNvGraphicFramePr>
          <p:nvPr>
            <p:extLst>
              <p:ext uri="{D42A27DB-BD31-4B8C-83A1-F6EECF244321}">
                <p14:modId xmlns:p14="http://schemas.microsoft.com/office/powerpoint/2010/main" val="3965352090"/>
              </p:ext>
            </p:extLst>
          </p:nvPr>
        </p:nvGraphicFramePr>
        <p:xfrm>
          <a:off x="1174373" y="5625454"/>
          <a:ext cx="239712" cy="341312"/>
        </p:xfrm>
        <a:graphic>
          <a:graphicData uri="http://schemas.openxmlformats.org/presentationml/2006/ole">
            <mc:AlternateContent xmlns:mc="http://schemas.openxmlformats.org/markup-compatibility/2006">
              <mc:Choice xmlns:v="urn:schemas-microsoft-com:vml" Requires="v">
                <p:oleObj spid="_x0000_s15683" name="公式" r:id="rId12" imgW="126725" imgH="177415" progId="Equation.3">
                  <p:embed/>
                </p:oleObj>
              </mc:Choice>
              <mc:Fallback>
                <p:oleObj name="公式" r:id="rId12" imgW="126725" imgH="177415" progId="Equation.3">
                  <p:embed/>
                  <p:pic>
                    <p:nvPicPr>
                      <p:cNvPr id="0" name="Picture 2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4373" y="5625454"/>
                        <a:ext cx="239712"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139952" y="4869160"/>
            <a:ext cx="4134465" cy="523220"/>
          </a:xfrm>
          <a:prstGeom prst="rect">
            <a:avLst/>
          </a:prstGeom>
        </p:spPr>
        <p:txBody>
          <a:bodyPr wrap="none">
            <a:spAutoFit/>
          </a:bodyPr>
          <a:lstStyle/>
          <a:p>
            <a:pPr algn="l" eaLnBrk="1" hangingPunct="1"/>
            <a:r>
              <a:rPr lang="zh-CN" altLang="en-US" sz="2800" dirty="0"/>
              <a:t>一般忽略与速率的关系。</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78"/>
                                        </p:tgtEl>
                                        <p:attrNameLst>
                                          <p:attrName>style.visibility</p:attrName>
                                        </p:attrNameLst>
                                      </p:cBhvr>
                                      <p:to>
                                        <p:strVal val="visible"/>
                                      </p:to>
                                    </p:set>
                                    <p:animEffect transition="in" filter="fade">
                                      <p:cBhvr>
                                        <p:cTn id="12" dur="500"/>
                                        <p:tgtEl>
                                          <p:spTgt spid="153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15379"/>
                                        </p:tgtEl>
                                        <p:attrNameLst>
                                          <p:attrName>style.visibility</p:attrName>
                                        </p:attrNameLst>
                                      </p:cBhvr>
                                      <p:to>
                                        <p:strVal val="visible"/>
                                      </p:to>
                                    </p:set>
                                    <p:animEffect transition="in" filter="fade">
                                      <p:cBhvr>
                                        <p:cTn id="28" dur="500"/>
                                        <p:tgtEl>
                                          <p:spTgt spid="15379"/>
                                        </p:tgtEl>
                                      </p:cBhvr>
                                    </p:animEffect>
                                  </p:childTnLst>
                                </p:cTn>
                              </p:par>
                              <p:par>
                                <p:cTn id="29" presetID="10" presetClass="entr" presetSubtype="0" fill="hold" nodeType="withEffect">
                                  <p:stCondLst>
                                    <p:cond delay="0"/>
                                  </p:stCondLst>
                                  <p:childTnLst>
                                    <p:set>
                                      <p:cBhvr>
                                        <p:cTn id="30" dur="1" fill="hold">
                                          <p:stCondLst>
                                            <p:cond delay="0"/>
                                          </p:stCondLst>
                                        </p:cTn>
                                        <p:tgtEl>
                                          <p:spTgt spid="15380"/>
                                        </p:tgtEl>
                                        <p:attrNameLst>
                                          <p:attrName>style.visibility</p:attrName>
                                        </p:attrNameLst>
                                      </p:cBhvr>
                                      <p:to>
                                        <p:strVal val="visible"/>
                                      </p:to>
                                    </p:set>
                                    <p:animEffect transition="in" filter="fade">
                                      <p:cBhvr>
                                        <p:cTn id="31" dur="500"/>
                                        <p:tgtEl>
                                          <p:spTgt spid="15380"/>
                                        </p:tgtEl>
                                      </p:cBhvr>
                                    </p:animEffect>
                                  </p:childTnLst>
                                </p:cTn>
                              </p:par>
                              <p:par>
                                <p:cTn id="32" presetID="10" presetClass="entr" presetSubtype="0" fill="hold" nodeType="withEffect">
                                  <p:stCondLst>
                                    <p:cond delay="0"/>
                                  </p:stCondLst>
                                  <p:childTnLst>
                                    <p:set>
                                      <p:cBhvr>
                                        <p:cTn id="33" dur="1" fill="hold">
                                          <p:stCondLst>
                                            <p:cond delay="0"/>
                                          </p:stCondLst>
                                        </p:cTn>
                                        <p:tgtEl>
                                          <p:spTgt spid="15383"/>
                                        </p:tgtEl>
                                        <p:attrNameLst>
                                          <p:attrName>style.visibility</p:attrName>
                                        </p:attrNameLst>
                                      </p:cBhvr>
                                      <p:to>
                                        <p:strVal val="visible"/>
                                      </p:to>
                                    </p:set>
                                    <p:animEffect transition="in" filter="fade">
                                      <p:cBhvr>
                                        <p:cTn id="34" dur="500"/>
                                        <p:tgtEl>
                                          <p:spTgt spid="15383"/>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15382"/>
                                        </p:tgtEl>
                                        <p:attrNameLst>
                                          <p:attrName>style.visibility</p:attrName>
                                        </p:attrNameLst>
                                      </p:cBhvr>
                                      <p:to>
                                        <p:strVal val="visible"/>
                                      </p:to>
                                    </p:set>
                                    <p:animEffect transition="in" filter="fade">
                                      <p:cBhvr>
                                        <p:cTn id="43" dur="500"/>
                                        <p:tgtEl>
                                          <p:spTgt spid="153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0034" y="629816"/>
            <a:ext cx="7772400" cy="1143000"/>
          </a:xfrm>
        </p:spPr>
        <p:txBody>
          <a:bodyPr/>
          <a:lstStyle/>
          <a:p>
            <a:pPr algn="l"/>
            <a:r>
              <a:rPr lang="zh-CN" altLang="en-US" sz="2400" dirty="0" smtClean="0"/>
              <a:t>       下面讨论如何利用牛顿三定律解决实际问题，其中最重要的是牛顿第二定律的应用</a:t>
            </a:r>
            <a:r>
              <a:rPr lang="zh-CN" altLang="en-US" sz="2400" dirty="0"/>
              <a:t>。</a:t>
            </a:r>
            <a:endParaRPr lang="zh-CN" altLang="en-US" sz="2400" dirty="0" smtClean="0"/>
          </a:p>
        </p:txBody>
      </p:sp>
      <p:sp>
        <p:nvSpPr>
          <p:cNvPr id="4" name="内容占位符 3"/>
          <p:cNvSpPr>
            <a:spLocks noGrp="1" noRot="1" noChangeAspect="1" noMove="1" noResize="1" noEditPoints="1" noAdjustHandles="1" noChangeArrowheads="1" noChangeShapeType="1" noTextEdit="1"/>
          </p:cNvSpPr>
          <p:nvPr>
            <p:ph idx="1"/>
          </p:nvPr>
        </p:nvSpPr>
        <p:spPr>
          <a:xfrm>
            <a:off x="685800" y="1412776"/>
            <a:ext cx="7846640" cy="5256584"/>
          </a:xfrm>
          <a:blipFill rotWithShape="1">
            <a:blip r:embed="rId3"/>
            <a:stretch>
              <a:fillRect/>
            </a:stretch>
          </a:blipFill>
          <a:extLst/>
        </p:spPr>
        <p:txBody>
          <a:bodyPr/>
          <a:lstStyle/>
          <a:p>
            <a:r>
              <a:rPr lang="zh-CN" altLang="en-US" dirty="0">
                <a:noFill/>
              </a:rPr>
              <a:t> </a:t>
            </a:r>
          </a:p>
        </p:txBody>
      </p:sp>
      <p:sp>
        <p:nvSpPr>
          <p:cNvPr id="163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B82EA53-2C09-492B-8D8F-BD5C5337C6B2}" type="slidenum">
              <a:rPr kumimoji="0" lang="en-US" altLang="zh-CN" sz="1400" smtClean="0"/>
              <a:pPr eaLnBrk="1" hangingPunct="1"/>
              <a:t>19</a:t>
            </a:fld>
            <a:endParaRPr kumimoji="0" lang="en-US" altLang="zh-CN" sz="1400" smtClean="0"/>
          </a:p>
        </p:txBody>
      </p:sp>
      <p:graphicFrame>
        <p:nvGraphicFramePr>
          <p:cNvPr id="5" name="对象 4"/>
          <p:cNvGraphicFramePr>
            <a:graphicFrameLocks noChangeAspect="1"/>
          </p:cNvGraphicFramePr>
          <p:nvPr/>
        </p:nvGraphicFramePr>
        <p:xfrm>
          <a:off x="3929058" y="2143116"/>
          <a:ext cx="2727325" cy="784225"/>
        </p:xfrm>
        <a:graphic>
          <a:graphicData uri="http://schemas.openxmlformats.org/presentationml/2006/ole">
            <mc:AlternateContent xmlns:mc="http://schemas.openxmlformats.org/markup-compatibility/2006">
              <mc:Choice xmlns:v="urn:schemas-microsoft-com:vml" Requires="v">
                <p:oleObj spid="_x0000_s16494" name="公式" r:id="rId4" imgW="1435100" imgH="419100" progId="Equation.3">
                  <p:embed/>
                </p:oleObj>
              </mc:Choice>
              <mc:Fallback>
                <p:oleObj name="公式" r:id="rId4" imgW="1435100" imgH="419100" progId="Equation.3">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58" y="2143116"/>
                        <a:ext cx="2727325" cy="784225"/>
                      </a:xfrm>
                      <a:prstGeom prst="rect">
                        <a:avLst/>
                      </a:prstGeom>
                      <a:solidFill>
                        <a:schemeClr val="bg1"/>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02733214"/>
              </p:ext>
            </p:extLst>
          </p:nvPr>
        </p:nvGraphicFramePr>
        <p:xfrm>
          <a:off x="944541" y="1988840"/>
          <a:ext cx="1254125" cy="509588"/>
        </p:xfrm>
        <a:graphic>
          <a:graphicData uri="http://schemas.openxmlformats.org/presentationml/2006/ole">
            <mc:AlternateContent xmlns:mc="http://schemas.openxmlformats.org/markup-compatibility/2006">
              <mc:Choice xmlns:v="urn:schemas-microsoft-com:vml" Requires="v">
                <p:oleObj spid="_x0000_s16495" name="公式" r:id="rId6" imgW="532937" imgH="215713" progId="Equation.3">
                  <p:embed/>
                </p:oleObj>
              </mc:Choice>
              <mc:Fallback>
                <p:oleObj name="公式" r:id="rId6" imgW="532937" imgH="215713" progId="Equation.3">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541" y="1988840"/>
                        <a:ext cx="1254125" cy="509588"/>
                      </a:xfrm>
                      <a:prstGeom prst="rect">
                        <a:avLst/>
                      </a:prstGeom>
                      <a:solidFill>
                        <a:schemeClr val="bg1"/>
                      </a:solidFill>
                    </p:spPr>
                  </p:pic>
                </p:oleObj>
              </mc:Fallback>
            </mc:AlternateContent>
          </a:graphicData>
        </a:graphic>
      </p:graphicFrame>
      <p:sp>
        <p:nvSpPr>
          <p:cNvPr id="9" name="左大括号 8"/>
          <p:cNvSpPr>
            <a:spLocks/>
          </p:cNvSpPr>
          <p:nvPr/>
        </p:nvSpPr>
        <p:spPr bwMode="auto">
          <a:xfrm>
            <a:off x="2916238" y="4365625"/>
            <a:ext cx="360362" cy="1511300"/>
          </a:xfrm>
          <a:prstGeom prst="leftBrace">
            <a:avLst>
              <a:gd name="adj1" fmla="val 8329"/>
              <a:gd name="adj2" fmla="val 50000"/>
            </a:avLst>
          </a:prstGeom>
          <a:noFill/>
          <a:ln w="28575" algn="ctr">
            <a:solidFill>
              <a:schemeClr val="tx1"/>
            </a:solidFill>
            <a:round/>
            <a:headEnd/>
            <a:tailEnd/>
          </a:ln>
        </p:spPr>
        <p:txBody>
          <a:bodyPr/>
          <a:lstStyle/>
          <a:p>
            <a:pPr algn="l"/>
            <a:endParaRPr lang="zh-CN" altLang="en-US"/>
          </a:p>
        </p:txBody>
      </p:sp>
      <p:sp>
        <p:nvSpPr>
          <p:cNvPr id="8" name="Rectangle 6"/>
          <p:cNvSpPr txBox="1">
            <a:spLocks noChangeArrowheads="1"/>
          </p:cNvSpPr>
          <p:nvPr/>
        </p:nvSpPr>
        <p:spPr bwMode="auto">
          <a:xfrm>
            <a:off x="2285984" y="142852"/>
            <a:ext cx="4429156" cy="6218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600" b="1" dirty="0" smtClean="0">
                <a:latin typeface="宋体" pitchFamily="2" charset="-122"/>
              </a:rPr>
              <a:t>§7</a:t>
            </a:r>
            <a:r>
              <a:rPr lang="en-US" altLang="zh-CN" sz="3600" b="1" dirty="0" smtClean="0"/>
              <a:t>.  </a:t>
            </a:r>
            <a:r>
              <a:rPr lang="zh-CN" altLang="en-US" sz="3600" b="1" dirty="0" smtClean="0"/>
              <a:t>牛顿定律的应用 </a:t>
            </a:r>
            <a:endParaRPr lang="zh-CN" altLang="en-US" sz="3600" b="1" dirty="0"/>
          </a:p>
        </p:txBody>
      </p:sp>
      <p:sp>
        <p:nvSpPr>
          <p:cNvPr id="10" name="标题 2"/>
          <p:cNvSpPr txBox="1">
            <a:spLocks/>
          </p:cNvSpPr>
          <p:nvPr/>
        </p:nvSpPr>
        <p:spPr bwMode="auto">
          <a:xfrm>
            <a:off x="142844" y="4000504"/>
            <a:ext cx="2857520" cy="928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schemeClr val="tx2"/>
                </a:solidFill>
                <a:effectLst/>
                <a:uLnTx/>
                <a:uFillTx/>
                <a:latin typeface="+mj-lt"/>
                <a:ea typeface="+mj-ea"/>
                <a:cs typeface="+mj-cs"/>
              </a:rPr>
              <a:t>     </a:t>
            </a:r>
            <a:r>
              <a:rPr kumimoji="1" lang="zh-CN" altLang="en-US" sz="2000" b="0" i="0" u="none" strike="noStrike" kern="0" cap="none" spc="0" normalizeH="0" baseline="0" noProof="0" dirty="0" smtClean="0">
                <a:ln>
                  <a:noFill/>
                </a:ln>
                <a:solidFill>
                  <a:schemeClr val="tx2"/>
                </a:solidFill>
                <a:effectLst/>
                <a:uLnTx/>
                <a:uFillTx/>
                <a:latin typeface="+mj-lt"/>
                <a:ea typeface="+mj-ea"/>
                <a:cs typeface="+mj-cs"/>
              </a:rPr>
              <a:t>  在直角坐标系中：</a:t>
            </a:r>
            <a:endParaRPr kumimoji="1" lang="zh-CN" altLang="en-US" sz="2400" b="0"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fade">
                                      <p:cBhvr>
                                        <p:cTn id="15" dur="500"/>
                                        <p:tgtEl>
                                          <p:spTgt spid="4">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7694E57-8F82-4274-BA58-D5B686661052}" type="slidenum">
              <a:rPr kumimoji="0" lang="en-US" altLang="zh-CN" sz="1400" smtClean="0"/>
              <a:pPr eaLnBrk="1" hangingPunct="1"/>
              <a:t>2</a:t>
            </a:fld>
            <a:endParaRPr kumimoji="0" lang="en-US" altLang="zh-CN" sz="1400" smtClean="0"/>
          </a:p>
        </p:txBody>
      </p:sp>
      <p:sp>
        <p:nvSpPr>
          <p:cNvPr id="4" name="Rectangle 6"/>
          <p:cNvSpPr txBox="1">
            <a:spLocks noChangeArrowheads="1"/>
          </p:cNvSpPr>
          <p:nvPr/>
        </p:nvSpPr>
        <p:spPr bwMode="auto">
          <a:xfrm>
            <a:off x="2808287" y="548680"/>
            <a:ext cx="34290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r>
              <a:rPr lang="en-US" altLang="zh-CN" sz="2800" dirty="0" smtClean="0">
                <a:latin typeface="宋体" pitchFamily="2" charset="-122"/>
              </a:rPr>
              <a:t>§1.</a:t>
            </a:r>
            <a:r>
              <a:rPr lang="en-US" altLang="zh-CN" sz="2800" b="1" dirty="0" smtClean="0"/>
              <a:t> </a:t>
            </a:r>
            <a:r>
              <a:rPr lang="zh-CN" altLang="en-US" sz="2800" b="1" dirty="0"/>
              <a:t>牛顿第一定律 </a:t>
            </a:r>
          </a:p>
        </p:txBody>
      </p:sp>
      <p:sp>
        <p:nvSpPr>
          <p:cNvPr id="5" name="Text Box 9"/>
          <p:cNvSpPr txBox="1">
            <a:spLocks noChangeArrowheads="1"/>
          </p:cNvSpPr>
          <p:nvPr/>
        </p:nvSpPr>
        <p:spPr bwMode="auto">
          <a:xfrm>
            <a:off x="539552" y="1148551"/>
            <a:ext cx="73310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dirty="0" smtClean="0">
                <a:latin typeface="+mn-ea"/>
                <a:ea typeface="+mn-ea"/>
              </a:rPr>
              <a:t>第一定律的内容</a:t>
            </a:r>
            <a:r>
              <a:rPr lang="zh-CN" altLang="en-US" dirty="0" smtClean="0">
                <a:latin typeface="+mn-ea"/>
                <a:ea typeface="+mn-ea"/>
              </a:rPr>
              <a:t>：</a:t>
            </a:r>
            <a:r>
              <a:rPr lang="en-US" altLang="zh-CN" dirty="0">
                <a:latin typeface="+mn-ea"/>
                <a:ea typeface="+mn-ea"/>
              </a:rPr>
              <a:t>	</a:t>
            </a:r>
            <a:endParaRPr lang="en-US" altLang="zh-CN" dirty="0" smtClean="0">
              <a:latin typeface="+mn-ea"/>
              <a:ea typeface="+mn-ea"/>
            </a:endParaRPr>
          </a:p>
          <a:p>
            <a:pPr algn="l" eaLnBrk="1" hangingPunct="1"/>
            <a:r>
              <a:rPr lang="en-US" altLang="zh-CN" dirty="0">
                <a:latin typeface="+mn-ea"/>
                <a:ea typeface="+mn-ea"/>
              </a:rPr>
              <a:t> </a:t>
            </a:r>
            <a:r>
              <a:rPr lang="en-US" altLang="zh-CN" dirty="0" smtClean="0">
                <a:latin typeface="+mn-ea"/>
                <a:ea typeface="+mn-ea"/>
              </a:rPr>
              <a:t>   </a:t>
            </a:r>
            <a:r>
              <a:rPr lang="zh-CN" altLang="en-US" dirty="0" smtClean="0">
                <a:latin typeface="+mn-ea"/>
                <a:ea typeface="+mn-ea"/>
              </a:rPr>
              <a:t>任何物体都保持静止状态或匀速直线运动状态，直到其</a:t>
            </a:r>
            <a:r>
              <a:rPr lang="zh-CN" altLang="en-US" dirty="0">
                <a:latin typeface="+mn-ea"/>
                <a:ea typeface="+mn-ea"/>
              </a:rPr>
              <a:t>它</a:t>
            </a:r>
            <a:r>
              <a:rPr lang="zh-CN" altLang="en-US" dirty="0" smtClean="0">
                <a:latin typeface="+mn-ea"/>
                <a:ea typeface="+mn-ea"/>
              </a:rPr>
              <a:t>物体的作用迫使它改变这种状态为止。 </a:t>
            </a:r>
            <a:endParaRPr lang="zh-CN" altLang="en-US" dirty="0">
              <a:latin typeface="+mn-ea"/>
              <a:ea typeface="+mn-ea"/>
            </a:endParaRPr>
          </a:p>
        </p:txBody>
      </p:sp>
      <p:sp>
        <p:nvSpPr>
          <p:cNvPr id="6" name="Text Box 10"/>
          <p:cNvSpPr txBox="1">
            <a:spLocks noChangeArrowheads="1"/>
          </p:cNvSpPr>
          <p:nvPr/>
        </p:nvSpPr>
        <p:spPr bwMode="auto">
          <a:xfrm>
            <a:off x="427038" y="2473734"/>
            <a:ext cx="7331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dirty="0" smtClean="0"/>
              <a:t>说明</a:t>
            </a:r>
            <a:r>
              <a:rPr lang="zh-CN" altLang="en-US" dirty="0"/>
              <a:t>：</a:t>
            </a:r>
          </a:p>
        </p:txBody>
      </p:sp>
      <p:sp>
        <p:nvSpPr>
          <p:cNvPr id="7" name="Text Box 11"/>
          <p:cNvSpPr txBox="1">
            <a:spLocks noChangeArrowheads="1"/>
          </p:cNvSpPr>
          <p:nvPr/>
        </p:nvSpPr>
        <p:spPr bwMode="auto">
          <a:xfrm>
            <a:off x="1214414" y="2780928"/>
            <a:ext cx="67976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dirty="0">
                <a:latin typeface="+mn-ea"/>
                <a:ea typeface="+mn-ea"/>
              </a:rPr>
              <a:t>1</a:t>
            </a:r>
            <a:r>
              <a:rPr lang="en-US" altLang="zh-CN" dirty="0" smtClean="0">
                <a:latin typeface="+mn-ea"/>
                <a:ea typeface="+mn-ea"/>
              </a:rPr>
              <a:t>.</a:t>
            </a:r>
            <a:r>
              <a:rPr lang="zh-CN" altLang="en-US" dirty="0" smtClean="0">
                <a:latin typeface="+mn-ea"/>
                <a:ea typeface="+mn-ea"/>
              </a:rPr>
              <a:t>不可能</a:t>
            </a:r>
            <a:r>
              <a:rPr lang="zh-CN" altLang="en-US" dirty="0">
                <a:latin typeface="+mn-ea"/>
                <a:ea typeface="+mn-ea"/>
              </a:rPr>
              <a:t>直接用实</a:t>
            </a:r>
            <a:r>
              <a:rPr lang="zh-CN" altLang="en-US" dirty="0" smtClean="0">
                <a:latin typeface="+mn-ea"/>
                <a:ea typeface="+mn-ea"/>
              </a:rPr>
              <a:t>验验证（因为不能使一个物体完全不受其他物体的作用。它是由实验推导出来的，更重要的是由此推出的结论完全与实际一致）</a:t>
            </a:r>
            <a:endParaRPr lang="zh-CN" altLang="en-US" dirty="0">
              <a:latin typeface="+mn-ea"/>
              <a:ea typeface="+mn-ea"/>
            </a:endParaRPr>
          </a:p>
        </p:txBody>
      </p:sp>
      <p:sp>
        <p:nvSpPr>
          <p:cNvPr id="8" name="Text Box 12"/>
          <p:cNvSpPr txBox="1">
            <a:spLocks noChangeArrowheads="1"/>
          </p:cNvSpPr>
          <p:nvPr/>
        </p:nvSpPr>
        <p:spPr bwMode="auto">
          <a:xfrm>
            <a:off x="1285852" y="4077072"/>
            <a:ext cx="67151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dirty="0"/>
              <a:t>2.</a:t>
            </a:r>
            <a:r>
              <a:rPr lang="zh-CN" altLang="en-US" dirty="0"/>
              <a:t>物体具有保持其速度不变的性质</a:t>
            </a:r>
            <a:r>
              <a:rPr lang="en-US" altLang="zh-CN" dirty="0"/>
              <a:t>——</a:t>
            </a:r>
            <a:r>
              <a:rPr lang="zh-CN" altLang="en-US" dirty="0"/>
              <a:t>惯性</a:t>
            </a:r>
            <a:r>
              <a:rPr lang="zh-CN" altLang="en-US" dirty="0" smtClean="0"/>
              <a:t>。故也叫惯性定律。</a:t>
            </a:r>
            <a:endParaRPr lang="zh-CN" altLang="en-US" dirty="0"/>
          </a:p>
        </p:txBody>
      </p:sp>
      <p:sp>
        <p:nvSpPr>
          <p:cNvPr id="9" name="Text Box 13"/>
          <p:cNvSpPr txBox="1">
            <a:spLocks noChangeArrowheads="1"/>
          </p:cNvSpPr>
          <p:nvPr/>
        </p:nvSpPr>
        <p:spPr bwMode="auto">
          <a:xfrm>
            <a:off x="1259632" y="4941168"/>
            <a:ext cx="4031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dirty="0">
                <a:ea typeface="黑体" pitchFamily="2" charset="-122"/>
              </a:rPr>
              <a:t>3</a:t>
            </a:r>
            <a:r>
              <a:rPr lang="en-US" altLang="zh-CN" dirty="0">
                <a:latin typeface="+mn-ea"/>
                <a:ea typeface="+mn-ea"/>
              </a:rPr>
              <a:t>.</a:t>
            </a:r>
            <a:r>
              <a:rPr lang="zh-CN" altLang="en-US" dirty="0">
                <a:latin typeface="+mn-ea"/>
                <a:ea typeface="+mn-ea"/>
              </a:rPr>
              <a:t>力是</a:t>
            </a:r>
            <a:r>
              <a:rPr lang="zh-CN" altLang="en-US" dirty="0" smtClean="0">
                <a:latin typeface="+mn-ea"/>
                <a:ea typeface="+mn-ea"/>
              </a:rPr>
              <a:t>产生</a:t>
            </a:r>
            <a:r>
              <a:rPr lang="zh-CN" altLang="en-US" dirty="0">
                <a:latin typeface="+mn-ea"/>
                <a:ea typeface="+mn-ea"/>
              </a:rPr>
              <a:t>加速度的原因。 </a:t>
            </a:r>
          </a:p>
        </p:txBody>
      </p:sp>
      <p:sp>
        <p:nvSpPr>
          <p:cNvPr id="10" name="Text Box 13"/>
          <p:cNvSpPr txBox="1">
            <a:spLocks noChangeArrowheads="1"/>
          </p:cNvSpPr>
          <p:nvPr/>
        </p:nvSpPr>
        <p:spPr bwMode="auto">
          <a:xfrm>
            <a:off x="1214414" y="5445224"/>
            <a:ext cx="67151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defRPr/>
            </a:pPr>
            <a:r>
              <a:rPr lang="zh-CN" altLang="en-US" dirty="0" smtClean="0">
                <a:latin typeface="黑体" pitchFamily="2" charset="-122"/>
                <a:ea typeface="+mn-ea"/>
              </a:rPr>
              <a:t>当物体受到力的作用时，迫使其改变静止或匀速直线运动状态，即改变其速度，就是使其具有了加速度</a:t>
            </a:r>
            <a:r>
              <a:rPr lang="zh-CN" altLang="en-US" dirty="0" smtClean="0">
                <a:latin typeface="+mn-ea"/>
                <a:ea typeface="+mn-ea"/>
              </a:rPr>
              <a:t>。 </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utoUpdateAnimBg="0"/>
      <p:bldP spid="7" grpId="0" autoUpdateAnimBg="0"/>
      <p:bldP spid="8" grpId="0" autoUpdateAnimBg="0"/>
      <p:bldP spid="9" grpId="0" autoUpdateAnimBg="0"/>
      <p:bldP spid="1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587375"/>
          </a:xfrm>
        </p:spPr>
        <p:txBody>
          <a:bodyPr/>
          <a:lstStyle/>
          <a:p>
            <a:pPr algn="l"/>
            <a:r>
              <a:rPr lang="zh-CN" altLang="en-US" sz="2400" dirty="0" smtClean="0"/>
              <a:t>在自然坐标系下：</a:t>
            </a:r>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DEDAC1-423E-488A-BB59-15543040898C}" type="slidenum">
              <a:rPr kumimoji="0" lang="en-US" altLang="zh-CN" sz="1400" smtClean="0"/>
              <a:pPr eaLnBrk="1" hangingPunct="1"/>
              <a:t>20</a:t>
            </a:fld>
            <a:endParaRPr kumimoji="0" lang="en-US" altLang="zh-CN" sz="1400" smtClean="0"/>
          </a:p>
        </p:txBody>
      </p:sp>
      <p:pic>
        <p:nvPicPr>
          <p:cNvPr id="59395"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251520" y="1071546"/>
            <a:ext cx="8383891" cy="5021750"/>
          </a:xfrm>
          <a:prstGeom prst="rect">
            <a:avLst/>
          </a:prstGeom>
          <a:noFill/>
          <a:ln>
            <a:noFill/>
          </a:ln>
        </p:spPr>
      </p:pic>
      <p:sp>
        <p:nvSpPr>
          <p:cNvPr id="5" name="左大括号 4"/>
          <p:cNvSpPr>
            <a:spLocks/>
          </p:cNvSpPr>
          <p:nvPr/>
        </p:nvSpPr>
        <p:spPr bwMode="auto">
          <a:xfrm>
            <a:off x="2699792" y="1485652"/>
            <a:ext cx="360362" cy="1151260"/>
          </a:xfrm>
          <a:prstGeom prst="leftBrace">
            <a:avLst>
              <a:gd name="adj1" fmla="val 8329"/>
              <a:gd name="adj2" fmla="val 50000"/>
            </a:avLst>
          </a:prstGeom>
          <a:solidFill>
            <a:schemeClr val="bg1"/>
          </a:solidFill>
          <a:ln w="28575" algn="ctr">
            <a:solidFill>
              <a:schemeClr val="tx1"/>
            </a:solidFill>
            <a:round/>
            <a:headEnd/>
            <a:tailEnd/>
          </a:ln>
        </p:spPr>
        <p:txBody>
          <a:bodyPr/>
          <a:lstStyle/>
          <a:p>
            <a:pPr algn="l"/>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794B9BB-E960-4AEA-B575-EC2FE23ADED5}" type="slidenum">
              <a:rPr kumimoji="0" lang="en-US" altLang="zh-CN" sz="1400" smtClean="0"/>
              <a:pPr eaLnBrk="1" hangingPunct="1"/>
              <a:t>21</a:t>
            </a:fld>
            <a:endParaRPr kumimoji="0" lang="en-US" altLang="zh-CN" sz="1400" smtClean="0"/>
          </a:p>
        </p:txBody>
      </p:sp>
      <p:sp>
        <p:nvSpPr>
          <p:cNvPr id="4" name="Text Box 7"/>
          <p:cNvSpPr txBox="1">
            <a:spLocks noChangeArrowheads="1"/>
          </p:cNvSpPr>
          <p:nvPr/>
        </p:nvSpPr>
        <p:spPr bwMode="auto">
          <a:xfrm>
            <a:off x="3137998" y="647701"/>
            <a:ext cx="20762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smtClean="0"/>
              <a:t>解题步骤： </a:t>
            </a:r>
            <a:endParaRPr lang="zh-CN" altLang="en-US" sz="2800" b="1" dirty="0"/>
          </a:p>
        </p:txBody>
      </p:sp>
      <p:sp>
        <p:nvSpPr>
          <p:cNvPr id="5" name="Text Box 8"/>
          <p:cNvSpPr txBox="1">
            <a:spLocks noChangeArrowheads="1"/>
          </p:cNvSpPr>
          <p:nvPr/>
        </p:nvSpPr>
        <p:spPr bwMode="auto">
          <a:xfrm>
            <a:off x="468313" y="1031875"/>
            <a:ext cx="78644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2800" dirty="0" smtClean="0">
                <a:solidFill>
                  <a:schemeClr val="accent6"/>
                </a:solidFill>
                <a:ea typeface="黑体" pitchFamily="2" charset="-122"/>
              </a:rPr>
              <a:t>1</a:t>
            </a:r>
            <a:r>
              <a:rPr lang="zh-CN" altLang="en-US" sz="2800" dirty="0" smtClean="0">
                <a:solidFill>
                  <a:schemeClr val="accent6"/>
                </a:solidFill>
                <a:ea typeface="黑体" pitchFamily="2" charset="-122"/>
              </a:rPr>
              <a:t>）隔</a:t>
            </a:r>
            <a:r>
              <a:rPr lang="zh-CN" altLang="en-US" sz="2800" dirty="0">
                <a:solidFill>
                  <a:schemeClr val="accent6"/>
                </a:solidFill>
                <a:ea typeface="黑体" pitchFamily="2" charset="-122"/>
              </a:rPr>
              <a:t>离物体</a:t>
            </a:r>
            <a:r>
              <a:rPr lang="zh-CN" altLang="en-US" sz="2800" dirty="0" smtClean="0">
                <a:solidFill>
                  <a:schemeClr val="accent6"/>
                </a:solidFill>
              </a:rPr>
              <a:t>：</a:t>
            </a:r>
            <a:endParaRPr lang="en-US" altLang="zh-CN" sz="2800" dirty="0" smtClean="0">
              <a:solidFill>
                <a:schemeClr val="accent6"/>
              </a:solidFill>
            </a:endParaRPr>
          </a:p>
          <a:p>
            <a:pPr marL="0" indent="542925" algn="l" eaLnBrk="1" hangingPunct="1"/>
            <a:r>
              <a:rPr lang="en-US" altLang="zh-CN" sz="2800" dirty="0"/>
              <a:t> </a:t>
            </a:r>
            <a:r>
              <a:rPr lang="zh-CN" altLang="en-US" sz="2800" dirty="0" smtClean="0"/>
              <a:t>把所研究的物体从所有的物体真隔离出来。 “隔离”不等于“孤立”，而是把外界和它的联系通过外界对它的力反应出来。</a:t>
            </a:r>
            <a:endParaRPr lang="en-US" altLang="zh-CN" sz="2800" dirty="0"/>
          </a:p>
        </p:txBody>
      </p:sp>
      <p:sp>
        <p:nvSpPr>
          <p:cNvPr id="3" name="矩形 2"/>
          <p:cNvSpPr/>
          <p:nvPr/>
        </p:nvSpPr>
        <p:spPr>
          <a:xfrm>
            <a:off x="500034" y="2708920"/>
            <a:ext cx="7832754" cy="2246769"/>
          </a:xfrm>
          <a:prstGeom prst="rect">
            <a:avLst/>
          </a:prstGeom>
        </p:spPr>
        <p:txBody>
          <a:bodyPr wrap="square">
            <a:spAutoFit/>
          </a:bodyPr>
          <a:lstStyle/>
          <a:p>
            <a:pPr lvl="0" algn="l"/>
            <a:r>
              <a:rPr lang="en-US" altLang="zh-CN" sz="2800" b="1" dirty="0">
                <a:solidFill>
                  <a:srgbClr val="2D2DB9"/>
                </a:solidFill>
              </a:rPr>
              <a:t>2</a:t>
            </a:r>
            <a:r>
              <a:rPr lang="zh-CN" altLang="en-US" sz="2800" b="1" dirty="0">
                <a:solidFill>
                  <a:srgbClr val="2D2DB9"/>
                </a:solidFill>
              </a:rPr>
              <a:t>）隔离物体的受力分析及运动标定：</a:t>
            </a:r>
            <a:endParaRPr lang="en-US" altLang="zh-CN" sz="2800" b="1" dirty="0">
              <a:solidFill>
                <a:srgbClr val="2D2DB9"/>
              </a:solidFill>
            </a:endParaRPr>
          </a:p>
          <a:p>
            <a:pPr lvl="0" algn="l"/>
            <a:r>
              <a:rPr lang="en-US" altLang="zh-CN" sz="2800" dirty="0">
                <a:solidFill>
                  <a:srgbClr val="000000"/>
                </a:solidFill>
              </a:rPr>
              <a:t>        </a:t>
            </a:r>
            <a:r>
              <a:rPr lang="zh-CN" altLang="en-US" sz="2800" dirty="0" smtClean="0">
                <a:solidFill>
                  <a:srgbClr val="000000"/>
                </a:solidFill>
              </a:rPr>
              <a:t>对</a:t>
            </a:r>
            <a:r>
              <a:rPr lang="zh-CN" altLang="en-US" sz="2800" dirty="0">
                <a:solidFill>
                  <a:srgbClr val="000000"/>
                </a:solidFill>
              </a:rPr>
              <a:t>物体所受的力的大小、方向一一标出，不能丢掉，也不能无中生有，只能考虑它所受的外力，它施与其他物体的反作用力不可考虑在内。此外要标出物体的加速度。</a:t>
            </a:r>
            <a:endParaRPr lang="en-US" altLang="zh-CN" sz="2800" dirty="0">
              <a:solidFill>
                <a:srgbClr val="000000"/>
              </a:solidFill>
            </a:endParaRPr>
          </a:p>
        </p:txBody>
      </p:sp>
      <p:sp>
        <p:nvSpPr>
          <p:cNvPr id="7" name="矩形 6"/>
          <p:cNvSpPr/>
          <p:nvPr/>
        </p:nvSpPr>
        <p:spPr>
          <a:xfrm>
            <a:off x="512266" y="4852317"/>
            <a:ext cx="7804150" cy="1384995"/>
          </a:xfrm>
          <a:prstGeom prst="rect">
            <a:avLst/>
          </a:prstGeom>
        </p:spPr>
        <p:txBody>
          <a:bodyPr wrap="square">
            <a:spAutoFit/>
          </a:bodyPr>
          <a:lstStyle/>
          <a:p>
            <a:pPr algn="l"/>
            <a:r>
              <a:rPr lang="en-US" altLang="zh-CN" sz="2800" b="1" dirty="0">
                <a:solidFill>
                  <a:srgbClr val="2D2DB9"/>
                </a:solidFill>
              </a:rPr>
              <a:t>3</a:t>
            </a:r>
            <a:r>
              <a:rPr lang="zh-CN" altLang="en-US" sz="2800" b="1" dirty="0">
                <a:solidFill>
                  <a:srgbClr val="2D2DB9"/>
                </a:solidFill>
              </a:rPr>
              <a:t> ）选好参照系及坐标系：</a:t>
            </a:r>
            <a:endParaRPr lang="en-US" altLang="zh-CN" sz="2800" b="1" dirty="0">
              <a:solidFill>
                <a:srgbClr val="2D2DB9"/>
              </a:solidFill>
            </a:endParaRPr>
          </a:p>
          <a:p>
            <a:pPr algn="l"/>
            <a:r>
              <a:rPr lang="en-US" altLang="zh-CN" sz="2800" b="1" dirty="0" smtClean="0">
                <a:solidFill>
                  <a:srgbClr val="2D2DB9"/>
                </a:solidFill>
              </a:rPr>
              <a:t>        </a:t>
            </a:r>
            <a:r>
              <a:rPr lang="zh-CN" altLang="en-US" sz="2800" dirty="0" smtClean="0"/>
              <a:t>一般</a:t>
            </a:r>
            <a:r>
              <a:rPr lang="zh-CN" altLang="en-US" sz="2800" dirty="0"/>
              <a:t>不要选择具有加速度的参照系。坐标系的选择以计算简单为前提。</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22</a:t>
            </a:fld>
            <a:endParaRPr lang="en-US" altLang="zh-CN"/>
          </a:p>
        </p:txBody>
      </p:sp>
      <p:sp>
        <p:nvSpPr>
          <p:cNvPr id="4" name="Text Box 9"/>
          <p:cNvSpPr txBox="1">
            <a:spLocks noChangeArrowheads="1"/>
          </p:cNvSpPr>
          <p:nvPr/>
        </p:nvSpPr>
        <p:spPr bwMode="auto">
          <a:xfrm>
            <a:off x="683568" y="1124744"/>
            <a:ext cx="78041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2800" b="1" dirty="0" smtClean="0">
                <a:solidFill>
                  <a:schemeClr val="accent6"/>
                </a:solidFill>
              </a:rPr>
              <a:t>4</a:t>
            </a:r>
            <a:r>
              <a:rPr lang="zh-CN" altLang="en-US" sz="2800" b="1" dirty="0" smtClean="0">
                <a:solidFill>
                  <a:schemeClr val="accent6"/>
                </a:solidFill>
              </a:rPr>
              <a:t>）列出运动方程：</a:t>
            </a:r>
            <a:endParaRPr lang="en-US" altLang="zh-CN" sz="2800" b="1" dirty="0" smtClean="0">
              <a:solidFill>
                <a:schemeClr val="accent6"/>
              </a:solidFill>
            </a:endParaRPr>
          </a:p>
          <a:p>
            <a:pPr algn="l" eaLnBrk="1" hangingPunct="1"/>
            <a:r>
              <a:rPr lang="en-US" altLang="zh-CN" sz="2800" dirty="0" smtClean="0"/>
              <a:t>		</a:t>
            </a:r>
            <a:r>
              <a:rPr lang="zh-CN" altLang="en-US" sz="2800" dirty="0" smtClean="0"/>
              <a:t>一般列出坐标轴的投影式，即运动的微分方程。还应包括力的分解。</a:t>
            </a:r>
            <a:endParaRPr lang="en-US" altLang="zh-CN" sz="2800" dirty="0" smtClean="0"/>
          </a:p>
          <a:p>
            <a:pPr algn="l" eaLnBrk="1" hangingPunct="1"/>
            <a:r>
              <a:rPr lang="en-US" altLang="zh-CN" sz="2800" b="1" dirty="0" smtClean="0">
                <a:solidFill>
                  <a:schemeClr val="accent6"/>
                </a:solidFill>
              </a:rPr>
              <a:t>5</a:t>
            </a:r>
            <a:r>
              <a:rPr lang="zh-CN" altLang="en-US" sz="2800" b="1" dirty="0" smtClean="0">
                <a:solidFill>
                  <a:schemeClr val="accent6"/>
                </a:solidFill>
              </a:rPr>
              <a:t>）解方程：</a:t>
            </a:r>
            <a:endParaRPr lang="en-US" altLang="zh-CN" sz="2800" b="1" dirty="0" smtClean="0">
              <a:solidFill>
                <a:schemeClr val="accent6"/>
              </a:solidFill>
            </a:endParaRPr>
          </a:p>
          <a:p>
            <a:pPr algn="l" eaLnBrk="1" hangingPunct="1"/>
            <a:r>
              <a:rPr lang="en-US" altLang="zh-CN" sz="2800" dirty="0" smtClean="0"/>
              <a:t>		</a:t>
            </a:r>
            <a:r>
              <a:rPr lang="zh-CN" altLang="en-US" sz="2800" dirty="0" smtClean="0"/>
              <a:t>注意初始条件的应用。</a:t>
            </a:r>
            <a:endParaRPr lang="en-US" altLang="zh-CN" sz="2800" dirty="0" smtClean="0"/>
          </a:p>
          <a:p>
            <a:pPr algn="l" eaLnBrk="1" hangingPunct="1"/>
            <a:r>
              <a:rPr lang="en-US" altLang="zh-CN" sz="2800" b="1" dirty="0" smtClean="0">
                <a:solidFill>
                  <a:schemeClr val="accent6"/>
                </a:solidFill>
              </a:rPr>
              <a:t>6</a:t>
            </a:r>
            <a:r>
              <a:rPr lang="zh-CN" altLang="en-US" sz="2800" b="1" dirty="0" smtClean="0">
                <a:solidFill>
                  <a:schemeClr val="accent6"/>
                </a:solidFill>
              </a:rPr>
              <a:t>）对结果进行物理意义的讨论</a:t>
            </a:r>
            <a:endParaRPr lang="en-US" altLang="zh-CN" sz="2800" b="1" dirty="0" smtClean="0"/>
          </a:p>
        </p:txBody>
      </p:sp>
    </p:spTree>
    <p:extLst>
      <p:ext uri="{BB962C8B-B14F-4D97-AF65-F5344CB8AC3E}">
        <p14:creationId xmlns:p14="http://schemas.microsoft.com/office/powerpoint/2010/main" val="6405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5800" y="609600"/>
            <a:ext cx="7772400" cy="604822"/>
          </a:xfrm>
        </p:spPr>
        <p:txBody>
          <a:bodyPr/>
          <a:lstStyle/>
          <a:p>
            <a:pPr algn="l"/>
            <a:r>
              <a:rPr lang="zh-CN" altLang="en-US" sz="2800" dirty="0" smtClean="0"/>
              <a:t>下面具体介绍几个典型的应用：</a:t>
            </a:r>
            <a:endParaRPr lang="zh-CN" altLang="en-US" sz="2800" dirty="0"/>
          </a:p>
        </p:txBody>
      </p:sp>
      <p:sp>
        <p:nvSpPr>
          <p:cNvPr id="4" name="内容占位符 3"/>
          <p:cNvSpPr>
            <a:spLocks noGrp="1"/>
          </p:cNvSpPr>
          <p:nvPr>
            <p:ph idx="1"/>
          </p:nvPr>
        </p:nvSpPr>
        <p:spPr>
          <a:xfrm>
            <a:off x="685800" y="1357298"/>
            <a:ext cx="7772400" cy="4738702"/>
          </a:xfrm>
        </p:spPr>
        <p:txBody>
          <a:bodyPr/>
          <a:lstStyle/>
          <a:p>
            <a:pPr marL="0" indent="0">
              <a:buNone/>
            </a:pPr>
            <a:r>
              <a:rPr lang="zh-CN" altLang="en-US" b="1" dirty="0" smtClean="0"/>
              <a:t>一、直线运动</a:t>
            </a:r>
            <a:endParaRPr lang="en-US" altLang="zh-CN" b="1" dirty="0" smtClean="0"/>
          </a:p>
          <a:p>
            <a:pPr marL="0" indent="0">
              <a:buNone/>
            </a:pPr>
            <a:r>
              <a:rPr lang="zh-CN" altLang="en-US" sz="2800" dirty="0" smtClean="0"/>
              <a:t>例：</a:t>
            </a:r>
            <a:endParaRPr lang="en-US" altLang="zh-CN" sz="2800" dirty="0" smtClean="0"/>
          </a:p>
          <a:p>
            <a:endParaRPr lang="en-US" altLang="zh-CN" sz="2800" dirty="0" smtClean="0"/>
          </a:p>
          <a:p>
            <a:endParaRPr lang="en-US" altLang="zh-CN" sz="2800" dirty="0" smtClean="0"/>
          </a:p>
          <a:p>
            <a:pPr>
              <a:buFont typeface="Wingdings" pitchFamily="2" charset="2"/>
              <a:buChar char="u"/>
            </a:pPr>
            <a:r>
              <a:rPr lang="en-US" altLang="zh-CN" sz="2800" dirty="0" smtClean="0"/>
              <a:t>     =1</a:t>
            </a:r>
            <a:r>
              <a:rPr lang="zh-CN" altLang="en-US" sz="2800" dirty="0" smtClean="0"/>
              <a:t>千克，    </a:t>
            </a:r>
            <a:r>
              <a:rPr lang="en-US" altLang="zh-CN" sz="2800" dirty="0" smtClean="0"/>
              <a:t>=0.1</a:t>
            </a:r>
            <a:r>
              <a:rPr lang="zh-CN" altLang="en-US" sz="2800" dirty="0" smtClean="0"/>
              <a:t>千克</a:t>
            </a:r>
            <a:endParaRPr lang="en-US" altLang="zh-CN" sz="2800" dirty="0" smtClean="0"/>
          </a:p>
          <a:p>
            <a:pPr>
              <a:buFont typeface="Wingdings" pitchFamily="2" charset="2"/>
              <a:buChar char="p"/>
            </a:pPr>
            <a:r>
              <a:rPr lang="en-US" altLang="zh-CN" sz="2800" dirty="0" smtClean="0"/>
              <a:t>     </a:t>
            </a:r>
            <a:r>
              <a:rPr lang="zh-CN" altLang="en-US" sz="2800" dirty="0" smtClean="0"/>
              <a:t>至少应为多大，才能抽出    物体？</a:t>
            </a:r>
            <a:endParaRPr lang="zh-CN" altLang="en-US" sz="2800" dirty="0"/>
          </a:p>
        </p:txBody>
      </p:sp>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23</a:t>
            </a:fld>
            <a:endParaRPr lang="en-US" altLang="zh-CN"/>
          </a:p>
        </p:txBody>
      </p:sp>
      <p:sp>
        <p:nvSpPr>
          <p:cNvPr id="5" name="矩形 4"/>
          <p:cNvSpPr/>
          <p:nvPr/>
        </p:nvSpPr>
        <p:spPr bwMode="auto">
          <a:xfrm>
            <a:off x="2863840" y="2644892"/>
            <a:ext cx="928694"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 name="直接连接符 6"/>
          <p:cNvCxnSpPr/>
          <p:nvPr/>
        </p:nvCxnSpPr>
        <p:spPr bwMode="auto">
          <a:xfrm>
            <a:off x="1792270" y="3068960"/>
            <a:ext cx="250033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矩形 10"/>
          <p:cNvSpPr/>
          <p:nvPr/>
        </p:nvSpPr>
        <p:spPr bwMode="auto">
          <a:xfrm flipV="1">
            <a:off x="3006716" y="2276872"/>
            <a:ext cx="500066" cy="36801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3" name="直接箭头连接符 12"/>
          <p:cNvCxnSpPr/>
          <p:nvPr/>
        </p:nvCxnSpPr>
        <p:spPr bwMode="auto">
          <a:xfrm>
            <a:off x="3792534" y="2883547"/>
            <a:ext cx="42862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60418" name="Object 2"/>
          <p:cNvGraphicFramePr>
            <a:graphicFrameLocks noChangeAspect="1"/>
          </p:cNvGraphicFramePr>
          <p:nvPr>
            <p:extLst>
              <p:ext uri="{D42A27DB-BD31-4B8C-83A1-F6EECF244321}">
                <p14:modId xmlns:p14="http://schemas.microsoft.com/office/powerpoint/2010/main" val="234567855"/>
              </p:ext>
            </p:extLst>
          </p:nvPr>
        </p:nvGraphicFramePr>
        <p:xfrm>
          <a:off x="4292600" y="2428868"/>
          <a:ext cx="279400" cy="350838"/>
        </p:xfrm>
        <a:graphic>
          <a:graphicData uri="http://schemas.openxmlformats.org/presentationml/2006/ole">
            <mc:AlternateContent xmlns:mc="http://schemas.openxmlformats.org/markup-compatibility/2006">
              <mc:Choice xmlns:v="urn:schemas-microsoft-com:vml" Requires="v">
                <p:oleObj spid="_x0000_s60877" name="公式" r:id="rId3" imgW="164957" imgH="203024" progId="Equation.3">
                  <p:embed/>
                </p:oleObj>
              </mc:Choice>
              <mc:Fallback>
                <p:oleObj name="公式" r:id="rId3" imgW="164957" imgH="203024" progId="Equation.3">
                  <p:embed/>
                  <p:pic>
                    <p:nvPicPr>
                      <p:cNvPr id="0" name="Picture 3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2600" y="2428868"/>
                        <a:ext cx="279400" cy="350838"/>
                      </a:xfrm>
                      <a:prstGeom prst="rect">
                        <a:avLst/>
                      </a:prstGeom>
                      <a:solidFill>
                        <a:schemeClr val="bg1"/>
                      </a:solidFill>
                    </p:spPr>
                  </p:pic>
                </p:oleObj>
              </mc:Fallback>
            </mc:AlternateContent>
          </a:graphicData>
        </a:graphic>
      </p:graphicFrame>
      <p:graphicFrame>
        <p:nvGraphicFramePr>
          <p:cNvPr id="60419" name="Object 3"/>
          <p:cNvGraphicFramePr>
            <a:graphicFrameLocks noChangeAspect="1"/>
          </p:cNvGraphicFramePr>
          <p:nvPr>
            <p:extLst>
              <p:ext uri="{D42A27DB-BD31-4B8C-83A1-F6EECF244321}">
                <p14:modId xmlns:p14="http://schemas.microsoft.com/office/powerpoint/2010/main" val="3572832586"/>
              </p:ext>
            </p:extLst>
          </p:nvPr>
        </p:nvGraphicFramePr>
        <p:xfrm>
          <a:off x="3059832" y="2157197"/>
          <a:ext cx="490376" cy="531052"/>
        </p:xfrm>
        <a:graphic>
          <a:graphicData uri="http://schemas.openxmlformats.org/presentationml/2006/ole">
            <mc:AlternateContent xmlns:mc="http://schemas.openxmlformats.org/markup-compatibility/2006">
              <mc:Choice xmlns:v="urn:schemas-microsoft-com:vml" Requires="v">
                <p:oleObj spid="_x0000_s60878" name="公式" r:id="rId5" imgW="203024" imgH="215713" progId="Equation.3">
                  <p:embed/>
                </p:oleObj>
              </mc:Choice>
              <mc:Fallback>
                <p:oleObj name="公式" r:id="rId5" imgW="203024" imgH="215713" progId="Equation.3">
                  <p:embed/>
                  <p:pic>
                    <p:nvPicPr>
                      <p:cNvPr id="0" name="Picture 3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2157197"/>
                        <a:ext cx="490376" cy="5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0" name="Object 4"/>
          <p:cNvGraphicFramePr>
            <a:graphicFrameLocks noChangeAspect="1"/>
          </p:cNvGraphicFramePr>
          <p:nvPr>
            <p:extLst>
              <p:ext uri="{D42A27DB-BD31-4B8C-83A1-F6EECF244321}">
                <p14:modId xmlns:p14="http://schemas.microsoft.com/office/powerpoint/2010/main" val="71066727"/>
              </p:ext>
            </p:extLst>
          </p:nvPr>
        </p:nvGraphicFramePr>
        <p:xfrm>
          <a:off x="3042435" y="2562074"/>
          <a:ext cx="500066" cy="578894"/>
        </p:xfrm>
        <a:graphic>
          <a:graphicData uri="http://schemas.openxmlformats.org/presentationml/2006/ole">
            <mc:AlternateContent xmlns:mc="http://schemas.openxmlformats.org/markup-compatibility/2006">
              <mc:Choice xmlns:v="urn:schemas-microsoft-com:vml" Requires="v">
                <p:oleObj spid="_x0000_s60879" name="公式" r:id="rId7" imgW="190335" imgH="215713" progId="Equation.3">
                  <p:embed/>
                </p:oleObj>
              </mc:Choice>
              <mc:Fallback>
                <p:oleObj name="公式" r:id="rId7" imgW="190335" imgH="215713" progId="Equation.3">
                  <p:embed/>
                  <p:pic>
                    <p:nvPicPr>
                      <p:cNvPr id="0" name="Picture 3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2435" y="2562074"/>
                        <a:ext cx="500066" cy="578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5"/>
          <p:cNvGraphicFramePr>
            <a:graphicFrameLocks noChangeAspect="1"/>
          </p:cNvGraphicFramePr>
          <p:nvPr>
            <p:extLst>
              <p:ext uri="{D42A27DB-BD31-4B8C-83A1-F6EECF244321}">
                <p14:modId xmlns:p14="http://schemas.microsoft.com/office/powerpoint/2010/main" val="2838780193"/>
              </p:ext>
            </p:extLst>
          </p:nvPr>
        </p:nvGraphicFramePr>
        <p:xfrm>
          <a:off x="1794999" y="2733261"/>
          <a:ext cx="904875" cy="373063"/>
        </p:xfrm>
        <a:graphic>
          <a:graphicData uri="http://schemas.openxmlformats.org/presentationml/2006/ole">
            <mc:AlternateContent xmlns:mc="http://schemas.openxmlformats.org/markup-compatibility/2006">
              <mc:Choice xmlns:v="urn:schemas-microsoft-com:vml" Requires="v">
                <p:oleObj spid="_x0000_s60880" name="公式" r:id="rId9" imgW="532937" imgH="215713" progId="Equation.3">
                  <p:embed/>
                </p:oleObj>
              </mc:Choice>
              <mc:Fallback>
                <p:oleObj name="公式" r:id="rId9" imgW="532937" imgH="215713" progId="Equation.3">
                  <p:embed/>
                  <p:pic>
                    <p:nvPicPr>
                      <p:cNvPr id="0" name="Picture 3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4999" y="2733261"/>
                        <a:ext cx="904875"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6"/>
          <p:cNvGraphicFramePr>
            <a:graphicFrameLocks noChangeAspect="1"/>
          </p:cNvGraphicFramePr>
          <p:nvPr>
            <p:extLst>
              <p:ext uri="{D42A27DB-BD31-4B8C-83A1-F6EECF244321}">
                <p14:modId xmlns:p14="http://schemas.microsoft.com/office/powerpoint/2010/main" val="2187656483"/>
              </p:ext>
            </p:extLst>
          </p:nvPr>
        </p:nvGraphicFramePr>
        <p:xfrm>
          <a:off x="1916058" y="2301212"/>
          <a:ext cx="1071848" cy="432049"/>
        </p:xfrm>
        <a:graphic>
          <a:graphicData uri="http://schemas.openxmlformats.org/presentationml/2006/ole">
            <mc:AlternateContent xmlns:mc="http://schemas.openxmlformats.org/markup-compatibility/2006">
              <mc:Choice xmlns:v="urn:schemas-microsoft-com:vml" Requires="v">
                <p:oleObj spid="_x0000_s60881" name="公式" r:id="rId11" imgW="545626" imgH="215713" progId="Equation.3">
                  <p:embed/>
                </p:oleObj>
              </mc:Choice>
              <mc:Fallback>
                <p:oleObj name="公式" r:id="rId11" imgW="545626" imgH="215713" progId="Equation.3">
                  <p:embed/>
                  <p:pic>
                    <p:nvPicPr>
                      <p:cNvPr id="0" name="Picture 3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6058" y="2301212"/>
                        <a:ext cx="1071848"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3" name="Object 7"/>
          <p:cNvGraphicFramePr>
            <a:graphicFrameLocks noChangeAspect="1"/>
          </p:cNvGraphicFramePr>
          <p:nvPr>
            <p:extLst>
              <p:ext uri="{D42A27DB-BD31-4B8C-83A1-F6EECF244321}">
                <p14:modId xmlns:p14="http://schemas.microsoft.com/office/powerpoint/2010/main" val="1872175398"/>
              </p:ext>
            </p:extLst>
          </p:nvPr>
        </p:nvGraphicFramePr>
        <p:xfrm>
          <a:off x="5436096" y="3936958"/>
          <a:ext cx="432048" cy="500154"/>
        </p:xfrm>
        <a:graphic>
          <a:graphicData uri="http://schemas.openxmlformats.org/presentationml/2006/ole">
            <mc:AlternateContent xmlns:mc="http://schemas.openxmlformats.org/markup-compatibility/2006">
              <mc:Choice xmlns:v="urn:schemas-microsoft-com:vml" Requires="v">
                <p:oleObj spid="_x0000_s60882" name="公式" r:id="rId13" imgW="190335" imgH="215713" progId="Equation.3">
                  <p:embed/>
                </p:oleObj>
              </mc:Choice>
              <mc:Fallback>
                <p:oleObj name="公式" r:id="rId13" imgW="190335" imgH="215713" progId="Equation.3">
                  <p:embed/>
                  <p:pic>
                    <p:nvPicPr>
                      <p:cNvPr id="0" name="Picture 3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3936958"/>
                        <a:ext cx="432048" cy="500154"/>
                      </a:xfrm>
                      <a:prstGeom prst="rect">
                        <a:avLst/>
                      </a:prstGeom>
                      <a:solidFill>
                        <a:schemeClr val="bg1"/>
                      </a:solidFill>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2384679483"/>
              </p:ext>
            </p:extLst>
          </p:nvPr>
        </p:nvGraphicFramePr>
        <p:xfrm>
          <a:off x="1115616" y="3861048"/>
          <a:ext cx="476126" cy="597864"/>
        </p:xfrm>
        <a:graphic>
          <a:graphicData uri="http://schemas.openxmlformats.org/presentationml/2006/ole">
            <mc:AlternateContent xmlns:mc="http://schemas.openxmlformats.org/markup-compatibility/2006">
              <mc:Choice xmlns:v="urn:schemas-microsoft-com:vml" Requires="v">
                <p:oleObj spid="_x0000_s60883" name="公式" r:id="rId14" imgW="164957" imgH="203024" progId="Equation.3">
                  <p:embed/>
                </p:oleObj>
              </mc:Choice>
              <mc:Fallback>
                <p:oleObj name="公式" r:id="rId14" imgW="164957" imgH="203024" progId="Equation.3">
                  <p:embed/>
                  <p:pic>
                    <p:nvPicPr>
                      <p:cNvPr id="0" name="Picture 3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861048"/>
                        <a:ext cx="476126" cy="597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5" name="Object 9"/>
          <p:cNvGraphicFramePr>
            <a:graphicFrameLocks noChangeAspect="1"/>
          </p:cNvGraphicFramePr>
          <p:nvPr>
            <p:extLst>
              <p:ext uri="{D42A27DB-BD31-4B8C-83A1-F6EECF244321}">
                <p14:modId xmlns:p14="http://schemas.microsoft.com/office/powerpoint/2010/main" val="1184825139"/>
              </p:ext>
            </p:extLst>
          </p:nvPr>
        </p:nvGraphicFramePr>
        <p:xfrm>
          <a:off x="1115616" y="3297859"/>
          <a:ext cx="548704" cy="635197"/>
        </p:xfrm>
        <a:graphic>
          <a:graphicData uri="http://schemas.openxmlformats.org/presentationml/2006/ole">
            <mc:AlternateContent xmlns:mc="http://schemas.openxmlformats.org/markup-compatibility/2006">
              <mc:Choice xmlns:v="urn:schemas-microsoft-com:vml" Requires="v">
                <p:oleObj spid="_x0000_s60884" name="公式" r:id="rId15" imgW="190335" imgH="215713" progId="Equation.3">
                  <p:embed/>
                </p:oleObj>
              </mc:Choice>
              <mc:Fallback>
                <p:oleObj name="公式" r:id="rId15" imgW="190335" imgH="215713" progId="Equation.3">
                  <p:embed/>
                  <p:pic>
                    <p:nvPicPr>
                      <p:cNvPr id="0" name="Picture 3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3297859"/>
                        <a:ext cx="548704" cy="635197"/>
                      </a:xfrm>
                      <a:prstGeom prst="rect">
                        <a:avLst/>
                      </a:prstGeom>
                      <a:solidFill>
                        <a:schemeClr val="bg1"/>
                      </a:solidFill>
                    </p:spPr>
                  </p:pic>
                </p:oleObj>
              </mc:Fallback>
            </mc:AlternateContent>
          </a:graphicData>
        </a:graphic>
      </p:graphicFrame>
      <p:graphicFrame>
        <p:nvGraphicFramePr>
          <p:cNvPr id="60426" name="Object 10"/>
          <p:cNvGraphicFramePr>
            <a:graphicFrameLocks noChangeAspect="1"/>
          </p:cNvGraphicFramePr>
          <p:nvPr>
            <p:extLst>
              <p:ext uri="{D42A27DB-BD31-4B8C-83A1-F6EECF244321}">
                <p14:modId xmlns:p14="http://schemas.microsoft.com/office/powerpoint/2010/main" val="3216104539"/>
              </p:ext>
            </p:extLst>
          </p:nvPr>
        </p:nvGraphicFramePr>
        <p:xfrm>
          <a:off x="2863840" y="3284038"/>
          <a:ext cx="556032" cy="602153"/>
        </p:xfrm>
        <a:graphic>
          <a:graphicData uri="http://schemas.openxmlformats.org/presentationml/2006/ole">
            <mc:AlternateContent xmlns:mc="http://schemas.openxmlformats.org/markup-compatibility/2006">
              <mc:Choice xmlns:v="urn:schemas-microsoft-com:vml" Requires="v">
                <p:oleObj spid="_x0000_s60885" name="公式" r:id="rId16" imgW="203024" imgH="215713" progId="Equation.3">
                  <p:embed/>
                </p:oleObj>
              </mc:Choice>
              <mc:Fallback>
                <p:oleObj name="公式" r:id="rId16" imgW="203024" imgH="215713" progId="Equation.3">
                  <p:embed/>
                  <p:pic>
                    <p:nvPicPr>
                      <p:cNvPr id="0" name="Picture 3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840" y="3284038"/>
                        <a:ext cx="556032" cy="602153"/>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57232"/>
            <a:ext cx="7772400" cy="5238768"/>
          </a:xfrm>
        </p:spPr>
        <p:txBody>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解：要     能抽出，则必有</a:t>
            </a:r>
            <a:endParaRPr lang="en-US" altLang="zh-CN" sz="2800" dirty="0" smtClean="0"/>
          </a:p>
          <a:p>
            <a:r>
              <a:rPr lang="en-US" altLang="zh-CN" sz="2800" dirty="0" smtClean="0"/>
              <a:t>        </a:t>
            </a:r>
            <a:r>
              <a:rPr lang="zh-CN" altLang="en-US" sz="2800" dirty="0" smtClean="0"/>
              <a:t>选</a:t>
            </a:r>
            <a:r>
              <a:rPr lang="en-US" altLang="zh-CN" sz="2800" dirty="0" smtClean="0"/>
              <a:t>x0y</a:t>
            </a:r>
            <a:r>
              <a:rPr lang="zh-CN" altLang="en-US" sz="2800" dirty="0" smtClean="0"/>
              <a:t>坐标系，因未涉及到加速度，故原点位置可任选。</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24</a:t>
            </a:fld>
            <a:endParaRPr lang="en-US" altLang="zh-CN"/>
          </a:p>
        </p:txBody>
      </p:sp>
      <p:sp>
        <p:nvSpPr>
          <p:cNvPr id="5" name="矩形 4"/>
          <p:cNvSpPr/>
          <p:nvPr/>
        </p:nvSpPr>
        <p:spPr bwMode="auto">
          <a:xfrm>
            <a:off x="2000232" y="1265324"/>
            <a:ext cx="785818" cy="6566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3148940" y="3071810"/>
            <a:ext cx="1143008" cy="6429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8" name="直接箭头连接符 7"/>
          <p:cNvCxnSpPr/>
          <p:nvPr/>
        </p:nvCxnSpPr>
        <p:spPr bwMode="auto">
          <a:xfrm>
            <a:off x="2428860" y="1622514"/>
            <a:ext cx="78581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3720444" y="3429000"/>
            <a:ext cx="107157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flipH="1">
            <a:off x="2428066" y="1624102"/>
            <a:ext cx="2382" cy="940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p:nvPr/>
        </p:nvCxnSpPr>
        <p:spPr bwMode="auto">
          <a:xfrm rot="5400000">
            <a:off x="3399767" y="3749677"/>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p:nvPr/>
        </p:nvCxnSpPr>
        <p:spPr bwMode="auto">
          <a:xfrm rot="5400000" flipH="1" flipV="1">
            <a:off x="3363254" y="3071810"/>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直接箭头连接符 22"/>
          <p:cNvCxnSpPr/>
          <p:nvPr/>
        </p:nvCxnSpPr>
        <p:spPr bwMode="auto">
          <a:xfrm rot="10800000">
            <a:off x="2648874" y="3429000"/>
            <a:ext cx="107157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rot="5400000" flipH="1" flipV="1">
            <a:off x="2072464" y="1265116"/>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6532139" y="2214554"/>
            <a:ext cx="78581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直接箭头连接符 27"/>
          <p:cNvCxnSpPr/>
          <p:nvPr/>
        </p:nvCxnSpPr>
        <p:spPr bwMode="auto">
          <a:xfrm rot="5400000" flipH="1" flipV="1">
            <a:off x="6175743" y="1856570"/>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61442" name="Object 2"/>
          <p:cNvGraphicFramePr>
            <a:graphicFrameLocks noChangeAspect="1"/>
          </p:cNvGraphicFramePr>
          <p:nvPr>
            <p:extLst>
              <p:ext uri="{D42A27DB-BD31-4B8C-83A1-F6EECF244321}">
                <p14:modId xmlns:p14="http://schemas.microsoft.com/office/powerpoint/2010/main" val="1051617200"/>
              </p:ext>
            </p:extLst>
          </p:nvPr>
        </p:nvGraphicFramePr>
        <p:xfrm>
          <a:off x="1917700" y="836712"/>
          <a:ext cx="366713" cy="373062"/>
        </p:xfrm>
        <a:graphic>
          <a:graphicData uri="http://schemas.openxmlformats.org/presentationml/2006/ole">
            <mc:AlternateContent xmlns:mc="http://schemas.openxmlformats.org/markup-compatibility/2006">
              <mc:Choice xmlns:v="urn:schemas-microsoft-com:vml" Requires="v">
                <p:oleObj spid="_x0000_s62242" name="公式" r:id="rId3" imgW="215619" imgH="215619" progId="Equation.3">
                  <p:embed/>
                </p:oleObj>
              </mc:Choice>
              <mc:Fallback>
                <p:oleObj name="公式" r:id="rId3" imgW="215619" imgH="215619" progId="Equation.3">
                  <p:embed/>
                  <p:pic>
                    <p:nvPicPr>
                      <p:cNvPr id="0" name="Picture 5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836712"/>
                        <a:ext cx="366713" cy="373062"/>
                      </a:xfrm>
                      <a:prstGeom prst="rect">
                        <a:avLst/>
                      </a:prstGeom>
                      <a:solidFill>
                        <a:schemeClr val="bg1"/>
                      </a:solidFill>
                    </p:spPr>
                  </p:pic>
                </p:oleObj>
              </mc:Fallback>
            </mc:AlternateContent>
          </a:graphicData>
        </a:graphic>
      </p:graphicFrame>
      <p:graphicFrame>
        <p:nvGraphicFramePr>
          <p:cNvPr id="61443" name="Object 3"/>
          <p:cNvGraphicFramePr>
            <a:graphicFrameLocks noChangeAspect="1"/>
          </p:cNvGraphicFramePr>
          <p:nvPr>
            <p:extLst>
              <p:ext uri="{D42A27DB-BD31-4B8C-83A1-F6EECF244321}">
                <p14:modId xmlns:p14="http://schemas.microsoft.com/office/powerpoint/2010/main" val="2035856976"/>
              </p:ext>
            </p:extLst>
          </p:nvPr>
        </p:nvGraphicFramePr>
        <p:xfrm>
          <a:off x="3000364" y="1556792"/>
          <a:ext cx="872840" cy="520602"/>
        </p:xfrm>
        <a:graphic>
          <a:graphicData uri="http://schemas.openxmlformats.org/presentationml/2006/ole">
            <mc:AlternateContent xmlns:mc="http://schemas.openxmlformats.org/markup-compatibility/2006">
              <mc:Choice xmlns:v="urn:schemas-microsoft-com:vml" Requires="v">
                <p:oleObj spid="_x0000_s62243" name="公式" r:id="rId5" imgW="368140" imgH="215806" progId="Equation.3">
                  <p:embed/>
                </p:oleObj>
              </mc:Choice>
              <mc:Fallback>
                <p:oleObj name="公式" r:id="rId5" imgW="368140" imgH="215806" progId="Equation.3">
                  <p:embed/>
                  <p:pic>
                    <p:nvPicPr>
                      <p:cNvPr id="0" name="Picture 5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64" y="1556792"/>
                        <a:ext cx="872840" cy="520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extLst>
              <p:ext uri="{D42A27DB-BD31-4B8C-83A1-F6EECF244321}">
                <p14:modId xmlns:p14="http://schemas.microsoft.com/office/powerpoint/2010/main" val="3205142580"/>
              </p:ext>
            </p:extLst>
          </p:nvPr>
        </p:nvGraphicFramePr>
        <p:xfrm>
          <a:off x="1697428" y="2070071"/>
          <a:ext cx="786340" cy="566841"/>
        </p:xfrm>
        <a:graphic>
          <a:graphicData uri="http://schemas.openxmlformats.org/presentationml/2006/ole">
            <mc:AlternateContent xmlns:mc="http://schemas.openxmlformats.org/markup-compatibility/2006">
              <mc:Choice xmlns:v="urn:schemas-microsoft-com:vml" Requires="v">
                <p:oleObj spid="_x0000_s62244" name="公式" r:id="rId7" imgW="304536" imgH="215713" progId="Equation.3">
                  <p:embed/>
                </p:oleObj>
              </mc:Choice>
              <mc:Fallback>
                <p:oleObj name="公式" r:id="rId7" imgW="304536" imgH="215713" progId="Equation.3">
                  <p:embed/>
                  <p:pic>
                    <p:nvPicPr>
                      <p:cNvPr id="0" name="Picture 5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7428" y="2070071"/>
                        <a:ext cx="786340" cy="566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extLst>
              <p:ext uri="{D42A27DB-BD31-4B8C-83A1-F6EECF244321}">
                <p14:modId xmlns:p14="http://schemas.microsoft.com/office/powerpoint/2010/main" val="3794623711"/>
              </p:ext>
            </p:extLst>
          </p:nvPr>
        </p:nvGraphicFramePr>
        <p:xfrm>
          <a:off x="7308428" y="2351088"/>
          <a:ext cx="215900" cy="241300"/>
        </p:xfrm>
        <a:graphic>
          <a:graphicData uri="http://schemas.openxmlformats.org/presentationml/2006/ole">
            <mc:AlternateContent xmlns:mc="http://schemas.openxmlformats.org/markup-compatibility/2006">
              <mc:Choice xmlns:v="urn:schemas-microsoft-com:vml" Requires="v">
                <p:oleObj spid="_x0000_s62245" name="公式" r:id="rId9" imgW="126835" imgH="139518" progId="Equation.3">
                  <p:embed/>
                </p:oleObj>
              </mc:Choice>
              <mc:Fallback>
                <p:oleObj name="公式" r:id="rId9" imgW="126835" imgH="139518" progId="Equation.3">
                  <p:embed/>
                  <p:pic>
                    <p:nvPicPr>
                      <p:cNvPr id="0" name="Picture 5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428" y="2351088"/>
                        <a:ext cx="215900" cy="241300"/>
                      </a:xfrm>
                      <a:prstGeom prst="rect">
                        <a:avLst/>
                      </a:prstGeom>
                      <a:solidFill>
                        <a:schemeClr val="bg1"/>
                      </a:solidFill>
                    </p:spPr>
                  </p:pic>
                </p:oleObj>
              </mc:Fallback>
            </mc:AlternateContent>
          </a:graphicData>
        </a:graphic>
      </p:graphicFrame>
      <p:graphicFrame>
        <p:nvGraphicFramePr>
          <p:cNvPr id="61446" name="Object 6"/>
          <p:cNvGraphicFramePr>
            <a:graphicFrameLocks noChangeAspect="1"/>
          </p:cNvGraphicFramePr>
          <p:nvPr>
            <p:extLst>
              <p:ext uri="{D42A27DB-BD31-4B8C-83A1-F6EECF244321}">
                <p14:modId xmlns:p14="http://schemas.microsoft.com/office/powerpoint/2010/main" val="971843891"/>
              </p:ext>
            </p:extLst>
          </p:nvPr>
        </p:nvGraphicFramePr>
        <p:xfrm>
          <a:off x="6295602" y="1336762"/>
          <a:ext cx="238125" cy="284162"/>
        </p:xfrm>
        <a:graphic>
          <a:graphicData uri="http://schemas.openxmlformats.org/presentationml/2006/ole">
            <mc:AlternateContent xmlns:mc="http://schemas.openxmlformats.org/markup-compatibility/2006">
              <mc:Choice xmlns:v="urn:schemas-microsoft-com:vml" Requires="v">
                <p:oleObj spid="_x0000_s62246" name="公式" r:id="rId11" imgW="139579" imgH="164957" progId="Equation.3">
                  <p:embed/>
                </p:oleObj>
              </mc:Choice>
              <mc:Fallback>
                <p:oleObj name="公式" r:id="rId11" imgW="139579" imgH="164957" progId="Equation.3">
                  <p:embed/>
                  <p:pic>
                    <p:nvPicPr>
                      <p:cNvPr id="0" name="Picture 5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95602" y="1336762"/>
                        <a:ext cx="238125" cy="284162"/>
                      </a:xfrm>
                      <a:prstGeom prst="rect">
                        <a:avLst/>
                      </a:prstGeom>
                      <a:solidFill>
                        <a:schemeClr val="bg1"/>
                      </a:solidFill>
                    </p:spPr>
                  </p:pic>
                </p:oleObj>
              </mc:Fallback>
            </mc:AlternateContent>
          </a:graphicData>
        </a:graphic>
      </p:graphicFrame>
      <p:graphicFrame>
        <p:nvGraphicFramePr>
          <p:cNvPr id="61447" name="Object 7"/>
          <p:cNvGraphicFramePr>
            <a:graphicFrameLocks noChangeAspect="1"/>
          </p:cNvGraphicFramePr>
          <p:nvPr>
            <p:extLst>
              <p:ext uri="{D42A27DB-BD31-4B8C-83A1-F6EECF244321}">
                <p14:modId xmlns:p14="http://schemas.microsoft.com/office/powerpoint/2010/main" val="4008647580"/>
              </p:ext>
            </p:extLst>
          </p:nvPr>
        </p:nvGraphicFramePr>
        <p:xfrm>
          <a:off x="6246390" y="2181225"/>
          <a:ext cx="215900" cy="307975"/>
        </p:xfrm>
        <a:graphic>
          <a:graphicData uri="http://schemas.openxmlformats.org/presentationml/2006/ole">
            <mc:AlternateContent xmlns:mc="http://schemas.openxmlformats.org/markup-compatibility/2006">
              <mc:Choice xmlns:v="urn:schemas-microsoft-com:vml" Requires="v">
                <p:oleObj spid="_x0000_s62247" name="公式" r:id="rId13" imgW="126725" imgH="177415" progId="Equation.3">
                  <p:embed/>
                </p:oleObj>
              </mc:Choice>
              <mc:Fallback>
                <p:oleObj name="公式" r:id="rId13" imgW="126725" imgH="177415" progId="Equation.3">
                  <p:embed/>
                  <p:pic>
                    <p:nvPicPr>
                      <p:cNvPr id="0" name="Picture 5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6390" y="2181225"/>
                        <a:ext cx="215900" cy="307975"/>
                      </a:xfrm>
                      <a:prstGeom prst="rect">
                        <a:avLst/>
                      </a:prstGeom>
                      <a:solidFill>
                        <a:schemeClr val="bg1"/>
                      </a:solidFill>
                    </p:spPr>
                  </p:pic>
                </p:oleObj>
              </mc:Fallback>
            </mc:AlternateContent>
          </a:graphicData>
        </a:graphic>
      </p:graphicFrame>
      <p:graphicFrame>
        <p:nvGraphicFramePr>
          <p:cNvPr id="61448" name="Object 8"/>
          <p:cNvGraphicFramePr>
            <a:graphicFrameLocks noChangeAspect="1"/>
          </p:cNvGraphicFramePr>
          <p:nvPr>
            <p:extLst>
              <p:ext uri="{D42A27DB-BD31-4B8C-83A1-F6EECF244321}">
                <p14:modId xmlns:p14="http://schemas.microsoft.com/office/powerpoint/2010/main" val="2200452644"/>
              </p:ext>
            </p:extLst>
          </p:nvPr>
        </p:nvGraphicFramePr>
        <p:xfrm>
          <a:off x="3872857" y="2346396"/>
          <a:ext cx="555127" cy="598418"/>
        </p:xfrm>
        <a:graphic>
          <a:graphicData uri="http://schemas.openxmlformats.org/presentationml/2006/ole">
            <mc:AlternateContent xmlns:mc="http://schemas.openxmlformats.org/markup-compatibility/2006">
              <mc:Choice xmlns:v="urn:schemas-microsoft-com:vml" Requires="v">
                <p:oleObj spid="_x0000_s62248" name="公式" r:id="rId15" imgW="203024" imgH="215713" progId="Equation.3">
                  <p:embed/>
                </p:oleObj>
              </mc:Choice>
              <mc:Fallback>
                <p:oleObj name="公式" r:id="rId15" imgW="203024" imgH="215713" progId="Equation.3">
                  <p:embed/>
                  <p:pic>
                    <p:nvPicPr>
                      <p:cNvPr id="0" name="Picture 6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2857" y="2346396"/>
                        <a:ext cx="555127" cy="598418"/>
                      </a:xfrm>
                      <a:prstGeom prst="rect">
                        <a:avLst/>
                      </a:prstGeom>
                      <a:solidFill>
                        <a:schemeClr val="bg1"/>
                      </a:solidFill>
                    </p:spPr>
                  </p:pic>
                </p:oleObj>
              </mc:Fallback>
            </mc:AlternateContent>
          </a:graphicData>
        </a:graphic>
      </p:graphicFrame>
      <p:graphicFrame>
        <p:nvGraphicFramePr>
          <p:cNvPr id="61449" name="Object 9"/>
          <p:cNvGraphicFramePr>
            <a:graphicFrameLocks noChangeAspect="1"/>
          </p:cNvGraphicFramePr>
          <p:nvPr>
            <p:extLst>
              <p:ext uri="{D42A27DB-BD31-4B8C-83A1-F6EECF244321}">
                <p14:modId xmlns:p14="http://schemas.microsoft.com/office/powerpoint/2010/main" val="3400282113"/>
              </p:ext>
            </p:extLst>
          </p:nvPr>
        </p:nvGraphicFramePr>
        <p:xfrm>
          <a:off x="4788024" y="3167867"/>
          <a:ext cx="467864" cy="621173"/>
        </p:xfrm>
        <a:graphic>
          <a:graphicData uri="http://schemas.openxmlformats.org/presentationml/2006/ole">
            <mc:AlternateContent xmlns:mc="http://schemas.openxmlformats.org/markup-compatibility/2006">
              <mc:Choice xmlns:v="urn:schemas-microsoft-com:vml" Requires="v">
                <p:oleObj spid="_x0000_s62249" name="公式" r:id="rId17" imgW="164885" imgH="215619" progId="Equation.3">
                  <p:embed/>
                </p:oleObj>
              </mc:Choice>
              <mc:Fallback>
                <p:oleObj name="公式" r:id="rId17" imgW="164885" imgH="215619" progId="Equation.3">
                  <p:embed/>
                  <p:pic>
                    <p:nvPicPr>
                      <p:cNvPr id="0" name="Picture 6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8024" y="3167867"/>
                        <a:ext cx="467864" cy="621173"/>
                      </a:xfrm>
                      <a:prstGeom prst="rect">
                        <a:avLst/>
                      </a:prstGeom>
                      <a:solidFill>
                        <a:schemeClr val="bg1"/>
                      </a:solidFill>
                    </p:spPr>
                  </p:pic>
                </p:oleObj>
              </mc:Fallback>
            </mc:AlternateContent>
          </a:graphicData>
        </a:graphic>
      </p:graphicFrame>
      <p:graphicFrame>
        <p:nvGraphicFramePr>
          <p:cNvPr id="61450" name="Object 10"/>
          <p:cNvGraphicFramePr>
            <a:graphicFrameLocks noChangeAspect="1"/>
          </p:cNvGraphicFramePr>
          <p:nvPr>
            <p:extLst>
              <p:ext uri="{D42A27DB-BD31-4B8C-83A1-F6EECF244321}">
                <p14:modId xmlns:p14="http://schemas.microsoft.com/office/powerpoint/2010/main" val="1689053820"/>
              </p:ext>
            </p:extLst>
          </p:nvPr>
        </p:nvGraphicFramePr>
        <p:xfrm>
          <a:off x="1763688" y="3080206"/>
          <a:ext cx="764557" cy="507544"/>
        </p:xfrm>
        <a:graphic>
          <a:graphicData uri="http://schemas.openxmlformats.org/presentationml/2006/ole">
            <mc:AlternateContent xmlns:mc="http://schemas.openxmlformats.org/markup-compatibility/2006">
              <mc:Choice xmlns:v="urn:schemas-microsoft-com:vml" Requires="v">
                <p:oleObj spid="_x0000_s62250" name="公式" r:id="rId19" imgW="330057" imgH="215806" progId="Equation.3">
                  <p:embed/>
                </p:oleObj>
              </mc:Choice>
              <mc:Fallback>
                <p:oleObj name="公式" r:id="rId19" imgW="330057" imgH="215806" progId="Equation.3">
                  <p:embed/>
                  <p:pic>
                    <p:nvPicPr>
                      <p:cNvPr id="0" name="Picture 6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63688" y="3080206"/>
                        <a:ext cx="764557" cy="507544"/>
                      </a:xfrm>
                      <a:prstGeom prst="rect">
                        <a:avLst/>
                      </a:prstGeom>
                      <a:solidFill>
                        <a:schemeClr val="bg1"/>
                      </a:solidFill>
                    </p:spPr>
                  </p:pic>
                </p:oleObj>
              </mc:Fallback>
            </mc:AlternateContent>
          </a:graphicData>
        </a:graphic>
      </p:graphicFrame>
      <p:graphicFrame>
        <p:nvGraphicFramePr>
          <p:cNvPr id="61451" name="Object 11"/>
          <p:cNvGraphicFramePr>
            <a:graphicFrameLocks noChangeAspect="1"/>
          </p:cNvGraphicFramePr>
          <p:nvPr>
            <p:extLst>
              <p:ext uri="{D42A27DB-BD31-4B8C-83A1-F6EECF244321}">
                <p14:modId xmlns:p14="http://schemas.microsoft.com/office/powerpoint/2010/main" val="3028279984"/>
              </p:ext>
            </p:extLst>
          </p:nvPr>
        </p:nvGraphicFramePr>
        <p:xfrm>
          <a:off x="3275856" y="3861048"/>
          <a:ext cx="870135" cy="655391"/>
        </p:xfrm>
        <a:graphic>
          <a:graphicData uri="http://schemas.openxmlformats.org/presentationml/2006/ole">
            <mc:AlternateContent xmlns:mc="http://schemas.openxmlformats.org/markup-compatibility/2006">
              <mc:Choice xmlns:v="urn:schemas-microsoft-com:vml" Requires="v">
                <p:oleObj spid="_x0000_s62251" name="公式" r:id="rId21" imgW="291847" imgH="215713" progId="Equation.3">
                  <p:embed/>
                </p:oleObj>
              </mc:Choice>
              <mc:Fallback>
                <p:oleObj name="公式" r:id="rId21" imgW="291847" imgH="215713" progId="Equation.3">
                  <p:embed/>
                  <p:pic>
                    <p:nvPicPr>
                      <p:cNvPr id="0" name="Picture 6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5856" y="3861048"/>
                        <a:ext cx="870135" cy="655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0" name="直接箭头连接符 39"/>
          <p:cNvCxnSpPr/>
          <p:nvPr/>
        </p:nvCxnSpPr>
        <p:spPr bwMode="auto">
          <a:xfrm>
            <a:off x="3214678" y="1265324"/>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直接箭头连接符 42"/>
          <p:cNvCxnSpPr/>
          <p:nvPr/>
        </p:nvCxnSpPr>
        <p:spPr bwMode="auto">
          <a:xfrm>
            <a:off x="4649138" y="3000372"/>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61452" name="Object 12"/>
          <p:cNvGraphicFramePr>
            <a:graphicFrameLocks noChangeAspect="1"/>
          </p:cNvGraphicFramePr>
          <p:nvPr>
            <p:extLst>
              <p:ext uri="{D42A27DB-BD31-4B8C-83A1-F6EECF244321}">
                <p14:modId xmlns:p14="http://schemas.microsoft.com/office/powerpoint/2010/main" val="2145749120"/>
              </p:ext>
            </p:extLst>
          </p:nvPr>
        </p:nvGraphicFramePr>
        <p:xfrm>
          <a:off x="3397250" y="865287"/>
          <a:ext cx="303213" cy="371475"/>
        </p:xfrm>
        <a:graphic>
          <a:graphicData uri="http://schemas.openxmlformats.org/presentationml/2006/ole">
            <mc:AlternateContent xmlns:mc="http://schemas.openxmlformats.org/markup-compatibility/2006">
              <mc:Choice xmlns:v="urn:schemas-microsoft-com:vml" Requires="v">
                <p:oleObj spid="_x0000_s62252" name="公式" r:id="rId23" imgW="177569" imgH="215619" progId="Equation.3">
                  <p:embed/>
                </p:oleObj>
              </mc:Choice>
              <mc:Fallback>
                <p:oleObj name="公式" r:id="rId23" imgW="177569" imgH="215619" progId="Equation.3">
                  <p:embed/>
                  <p:pic>
                    <p:nvPicPr>
                      <p:cNvPr id="0" name="Picture 6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97250" y="865287"/>
                        <a:ext cx="303213" cy="371475"/>
                      </a:xfrm>
                      <a:prstGeom prst="rect">
                        <a:avLst/>
                      </a:prstGeom>
                      <a:solidFill>
                        <a:schemeClr val="bg1"/>
                      </a:solidFill>
                    </p:spPr>
                  </p:pic>
                </p:oleObj>
              </mc:Fallback>
            </mc:AlternateContent>
          </a:graphicData>
        </a:graphic>
      </p:graphicFrame>
      <p:graphicFrame>
        <p:nvGraphicFramePr>
          <p:cNvPr id="61453" name="Object 13"/>
          <p:cNvGraphicFramePr>
            <a:graphicFrameLocks noChangeAspect="1"/>
          </p:cNvGraphicFramePr>
          <p:nvPr>
            <p:extLst>
              <p:ext uri="{D42A27DB-BD31-4B8C-83A1-F6EECF244321}">
                <p14:modId xmlns:p14="http://schemas.microsoft.com/office/powerpoint/2010/main" val="2242694999"/>
              </p:ext>
            </p:extLst>
          </p:nvPr>
        </p:nvGraphicFramePr>
        <p:xfrm>
          <a:off x="4812656" y="2259168"/>
          <a:ext cx="479424" cy="684057"/>
        </p:xfrm>
        <a:graphic>
          <a:graphicData uri="http://schemas.openxmlformats.org/presentationml/2006/ole">
            <mc:AlternateContent xmlns:mc="http://schemas.openxmlformats.org/markup-compatibility/2006">
              <mc:Choice xmlns:v="urn:schemas-microsoft-com:vml" Requires="v">
                <p:oleObj spid="_x0000_s62253" name="公式" r:id="rId25" imgW="152268" imgH="215713" progId="Equation.3">
                  <p:embed/>
                </p:oleObj>
              </mc:Choice>
              <mc:Fallback>
                <p:oleObj name="公式" r:id="rId25" imgW="152268" imgH="215713" progId="Equation.3">
                  <p:embed/>
                  <p:pic>
                    <p:nvPicPr>
                      <p:cNvPr id="0" name="Picture 60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12656" y="2259168"/>
                        <a:ext cx="479424" cy="684057"/>
                      </a:xfrm>
                      <a:prstGeom prst="rect">
                        <a:avLst/>
                      </a:prstGeom>
                      <a:solidFill>
                        <a:schemeClr val="bg1"/>
                      </a:solidFill>
                    </p:spPr>
                  </p:pic>
                </p:oleObj>
              </mc:Fallback>
            </mc:AlternateContent>
          </a:graphicData>
        </a:graphic>
      </p:graphicFrame>
      <p:graphicFrame>
        <p:nvGraphicFramePr>
          <p:cNvPr id="61454" name="Object 14"/>
          <p:cNvGraphicFramePr>
            <a:graphicFrameLocks noChangeAspect="1"/>
          </p:cNvGraphicFramePr>
          <p:nvPr>
            <p:extLst>
              <p:ext uri="{D42A27DB-BD31-4B8C-83A1-F6EECF244321}">
                <p14:modId xmlns:p14="http://schemas.microsoft.com/office/powerpoint/2010/main" val="3502967163"/>
              </p:ext>
            </p:extLst>
          </p:nvPr>
        </p:nvGraphicFramePr>
        <p:xfrm>
          <a:off x="2267744" y="4437112"/>
          <a:ext cx="415359" cy="480836"/>
        </p:xfrm>
        <a:graphic>
          <a:graphicData uri="http://schemas.openxmlformats.org/presentationml/2006/ole">
            <mc:AlternateContent xmlns:mc="http://schemas.openxmlformats.org/markup-compatibility/2006">
              <mc:Choice xmlns:v="urn:schemas-microsoft-com:vml" Requires="v">
                <p:oleObj spid="_x0000_s62254" name="公式" r:id="rId27" imgW="190335" imgH="215713" progId="Equation.3">
                  <p:embed/>
                </p:oleObj>
              </mc:Choice>
              <mc:Fallback>
                <p:oleObj name="公式" r:id="rId27" imgW="190335" imgH="215713" progId="Equation.3">
                  <p:embed/>
                  <p:pic>
                    <p:nvPicPr>
                      <p:cNvPr id="0" name="Picture 60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67744" y="4437112"/>
                        <a:ext cx="415359" cy="480836"/>
                      </a:xfrm>
                      <a:prstGeom prst="rect">
                        <a:avLst/>
                      </a:prstGeom>
                      <a:solidFill>
                        <a:schemeClr val="bg1"/>
                      </a:solidFill>
                    </p:spPr>
                  </p:pic>
                </p:oleObj>
              </mc:Fallback>
            </mc:AlternateContent>
          </a:graphicData>
        </a:graphic>
      </p:graphicFrame>
      <p:graphicFrame>
        <p:nvGraphicFramePr>
          <p:cNvPr id="61455" name="Object 15"/>
          <p:cNvGraphicFramePr>
            <a:graphicFrameLocks noChangeAspect="1"/>
          </p:cNvGraphicFramePr>
          <p:nvPr>
            <p:extLst>
              <p:ext uri="{D42A27DB-BD31-4B8C-83A1-F6EECF244321}">
                <p14:modId xmlns:p14="http://schemas.microsoft.com/office/powerpoint/2010/main" val="1415465654"/>
              </p:ext>
            </p:extLst>
          </p:nvPr>
        </p:nvGraphicFramePr>
        <p:xfrm>
          <a:off x="5220072" y="4407916"/>
          <a:ext cx="1080120" cy="533252"/>
        </p:xfrm>
        <a:graphic>
          <a:graphicData uri="http://schemas.openxmlformats.org/presentationml/2006/ole">
            <mc:AlternateContent xmlns:mc="http://schemas.openxmlformats.org/markup-compatibility/2006">
              <mc:Choice xmlns:v="urn:schemas-microsoft-com:vml" Requires="v">
                <p:oleObj spid="_x0000_s62255" name="公式" r:id="rId29" imgW="444114" imgH="215713" progId="Equation.3">
                  <p:embed/>
                </p:oleObj>
              </mc:Choice>
              <mc:Fallback>
                <p:oleObj name="公式" r:id="rId29" imgW="444114" imgH="215713" progId="Equation.3">
                  <p:embed/>
                  <p:pic>
                    <p:nvPicPr>
                      <p:cNvPr id="0" name="Picture 60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20072" y="4407916"/>
                        <a:ext cx="1080120" cy="533252"/>
                      </a:xfrm>
                      <a:prstGeom prst="rect">
                        <a:avLst/>
                      </a:prstGeom>
                      <a:solidFill>
                        <a:schemeClr val="bg1"/>
                      </a:solidFill>
                    </p:spPr>
                  </p:pic>
                </p:oleObj>
              </mc:Fallback>
            </mc:AlternateContent>
          </a:graphicData>
        </a:graphic>
      </p:graphicFrame>
      <p:cxnSp>
        <p:nvCxnSpPr>
          <p:cNvPr id="7" name="直接箭头连接符 6"/>
          <p:cNvCxnSpPr/>
          <p:nvPr/>
        </p:nvCxnSpPr>
        <p:spPr bwMode="auto">
          <a:xfrm flipH="1">
            <a:off x="2987824" y="3430589"/>
            <a:ext cx="73420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4160616802"/>
              </p:ext>
            </p:extLst>
          </p:nvPr>
        </p:nvGraphicFramePr>
        <p:xfrm>
          <a:off x="2555776" y="2908300"/>
          <a:ext cx="873125" cy="520700"/>
        </p:xfrm>
        <a:graphic>
          <a:graphicData uri="http://schemas.openxmlformats.org/presentationml/2006/ole">
            <mc:AlternateContent xmlns:mc="http://schemas.openxmlformats.org/markup-compatibility/2006">
              <mc:Choice xmlns:v="urn:schemas-microsoft-com:vml" Requires="v">
                <p:oleObj spid="_x0000_s62256" name="公式" r:id="rId31" imgW="368140" imgH="215806" progId="Equation.3">
                  <p:embed/>
                </p:oleObj>
              </mc:Choice>
              <mc:Fallback>
                <p:oleObj name="公式" r:id="rId31" imgW="368140" imgH="215806" progId="Equation.3">
                  <p:embed/>
                  <p:pic>
                    <p:nvPicPr>
                      <p:cNvPr id="0" name="Picture 6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908300"/>
                        <a:ext cx="8731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箭头连接符 11"/>
          <p:cNvCxnSpPr/>
          <p:nvPr/>
        </p:nvCxnSpPr>
        <p:spPr bwMode="auto">
          <a:xfrm>
            <a:off x="3722033" y="3429000"/>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4" name="对象 13"/>
          <p:cNvGraphicFramePr>
            <a:graphicFrameLocks noChangeAspect="1"/>
          </p:cNvGraphicFramePr>
          <p:nvPr>
            <p:extLst>
              <p:ext uri="{D42A27DB-BD31-4B8C-83A1-F6EECF244321}">
                <p14:modId xmlns:p14="http://schemas.microsoft.com/office/powerpoint/2010/main" val="884156750"/>
              </p:ext>
            </p:extLst>
          </p:nvPr>
        </p:nvGraphicFramePr>
        <p:xfrm>
          <a:off x="3821093" y="3563940"/>
          <a:ext cx="366713" cy="373062"/>
        </p:xfrm>
        <a:graphic>
          <a:graphicData uri="http://schemas.openxmlformats.org/presentationml/2006/ole">
            <mc:AlternateContent xmlns:mc="http://schemas.openxmlformats.org/markup-compatibility/2006">
              <mc:Choice xmlns:v="urn:schemas-microsoft-com:vml" Requires="v">
                <p:oleObj spid="_x0000_s62257" name="公式" r:id="rId32" imgW="215619" imgH="215619" progId="Equation.3">
                  <p:embed/>
                </p:oleObj>
              </mc:Choice>
              <mc:Fallback>
                <p:oleObj name="公式" r:id="rId32" imgW="215619" imgH="215619" progId="Equation.3">
                  <p:embed/>
                  <p:pic>
                    <p:nvPicPr>
                      <p:cNvPr id="0" name="Picture 6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093" y="3563940"/>
                        <a:ext cx="366713"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76260"/>
          </a:xfrm>
        </p:spPr>
        <p:txBody>
          <a:bodyPr/>
          <a:lstStyle/>
          <a:p>
            <a:pPr algn="l"/>
            <a:r>
              <a:rPr lang="zh-CN" altLang="en-US" sz="2800" dirty="0" smtClean="0"/>
              <a:t>运动方程：</a:t>
            </a:r>
            <a:endParaRPr lang="zh-CN" altLang="en-US" sz="2800" dirty="0"/>
          </a:p>
        </p:txBody>
      </p:sp>
      <p:sp>
        <p:nvSpPr>
          <p:cNvPr id="3" name="内容占位符 2"/>
          <p:cNvSpPr>
            <a:spLocks noGrp="1"/>
          </p:cNvSpPr>
          <p:nvPr>
            <p:ph idx="1"/>
          </p:nvPr>
        </p:nvSpPr>
        <p:spPr>
          <a:xfrm>
            <a:off x="685800" y="1713494"/>
            <a:ext cx="7772400" cy="4595826"/>
          </a:xfrm>
        </p:spPr>
        <p:txBody>
          <a:bodyPr/>
          <a:lstStyle/>
          <a:p>
            <a:endParaRPr lang="en-US" altLang="zh-CN" dirty="0" smtClean="0"/>
          </a:p>
          <a:p>
            <a:endParaRPr lang="en-US" altLang="zh-CN" sz="2800" dirty="0" smtClean="0"/>
          </a:p>
          <a:p>
            <a:endParaRPr lang="en-US" altLang="zh-CN" sz="2800" dirty="0" smtClean="0"/>
          </a:p>
          <a:p>
            <a:endParaRPr lang="en-US" altLang="zh-CN" sz="2800" dirty="0"/>
          </a:p>
          <a:p>
            <a:r>
              <a:rPr lang="zh-CN" altLang="en-US" sz="2800" dirty="0" smtClean="0"/>
              <a:t>推出 </a:t>
            </a:r>
            <a:endParaRPr lang="en-US" altLang="zh-CN" sz="2800" dirty="0" smtClean="0"/>
          </a:p>
          <a:p>
            <a:r>
              <a:rPr lang="zh-CN" altLang="en-US" sz="2800" dirty="0" smtClean="0"/>
              <a:t>由</a:t>
            </a:r>
            <a:endParaRPr lang="en-US" altLang="zh-CN" sz="2800" dirty="0" smtClean="0"/>
          </a:p>
          <a:p>
            <a:r>
              <a:rPr lang="zh-CN" altLang="en-US" sz="2800" dirty="0" smtClean="0"/>
              <a:t>可知：</a:t>
            </a:r>
            <a:endParaRPr lang="en-US" altLang="zh-CN" sz="2800" dirty="0" smtClean="0"/>
          </a:p>
          <a:p>
            <a:r>
              <a:rPr lang="zh-CN" altLang="en-US" sz="2800" dirty="0" smtClean="0"/>
              <a:t>得到</a:t>
            </a:r>
            <a:r>
              <a:rPr lang="en-US" altLang="zh-CN" sz="2800" dirty="0" smtClean="0"/>
              <a:t>F&gt;10.8</a:t>
            </a:r>
            <a:r>
              <a:rPr lang="zh-CN" altLang="en-US" sz="2800" dirty="0" smtClean="0"/>
              <a:t>牛，外力</a:t>
            </a:r>
            <a:r>
              <a:rPr lang="en-US" altLang="zh-CN" sz="2800" dirty="0" smtClean="0"/>
              <a:t>F</a:t>
            </a:r>
            <a:r>
              <a:rPr lang="zh-CN" altLang="en-US" sz="2800" dirty="0" smtClean="0"/>
              <a:t>必须大于</a:t>
            </a:r>
            <a:r>
              <a:rPr lang="en-US" altLang="zh-CN" sz="2800" dirty="0" smtClean="0"/>
              <a:t>10.8</a:t>
            </a:r>
            <a:r>
              <a:rPr lang="zh-CN" altLang="en-US" sz="2800" dirty="0" smtClean="0"/>
              <a:t>牛       </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25</a:t>
            </a:fld>
            <a:endParaRPr lang="en-US" altLang="zh-CN"/>
          </a:p>
        </p:txBody>
      </p:sp>
      <p:graphicFrame>
        <p:nvGraphicFramePr>
          <p:cNvPr id="62466" name="Object 2"/>
          <p:cNvGraphicFramePr>
            <a:graphicFrameLocks noChangeAspect="1"/>
          </p:cNvGraphicFramePr>
          <p:nvPr>
            <p:extLst>
              <p:ext uri="{D42A27DB-BD31-4B8C-83A1-F6EECF244321}">
                <p14:modId xmlns:p14="http://schemas.microsoft.com/office/powerpoint/2010/main" val="1348792566"/>
              </p:ext>
            </p:extLst>
          </p:nvPr>
        </p:nvGraphicFramePr>
        <p:xfrm>
          <a:off x="2000231" y="1261029"/>
          <a:ext cx="3539887" cy="2239979"/>
        </p:xfrm>
        <a:graphic>
          <a:graphicData uri="http://schemas.openxmlformats.org/presentationml/2006/ole">
            <mc:AlternateContent xmlns:mc="http://schemas.openxmlformats.org/markup-compatibility/2006">
              <mc:Choice xmlns:v="urn:schemas-microsoft-com:vml" Requires="v">
                <p:oleObj spid="_x0000_s62721" name="公式" r:id="rId3" imgW="1473200" imgH="914400" progId="Equation.3">
                  <p:embed/>
                </p:oleObj>
              </mc:Choice>
              <mc:Fallback>
                <p:oleObj name="公式" r:id="rId3" imgW="1473200" imgH="91440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1" y="1261029"/>
                        <a:ext cx="3539887" cy="2239979"/>
                      </a:xfrm>
                      <a:prstGeom prst="rect">
                        <a:avLst/>
                      </a:prstGeom>
                      <a:solidFill>
                        <a:schemeClr val="bg1"/>
                      </a:solidFill>
                    </p:spPr>
                  </p:pic>
                </p:oleObj>
              </mc:Fallback>
            </mc:AlternateContent>
          </a:graphicData>
        </a:graphic>
      </p:graphicFrame>
      <p:sp>
        <p:nvSpPr>
          <p:cNvPr id="6" name="左大括号 5"/>
          <p:cNvSpPr/>
          <p:nvPr/>
        </p:nvSpPr>
        <p:spPr bwMode="auto">
          <a:xfrm>
            <a:off x="1643042" y="1484784"/>
            <a:ext cx="214314" cy="1728192"/>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62467" name="Object 3"/>
          <p:cNvGraphicFramePr>
            <a:graphicFrameLocks noChangeAspect="1"/>
          </p:cNvGraphicFramePr>
          <p:nvPr>
            <p:extLst>
              <p:ext uri="{D42A27DB-BD31-4B8C-83A1-F6EECF244321}">
                <p14:modId xmlns:p14="http://schemas.microsoft.com/office/powerpoint/2010/main" val="3721785076"/>
              </p:ext>
            </p:extLst>
          </p:nvPr>
        </p:nvGraphicFramePr>
        <p:xfrm>
          <a:off x="1995637" y="3879187"/>
          <a:ext cx="1208211" cy="454287"/>
        </p:xfrm>
        <a:graphic>
          <a:graphicData uri="http://schemas.openxmlformats.org/presentationml/2006/ole">
            <mc:AlternateContent xmlns:mc="http://schemas.openxmlformats.org/markup-compatibility/2006">
              <mc:Choice xmlns:v="urn:schemas-microsoft-com:vml" Requires="v">
                <p:oleObj spid="_x0000_s62722" name="公式" r:id="rId5" imgW="583693" imgH="215713" progId="Equation.3">
                  <p:embed/>
                </p:oleObj>
              </mc:Choice>
              <mc:Fallback>
                <p:oleObj name="公式" r:id="rId5" imgW="583693" imgH="215713" progId="Equation.3">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637" y="3879187"/>
                        <a:ext cx="1208211" cy="454287"/>
                      </a:xfrm>
                      <a:prstGeom prst="rect">
                        <a:avLst/>
                      </a:prstGeom>
                      <a:solidFill>
                        <a:schemeClr val="bg1"/>
                      </a:solidFill>
                    </p:spPr>
                  </p:pic>
                </p:oleObj>
              </mc:Fallback>
            </mc:AlternateContent>
          </a:graphicData>
        </a:graphic>
      </p:graphicFrame>
      <p:graphicFrame>
        <p:nvGraphicFramePr>
          <p:cNvPr id="62468" name="Object 4"/>
          <p:cNvGraphicFramePr>
            <a:graphicFrameLocks noChangeAspect="1"/>
          </p:cNvGraphicFramePr>
          <p:nvPr>
            <p:extLst>
              <p:ext uri="{D42A27DB-BD31-4B8C-83A1-F6EECF244321}">
                <p14:modId xmlns:p14="http://schemas.microsoft.com/office/powerpoint/2010/main" val="3206548237"/>
              </p:ext>
            </p:extLst>
          </p:nvPr>
        </p:nvGraphicFramePr>
        <p:xfrm>
          <a:off x="3576092" y="3717032"/>
          <a:ext cx="4524300" cy="904475"/>
        </p:xfrm>
        <a:graphic>
          <a:graphicData uri="http://schemas.openxmlformats.org/presentationml/2006/ole">
            <mc:AlternateContent xmlns:mc="http://schemas.openxmlformats.org/markup-compatibility/2006">
              <mc:Choice xmlns:v="urn:schemas-microsoft-com:vml" Requires="v">
                <p:oleObj spid="_x0000_s62723" name="公式" r:id="rId7" imgW="2197100" imgH="431800" progId="Equation.3">
                  <p:embed/>
                </p:oleObj>
              </mc:Choice>
              <mc:Fallback>
                <p:oleObj name="公式" r:id="rId7" imgW="2197100" imgH="431800" progId="Equation.3">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6092" y="3717032"/>
                        <a:ext cx="4524300" cy="904475"/>
                      </a:xfrm>
                      <a:prstGeom prst="rect">
                        <a:avLst/>
                      </a:prstGeom>
                      <a:solidFill>
                        <a:schemeClr val="bg1"/>
                      </a:solidFill>
                    </p:spPr>
                  </p:pic>
                </p:oleObj>
              </mc:Fallback>
            </mc:AlternateContent>
          </a:graphicData>
        </a:graphic>
      </p:graphicFrame>
      <p:graphicFrame>
        <p:nvGraphicFramePr>
          <p:cNvPr id="62469" name="Object 5"/>
          <p:cNvGraphicFramePr>
            <a:graphicFrameLocks noChangeAspect="1"/>
          </p:cNvGraphicFramePr>
          <p:nvPr>
            <p:extLst>
              <p:ext uri="{D42A27DB-BD31-4B8C-83A1-F6EECF244321}">
                <p14:modId xmlns:p14="http://schemas.microsoft.com/office/powerpoint/2010/main" val="2764456701"/>
              </p:ext>
            </p:extLst>
          </p:nvPr>
        </p:nvGraphicFramePr>
        <p:xfrm>
          <a:off x="1584101" y="4392459"/>
          <a:ext cx="1047359" cy="517079"/>
        </p:xfrm>
        <a:graphic>
          <a:graphicData uri="http://schemas.openxmlformats.org/presentationml/2006/ole">
            <mc:AlternateContent xmlns:mc="http://schemas.openxmlformats.org/markup-compatibility/2006">
              <mc:Choice xmlns:v="urn:schemas-microsoft-com:vml" Requires="v">
                <p:oleObj spid="_x0000_s62724" name="公式" r:id="rId9" imgW="444114" imgH="215713" progId="Equation.3">
                  <p:embed/>
                </p:oleObj>
              </mc:Choice>
              <mc:Fallback>
                <p:oleObj name="公式" r:id="rId9" imgW="444114" imgH="215713" progId="Equation.3">
                  <p:embed/>
                  <p:pic>
                    <p:nvPicPr>
                      <p:cNvPr id="0" name="Picture 1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101" y="4392459"/>
                        <a:ext cx="1047359" cy="517079"/>
                      </a:xfrm>
                      <a:prstGeom prst="rect">
                        <a:avLst/>
                      </a:prstGeom>
                      <a:solidFill>
                        <a:schemeClr val="bg1"/>
                      </a:solidFill>
                    </p:spPr>
                  </p:pic>
                </p:oleObj>
              </mc:Fallback>
            </mc:AlternateContent>
          </a:graphicData>
        </a:graphic>
      </p:graphicFrame>
      <p:graphicFrame>
        <p:nvGraphicFramePr>
          <p:cNvPr id="62470" name="Object 6"/>
          <p:cNvGraphicFramePr>
            <a:graphicFrameLocks noChangeAspect="1"/>
          </p:cNvGraphicFramePr>
          <p:nvPr>
            <p:extLst>
              <p:ext uri="{D42A27DB-BD31-4B8C-83A1-F6EECF244321}">
                <p14:modId xmlns:p14="http://schemas.microsoft.com/office/powerpoint/2010/main" val="1889519079"/>
              </p:ext>
            </p:extLst>
          </p:nvPr>
        </p:nvGraphicFramePr>
        <p:xfrm>
          <a:off x="2125216" y="4936843"/>
          <a:ext cx="3310880" cy="476751"/>
        </p:xfrm>
        <a:graphic>
          <a:graphicData uri="http://schemas.openxmlformats.org/presentationml/2006/ole">
            <mc:AlternateContent xmlns:mc="http://schemas.openxmlformats.org/markup-compatibility/2006">
              <mc:Choice xmlns:v="urn:schemas-microsoft-com:vml" Requires="v">
                <p:oleObj spid="_x0000_s62725" name="公式" r:id="rId11" imgW="1523339" imgH="215806" progId="Equation.3">
                  <p:embed/>
                </p:oleObj>
              </mc:Choice>
              <mc:Fallback>
                <p:oleObj name="公式" r:id="rId11" imgW="1523339" imgH="215806" progId="Equation.3">
                  <p:embed/>
                  <p:pic>
                    <p:nvPicPr>
                      <p:cNvPr id="0" name="Picture 1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5216" y="4936843"/>
                        <a:ext cx="3310880" cy="476751"/>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890574"/>
          </a:xfrm>
        </p:spPr>
        <p:txBody>
          <a:bodyPr/>
          <a:lstStyle/>
          <a:p>
            <a:pPr algn="l"/>
            <a:r>
              <a:rPr lang="zh-CN" altLang="en-US" sz="3200" b="1" dirty="0" smtClean="0"/>
              <a:t>二、圆周运动</a:t>
            </a:r>
            <a:endParaRPr lang="zh-CN" altLang="en-US" sz="3200" b="1" dirty="0"/>
          </a:p>
        </p:txBody>
      </p:sp>
      <p:sp>
        <p:nvSpPr>
          <p:cNvPr id="3" name="内容占位符 2"/>
          <p:cNvSpPr>
            <a:spLocks noGrp="1"/>
          </p:cNvSpPr>
          <p:nvPr>
            <p:ph idx="1"/>
          </p:nvPr>
        </p:nvSpPr>
        <p:spPr>
          <a:xfrm>
            <a:off x="685800" y="1500174"/>
            <a:ext cx="7958166" cy="4595826"/>
          </a:xfrm>
        </p:spPr>
        <p:txBody>
          <a:bodyPr/>
          <a:lstStyle/>
          <a:p>
            <a:r>
              <a:rPr lang="zh-CN" altLang="en-US" sz="2800" dirty="0" smtClean="0"/>
              <a:t>对于圆周运动，一般选择自然坐标系</a:t>
            </a:r>
            <a:endParaRPr lang="en-US" altLang="zh-CN" sz="2800" dirty="0" smtClean="0"/>
          </a:p>
          <a:p>
            <a:endParaRPr lang="en-US" altLang="zh-CN" sz="2800" dirty="0" smtClean="0"/>
          </a:p>
          <a:p>
            <a:pPr marL="0" indent="0">
              <a:buNone/>
            </a:pPr>
            <a:endParaRPr lang="en-US" altLang="zh-CN" sz="2800" dirty="0"/>
          </a:p>
          <a:p>
            <a:pPr marL="0" indent="0">
              <a:buNone/>
            </a:pPr>
            <a:endParaRPr lang="en-US" altLang="zh-CN" sz="2800" dirty="0" smtClean="0"/>
          </a:p>
          <a:p>
            <a:endParaRPr lang="en-US" altLang="zh-CN" sz="2800" dirty="0" smtClean="0"/>
          </a:p>
          <a:p>
            <a:endParaRPr lang="en-US" altLang="zh-CN" sz="2800" dirty="0" smtClean="0"/>
          </a:p>
          <a:p>
            <a:endParaRPr lang="en-US" altLang="zh-CN" sz="2800" dirty="0"/>
          </a:p>
          <a:p>
            <a:endParaRPr lang="en-US" altLang="zh-CN" sz="2800" dirty="0" smtClean="0"/>
          </a:p>
          <a:p>
            <a:pPr>
              <a:buNone/>
            </a:pPr>
            <a:r>
              <a:rPr lang="zh-CN" altLang="en-US" sz="2800" dirty="0" smtClean="0"/>
              <a:t>又∵</a:t>
            </a:r>
            <a:r>
              <a:rPr lang="en-US" altLang="zh-CN" sz="2800" dirty="0" smtClean="0"/>
              <a:t>                      </a:t>
            </a:r>
            <a:r>
              <a:rPr lang="zh-CN" altLang="en-US" sz="2800" dirty="0" smtClean="0"/>
              <a:t>∴</a:t>
            </a:r>
            <a:endParaRPr lang="en-US" altLang="zh-CN" sz="2800" dirty="0" smtClean="0"/>
          </a:p>
          <a:p>
            <a:pPr>
              <a:buNone/>
            </a:pPr>
            <a:r>
              <a:rPr lang="zh-CN" altLang="en-US" sz="2800" dirty="0" smtClean="0"/>
              <a:t> </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26</a:t>
            </a:fld>
            <a:endParaRPr lang="en-US" altLang="zh-CN"/>
          </a:p>
        </p:txBody>
      </p:sp>
      <p:graphicFrame>
        <p:nvGraphicFramePr>
          <p:cNvPr id="66562" name="Object 2"/>
          <p:cNvGraphicFramePr>
            <a:graphicFrameLocks noChangeAspect="1"/>
          </p:cNvGraphicFramePr>
          <p:nvPr>
            <p:extLst>
              <p:ext uri="{D42A27DB-BD31-4B8C-83A1-F6EECF244321}">
                <p14:modId xmlns:p14="http://schemas.microsoft.com/office/powerpoint/2010/main" val="2880459108"/>
              </p:ext>
            </p:extLst>
          </p:nvPr>
        </p:nvGraphicFramePr>
        <p:xfrm>
          <a:off x="1142976" y="1928802"/>
          <a:ext cx="1628824" cy="2074756"/>
        </p:xfrm>
        <a:graphic>
          <a:graphicData uri="http://schemas.openxmlformats.org/presentationml/2006/ole">
            <mc:AlternateContent xmlns:mc="http://schemas.openxmlformats.org/markup-compatibility/2006">
              <mc:Choice xmlns:v="urn:schemas-microsoft-com:vml" Requires="v">
                <p:oleObj spid="_x0000_s66812" name="公式" r:id="rId3" imgW="647419" imgH="812447" progId="Equation.3">
                  <p:embed/>
                </p:oleObj>
              </mc:Choice>
              <mc:Fallback>
                <p:oleObj name="公式" r:id="rId3" imgW="647419" imgH="812447" progId="Equation.3">
                  <p:embed/>
                  <p:pic>
                    <p:nvPicPr>
                      <p:cNvPr id="0" name="Picture 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1928802"/>
                        <a:ext cx="1628824" cy="2074756"/>
                      </a:xfrm>
                      <a:prstGeom prst="rect">
                        <a:avLst/>
                      </a:prstGeom>
                      <a:solidFill>
                        <a:schemeClr val="bg1"/>
                      </a:solidFill>
                    </p:spPr>
                  </p:pic>
                </p:oleObj>
              </mc:Fallback>
            </mc:AlternateContent>
          </a:graphicData>
        </a:graphic>
      </p:graphicFrame>
      <p:sp>
        <p:nvSpPr>
          <p:cNvPr id="6" name="标题 1"/>
          <p:cNvSpPr txBox="1">
            <a:spLocks/>
          </p:cNvSpPr>
          <p:nvPr/>
        </p:nvSpPr>
        <p:spPr bwMode="auto">
          <a:xfrm>
            <a:off x="1000100" y="3429000"/>
            <a:ext cx="7316316" cy="193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t>					——</a:t>
            </a:r>
            <a:r>
              <a:rPr kumimoji="1" lang="zh-CN" altLang="en-US" sz="2800" b="0" i="0" u="none" strike="noStrike" kern="0" cap="none" spc="0" normalizeH="0" baseline="0" noProof="0" dirty="0" smtClean="0">
                <a:ln>
                  <a:noFill/>
                </a:ln>
                <a:solidFill>
                  <a:schemeClr val="tx2"/>
                </a:solidFill>
                <a:effectLst/>
                <a:uLnTx/>
                <a:uFillTx/>
                <a:latin typeface="+mj-lt"/>
                <a:ea typeface="+mj-ea"/>
                <a:cs typeface="+mj-cs"/>
              </a:rPr>
              <a:t>切向力</a:t>
            </a:r>
            <a:endParaRPr kumimoji="1" lang="en-US" altLang="zh-CN" sz="2800" b="0"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800" kern="0" dirty="0" smtClean="0">
                <a:solidFill>
                  <a:schemeClr val="tx2"/>
                </a:solidFill>
                <a:latin typeface="+mj-lt"/>
                <a:ea typeface="+mj-ea"/>
                <a:cs typeface="+mj-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800" kern="0" dirty="0" smtClean="0">
                <a:solidFill>
                  <a:schemeClr val="tx2"/>
                </a:solidFill>
                <a:latin typeface="+mj-lt"/>
                <a:ea typeface="+mj-ea"/>
                <a:cs typeface="+mj-cs"/>
              </a:rPr>
              <a:t>			  		——</a:t>
            </a:r>
            <a:r>
              <a:rPr lang="zh-CN" altLang="en-US" sz="2800" kern="0" dirty="0" smtClean="0">
                <a:solidFill>
                  <a:schemeClr val="tx2"/>
                </a:solidFill>
                <a:latin typeface="+mj-lt"/>
                <a:ea typeface="+mj-ea"/>
                <a:cs typeface="+mj-cs"/>
              </a:rPr>
              <a:t>法向力</a:t>
            </a:r>
            <a:endParaRPr kumimoji="1" lang="zh-CN" alt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7" name="左大括号 6"/>
          <p:cNvSpPr/>
          <p:nvPr/>
        </p:nvSpPr>
        <p:spPr bwMode="auto">
          <a:xfrm>
            <a:off x="857224" y="2359140"/>
            <a:ext cx="142876" cy="128588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66563" name="Object 3"/>
          <p:cNvGraphicFramePr>
            <a:graphicFrameLocks noChangeAspect="1"/>
          </p:cNvGraphicFramePr>
          <p:nvPr>
            <p:extLst>
              <p:ext uri="{D42A27DB-BD31-4B8C-83A1-F6EECF244321}">
                <p14:modId xmlns:p14="http://schemas.microsoft.com/office/powerpoint/2010/main" val="3706497594"/>
              </p:ext>
            </p:extLst>
          </p:nvPr>
        </p:nvGraphicFramePr>
        <p:xfrm>
          <a:off x="4067943" y="3573016"/>
          <a:ext cx="1716705" cy="1800200"/>
        </p:xfrm>
        <a:graphic>
          <a:graphicData uri="http://schemas.openxmlformats.org/presentationml/2006/ole">
            <mc:AlternateContent xmlns:mc="http://schemas.openxmlformats.org/markup-compatibility/2006">
              <mc:Choice xmlns:v="urn:schemas-microsoft-com:vml" Requires="v">
                <p:oleObj spid="_x0000_s66813" name="公式" r:id="rId5" imgW="787058" imgH="812447" progId="Equation.3">
                  <p:embed/>
                </p:oleObj>
              </mc:Choice>
              <mc:Fallback>
                <p:oleObj name="公式" r:id="rId5" imgW="787058" imgH="812447" progId="Equation.3">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3" y="3573016"/>
                        <a:ext cx="1716705" cy="1800200"/>
                      </a:xfrm>
                      <a:prstGeom prst="rect">
                        <a:avLst/>
                      </a:prstGeom>
                      <a:solidFill>
                        <a:schemeClr val="bg1"/>
                      </a:solidFill>
                    </p:spPr>
                  </p:pic>
                </p:oleObj>
              </mc:Fallback>
            </mc:AlternateContent>
          </a:graphicData>
        </a:graphic>
      </p:graphicFrame>
      <p:sp>
        <p:nvSpPr>
          <p:cNvPr id="9" name="左大括号 8"/>
          <p:cNvSpPr/>
          <p:nvPr/>
        </p:nvSpPr>
        <p:spPr bwMode="auto">
          <a:xfrm>
            <a:off x="3925068" y="4077072"/>
            <a:ext cx="142876" cy="785818"/>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66565" name="Object 5"/>
          <p:cNvGraphicFramePr>
            <a:graphicFrameLocks noChangeAspect="1"/>
          </p:cNvGraphicFramePr>
          <p:nvPr>
            <p:extLst>
              <p:ext uri="{D42A27DB-BD31-4B8C-83A1-F6EECF244321}">
                <p14:modId xmlns:p14="http://schemas.microsoft.com/office/powerpoint/2010/main" val="3775742310"/>
              </p:ext>
            </p:extLst>
          </p:nvPr>
        </p:nvGraphicFramePr>
        <p:xfrm>
          <a:off x="1835696" y="5589240"/>
          <a:ext cx="1296144" cy="504056"/>
        </p:xfrm>
        <a:graphic>
          <a:graphicData uri="http://schemas.openxmlformats.org/presentationml/2006/ole">
            <mc:AlternateContent xmlns:mc="http://schemas.openxmlformats.org/markup-compatibility/2006">
              <mc:Choice xmlns:v="urn:schemas-microsoft-com:vml" Requires="v">
                <p:oleObj spid="_x0000_s66814" name="Equation" r:id="rId7" imgW="444240" imgH="139680" progId="Equation.DSMT4">
                  <p:embed/>
                </p:oleObj>
              </mc:Choice>
              <mc:Fallback>
                <p:oleObj name="Equation" r:id="rId7" imgW="444240" imgH="139680" progId="Equation.DSMT4">
                  <p:embed/>
                  <p:pic>
                    <p:nvPicPr>
                      <p:cNvPr id="0" name="AutoShape 202"/>
                      <p:cNvPicPr>
                        <a:picLocks noChangeAspect="1" noChangeArrowheads="1"/>
                      </p:cNvPicPr>
                      <p:nvPr/>
                    </p:nvPicPr>
                    <p:blipFill>
                      <a:blip r:embed="rId8"/>
                      <a:srcRect/>
                      <a:stretch>
                        <a:fillRect/>
                      </a:stretch>
                    </p:blipFill>
                    <p:spPr bwMode="auto">
                      <a:xfrm>
                        <a:off x="1835696" y="5589240"/>
                        <a:ext cx="1296144" cy="504056"/>
                      </a:xfrm>
                      <a:prstGeom prst="rect">
                        <a:avLst/>
                      </a:prstGeom>
                      <a:solidFill>
                        <a:schemeClr val="bg1"/>
                      </a:solidFill>
                    </p:spPr>
                  </p:pic>
                </p:oleObj>
              </mc:Fallback>
            </mc:AlternateContent>
          </a:graphicData>
        </a:graphic>
      </p:graphicFrame>
      <p:graphicFrame>
        <p:nvGraphicFramePr>
          <p:cNvPr id="66567" name="Object 7"/>
          <p:cNvGraphicFramePr>
            <a:graphicFrameLocks noChangeAspect="1"/>
          </p:cNvGraphicFramePr>
          <p:nvPr>
            <p:extLst>
              <p:ext uri="{D42A27DB-BD31-4B8C-83A1-F6EECF244321}">
                <p14:modId xmlns:p14="http://schemas.microsoft.com/office/powerpoint/2010/main" val="1088598388"/>
              </p:ext>
            </p:extLst>
          </p:nvPr>
        </p:nvGraphicFramePr>
        <p:xfrm>
          <a:off x="4148138" y="5445125"/>
          <a:ext cx="2836862" cy="792163"/>
        </p:xfrm>
        <a:graphic>
          <a:graphicData uri="http://schemas.openxmlformats.org/presentationml/2006/ole">
            <mc:AlternateContent xmlns:mc="http://schemas.openxmlformats.org/markup-compatibility/2006">
              <mc:Choice xmlns:v="urn:schemas-microsoft-com:vml" Requires="v">
                <p:oleObj spid="_x0000_s66815" name="公式" r:id="rId9" imgW="876240" imgH="241200" progId="Equation.3">
                  <p:embed/>
                </p:oleObj>
              </mc:Choice>
              <mc:Fallback>
                <p:oleObj name="公式" r:id="rId9" imgW="876240" imgH="241200" progId="Equation.3">
                  <p:embed/>
                  <p:pic>
                    <p:nvPicPr>
                      <p:cNvPr id="0" name="Picture 2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8138" y="5445125"/>
                        <a:ext cx="2836862" cy="792163"/>
                      </a:xfrm>
                      <a:prstGeom prst="rect">
                        <a:avLst/>
                      </a:prstGeom>
                      <a:solidFill>
                        <a:schemeClr val="bg1"/>
                      </a:solidFill>
                    </p:spPr>
                  </p:pic>
                </p:oleObj>
              </mc:Fallback>
            </mc:AlternateContent>
          </a:graphicData>
        </a:graphic>
      </p:graphicFrame>
      <p:sp>
        <p:nvSpPr>
          <p:cNvPr id="5" name="矩形 4"/>
          <p:cNvSpPr/>
          <p:nvPr/>
        </p:nvSpPr>
        <p:spPr>
          <a:xfrm>
            <a:off x="611560" y="4252967"/>
            <a:ext cx="3506089" cy="523220"/>
          </a:xfrm>
          <a:prstGeom prst="rect">
            <a:avLst/>
          </a:prstGeom>
        </p:spPr>
        <p:txBody>
          <a:bodyPr wrap="none">
            <a:spAutoFit/>
          </a:bodyPr>
          <a:lstStyle/>
          <a:p>
            <a:r>
              <a:rPr lang="zh-CN" altLang="en-US" sz="2800" kern="0" dirty="0">
                <a:solidFill>
                  <a:schemeClr val="tx2"/>
                </a:solidFill>
              </a:rPr>
              <a:t>由牛顿第三定律知： </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27</a:t>
            </a:fld>
            <a:endParaRPr lang="en-US" altLang="zh-CN"/>
          </a:p>
        </p:txBody>
      </p:sp>
      <p:sp>
        <p:nvSpPr>
          <p:cNvPr id="3" name="矩形 2"/>
          <p:cNvSpPr/>
          <p:nvPr/>
        </p:nvSpPr>
        <p:spPr>
          <a:xfrm>
            <a:off x="539552" y="1536174"/>
            <a:ext cx="8064896" cy="3970318"/>
          </a:xfrm>
          <a:prstGeom prst="rect">
            <a:avLst/>
          </a:prstGeom>
        </p:spPr>
        <p:txBody>
          <a:bodyPr wrap="square">
            <a:spAutoFit/>
          </a:bodyPr>
          <a:lstStyle/>
          <a:p>
            <a:pPr algn="l">
              <a:lnSpc>
                <a:spcPct val="150000"/>
              </a:lnSpc>
              <a:buNone/>
            </a:pPr>
            <a:r>
              <a:rPr lang="zh-CN" altLang="en-US" sz="2800" dirty="0" smtClean="0"/>
              <a:t>若             ，则</a:t>
            </a:r>
            <a:r>
              <a:rPr lang="zh-CN" altLang="en-US" sz="2800" dirty="0"/>
              <a:t>为匀速圆周运动，其速率不变，          速度方向不断改变，           ，也就是说，质点作圆周运动的条件是有一向心力。</a:t>
            </a:r>
            <a:endParaRPr lang="en-US" altLang="zh-CN" sz="2800" dirty="0"/>
          </a:p>
          <a:p>
            <a:pPr algn="l">
              <a:lnSpc>
                <a:spcPct val="150000"/>
              </a:lnSpc>
              <a:buNone/>
            </a:pPr>
            <a:r>
              <a:rPr lang="zh-CN" altLang="en-US" sz="2800" dirty="0" smtClean="0"/>
              <a:t>        向心力</a:t>
            </a:r>
            <a:r>
              <a:rPr lang="zh-CN" altLang="en-US" sz="2800" dirty="0"/>
              <a:t>是做圆周运动的质点所受到的外力，由牛三定律可知，此时质点必将对另物体施加一大小相等，方向相反的力，方向背离圆心，叫离心力。</a:t>
            </a:r>
          </a:p>
        </p:txBody>
      </p:sp>
      <p:graphicFrame>
        <p:nvGraphicFramePr>
          <p:cNvPr id="4" name="对象 3"/>
          <p:cNvGraphicFramePr>
            <a:graphicFrameLocks noChangeAspect="1"/>
          </p:cNvGraphicFramePr>
          <p:nvPr>
            <p:extLst>
              <p:ext uri="{D42A27DB-BD31-4B8C-83A1-F6EECF244321}">
                <p14:modId xmlns:p14="http://schemas.microsoft.com/office/powerpoint/2010/main" val="4011841948"/>
              </p:ext>
            </p:extLst>
          </p:nvPr>
        </p:nvGraphicFramePr>
        <p:xfrm>
          <a:off x="1081218" y="1537745"/>
          <a:ext cx="1114518" cy="739127"/>
        </p:xfrm>
        <a:graphic>
          <a:graphicData uri="http://schemas.openxmlformats.org/presentationml/2006/ole">
            <mc:AlternateContent xmlns:mc="http://schemas.openxmlformats.org/markup-compatibility/2006">
              <mc:Choice xmlns:v="urn:schemas-microsoft-com:vml" Requires="v">
                <p:oleObj spid="_x0000_s91255" name="公式" r:id="rId3" imgW="444307" imgH="393529" progId="Equation.3">
                  <p:embed/>
                </p:oleObj>
              </mc:Choice>
              <mc:Fallback>
                <p:oleObj name="公式" r:id="rId3" imgW="444307" imgH="393529" progId="Equation.3">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218" y="1537745"/>
                        <a:ext cx="1114518" cy="739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82420782"/>
              </p:ext>
            </p:extLst>
          </p:nvPr>
        </p:nvGraphicFramePr>
        <p:xfrm>
          <a:off x="7524328" y="1700808"/>
          <a:ext cx="792088" cy="453401"/>
        </p:xfrm>
        <a:graphic>
          <a:graphicData uri="http://schemas.openxmlformats.org/presentationml/2006/ole">
            <mc:AlternateContent xmlns:mc="http://schemas.openxmlformats.org/markup-compatibility/2006">
              <mc:Choice xmlns:v="urn:schemas-microsoft-com:vml" Requires="v">
                <p:oleObj spid="_x0000_s91256" name="公式" r:id="rId5" imgW="406224" imgH="228501" progId="Equation.3">
                  <p:embed/>
                </p:oleObj>
              </mc:Choice>
              <mc:Fallback>
                <p:oleObj name="公式" r:id="rId5" imgW="406224" imgH="228501" progId="Equation.3">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1700808"/>
                        <a:ext cx="792088" cy="453401"/>
                      </a:xfrm>
                      <a:prstGeom prst="rect">
                        <a:avLst/>
                      </a:prstGeom>
                      <a:solidFill>
                        <a:schemeClr val="bg1"/>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7834305"/>
              </p:ext>
            </p:extLst>
          </p:nvPr>
        </p:nvGraphicFramePr>
        <p:xfrm>
          <a:off x="3635896" y="2310777"/>
          <a:ext cx="1008112" cy="542159"/>
        </p:xfrm>
        <a:graphic>
          <a:graphicData uri="http://schemas.openxmlformats.org/presentationml/2006/ole">
            <mc:AlternateContent xmlns:mc="http://schemas.openxmlformats.org/markup-compatibility/2006">
              <mc:Choice xmlns:v="urn:schemas-microsoft-com:vml" Requires="v">
                <p:oleObj spid="_x0000_s91257" name="公式" r:id="rId7" imgW="431613" imgH="228501" progId="Equation.3">
                  <p:embed/>
                </p:oleObj>
              </mc:Choice>
              <mc:Fallback>
                <p:oleObj name="公式" r:id="rId7" imgW="431613" imgH="228501" progId="Equation.3">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2310777"/>
                        <a:ext cx="1008112" cy="54215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3203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smtClean="0"/>
              <a:t>例：赤道上一质量为</a:t>
            </a:r>
            <a:r>
              <a:rPr lang="en-US" altLang="zh-CN" sz="2800" dirty="0" smtClean="0"/>
              <a:t>m</a:t>
            </a:r>
            <a:r>
              <a:rPr lang="zh-CN" altLang="en-US" sz="2800" dirty="0" smtClean="0"/>
              <a:t>的物体，所受地球引力     与其受弹簧拉力    的关系。</a:t>
            </a:r>
            <a:endParaRPr lang="zh-CN" altLang="en-US" sz="2800" dirty="0"/>
          </a:p>
        </p:txBody>
      </p:sp>
      <p:sp>
        <p:nvSpPr>
          <p:cNvPr id="42" name="内容占位符 41"/>
          <p:cNvSpPr>
            <a:spLocks noGrp="1"/>
          </p:cNvSpPr>
          <p:nvPr>
            <p:ph sz="half" idx="2"/>
          </p:nvPr>
        </p:nvSpPr>
        <p:spPr>
          <a:xfrm>
            <a:off x="3923928" y="1981200"/>
            <a:ext cx="4824536" cy="2733684"/>
          </a:xfrm>
        </p:spPr>
        <p:txBody>
          <a:bodyPr/>
          <a:lstStyle/>
          <a:p>
            <a:pPr>
              <a:buNone/>
            </a:pPr>
            <a:r>
              <a:rPr lang="zh-CN" altLang="en-US" dirty="0" smtClean="0"/>
              <a:t>即：</a:t>
            </a:r>
            <a:endParaRPr lang="en-US" altLang="zh-CN" dirty="0" smtClean="0"/>
          </a:p>
          <a:p>
            <a:pPr>
              <a:buNone/>
            </a:pPr>
            <a:r>
              <a:rPr lang="zh-CN" altLang="en-US" dirty="0" smtClean="0"/>
              <a:t>地球赤道半径为                    米</a:t>
            </a:r>
            <a:endParaRPr lang="en-US" altLang="zh-CN" dirty="0" smtClean="0"/>
          </a:p>
          <a:p>
            <a:pPr>
              <a:buNone/>
            </a:pPr>
            <a:r>
              <a:rPr lang="zh-CN" altLang="en-US" dirty="0" smtClean="0"/>
              <a:t>自转角速度                   弧度</a:t>
            </a:r>
            <a:r>
              <a:rPr lang="en-US" altLang="zh-CN" dirty="0" smtClean="0"/>
              <a:t>/</a:t>
            </a:r>
            <a:r>
              <a:rPr lang="zh-CN" altLang="en-US" dirty="0" smtClean="0"/>
              <a:t>秒</a:t>
            </a:r>
            <a:endParaRPr lang="en-US" altLang="zh-CN" dirty="0" smtClean="0"/>
          </a:p>
          <a:p>
            <a:pPr>
              <a:buNone/>
            </a:pPr>
            <a:r>
              <a:rPr lang="zh-CN" altLang="en-US" dirty="0" smtClean="0"/>
              <a:t>对于物体</a:t>
            </a:r>
            <a:r>
              <a:rPr lang="en-US" altLang="zh-CN" dirty="0" smtClean="0"/>
              <a:t>m=1</a:t>
            </a:r>
            <a:r>
              <a:rPr lang="zh-CN" altLang="en-US" dirty="0" smtClean="0"/>
              <a:t>千克的物体</a:t>
            </a:r>
            <a:endParaRPr lang="en-US" altLang="zh-CN" dirty="0" smtClean="0"/>
          </a:p>
          <a:p>
            <a:pPr>
              <a:buNone/>
            </a:pPr>
            <a:r>
              <a:rPr lang="zh-CN" altLang="en-US" dirty="0" smtClean="0"/>
              <a:t>           </a:t>
            </a:r>
            <a:endParaRPr lang="en-US" altLang="zh-CN"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28</a:t>
            </a:fld>
            <a:endParaRPr lang="en-US" altLang="zh-CN" dirty="0"/>
          </a:p>
        </p:txBody>
      </p:sp>
      <p:graphicFrame>
        <p:nvGraphicFramePr>
          <p:cNvPr id="67586" name="Object 2"/>
          <p:cNvGraphicFramePr>
            <a:graphicFrameLocks noChangeAspect="1"/>
          </p:cNvGraphicFramePr>
          <p:nvPr>
            <p:extLst>
              <p:ext uri="{D42A27DB-BD31-4B8C-83A1-F6EECF244321}">
                <p14:modId xmlns:p14="http://schemas.microsoft.com/office/powerpoint/2010/main" val="1967410014"/>
              </p:ext>
            </p:extLst>
          </p:nvPr>
        </p:nvGraphicFramePr>
        <p:xfrm>
          <a:off x="7668344" y="692696"/>
          <a:ext cx="432048" cy="585783"/>
        </p:xfrm>
        <a:graphic>
          <a:graphicData uri="http://schemas.openxmlformats.org/presentationml/2006/ole">
            <mc:AlternateContent xmlns:mc="http://schemas.openxmlformats.org/markup-compatibility/2006">
              <mc:Choice xmlns:v="urn:schemas-microsoft-com:vml" Requires="v">
                <p:oleObj spid="_x0000_s68161" name="公式" r:id="rId3" imgW="152280" imgH="203040" progId="Equation.3">
                  <p:embed/>
                </p:oleObj>
              </mc:Choice>
              <mc:Fallback>
                <p:oleObj name="公式" r:id="rId3" imgW="152280" imgH="203040" progId="Equation.3">
                  <p:embed/>
                  <p:pic>
                    <p:nvPicPr>
                      <p:cNvPr id="0" name="Picture 4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692696"/>
                        <a:ext cx="432048" cy="585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7" name="Object 3"/>
          <p:cNvGraphicFramePr>
            <a:graphicFrameLocks noChangeAspect="1"/>
          </p:cNvGraphicFramePr>
          <p:nvPr>
            <p:extLst>
              <p:ext uri="{D42A27DB-BD31-4B8C-83A1-F6EECF244321}">
                <p14:modId xmlns:p14="http://schemas.microsoft.com/office/powerpoint/2010/main" val="1684967293"/>
              </p:ext>
            </p:extLst>
          </p:nvPr>
        </p:nvGraphicFramePr>
        <p:xfrm>
          <a:off x="3203848" y="1052736"/>
          <a:ext cx="432048" cy="585783"/>
        </p:xfrm>
        <a:graphic>
          <a:graphicData uri="http://schemas.openxmlformats.org/presentationml/2006/ole">
            <mc:AlternateContent xmlns:mc="http://schemas.openxmlformats.org/markup-compatibility/2006">
              <mc:Choice xmlns:v="urn:schemas-microsoft-com:vml" Requires="v">
                <p:oleObj spid="_x0000_s68162" name="公式" r:id="rId5" imgW="152268" imgH="203024" progId="Equation.3">
                  <p:embed/>
                </p:oleObj>
              </mc:Choice>
              <mc:Fallback>
                <p:oleObj name="公式" r:id="rId5" imgW="152268" imgH="203024" progId="Equation.3">
                  <p:embed/>
                  <p:pic>
                    <p:nvPicPr>
                      <p:cNvPr id="0" name="Picture 4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1052736"/>
                        <a:ext cx="432048" cy="585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bwMode="auto">
          <a:xfrm>
            <a:off x="1857356" y="2857496"/>
            <a:ext cx="428628"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1142976" y="3143248"/>
            <a:ext cx="1785950" cy="1785600"/>
          </a:xfrm>
          <a:prstGeom prst="ellipse">
            <a:avLst/>
          </a:prstGeom>
          <a:solidFill>
            <a:schemeClr val="bg1"/>
          </a:solid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椭圆 6"/>
          <p:cNvSpPr/>
          <p:nvPr/>
        </p:nvSpPr>
        <p:spPr bwMode="auto">
          <a:xfrm>
            <a:off x="1357290" y="3357562"/>
            <a:ext cx="1357200" cy="135732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2927868" y="3204996"/>
            <a:ext cx="64294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6" name="直接箭头连接符 15"/>
          <p:cNvCxnSpPr/>
          <p:nvPr/>
        </p:nvCxnSpPr>
        <p:spPr bwMode="auto">
          <a:xfrm rot="5400000" flipH="1" flipV="1">
            <a:off x="2784992" y="2847806"/>
            <a:ext cx="10001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p:nvPr/>
        </p:nvCxnSpPr>
        <p:spPr bwMode="auto">
          <a:xfrm rot="5400000">
            <a:off x="2784992" y="3847938"/>
            <a:ext cx="10001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67588" name="Object 4"/>
          <p:cNvGraphicFramePr>
            <a:graphicFrameLocks noChangeAspect="1"/>
          </p:cNvGraphicFramePr>
          <p:nvPr>
            <p:extLst>
              <p:ext uri="{D42A27DB-BD31-4B8C-83A1-F6EECF244321}">
                <p14:modId xmlns:p14="http://schemas.microsoft.com/office/powerpoint/2010/main" val="1902156221"/>
              </p:ext>
            </p:extLst>
          </p:nvPr>
        </p:nvGraphicFramePr>
        <p:xfrm>
          <a:off x="3059832" y="4319072"/>
          <a:ext cx="495424" cy="622096"/>
        </p:xfrm>
        <a:graphic>
          <a:graphicData uri="http://schemas.openxmlformats.org/presentationml/2006/ole">
            <mc:AlternateContent xmlns:mc="http://schemas.openxmlformats.org/markup-compatibility/2006">
              <mc:Choice xmlns:v="urn:schemas-microsoft-com:vml" Requires="v">
                <p:oleObj spid="_x0000_s68163" name="公式" r:id="rId7" imgW="164957" imgH="203024" progId="Equation.3">
                  <p:embed/>
                </p:oleObj>
              </mc:Choice>
              <mc:Fallback>
                <p:oleObj name="公式" r:id="rId7" imgW="164957" imgH="203024" progId="Equation.3">
                  <p:embed/>
                  <p:pic>
                    <p:nvPicPr>
                      <p:cNvPr id="0" name="Picture 4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4319072"/>
                        <a:ext cx="495424" cy="622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extLst>
              <p:ext uri="{D42A27DB-BD31-4B8C-83A1-F6EECF244321}">
                <p14:modId xmlns:p14="http://schemas.microsoft.com/office/powerpoint/2010/main" val="343628764"/>
              </p:ext>
            </p:extLst>
          </p:nvPr>
        </p:nvGraphicFramePr>
        <p:xfrm>
          <a:off x="3059832" y="1772816"/>
          <a:ext cx="495424" cy="671709"/>
        </p:xfrm>
        <a:graphic>
          <a:graphicData uri="http://schemas.openxmlformats.org/presentationml/2006/ole">
            <mc:AlternateContent xmlns:mc="http://schemas.openxmlformats.org/markup-compatibility/2006">
              <mc:Choice xmlns:v="urn:schemas-microsoft-com:vml" Requires="v">
                <p:oleObj spid="_x0000_s68164" name="公式" r:id="rId9" imgW="152268" imgH="203024" progId="Equation.3">
                  <p:embed/>
                </p:oleObj>
              </mc:Choice>
              <mc:Fallback>
                <p:oleObj name="公式" r:id="rId9" imgW="152268" imgH="203024" progId="Equation.3">
                  <p:embed/>
                  <p:pic>
                    <p:nvPicPr>
                      <p:cNvPr id="0" name="Picture 4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1772816"/>
                        <a:ext cx="495424" cy="671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直接连接符 23"/>
          <p:cNvCxnSpPr>
            <a:endCxn id="7" idx="6"/>
          </p:cNvCxnSpPr>
          <p:nvPr/>
        </p:nvCxnSpPr>
        <p:spPr bwMode="auto">
          <a:xfrm flipV="1">
            <a:off x="2071670" y="4036223"/>
            <a:ext cx="642820"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67590" name="Object 6"/>
          <p:cNvGraphicFramePr>
            <a:graphicFrameLocks noChangeAspect="1"/>
          </p:cNvGraphicFramePr>
          <p:nvPr/>
        </p:nvGraphicFramePr>
        <p:xfrm>
          <a:off x="1785918" y="4143380"/>
          <a:ext cx="581025" cy="350838"/>
        </p:xfrm>
        <a:graphic>
          <a:graphicData uri="http://schemas.openxmlformats.org/presentationml/2006/ole">
            <mc:AlternateContent xmlns:mc="http://schemas.openxmlformats.org/markup-compatibility/2006">
              <mc:Choice xmlns:v="urn:schemas-microsoft-com:vml" Requires="v">
                <p:oleObj spid="_x0000_s68165" name="公式" r:id="rId11" imgW="342751" imgH="203112" progId="Equation.3">
                  <p:embed/>
                </p:oleObj>
              </mc:Choice>
              <mc:Fallback>
                <p:oleObj name="公式" r:id="rId11" imgW="342751" imgH="203112" progId="Equation.3">
                  <p:embed/>
                  <p:pic>
                    <p:nvPicPr>
                      <p:cNvPr id="0" name="Picture 4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918" y="4143380"/>
                        <a:ext cx="581025" cy="350838"/>
                      </a:xfrm>
                      <a:prstGeom prst="rect">
                        <a:avLst/>
                      </a:prstGeom>
                      <a:solidFill>
                        <a:schemeClr val="bg1"/>
                      </a:solidFill>
                    </p:spPr>
                  </p:pic>
                </p:oleObj>
              </mc:Fallback>
            </mc:AlternateContent>
          </a:graphicData>
        </a:graphic>
      </p:graphicFrame>
      <p:sp>
        <p:nvSpPr>
          <p:cNvPr id="38" name="任意多边形 37"/>
          <p:cNvSpPr/>
          <p:nvPr/>
        </p:nvSpPr>
        <p:spPr bwMode="auto">
          <a:xfrm>
            <a:off x="1724297" y="3786190"/>
            <a:ext cx="640080" cy="197981"/>
          </a:xfrm>
          <a:custGeom>
            <a:avLst/>
            <a:gdLst>
              <a:gd name="connsiteX0" fmla="*/ 0 w 640080"/>
              <a:gd name="connsiteY0" fmla="*/ 189411 h 189411"/>
              <a:gd name="connsiteX1" fmla="*/ 222069 w 640080"/>
              <a:gd name="connsiteY1" fmla="*/ 19594 h 189411"/>
              <a:gd name="connsiteX2" fmla="*/ 535577 w 640080"/>
              <a:gd name="connsiteY2" fmla="*/ 71846 h 189411"/>
              <a:gd name="connsiteX3" fmla="*/ 640080 w 640080"/>
              <a:gd name="connsiteY3" fmla="*/ 163286 h 189411"/>
              <a:gd name="connsiteX4" fmla="*/ 640080 w 640080"/>
              <a:gd name="connsiteY4" fmla="*/ 163286 h 189411"/>
              <a:gd name="connsiteX5" fmla="*/ 613954 w 640080"/>
              <a:gd name="connsiteY5" fmla="*/ 163286 h 18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89411">
                <a:moveTo>
                  <a:pt x="0" y="189411"/>
                </a:moveTo>
                <a:cubicBezTo>
                  <a:pt x="66403" y="114299"/>
                  <a:pt x="132806" y="39188"/>
                  <a:pt x="222069" y="19594"/>
                </a:cubicBezTo>
                <a:cubicBezTo>
                  <a:pt x="311332" y="0"/>
                  <a:pt x="465909" y="47897"/>
                  <a:pt x="535577" y="71846"/>
                </a:cubicBezTo>
                <a:cubicBezTo>
                  <a:pt x="605245" y="95795"/>
                  <a:pt x="640080" y="163286"/>
                  <a:pt x="640080" y="163286"/>
                </a:cubicBezTo>
                <a:lnTo>
                  <a:pt x="640080" y="163286"/>
                </a:lnTo>
                <a:lnTo>
                  <a:pt x="613954" y="163286"/>
                </a:ln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67591" name="Object 7"/>
          <p:cNvGraphicFramePr>
            <a:graphicFrameLocks noChangeAspect="1"/>
          </p:cNvGraphicFramePr>
          <p:nvPr/>
        </p:nvGraphicFramePr>
        <p:xfrm>
          <a:off x="1428728" y="3857628"/>
          <a:ext cx="257175" cy="241300"/>
        </p:xfrm>
        <a:graphic>
          <a:graphicData uri="http://schemas.openxmlformats.org/presentationml/2006/ole">
            <mc:AlternateContent xmlns:mc="http://schemas.openxmlformats.org/markup-compatibility/2006">
              <mc:Choice xmlns:v="urn:schemas-microsoft-com:vml" Requires="v">
                <p:oleObj spid="_x0000_s68166" name="公式" r:id="rId13" imgW="152334" imgH="139639" progId="Equation.3">
                  <p:embed/>
                </p:oleObj>
              </mc:Choice>
              <mc:Fallback>
                <p:oleObj name="公式" r:id="rId13" imgW="152334" imgH="139639" progId="Equation.3">
                  <p:embed/>
                  <p:pic>
                    <p:nvPicPr>
                      <p:cNvPr id="0" name="Picture 4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8" y="3857628"/>
                        <a:ext cx="257175" cy="241300"/>
                      </a:xfrm>
                      <a:prstGeom prst="rect">
                        <a:avLst/>
                      </a:prstGeom>
                      <a:solidFill>
                        <a:schemeClr val="bg1"/>
                      </a:solidFill>
                    </p:spPr>
                  </p:pic>
                </p:oleObj>
              </mc:Fallback>
            </mc:AlternateContent>
          </a:graphicData>
        </a:graphic>
      </p:graphicFrame>
      <p:pic>
        <p:nvPicPr>
          <p:cNvPr id="67592" name="Picture 8"/>
          <p:cNvPicPr>
            <a:picLocks noChangeAspect="1" noChangeArrowheads="1"/>
          </p:cNvPicPr>
          <p:nvPr/>
        </p:nvPicPr>
        <p:blipFill>
          <a:blip r:embed="rId15"/>
          <a:srcRect/>
          <a:stretch>
            <a:fillRect/>
          </a:stretch>
        </p:blipFill>
        <p:spPr bwMode="auto">
          <a:xfrm>
            <a:off x="2003414" y="2024261"/>
            <a:ext cx="120314" cy="828675"/>
          </a:xfrm>
          <a:prstGeom prst="rect">
            <a:avLst/>
          </a:prstGeom>
          <a:noFill/>
          <a:ln w="9525">
            <a:noFill/>
            <a:miter lim="800000"/>
            <a:headEnd/>
            <a:tailEnd/>
          </a:ln>
          <a:effectLst/>
        </p:spPr>
      </p:pic>
      <p:cxnSp>
        <p:nvCxnSpPr>
          <p:cNvPr id="9" name="直接连接符 8"/>
          <p:cNvCxnSpPr/>
          <p:nvPr/>
        </p:nvCxnSpPr>
        <p:spPr bwMode="auto">
          <a:xfrm>
            <a:off x="1500166" y="2071678"/>
            <a:ext cx="114300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67593" name="Object 9"/>
          <p:cNvGraphicFramePr>
            <a:graphicFrameLocks noChangeAspect="1"/>
          </p:cNvGraphicFramePr>
          <p:nvPr>
            <p:extLst>
              <p:ext uri="{D42A27DB-BD31-4B8C-83A1-F6EECF244321}">
                <p14:modId xmlns:p14="http://schemas.microsoft.com/office/powerpoint/2010/main" val="499486107"/>
              </p:ext>
            </p:extLst>
          </p:nvPr>
        </p:nvGraphicFramePr>
        <p:xfrm>
          <a:off x="5357818" y="1268760"/>
          <a:ext cx="1878478" cy="675840"/>
        </p:xfrm>
        <a:graphic>
          <a:graphicData uri="http://schemas.openxmlformats.org/presentationml/2006/ole">
            <mc:AlternateContent xmlns:mc="http://schemas.openxmlformats.org/markup-compatibility/2006">
              <mc:Choice xmlns:v="urn:schemas-microsoft-com:vml" Requires="v">
                <p:oleObj spid="_x0000_s68167" name="公式" r:id="rId16" imgW="685800" imgH="241300" progId="Equation.3">
                  <p:embed/>
                </p:oleObj>
              </mc:Choice>
              <mc:Fallback>
                <p:oleObj name="公式" r:id="rId16" imgW="685800" imgH="241300" progId="Equation.3">
                  <p:embed/>
                  <p:pic>
                    <p:nvPicPr>
                      <p:cNvPr id="0" name="Picture 4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57818" y="1268760"/>
                        <a:ext cx="1878478" cy="675840"/>
                      </a:xfrm>
                      <a:prstGeom prst="rect">
                        <a:avLst/>
                      </a:prstGeom>
                      <a:solidFill>
                        <a:schemeClr val="bg1"/>
                      </a:solidFill>
                    </p:spPr>
                  </p:pic>
                </p:oleObj>
              </mc:Fallback>
            </mc:AlternateContent>
          </a:graphicData>
        </a:graphic>
      </p:graphicFrame>
      <p:graphicFrame>
        <p:nvGraphicFramePr>
          <p:cNvPr id="67594" name="Object 10"/>
          <p:cNvGraphicFramePr>
            <a:graphicFrameLocks noChangeAspect="1"/>
          </p:cNvGraphicFramePr>
          <p:nvPr>
            <p:extLst>
              <p:ext uri="{D42A27DB-BD31-4B8C-83A1-F6EECF244321}">
                <p14:modId xmlns:p14="http://schemas.microsoft.com/office/powerpoint/2010/main" val="4172012701"/>
              </p:ext>
            </p:extLst>
          </p:nvPr>
        </p:nvGraphicFramePr>
        <p:xfrm>
          <a:off x="4620368" y="1968571"/>
          <a:ext cx="2016224" cy="470027"/>
        </p:xfrm>
        <a:graphic>
          <a:graphicData uri="http://schemas.openxmlformats.org/presentationml/2006/ole">
            <mc:AlternateContent xmlns:mc="http://schemas.openxmlformats.org/markup-compatibility/2006">
              <mc:Choice xmlns:v="urn:schemas-microsoft-com:vml" Requires="v">
                <p:oleObj spid="_x0000_s68168" name="公式" r:id="rId18" imgW="888614" imgH="203112" progId="Equation.3">
                  <p:embed/>
                </p:oleObj>
              </mc:Choice>
              <mc:Fallback>
                <p:oleObj name="公式" r:id="rId18" imgW="888614" imgH="203112" progId="Equation.3">
                  <p:embed/>
                  <p:pic>
                    <p:nvPicPr>
                      <p:cNvPr id="0" name="Picture 4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20368" y="1968571"/>
                        <a:ext cx="2016224" cy="470027"/>
                      </a:xfrm>
                      <a:prstGeom prst="rect">
                        <a:avLst/>
                      </a:prstGeom>
                      <a:solidFill>
                        <a:schemeClr val="bg1"/>
                      </a:solidFill>
                    </p:spPr>
                  </p:pic>
                </p:oleObj>
              </mc:Fallback>
            </mc:AlternateContent>
          </a:graphicData>
        </a:graphic>
      </p:graphicFrame>
      <p:graphicFrame>
        <p:nvGraphicFramePr>
          <p:cNvPr id="67596" name="Object 12"/>
          <p:cNvGraphicFramePr>
            <a:graphicFrameLocks noChangeAspect="1"/>
          </p:cNvGraphicFramePr>
          <p:nvPr>
            <p:extLst>
              <p:ext uri="{D42A27DB-BD31-4B8C-83A1-F6EECF244321}">
                <p14:modId xmlns:p14="http://schemas.microsoft.com/office/powerpoint/2010/main" val="2805467302"/>
              </p:ext>
            </p:extLst>
          </p:nvPr>
        </p:nvGraphicFramePr>
        <p:xfrm>
          <a:off x="6516216" y="2492896"/>
          <a:ext cx="1856173" cy="507476"/>
        </p:xfrm>
        <a:graphic>
          <a:graphicData uri="http://schemas.openxmlformats.org/presentationml/2006/ole">
            <mc:AlternateContent xmlns:mc="http://schemas.openxmlformats.org/markup-compatibility/2006">
              <mc:Choice xmlns:v="urn:schemas-microsoft-com:vml" Requires="v">
                <p:oleObj spid="_x0000_s68169" name="公式" r:id="rId20" imgW="761669" imgH="203112" progId="Equation.3">
                  <p:embed/>
                </p:oleObj>
              </mc:Choice>
              <mc:Fallback>
                <p:oleObj name="公式" r:id="rId20" imgW="761669" imgH="203112" progId="Equation.3">
                  <p:embed/>
                  <p:pic>
                    <p:nvPicPr>
                      <p:cNvPr id="0" name="Picture 4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16216" y="2492896"/>
                        <a:ext cx="1856173" cy="507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8" name="Object 14"/>
          <p:cNvGraphicFramePr>
            <a:graphicFrameLocks noChangeAspect="1"/>
          </p:cNvGraphicFramePr>
          <p:nvPr>
            <p:extLst>
              <p:ext uri="{D42A27DB-BD31-4B8C-83A1-F6EECF244321}">
                <p14:modId xmlns:p14="http://schemas.microsoft.com/office/powerpoint/2010/main" val="3862220706"/>
              </p:ext>
            </p:extLst>
          </p:nvPr>
        </p:nvGraphicFramePr>
        <p:xfrm>
          <a:off x="5796136" y="3068960"/>
          <a:ext cx="1685032" cy="423172"/>
        </p:xfrm>
        <a:graphic>
          <a:graphicData uri="http://schemas.openxmlformats.org/presentationml/2006/ole">
            <mc:AlternateContent xmlns:mc="http://schemas.openxmlformats.org/markup-compatibility/2006">
              <mc:Choice xmlns:v="urn:schemas-microsoft-com:vml" Requires="v">
                <p:oleObj spid="_x0000_s68170" name="公式" r:id="rId22" imgW="825500" imgH="203200" progId="Equation.3">
                  <p:embed/>
                </p:oleObj>
              </mc:Choice>
              <mc:Fallback>
                <p:oleObj name="公式" r:id="rId22" imgW="825500" imgH="203200" progId="Equation.3">
                  <p:embed/>
                  <p:pic>
                    <p:nvPicPr>
                      <p:cNvPr id="0" name="Picture 4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6136" y="3068960"/>
                        <a:ext cx="1685032" cy="423172"/>
                      </a:xfrm>
                      <a:prstGeom prst="rect">
                        <a:avLst/>
                      </a:prstGeom>
                      <a:solidFill>
                        <a:schemeClr val="bg1"/>
                      </a:solidFill>
                    </p:spPr>
                  </p:pic>
                </p:oleObj>
              </mc:Fallback>
            </mc:AlternateContent>
          </a:graphicData>
        </a:graphic>
      </p:graphicFrame>
      <p:graphicFrame>
        <p:nvGraphicFramePr>
          <p:cNvPr id="67599" name="Object 15"/>
          <p:cNvGraphicFramePr>
            <a:graphicFrameLocks noChangeAspect="1"/>
          </p:cNvGraphicFramePr>
          <p:nvPr>
            <p:extLst>
              <p:ext uri="{D42A27DB-BD31-4B8C-83A1-F6EECF244321}">
                <p14:modId xmlns:p14="http://schemas.microsoft.com/office/powerpoint/2010/main" val="447488864"/>
              </p:ext>
            </p:extLst>
          </p:nvPr>
        </p:nvGraphicFramePr>
        <p:xfrm>
          <a:off x="4245466" y="4178300"/>
          <a:ext cx="2839940" cy="402828"/>
        </p:xfrm>
        <a:graphic>
          <a:graphicData uri="http://schemas.openxmlformats.org/presentationml/2006/ole">
            <mc:AlternateContent xmlns:mc="http://schemas.openxmlformats.org/markup-compatibility/2006">
              <mc:Choice xmlns:v="urn:schemas-microsoft-com:vml" Requires="v">
                <p:oleObj spid="_x0000_s68171" name="公式" r:id="rId24" imgW="1193760" imgH="164880" progId="Equation.3">
                  <p:embed/>
                </p:oleObj>
              </mc:Choice>
              <mc:Fallback>
                <p:oleObj name="公式" r:id="rId24" imgW="1193760" imgH="164880" progId="Equation.3">
                  <p:embed/>
                  <p:pic>
                    <p:nvPicPr>
                      <p:cNvPr id="0" name="Picture 44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45466" y="4178300"/>
                        <a:ext cx="2839940" cy="402828"/>
                      </a:xfrm>
                      <a:prstGeom prst="rect">
                        <a:avLst/>
                      </a:prstGeom>
                      <a:solidFill>
                        <a:schemeClr val="bg1"/>
                      </a:solidFill>
                    </p:spPr>
                  </p:pic>
                </p:oleObj>
              </mc:Fallback>
            </mc:AlternateContent>
          </a:graphicData>
        </a:graphic>
      </p:graphicFrame>
      <p:sp>
        <p:nvSpPr>
          <p:cNvPr id="3" name="矩形 2"/>
          <p:cNvSpPr/>
          <p:nvPr/>
        </p:nvSpPr>
        <p:spPr>
          <a:xfrm>
            <a:off x="755576" y="4941168"/>
            <a:ext cx="7776863" cy="1384995"/>
          </a:xfrm>
          <a:prstGeom prst="rect">
            <a:avLst/>
          </a:prstGeom>
        </p:spPr>
        <p:txBody>
          <a:bodyPr wrap="square">
            <a:spAutoFit/>
          </a:bodyPr>
          <a:lstStyle/>
          <a:p>
            <a:pPr algn="l">
              <a:buNone/>
            </a:pPr>
            <a:r>
              <a:rPr lang="zh-CN" altLang="en-US" sz="2800" dirty="0" smtClean="0"/>
              <a:t>    这</a:t>
            </a:r>
            <a:r>
              <a:rPr lang="zh-CN" altLang="en-US" sz="2800" dirty="0"/>
              <a:t>是关于赤道上的物体，在其他纬度的物体，因轨道半径较小，故两个力的大小差别也较小，但方向也不在同一直线上。</a:t>
            </a:r>
            <a:endParaRPr lang="en-US" altLang="zh-CN"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85794"/>
            <a:ext cx="7772400" cy="571504"/>
          </a:xfrm>
        </p:spPr>
        <p:txBody>
          <a:bodyPr/>
          <a:lstStyle/>
          <a:p>
            <a:r>
              <a:rPr lang="en-US" altLang="zh-CN" sz="3600" dirty="0" smtClean="0">
                <a:latin typeface="宋体" pitchFamily="2" charset="-122"/>
              </a:rPr>
              <a:t>§8</a:t>
            </a:r>
            <a:r>
              <a:rPr lang="en-US" altLang="zh-CN" sz="3600" dirty="0" smtClean="0"/>
              <a:t>.  </a:t>
            </a:r>
            <a:r>
              <a:rPr lang="zh-CN" altLang="en-US" sz="3600" dirty="0" smtClean="0"/>
              <a:t>非惯性参照系 </a:t>
            </a:r>
            <a:endParaRPr lang="zh-CN" altLang="en-US" sz="3600" b="1" dirty="0"/>
          </a:p>
        </p:txBody>
      </p:sp>
      <p:sp>
        <p:nvSpPr>
          <p:cNvPr id="3" name="内容占位符 2"/>
          <p:cNvSpPr>
            <a:spLocks noGrp="1"/>
          </p:cNvSpPr>
          <p:nvPr>
            <p:ph idx="1"/>
          </p:nvPr>
        </p:nvSpPr>
        <p:spPr>
          <a:xfrm>
            <a:off x="683568" y="1844824"/>
            <a:ext cx="7772400" cy="3168352"/>
          </a:xfrm>
        </p:spPr>
        <p:txBody>
          <a:bodyPr/>
          <a:lstStyle/>
          <a:p>
            <a:pPr marL="0" indent="0">
              <a:buNone/>
            </a:pPr>
            <a:r>
              <a:rPr lang="zh-CN" altLang="en-US" sz="2800" dirty="0" smtClean="0"/>
              <a:t>        前面提到，牛顿第一、二定律只适</a:t>
            </a:r>
            <a:r>
              <a:rPr lang="zh-CN" altLang="en-US" sz="2800" dirty="0"/>
              <a:t>用</a:t>
            </a:r>
            <a:r>
              <a:rPr lang="zh-CN" altLang="en-US" sz="2800" dirty="0" smtClean="0"/>
              <a:t>于惯性参照系。对于非惯性参照系，牛顿两定律不再适用。为使在加速参照系中牛顿定律仍然可以使用，我们可以假想在加速参照系中的一切物体，都受到一个“惯性力”，以</a:t>
            </a:r>
            <a:r>
              <a:rPr lang="zh-CN" altLang="en-US" sz="2800" dirty="0"/>
              <a:t>抵消</a:t>
            </a:r>
            <a:r>
              <a:rPr lang="zh-CN" altLang="en-US" sz="2800" dirty="0" smtClean="0"/>
              <a:t>这一参照系的加速度造成的影响，在这样的条件下，牛顿定律仍然适用。</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85800" y="1428736"/>
            <a:ext cx="7772400" cy="4667264"/>
          </a:xfrm>
        </p:spPr>
        <p:txBody>
          <a:bodyPr/>
          <a:lstStyle/>
          <a:p>
            <a:pPr>
              <a:buNone/>
            </a:pPr>
            <a:r>
              <a:rPr lang="zh-CN" altLang="en-US" sz="2400" dirty="0" smtClean="0"/>
              <a:t>一、力与加速度的关系：</a:t>
            </a:r>
            <a:endParaRPr lang="zh-CN" altLang="en-US" sz="2400" dirty="0"/>
          </a:p>
        </p:txBody>
      </p:sp>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3</a:t>
            </a:fld>
            <a:endParaRPr lang="en-US" altLang="zh-CN"/>
          </a:p>
        </p:txBody>
      </p:sp>
      <p:sp>
        <p:nvSpPr>
          <p:cNvPr id="6" name="Rectangle 5"/>
          <p:cNvSpPr txBox="1">
            <a:spLocks noChangeArrowheads="1"/>
          </p:cNvSpPr>
          <p:nvPr/>
        </p:nvSpPr>
        <p:spPr bwMode="auto">
          <a:xfrm>
            <a:off x="2357422" y="571480"/>
            <a:ext cx="3714776" cy="5715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dirty="0" smtClean="0">
                <a:latin typeface="宋体" pitchFamily="2" charset="-122"/>
              </a:rPr>
              <a:t>§2.</a:t>
            </a:r>
            <a:r>
              <a:rPr lang="en-US" altLang="zh-CN" sz="2800" b="1" dirty="0" smtClean="0"/>
              <a:t> </a:t>
            </a:r>
            <a:r>
              <a:rPr lang="zh-CN" altLang="en-US" sz="2800" b="1" dirty="0" smtClean="0"/>
              <a:t>牛顿第二定律 </a:t>
            </a:r>
          </a:p>
          <a:p>
            <a:r>
              <a:rPr lang="en-US" altLang="zh-CN" sz="2800" b="1" dirty="0" smtClean="0"/>
              <a:t> </a:t>
            </a:r>
            <a:endParaRPr lang="zh-CN" altLang="en-US" sz="2800" b="1" dirty="0"/>
          </a:p>
        </p:txBody>
      </p:sp>
      <p:sp>
        <p:nvSpPr>
          <p:cNvPr id="7" name="矩形 6"/>
          <p:cNvSpPr/>
          <p:nvPr/>
        </p:nvSpPr>
        <p:spPr>
          <a:xfrm>
            <a:off x="928662" y="2071678"/>
            <a:ext cx="7572428" cy="3785652"/>
          </a:xfrm>
          <a:prstGeom prst="rect">
            <a:avLst/>
          </a:prstGeom>
        </p:spPr>
        <p:txBody>
          <a:bodyPr wrap="square">
            <a:spAutoFit/>
          </a:bodyPr>
          <a:lstStyle/>
          <a:p>
            <a:pPr algn="l">
              <a:defRPr/>
            </a:pPr>
            <a:r>
              <a:rPr lang="zh-CN" altLang="en-US" dirty="0" smtClean="0"/>
              <a:t>力：几种定义：</a:t>
            </a:r>
            <a:endParaRPr lang="en-US" altLang="zh-CN" dirty="0" smtClean="0"/>
          </a:p>
          <a:p>
            <a:pPr lvl="1" algn="l">
              <a:defRPr/>
            </a:pPr>
            <a:r>
              <a:rPr lang="en-US" altLang="zh-CN" dirty="0" smtClean="0"/>
              <a:t>1</a:t>
            </a:r>
            <a:r>
              <a:rPr lang="zh-CN" altLang="en-US" dirty="0" smtClean="0"/>
              <a:t>、力是一个物体对另一个物体的作用；</a:t>
            </a:r>
            <a:endParaRPr lang="en-US" altLang="zh-CN" dirty="0" smtClean="0"/>
          </a:p>
          <a:p>
            <a:pPr lvl="1" algn="l">
              <a:defRPr/>
            </a:pPr>
            <a:r>
              <a:rPr lang="en-US" altLang="zh-CN" dirty="0" smtClean="0"/>
              <a:t>2</a:t>
            </a:r>
            <a:r>
              <a:rPr lang="zh-CN" altLang="en-US" dirty="0" smtClean="0"/>
              <a:t>、力是使物体获得加速度的原因；</a:t>
            </a:r>
            <a:endParaRPr lang="en-US" altLang="zh-CN" dirty="0" smtClean="0"/>
          </a:p>
          <a:p>
            <a:pPr lvl="1" algn="l">
              <a:defRPr/>
            </a:pPr>
            <a:r>
              <a:rPr lang="en-US" altLang="zh-CN" dirty="0" smtClean="0"/>
              <a:t>3</a:t>
            </a:r>
            <a:r>
              <a:rPr lang="zh-CN" altLang="en-US" dirty="0" smtClean="0"/>
              <a:t>、其他物体使某一物体的运动状态发生变化的作用，叫做其他物体施于该物体的作用力，简称力。</a:t>
            </a:r>
            <a:endParaRPr lang="en-US" altLang="zh-CN" dirty="0" smtClean="0"/>
          </a:p>
          <a:p>
            <a:pPr lvl="1">
              <a:defRPr/>
            </a:pPr>
            <a:endParaRPr lang="en-US" altLang="zh-CN" dirty="0" smtClean="0"/>
          </a:p>
          <a:p>
            <a:pPr lvl="1" algn="l">
              <a:defRPr/>
            </a:pPr>
            <a:r>
              <a:rPr lang="en-US" altLang="zh-CN" dirty="0" smtClean="0"/>
              <a:t>	</a:t>
            </a:r>
            <a:r>
              <a:rPr lang="zh-CN" altLang="en-US" dirty="0" smtClean="0"/>
              <a:t>实验证明：同一物体，加速度的大小与力的大小成正比，方向相同。</a:t>
            </a:r>
            <a:endParaRPr lang="en-US" altLang="zh-CN" dirty="0" smtClean="0"/>
          </a:p>
          <a:p>
            <a:pPr lvl="1" algn="l">
              <a:defRPr/>
            </a:pPr>
            <a:endParaRPr lang="en-US" altLang="zh-CN" dirty="0" smtClean="0"/>
          </a:p>
          <a:p>
            <a:pPr lvl="1" algn="l">
              <a:defRPr/>
            </a:pPr>
            <a:r>
              <a:rPr lang="en-US" altLang="zh-CN" dirty="0" smtClean="0"/>
              <a:t> </a:t>
            </a:r>
            <a:r>
              <a:rPr lang="zh-CN" altLang="en-US" dirty="0" smtClean="0"/>
              <a:t>即</a:t>
            </a:r>
            <a:endParaRPr lang="zh-CN" altLang="en-US" dirty="0"/>
          </a:p>
        </p:txBody>
      </p:sp>
      <p:graphicFrame>
        <p:nvGraphicFramePr>
          <p:cNvPr id="32770" name="Object 2"/>
          <p:cNvGraphicFramePr>
            <a:graphicFrameLocks noChangeAspect="1"/>
          </p:cNvGraphicFramePr>
          <p:nvPr>
            <p:extLst>
              <p:ext uri="{D42A27DB-BD31-4B8C-83A1-F6EECF244321}">
                <p14:modId xmlns:p14="http://schemas.microsoft.com/office/powerpoint/2010/main" val="2081886317"/>
              </p:ext>
            </p:extLst>
          </p:nvPr>
        </p:nvGraphicFramePr>
        <p:xfrm>
          <a:off x="2500298" y="5295677"/>
          <a:ext cx="984250" cy="509587"/>
        </p:xfrm>
        <a:graphic>
          <a:graphicData uri="http://schemas.openxmlformats.org/presentationml/2006/ole">
            <mc:AlternateContent xmlns:mc="http://schemas.openxmlformats.org/markup-compatibility/2006">
              <mc:Choice xmlns:v="urn:schemas-microsoft-com:vml" Requires="v">
                <p:oleObj spid="_x0000_s32820" name="公式" r:id="rId3" imgW="418918" imgH="215806" progId="Equation.3">
                  <p:embed/>
                </p:oleObj>
              </mc:Choice>
              <mc:Fallback>
                <p:oleObj name="公式" r:id="rId3" imgW="418918" imgH="215806"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5295677"/>
                        <a:ext cx="984250" cy="509587"/>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2770"/>
                                        </p:tgtEl>
                                        <p:attrNameLst>
                                          <p:attrName>style.visibility</p:attrName>
                                        </p:attrNameLst>
                                      </p:cBhvr>
                                      <p:to>
                                        <p:strVal val="visible"/>
                                      </p:to>
                                    </p:set>
                                    <p:anim calcmode="lin" valueType="num">
                                      <p:cBhvr additive="base">
                                        <p:cTn id="41" dur="500" fill="hold"/>
                                        <p:tgtEl>
                                          <p:spTgt spid="32770"/>
                                        </p:tgtEl>
                                        <p:attrNameLst>
                                          <p:attrName>ppt_x</p:attrName>
                                        </p:attrNameLst>
                                      </p:cBhvr>
                                      <p:tavLst>
                                        <p:tav tm="0">
                                          <p:val>
                                            <p:strVal val="0-#ppt_w/2"/>
                                          </p:val>
                                        </p:tav>
                                        <p:tav tm="100000">
                                          <p:val>
                                            <p:strVal val="#ppt_x"/>
                                          </p:val>
                                        </p:tav>
                                      </p:tavLst>
                                    </p:anim>
                                    <p:anim calcmode="lin" valueType="num">
                                      <p:cBhvr additive="base">
                                        <p:cTn id="42"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1143000"/>
          </a:xfrm>
        </p:spPr>
        <p:txBody>
          <a:bodyPr/>
          <a:lstStyle/>
          <a:p>
            <a:pPr algn="l"/>
            <a:r>
              <a:rPr lang="zh-CN" altLang="en-US" sz="3200" b="1" dirty="0" smtClean="0"/>
              <a:t>一、直线加速运动参照系中的惯性力</a:t>
            </a:r>
            <a:endParaRPr lang="zh-CN" altLang="en-US" sz="3200" b="1" dirty="0"/>
          </a:p>
        </p:txBody>
      </p:sp>
      <p:sp>
        <p:nvSpPr>
          <p:cNvPr id="3" name="内容占位符 2"/>
          <p:cNvSpPr>
            <a:spLocks noGrp="1"/>
          </p:cNvSpPr>
          <p:nvPr>
            <p:ph idx="1"/>
          </p:nvPr>
        </p:nvSpPr>
        <p:spPr>
          <a:xfrm>
            <a:off x="323528" y="921406"/>
            <a:ext cx="8568952" cy="5459922"/>
          </a:xfrm>
        </p:spPr>
        <p:txBody>
          <a:bodyPr/>
          <a:lstStyle/>
          <a:p>
            <a:r>
              <a:rPr lang="zh-CN" altLang="en-US" sz="2800" b="1" dirty="0" smtClean="0"/>
              <a:t>实验一</a:t>
            </a:r>
            <a:r>
              <a:rPr lang="zh-CN" altLang="en-US" sz="2800" dirty="0" smtClean="0"/>
              <a:t>：</a:t>
            </a:r>
            <a:endParaRPr lang="en-US" altLang="zh-CN" sz="2800" dirty="0" smtClean="0"/>
          </a:p>
          <a:p>
            <a:pPr marL="0" indent="0">
              <a:buNone/>
            </a:pPr>
            <a:r>
              <a:rPr lang="zh-CN" altLang="en-US" sz="2800" dirty="0"/>
              <a:t>车厢内一光滑平板上放一小球，车厢静止或匀速直线运动时，小球都保持静止状态，当车厢有加速度      时，以地球为参照系，小球仍静止，若以车厢为参照系，发现小球有一加速度      ，而其所受合力为零，虽然牛顿第二定律不成立，人们习惯用牛顿第二定律分析受力问题，于是设想小球必然受到一向后的力：</a:t>
            </a:r>
            <a:endParaRPr lang="en-US" altLang="zh-CN" sz="2800" dirty="0"/>
          </a:p>
          <a:p>
            <a:endParaRPr lang="en-US" altLang="zh-CN" sz="2800" dirty="0" smtClean="0"/>
          </a:p>
          <a:p>
            <a:endParaRPr lang="en-US" altLang="zh-CN" sz="2800" dirty="0"/>
          </a:p>
          <a:p>
            <a:pPr marL="0" indent="0">
              <a:buNone/>
            </a:pPr>
            <a:endParaRPr lang="en-US" altLang="zh-CN" sz="2800" dirty="0" smtClean="0"/>
          </a:p>
          <a:p>
            <a:r>
              <a:rPr lang="zh-CN" altLang="en-US" sz="2800" dirty="0" smtClean="0"/>
              <a:t>这个假想的力</a:t>
            </a:r>
            <a:r>
              <a:rPr lang="en-US" altLang="zh-CN" sz="2800" dirty="0" smtClean="0"/>
              <a:t>——</a:t>
            </a:r>
            <a:r>
              <a:rPr lang="zh-CN" altLang="en-US" sz="2800" dirty="0" smtClean="0"/>
              <a:t>惯性力。</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30</a:t>
            </a:fld>
            <a:endParaRPr lang="en-US" altLang="zh-CN"/>
          </a:p>
        </p:txBody>
      </p:sp>
      <p:sp>
        <p:nvSpPr>
          <p:cNvPr id="5" name="矩形 4"/>
          <p:cNvSpPr/>
          <p:nvPr/>
        </p:nvSpPr>
        <p:spPr bwMode="auto">
          <a:xfrm>
            <a:off x="3921840" y="4151354"/>
            <a:ext cx="2000264" cy="10001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椭圆 5"/>
          <p:cNvSpPr/>
          <p:nvPr/>
        </p:nvSpPr>
        <p:spPr bwMode="auto">
          <a:xfrm>
            <a:off x="4064716" y="4937172"/>
            <a:ext cx="428628" cy="4286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椭圆 6"/>
          <p:cNvSpPr/>
          <p:nvPr/>
        </p:nvSpPr>
        <p:spPr bwMode="auto">
          <a:xfrm>
            <a:off x="5207724" y="4937172"/>
            <a:ext cx="428628" cy="4286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4564782" y="4579982"/>
            <a:ext cx="1357322" cy="142876"/>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4993410" y="4294230"/>
            <a:ext cx="285752" cy="2857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1" name="直接连接符 10"/>
          <p:cNvCxnSpPr/>
          <p:nvPr/>
        </p:nvCxnSpPr>
        <p:spPr bwMode="auto">
          <a:xfrm>
            <a:off x="4707658" y="4722858"/>
            <a:ext cx="1214446" cy="2857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68612" name="Object 4"/>
          <p:cNvGraphicFramePr>
            <a:graphicFrameLocks noChangeAspect="1"/>
          </p:cNvGraphicFramePr>
          <p:nvPr>
            <p:extLst>
              <p:ext uri="{D42A27DB-BD31-4B8C-83A1-F6EECF244321}">
                <p14:modId xmlns:p14="http://schemas.microsoft.com/office/powerpoint/2010/main" val="3291132851"/>
              </p:ext>
            </p:extLst>
          </p:nvPr>
        </p:nvGraphicFramePr>
        <p:xfrm>
          <a:off x="2405490" y="4151354"/>
          <a:ext cx="1280790" cy="516733"/>
        </p:xfrm>
        <a:graphic>
          <a:graphicData uri="http://schemas.openxmlformats.org/presentationml/2006/ole">
            <mc:AlternateContent xmlns:mc="http://schemas.openxmlformats.org/markup-compatibility/2006">
              <mc:Choice xmlns:v="urn:schemas-microsoft-com:vml" Requires="v">
                <p:oleObj spid="_x0000_s68809" name="公式" r:id="rId3" imgW="545626" imgH="215713" progId="Equation.3">
                  <p:embed/>
                </p:oleObj>
              </mc:Choice>
              <mc:Fallback>
                <p:oleObj name="公式" r:id="rId3" imgW="545626" imgH="215713"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490" y="4151354"/>
                        <a:ext cx="1280790" cy="516733"/>
                      </a:xfrm>
                      <a:prstGeom prst="rect">
                        <a:avLst/>
                      </a:prstGeom>
                      <a:solidFill>
                        <a:schemeClr val="bg1"/>
                      </a:solidFill>
                    </p:spPr>
                  </p:pic>
                </p:oleObj>
              </mc:Fallback>
            </mc:AlternateContent>
          </a:graphicData>
        </a:graphic>
      </p:graphicFrame>
      <p:cxnSp>
        <p:nvCxnSpPr>
          <p:cNvPr id="19" name="直接箭头连接符 18"/>
          <p:cNvCxnSpPr/>
          <p:nvPr/>
        </p:nvCxnSpPr>
        <p:spPr bwMode="auto">
          <a:xfrm>
            <a:off x="6350732" y="4508544"/>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68613" name="Object 5"/>
          <p:cNvGraphicFramePr>
            <a:graphicFrameLocks noChangeAspect="1"/>
          </p:cNvGraphicFramePr>
          <p:nvPr>
            <p:extLst>
              <p:ext uri="{D42A27DB-BD31-4B8C-83A1-F6EECF244321}">
                <p14:modId xmlns:p14="http://schemas.microsoft.com/office/powerpoint/2010/main" val="3034241744"/>
              </p:ext>
            </p:extLst>
          </p:nvPr>
        </p:nvGraphicFramePr>
        <p:xfrm>
          <a:off x="6494178" y="4005064"/>
          <a:ext cx="303800" cy="434322"/>
        </p:xfrm>
        <a:graphic>
          <a:graphicData uri="http://schemas.openxmlformats.org/presentationml/2006/ole">
            <mc:AlternateContent xmlns:mc="http://schemas.openxmlformats.org/markup-compatibility/2006">
              <mc:Choice xmlns:v="urn:schemas-microsoft-com:vml" Requires="v">
                <p:oleObj spid="_x0000_s68810" name="公式" r:id="rId5" imgW="126725" imgH="177415" progId="Equation.3">
                  <p:embed/>
                </p:oleObj>
              </mc:Choice>
              <mc:Fallback>
                <p:oleObj name="公式" r:id="rId5" imgW="126725" imgH="177415"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178" y="4005064"/>
                        <a:ext cx="303800" cy="434322"/>
                      </a:xfrm>
                      <a:prstGeom prst="rect">
                        <a:avLst/>
                      </a:prstGeom>
                      <a:solidFill>
                        <a:schemeClr val="bg1"/>
                      </a:solidFill>
                    </p:spPr>
                  </p:pic>
                </p:oleObj>
              </mc:Fallback>
            </mc:AlternateContent>
          </a:graphicData>
        </a:graphic>
      </p:graphicFrame>
      <p:cxnSp>
        <p:nvCxnSpPr>
          <p:cNvPr id="12" name="直接箭头连接符 11"/>
          <p:cNvCxnSpPr/>
          <p:nvPr/>
        </p:nvCxnSpPr>
        <p:spPr bwMode="auto">
          <a:xfrm flipH="1">
            <a:off x="3773642" y="4437106"/>
            <a:ext cx="1219768"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aphicFrame>
        <p:nvGraphicFramePr>
          <p:cNvPr id="10" name="对象 9"/>
          <p:cNvGraphicFramePr>
            <a:graphicFrameLocks noChangeAspect="1"/>
          </p:cNvGraphicFramePr>
          <p:nvPr>
            <p:extLst>
              <p:ext uri="{D42A27DB-BD31-4B8C-83A1-F6EECF244321}">
                <p14:modId xmlns:p14="http://schemas.microsoft.com/office/powerpoint/2010/main" val="4218536574"/>
              </p:ext>
            </p:extLst>
          </p:nvPr>
        </p:nvGraphicFramePr>
        <p:xfrm>
          <a:off x="7956376" y="1916832"/>
          <a:ext cx="357188" cy="511175"/>
        </p:xfrm>
        <a:graphic>
          <a:graphicData uri="http://schemas.openxmlformats.org/presentationml/2006/ole">
            <mc:AlternateContent xmlns:mc="http://schemas.openxmlformats.org/markup-compatibility/2006">
              <mc:Choice xmlns:v="urn:schemas-microsoft-com:vml" Requires="v">
                <p:oleObj spid="_x0000_s68811" name="公式" r:id="rId7" imgW="126725" imgH="177415" progId="Equation.3">
                  <p:embed/>
                </p:oleObj>
              </mc:Choice>
              <mc:Fallback>
                <p:oleObj name="公式" r:id="rId7" imgW="126725" imgH="177415"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6376" y="1916832"/>
                        <a:ext cx="357188" cy="511175"/>
                      </a:xfrm>
                      <a:prstGeom prst="rect">
                        <a:avLst/>
                      </a:prstGeom>
                      <a:solidFill>
                        <a:schemeClr val="bg1"/>
                      </a:solid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070416326"/>
              </p:ext>
            </p:extLst>
          </p:nvPr>
        </p:nvGraphicFramePr>
        <p:xfrm>
          <a:off x="3993282" y="2780928"/>
          <a:ext cx="500062" cy="474662"/>
        </p:xfrm>
        <a:graphic>
          <a:graphicData uri="http://schemas.openxmlformats.org/presentationml/2006/ole">
            <mc:AlternateContent xmlns:mc="http://schemas.openxmlformats.org/markup-compatibility/2006">
              <mc:Choice xmlns:v="urn:schemas-microsoft-com:vml" Requires="v">
                <p:oleObj spid="_x0000_s68812" name="公式" r:id="rId9" imgW="190335" imgH="177646" progId="Equation.3">
                  <p:embed/>
                </p:oleObj>
              </mc:Choice>
              <mc:Fallback>
                <p:oleObj name="公式" r:id="rId9" imgW="190335" imgH="177646" progId="Equation.3">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3282" y="2780928"/>
                        <a:ext cx="500062" cy="474662"/>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fade">
                                      <p:cBhvr>
                                        <p:cTn id="7" dur="500"/>
                                        <p:tgtEl>
                                          <p:spTgt spid="68612"/>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r>
              <a:rPr lang="zh-CN" altLang="en-US" sz="2800" b="1" dirty="0" smtClean="0"/>
              <a:t>实验二</a:t>
            </a:r>
            <a:r>
              <a:rPr lang="zh-CN" altLang="en-US" sz="2800" dirty="0" smtClean="0"/>
              <a:t>：</a:t>
            </a:r>
            <a:endParaRPr lang="en-US" altLang="zh-CN" sz="2800" dirty="0" smtClean="0"/>
          </a:p>
          <a:p>
            <a:pPr marL="0" lvl="0" indent="0">
              <a:buNone/>
            </a:pPr>
            <a:r>
              <a:rPr lang="zh-CN" altLang="en-US" sz="2800" dirty="0">
                <a:solidFill>
                  <a:srgbClr val="000000"/>
                </a:solidFill>
              </a:rPr>
              <a:t>以地球为参照系，小球加速度    ，且弹簧施力为        ，牛顿定律成立。如以车厢为参照系，发现小球受一力            ，但小球静止不动，于是假想小球还受到另一大小相等，方向相反的</a:t>
            </a:r>
            <a:r>
              <a:rPr lang="zh-CN" altLang="en-US" sz="2800" dirty="0" smtClean="0">
                <a:solidFill>
                  <a:srgbClr val="000000"/>
                </a:solidFill>
              </a:rPr>
              <a:t>作用力。</a:t>
            </a:r>
            <a:endParaRPr lang="en-US" altLang="zh-CN" sz="2800" dirty="0">
              <a:solidFill>
                <a:srgbClr val="000000"/>
              </a:solidFill>
            </a:endParaRPr>
          </a:p>
          <a:p>
            <a:pPr lvl="0">
              <a:buNone/>
            </a:pPr>
            <a:endParaRPr lang="en-US" altLang="zh-CN" sz="2800" dirty="0" smtClean="0">
              <a:solidFill>
                <a:srgbClr val="000000"/>
              </a:solidFill>
            </a:endParaRPr>
          </a:p>
          <a:p>
            <a:pPr lvl="0">
              <a:buNone/>
            </a:pPr>
            <a:endParaRPr lang="en-US" altLang="zh-CN" sz="2800" dirty="0" smtClean="0">
              <a:solidFill>
                <a:srgbClr val="000000"/>
              </a:solidFill>
            </a:endParaRPr>
          </a:p>
          <a:p>
            <a:pPr lvl="0">
              <a:buNone/>
            </a:pPr>
            <a:endParaRPr lang="en-US" altLang="zh-CN" sz="2800" dirty="0">
              <a:solidFill>
                <a:srgbClr val="000000"/>
              </a:solidFill>
            </a:endParaRPr>
          </a:p>
          <a:p>
            <a:pPr lvl="0">
              <a:buNone/>
            </a:pPr>
            <a:endParaRPr lang="en-US" altLang="zh-CN" sz="2800" dirty="0" smtClean="0">
              <a:solidFill>
                <a:srgbClr val="000000"/>
              </a:solidFill>
            </a:endParaRPr>
          </a:p>
          <a:p>
            <a:pPr lvl="0">
              <a:buNone/>
            </a:pPr>
            <a:r>
              <a:rPr lang="zh-CN" altLang="en-US" sz="2800" dirty="0" smtClean="0">
                <a:solidFill>
                  <a:srgbClr val="000000"/>
                </a:solidFill>
              </a:rPr>
              <a:t>即                  </a:t>
            </a:r>
            <a:r>
              <a:rPr lang="en-US" altLang="zh-CN" sz="2800" dirty="0" smtClean="0">
                <a:solidFill>
                  <a:srgbClr val="000000"/>
                </a:solidFill>
              </a:rPr>
              <a:t>      </a:t>
            </a:r>
            <a:r>
              <a:rPr lang="zh-CN" altLang="en-US" sz="2800" dirty="0" smtClean="0">
                <a:solidFill>
                  <a:srgbClr val="000000"/>
                </a:solidFill>
              </a:rPr>
              <a:t>，这样</a:t>
            </a:r>
            <a:r>
              <a:rPr lang="zh-CN" altLang="en-US" sz="2800" dirty="0">
                <a:solidFill>
                  <a:srgbClr val="000000"/>
                </a:solidFill>
              </a:rPr>
              <a:t>才符合牛顿定律</a:t>
            </a:r>
            <a:r>
              <a:rPr lang="zh-CN" altLang="en-US" sz="2800" dirty="0" smtClean="0">
                <a:solidFill>
                  <a:srgbClr val="000000"/>
                </a:solidFill>
              </a:rPr>
              <a:t>。</a:t>
            </a:r>
            <a:r>
              <a:rPr lang="zh-CN" altLang="en-US" sz="2400" dirty="0" smtClean="0"/>
              <a:t>  </a:t>
            </a:r>
            <a:endParaRPr lang="zh-CN" altLang="en-US" sz="24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31</a:t>
            </a:fld>
            <a:endParaRPr lang="en-US" altLang="zh-CN"/>
          </a:p>
        </p:txBody>
      </p:sp>
      <p:sp>
        <p:nvSpPr>
          <p:cNvPr id="5" name="矩形 4"/>
          <p:cNvSpPr/>
          <p:nvPr/>
        </p:nvSpPr>
        <p:spPr bwMode="auto">
          <a:xfrm>
            <a:off x="3779912" y="3641604"/>
            <a:ext cx="2000264" cy="10001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椭圆 5"/>
          <p:cNvSpPr/>
          <p:nvPr/>
        </p:nvSpPr>
        <p:spPr bwMode="auto">
          <a:xfrm>
            <a:off x="3922788" y="4427422"/>
            <a:ext cx="428628" cy="4286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椭圆 6"/>
          <p:cNvSpPr/>
          <p:nvPr/>
        </p:nvSpPr>
        <p:spPr bwMode="auto">
          <a:xfrm>
            <a:off x="5065796" y="4427422"/>
            <a:ext cx="428628" cy="4286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4422854" y="4070232"/>
            <a:ext cx="1357322" cy="142876"/>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4851482" y="3784480"/>
            <a:ext cx="285752" cy="2857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0" name="直接连接符 9"/>
          <p:cNvCxnSpPr/>
          <p:nvPr/>
        </p:nvCxnSpPr>
        <p:spPr bwMode="auto">
          <a:xfrm>
            <a:off x="4565730" y="4208363"/>
            <a:ext cx="1214446" cy="2857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直接箭头连接符 10"/>
          <p:cNvCxnSpPr/>
          <p:nvPr/>
        </p:nvCxnSpPr>
        <p:spPr bwMode="auto">
          <a:xfrm>
            <a:off x="5940152" y="3998794"/>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2" name="Object 5"/>
          <p:cNvGraphicFramePr>
            <a:graphicFrameLocks noChangeAspect="1"/>
          </p:cNvGraphicFramePr>
          <p:nvPr>
            <p:extLst>
              <p:ext uri="{D42A27DB-BD31-4B8C-83A1-F6EECF244321}">
                <p14:modId xmlns:p14="http://schemas.microsoft.com/office/powerpoint/2010/main" val="4259253895"/>
              </p:ext>
            </p:extLst>
          </p:nvPr>
        </p:nvGraphicFramePr>
        <p:xfrm>
          <a:off x="6011590" y="3570166"/>
          <a:ext cx="214312" cy="306387"/>
        </p:xfrm>
        <a:graphic>
          <a:graphicData uri="http://schemas.openxmlformats.org/presentationml/2006/ole">
            <mc:AlternateContent xmlns:mc="http://schemas.openxmlformats.org/markup-compatibility/2006">
              <mc:Choice xmlns:v="urn:schemas-microsoft-com:vml" Requires="v">
                <p:oleObj spid="_x0000_s70064" name="公式" r:id="rId3" imgW="126725" imgH="177415" progId="Equation.3">
                  <p:embed/>
                </p:oleObj>
              </mc:Choice>
              <mc:Fallback>
                <p:oleObj name="公式" r:id="rId3" imgW="126725" imgH="177415" progId="Equation.3">
                  <p:embed/>
                  <p:pic>
                    <p:nvPicPr>
                      <p:cNvPr id="0" name="Picture 3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590" y="3570166"/>
                        <a:ext cx="214312" cy="306387"/>
                      </a:xfrm>
                      <a:prstGeom prst="rect">
                        <a:avLst/>
                      </a:prstGeom>
                      <a:solidFill>
                        <a:schemeClr val="bg1"/>
                      </a:solidFill>
                    </p:spPr>
                  </p:pic>
                </p:oleObj>
              </mc:Fallback>
            </mc:AlternateContent>
          </a:graphicData>
        </a:graphic>
      </p:graphicFrame>
      <p:pic>
        <p:nvPicPr>
          <p:cNvPr id="69636" name="Picture 4"/>
          <p:cNvPicPr>
            <a:picLocks noChangeAspect="1" noChangeArrowheads="1"/>
          </p:cNvPicPr>
          <p:nvPr/>
        </p:nvPicPr>
        <p:blipFill>
          <a:blip r:embed="rId5"/>
          <a:srcRect/>
          <a:stretch>
            <a:fillRect/>
          </a:stretch>
        </p:blipFill>
        <p:spPr bwMode="auto">
          <a:xfrm>
            <a:off x="5137234" y="3784480"/>
            <a:ext cx="642942" cy="263022"/>
          </a:xfrm>
          <a:prstGeom prst="rect">
            <a:avLst/>
          </a:prstGeom>
          <a:noFill/>
          <a:ln w="9525">
            <a:noFill/>
            <a:miter lim="800000"/>
            <a:headEnd/>
            <a:tailEnd/>
          </a:ln>
          <a:effectLst/>
        </p:spPr>
      </p:pic>
      <p:graphicFrame>
        <p:nvGraphicFramePr>
          <p:cNvPr id="69637" name="Object 5"/>
          <p:cNvGraphicFramePr>
            <a:graphicFrameLocks noChangeAspect="1"/>
          </p:cNvGraphicFramePr>
          <p:nvPr>
            <p:extLst>
              <p:ext uri="{D42A27DB-BD31-4B8C-83A1-F6EECF244321}">
                <p14:modId xmlns:p14="http://schemas.microsoft.com/office/powerpoint/2010/main" val="1926384645"/>
              </p:ext>
            </p:extLst>
          </p:nvPr>
        </p:nvGraphicFramePr>
        <p:xfrm>
          <a:off x="5351548" y="3212976"/>
          <a:ext cx="214313" cy="350837"/>
        </p:xfrm>
        <a:graphic>
          <a:graphicData uri="http://schemas.openxmlformats.org/presentationml/2006/ole">
            <mc:AlternateContent xmlns:mc="http://schemas.openxmlformats.org/markup-compatibility/2006">
              <mc:Choice xmlns:v="urn:schemas-microsoft-com:vml" Requires="v">
                <p:oleObj spid="_x0000_s70065" name="公式" r:id="rId6" imgW="126835" imgH="202936" progId="Equation.3">
                  <p:embed/>
                </p:oleObj>
              </mc:Choice>
              <mc:Fallback>
                <p:oleObj name="公式" r:id="rId6" imgW="126835" imgH="202936" progId="Equation.3">
                  <p:embed/>
                  <p:pic>
                    <p:nvPicPr>
                      <p:cNvPr id="0" name="Picture 3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1548" y="3212976"/>
                        <a:ext cx="214313" cy="350837"/>
                      </a:xfrm>
                      <a:prstGeom prst="rect">
                        <a:avLst/>
                      </a:prstGeom>
                      <a:solidFill>
                        <a:schemeClr val="bg1"/>
                      </a:solidFill>
                    </p:spPr>
                  </p:pic>
                </p:oleObj>
              </mc:Fallback>
            </mc:AlternateContent>
          </a:graphicData>
        </a:graphic>
      </p:graphicFrame>
      <p:graphicFrame>
        <p:nvGraphicFramePr>
          <p:cNvPr id="69641" name="Object 9"/>
          <p:cNvGraphicFramePr>
            <a:graphicFrameLocks noChangeAspect="1"/>
          </p:cNvGraphicFramePr>
          <p:nvPr>
            <p:extLst>
              <p:ext uri="{D42A27DB-BD31-4B8C-83A1-F6EECF244321}">
                <p14:modId xmlns:p14="http://schemas.microsoft.com/office/powerpoint/2010/main" val="2883745017"/>
              </p:ext>
            </p:extLst>
          </p:nvPr>
        </p:nvGraphicFramePr>
        <p:xfrm>
          <a:off x="1187624" y="5013176"/>
          <a:ext cx="2016224" cy="576064"/>
        </p:xfrm>
        <a:graphic>
          <a:graphicData uri="http://schemas.openxmlformats.org/presentationml/2006/ole">
            <mc:AlternateContent xmlns:mc="http://schemas.openxmlformats.org/markup-compatibility/2006">
              <mc:Choice xmlns:v="urn:schemas-microsoft-com:vml" Requires="v">
                <p:oleObj spid="_x0000_s70066" name="公式" r:id="rId8" imgW="863225" imgH="241195" progId="Equation.3">
                  <p:embed/>
                </p:oleObj>
              </mc:Choice>
              <mc:Fallback>
                <p:oleObj name="公式" r:id="rId8" imgW="863225" imgH="241195" progId="Equation.3">
                  <p:embed/>
                  <p:pic>
                    <p:nvPicPr>
                      <p:cNvPr id="0" name="Picture 3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5013176"/>
                        <a:ext cx="2016224" cy="576064"/>
                      </a:xfrm>
                      <a:prstGeom prst="rect">
                        <a:avLst/>
                      </a:prstGeom>
                      <a:solidFill>
                        <a:schemeClr val="bg1"/>
                      </a:solidFill>
                    </p:spPr>
                  </p:pic>
                </p:oleObj>
              </mc:Fallback>
            </mc:AlternateContent>
          </a:graphicData>
        </a:graphic>
      </p:graphicFrame>
      <p:graphicFrame>
        <p:nvGraphicFramePr>
          <p:cNvPr id="69642" name="Object 10"/>
          <p:cNvGraphicFramePr>
            <a:graphicFrameLocks noChangeAspect="1"/>
          </p:cNvGraphicFramePr>
          <p:nvPr>
            <p:extLst>
              <p:ext uri="{D42A27DB-BD31-4B8C-83A1-F6EECF244321}">
                <p14:modId xmlns:p14="http://schemas.microsoft.com/office/powerpoint/2010/main" val="429989880"/>
              </p:ext>
            </p:extLst>
          </p:nvPr>
        </p:nvGraphicFramePr>
        <p:xfrm>
          <a:off x="1171342" y="3661465"/>
          <a:ext cx="1528450" cy="631631"/>
        </p:xfrm>
        <a:graphic>
          <a:graphicData uri="http://schemas.openxmlformats.org/presentationml/2006/ole">
            <mc:AlternateContent xmlns:mc="http://schemas.openxmlformats.org/markup-compatibility/2006">
              <mc:Choice xmlns:v="urn:schemas-microsoft-com:vml" Requires="v">
                <p:oleObj spid="_x0000_s70067" name="公式" r:id="rId10" imgW="596900" imgH="241300" progId="Equation.3">
                  <p:embed/>
                </p:oleObj>
              </mc:Choice>
              <mc:Fallback>
                <p:oleObj name="公式" r:id="rId10" imgW="596900" imgH="241300" progId="Equation.3">
                  <p:embed/>
                  <p:pic>
                    <p:nvPicPr>
                      <p:cNvPr id="0" name="Picture 3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1342" y="3661465"/>
                        <a:ext cx="1528450" cy="631631"/>
                      </a:xfrm>
                      <a:prstGeom prst="rect">
                        <a:avLst/>
                      </a:prstGeom>
                      <a:solidFill>
                        <a:schemeClr val="bg1"/>
                      </a:solidFill>
                    </p:spPr>
                  </p:pic>
                </p:oleObj>
              </mc:Fallback>
            </mc:AlternateContent>
          </a:graphicData>
        </a:graphic>
      </p:graphicFrame>
      <p:cxnSp>
        <p:nvCxnSpPr>
          <p:cNvPr id="21" name="直接箭头连接符 20"/>
          <p:cNvCxnSpPr/>
          <p:nvPr/>
        </p:nvCxnSpPr>
        <p:spPr bwMode="auto">
          <a:xfrm flipH="1">
            <a:off x="3635896" y="3933056"/>
            <a:ext cx="1219768"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aphicFrame>
        <p:nvGraphicFramePr>
          <p:cNvPr id="2" name="对象 1"/>
          <p:cNvGraphicFramePr>
            <a:graphicFrameLocks noChangeAspect="1"/>
          </p:cNvGraphicFramePr>
          <p:nvPr>
            <p:extLst>
              <p:ext uri="{D42A27DB-BD31-4B8C-83A1-F6EECF244321}">
                <p14:modId xmlns:p14="http://schemas.microsoft.com/office/powerpoint/2010/main" val="3688940591"/>
              </p:ext>
            </p:extLst>
          </p:nvPr>
        </p:nvGraphicFramePr>
        <p:xfrm>
          <a:off x="3275856" y="3559679"/>
          <a:ext cx="360040" cy="589401"/>
        </p:xfrm>
        <a:graphic>
          <a:graphicData uri="http://schemas.openxmlformats.org/presentationml/2006/ole">
            <mc:AlternateContent xmlns:mc="http://schemas.openxmlformats.org/markup-compatibility/2006">
              <mc:Choice xmlns:v="urn:schemas-microsoft-com:vml" Requires="v">
                <p:oleObj spid="_x0000_s70068" name="公式" r:id="rId12" imgW="126720" imgH="203040" progId="Equation.3">
                  <p:embed/>
                </p:oleObj>
              </mc:Choice>
              <mc:Fallback>
                <p:oleObj name="公式" r:id="rId12" imgW="126720" imgH="203040" progId="Equation.3">
                  <p:embed/>
                  <p:pic>
                    <p:nvPicPr>
                      <p:cNvPr id="0" name="Picture 3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5856" y="3559679"/>
                        <a:ext cx="360040" cy="589401"/>
                      </a:xfrm>
                      <a:prstGeom prst="rect">
                        <a:avLst/>
                      </a:prstGeom>
                      <a:solidFill>
                        <a:schemeClr val="bg1"/>
                      </a:solid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51424517"/>
              </p:ext>
            </p:extLst>
          </p:nvPr>
        </p:nvGraphicFramePr>
        <p:xfrm>
          <a:off x="5368082" y="1214438"/>
          <a:ext cx="500062" cy="500062"/>
        </p:xfrm>
        <a:graphic>
          <a:graphicData uri="http://schemas.openxmlformats.org/presentationml/2006/ole">
            <mc:AlternateContent xmlns:mc="http://schemas.openxmlformats.org/markup-compatibility/2006">
              <mc:Choice xmlns:v="urn:schemas-microsoft-com:vml" Requires="v">
                <p:oleObj spid="_x0000_s70069" name="公式" r:id="rId14" imgW="126725" imgH="177415" progId="Equation.3">
                  <p:embed/>
                </p:oleObj>
              </mc:Choice>
              <mc:Fallback>
                <p:oleObj name="公式" r:id="rId14" imgW="126725" imgH="177415" progId="Equation.3">
                  <p:embed/>
                  <p:pic>
                    <p:nvPicPr>
                      <p:cNvPr id="0" name="Picture 3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082" y="1214438"/>
                        <a:ext cx="50006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618873649"/>
              </p:ext>
            </p:extLst>
          </p:nvPr>
        </p:nvGraphicFramePr>
        <p:xfrm>
          <a:off x="8155632" y="1196752"/>
          <a:ext cx="304800" cy="500062"/>
        </p:xfrm>
        <a:graphic>
          <a:graphicData uri="http://schemas.openxmlformats.org/presentationml/2006/ole">
            <mc:AlternateContent xmlns:mc="http://schemas.openxmlformats.org/markup-compatibility/2006">
              <mc:Choice xmlns:v="urn:schemas-microsoft-com:vml" Requires="v">
                <p:oleObj spid="_x0000_s70070" name="公式" r:id="rId15" imgW="126835" imgH="202936" progId="Equation.3">
                  <p:embed/>
                </p:oleObj>
              </mc:Choice>
              <mc:Fallback>
                <p:oleObj name="公式" r:id="rId15" imgW="126835" imgH="202936" progId="Equation.3">
                  <p:embed/>
                  <p:pic>
                    <p:nvPicPr>
                      <p:cNvPr id="0" name="Picture 3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5632" y="1196752"/>
                        <a:ext cx="3048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850904619"/>
              </p:ext>
            </p:extLst>
          </p:nvPr>
        </p:nvGraphicFramePr>
        <p:xfrm>
          <a:off x="1763688" y="2071688"/>
          <a:ext cx="1285875" cy="533400"/>
        </p:xfrm>
        <a:graphic>
          <a:graphicData uri="http://schemas.openxmlformats.org/presentationml/2006/ole">
            <mc:AlternateContent xmlns:mc="http://schemas.openxmlformats.org/markup-compatibility/2006">
              <mc:Choice xmlns:v="urn:schemas-microsoft-com:vml" Requires="v">
                <p:oleObj spid="_x0000_s70071" name="公式" r:id="rId16" imgW="469696" imgH="215806" progId="Equation.3">
                  <p:embed/>
                </p:oleObj>
              </mc:Choice>
              <mc:Fallback>
                <p:oleObj name="公式" r:id="rId16" imgW="469696" imgH="215806" progId="Equation.3">
                  <p:embed/>
                  <p:pic>
                    <p:nvPicPr>
                      <p:cNvPr id="0" name="Picture 3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3688" y="2071688"/>
                        <a:ext cx="12858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69642"/>
                                        </p:tgtEl>
                                        <p:attrNameLst>
                                          <p:attrName>style.visibility</p:attrName>
                                        </p:attrNameLst>
                                      </p:cBhvr>
                                      <p:to>
                                        <p:strVal val="visible"/>
                                      </p:to>
                                    </p:set>
                                    <p:animEffect transition="in" filter="fade">
                                      <p:cBhvr>
                                        <p:cTn id="13" dur="500"/>
                                        <p:tgtEl>
                                          <p:spTgt spid="696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9641"/>
                                        </p:tgtEl>
                                        <p:attrNameLst>
                                          <p:attrName>style.visibility</p:attrName>
                                        </p:attrNameLst>
                                      </p:cBhvr>
                                      <p:to>
                                        <p:strVal val="visible"/>
                                      </p:to>
                                    </p:set>
                                    <p:animEffect transition="in" filter="fade">
                                      <p:cBhvr>
                                        <p:cTn id="21" dur="500"/>
                                        <p:tgtEl>
                                          <p:spTgt spid="69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32</a:t>
            </a:fld>
            <a:endParaRPr lang="en-US" altLang="zh-CN"/>
          </a:p>
        </p:txBody>
      </p:sp>
      <p:sp>
        <p:nvSpPr>
          <p:cNvPr id="3" name="内容占位符 2"/>
          <p:cNvSpPr txBox="1">
            <a:spLocks/>
          </p:cNvSpPr>
          <p:nvPr/>
        </p:nvSpPr>
        <p:spPr>
          <a:xfrm>
            <a:off x="685800" y="714356"/>
            <a:ext cx="7772400" cy="5381644"/>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Tx/>
              <a:buNone/>
            </a:pPr>
            <a:r>
              <a:rPr lang="zh-CN" altLang="en-US" sz="2800" kern="0" dirty="0" smtClean="0"/>
              <a:t>注意：</a:t>
            </a:r>
            <a:endParaRPr lang="en-US" altLang="zh-CN" sz="2800" kern="0" dirty="0" smtClean="0"/>
          </a:p>
          <a:p>
            <a:pPr>
              <a:buFontTx/>
              <a:buNone/>
            </a:pPr>
            <a:r>
              <a:rPr lang="en-US" altLang="zh-CN" sz="2800" kern="0" dirty="0" smtClean="0"/>
              <a:t>1</a:t>
            </a:r>
            <a:r>
              <a:rPr lang="zh-CN" altLang="en-US" sz="2800" kern="0" dirty="0" smtClean="0"/>
              <a:t>）惯性力是一假想力，不是由物体相互作用产生的，其没有反作用力。</a:t>
            </a:r>
            <a:endParaRPr lang="en-US" altLang="zh-CN" sz="2800" kern="0" dirty="0" smtClean="0"/>
          </a:p>
          <a:p>
            <a:pPr>
              <a:buFontTx/>
              <a:buNone/>
            </a:pPr>
            <a:r>
              <a:rPr lang="en-US" altLang="zh-CN" sz="2800" kern="0" dirty="0" smtClean="0"/>
              <a:t>2</a:t>
            </a:r>
            <a:r>
              <a:rPr lang="zh-CN" altLang="en-US" sz="2800" kern="0" dirty="0" smtClean="0"/>
              <a:t>）如果非惯性系的加速度为     ，则当对非惯性系内所有物体都附加一个惯性力             ，即可在非惯性系中直接应用牛顿定律。</a:t>
            </a:r>
            <a:endParaRPr lang="en-US" altLang="zh-CN" sz="2800" kern="0" dirty="0" smtClean="0"/>
          </a:p>
          <a:p>
            <a:pPr>
              <a:buFontTx/>
              <a:buNone/>
            </a:pPr>
            <a:r>
              <a:rPr lang="en-US" altLang="zh-CN" sz="2800" kern="0" dirty="0" smtClean="0"/>
              <a:t>3</a:t>
            </a:r>
            <a:r>
              <a:rPr lang="zh-CN" altLang="en-US" sz="2800" kern="0" dirty="0" smtClean="0"/>
              <a:t>）注意：实际受力</a:t>
            </a:r>
            <a:r>
              <a:rPr lang="en-US" altLang="zh-CN" sz="2800" kern="0" dirty="0" smtClean="0"/>
              <a:t>+</a:t>
            </a:r>
            <a:r>
              <a:rPr lang="zh-CN" altLang="en-US" sz="2800" kern="0" dirty="0" smtClean="0"/>
              <a:t>惯性力</a:t>
            </a:r>
            <a:endParaRPr lang="en-US" altLang="zh-CN" sz="2800" kern="0" dirty="0" smtClean="0"/>
          </a:p>
          <a:p>
            <a:pPr>
              <a:buFontTx/>
              <a:buNone/>
            </a:pPr>
            <a:r>
              <a:rPr lang="en-US" altLang="zh-CN" sz="2800" kern="0" dirty="0" smtClean="0"/>
              <a:t>4</a:t>
            </a:r>
            <a:r>
              <a:rPr lang="zh-CN" altLang="en-US" sz="2800" kern="0" dirty="0" smtClean="0"/>
              <a:t>）参照系始终统一</a:t>
            </a:r>
            <a:endParaRPr lang="en-US" altLang="zh-CN" sz="2800" kern="0" dirty="0" smtClean="0"/>
          </a:p>
          <a:p>
            <a:pPr>
              <a:buFontTx/>
              <a:buNone/>
            </a:pPr>
            <a:r>
              <a:rPr lang="en-US" altLang="zh-CN" sz="2800" kern="0" dirty="0" smtClean="0"/>
              <a:t>5</a:t>
            </a:r>
            <a:r>
              <a:rPr lang="zh-CN" altLang="en-US" sz="2800" kern="0" dirty="0" smtClean="0"/>
              <a:t>）得到的运动描述是相对于非惯性系的。  </a:t>
            </a:r>
            <a:endParaRPr lang="zh-CN" altLang="en-US" sz="2800" kern="0" dirty="0"/>
          </a:p>
        </p:txBody>
      </p:sp>
      <p:sp>
        <p:nvSpPr>
          <p:cNvPr id="4" name="灯片编号占位符 3"/>
          <p:cNvSpPr txBox="1">
            <a:spLocks/>
          </p:cNvSpPr>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kumimoji="0" sz="1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defRPr/>
            </a:pPr>
            <a:fld id="{29B2047C-0D02-4BCC-9DDA-D5FDDA93CD5E}" type="slidenum">
              <a:rPr lang="en-US" altLang="zh-CN" smtClean="0"/>
              <a:pPr>
                <a:defRPr/>
              </a:pPr>
              <a:t>32</a:t>
            </a:fld>
            <a:endParaRPr lang="en-US" altLang="zh-CN"/>
          </a:p>
        </p:txBody>
      </p:sp>
      <p:graphicFrame>
        <p:nvGraphicFramePr>
          <p:cNvPr id="17" name="Object 11"/>
          <p:cNvGraphicFramePr>
            <a:graphicFrameLocks noChangeAspect="1"/>
          </p:cNvGraphicFramePr>
          <p:nvPr>
            <p:extLst>
              <p:ext uri="{D42A27DB-BD31-4B8C-83A1-F6EECF244321}">
                <p14:modId xmlns:p14="http://schemas.microsoft.com/office/powerpoint/2010/main" val="365384586"/>
              </p:ext>
            </p:extLst>
          </p:nvPr>
        </p:nvGraphicFramePr>
        <p:xfrm>
          <a:off x="5293792" y="2132856"/>
          <a:ext cx="358328" cy="512278"/>
        </p:xfrm>
        <a:graphic>
          <a:graphicData uri="http://schemas.openxmlformats.org/presentationml/2006/ole">
            <mc:AlternateContent xmlns:mc="http://schemas.openxmlformats.org/markup-compatibility/2006">
              <mc:Choice xmlns:v="urn:schemas-microsoft-com:vml" Requires="v">
                <p:oleObj spid="_x0000_s92239" name="公式" r:id="rId3" imgW="126725" imgH="177415" progId="Equation.3">
                  <p:embed/>
                </p:oleObj>
              </mc:Choice>
              <mc:Fallback>
                <p:oleObj name="公式" r:id="rId3" imgW="126725" imgH="177415"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792" y="2132856"/>
                        <a:ext cx="358328" cy="512278"/>
                      </a:xfrm>
                      <a:prstGeom prst="rect">
                        <a:avLst/>
                      </a:prstGeom>
                      <a:solidFill>
                        <a:schemeClr val="bg1"/>
                      </a:solidFill>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2659452201"/>
              </p:ext>
            </p:extLst>
          </p:nvPr>
        </p:nvGraphicFramePr>
        <p:xfrm>
          <a:off x="6156176" y="2564904"/>
          <a:ext cx="936104" cy="579493"/>
        </p:xfrm>
        <a:graphic>
          <a:graphicData uri="http://schemas.openxmlformats.org/presentationml/2006/ole">
            <mc:AlternateContent xmlns:mc="http://schemas.openxmlformats.org/markup-compatibility/2006">
              <mc:Choice xmlns:v="urn:schemas-microsoft-com:vml" Requires="v">
                <p:oleObj spid="_x0000_s92240" name="公式" r:id="rId5" imgW="355292" imgH="215713" progId="Equation.3">
                  <p:embed/>
                </p:oleObj>
              </mc:Choice>
              <mc:Fallback>
                <p:oleObj name="公式" r:id="rId5" imgW="355292" imgH="215713" progId="Equation.3">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2564904"/>
                        <a:ext cx="936104" cy="579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90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2"/>
          <p:cNvSpPr txBox="1">
            <a:spLocks/>
          </p:cNvSpPr>
          <p:nvPr/>
        </p:nvSpPr>
        <p:spPr bwMode="auto">
          <a:xfrm>
            <a:off x="323528" y="3147833"/>
            <a:ext cx="4086240" cy="215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kern="0" dirty="0" smtClean="0"/>
              <a:t>如假想一个力     ，</a:t>
            </a:r>
            <a:endParaRPr lang="en-US" altLang="zh-CN" sz="2800" kern="0" dirty="0" smtClean="0"/>
          </a:p>
          <a:p>
            <a:pPr marL="0" indent="0">
              <a:buNone/>
            </a:pPr>
            <a:r>
              <a:rPr lang="en-US" altLang="zh-CN" sz="2800" kern="0" dirty="0"/>
              <a:t> </a:t>
            </a:r>
            <a:r>
              <a:rPr lang="en-US" altLang="zh-CN" sz="2800" kern="0" dirty="0" smtClean="0"/>
              <a:t>   </a:t>
            </a:r>
            <a:r>
              <a:rPr lang="zh-CN" altLang="en-US" sz="2800" kern="0" dirty="0" smtClean="0"/>
              <a:t>使                   ，则牛顿定律成立。</a:t>
            </a:r>
            <a:endParaRPr lang="en-US" altLang="zh-CN" sz="2800" kern="0" dirty="0" smtClean="0"/>
          </a:p>
          <a:p>
            <a:pPr marL="0" indent="0">
              <a:buNone/>
            </a:pPr>
            <a:r>
              <a:rPr lang="zh-CN" altLang="en-US" sz="2800" kern="0" dirty="0" smtClean="0"/>
              <a:t>即</a:t>
            </a:r>
            <a:endParaRPr lang="zh-CN" altLang="en-US" sz="2000" kern="0" dirty="0"/>
          </a:p>
        </p:txBody>
      </p:sp>
      <p:sp>
        <p:nvSpPr>
          <p:cNvPr id="26" name="标题 1"/>
          <p:cNvSpPr>
            <a:spLocks noGrp="1"/>
          </p:cNvSpPr>
          <p:nvPr>
            <p:ph type="title"/>
          </p:nvPr>
        </p:nvSpPr>
        <p:spPr>
          <a:xfrm>
            <a:off x="611560" y="642918"/>
            <a:ext cx="7772400" cy="604822"/>
          </a:xfrm>
        </p:spPr>
        <p:txBody>
          <a:bodyPr/>
          <a:lstStyle/>
          <a:p>
            <a:r>
              <a:rPr lang="zh-CN" altLang="en-US" sz="3200" b="1" dirty="0" smtClean="0"/>
              <a:t>二、匀速转动参照系中的惯性力</a:t>
            </a:r>
            <a:r>
              <a:rPr lang="en-US" altLang="zh-CN" sz="3200" b="1" dirty="0" smtClean="0"/>
              <a:t/>
            </a:r>
            <a:br>
              <a:rPr lang="en-US" altLang="zh-CN" sz="3200" b="1" dirty="0" smtClean="0"/>
            </a:br>
            <a:r>
              <a:rPr lang="en-US" altLang="zh-CN" sz="3200" b="1" dirty="0" smtClean="0"/>
              <a:t>——</a:t>
            </a:r>
            <a:r>
              <a:rPr lang="zh-CN" altLang="en-US" sz="3200" b="1" dirty="0" smtClean="0"/>
              <a:t>惯性离心力</a:t>
            </a:r>
            <a:endParaRPr lang="zh-CN" altLang="en-US" sz="3200" b="1" dirty="0"/>
          </a:p>
        </p:txBody>
      </p:sp>
      <p:sp>
        <p:nvSpPr>
          <p:cNvPr id="27" name="内容占位符 2"/>
          <p:cNvSpPr>
            <a:spLocks noGrp="1"/>
          </p:cNvSpPr>
          <p:nvPr>
            <p:ph idx="1"/>
          </p:nvPr>
        </p:nvSpPr>
        <p:spPr>
          <a:xfrm>
            <a:off x="285720" y="1643050"/>
            <a:ext cx="8172480" cy="1488204"/>
          </a:xfrm>
        </p:spPr>
        <p:txBody>
          <a:bodyPr/>
          <a:lstStyle/>
          <a:p>
            <a:r>
              <a:rPr lang="zh-CN" altLang="en-US" sz="2800" dirty="0" smtClean="0"/>
              <a:t>以地球为参照系，小球匀速转动，                      以圆盘为参照系，则小球静止，但受一弹力    ，不满足牛顿定律。</a:t>
            </a:r>
            <a:endParaRPr lang="zh-CN" altLang="en-US" sz="2000" dirty="0"/>
          </a:p>
        </p:txBody>
      </p:sp>
      <p:sp>
        <p:nvSpPr>
          <p:cNvPr id="28" name="灯片编号占位符 3"/>
          <p:cNvSpPr>
            <a:spLocks noGrp="1"/>
          </p:cNvSpPr>
          <p:nvPr>
            <p:ph type="sldNum" sz="quarter" idx="12"/>
          </p:nvPr>
        </p:nvSpPr>
        <p:spPr>
          <a:xfrm>
            <a:off x="6553200" y="6248400"/>
            <a:ext cx="1905000" cy="457200"/>
          </a:xfrm>
        </p:spPr>
        <p:txBody>
          <a:bodyPr/>
          <a:lstStyle/>
          <a:p>
            <a:pPr>
              <a:defRPr/>
            </a:pPr>
            <a:fld id="{29B2047C-0D02-4BCC-9DDA-D5FDDA93CD5E}" type="slidenum">
              <a:rPr lang="en-US" altLang="zh-CN" smtClean="0"/>
              <a:pPr>
                <a:defRPr/>
              </a:pPr>
              <a:t>33</a:t>
            </a:fld>
            <a:endParaRPr lang="en-US" altLang="zh-CN"/>
          </a:p>
        </p:txBody>
      </p:sp>
      <p:graphicFrame>
        <p:nvGraphicFramePr>
          <p:cNvPr id="30" name="Object 2"/>
          <p:cNvGraphicFramePr>
            <a:graphicFrameLocks noChangeAspect="1"/>
          </p:cNvGraphicFramePr>
          <p:nvPr>
            <p:extLst>
              <p:ext uri="{D42A27DB-BD31-4B8C-83A1-F6EECF244321}">
                <p14:modId xmlns:p14="http://schemas.microsoft.com/office/powerpoint/2010/main" val="2965472265"/>
              </p:ext>
            </p:extLst>
          </p:nvPr>
        </p:nvGraphicFramePr>
        <p:xfrm>
          <a:off x="5940152" y="1561653"/>
          <a:ext cx="1857388" cy="643211"/>
        </p:xfrm>
        <a:graphic>
          <a:graphicData uri="http://schemas.openxmlformats.org/presentationml/2006/ole">
            <mc:AlternateContent xmlns:mc="http://schemas.openxmlformats.org/markup-compatibility/2006">
              <mc:Choice xmlns:v="urn:schemas-microsoft-com:vml" Requires="v">
                <p:oleObj spid="_x0000_s71129" name="公式" r:id="rId3" imgW="748975" imgH="253890" progId="Equation.3">
                  <p:embed/>
                </p:oleObj>
              </mc:Choice>
              <mc:Fallback>
                <p:oleObj name="公式" r:id="rId3" imgW="748975" imgH="253890" progId="Equation.3">
                  <p:embed/>
                  <p:pic>
                    <p:nvPicPr>
                      <p:cNvPr id="0" name="Picture 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561653"/>
                        <a:ext cx="1857388" cy="643211"/>
                      </a:xfrm>
                      <a:prstGeom prst="rect">
                        <a:avLst/>
                      </a:prstGeom>
                      <a:solidFill>
                        <a:schemeClr val="bg1"/>
                      </a:solidFill>
                    </p:spPr>
                  </p:pic>
                </p:oleObj>
              </mc:Fallback>
            </mc:AlternateContent>
          </a:graphicData>
        </a:graphic>
      </p:graphicFrame>
      <p:graphicFrame>
        <p:nvGraphicFramePr>
          <p:cNvPr id="31" name="Object 3"/>
          <p:cNvGraphicFramePr>
            <a:graphicFrameLocks noChangeAspect="1"/>
          </p:cNvGraphicFramePr>
          <p:nvPr>
            <p:extLst>
              <p:ext uri="{D42A27DB-BD31-4B8C-83A1-F6EECF244321}">
                <p14:modId xmlns:p14="http://schemas.microsoft.com/office/powerpoint/2010/main" val="2126333805"/>
              </p:ext>
            </p:extLst>
          </p:nvPr>
        </p:nvGraphicFramePr>
        <p:xfrm>
          <a:off x="7143768" y="2000240"/>
          <a:ext cx="357190" cy="580433"/>
        </p:xfrm>
        <a:graphic>
          <a:graphicData uri="http://schemas.openxmlformats.org/presentationml/2006/ole">
            <mc:AlternateContent xmlns:mc="http://schemas.openxmlformats.org/markup-compatibility/2006">
              <mc:Choice xmlns:v="urn:schemas-microsoft-com:vml" Requires="v">
                <p:oleObj spid="_x0000_s71130" name="公式" r:id="rId5" imgW="126835" imgH="202936" progId="Equation.3">
                  <p:embed/>
                </p:oleObj>
              </mc:Choice>
              <mc:Fallback>
                <p:oleObj name="公式" r:id="rId5" imgW="126835" imgH="202936" progId="Equation.3">
                  <p:embed/>
                  <p:pic>
                    <p:nvPicPr>
                      <p:cNvPr id="0" name="Picture 3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68" y="2000240"/>
                        <a:ext cx="357190" cy="580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4"/>
          <p:cNvGraphicFramePr>
            <a:graphicFrameLocks noChangeAspect="1"/>
          </p:cNvGraphicFramePr>
          <p:nvPr>
            <p:extLst>
              <p:ext uri="{D42A27DB-BD31-4B8C-83A1-F6EECF244321}">
                <p14:modId xmlns:p14="http://schemas.microsoft.com/office/powerpoint/2010/main" val="1600303311"/>
              </p:ext>
            </p:extLst>
          </p:nvPr>
        </p:nvGraphicFramePr>
        <p:xfrm>
          <a:off x="2915816" y="3062678"/>
          <a:ext cx="309880" cy="571504"/>
        </p:xfrm>
        <a:graphic>
          <a:graphicData uri="http://schemas.openxmlformats.org/presentationml/2006/ole">
            <mc:AlternateContent xmlns:mc="http://schemas.openxmlformats.org/markup-compatibility/2006">
              <mc:Choice xmlns:v="urn:schemas-microsoft-com:vml" Requires="v">
                <p:oleObj spid="_x0000_s71131" name="公式" r:id="rId7" imgW="114201" imgH="203024" progId="Equation.3">
                  <p:embed/>
                </p:oleObj>
              </mc:Choice>
              <mc:Fallback>
                <p:oleObj name="公式" r:id="rId7" imgW="114201" imgH="203024" progId="Equation.3">
                  <p:embed/>
                  <p:pic>
                    <p:nvPicPr>
                      <p:cNvPr id="0" name="Picture 3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3062678"/>
                        <a:ext cx="309880"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5"/>
          <p:cNvGraphicFramePr>
            <a:graphicFrameLocks noChangeAspect="1"/>
          </p:cNvGraphicFramePr>
          <p:nvPr>
            <p:extLst>
              <p:ext uri="{D42A27DB-BD31-4B8C-83A1-F6EECF244321}">
                <p14:modId xmlns:p14="http://schemas.microsoft.com/office/powerpoint/2010/main" val="4172462641"/>
              </p:ext>
            </p:extLst>
          </p:nvPr>
        </p:nvGraphicFramePr>
        <p:xfrm>
          <a:off x="1259632" y="3583842"/>
          <a:ext cx="1428728" cy="565238"/>
        </p:xfrm>
        <a:graphic>
          <a:graphicData uri="http://schemas.openxmlformats.org/presentationml/2006/ole">
            <mc:AlternateContent xmlns:mc="http://schemas.openxmlformats.org/markup-compatibility/2006">
              <mc:Choice xmlns:v="urn:schemas-microsoft-com:vml" Requires="v">
                <p:oleObj spid="_x0000_s71132" name="公式" r:id="rId9" imgW="558558" imgH="215806" progId="Equation.3">
                  <p:embed/>
                </p:oleObj>
              </mc:Choice>
              <mc:Fallback>
                <p:oleObj name="公式" r:id="rId9" imgW="558558" imgH="215806" progId="Equation.3">
                  <p:embed/>
                  <p:pic>
                    <p:nvPicPr>
                      <p:cNvPr id="0" name="Picture 3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3583842"/>
                        <a:ext cx="1428728" cy="565238"/>
                      </a:xfrm>
                      <a:prstGeom prst="rect">
                        <a:avLst/>
                      </a:prstGeom>
                      <a:solidFill>
                        <a:schemeClr val="bg1"/>
                      </a:solidFill>
                    </p:spPr>
                  </p:pic>
                </p:oleObj>
              </mc:Fallback>
            </mc:AlternateContent>
          </a:graphicData>
        </a:graphic>
      </p:graphicFrame>
      <p:graphicFrame>
        <p:nvGraphicFramePr>
          <p:cNvPr id="34" name="Object 6"/>
          <p:cNvGraphicFramePr>
            <a:graphicFrameLocks noChangeAspect="1"/>
          </p:cNvGraphicFramePr>
          <p:nvPr>
            <p:extLst>
              <p:ext uri="{D42A27DB-BD31-4B8C-83A1-F6EECF244321}">
                <p14:modId xmlns:p14="http://schemas.microsoft.com/office/powerpoint/2010/main" val="3388607463"/>
              </p:ext>
            </p:extLst>
          </p:nvPr>
        </p:nvGraphicFramePr>
        <p:xfrm>
          <a:off x="827584" y="4515390"/>
          <a:ext cx="3330510" cy="785818"/>
        </p:xfrm>
        <a:graphic>
          <a:graphicData uri="http://schemas.openxmlformats.org/presentationml/2006/ole">
            <mc:AlternateContent xmlns:mc="http://schemas.openxmlformats.org/markup-compatibility/2006">
              <mc:Choice xmlns:v="urn:schemas-microsoft-com:vml" Requires="v">
                <p:oleObj spid="_x0000_s71133" name="公式" r:id="rId11" imgW="1104900" imgH="254000" progId="Equation.3">
                  <p:embed/>
                </p:oleObj>
              </mc:Choice>
              <mc:Fallback>
                <p:oleObj name="公式" r:id="rId11" imgW="1104900" imgH="254000" progId="Equation.3">
                  <p:embed/>
                  <p:pic>
                    <p:nvPicPr>
                      <p:cNvPr id="0" name="Picture 3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4515390"/>
                        <a:ext cx="3330510" cy="785818"/>
                      </a:xfrm>
                      <a:prstGeom prst="rect">
                        <a:avLst/>
                      </a:prstGeom>
                      <a:solidFill>
                        <a:schemeClr val="bg1"/>
                      </a:solidFill>
                    </p:spPr>
                  </p:pic>
                </p:oleObj>
              </mc:Fallback>
            </mc:AlternateContent>
          </a:graphicData>
        </a:graphic>
      </p:graphicFrame>
      <p:sp>
        <p:nvSpPr>
          <p:cNvPr id="35" name="圆柱形 34"/>
          <p:cNvSpPr/>
          <p:nvPr/>
        </p:nvSpPr>
        <p:spPr bwMode="auto">
          <a:xfrm>
            <a:off x="6263643" y="4490262"/>
            <a:ext cx="214314" cy="666930"/>
          </a:xfrm>
          <a:prstGeom prst="can">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圆柱形 35"/>
          <p:cNvSpPr/>
          <p:nvPr/>
        </p:nvSpPr>
        <p:spPr bwMode="auto">
          <a:xfrm>
            <a:off x="5120635" y="3347278"/>
            <a:ext cx="2490806" cy="1285884"/>
          </a:xfrm>
          <a:prstGeom prst="can">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7092280" y="3503288"/>
            <a:ext cx="285752" cy="2857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38" name="Picture 4"/>
          <p:cNvPicPr>
            <a:picLocks noChangeAspect="1" noChangeArrowheads="1"/>
          </p:cNvPicPr>
          <p:nvPr/>
        </p:nvPicPr>
        <p:blipFill>
          <a:blip r:embed="rId13"/>
          <a:srcRect/>
          <a:stretch>
            <a:fillRect/>
          </a:stretch>
        </p:blipFill>
        <p:spPr bwMode="auto">
          <a:xfrm>
            <a:off x="6444208" y="3501008"/>
            <a:ext cx="642942" cy="263022"/>
          </a:xfrm>
          <a:prstGeom prst="rect">
            <a:avLst/>
          </a:prstGeom>
          <a:noFill/>
          <a:ln w="9525">
            <a:noFill/>
            <a:miter lim="800000"/>
            <a:headEnd/>
            <a:tailEnd/>
          </a:ln>
          <a:effectLst/>
        </p:spPr>
      </p:pic>
      <p:cxnSp>
        <p:nvCxnSpPr>
          <p:cNvPr id="39" name="直接箭头连接符 38"/>
          <p:cNvCxnSpPr/>
          <p:nvPr/>
        </p:nvCxnSpPr>
        <p:spPr bwMode="auto">
          <a:xfrm>
            <a:off x="7380312" y="3643436"/>
            <a:ext cx="571504"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aphicFrame>
        <p:nvGraphicFramePr>
          <p:cNvPr id="40" name="Object 13"/>
          <p:cNvGraphicFramePr>
            <a:graphicFrameLocks noChangeAspect="1"/>
          </p:cNvGraphicFramePr>
          <p:nvPr>
            <p:extLst>
              <p:ext uri="{D42A27DB-BD31-4B8C-83A1-F6EECF244321}">
                <p14:modId xmlns:p14="http://schemas.microsoft.com/office/powerpoint/2010/main" val="2507838854"/>
              </p:ext>
            </p:extLst>
          </p:nvPr>
        </p:nvGraphicFramePr>
        <p:xfrm>
          <a:off x="7902157" y="3199244"/>
          <a:ext cx="342251" cy="617174"/>
        </p:xfrm>
        <a:graphic>
          <a:graphicData uri="http://schemas.openxmlformats.org/presentationml/2006/ole">
            <mc:AlternateContent xmlns:mc="http://schemas.openxmlformats.org/markup-compatibility/2006">
              <mc:Choice xmlns:v="urn:schemas-microsoft-com:vml" Requires="v">
                <p:oleObj spid="_x0000_s71134" name="公式" r:id="rId14" imgW="114201" imgH="203024" progId="Equation.3">
                  <p:embed/>
                </p:oleObj>
              </mc:Choice>
              <mc:Fallback>
                <p:oleObj name="公式" r:id="rId14" imgW="114201" imgH="203024" progId="Equation.3">
                  <p:embed/>
                  <p:pic>
                    <p:nvPicPr>
                      <p:cNvPr id="0" name="Picture 3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2157" y="3199244"/>
                        <a:ext cx="342251" cy="617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4"/>
          <p:cNvGraphicFramePr>
            <a:graphicFrameLocks noChangeAspect="1"/>
          </p:cNvGraphicFramePr>
          <p:nvPr>
            <p:extLst>
              <p:ext uri="{D42A27DB-BD31-4B8C-83A1-F6EECF244321}">
                <p14:modId xmlns:p14="http://schemas.microsoft.com/office/powerpoint/2010/main" val="3130767246"/>
              </p:ext>
            </p:extLst>
          </p:nvPr>
        </p:nvGraphicFramePr>
        <p:xfrm>
          <a:off x="6588224" y="2882092"/>
          <a:ext cx="432048" cy="402892"/>
        </p:xfrm>
        <a:graphic>
          <a:graphicData uri="http://schemas.openxmlformats.org/presentationml/2006/ole">
            <mc:AlternateContent xmlns:mc="http://schemas.openxmlformats.org/markup-compatibility/2006">
              <mc:Choice xmlns:v="urn:schemas-microsoft-com:vml" Requires="v">
                <p:oleObj spid="_x0000_s71135" name="公式" r:id="rId15" imgW="152334" imgH="139639" progId="Equation.3">
                  <p:embed/>
                </p:oleObj>
              </mc:Choice>
              <mc:Fallback>
                <p:oleObj name="公式" r:id="rId15" imgW="152334" imgH="139639" progId="Equation.3">
                  <p:embed/>
                  <p:pic>
                    <p:nvPicPr>
                      <p:cNvPr id="0" name="Picture 3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224" y="2882092"/>
                        <a:ext cx="432048" cy="402892"/>
                      </a:xfrm>
                      <a:prstGeom prst="rect">
                        <a:avLst/>
                      </a:prstGeom>
                      <a:solidFill>
                        <a:schemeClr val="bg1"/>
                      </a:solidFill>
                    </p:spPr>
                  </p:pic>
                </p:oleObj>
              </mc:Fallback>
            </mc:AlternateContent>
          </a:graphicData>
        </a:graphic>
      </p:graphicFrame>
      <p:sp>
        <p:nvSpPr>
          <p:cNvPr id="42" name="圆柱形 41"/>
          <p:cNvSpPr/>
          <p:nvPr/>
        </p:nvSpPr>
        <p:spPr bwMode="auto">
          <a:xfrm>
            <a:off x="6263643" y="2852936"/>
            <a:ext cx="214314" cy="851532"/>
          </a:xfrm>
          <a:prstGeom prst="can">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任意多边形 42"/>
          <p:cNvSpPr/>
          <p:nvPr/>
        </p:nvSpPr>
        <p:spPr bwMode="auto">
          <a:xfrm flipH="1">
            <a:off x="6128908" y="3071201"/>
            <a:ext cx="459316" cy="213783"/>
          </a:xfrm>
          <a:custGeom>
            <a:avLst/>
            <a:gdLst>
              <a:gd name="connsiteX0" fmla="*/ 0 w 459316"/>
              <a:gd name="connsiteY0" fmla="*/ 67733 h 213783"/>
              <a:gd name="connsiteX1" fmla="*/ 190500 w 459316"/>
              <a:gd name="connsiteY1" fmla="*/ 207433 h 213783"/>
              <a:gd name="connsiteX2" fmla="*/ 419100 w 459316"/>
              <a:gd name="connsiteY2" fmla="*/ 29633 h 213783"/>
              <a:gd name="connsiteX3" fmla="*/ 431800 w 459316"/>
              <a:gd name="connsiteY3" fmla="*/ 29633 h 213783"/>
            </a:gdLst>
            <a:ahLst/>
            <a:cxnLst>
              <a:cxn ang="0">
                <a:pos x="connsiteX0" y="connsiteY0"/>
              </a:cxn>
              <a:cxn ang="0">
                <a:pos x="connsiteX1" y="connsiteY1"/>
              </a:cxn>
              <a:cxn ang="0">
                <a:pos x="connsiteX2" y="connsiteY2"/>
              </a:cxn>
              <a:cxn ang="0">
                <a:pos x="connsiteX3" y="connsiteY3"/>
              </a:cxn>
            </a:cxnLst>
            <a:rect l="l" t="t" r="r" b="b"/>
            <a:pathLst>
              <a:path w="459316" h="213783">
                <a:moveTo>
                  <a:pt x="0" y="67733"/>
                </a:moveTo>
                <a:cubicBezTo>
                  <a:pt x="60325" y="140758"/>
                  <a:pt x="120650" y="213783"/>
                  <a:pt x="190500" y="207433"/>
                </a:cubicBezTo>
                <a:cubicBezTo>
                  <a:pt x="260350" y="201083"/>
                  <a:pt x="378884" y="59266"/>
                  <a:pt x="419100" y="29633"/>
                </a:cubicBezTo>
                <a:cubicBezTo>
                  <a:pt x="459316" y="0"/>
                  <a:pt x="445558" y="14816"/>
                  <a:pt x="431800" y="29633"/>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7" grpId="0" build="p"/>
      <p:bldP spid="35" grpId="0" animBg="1"/>
      <p:bldP spid="36" grpId="0" animBg="1"/>
      <p:bldP spid="37" grpId="0" animBg="1"/>
      <p:bldP spid="42"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34</a:t>
            </a:fld>
            <a:endParaRPr lang="en-US" altLang="zh-CN"/>
          </a:p>
        </p:txBody>
      </p:sp>
      <p:sp>
        <p:nvSpPr>
          <p:cNvPr id="3" name="内容占位符 2"/>
          <p:cNvSpPr txBox="1">
            <a:spLocks/>
          </p:cNvSpPr>
          <p:nvPr/>
        </p:nvSpPr>
        <p:spPr>
          <a:xfrm>
            <a:off x="685800" y="927106"/>
            <a:ext cx="7772400" cy="5310206"/>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kern="0" dirty="0" smtClean="0"/>
              <a:t>此为惯性力，但因其方向背离圆心，故称“惯性离心力”。</a:t>
            </a:r>
            <a:endParaRPr lang="en-US" altLang="zh-CN" sz="2800" kern="0" dirty="0" smtClean="0"/>
          </a:p>
          <a:p>
            <a:r>
              <a:rPr lang="zh-CN" altLang="en-US" sz="2800" kern="0" dirty="0" smtClean="0"/>
              <a:t>实际上：</a:t>
            </a:r>
            <a:endParaRPr lang="en-US" altLang="zh-CN" sz="2800" kern="0" dirty="0" smtClean="0"/>
          </a:p>
          <a:p>
            <a:pPr marL="0" indent="0">
              <a:buNone/>
            </a:pPr>
            <a:endParaRPr lang="en-US" altLang="zh-CN" sz="2800" kern="0" dirty="0" smtClean="0"/>
          </a:p>
          <a:p>
            <a:r>
              <a:rPr lang="zh-CN" altLang="en-US" sz="2800" kern="0" dirty="0" smtClean="0"/>
              <a:t>如果圆盘有一角加速度      ，在惯性力应有两个：</a:t>
            </a:r>
            <a:endParaRPr lang="en-US" altLang="zh-CN" sz="2800" kern="0" dirty="0" smtClean="0"/>
          </a:p>
          <a:p>
            <a:endParaRPr lang="en-US" altLang="zh-CN" sz="2800" kern="0" dirty="0" smtClean="0"/>
          </a:p>
          <a:p>
            <a:endParaRPr lang="en-US" altLang="zh-CN" sz="2800" kern="0" dirty="0" smtClean="0"/>
          </a:p>
          <a:p>
            <a:r>
              <a:rPr lang="zh-CN" altLang="en-US" sz="2800" kern="0" dirty="0" smtClean="0"/>
              <a:t>    的大小可表示为：</a:t>
            </a:r>
            <a:endParaRPr lang="en-US" altLang="zh-CN" sz="2800" kern="0" dirty="0" smtClean="0"/>
          </a:p>
          <a:p>
            <a:endParaRPr lang="zh-CN" altLang="en-US" sz="2800" kern="0" dirty="0"/>
          </a:p>
        </p:txBody>
      </p:sp>
      <p:sp>
        <p:nvSpPr>
          <p:cNvPr id="4" name="灯片编号占位符 3"/>
          <p:cNvSpPr txBox="1">
            <a:spLocks/>
          </p:cNvSpPr>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kumimoji="0" sz="1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defRPr/>
            </a:pPr>
            <a:fld id="{29B2047C-0D02-4BCC-9DDA-D5FDDA93CD5E}" type="slidenum">
              <a:rPr lang="en-US" altLang="zh-CN" smtClean="0"/>
              <a:pPr>
                <a:defRPr/>
              </a:pPr>
              <a:t>34</a:t>
            </a:fld>
            <a:endParaRPr lang="en-US" altLang="zh-CN"/>
          </a:p>
        </p:txBody>
      </p:sp>
      <p:graphicFrame>
        <p:nvGraphicFramePr>
          <p:cNvPr id="5" name="Object 2"/>
          <p:cNvGraphicFramePr>
            <a:graphicFrameLocks noChangeAspect="1"/>
          </p:cNvGraphicFramePr>
          <p:nvPr>
            <p:extLst>
              <p:ext uri="{D42A27DB-BD31-4B8C-83A1-F6EECF244321}">
                <p14:modId xmlns:p14="http://schemas.microsoft.com/office/powerpoint/2010/main" val="1467624104"/>
              </p:ext>
            </p:extLst>
          </p:nvPr>
        </p:nvGraphicFramePr>
        <p:xfrm>
          <a:off x="3156350" y="1724243"/>
          <a:ext cx="3071834" cy="768653"/>
        </p:xfrm>
        <a:graphic>
          <a:graphicData uri="http://schemas.openxmlformats.org/presentationml/2006/ole">
            <mc:AlternateContent xmlns:mc="http://schemas.openxmlformats.org/markup-compatibility/2006">
              <mc:Choice xmlns:v="urn:schemas-microsoft-com:vml" Requires="v">
                <p:oleObj spid="_x0000_s94385" name="公式" r:id="rId3" imgW="1040948" imgH="253890" progId="Equation.3">
                  <p:embed/>
                </p:oleObj>
              </mc:Choice>
              <mc:Fallback>
                <p:oleObj name="公式" r:id="rId3" imgW="1040948" imgH="253890" progId="Equation.3">
                  <p:embed/>
                  <p:pic>
                    <p:nvPicPr>
                      <p:cNvPr id="0"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6350" y="1724243"/>
                        <a:ext cx="3071834" cy="768653"/>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378630191"/>
              </p:ext>
            </p:extLst>
          </p:nvPr>
        </p:nvGraphicFramePr>
        <p:xfrm>
          <a:off x="4656548" y="2932343"/>
          <a:ext cx="428628" cy="504888"/>
        </p:xfrm>
        <a:graphic>
          <a:graphicData uri="http://schemas.openxmlformats.org/presentationml/2006/ole">
            <mc:AlternateContent xmlns:mc="http://schemas.openxmlformats.org/markup-compatibility/2006">
              <mc:Choice xmlns:v="urn:schemas-microsoft-com:vml" Requires="v">
                <p:oleObj spid="_x0000_s94386" name="公式" r:id="rId5" imgW="152202" imgH="177569" progId="Equation.3">
                  <p:embed/>
                </p:oleObj>
              </mc:Choice>
              <mc:Fallback>
                <p:oleObj name="公式" r:id="rId5" imgW="152202" imgH="177569" progId="Equation.3">
                  <p:embed/>
                  <p:pic>
                    <p:nvPicPr>
                      <p:cNvPr id="0" name="Picture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548" y="2932343"/>
                        <a:ext cx="428628" cy="504888"/>
                      </a:xfrm>
                      <a:prstGeom prst="rect">
                        <a:avLst/>
                      </a:prstGeom>
                      <a:solidFill>
                        <a:schemeClr val="bg1"/>
                      </a:solidFill>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812303997"/>
              </p:ext>
            </p:extLst>
          </p:nvPr>
        </p:nvGraphicFramePr>
        <p:xfrm>
          <a:off x="1941904" y="3718161"/>
          <a:ext cx="4177968" cy="857256"/>
        </p:xfrm>
        <a:graphic>
          <a:graphicData uri="http://schemas.openxmlformats.org/presentationml/2006/ole">
            <mc:AlternateContent xmlns:mc="http://schemas.openxmlformats.org/markup-compatibility/2006">
              <mc:Choice xmlns:v="urn:schemas-microsoft-com:vml" Requires="v">
                <p:oleObj spid="_x0000_s94387" name="公式" r:id="rId7" imgW="1269449" imgH="253890" progId="Equation.3">
                  <p:embed/>
                </p:oleObj>
              </mc:Choice>
              <mc:Fallback>
                <p:oleObj name="公式" r:id="rId7" imgW="1269449" imgH="253890" progId="Equation.3">
                  <p:embed/>
                  <p:pic>
                    <p:nvPicPr>
                      <p:cNvPr id="0" name="Picture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1904" y="3718161"/>
                        <a:ext cx="4177968" cy="857256"/>
                      </a:xfrm>
                      <a:prstGeom prst="rect">
                        <a:avLst/>
                      </a:prstGeom>
                      <a:solidFill>
                        <a:schemeClr val="bg1"/>
                      </a:solidFill>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999854541"/>
              </p:ext>
            </p:extLst>
          </p:nvPr>
        </p:nvGraphicFramePr>
        <p:xfrm>
          <a:off x="1013210" y="4718293"/>
          <a:ext cx="428628" cy="686331"/>
        </p:xfrm>
        <a:graphic>
          <a:graphicData uri="http://schemas.openxmlformats.org/presentationml/2006/ole">
            <mc:AlternateContent xmlns:mc="http://schemas.openxmlformats.org/markup-compatibility/2006">
              <mc:Choice xmlns:v="urn:schemas-microsoft-com:vml" Requires="v">
                <p:oleObj spid="_x0000_s94388" name="公式" r:id="rId9" imgW="152334" imgH="241195" progId="Equation.3">
                  <p:embed/>
                </p:oleObj>
              </mc:Choice>
              <mc:Fallback>
                <p:oleObj name="公式" r:id="rId9" imgW="152334" imgH="241195" progId="Equation.3">
                  <p:embed/>
                  <p:pic>
                    <p:nvPicPr>
                      <p:cNvPr id="0" name="Picture 1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210" y="4718293"/>
                        <a:ext cx="428628" cy="686331"/>
                      </a:xfrm>
                      <a:prstGeom prst="rect">
                        <a:avLst/>
                      </a:prstGeom>
                      <a:solidFill>
                        <a:schemeClr val="bg1"/>
                      </a:solidFill>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3749230676"/>
              </p:ext>
            </p:extLst>
          </p:nvPr>
        </p:nvGraphicFramePr>
        <p:xfrm>
          <a:off x="4156482" y="4861169"/>
          <a:ext cx="1785950" cy="656063"/>
        </p:xfrm>
        <a:graphic>
          <a:graphicData uri="http://schemas.openxmlformats.org/presentationml/2006/ole">
            <mc:AlternateContent xmlns:mc="http://schemas.openxmlformats.org/markup-compatibility/2006">
              <mc:Choice xmlns:v="urn:schemas-microsoft-com:vml" Requires="v">
                <p:oleObj spid="_x0000_s94389" name="公式" r:id="rId11" imgW="596641" imgH="215806" progId="Equation.3">
                  <p:embed/>
                </p:oleObj>
              </mc:Choice>
              <mc:Fallback>
                <p:oleObj name="公式" r:id="rId11" imgW="596641" imgH="215806" progId="Equation.3">
                  <p:embed/>
                  <p:pic>
                    <p:nvPicPr>
                      <p:cNvPr id="0" name="Picture 1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6482" y="4861169"/>
                        <a:ext cx="1785950" cy="65606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5905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747698"/>
          </a:xfrm>
        </p:spPr>
        <p:txBody>
          <a:bodyPr/>
          <a:lstStyle/>
          <a:p>
            <a:pPr algn="l"/>
            <a:r>
              <a:rPr lang="zh-CN" altLang="en-US" sz="3200" b="1" dirty="0" smtClean="0"/>
              <a:t>三、科里奥利惯性力</a:t>
            </a:r>
            <a:endParaRPr lang="zh-CN" altLang="en-US" sz="3200" b="1" dirty="0"/>
          </a:p>
        </p:txBody>
      </p:sp>
      <p:sp>
        <p:nvSpPr>
          <p:cNvPr id="3" name="内容占位符 2"/>
          <p:cNvSpPr>
            <a:spLocks noGrp="1"/>
          </p:cNvSpPr>
          <p:nvPr>
            <p:ph idx="1"/>
          </p:nvPr>
        </p:nvSpPr>
        <p:spPr>
          <a:xfrm>
            <a:off x="685800" y="1357298"/>
            <a:ext cx="7772400" cy="4738702"/>
          </a:xfrm>
        </p:spPr>
        <p:txBody>
          <a:bodyPr/>
          <a:lstStyle/>
          <a:p>
            <a:r>
              <a:rPr lang="zh-CN" altLang="en-US" sz="2800" dirty="0" smtClean="0"/>
              <a:t>      匀角速度转动的小球，当其静止于圆盘上时，只有向心加速度，但当其相对于圆盘有径向匀速运动时，它除了有向心加速度外，还有切向加速度。这个切向加速度就是科里奥利加速度。对应于该加速度假想的惯性力叫科里奥利惯性力，简称科里奥利力。</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35</a:t>
            </a:fld>
            <a:endParaRPr lang="en-US" altLang="zh-CN"/>
          </a:p>
        </p:txBody>
      </p:sp>
      <p:sp>
        <p:nvSpPr>
          <p:cNvPr id="5" name="圆柱形 4"/>
          <p:cNvSpPr/>
          <p:nvPr/>
        </p:nvSpPr>
        <p:spPr bwMode="auto">
          <a:xfrm>
            <a:off x="3698784" y="5786406"/>
            <a:ext cx="214314" cy="666930"/>
          </a:xfrm>
          <a:prstGeom prst="can">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圆柱形 5"/>
          <p:cNvSpPr/>
          <p:nvPr/>
        </p:nvSpPr>
        <p:spPr bwMode="auto">
          <a:xfrm>
            <a:off x="2555776" y="4643422"/>
            <a:ext cx="2490806" cy="1285884"/>
          </a:xfrm>
          <a:prstGeom prst="can">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7" name="直接连接符 16"/>
          <p:cNvCxnSpPr/>
          <p:nvPr/>
        </p:nvCxnSpPr>
        <p:spPr bwMode="auto">
          <a:xfrm>
            <a:off x="3957677" y="4797152"/>
            <a:ext cx="90235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箭头连接符 22"/>
          <p:cNvCxnSpPr/>
          <p:nvPr/>
        </p:nvCxnSpPr>
        <p:spPr bwMode="auto">
          <a:xfrm flipH="1" flipV="1">
            <a:off x="4064073" y="4643422"/>
            <a:ext cx="291904" cy="1955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 name="椭圆 6"/>
          <p:cNvSpPr/>
          <p:nvPr/>
        </p:nvSpPr>
        <p:spPr bwMode="auto">
          <a:xfrm>
            <a:off x="4214240" y="4725144"/>
            <a:ext cx="285752" cy="2857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 name="直接箭头连接符 8"/>
          <p:cNvCxnSpPr/>
          <p:nvPr/>
        </p:nvCxnSpPr>
        <p:spPr bwMode="auto">
          <a:xfrm>
            <a:off x="4499992" y="4869160"/>
            <a:ext cx="57150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aphicFrame>
        <p:nvGraphicFramePr>
          <p:cNvPr id="10" name="Object 13"/>
          <p:cNvGraphicFramePr>
            <a:graphicFrameLocks noChangeAspect="1"/>
          </p:cNvGraphicFramePr>
          <p:nvPr>
            <p:extLst>
              <p:ext uri="{D42A27DB-BD31-4B8C-83A1-F6EECF244321}">
                <p14:modId xmlns:p14="http://schemas.microsoft.com/office/powerpoint/2010/main" val="775324541"/>
              </p:ext>
            </p:extLst>
          </p:nvPr>
        </p:nvGraphicFramePr>
        <p:xfrm>
          <a:off x="5016996" y="4533900"/>
          <a:ext cx="419100" cy="539750"/>
        </p:xfrm>
        <a:graphic>
          <a:graphicData uri="http://schemas.openxmlformats.org/presentationml/2006/ole">
            <mc:AlternateContent xmlns:mc="http://schemas.openxmlformats.org/markup-compatibility/2006">
              <mc:Choice xmlns:v="urn:schemas-microsoft-com:vml" Requires="v">
                <p:oleObj spid="_x0000_s93333" name="公式" r:id="rId3" imgW="139680" imgH="177480" progId="Equation.3">
                  <p:embed/>
                </p:oleObj>
              </mc:Choice>
              <mc:Fallback>
                <p:oleObj name="公式" r:id="rId3" imgW="139680" imgH="177480" progId="Equation.3">
                  <p:embed/>
                  <p:pic>
                    <p:nvPicPr>
                      <p:cNvPr id="0"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996" y="4533900"/>
                        <a:ext cx="4191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4"/>
          <p:cNvGraphicFramePr>
            <a:graphicFrameLocks noChangeAspect="1"/>
          </p:cNvGraphicFramePr>
          <p:nvPr>
            <p:extLst>
              <p:ext uri="{D42A27DB-BD31-4B8C-83A1-F6EECF244321}">
                <p14:modId xmlns:p14="http://schemas.microsoft.com/office/powerpoint/2010/main" val="2541266206"/>
              </p:ext>
            </p:extLst>
          </p:nvPr>
        </p:nvGraphicFramePr>
        <p:xfrm>
          <a:off x="3282684" y="4071344"/>
          <a:ext cx="432048" cy="402892"/>
        </p:xfrm>
        <a:graphic>
          <a:graphicData uri="http://schemas.openxmlformats.org/presentationml/2006/ole">
            <mc:AlternateContent xmlns:mc="http://schemas.openxmlformats.org/markup-compatibility/2006">
              <mc:Choice xmlns:v="urn:schemas-microsoft-com:vml" Requires="v">
                <p:oleObj spid="_x0000_s93334" name="公式" r:id="rId5" imgW="152280" imgH="139680" progId="Equation.3">
                  <p:embed/>
                </p:oleObj>
              </mc:Choice>
              <mc:Fallback>
                <p:oleObj name="公式" r:id="rId5" imgW="152280" imgH="139680" progId="Equation.3">
                  <p:embed/>
                  <p:pic>
                    <p:nvPicPr>
                      <p:cNvPr id="0" name="Picture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684" y="4071344"/>
                        <a:ext cx="432048" cy="402892"/>
                      </a:xfrm>
                      <a:prstGeom prst="rect">
                        <a:avLst/>
                      </a:prstGeom>
                      <a:solidFill>
                        <a:schemeClr val="bg1"/>
                      </a:solidFill>
                    </p:spPr>
                  </p:pic>
                </p:oleObj>
              </mc:Fallback>
            </mc:AlternateContent>
          </a:graphicData>
        </a:graphic>
      </p:graphicFrame>
      <p:sp>
        <p:nvSpPr>
          <p:cNvPr id="12" name="圆柱形 11"/>
          <p:cNvSpPr/>
          <p:nvPr/>
        </p:nvSpPr>
        <p:spPr bwMode="auto">
          <a:xfrm>
            <a:off x="3698784" y="4149080"/>
            <a:ext cx="214314" cy="851532"/>
          </a:xfrm>
          <a:prstGeom prst="can">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任意多边形 12"/>
          <p:cNvSpPr/>
          <p:nvPr/>
        </p:nvSpPr>
        <p:spPr bwMode="auto">
          <a:xfrm flipH="1">
            <a:off x="3564049" y="4367345"/>
            <a:ext cx="459316" cy="213783"/>
          </a:xfrm>
          <a:custGeom>
            <a:avLst/>
            <a:gdLst>
              <a:gd name="connsiteX0" fmla="*/ 0 w 459316"/>
              <a:gd name="connsiteY0" fmla="*/ 67733 h 213783"/>
              <a:gd name="connsiteX1" fmla="*/ 190500 w 459316"/>
              <a:gd name="connsiteY1" fmla="*/ 207433 h 213783"/>
              <a:gd name="connsiteX2" fmla="*/ 419100 w 459316"/>
              <a:gd name="connsiteY2" fmla="*/ 29633 h 213783"/>
              <a:gd name="connsiteX3" fmla="*/ 431800 w 459316"/>
              <a:gd name="connsiteY3" fmla="*/ 29633 h 213783"/>
            </a:gdLst>
            <a:ahLst/>
            <a:cxnLst>
              <a:cxn ang="0">
                <a:pos x="connsiteX0" y="connsiteY0"/>
              </a:cxn>
              <a:cxn ang="0">
                <a:pos x="connsiteX1" y="connsiteY1"/>
              </a:cxn>
              <a:cxn ang="0">
                <a:pos x="connsiteX2" y="connsiteY2"/>
              </a:cxn>
              <a:cxn ang="0">
                <a:pos x="connsiteX3" y="connsiteY3"/>
              </a:cxn>
            </a:cxnLst>
            <a:rect l="l" t="t" r="r" b="b"/>
            <a:pathLst>
              <a:path w="459316" h="213783">
                <a:moveTo>
                  <a:pt x="0" y="67733"/>
                </a:moveTo>
                <a:cubicBezTo>
                  <a:pt x="60325" y="140758"/>
                  <a:pt x="120650" y="213783"/>
                  <a:pt x="190500" y="207433"/>
                </a:cubicBezTo>
                <a:cubicBezTo>
                  <a:pt x="260350" y="201083"/>
                  <a:pt x="378884" y="59266"/>
                  <a:pt x="419100" y="29633"/>
                </a:cubicBezTo>
                <a:cubicBezTo>
                  <a:pt x="459316" y="0"/>
                  <a:pt x="445558" y="14816"/>
                  <a:pt x="431800" y="29633"/>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5" name="直接连接符 14"/>
          <p:cNvCxnSpPr>
            <a:stCxn id="12" idx="3"/>
          </p:cNvCxnSpPr>
          <p:nvPr/>
        </p:nvCxnSpPr>
        <p:spPr bwMode="auto">
          <a:xfrm>
            <a:off x="3805941" y="5000612"/>
            <a:ext cx="12406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1" name="对象 20"/>
          <p:cNvGraphicFramePr>
            <a:graphicFrameLocks noChangeAspect="1"/>
          </p:cNvGraphicFramePr>
          <p:nvPr>
            <p:extLst>
              <p:ext uri="{D42A27DB-BD31-4B8C-83A1-F6EECF244321}">
                <p14:modId xmlns:p14="http://schemas.microsoft.com/office/powerpoint/2010/main" val="3762330235"/>
              </p:ext>
            </p:extLst>
          </p:nvPr>
        </p:nvGraphicFramePr>
        <p:xfrm>
          <a:off x="4623048" y="4971702"/>
          <a:ext cx="381000" cy="617538"/>
        </p:xfrm>
        <a:graphic>
          <a:graphicData uri="http://schemas.openxmlformats.org/presentationml/2006/ole">
            <mc:AlternateContent xmlns:mc="http://schemas.openxmlformats.org/markup-compatibility/2006">
              <mc:Choice xmlns:v="urn:schemas-microsoft-com:vml" Requires="v">
                <p:oleObj spid="_x0000_s93335" name="公式" r:id="rId7" imgW="126835" imgH="202936" progId="Equation.3">
                  <p:embed/>
                </p:oleObj>
              </mc:Choice>
              <mc:Fallback>
                <p:oleObj name="公式" r:id="rId7" imgW="126835" imgH="202936" progId="Equation.3">
                  <p:embed/>
                  <p:pic>
                    <p:nvPicPr>
                      <p:cNvPr id="0" name="Picture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3048" y="4971702"/>
                        <a:ext cx="3810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958036808"/>
              </p:ext>
            </p:extLst>
          </p:nvPr>
        </p:nvGraphicFramePr>
        <p:xfrm>
          <a:off x="3995936" y="4099594"/>
          <a:ext cx="381000" cy="617538"/>
        </p:xfrm>
        <a:graphic>
          <a:graphicData uri="http://schemas.openxmlformats.org/presentationml/2006/ole">
            <mc:AlternateContent xmlns:mc="http://schemas.openxmlformats.org/markup-compatibility/2006">
              <mc:Choice xmlns:v="urn:schemas-microsoft-com:vml" Requires="v">
                <p:oleObj spid="_x0000_s93336" name="公式" r:id="rId9" imgW="126720" imgH="203040" progId="Equation.3">
                  <p:embed/>
                </p:oleObj>
              </mc:Choice>
              <mc:Fallback>
                <p:oleObj name="公式" r:id="rId9" imgW="126720" imgH="203040" progId="Equation.3">
                  <p:embed/>
                  <p:pic>
                    <p:nvPicPr>
                      <p:cNvPr id="0" name="Picture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936" y="4099594"/>
                        <a:ext cx="3810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 name="直接箭头连接符 31"/>
          <p:cNvCxnSpPr/>
          <p:nvPr/>
        </p:nvCxnSpPr>
        <p:spPr bwMode="auto">
          <a:xfrm>
            <a:off x="4424112" y="4889606"/>
            <a:ext cx="291904" cy="19557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76260"/>
          </a:xfrm>
        </p:spPr>
        <p:txBody>
          <a:bodyPr/>
          <a:lstStyle/>
          <a:p>
            <a:pPr algn="l"/>
            <a:r>
              <a:rPr lang="zh-CN" altLang="en-US" sz="2800" dirty="0" smtClean="0"/>
              <a:t>例：</a:t>
            </a:r>
            <a:endParaRPr lang="zh-CN" altLang="en-US" sz="2800" dirty="0"/>
          </a:p>
        </p:txBody>
      </p:sp>
      <p:sp>
        <p:nvSpPr>
          <p:cNvPr id="3" name="内容占位符 2"/>
          <p:cNvSpPr>
            <a:spLocks noGrp="1"/>
          </p:cNvSpPr>
          <p:nvPr>
            <p:ph idx="1"/>
          </p:nvPr>
        </p:nvSpPr>
        <p:spPr>
          <a:xfrm>
            <a:off x="685800" y="1214422"/>
            <a:ext cx="7772400" cy="4881578"/>
          </a:xfrm>
        </p:spPr>
        <p:txBody>
          <a:bodyPr/>
          <a:lstStyle/>
          <a:p>
            <a:r>
              <a:rPr lang="zh-CN" altLang="en-US" sz="2800" dirty="0" smtClean="0"/>
              <a:t>先回忆相对运动</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36</a:t>
            </a:fld>
            <a:endParaRPr lang="en-US" altLang="zh-CN"/>
          </a:p>
        </p:txBody>
      </p:sp>
      <p:graphicFrame>
        <p:nvGraphicFramePr>
          <p:cNvPr id="56321" name="Object 1"/>
          <p:cNvGraphicFramePr>
            <a:graphicFrameLocks noChangeAspect="1"/>
          </p:cNvGraphicFramePr>
          <p:nvPr>
            <p:extLst>
              <p:ext uri="{D42A27DB-BD31-4B8C-83A1-F6EECF244321}">
                <p14:modId xmlns:p14="http://schemas.microsoft.com/office/powerpoint/2010/main" val="2649405065"/>
              </p:ext>
            </p:extLst>
          </p:nvPr>
        </p:nvGraphicFramePr>
        <p:xfrm>
          <a:off x="3857620" y="1196752"/>
          <a:ext cx="1735570" cy="588604"/>
        </p:xfrm>
        <a:graphic>
          <a:graphicData uri="http://schemas.openxmlformats.org/presentationml/2006/ole">
            <mc:AlternateContent xmlns:mc="http://schemas.openxmlformats.org/markup-compatibility/2006">
              <mc:Choice xmlns:v="urn:schemas-microsoft-com:vml" Requires="v">
                <p:oleObj spid="_x0000_s57290" name="公式" r:id="rId3" imgW="672808" imgH="228501" progId="Equation.3">
                  <p:embed/>
                </p:oleObj>
              </mc:Choice>
              <mc:Fallback>
                <p:oleObj name="公式" r:id="rId3" imgW="672808" imgH="228501" progId="Equation.3">
                  <p:embed/>
                  <p:pic>
                    <p:nvPicPr>
                      <p:cNvPr id="0" name="Picture 7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0" y="1196752"/>
                        <a:ext cx="1735570" cy="588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2" name="Object 2"/>
          <p:cNvGraphicFramePr>
            <a:graphicFrameLocks noChangeAspect="1"/>
          </p:cNvGraphicFramePr>
          <p:nvPr>
            <p:extLst>
              <p:ext uri="{D42A27DB-BD31-4B8C-83A1-F6EECF244321}">
                <p14:modId xmlns:p14="http://schemas.microsoft.com/office/powerpoint/2010/main" val="3317317940"/>
              </p:ext>
            </p:extLst>
          </p:nvPr>
        </p:nvGraphicFramePr>
        <p:xfrm>
          <a:off x="5938442" y="1715628"/>
          <a:ext cx="2265871" cy="1857388"/>
        </p:xfrm>
        <a:graphic>
          <a:graphicData uri="http://schemas.openxmlformats.org/presentationml/2006/ole">
            <mc:AlternateContent xmlns:mc="http://schemas.openxmlformats.org/markup-compatibility/2006">
              <mc:Choice xmlns:v="urn:schemas-microsoft-com:vml" Requires="v">
                <p:oleObj spid="_x0000_s57291" name="公式" r:id="rId5" imgW="850900" imgH="698500" progId="Equation.3">
                  <p:embed/>
                </p:oleObj>
              </mc:Choice>
              <mc:Fallback>
                <p:oleObj name="公式" r:id="rId5" imgW="850900" imgH="698500" progId="Equation.3">
                  <p:embed/>
                  <p:pic>
                    <p:nvPicPr>
                      <p:cNvPr id="0" name="Picture 7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8442" y="1715628"/>
                        <a:ext cx="2265871" cy="18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左大括号 6"/>
          <p:cNvSpPr/>
          <p:nvPr/>
        </p:nvSpPr>
        <p:spPr bwMode="auto">
          <a:xfrm>
            <a:off x="5724128" y="1985990"/>
            <a:ext cx="142876" cy="1495638"/>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菱形 10"/>
          <p:cNvSpPr/>
          <p:nvPr/>
        </p:nvSpPr>
        <p:spPr bwMode="auto">
          <a:xfrm rot="208642">
            <a:off x="2618554" y="2338663"/>
            <a:ext cx="984862" cy="977737"/>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直角三角形 11"/>
          <p:cNvSpPr/>
          <p:nvPr/>
        </p:nvSpPr>
        <p:spPr bwMode="auto">
          <a:xfrm flipH="1">
            <a:off x="2251428" y="2343526"/>
            <a:ext cx="2000264" cy="1571636"/>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4" name="直接箭头连接符 13"/>
          <p:cNvCxnSpPr/>
          <p:nvPr/>
        </p:nvCxnSpPr>
        <p:spPr bwMode="auto">
          <a:xfrm rot="10800000">
            <a:off x="679792" y="2272088"/>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p:nvPr/>
        </p:nvCxnSpPr>
        <p:spPr bwMode="auto">
          <a:xfrm rot="5400000">
            <a:off x="786949" y="2879311"/>
            <a:ext cx="121444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rot="10800000">
            <a:off x="2179990" y="1914898"/>
            <a:ext cx="928694" cy="8572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flipH="1">
            <a:off x="2483768" y="2773742"/>
            <a:ext cx="62491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接箭头连接符 28"/>
          <p:cNvCxnSpPr/>
          <p:nvPr/>
        </p:nvCxnSpPr>
        <p:spPr bwMode="auto">
          <a:xfrm rot="5400000">
            <a:off x="2644337" y="3236501"/>
            <a:ext cx="92869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p:nvPr/>
        </p:nvCxnSpPr>
        <p:spPr bwMode="auto">
          <a:xfrm>
            <a:off x="3823064" y="3343658"/>
            <a:ext cx="10001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接箭头连接符 34"/>
          <p:cNvCxnSpPr/>
          <p:nvPr/>
        </p:nvCxnSpPr>
        <p:spPr bwMode="auto">
          <a:xfrm>
            <a:off x="3823064" y="3343658"/>
            <a:ext cx="785818"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56323" name="Object 3"/>
          <p:cNvGraphicFramePr>
            <a:graphicFrameLocks noChangeAspect="1"/>
          </p:cNvGraphicFramePr>
          <p:nvPr>
            <p:extLst>
              <p:ext uri="{D42A27DB-BD31-4B8C-83A1-F6EECF244321}">
                <p14:modId xmlns:p14="http://schemas.microsoft.com/office/powerpoint/2010/main" val="899242721"/>
              </p:ext>
            </p:extLst>
          </p:nvPr>
        </p:nvGraphicFramePr>
        <p:xfrm>
          <a:off x="679792" y="1843460"/>
          <a:ext cx="223838" cy="246062"/>
        </p:xfrm>
        <a:graphic>
          <a:graphicData uri="http://schemas.openxmlformats.org/presentationml/2006/ole">
            <mc:AlternateContent xmlns:mc="http://schemas.openxmlformats.org/markup-compatibility/2006">
              <mc:Choice xmlns:v="urn:schemas-microsoft-com:vml" Requires="v">
                <p:oleObj spid="_x0000_s57292" name="公式" r:id="rId7" imgW="126835" imgH="139518" progId="Equation.3">
                  <p:embed/>
                </p:oleObj>
              </mc:Choice>
              <mc:Fallback>
                <p:oleObj name="公式" r:id="rId7" imgW="126835" imgH="139518" progId="Equation.3">
                  <p:embed/>
                  <p:pic>
                    <p:nvPicPr>
                      <p:cNvPr id="0" name="Picture 7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792" y="1843460"/>
                        <a:ext cx="22383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p:cNvGraphicFramePr>
            <a:graphicFrameLocks noChangeAspect="1"/>
          </p:cNvGraphicFramePr>
          <p:nvPr>
            <p:extLst>
              <p:ext uri="{D42A27DB-BD31-4B8C-83A1-F6EECF244321}">
                <p14:modId xmlns:p14="http://schemas.microsoft.com/office/powerpoint/2010/main" val="2803925285"/>
              </p:ext>
            </p:extLst>
          </p:nvPr>
        </p:nvGraphicFramePr>
        <p:xfrm>
          <a:off x="965544" y="3272220"/>
          <a:ext cx="246062" cy="290513"/>
        </p:xfrm>
        <a:graphic>
          <a:graphicData uri="http://schemas.openxmlformats.org/presentationml/2006/ole">
            <mc:AlternateContent xmlns:mc="http://schemas.openxmlformats.org/markup-compatibility/2006">
              <mc:Choice xmlns:v="urn:schemas-microsoft-com:vml" Requires="v">
                <p:oleObj spid="_x0000_s57293" name="公式" r:id="rId9" imgW="139579" imgH="164957" progId="Equation.3">
                  <p:embed/>
                </p:oleObj>
              </mc:Choice>
              <mc:Fallback>
                <p:oleObj name="公式" r:id="rId9" imgW="139579" imgH="164957" progId="Equation.3">
                  <p:embed/>
                  <p:pic>
                    <p:nvPicPr>
                      <p:cNvPr id="0" name="Picture 7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5544" y="3272220"/>
                        <a:ext cx="24606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5"/>
          <p:cNvGraphicFramePr>
            <a:graphicFrameLocks noChangeAspect="1"/>
          </p:cNvGraphicFramePr>
          <p:nvPr>
            <p:extLst>
              <p:ext uri="{D42A27DB-BD31-4B8C-83A1-F6EECF244321}">
                <p14:modId xmlns:p14="http://schemas.microsoft.com/office/powerpoint/2010/main" val="74350400"/>
              </p:ext>
            </p:extLst>
          </p:nvPr>
        </p:nvGraphicFramePr>
        <p:xfrm>
          <a:off x="1751362" y="1843460"/>
          <a:ext cx="311150" cy="314325"/>
        </p:xfrm>
        <a:graphic>
          <a:graphicData uri="http://schemas.openxmlformats.org/presentationml/2006/ole">
            <mc:AlternateContent xmlns:mc="http://schemas.openxmlformats.org/markup-compatibility/2006">
              <mc:Choice xmlns:v="urn:schemas-microsoft-com:vml" Requires="v">
                <p:oleObj spid="_x0000_s57294" name="公式" r:id="rId11" imgW="177492" imgH="177492" progId="Equation.3">
                  <p:embed/>
                </p:oleObj>
              </mc:Choice>
              <mc:Fallback>
                <p:oleObj name="公式" r:id="rId11" imgW="177492" imgH="177492" progId="Equation.3">
                  <p:embed/>
                  <p:pic>
                    <p:nvPicPr>
                      <p:cNvPr id="0" name="Picture 7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1362" y="1843460"/>
                        <a:ext cx="311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6"/>
          <p:cNvGraphicFramePr>
            <a:graphicFrameLocks noChangeAspect="1"/>
          </p:cNvGraphicFramePr>
          <p:nvPr>
            <p:extLst>
              <p:ext uri="{D42A27DB-BD31-4B8C-83A1-F6EECF244321}">
                <p14:modId xmlns:p14="http://schemas.microsoft.com/office/powerpoint/2010/main" val="886104011"/>
              </p:ext>
            </p:extLst>
          </p:nvPr>
        </p:nvGraphicFramePr>
        <p:xfrm>
          <a:off x="3481760" y="2062544"/>
          <a:ext cx="336550" cy="379413"/>
        </p:xfrm>
        <a:graphic>
          <a:graphicData uri="http://schemas.openxmlformats.org/presentationml/2006/ole">
            <mc:AlternateContent xmlns:mc="http://schemas.openxmlformats.org/markup-compatibility/2006">
              <mc:Choice xmlns:v="urn:schemas-microsoft-com:vml" Requires="v">
                <p:oleObj spid="_x0000_s57295" name="公式" r:id="rId13" imgW="190335" imgH="215713" progId="Equation.3">
                  <p:embed/>
                </p:oleObj>
              </mc:Choice>
              <mc:Fallback>
                <p:oleObj name="公式" r:id="rId13" imgW="190335" imgH="215713" progId="Equation.3">
                  <p:embed/>
                  <p:pic>
                    <p:nvPicPr>
                      <p:cNvPr id="0" name="Picture 7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1760" y="2062544"/>
                        <a:ext cx="33655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7"/>
          <p:cNvGraphicFramePr>
            <a:graphicFrameLocks noChangeAspect="1"/>
          </p:cNvGraphicFramePr>
          <p:nvPr>
            <p:extLst>
              <p:ext uri="{D42A27DB-BD31-4B8C-83A1-F6EECF244321}">
                <p14:modId xmlns:p14="http://schemas.microsoft.com/office/powerpoint/2010/main" val="1081190516"/>
              </p:ext>
            </p:extLst>
          </p:nvPr>
        </p:nvGraphicFramePr>
        <p:xfrm>
          <a:off x="4470772" y="2419732"/>
          <a:ext cx="358775" cy="381000"/>
        </p:xfrm>
        <a:graphic>
          <a:graphicData uri="http://schemas.openxmlformats.org/presentationml/2006/ole">
            <mc:AlternateContent xmlns:mc="http://schemas.openxmlformats.org/markup-compatibility/2006">
              <mc:Choice xmlns:v="urn:schemas-microsoft-com:vml" Requires="v">
                <p:oleObj spid="_x0000_s57296" name="公式" r:id="rId15" imgW="203024" imgH="215713" progId="Equation.3">
                  <p:embed/>
                </p:oleObj>
              </mc:Choice>
              <mc:Fallback>
                <p:oleObj name="公式" r:id="rId15" imgW="203024" imgH="215713" progId="Equation.3">
                  <p:embed/>
                  <p:pic>
                    <p:nvPicPr>
                      <p:cNvPr id="0" name="Picture 7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0772" y="2419732"/>
                        <a:ext cx="3587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p:cNvGraphicFramePr>
            <a:graphicFrameLocks noChangeAspect="1"/>
          </p:cNvGraphicFramePr>
          <p:nvPr>
            <p:extLst>
              <p:ext uri="{D42A27DB-BD31-4B8C-83A1-F6EECF244321}">
                <p14:modId xmlns:p14="http://schemas.microsoft.com/office/powerpoint/2010/main" val="4267095563"/>
              </p:ext>
            </p:extLst>
          </p:nvPr>
        </p:nvGraphicFramePr>
        <p:xfrm>
          <a:off x="2411760" y="3717032"/>
          <a:ext cx="268288" cy="246063"/>
        </p:xfrm>
        <a:graphic>
          <a:graphicData uri="http://schemas.openxmlformats.org/presentationml/2006/ole">
            <mc:AlternateContent xmlns:mc="http://schemas.openxmlformats.org/markup-compatibility/2006">
              <mc:Choice xmlns:v="urn:schemas-microsoft-com:vml" Requires="v">
                <p:oleObj spid="_x0000_s57297" name="公式" r:id="rId17" imgW="152334" imgH="139639" progId="Equation.3">
                  <p:embed/>
                </p:oleObj>
              </mc:Choice>
              <mc:Fallback>
                <p:oleObj name="公式" r:id="rId17" imgW="152334" imgH="139639" progId="Equation.3">
                  <p:embed/>
                  <p:pic>
                    <p:nvPicPr>
                      <p:cNvPr id="0" name="Picture 7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11760" y="3717032"/>
                        <a:ext cx="26828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9" name="直接连接符 48"/>
          <p:cNvCxnSpPr/>
          <p:nvPr/>
        </p:nvCxnSpPr>
        <p:spPr bwMode="auto">
          <a:xfrm rot="5400000" flipH="1" flipV="1">
            <a:off x="2608618" y="2272088"/>
            <a:ext cx="1000132"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56329" name="Object 9"/>
          <p:cNvGraphicFramePr>
            <a:graphicFrameLocks noChangeAspect="1"/>
          </p:cNvGraphicFramePr>
          <p:nvPr>
            <p:extLst>
              <p:ext uri="{D42A27DB-BD31-4B8C-83A1-F6EECF244321}">
                <p14:modId xmlns:p14="http://schemas.microsoft.com/office/powerpoint/2010/main" val="2280329147"/>
              </p:ext>
            </p:extLst>
          </p:nvPr>
        </p:nvGraphicFramePr>
        <p:xfrm>
          <a:off x="2822932" y="2200650"/>
          <a:ext cx="268288" cy="246062"/>
        </p:xfrm>
        <a:graphic>
          <a:graphicData uri="http://schemas.openxmlformats.org/presentationml/2006/ole">
            <mc:AlternateContent xmlns:mc="http://schemas.openxmlformats.org/markup-compatibility/2006">
              <mc:Choice xmlns:v="urn:schemas-microsoft-com:vml" Requires="v">
                <p:oleObj spid="_x0000_s57298" name="公式" r:id="rId19" imgW="152334" imgH="139639" progId="Equation.3">
                  <p:embed/>
                </p:oleObj>
              </mc:Choice>
              <mc:Fallback>
                <p:oleObj name="公式" r:id="rId19" imgW="152334" imgH="139639" progId="Equation.3">
                  <p:embed/>
                  <p:pic>
                    <p:nvPicPr>
                      <p:cNvPr id="0" name="Picture 7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22932" y="2200650"/>
                        <a:ext cx="2682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3" name="直接箭头连接符 52"/>
          <p:cNvCxnSpPr/>
          <p:nvPr/>
        </p:nvCxnSpPr>
        <p:spPr bwMode="auto">
          <a:xfrm flipH="1">
            <a:off x="2483768" y="2772154"/>
            <a:ext cx="624916" cy="8215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连接符 60"/>
          <p:cNvCxnSpPr/>
          <p:nvPr/>
        </p:nvCxnSpPr>
        <p:spPr bwMode="auto">
          <a:xfrm>
            <a:off x="2484562" y="2808270"/>
            <a:ext cx="0" cy="76633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67" name="直接连接符 66"/>
          <p:cNvCxnSpPr/>
          <p:nvPr/>
        </p:nvCxnSpPr>
        <p:spPr bwMode="auto">
          <a:xfrm flipV="1">
            <a:off x="2483768" y="3574604"/>
            <a:ext cx="624916" cy="19087"/>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56330" name="Object 10"/>
          <p:cNvGraphicFramePr>
            <a:graphicFrameLocks noChangeAspect="1"/>
          </p:cNvGraphicFramePr>
          <p:nvPr>
            <p:extLst>
              <p:ext uri="{D42A27DB-BD31-4B8C-83A1-F6EECF244321}">
                <p14:modId xmlns:p14="http://schemas.microsoft.com/office/powerpoint/2010/main" val="1992821318"/>
              </p:ext>
            </p:extLst>
          </p:nvPr>
        </p:nvGraphicFramePr>
        <p:xfrm>
          <a:off x="2195736" y="2546732"/>
          <a:ext cx="314325" cy="401637"/>
        </p:xfrm>
        <a:graphic>
          <a:graphicData uri="http://schemas.openxmlformats.org/presentationml/2006/ole">
            <mc:AlternateContent xmlns:mc="http://schemas.openxmlformats.org/markup-compatibility/2006">
              <mc:Choice xmlns:v="urn:schemas-microsoft-com:vml" Requires="v">
                <p:oleObj spid="_x0000_s57299" name="公式" r:id="rId21" imgW="177646" imgH="228402" progId="Equation.3">
                  <p:embed/>
                </p:oleObj>
              </mc:Choice>
              <mc:Fallback>
                <p:oleObj name="公式" r:id="rId21" imgW="177646" imgH="228402" progId="Equation.3">
                  <p:embed/>
                  <p:pic>
                    <p:nvPicPr>
                      <p:cNvPr id="0" name="Picture 7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95736" y="2546732"/>
                        <a:ext cx="31432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1" name="Object 11"/>
          <p:cNvGraphicFramePr>
            <a:graphicFrameLocks noChangeAspect="1"/>
          </p:cNvGraphicFramePr>
          <p:nvPr>
            <p:extLst>
              <p:ext uri="{D42A27DB-BD31-4B8C-83A1-F6EECF244321}">
                <p14:modId xmlns:p14="http://schemas.microsoft.com/office/powerpoint/2010/main" val="2966901756"/>
              </p:ext>
            </p:extLst>
          </p:nvPr>
        </p:nvGraphicFramePr>
        <p:xfrm>
          <a:off x="3191247" y="3249994"/>
          <a:ext cx="314325" cy="423863"/>
        </p:xfrm>
        <a:graphic>
          <a:graphicData uri="http://schemas.openxmlformats.org/presentationml/2006/ole">
            <mc:AlternateContent xmlns:mc="http://schemas.openxmlformats.org/markup-compatibility/2006">
              <mc:Choice xmlns:v="urn:schemas-microsoft-com:vml" Requires="v">
                <p:oleObj spid="_x0000_s57300" name="公式" r:id="rId23" imgW="177646" imgH="241091" progId="Equation.3">
                  <p:embed/>
                </p:oleObj>
              </mc:Choice>
              <mc:Fallback>
                <p:oleObj name="公式" r:id="rId23" imgW="177646" imgH="241091" progId="Equation.3">
                  <p:embed/>
                  <p:pic>
                    <p:nvPicPr>
                      <p:cNvPr id="0" name="Picture 7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91247" y="3249994"/>
                        <a:ext cx="31432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2" name="Object 12"/>
          <p:cNvGraphicFramePr>
            <a:graphicFrameLocks noChangeAspect="1"/>
          </p:cNvGraphicFramePr>
          <p:nvPr>
            <p:extLst>
              <p:ext uri="{D42A27DB-BD31-4B8C-83A1-F6EECF244321}">
                <p14:modId xmlns:p14="http://schemas.microsoft.com/office/powerpoint/2010/main" val="1910086339"/>
              </p:ext>
            </p:extLst>
          </p:nvPr>
        </p:nvGraphicFramePr>
        <p:xfrm>
          <a:off x="2259931" y="3356992"/>
          <a:ext cx="223837" cy="312738"/>
        </p:xfrm>
        <a:graphic>
          <a:graphicData uri="http://schemas.openxmlformats.org/presentationml/2006/ole">
            <mc:AlternateContent xmlns:mc="http://schemas.openxmlformats.org/markup-compatibility/2006">
              <mc:Choice xmlns:v="urn:schemas-microsoft-com:vml" Requires="v">
                <p:oleObj spid="_x0000_s57301" name="公式" r:id="rId25" imgW="126725" imgH="177415" progId="Equation.3">
                  <p:embed/>
                </p:oleObj>
              </mc:Choice>
              <mc:Fallback>
                <p:oleObj name="公式" r:id="rId25" imgW="126725" imgH="177415" progId="Equation.3">
                  <p:embed/>
                  <p:pic>
                    <p:nvPicPr>
                      <p:cNvPr id="0" name="Picture 7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59931" y="3356992"/>
                        <a:ext cx="223837"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extLst>
              <p:ext uri="{D42A27DB-BD31-4B8C-83A1-F6EECF244321}">
                <p14:modId xmlns:p14="http://schemas.microsoft.com/office/powerpoint/2010/main" val="1641611100"/>
              </p:ext>
            </p:extLst>
          </p:nvPr>
        </p:nvGraphicFramePr>
        <p:xfrm>
          <a:off x="3091235" y="3629407"/>
          <a:ext cx="515937" cy="379412"/>
        </p:xfrm>
        <a:graphic>
          <a:graphicData uri="http://schemas.openxmlformats.org/presentationml/2006/ole">
            <mc:AlternateContent xmlns:mc="http://schemas.openxmlformats.org/markup-compatibility/2006">
              <mc:Choice xmlns:v="urn:schemas-microsoft-com:vml" Requires="v">
                <p:oleObj spid="_x0000_s57302" name="公式" r:id="rId27" imgW="291847" imgH="215713" progId="Equation.3">
                  <p:embed/>
                </p:oleObj>
              </mc:Choice>
              <mc:Fallback>
                <p:oleObj name="公式" r:id="rId27" imgW="291847" imgH="215713" progId="Equation.3">
                  <p:embed/>
                  <p:pic>
                    <p:nvPicPr>
                      <p:cNvPr id="0" name="Picture 7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91235" y="3629407"/>
                        <a:ext cx="515937"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extLst>
              <p:ext uri="{D42A27DB-BD31-4B8C-83A1-F6EECF244321}">
                <p14:modId xmlns:p14="http://schemas.microsoft.com/office/powerpoint/2010/main" val="3780564707"/>
              </p:ext>
            </p:extLst>
          </p:nvPr>
        </p:nvGraphicFramePr>
        <p:xfrm>
          <a:off x="4905747" y="3129344"/>
          <a:ext cx="314325" cy="379413"/>
        </p:xfrm>
        <a:graphic>
          <a:graphicData uri="http://schemas.openxmlformats.org/presentationml/2006/ole">
            <mc:AlternateContent xmlns:mc="http://schemas.openxmlformats.org/markup-compatibility/2006">
              <mc:Choice xmlns:v="urn:schemas-microsoft-com:vml" Requires="v">
                <p:oleObj spid="_x0000_s57303" name="公式" r:id="rId29" imgW="177569" imgH="215619" progId="Equation.3">
                  <p:embed/>
                </p:oleObj>
              </mc:Choice>
              <mc:Fallback>
                <p:oleObj name="公式" r:id="rId29" imgW="177569" imgH="215619" progId="Equation.3">
                  <p:embed/>
                  <p:pic>
                    <p:nvPicPr>
                      <p:cNvPr id="0" name="Picture 7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05747" y="3129344"/>
                        <a:ext cx="3143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5" name="Object 15"/>
          <p:cNvGraphicFramePr>
            <a:graphicFrameLocks noChangeAspect="1"/>
          </p:cNvGraphicFramePr>
          <p:nvPr>
            <p:extLst>
              <p:ext uri="{D42A27DB-BD31-4B8C-83A1-F6EECF244321}">
                <p14:modId xmlns:p14="http://schemas.microsoft.com/office/powerpoint/2010/main" val="673458893"/>
              </p:ext>
            </p:extLst>
          </p:nvPr>
        </p:nvGraphicFramePr>
        <p:xfrm>
          <a:off x="4680320" y="3772286"/>
          <a:ext cx="311150" cy="314325"/>
        </p:xfrm>
        <a:graphic>
          <a:graphicData uri="http://schemas.openxmlformats.org/presentationml/2006/ole">
            <mc:AlternateContent xmlns:mc="http://schemas.openxmlformats.org/markup-compatibility/2006">
              <mc:Choice xmlns:v="urn:schemas-microsoft-com:vml" Requires="v">
                <p:oleObj spid="_x0000_s57304" name="公式" r:id="rId31" imgW="177492" imgH="177492" progId="Equation.3">
                  <p:embed/>
                </p:oleObj>
              </mc:Choice>
              <mc:Fallback>
                <p:oleObj name="公式" r:id="rId31" imgW="177492" imgH="177492" progId="Equation.3">
                  <p:embed/>
                  <p:pic>
                    <p:nvPicPr>
                      <p:cNvPr id="0" name="Picture 7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0320" y="3772286"/>
                        <a:ext cx="311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7" name="直接连接符 76"/>
          <p:cNvCxnSpPr/>
          <p:nvPr/>
        </p:nvCxnSpPr>
        <p:spPr bwMode="auto">
          <a:xfrm rot="5400000" flipH="1" flipV="1">
            <a:off x="4358055" y="3593691"/>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80" name="直接连接符 79"/>
          <p:cNvCxnSpPr/>
          <p:nvPr/>
        </p:nvCxnSpPr>
        <p:spPr bwMode="auto">
          <a:xfrm rot="10800000">
            <a:off x="3823064" y="3843724"/>
            <a:ext cx="785818"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83" name="直接连接符 82"/>
          <p:cNvCxnSpPr/>
          <p:nvPr/>
        </p:nvCxnSpPr>
        <p:spPr bwMode="auto">
          <a:xfrm rot="5400000" flipH="1" flipV="1">
            <a:off x="3573031" y="3593691"/>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56336" name="Object 16"/>
          <p:cNvGraphicFramePr>
            <a:graphicFrameLocks noChangeAspect="1"/>
          </p:cNvGraphicFramePr>
          <p:nvPr>
            <p:extLst>
              <p:ext uri="{D42A27DB-BD31-4B8C-83A1-F6EECF244321}">
                <p14:modId xmlns:p14="http://schemas.microsoft.com/office/powerpoint/2010/main" val="2085941908"/>
              </p:ext>
            </p:extLst>
          </p:nvPr>
        </p:nvGraphicFramePr>
        <p:xfrm>
          <a:off x="3799656" y="3429000"/>
          <a:ext cx="268288" cy="246063"/>
        </p:xfrm>
        <a:graphic>
          <a:graphicData uri="http://schemas.openxmlformats.org/presentationml/2006/ole">
            <mc:AlternateContent xmlns:mc="http://schemas.openxmlformats.org/markup-compatibility/2006">
              <mc:Choice xmlns:v="urn:schemas-microsoft-com:vml" Requires="v">
                <p:oleObj spid="_x0000_s57305" name="公式" r:id="rId33" imgW="152334" imgH="139639" progId="Equation.3">
                  <p:embed/>
                </p:oleObj>
              </mc:Choice>
              <mc:Fallback>
                <p:oleObj name="公式" r:id="rId33" imgW="152334" imgH="139639" progId="Equation.3">
                  <p:embed/>
                  <p:pic>
                    <p:nvPicPr>
                      <p:cNvPr id="0" name="Picture 7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99656" y="3429000"/>
                        <a:ext cx="26828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标题 1"/>
          <p:cNvSpPr txBox="1">
            <a:spLocks/>
          </p:cNvSpPr>
          <p:nvPr/>
        </p:nvSpPr>
        <p:spPr bwMode="auto">
          <a:xfrm>
            <a:off x="642910" y="3904868"/>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chemeClr val="tx2"/>
                </a:solidFill>
                <a:effectLst/>
                <a:uLnTx/>
                <a:uFillTx/>
                <a:latin typeface="+mj-lt"/>
                <a:ea typeface="+mj-ea"/>
                <a:cs typeface="+mj-cs"/>
              </a:rPr>
              <a:t>方法一：在惯性系下求解，绝对速度</a:t>
            </a:r>
            <a:endParaRPr kumimoji="1" lang="zh-CN" altLang="en-US" sz="2800" b="0"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56337" name="Object 17"/>
          <p:cNvGraphicFramePr>
            <a:graphicFrameLocks noChangeAspect="1"/>
          </p:cNvGraphicFramePr>
          <p:nvPr>
            <p:extLst>
              <p:ext uri="{D42A27DB-BD31-4B8C-83A1-F6EECF244321}">
                <p14:modId xmlns:p14="http://schemas.microsoft.com/office/powerpoint/2010/main" val="2964921714"/>
              </p:ext>
            </p:extLst>
          </p:nvPr>
        </p:nvGraphicFramePr>
        <p:xfrm>
          <a:off x="6444208" y="3933056"/>
          <a:ext cx="439861" cy="614560"/>
        </p:xfrm>
        <a:graphic>
          <a:graphicData uri="http://schemas.openxmlformats.org/presentationml/2006/ole">
            <mc:AlternateContent xmlns:mc="http://schemas.openxmlformats.org/markup-compatibility/2006">
              <mc:Choice xmlns:v="urn:schemas-microsoft-com:vml" Requires="v">
                <p:oleObj spid="_x0000_s57306" name="公式" r:id="rId34" imgW="126725" imgH="177415" progId="Equation.3">
                  <p:embed/>
                </p:oleObj>
              </mc:Choice>
              <mc:Fallback>
                <p:oleObj name="公式" r:id="rId34" imgW="126725" imgH="177415" progId="Equation.3">
                  <p:embed/>
                  <p:pic>
                    <p:nvPicPr>
                      <p:cNvPr id="0" name="Picture 7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4208" y="3933056"/>
                        <a:ext cx="439861" cy="61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8" name="Object 18"/>
          <p:cNvGraphicFramePr>
            <a:graphicFrameLocks noChangeAspect="1"/>
          </p:cNvGraphicFramePr>
          <p:nvPr>
            <p:extLst>
              <p:ext uri="{D42A27DB-BD31-4B8C-83A1-F6EECF244321}">
                <p14:modId xmlns:p14="http://schemas.microsoft.com/office/powerpoint/2010/main" val="1129137508"/>
              </p:ext>
            </p:extLst>
          </p:nvPr>
        </p:nvGraphicFramePr>
        <p:xfrm>
          <a:off x="1254125" y="4413250"/>
          <a:ext cx="2960688" cy="2354263"/>
        </p:xfrm>
        <a:graphic>
          <a:graphicData uri="http://schemas.openxmlformats.org/presentationml/2006/ole">
            <mc:AlternateContent xmlns:mc="http://schemas.openxmlformats.org/markup-compatibility/2006">
              <mc:Choice xmlns:v="urn:schemas-microsoft-com:vml" Requires="v">
                <p:oleObj spid="_x0000_s57307" name="公式" r:id="rId35" imgW="1498320" imgH="1193760" progId="Equation.3">
                  <p:embed/>
                </p:oleObj>
              </mc:Choice>
              <mc:Fallback>
                <p:oleObj name="公式" r:id="rId35" imgW="1498320" imgH="1193760" progId="Equation.3">
                  <p:embed/>
                  <p:pic>
                    <p:nvPicPr>
                      <p:cNvPr id="0" name="Picture 74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254125" y="4413250"/>
                        <a:ext cx="2960688" cy="235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左大括号 87"/>
          <p:cNvSpPr/>
          <p:nvPr/>
        </p:nvSpPr>
        <p:spPr bwMode="auto">
          <a:xfrm>
            <a:off x="1000100" y="4651426"/>
            <a:ext cx="214314" cy="180191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9" name="右箭头 88"/>
          <p:cNvSpPr/>
          <p:nvPr/>
        </p:nvSpPr>
        <p:spPr bwMode="auto">
          <a:xfrm>
            <a:off x="4169656" y="522920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56339" name="Object 19"/>
          <p:cNvGraphicFramePr>
            <a:graphicFrameLocks noChangeAspect="1"/>
          </p:cNvGraphicFramePr>
          <p:nvPr>
            <p:extLst>
              <p:ext uri="{D42A27DB-BD31-4B8C-83A1-F6EECF244321}">
                <p14:modId xmlns:p14="http://schemas.microsoft.com/office/powerpoint/2010/main" val="3768811119"/>
              </p:ext>
            </p:extLst>
          </p:nvPr>
        </p:nvGraphicFramePr>
        <p:xfrm>
          <a:off x="5184775" y="5157788"/>
          <a:ext cx="2957513" cy="614362"/>
        </p:xfrm>
        <a:graphic>
          <a:graphicData uri="http://schemas.openxmlformats.org/presentationml/2006/ole">
            <mc:AlternateContent xmlns:mc="http://schemas.openxmlformats.org/markup-compatibility/2006">
              <mc:Choice xmlns:v="urn:schemas-microsoft-com:vml" Requires="v">
                <p:oleObj spid="_x0000_s57308" name="公式" r:id="rId37" imgW="1523880" imgH="317160" progId="Equation.3">
                  <p:embed/>
                </p:oleObj>
              </mc:Choice>
              <mc:Fallback>
                <p:oleObj name="公式" r:id="rId37" imgW="1523880" imgH="317160" progId="Equation.3">
                  <p:embed/>
                  <p:pic>
                    <p:nvPicPr>
                      <p:cNvPr id="0" name="Picture 7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84775" y="5157788"/>
                        <a:ext cx="2957513"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571480"/>
            <a:ext cx="7772400" cy="533384"/>
          </a:xfrm>
        </p:spPr>
        <p:txBody>
          <a:bodyPr/>
          <a:lstStyle/>
          <a:p>
            <a:pPr algn="l"/>
            <a:r>
              <a:rPr lang="zh-CN" altLang="en-US" sz="2800" dirty="0" smtClean="0"/>
              <a:t>方法二：非惯性系，相对加速度</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37</a:t>
            </a:fld>
            <a:endParaRPr lang="en-US" altLang="zh-CN"/>
          </a:p>
        </p:txBody>
      </p:sp>
      <p:graphicFrame>
        <p:nvGraphicFramePr>
          <p:cNvPr id="65538" name="Object 2"/>
          <p:cNvGraphicFramePr>
            <a:graphicFrameLocks noChangeAspect="1"/>
          </p:cNvGraphicFramePr>
          <p:nvPr>
            <p:extLst>
              <p:ext uri="{D42A27DB-BD31-4B8C-83A1-F6EECF244321}">
                <p14:modId xmlns:p14="http://schemas.microsoft.com/office/powerpoint/2010/main" val="3099859479"/>
              </p:ext>
            </p:extLst>
          </p:nvPr>
        </p:nvGraphicFramePr>
        <p:xfrm>
          <a:off x="5527849" y="644129"/>
          <a:ext cx="412303" cy="480615"/>
        </p:xfrm>
        <a:graphic>
          <a:graphicData uri="http://schemas.openxmlformats.org/presentationml/2006/ole">
            <mc:AlternateContent xmlns:mc="http://schemas.openxmlformats.org/markup-compatibility/2006">
              <mc:Choice xmlns:v="urn:schemas-microsoft-com:vml" Requires="v">
                <p:oleObj spid="_x0000_s66189" name="公式" r:id="rId3" imgW="152202" imgH="177569" progId="Equation.3">
                  <p:embed/>
                </p:oleObj>
              </mc:Choice>
              <mc:Fallback>
                <p:oleObj name="公式" r:id="rId3" imgW="152202" imgH="177569" progId="Equation.3">
                  <p:embed/>
                  <p:pic>
                    <p:nvPicPr>
                      <p:cNvPr id="0" name="Picture 4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849" y="644129"/>
                        <a:ext cx="412303" cy="480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菱形 5"/>
          <p:cNvSpPr/>
          <p:nvPr/>
        </p:nvSpPr>
        <p:spPr bwMode="auto">
          <a:xfrm rot="365638">
            <a:off x="2147249" y="1797122"/>
            <a:ext cx="1143008" cy="1142387"/>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直角三角形 6"/>
          <p:cNvSpPr/>
          <p:nvPr/>
        </p:nvSpPr>
        <p:spPr bwMode="auto">
          <a:xfrm flipH="1">
            <a:off x="1857356" y="1984850"/>
            <a:ext cx="2000264" cy="1571636"/>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8" name="直接箭头连接符 7"/>
          <p:cNvCxnSpPr/>
          <p:nvPr/>
        </p:nvCxnSpPr>
        <p:spPr bwMode="auto">
          <a:xfrm rot="10800000">
            <a:off x="285720" y="1913412"/>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箭头连接符 8"/>
          <p:cNvCxnSpPr/>
          <p:nvPr/>
        </p:nvCxnSpPr>
        <p:spPr bwMode="auto">
          <a:xfrm rot="5400000">
            <a:off x="392877" y="2520635"/>
            <a:ext cx="121444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rot="10800000">
            <a:off x="2000232" y="1770536"/>
            <a:ext cx="714380" cy="6429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1" name="Object 3"/>
          <p:cNvGraphicFramePr>
            <a:graphicFrameLocks noChangeAspect="1"/>
          </p:cNvGraphicFramePr>
          <p:nvPr>
            <p:extLst>
              <p:ext uri="{D42A27DB-BD31-4B8C-83A1-F6EECF244321}">
                <p14:modId xmlns:p14="http://schemas.microsoft.com/office/powerpoint/2010/main" val="3339306416"/>
              </p:ext>
            </p:extLst>
          </p:nvPr>
        </p:nvGraphicFramePr>
        <p:xfrm>
          <a:off x="285720" y="1484784"/>
          <a:ext cx="223838" cy="246062"/>
        </p:xfrm>
        <a:graphic>
          <a:graphicData uri="http://schemas.openxmlformats.org/presentationml/2006/ole">
            <mc:AlternateContent xmlns:mc="http://schemas.openxmlformats.org/markup-compatibility/2006">
              <mc:Choice xmlns:v="urn:schemas-microsoft-com:vml" Requires="v">
                <p:oleObj spid="_x0000_s66190" name="公式" r:id="rId5" imgW="126835" imgH="139518" progId="Equation.3">
                  <p:embed/>
                </p:oleObj>
              </mc:Choice>
              <mc:Fallback>
                <p:oleObj name="公式" r:id="rId5" imgW="126835" imgH="139518" progId="Equation.3">
                  <p:embed/>
                  <p:pic>
                    <p:nvPicPr>
                      <p:cNvPr id="0" name="Picture 4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0" y="1484784"/>
                        <a:ext cx="22383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658566512"/>
              </p:ext>
            </p:extLst>
          </p:nvPr>
        </p:nvGraphicFramePr>
        <p:xfrm>
          <a:off x="571472" y="2913544"/>
          <a:ext cx="246062" cy="290513"/>
        </p:xfrm>
        <a:graphic>
          <a:graphicData uri="http://schemas.openxmlformats.org/presentationml/2006/ole">
            <mc:AlternateContent xmlns:mc="http://schemas.openxmlformats.org/markup-compatibility/2006">
              <mc:Choice xmlns:v="urn:schemas-microsoft-com:vml" Requires="v">
                <p:oleObj spid="_x0000_s66191" name="公式" r:id="rId7" imgW="139579" imgH="164957" progId="Equation.3">
                  <p:embed/>
                </p:oleObj>
              </mc:Choice>
              <mc:Fallback>
                <p:oleObj name="公式" r:id="rId7" imgW="139579" imgH="164957" progId="Equation.3">
                  <p:embed/>
                  <p:pic>
                    <p:nvPicPr>
                      <p:cNvPr id="0" name="Picture 4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72" y="2913544"/>
                        <a:ext cx="24606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446058486"/>
              </p:ext>
            </p:extLst>
          </p:nvPr>
        </p:nvGraphicFramePr>
        <p:xfrm>
          <a:off x="1357290" y="1484784"/>
          <a:ext cx="311150" cy="314325"/>
        </p:xfrm>
        <a:graphic>
          <a:graphicData uri="http://schemas.openxmlformats.org/presentationml/2006/ole">
            <mc:AlternateContent xmlns:mc="http://schemas.openxmlformats.org/markup-compatibility/2006">
              <mc:Choice xmlns:v="urn:schemas-microsoft-com:vml" Requires="v">
                <p:oleObj spid="_x0000_s66192" name="公式" r:id="rId9" imgW="177492" imgH="177492" progId="Equation.3">
                  <p:embed/>
                </p:oleObj>
              </mc:Choice>
              <mc:Fallback>
                <p:oleObj name="公式" r:id="rId9" imgW="177492" imgH="177492" progId="Equation.3">
                  <p:embed/>
                  <p:pic>
                    <p:nvPicPr>
                      <p:cNvPr id="0" name="Picture 4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290" y="1484784"/>
                        <a:ext cx="311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1679101898"/>
              </p:ext>
            </p:extLst>
          </p:nvPr>
        </p:nvGraphicFramePr>
        <p:xfrm>
          <a:off x="2285984" y="3270734"/>
          <a:ext cx="268288" cy="246063"/>
        </p:xfrm>
        <a:graphic>
          <a:graphicData uri="http://schemas.openxmlformats.org/presentationml/2006/ole">
            <mc:AlternateContent xmlns:mc="http://schemas.openxmlformats.org/markup-compatibility/2006">
              <mc:Choice xmlns:v="urn:schemas-microsoft-com:vml" Requires="v">
                <p:oleObj spid="_x0000_s66193" name="公式" r:id="rId11" imgW="152334" imgH="139639" progId="Equation.3">
                  <p:embed/>
                </p:oleObj>
              </mc:Choice>
              <mc:Fallback>
                <p:oleObj name="公式" r:id="rId11" imgW="152334" imgH="139639" progId="Equation.3">
                  <p:embed/>
                  <p:pic>
                    <p:nvPicPr>
                      <p:cNvPr id="0" name="Picture 4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5984" y="3270734"/>
                        <a:ext cx="26828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 name="直接连接符 14"/>
          <p:cNvCxnSpPr/>
          <p:nvPr/>
        </p:nvCxnSpPr>
        <p:spPr bwMode="auto">
          <a:xfrm>
            <a:off x="2000232" y="3127858"/>
            <a:ext cx="714380"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16" name="Object 13"/>
          <p:cNvGraphicFramePr>
            <a:graphicFrameLocks noChangeAspect="1"/>
          </p:cNvGraphicFramePr>
          <p:nvPr>
            <p:extLst>
              <p:ext uri="{D42A27DB-BD31-4B8C-83A1-F6EECF244321}">
                <p14:modId xmlns:p14="http://schemas.microsoft.com/office/powerpoint/2010/main" val="1626878593"/>
              </p:ext>
            </p:extLst>
          </p:nvPr>
        </p:nvGraphicFramePr>
        <p:xfrm>
          <a:off x="2697163" y="3270731"/>
          <a:ext cx="515937" cy="379412"/>
        </p:xfrm>
        <a:graphic>
          <a:graphicData uri="http://schemas.openxmlformats.org/presentationml/2006/ole">
            <mc:AlternateContent xmlns:mc="http://schemas.openxmlformats.org/markup-compatibility/2006">
              <mc:Choice xmlns:v="urn:schemas-microsoft-com:vml" Requires="v">
                <p:oleObj spid="_x0000_s66194" name="公式" r:id="rId13" imgW="291847" imgH="215713" progId="Equation.3">
                  <p:embed/>
                </p:oleObj>
              </mc:Choice>
              <mc:Fallback>
                <p:oleObj name="公式" r:id="rId13" imgW="291847" imgH="215713" progId="Equation.3">
                  <p:embed/>
                  <p:pic>
                    <p:nvPicPr>
                      <p:cNvPr id="0" name="Picture 4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7163" y="3270731"/>
                        <a:ext cx="515937"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1892186078"/>
              </p:ext>
            </p:extLst>
          </p:nvPr>
        </p:nvGraphicFramePr>
        <p:xfrm>
          <a:off x="4511675" y="2770668"/>
          <a:ext cx="314325" cy="379413"/>
        </p:xfrm>
        <a:graphic>
          <a:graphicData uri="http://schemas.openxmlformats.org/presentationml/2006/ole">
            <mc:AlternateContent xmlns:mc="http://schemas.openxmlformats.org/markup-compatibility/2006">
              <mc:Choice xmlns:v="urn:schemas-microsoft-com:vml" Requires="v">
                <p:oleObj spid="_x0000_s66195" name="公式" r:id="rId15" imgW="177569" imgH="215619" progId="Equation.3">
                  <p:embed/>
                </p:oleObj>
              </mc:Choice>
              <mc:Fallback>
                <p:oleObj name="公式" r:id="rId15" imgW="177569" imgH="215619" progId="Equation.3">
                  <p:embed/>
                  <p:pic>
                    <p:nvPicPr>
                      <p:cNvPr id="0" name="Picture 4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1675" y="2770668"/>
                        <a:ext cx="3143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4286150768"/>
              </p:ext>
            </p:extLst>
          </p:nvPr>
        </p:nvGraphicFramePr>
        <p:xfrm>
          <a:off x="4286248" y="3413610"/>
          <a:ext cx="311150" cy="314325"/>
        </p:xfrm>
        <a:graphic>
          <a:graphicData uri="http://schemas.openxmlformats.org/presentationml/2006/ole">
            <mc:AlternateContent xmlns:mc="http://schemas.openxmlformats.org/markup-compatibility/2006">
              <mc:Choice xmlns:v="urn:schemas-microsoft-com:vml" Requires="v">
                <p:oleObj spid="_x0000_s66196" name="公式" r:id="rId17" imgW="177492" imgH="177492" progId="Equation.3">
                  <p:embed/>
                </p:oleObj>
              </mc:Choice>
              <mc:Fallback>
                <p:oleObj name="公式" r:id="rId17" imgW="177492" imgH="177492" progId="Equation.3">
                  <p:embed/>
                  <p:pic>
                    <p:nvPicPr>
                      <p:cNvPr id="0" name="Picture 4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248" y="3413610"/>
                        <a:ext cx="311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9" name="直接箭头连接符 18"/>
          <p:cNvCxnSpPr/>
          <p:nvPr/>
        </p:nvCxnSpPr>
        <p:spPr bwMode="auto">
          <a:xfrm rot="5400000">
            <a:off x="2250265" y="2877825"/>
            <a:ext cx="92869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p:nvPr/>
        </p:nvCxnSpPr>
        <p:spPr bwMode="auto">
          <a:xfrm>
            <a:off x="3428992" y="2984982"/>
            <a:ext cx="10001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428992" y="2984982"/>
            <a:ext cx="785818"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rot="10800000">
            <a:off x="1643042" y="2413478"/>
            <a:ext cx="1071570"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aphicFrame>
        <p:nvGraphicFramePr>
          <p:cNvPr id="65546" name="Object 10"/>
          <p:cNvGraphicFramePr>
            <a:graphicFrameLocks noChangeAspect="1"/>
          </p:cNvGraphicFramePr>
          <p:nvPr>
            <p:extLst>
              <p:ext uri="{D42A27DB-BD31-4B8C-83A1-F6EECF244321}">
                <p14:modId xmlns:p14="http://schemas.microsoft.com/office/powerpoint/2010/main" val="4006494421"/>
              </p:ext>
            </p:extLst>
          </p:nvPr>
        </p:nvGraphicFramePr>
        <p:xfrm>
          <a:off x="1214414" y="1984850"/>
          <a:ext cx="560387" cy="379413"/>
        </p:xfrm>
        <a:graphic>
          <a:graphicData uri="http://schemas.openxmlformats.org/presentationml/2006/ole">
            <mc:AlternateContent xmlns:mc="http://schemas.openxmlformats.org/markup-compatibility/2006">
              <mc:Choice xmlns:v="urn:schemas-microsoft-com:vml" Requires="v">
                <p:oleObj spid="_x0000_s66197" name="公式" r:id="rId19" imgW="317087" imgH="215619" progId="Equation.3">
                  <p:embed/>
                </p:oleObj>
              </mc:Choice>
              <mc:Fallback>
                <p:oleObj name="公式" r:id="rId19" imgW="317087" imgH="215619" progId="Equation.3">
                  <p:embed/>
                  <p:pic>
                    <p:nvPicPr>
                      <p:cNvPr id="0" name="Picture 49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4414" y="1984850"/>
                        <a:ext cx="560387"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6" name="直接箭头连接符 25"/>
          <p:cNvCxnSpPr/>
          <p:nvPr/>
        </p:nvCxnSpPr>
        <p:spPr bwMode="auto">
          <a:xfrm rot="10800000" flipV="1">
            <a:off x="1928794" y="2413478"/>
            <a:ext cx="785818" cy="7143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接连接符 26"/>
          <p:cNvCxnSpPr/>
          <p:nvPr/>
        </p:nvCxnSpPr>
        <p:spPr bwMode="auto">
          <a:xfrm rot="5400000">
            <a:off x="1608117" y="2734949"/>
            <a:ext cx="642148"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65547" name="Object 11"/>
          <p:cNvGraphicFramePr>
            <a:graphicFrameLocks noChangeAspect="1"/>
          </p:cNvGraphicFramePr>
          <p:nvPr>
            <p:extLst>
              <p:ext uri="{D42A27DB-BD31-4B8C-83A1-F6EECF244321}">
                <p14:modId xmlns:p14="http://schemas.microsoft.com/office/powerpoint/2010/main" val="3122625215"/>
              </p:ext>
            </p:extLst>
          </p:nvPr>
        </p:nvGraphicFramePr>
        <p:xfrm>
          <a:off x="1593850" y="2946881"/>
          <a:ext cx="268288" cy="312737"/>
        </p:xfrm>
        <a:graphic>
          <a:graphicData uri="http://schemas.openxmlformats.org/presentationml/2006/ole">
            <mc:AlternateContent xmlns:mc="http://schemas.openxmlformats.org/markup-compatibility/2006">
              <mc:Choice xmlns:v="urn:schemas-microsoft-com:vml" Requires="v">
                <p:oleObj spid="_x0000_s66198" name="公式" r:id="rId21" imgW="152202" imgH="177569" progId="Equation.3">
                  <p:embed/>
                </p:oleObj>
              </mc:Choice>
              <mc:Fallback>
                <p:oleObj name="公式" r:id="rId21" imgW="152202" imgH="177569" progId="Equation.3">
                  <p:embed/>
                  <p:pic>
                    <p:nvPicPr>
                      <p:cNvPr id="0" name="Picture 49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93850" y="2946881"/>
                        <a:ext cx="268288"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9" name="直接连接符 28"/>
          <p:cNvCxnSpPr/>
          <p:nvPr/>
        </p:nvCxnSpPr>
        <p:spPr bwMode="auto">
          <a:xfrm rot="5400000" flipH="1" flipV="1">
            <a:off x="3963983" y="3235015"/>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0" name="直接连接符 29"/>
          <p:cNvCxnSpPr/>
          <p:nvPr/>
        </p:nvCxnSpPr>
        <p:spPr bwMode="auto">
          <a:xfrm rot="10800000">
            <a:off x="3428992" y="3485048"/>
            <a:ext cx="785818"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2" name="直接连接符 31"/>
          <p:cNvCxnSpPr/>
          <p:nvPr/>
        </p:nvCxnSpPr>
        <p:spPr bwMode="auto">
          <a:xfrm rot="5400000" flipH="1" flipV="1">
            <a:off x="3178959" y="3235015"/>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65549" name="Object 13"/>
          <p:cNvGraphicFramePr>
            <a:graphicFrameLocks noChangeAspect="1"/>
          </p:cNvGraphicFramePr>
          <p:nvPr>
            <p:extLst>
              <p:ext uri="{D42A27DB-BD31-4B8C-83A1-F6EECF244321}">
                <p14:modId xmlns:p14="http://schemas.microsoft.com/office/powerpoint/2010/main" val="251587318"/>
              </p:ext>
            </p:extLst>
          </p:nvPr>
        </p:nvGraphicFramePr>
        <p:xfrm>
          <a:off x="5146353" y="1984850"/>
          <a:ext cx="3650771" cy="1500198"/>
        </p:xfrm>
        <a:graphic>
          <a:graphicData uri="http://schemas.openxmlformats.org/presentationml/2006/ole">
            <mc:AlternateContent xmlns:mc="http://schemas.openxmlformats.org/markup-compatibility/2006">
              <mc:Choice xmlns:v="urn:schemas-microsoft-com:vml" Requires="v">
                <p:oleObj spid="_x0000_s66199" name="公式" r:id="rId23" imgW="1663700" imgH="685800" progId="Equation.3">
                  <p:embed/>
                </p:oleObj>
              </mc:Choice>
              <mc:Fallback>
                <p:oleObj name="公式" r:id="rId23" imgW="1663700" imgH="685800" progId="Equation.3">
                  <p:embed/>
                  <p:pic>
                    <p:nvPicPr>
                      <p:cNvPr id="0" name="Picture 49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6353" y="1984850"/>
                        <a:ext cx="3650771" cy="1500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左大括号 33"/>
          <p:cNvSpPr/>
          <p:nvPr/>
        </p:nvSpPr>
        <p:spPr bwMode="auto">
          <a:xfrm>
            <a:off x="4932040" y="2212844"/>
            <a:ext cx="142876" cy="1022568"/>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65550" name="Object 14"/>
          <p:cNvGraphicFramePr>
            <a:graphicFrameLocks noChangeAspect="1"/>
          </p:cNvGraphicFramePr>
          <p:nvPr>
            <p:extLst>
              <p:ext uri="{D42A27DB-BD31-4B8C-83A1-F6EECF244321}">
                <p14:modId xmlns:p14="http://schemas.microsoft.com/office/powerpoint/2010/main" val="293526660"/>
              </p:ext>
            </p:extLst>
          </p:nvPr>
        </p:nvGraphicFramePr>
        <p:xfrm>
          <a:off x="1187624" y="3933056"/>
          <a:ext cx="3255847" cy="1084528"/>
        </p:xfrm>
        <a:graphic>
          <a:graphicData uri="http://schemas.openxmlformats.org/presentationml/2006/ole">
            <mc:AlternateContent xmlns:mc="http://schemas.openxmlformats.org/markup-compatibility/2006">
              <mc:Choice xmlns:v="urn:schemas-microsoft-com:vml" Requires="v">
                <p:oleObj spid="_x0000_s66200" name="公式" r:id="rId25" imgW="1295400" imgH="431800" progId="Equation.3">
                  <p:embed/>
                </p:oleObj>
              </mc:Choice>
              <mc:Fallback>
                <p:oleObj name="公式" r:id="rId25" imgW="1295400" imgH="431800" progId="Equation.3">
                  <p:embed/>
                  <p:pic>
                    <p:nvPicPr>
                      <p:cNvPr id="0" name="Picture 49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87624" y="3933056"/>
                        <a:ext cx="3255847" cy="1084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1" name="Object 15"/>
          <p:cNvGraphicFramePr>
            <a:graphicFrameLocks noChangeAspect="1"/>
          </p:cNvGraphicFramePr>
          <p:nvPr>
            <p:extLst>
              <p:ext uri="{D42A27DB-BD31-4B8C-83A1-F6EECF244321}">
                <p14:modId xmlns:p14="http://schemas.microsoft.com/office/powerpoint/2010/main" val="1410050689"/>
              </p:ext>
            </p:extLst>
          </p:nvPr>
        </p:nvGraphicFramePr>
        <p:xfrm>
          <a:off x="4866953" y="3933056"/>
          <a:ext cx="2873399" cy="1027900"/>
        </p:xfrm>
        <a:graphic>
          <a:graphicData uri="http://schemas.openxmlformats.org/presentationml/2006/ole">
            <mc:AlternateContent xmlns:mc="http://schemas.openxmlformats.org/markup-compatibility/2006">
              <mc:Choice xmlns:v="urn:schemas-microsoft-com:vml" Requires="v">
                <p:oleObj spid="_x0000_s66201" name="公式" r:id="rId27" imgW="1206500" imgH="431800" progId="Equation.3">
                  <p:embed/>
                </p:oleObj>
              </mc:Choice>
              <mc:Fallback>
                <p:oleObj name="公式" r:id="rId27" imgW="1206500" imgH="431800" progId="Equation.3">
                  <p:embed/>
                  <p:pic>
                    <p:nvPicPr>
                      <p:cNvPr id="0" name="Picture 49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66953" y="3933056"/>
                        <a:ext cx="2873399" cy="102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标题 1"/>
          <p:cNvSpPr txBox="1">
            <a:spLocks/>
          </p:cNvSpPr>
          <p:nvPr/>
        </p:nvSpPr>
        <p:spPr bwMode="auto">
          <a:xfrm>
            <a:off x="899592" y="5301208"/>
            <a:ext cx="7772400" cy="5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2800" b="1" kern="0" dirty="0">
                <a:solidFill>
                  <a:srgbClr val="FF0000"/>
                </a:solidFill>
              </a:rPr>
              <a:t>作业</a:t>
            </a:r>
            <a:r>
              <a:rPr lang="zh-CN" altLang="en-US" sz="2800" b="1" kern="0" dirty="0" smtClean="0">
                <a:solidFill>
                  <a:srgbClr val="FF0000"/>
                </a:solidFill>
              </a:rPr>
              <a:t>：</a:t>
            </a:r>
            <a:r>
              <a:rPr lang="en-US" altLang="zh-CN" sz="2800" b="1" kern="0" dirty="0">
                <a:solidFill>
                  <a:srgbClr val="FF0000"/>
                </a:solidFill>
              </a:rPr>
              <a:t>P89 T2.3, T2.5, T2.10, T2.21</a:t>
            </a:r>
            <a:endParaRPr lang="zh-CN" altLang="en-US" sz="28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461946"/>
          </a:xfrm>
        </p:spPr>
        <p:txBody>
          <a:bodyPr/>
          <a:lstStyle/>
          <a:p>
            <a:r>
              <a:rPr lang="en-US" altLang="zh-CN" sz="3600" dirty="0" smtClean="0">
                <a:latin typeface="宋体" pitchFamily="2" charset="-122"/>
              </a:rPr>
              <a:t>§9.</a:t>
            </a:r>
            <a:r>
              <a:rPr lang="zh-CN" altLang="en-US" sz="3600" dirty="0" smtClean="0">
                <a:latin typeface="宋体" pitchFamily="2" charset="-122"/>
              </a:rPr>
              <a:t>动量与动量守恒定律</a:t>
            </a:r>
            <a:endParaRPr lang="zh-CN" altLang="en-US" sz="3600" dirty="0"/>
          </a:p>
        </p:txBody>
      </p:sp>
      <p:sp>
        <p:nvSpPr>
          <p:cNvPr id="3" name="内容占位符 2"/>
          <p:cNvSpPr>
            <a:spLocks noGrp="1"/>
          </p:cNvSpPr>
          <p:nvPr>
            <p:ph idx="1"/>
          </p:nvPr>
        </p:nvSpPr>
        <p:spPr>
          <a:xfrm>
            <a:off x="214282" y="1214422"/>
            <a:ext cx="8243918" cy="5643578"/>
          </a:xfrm>
        </p:spPr>
        <p:txBody>
          <a:bodyPr/>
          <a:lstStyle/>
          <a:p>
            <a:r>
              <a:rPr lang="zh-CN" altLang="en-US" sz="2800" dirty="0" smtClean="0"/>
              <a:t>动量：一个质点的质量和它的速度的乘积称为质点的动量</a:t>
            </a:r>
            <a:r>
              <a:rPr lang="zh-CN" altLang="en-US" sz="2800" dirty="0"/>
              <a:t>：</a:t>
            </a:r>
            <a:endParaRPr lang="en-US" altLang="zh-CN" sz="2800" dirty="0" smtClean="0"/>
          </a:p>
          <a:p>
            <a:pPr>
              <a:buNone/>
            </a:pPr>
            <a:r>
              <a:rPr lang="en-US" altLang="zh-CN" sz="2000" dirty="0" smtClean="0"/>
              <a:t>      </a:t>
            </a:r>
            <a:r>
              <a:rPr lang="zh-CN" altLang="en-US" sz="2800" dirty="0" smtClean="0"/>
              <a:t>用     表示</a:t>
            </a:r>
            <a:endParaRPr lang="en-US" altLang="zh-CN" sz="2800" dirty="0" smtClean="0"/>
          </a:p>
          <a:p>
            <a:pPr>
              <a:buNone/>
            </a:pPr>
            <a:r>
              <a:rPr lang="en-US" altLang="zh-CN" sz="2000" dirty="0" smtClean="0"/>
              <a:t>                            </a:t>
            </a:r>
            <a:r>
              <a:rPr lang="en-US" altLang="zh-CN" sz="2800" dirty="0" smtClean="0"/>
              <a:t>——</a:t>
            </a:r>
            <a:r>
              <a:rPr lang="zh-CN" altLang="en-US" sz="2800" dirty="0" smtClean="0"/>
              <a:t>矢量，单位</a:t>
            </a:r>
            <a:r>
              <a:rPr lang="en-US" altLang="zh-CN" sz="2800" dirty="0" smtClean="0"/>
              <a:t>:</a:t>
            </a:r>
            <a:endParaRPr lang="en-US" altLang="zh-CN" sz="2000" dirty="0" smtClean="0"/>
          </a:p>
          <a:p>
            <a:pPr>
              <a:buNone/>
            </a:pPr>
            <a:endParaRPr lang="en-US" altLang="zh-CN" sz="2000" dirty="0" smtClean="0"/>
          </a:p>
          <a:p>
            <a:pPr>
              <a:buNone/>
            </a:pPr>
            <a:r>
              <a:rPr lang="zh-CN" altLang="en-US" sz="2800" dirty="0" smtClean="0"/>
              <a:t>一、牛顿定律的普适形式</a:t>
            </a:r>
            <a:endParaRPr lang="en-US" altLang="zh-CN" sz="2800" dirty="0" smtClean="0"/>
          </a:p>
          <a:p>
            <a:pPr>
              <a:buNone/>
            </a:pPr>
            <a:r>
              <a:rPr lang="en-US" altLang="zh-CN" sz="2800" dirty="0" smtClean="0"/>
              <a:t>	</a:t>
            </a:r>
            <a:r>
              <a:rPr lang="zh-CN" altLang="en-US" sz="2800" dirty="0" smtClean="0"/>
              <a:t>最早的牛顿第二定律是根据物体的动量给出的。</a:t>
            </a:r>
            <a:endParaRPr lang="en-US" altLang="zh-CN" sz="2800" dirty="0" smtClean="0"/>
          </a:p>
          <a:p>
            <a:pPr>
              <a:buNone/>
            </a:pPr>
            <a:r>
              <a:rPr lang="en-US" altLang="zh-CN" sz="2800" dirty="0" smtClean="0"/>
              <a:t>      </a:t>
            </a:r>
            <a:r>
              <a:rPr lang="zh-CN" altLang="en-US" sz="2800" dirty="0" smtClean="0"/>
              <a:t>物体的动量的变化率和它所受的合外力成正比，且沿此力的方向。</a:t>
            </a:r>
            <a:endParaRPr lang="en-US" altLang="zh-CN" sz="2800" dirty="0" smtClean="0"/>
          </a:p>
          <a:p>
            <a:pPr>
              <a:buNone/>
            </a:pPr>
            <a:endParaRPr lang="en-US" altLang="zh-CN" sz="1800" dirty="0" smtClean="0"/>
          </a:p>
          <a:p>
            <a:pPr>
              <a:buNone/>
            </a:pPr>
            <a:endParaRPr lang="en-US" altLang="zh-CN" sz="1800" dirty="0" smtClean="0"/>
          </a:p>
          <a:p>
            <a:pPr>
              <a:buNone/>
            </a:pPr>
            <a:endParaRPr lang="en-US" altLang="zh-CN" sz="1800" dirty="0" smtClean="0"/>
          </a:p>
          <a:p>
            <a:pPr>
              <a:buNone/>
            </a:pPr>
            <a:r>
              <a:rPr lang="zh-CN" altLang="en-US" sz="1800" dirty="0" smtClean="0"/>
              <a:t>  </a:t>
            </a:r>
            <a:endParaRPr lang="en-US" altLang="zh-CN" sz="1800" dirty="0" smtClean="0"/>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38</a:t>
            </a:fld>
            <a:endParaRPr lang="en-US" altLang="zh-CN">
              <a:solidFill>
                <a:srgbClr val="000000"/>
              </a:solidFill>
            </a:endParaRPr>
          </a:p>
        </p:txBody>
      </p:sp>
      <p:graphicFrame>
        <p:nvGraphicFramePr>
          <p:cNvPr id="71682" name="Object 2"/>
          <p:cNvGraphicFramePr>
            <a:graphicFrameLocks noChangeAspect="1"/>
          </p:cNvGraphicFramePr>
          <p:nvPr/>
        </p:nvGraphicFramePr>
        <p:xfrm>
          <a:off x="1071538" y="2071678"/>
          <a:ext cx="357190" cy="575825"/>
        </p:xfrm>
        <a:graphic>
          <a:graphicData uri="http://schemas.openxmlformats.org/presentationml/2006/ole">
            <mc:AlternateContent xmlns:mc="http://schemas.openxmlformats.org/markup-compatibility/2006">
              <mc:Choice xmlns:v="urn:schemas-microsoft-com:vml" Requires="v">
                <p:oleObj spid="_x0000_s95366" name="公式" r:id="rId3" imgW="139639" imgH="203112" progId="Equation.3">
                  <p:embed/>
                </p:oleObj>
              </mc:Choice>
              <mc:Fallback>
                <p:oleObj name="公式" r:id="rId3" imgW="139639" imgH="203112" progId="Equation.3">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2071678"/>
                        <a:ext cx="357190" cy="575825"/>
                      </a:xfrm>
                      <a:prstGeom prst="rect">
                        <a:avLst/>
                      </a:prstGeom>
                      <a:solidFill>
                        <a:schemeClr val="bg1"/>
                      </a:solidFill>
                    </p:spPr>
                  </p:pic>
                </p:oleObj>
              </mc:Fallback>
            </mc:AlternateContent>
          </a:graphicData>
        </a:graphic>
      </p:graphicFrame>
      <p:graphicFrame>
        <p:nvGraphicFramePr>
          <p:cNvPr id="71683" name="Object 3"/>
          <p:cNvGraphicFramePr>
            <a:graphicFrameLocks noChangeAspect="1"/>
          </p:cNvGraphicFramePr>
          <p:nvPr/>
        </p:nvGraphicFramePr>
        <p:xfrm>
          <a:off x="785786" y="2571744"/>
          <a:ext cx="1285884" cy="584265"/>
        </p:xfrm>
        <a:graphic>
          <a:graphicData uri="http://schemas.openxmlformats.org/presentationml/2006/ole">
            <mc:AlternateContent xmlns:mc="http://schemas.openxmlformats.org/markup-compatibility/2006">
              <mc:Choice xmlns:v="urn:schemas-microsoft-com:vml" Requires="v">
                <p:oleObj spid="_x0000_s95367" name="公式" r:id="rId5" imgW="482181" imgH="215713" progId="Equation.3">
                  <p:embed/>
                </p:oleObj>
              </mc:Choice>
              <mc:Fallback>
                <p:oleObj name="公式" r:id="rId5" imgW="482181" imgH="215713" progId="Equation.3">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86" y="2571744"/>
                        <a:ext cx="1285884" cy="584265"/>
                      </a:xfrm>
                      <a:prstGeom prst="rect">
                        <a:avLst/>
                      </a:prstGeom>
                      <a:solidFill>
                        <a:schemeClr val="bg1"/>
                      </a:solidFill>
                    </p:spPr>
                  </p:pic>
                </p:oleObj>
              </mc:Fallback>
            </mc:AlternateContent>
          </a:graphicData>
        </a:graphic>
      </p:graphicFrame>
      <p:graphicFrame>
        <p:nvGraphicFramePr>
          <p:cNvPr id="71685" name="Object 5"/>
          <p:cNvGraphicFramePr>
            <a:graphicFrameLocks noChangeAspect="1"/>
          </p:cNvGraphicFramePr>
          <p:nvPr/>
        </p:nvGraphicFramePr>
        <p:xfrm>
          <a:off x="4786314" y="2643182"/>
          <a:ext cx="1428760" cy="594192"/>
        </p:xfrm>
        <a:graphic>
          <a:graphicData uri="http://schemas.openxmlformats.org/presentationml/2006/ole">
            <mc:AlternateContent xmlns:mc="http://schemas.openxmlformats.org/markup-compatibility/2006">
              <mc:Choice xmlns:v="urn:schemas-microsoft-com:vml" Requires="v">
                <p:oleObj spid="_x0000_s95368" name="公式" r:id="rId7" imgW="494870" imgH="203024" progId="Equation.3">
                  <p:embed/>
                </p:oleObj>
              </mc:Choice>
              <mc:Fallback>
                <p:oleObj name="公式" r:id="rId7" imgW="494870" imgH="203024" progId="Equation.3">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6314" y="2643182"/>
                        <a:ext cx="1428760" cy="594192"/>
                      </a:xfrm>
                      <a:prstGeom prst="rect">
                        <a:avLst/>
                      </a:prstGeom>
                      <a:solidFill>
                        <a:schemeClr val="bg1"/>
                      </a:solidFill>
                    </p:spPr>
                  </p:pic>
                </p:oleObj>
              </mc:Fallback>
            </mc:AlternateContent>
          </a:graphicData>
        </a:graphic>
      </p:graphicFrame>
      <p:graphicFrame>
        <p:nvGraphicFramePr>
          <p:cNvPr id="71687" name="Object 7"/>
          <p:cNvGraphicFramePr>
            <a:graphicFrameLocks noChangeAspect="1"/>
          </p:cNvGraphicFramePr>
          <p:nvPr/>
        </p:nvGraphicFramePr>
        <p:xfrm>
          <a:off x="3643306" y="5286388"/>
          <a:ext cx="3643338" cy="1313801"/>
        </p:xfrm>
        <a:graphic>
          <a:graphicData uri="http://schemas.openxmlformats.org/presentationml/2006/ole">
            <mc:AlternateContent xmlns:mc="http://schemas.openxmlformats.org/markup-compatibility/2006">
              <mc:Choice xmlns:v="urn:schemas-microsoft-com:vml" Requires="v">
                <p:oleObj spid="_x0000_s95369" name="公式" r:id="rId9" imgW="1180588" imgH="418918" progId="Equation.3">
                  <p:embed/>
                </p:oleObj>
              </mc:Choice>
              <mc:Fallback>
                <p:oleObj name="公式" r:id="rId9" imgW="1180588" imgH="418918"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3306" y="5286388"/>
                        <a:ext cx="3643338" cy="131380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1924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71682"/>
                                        </p:tgtEl>
                                        <p:attrNameLst>
                                          <p:attrName>style.visibility</p:attrName>
                                        </p:attrNameLst>
                                      </p:cBhvr>
                                      <p:to>
                                        <p:strVal val="visible"/>
                                      </p:to>
                                    </p:set>
                                    <p:anim calcmode="lin" valueType="num">
                                      <p:cBhvr additive="base">
                                        <p:cTn id="17" dur="500" fill="hold"/>
                                        <p:tgtEl>
                                          <p:spTgt spid="71682"/>
                                        </p:tgtEl>
                                        <p:attrNameLst>
                                          <p:attrName>ppt_x</p:attrName>
                                        </p:attrNameLst>
                                      </p:cBhvr>
                                      <p:tavLst>
                                        <p:tav tm="0">
                                          <p:val>
                                            <p:strVal val="0-#ppt_w/2"/>
                                          </p:val>
                                        </p:tav>
                                        <p:tav tm="100000">
                                          <p:val>
                                            <p:strVal val="#ppt_x"/>
                                          </p:val>
                                        </p:tav>
                                      </p:tavLst>
                                    </p:anim>
                                    <p:anim calcmode="lin" valueType="num">
                                      <p:cBhvr additive="base">
                                        <p:cTn id="18"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1683"/>
                                        </p:tgtEl>
                                        <p:attrNameLst>
                                          <p:attrName>style.visibility</p:attrName>
                                        </p:attrNameLst>
                                      </p:cBhvr>
                                      <p:to>
                                        <p:strVal val="visible"/>
                                      </p:to>
                                    </p:set>
                                    <p:anim calcmode="lin" valueType="num">
                                      <p:cBhvr additive="base">
                                        <p:cTn id="27" dur="500" fill="hold"/>
                                        <p:tgtEl>
                                          <p:spTgt spid="71683"/>
                                        </p:tgtEl>
                                        <p:attrNameLst>
                                          <p:attrName>ppt_x</p:attrName>
                                        </p:attrNameLst>
                                      </p:cBhvr>
                                      <p:tavLst>
                                        <p:tav tm="0">
                                          <p:val>
                                            <p:strVal val="0-#ppt_w/2"/>
                                          </p:val>
                                        </p:tav>
                                        <p:tav tm="100000">
                                          <p:val>
                                            <p:strVal val="#ppt_x"/>
                                          </p:val>
                                        </p:tav>
                                      </p:tavLst>
                                    </p:anim>
                                    <p:anim calcmode="lin" valueType="num">
                                      <p:cBhvr additive="base">
                                        <p:cTn id="28" dur="500" fill="hold"/>
                                        <p:tgtEl>
                                          <p:spTgt spid="7168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1685"/>
                                        </p:tgtEl>
                                        <p:attrNameLst>
                                          <p:attrName>style.visibility</p:attrName>
                                        </p:attrNameLst>
                                      </p:cBhvr>
                                      <p:to>
                                        <p:strVal val="visible"/>
                                      </p:to>
                                    </p:set>
                                    <p:anim calcmode="lin" valueType="num">
                                      <p:cBhvr additive="base">
                                        <p:cTn id="31" dur="500" fill="hold"/>
                                        <p:tgtEl>
                                          <p:spTgt spid="71685"/>
                                        </p:tgtEl>
                                        <p:attrNameLst>
                                          <p:attrName>ppt_x</p:attrName>
                                        </p:attrNameLst>
                                      </p:cBhvr>
                                      <p:tavLst>
                                        <p:tav tm="0">
                                          <p:val>
                                            <p:strVal val="0-#ppt_w/2"/>
                                          </p:val>
                                        </p:tav>
                                        <p:tav tm="100000">
                                          <p:val>
                                            <p:strVal val="#ppt_x"/>
                                          </p:val>
                                        </p:tav>
                                      </p:tavLst>
                                    </p:anim>
                                    <p:anim calcmode="lin" valueType="num">
                                      <p:cBhvr additive="base">
                                        <p:cTn id="32"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1687"/>
                                        </p:tgtEl>
                                        <p:attrNameLst>
                                          <p:attrName>style.visibility</p:attrName>
                                        </p:attrNameLst>
                                      </p:cBhvr>
                                      <p:to>
                                        <p:strVal val="visible"/>
                                      </p:to>
                                    </p:set>
                                    <p:anim calcmode="lin" valueType="num">
                                      <p:cBhvr additive="base">
                                        <p:cTn id="55" dur="500" fill="hold"/>
                                        <p:tgtEl>
                                          <p:spTgt spid="71687"/>
                                        </p:tgtEl>
                                        <p:attrNameLst>
                                          <p:attrName>ppt_x</p:attrName>
                                        </p:attrNameLst>
                                      </p:cBhvr>
                                      <p:tavLst>
                                        <p:tav tm="0">
                                          <p:val>
                                            <p:strVal val="0-#ppt_w/2"/>
                                          </p:val>
                                        </p:tav>
                                        <p:tav tm="100000">
                                          <p:val>
                                            <p:strVal val="#ppt_x"/>
                                          </p:val>
                                        </p:tav>
                                      </p:tavLst>
                                    </p:anim>
                                    <p:anim calcmode="lin" valueType="num">
                                      <p:cBhvr additive="base">
                                        <p:cTn id="56" dur="500" fill="hold"/>
                                        <p:tgtEl>
                                          <p:spTgt spid="71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92696"/>
            <a:ext cx="7772400" cy="5024454"/>
          </a:xfrm>
        </p:spPr>
        <p:txBody>
          <a:bodyPr/>
          <a:lstStyle/>
          <a:p>
            <a:pPr>
              <a:buNone/>
            </a:pPr>
            <a:endParaRPr lang="en-US" altLang="zh-CN" sz="2800" dirty="0" smtClean="0"/>
          </a:p>
          <a:p>
            <a:pPr>
              <a:buNone/>
            </a:pPr>
            <a:r>
              <a:rPr lang="zh-CN" altLang="en-US" sz="2800" dirty="0" smtClean="0"/>
              <a:t>在</a:t>
            </a:r>
            <a:r>
              <a:rPr lang="en-US" altLang="zh-CN" sz="2800" dirty="0" smtClean="0"/>
              <a:t>SI</a:t>
            </a:r>
            <a:r>
              <a:rPr lang="zh-CN" altLang="en-US" sz="2800" dirty="0" smtClean="0"/>
              <a:t>中，</a:t>
            </a:r>
            <a:r>
              <a:rPr lang="en-US" altLang="zh-CN" sz="2800" dirty="0" smtClean="0"/>
              <a:t>k=1</a:t>
            </a:r>
            <a:r>
              <a:rPr lang="zh-CN" altLang="en-US" sz="2800" dirty="0" smtClean="0"/>
              <a:t>，∴</a:t>
            </a:r>
            <a:endParaRPr lang="en-US" altLang="zh-CN" sz="2800" dirty="0" smtClean="0"/>
          </a:p>
          <a:p>
            <a:pPr>
              <a:buNone/>
            </a:pPr>
            <a:endParaRPr lang="en-US" altLang="zh-CN" sz="2800" dirty="0" smtClean="0"/>
          </a:p>
          <a:p>
            <a:pPr>
              <a:buNone/>
            </a:pPr>
            <a:r>
              <a:rPr lang="en-US" altLang="zh-CN" sz="2800" dirty="0" smtClean="0"/>
              <a:t>		</a:t>
            </a:r>
            <a:r>
              <a:rPr lang="zh-CN" altLang="en-US" sz="2800" dirty="0" smtClean="0"/>
              <a:t>代入上式，得到</a:t>
            </a:r>
            <a:r>
              <a:rPr lang="en-US" altLang="zh-CN" sz="2800" dirty="0" smtClean="0"/>
              <a:t>                           </a:t>
            </a:r>
          </a:p>
          <a:p>
            <a:pPr>
              <a:buNone/>
            </a:pPr>
            <a:endParaRPr lang="en-US" altLang="zh-CN" sz="1400" dirty="0" smtClean="0"/>
          </a:p>
          <a:p>
            <a:pPr>
              <a:buNone/>
            </a:pPr>
            <a:r>
              <a:rPr lang="zh-CN" altLang="en-US" sz="2800" dirty="0" smtClean="0"/>
              <a:t>即</a:t>
            </a:r>
            <a:endParaRPr lang="en-US" altLang="zh-CN" sz="2800" dirty="0" smtClean="0"/>
          </a:p>
          <a:p>
            <a:pPr>
              <a:buNone/>
            </a:pPr>
            <a:endParaRPr lang="en-US" altLang="zh-CN" sz="2800" dirty="0" smtClean="0"/>
          </a:p>
          <a:p>
            <a:pPr>
              <a:buNone/>
            </a:pPr>
            <a:r>
              <a:rPr lang="zh-CN" altLang="en-US" sz="2800" dirty="0" smtClean="0"/>
              <a:t>在相对论里，     </a:t>
            </a:r>
            <a:r>
              <a:rPr lang="en-US" altLang="zh-CN" sz="2800" dirty="0" smtClean="0"/>
              <a:t>	      </a:t>
            </a:r>
            <a:r>
              <a:rPr lang="zh-CN" altLang="en-US" sz="2800" dirty="0" smtClean="0"/>
              <a:t>是不成立的，而      </a:t>
            </a:r>
            <a:r>
              <a:rPr lang="en-US" altLang="zh-CN" sz="2800" dirty="0" smtClean="0"/>
              <a:t>	    </a:t>
            </a:r>
            <a:r>
              <a:rPr lang="zh-CN" altLang="en-US" sz="2800" dirty="0" smtClean="0"/>
              <a:t>仍然</a:t>
            </a:r>
            <a:endParaRPr lang="en-US" altLang="zh-CN" sz="2800" dirty="0" smtClean="0"/>
          </a:p>
          <a:p>
            <a:pPr>
              <a:buNone/>
            </a:pPr>
            <a:endParaRPr lang="en-US" altLang="zh-CN" sz="1000" dirty="0" smtClean="0"/>
          </a:p>
          <a:p>
            <a:pPr>
              <a:buNone/>
            </a:pPr>
            <a:r>
              <a:rPr lang="zh-CN" altLang="en-US" sz="2800" dirty="0" smtClean="0"/>
              <a:t>成立，故 </a:t>
            </a:r>
            <a:r>
              <a:rPr lang="en-US" altLang="zh-CN" sz="2800" dirty="0" smtClean="0"/>
              <a:t>	      </a:t>
            </a:r>
            <a:r>
              <a:rPr lang="zh-CN" altLang="en-US" sz="2800" dirty="0" smtClean="0"/>
              <a:t>是牛顿第二定律的普适形式。</a:t>
            </a:r>
            <a:endParaRPr lang="en-US" altLang="zh-CN" sz="2800" dirty="0" smtClean="0"/>
          </a:p>
          <a:p>
            <a:pPr>
              <a:buNone/>
            </a:pPr>
            <a:endParaRPr lang="en-US" altLang="zh-CN" sz="2800" dirty="0" smtClean="0"/>
          </a:p>
          <a:p>
            <a:pPr>
              <a:buNone/>
            </a:pPr>
            <a:r>
              <a:rPr lang="zh-CN" altLang="en-US" sz="2800" dirty="0" smtClean="0"/>
              <a:t>当</a:t>
            </a:r>
            <a:r>
              <a:rPr lang="en-US" altLang="zh-CN" sz="2800" dirty="0" smtClean="0"/>
              <a:t>v</a:t>
            </a:r>
            <a:r>
              <a:rPr lang="zh-CN" altLang="en-US" sz="2800" dirty="0" smtClean="0"/>
              <a:t>较小时，二者都成立。   </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39</a:t>
            </a:fld>
            <a:endParaRPr lang="en-US" altLang="zh-CN">
              <a:solidFill>
                <a:srgbClr val="000000"/>
              </a:solidFill>
            </a:endParaRPr>
          </a:p>
        </p:txBody>
      </p:sp>
      <p:graphicFrame>
        <p:nvGraphicFramePr>
          <p:cNvPr id="91138" name="Object 2"/>
          <p:cNvGraphicFramePr>
            <a:graphicFrameLocks noChangeAspect="1"/>
          </p:cNvGraphicFramePr>
          <p:nvPr>
            <p:extLst>
              <p:ext uri="{D42A27DB-BD31-4B8C-83A1-F6EECF244321}">
                <p14:modId xmlns:p14="http://schemas.microsoft.com/office/powerpoint/2010/main" val="3366141850"/>
              </p:ext>
            </p:extLst>
          </p:nvPr>
        </p:nvGraphicFramePr>
        <p:xfrm>
          <a:off x="3643306" y="692696"/>
          <a:ext cx="1357322" cy="1231352"/>
        </p:xfrm>
        <a:graphic>
          <a:graphicData uri="http://schemas.openxmlformats.org/presentationml/2006/ole">
            <mc:AlternateContent xmlns:mc="http://schemas.openxmlformats.org/markup-compatibility/2006">
              <mc:Choice xmlns:v="urn:schemas-microsoft-com:vml" Requires="v">
                <p:oleObj spid="_x0000_s96482" name="公式" r:id="rId3" imgW="469900" imgH="419100" progId="Equation.3">
                  <p:embed/>
                </p:oleObj>
              </mc:Choice>
              <mc:Fallback>
                <p:oleObj name="公式" r:id="rId3" imgW="469900" imgH="419100" progId="Equation.3">
                  <p:embed/>
                  <p:pic>
                    <p:nvPicPr>
                      <p:cNvPr id="0" name="Picture 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06" y="692696"/>
                        <a:ext cx="1357322" cy="1231352"/>
                      </a:xfrm>
                      <a:prstGeom prst="rect">
                        <a:avLst/>
                      </a:prstGeom>
                      <a:solidFill>
                        <a:schemeClr val="bg1"/>
                      </a:solidFill>
                    </p:spPr>
                  </p:pic>
                </p:oleObj>
              </mc:Fallback>
            </mc:AlternateContent>
          </a:graphicData>
        </a:graphic>
      </p:graphicFrame>
      <p:graphicFrame>
        <p:nvGraphicFramePr>
          <p:cNvPr id="91139" name="Object 3"/>
          <p:cNvGraphicFramePr>
            <a:graphicFrameLocks noChangeAspect="1"/>
          </p:cNvGraphicFramePr>
          <p:nvPr>
            <p:extLst>
              <p:ext uri="{D42A27DB-BD31-4B8C-83A1-F6EECF244321}">
                <p14:modId xmlns:p14="http://schemas.microsoft.com/office/powerpoint/2010/main" val="1251909679"/>
              </p:ext>
            </p:extLst>
          </p:nvPr>
        </p:nvGraphicFramePr>
        <p:xfrm>
          <a:off x="500034" y="2166374"/>
          <a:ext cx="1220791" cy="540483"/>
        </p:xfrm>
        <a:graphic>
          <a:graphicData uri="http://schemas.openxmlformats.org/presentationml/2006/ole">
            <mc:AlternateContent xmlns:mc="http://schemas.openxmlformats.org/markup-compatibility/2006">
              <mc:Choice xmlns:v="urn:schemas-microsoft-com:vml" Requires="v">
                <p:oleObj spid="_x0000_s96483" name="公式" r:id="rId5" imgW="494870" imgH="215713" progId="Equation.3">
                  <p:embed/>
                </p:oleObj>
              </mc:Choice>
              <mc:Fallback>
                <p:oleObj name="公式" r:id="rId5" imgW="494870" imgH="215713" progId="Equation.3">
                  <p:embed/>
                  <p:pic>
                    <p:nvPicPr>
                      <p:cNvPr id="0" name="Picture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2166374"/>
                        <a:ext cx="1220791" cy="540483"/>
                      </a:xfrm>
                      <a:prstGeom prst="rect">
                        <a:avLst/>
                      </a:prstGeom>
                      <a:solidFill>
                        <a:schemeClr val="bg1"/>
                      </a:solidFill>
                    </p:spPr>
                  </p:pic>
                </p:oleObj>
              </mc:Fallback>
            </mc:AlternateContent>
          </a:graphicData>
        </a:graphic>
      </p:graphicFrame>
      <p:graphicFrame>
        <p:nvGraphicFramePr>
          <p:cNvPr id="91140" name="Object 4"/>
          <p:cNvGraphicFramePr>
            <a:graphicFrameLocks noChangeAspect="1"/>
          </p:cNvGraphicFramePr>
          <p:nvPr>
            <p:extLst>
              <p:ext uri="{D42A27DB-BD31-4B8C-83A1-F6EECF244321}">
                <p14:modId xmlns:p14="http://schemas.microsoft.com/office/powerpoint/2010/main" val="478059631"/>
              </p:ext>
            </p:extLst>
          </p:nvPr>
        </p:nvGraphicFramePr>
        <p:xfrm>
          <a:off x="4429124" y="2017370"/>
          <a:ext cx="1857388" cy="1008374"/>
        </p:xfrm>
        <a:graphic>
          <a:graphicData uri="http://schemas.openxmlformats.org/presentationml/2006/ole">
            <mc:AlternateContent xmlns:mc="http://schemas.openxmlformats.org/markup-compatibility/2006">
              <mc:Choice xmlns:v="urn:schemas-microsoft-com:vml" Requires="v">
                <p:oleObj spid="_x0000_s96484" name="公式" r:id="rId7" imgW="736280" imgH="393529" progId="Equation.3">
                  <p:embed/>
                </p:oleObj>
              </mc:Choice>
              <mc:Fallback>
                <p:oleObj name="公式" r:id="rId7" imgW="736280" imgH="393529" progId="Equation.3">
                  <p:embed/>
                  <p:pic>
                    <p:nvPicPr>
                      <p:cNvPr id="0" name="Picture 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124" y="2017370"/>
                        <a:ext cx="1857388" cy="1008374"/>
                      </a:xfrm>
                      <a:prstGeom prst="rect">
                        <a:avLst/>
                      </a:prstGeom>
                      <a:solidFill>
                        <a:schemeClr val="bg1"/>
                      </a:solidFill>
                    </p:spPr>
                  </p:pic>
                </p:oleObj>
              </mc:Fallback>
            </mc:AlternateContent>
          </a:graphicData>
        </a:graphic>
      </p:graphicFrame>
      <p:graphicFrame>
        <p:nvGraphicFramePr>
          <p:cNvPr id="91141" name="Object 5"/>
          <p:cNvGraphicFramePr>
            <a:graphicFrameLocks noChangeAspect="1"/>
          </p:cNvGraphicFramePr>
          <p:nvPr>
            <p:extLst>
              <p:ext uri="{D42A27DB-BD31-4B8C-83A1-F6EECF244321}">
                <p14:modId xmlns:p14="http://schemas.microsoft.com/office/powerpoint/2010/main" val="3139765965"/>
              </p:ext>
            </p:extLst>
          </p:nvPr>
        </p:nvGraphicFramePr>
        <p:xfrm>
          <a:off x="1214414" y="2666439"/>
          <a:ext cx="2857520" cy="1216599"/>
        </p:xfrm>
        <a:graphic>
          <a:graphicData uri="http://schemas.openxmlformats.org/presentationml/2006/ole">
            <mc:AlternateContent xmlns:mc="http://schemas.openxmlformats.org/markup-compatibility/2006">
              <mc:Choice xmlns:v="urn:schemas-microsoft-com:vml" Requires="v">
                <p:oleObj spid="_x0000_s96485" name="公式" r:id="rId9" imgW="939392" imgH="393529" progId="Equation.3">
                  <p:embed/>
                </p:oleObj>
              </mc:Choice>
              <mc:Fallback>
                <p:oleObj name="公式" r:id="rId9" imgW="939392" imgH="393529" progId="Equation.3">
                  <p:embed/>
                  <p:pic>
                    <p:nvPicPr>
                      <p:cNvPr id="0" name="Picture 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14" y="2666439"/>
                        <a:ext cx="2857520" cy="1216599"/>
                      </a:xfrm>
                      <a:prstGeom prst="rect">
                        <a:avLst/>
                      </a:prstGeom>
                      <a:solidFill>
                        <a:schemeClr val="bg1"/>
                      </a:solidFill>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41578577"/>
              </p:ext>
            </p:extLst>
          </p:nvPr>
        </p:nvGraphicFramePr>
        <p:xfrm>
          <a:off x="2714612" y="3815718"/>
          <a:ext cx="1407140" cy="657227"/>
        </p:xfrm>
        <a:graphic>
          <a:graphicData uri="http://schemas.openxmlformats.org/presentationml/2006/ole">
            <mc:AlternateContent xmlns:mc="http://schemas.openxmlformats.org/markup-compatibility/2006">
              <mc:Choice xmlns:v="urn:schemas-microsoft-com:vml" Requires="v">
                <p:oleObj spid="_x0000_s96486" name="公式" r:id="rId11" imgW="469696" imgH="215806" progId="Equation.3">
                  <p:embed/>
                </p:oleObj>
              </mc:Choice>
              <mc:Fallback>
                <p:oleObj name="公式" r:id="rId11" imgW="469696" imgH="215806" progId="Equation.3">
                  <p:embed/>
                  <p:pic>
                    <p:nvPicPr>
                      <p:cNvPr id="0" name="Picture 1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12" y="3815718"/>
                        <a:ext cx="1407140" cy="657227"/>
                      </a:xfrm>
                      <a:prstGeom prst="rect">
                        <a:avLst/>
                      </a:prstGeom>
                      <a:solidFill>
                        <a:schemeClr val="bg1"/>
                      </a:solidFill>
                    </p:spPr>
                  </p:pic>
                </p:oleObj>
              </mc:Fallback>
            </mc:AlternateContent>
          </a:graphicData>
        </a:graphic>
      </p:graphicFrame>
      <p:graphicFrame>
        <p:nvGraphicFramePr>
          <p:cNvPr id="91143" name="Object 7"/>
          <p:cNvGraphicFramePr>
            <a:graphicFrameLocks noChangeAspect="1"/>
          </p:cNvGraphicFramePr>
          <p:nvPr>
            <p:extLst>
              <p:ext uri="{D42A27DB-BD31-4B8C-83A1-F6EECF244321}">
                <p14:modId xmlns:p14="http://schemas.microsoft.com/office/powerpoint/2010/main" val="3658597749"/>
              </p:ext>
            </p:extLst>
          </p:nvPr>
        </p:nvGraphicFramePr>
        <p:xfrm>
          <a:off x="6572264" y="3743710"/>
          <a:ext cx="1000132" cy="907311"/>
        </p:xfrm>
        <a:graphic>
          <a:graphicData uri="http://schemas.openxmlformats.org/presentationml/2006/ole">
            <mc:AlternateContent xmlns:mc="http://schemas.openxmlformats.org/markup-compatibility/2006">
              <mc:Choice xmlns:v="urn:schemas-microsoft-com:vml" Requires="v">
                <p:oleObj spid="_x0000_s96487" name="公式" r:id="rId13" imgW="469900" imgH="419100" progId="Equation.3">
                  <p:embed/>
                </p:oleObj>
              </mc:Choice>
              <mc:Fallback>
                <p:oleObj name="公式" r:id="rId13" imgW="469900" imgH="419100" progId="Equation.3">
                  <p:embed/>
                  <p:pic>
                    <p:nvPicPr>
                      <p:cNvPr id="0" name="Picture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64" y="3743710"/>
                        <a:ext cx="1000132" cy="907311"/>
                      </a:xfrm>
                      <a:prstGeom prst="rect">
                        <a:avLst/>
                      </a:prstGeom>
                      <a:solidFill>
                        <a:schemeClr val="bg1"/>
                      </a:solidFill>
                    </p:spPr>
                  </p:pic>
                </p:oleObj>
              </mc:Fallback>
            </mc:AlternateContent>
          </a:graphicData>
        </a:graphic>
      </p:graphicFrame>
      <p:graphicFrame>
        <p:nvGraphicFramePr>
          <p:cNvPr id="91144" name="Object 8"/>
          <p:cNvGraphicFramePr>
            <a:graphicFrameLocks noChangeAspect="1"/>
          </p:cNvGraphicFramePr>
          <p:nvPr>
            <p:extLst>
              <p:ext uri="{D42A27DB-BD31-4B8C-83A1-F6EECF244321}">
                <p14:modId xmlns:p14="http://schemas.microsoft.com/office/powerpoint/2010/main" val="2096759117"/>
              </p:ext>
            </p:extLst>
          </p:nvPr>
        </p:nvGraphicFramePr>
        <p:xfrm>
          <a:off x="2132278" y="4463790"/>
          <a:ext cx="1071570" cy="972122"/>
        </p:xfrm>
        <a:graphic>
          <a:graphicData uri="http://schemas.openxmlformats.org/presentationml/2006/ole">
            <mc:AlternateContent xmlns:mc="http://schemas.openxmlformats.org/markup-compatibility/2006">
              <mc:Choice xmlns:v="urn:schemas-microsoft-com:vml" Requires="v">
                <p:oleObj spid="_x0000_s96488" name="公式" r:id="rId14" imgW="469900" imgH="419100" progId="Equation.3">
                  <p:embed/>
                </p:oleObj>
              </mc:Choice>
              <mc:Fallback>
                <p:oleObj name="公式" r:id="rId14" imgW="469900" imgH="419100" progId="Equation.3">
                  <p:embed/>
                  <p:pic>
                    <p:nvPicPr>
                      <p:cNvPr id="0" name="Picture 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278" y="4463790"/>
                        <a:ext cx="1071570" cy="972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78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fade">
                                      <p:cBhvr>
                                        <p:cTn id="7" dur="500"/>
                                        <p:tgtEl>
                                          <p:spTgt spid="91139"/>
                                        </p:tgtEl>
                                      </p:cBhvr>
                                    </p:animEffect>
                                  </p:childTnLst>
                                </p:cTn>
                              </p:par>
                              <p:par>
                                <p:cTn id="8" presetID="10" presetClass="entr" presetSubtype="0" fill="hold" nodeType="withEffect">
                                  <p:stCondLst>
                                    <p:cond delay="0"/>
                                  </p:stCondLst>
                                  <p:childTnLst>
                                    <p:set>
                                      <p:cBhvr>
                                        <p:cTn id="9" dur="1" fill="hold">
                                          <p:stCondLst>
                                            <p:cond delay="0"/>
                                          </p:stCondLst>
                                        </p:cTn>
                                        <p:tgtEl>
                                          <p:spTgt spid="91140"/>
                                        </p:tgtEl>
                                        <p:attrNameLst>
                                          <p:attrName>style.visibility</p:attrName>
                                        </p:attrNameLst>
                                      </p:cBhvr>
                                      <p:to>
                                        <p:strVal val="visible"/>
                                      </p:to>
                                    </p:set>
                                    <p:animEffect transition="in" filter="fade">
                                      <p:cBhvr>
                                        <p:cTn id="10" dur="500"/>
                                        <p:tgtEl>
                                          <p:spTgt spid="91140"/>
                                        </p:tgtEl>
                                      </p:cBhvr>
                                    </p:animEffect>
                                  </p:childTnLst>
                                </p:cTn>
                              </p:par>
                              <p:par>
                                <p:cTn id="11" presetID="10" presetClass="entr" presetSubtype="0" fill="hold" nodeType="withEffect">
                                  <p:stCondLst>
                                    <p:cond delay="0"/>
                                  </p:stCondLst>
                                  <p:childTnLst>
                                    <p:set>
                                      <p:cBhvr>
                                        <p:cTn id="12" dur="1" fill="hold">
                                          <p:stCondLst>
                                            <p:cond delay="0"/>
                                          </p:stCondLst>
                                        </p:cTn>
                                        <p:tgtEl>
                                          <p:spTgt spid="91141"/>
                                        </p:tgtEl>
                                        <p:attrNameLst>
                                          <p:attrName>style.visibility</p:attrName>
                                        </p:attrNameLst>
                                      </p:cBhvr>
                                      <p:to>
                                        <p:strVal val="visible"/>
                                      </p:to>
                                    </p:set>
                                    <p:animEffect transition="in" filter="fade">
                                      <p:cBhvr>
                                        <p:cTn id="13" dur="500"/>
                                        <p:tgtEl>
                                          <p:spTgt spid="911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1142"/>
                                        </p:tgtEl>
                                        <p:attrNameLst>
                                          <p:attrName>style.visibility</p:attrName>
                                        </p:attrNameLst>
                                      </p:cBhvr>
                                      <p:to>
                                        <p:strVal val="visible"/>
                                      </p:to>
                                    </p:set>
                                    <p:animEffect transition="in" filter="fade">
                                      <p:cBhvr>
                                        <p:cTn id="27" dur="500"/>
                                        <p:tgtEl>
                                          <p:spTgt spid="91142"/>
                                        </p:tgtEl>
                                      </p:cBhvr>
                                    </p:animEffect>
                                  </p:childTnLst>
                                </p:cTn>
                              </p:par>
                              <p:par>
                                <p:cTn id="28" presetID="10" presetClass="entr" presetSubtype="0" fill="hold" nodeType="withEffect">
                                  <p:stCondLst>
                                    <p:cond delay="0"/>
                                  </p:stCondLst>
                                  <p:childTnLst>
                                    <p:set>
                                      <p:cBhvr>
                                        <p:cTn id="29" dur="1" fill="hold">
                                          <p:stCondLst>
                                            <p:cond delay="0"/>
                                          </p:stCondLst>
                                        </p:cTn>
                                        <p:tgtEl>
                                          <p:spTgt spid="91143"/>
                                        </p:tgtEl>
                                        <p:attrNameLst>
                                          <p:attrName>style.visibility</p:attrName>
                                        </p:attrNameLst>
                                      </p:cBhvr>
                                      <p:to>
                                        <p:strVal val="visible"/>
                                      </p:to>
                                    </p:set>
                                    <p:animEffect transition="in" filter="fade">
                                      <p:cBhvr>
                                        <p:cTn id="30" dur="500"/>
                                        <p:tgtEl>
                                          <p:spTgt spid="91143"/>
                                        </p:tgtEl>
                                      </p:cBhvr>
                                    </p:animEffect>
                                  </p:childTnLst>
                                </p:cTn>
                              </p:par>
                              <p:par>
                                <p:cTn id="31" presetID="10" presetClass="entr" presetSubtype="0" fill="hold" nodeType="withEffect">
                                  <p:stCondLst>
                                    <p:cond delay="0"/>
                                  </p:stCondLst>
                                  <p:childTnLst>
                                    <p:set>
                                      <p:cBhvr>
                                        <p:cTn id="32" dur="1" fill="hold">
                                          <p:stCondLst>
                                            <p:cond delay="0"/>
                                          </p:stCondLst>
                                        </p:cTn>
                                        <p:tgtEl>
                                          <p:spTgt spid="91144"/>
                                        </p:tgtEl>
                                        <p:attrNameLst>
                                          <p:attrName>style.visibility</p:attrName>
                                        </p:attrNameLst>
                                      </p:cBhvr>
                                      <p:to>
                                        <p:strVal val="visible"/>
                                      </p:to>
                                    </p:set>
                                    <p:animEffect transition="in" filter="fade">
                                      <p:cBhvr>
                                        <p:cTn id="33" dur="500"/>
                                        <p:tgtEl>
                                          <p:spTgt spid="9114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71480"/>
            <a:ext cx="7772400" cy="571504"/>
          </a:xfrm>
        </p:spPr>
        <p:txBody>
          <a:bodyPr/>
          <a:lstStyle/>
          <a:p>
            <a:pPr algn="l"/>
            <a:r>
              <a:rPr lang="zh-CN" altLang="en-US" sz="2400" dirty="0" smtClean="0"/>
              <a:t>二、质量与加速度的关系</a:t>
            </a:r>
            <a:endParaRPr lang="zh-CN" altLang="en-US" sz="24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a:t>
            </a:fld>
            <a:endParaRPr lang="en-US" altLang="zh-CN"/>
          </a:p>
        </p:txBody>
      </p:sp>
      <p:sp>
        <p:nvSpPr>
          <p:cNvPr id="5" name="内容占位符 2"/>
          <p:cNvSpPr txBox="1">
            <a:spLocks/>
          </p:cNvSpPr>
          <p:nvPr/>
        </p:nvSpPr>
        <p:spPr bwMode="auto">
          <a:xfrm>
            <a:off x="500034" y="1214422"/>
            <a:ext cx="7772400" cy="52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同一物体，力与加速度的比值一定，不同物体这种比值不同。这种比值正好反映物体运动状态改变</a:t>
            </a:r>
            <a:r>
              <a:rPr lang="zh-CN" altLang="en-US" kern="0" dirty="0">
                <a:latin typeface="+mn-lt"/>
                <a:ea typeface="+mn-ea"/>
              </a:rPr>
              <a:t>的</a:t>
            </a:r>
            <a:r>
              <a:rPr kumimoji="1" lang="zh-CN" altLang="en-US" b="0" i="0" u="none" strike="noStrike" kern="0" cap="none" spc="0" normalizeH="0" baseline="0" noProof="0" dirty="0" smtClean="0">
                <a:ln>
                  <a:noFill/>
                </a:ln>
                <a:solidFill>
                  <a:schemeClr val="tx1"/>
                </a:solidFill>
                <a:effectLst/>
                <a:uLnTx/>
                <a:uFillTx/>
                <a:latin typeface="+mn-lt"/>
                <a:ea typeface="+mn-ea"/>
              </a:rPr>
              <a:t>难易程度，即反映了惯性的大小。</a:t>
            </a:r>
            <a:endParaRPr kumimoji="1" lang="en-US" altLang="zh-CN"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为了描述惯性，引入质量的概念：</a:t>
            </a:r>
            <a:endParaRPr kumimoji="1" lang="en-US" altLang="zh-CN"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质量：质量是物体惯性的量度。常用</a:t>
            </a:r>
            <a:r>
              <a:rPr kumimoji="1" lang="en-US" altLang="zh-CN" b="0" i="0" u="none" strike="noStrike" kern="0" cap="none" spc="0" normalizeH="0" baseline="0" noProof="0" dirty="0" smtClean="0">
                <a:ln>
                  <a:noFill/>
                </a:ln>
                <a:solidFill>
                  <a:schemeClr val="tx1"/>
                </a:solidFill>
                <a:effectLst/>
                <a:uLnTx/>
                <a:uFillTx/>
                <a:latin typeface="+mn-lt"/>
                <a:ea typeface="+mn-ea"/>
              </a:rPr>
              <a:t>m</a:t>
            </a:r>
            <a:r>
              <a:rPr kumimoji="1" lang="zh-CN" altLang="en-US" b="0" i="0" u="none" strike="noStrike" kern="0" cap="none" spc="0" normalizeH="0" baseline="0" noProof="0" dirty="0" smtClean="0">
                <a:ln>
                  <a:noFill/>
                </a:ln>
                <a:solidFill>
                  <a:schemeClr val="tx1"/>
                </a:solidFill>
                <a:effectLst/>
                <a:uLnTx/>
                <a:uFillTx/>
                <a:latin typeface="+mn-lt"/>
                <a:ea typeface="+mn-ea"/>
              </a:rPr>
              <a:t>表示。质量是物体具有物质的多少。单位：</a:t>
            </a:r>
            <a:r>
              <a:rPr kumimoji="1" lang="en-US" altLang="zh-CN" b="0" i="0" u="none" strike="noStrike" kern="0" cap="none" spc="0" normalizeH="0" baseline="0" noProof="0" dirty="0" smtClean="0">
                <a:ln>
                  <a:noFill/>
                </a:ln>
                <a:solidFill>
                  <a:schemeClr val="tx1"/>
                </a:solidFill>
                <a:effectLst/>
                <a:uLnTx/>
                <a:uFillTx/>
                <a:latin typeface="+mn-lt"/>
                <a:ea typeface="+mn-ea"/>
              </a:rPr>
              <a:t>Kg</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实验证明：</a:t>
            </a:r>
            <a:endParaRPr kumimoji="1" lang="en-US" altLang="zh-CN" b="0" i="0" u="none" strike="noStrike" kern="0" cap="none" spc="0" normalizeH="0" baseline="0" noProof="0" dirty="0" smtClean="0">
              <a:ln>
                <a:noFill/>
              </a:ln>
              <a:solidFill>
                <a:schemeClr val="tx1"/>
              </a:solidFill>
              <a:effectLst/>
              <a:uLnTx/>
              <a:uFillTx/>
              <a:latin typeface="+mn-lt"/>
              <a:ea typeface="+mn-ea"/>
            </a:endParaRPr>
          </a:p>
          <a:p>
            <a:pPr marL="800100" lvl="1" indent="-342900" algn="l" eaLnBrk="0" hangingPunct="0">
              <a:spcBef>
                <a:spcPct val="20000"/>
              </a:spcBef>
              <a:buFontTx/>
              <a:buChar char="•"/>
              <a:defRPr/>
            </a:pPr>
            <a:r>
              <a:rPr kumimoji="1" lang="zh-CN" altLang="en-US" b="0" i="0" u="none" strike="noStrike" kern="0" cap="none" spc="0" normalizeH="0" baseline="0" noProof="0" dirty="0" smtClean="0">
                <a:ln>
                  <a:noFill/>
                </a:ln>
                <a:solidFill>
                  <a:schemeClr val="tx1"/>
                </a:solidFill>
                <a:effectLst/>
                <a:uLnTx/>
                <a:uFillTx/>
                <a:latin typeface="+mn-lt"/>
                <a:ea typeface="+mn-ea"/>
              </a:rPr>
              <a:t>同一作用力作用于不同质量的物体所获得加速度的大小与质量成反比。</a:t>
            </a:r>
          </a:p>
        </p:txBody>
      </p:sp>
      <p:graphicFrame>
        <p:nvGraphicFramePr>
          <p:cNvPr id="33794" name="Object 2"/>
          <p:cNvGraphicFramePr>
            <a:graphicFrameLocks noChangeAspect="1"/>
          </p:cNvGraphicFramePr>
          <p:nvPr>
            <p:extLst>
              <p:ext uri="{D42A27DB-BD31-4B8C-83A1-F6EECF244321}">
                <p14:modId xmlns:p14="http://schemas.microsoft.com/office/powerpoint/2010/main" val="1412557026"/>
              </p:ext>
            </p:extLst>
          </p:nvPr>
        </p:nvGraphicFramePr>
        <p:xfrm>
          <a:off x="3563888" y="5445224"/>
          <a:ext cx="1014412" cy="785812"/>
        </p:xfrm>
        <a:graphic>
          <a:graphicData uri="http://schemas.openxmlformats.org/presentationml/2006/ole">
            <mc:AlternateContent xmlns:mc="http://schemas.openxmlformats.org/markup-compatibility/2006">
              <mc:Choice xmlns:v="urn:schemas-microsoft-com:vml" Requires="v">
                <p:oleObj spid="_x0000_s33844" name="公式" r:id="rId3" imgW="431613" imgH="393529" progId="Equation.3">
                  <p:embed/>
                </p:oleObj>
              </mc:Choice>
              <mc:Fallback>
                <p:oleObj name="公式" r:id="rId3" imgW="431613" imgH="393529"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5445224"/>
                        <a:ext cx="1014412" cy="785812"/>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3794"/>
                                        </p:tgtEl>
                                        <p:attrNameLst>
                                          <p:attrName>style.visibility</p:attrName>
                                        </p:attrNameLst>
                                      </p:cBhvr>
                                      <p:to>
                                        <p:strVal val="visible"/>
                                      </p:to>
                                    </p:set>
                                    <p:anim calcmode="lin" valueType="num">
                                      <p:cBhvr additive="base">
                                        <p:cTn id="32" dur="500" fill="hold"/>
                                        <p:tgtEl>
                                          <p:spTgt spid="33794"/>
                                        </p:tgtEl>
                                        <p:attrNameLst>
                                          <p:attrName>ppt_x</p:attrName>
                                        </p:attrNameLst>
                                      </p:cBhvr>
                                      <p:tavLst>
                                        <p:tav tm="0">
                                          <p:val>
                                            <p:strVal val="0-#ppt_w/2"/>
                                          </p:val>
                                        </p:tav>
                                        <p:tav tm="100000">
                                          <p:val>
                                            <p:strVal val="#ppt_x"/>
                                          </p:val>
                                        </p:tav>
                                      </p:tavLst>
                                    </p:anim>
                                    <p:anim calcmode="lin" valueType="num">
                                      <p:cBhvr additive="base">
                                        <p:cTn id="33"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428604"/>
            <a:ext cx="7772400" cy="533384"/>
          </a:xfrm>
        </p:spPr>
        <p:txBody>
          <a:bodyPr/>
          <a:lstStyle/>
          <a:p>
            <a:pPr algn="l"/>
            <a:r>
              <a:rPr lang="zh-CN" altLang="en-US" sz="3600" dirty="0" smtClean="0"/>
              <a:t>二、冲量和质点的动量定理</a:t>
            </a:r>
            <a:endParaRPr lang="zh-CN" altLang="en-US" sz="3600" dirty="0"/>
          </a:p>
        </p:txBody>
      </p:sp>
      <p:sp>
        <p:nvSpPr>
          <p:cNvPr id="3" name="内容占位符 2"/>
          <p:cNvSpPr>
            <a:spLocks noGrp="1"/>
          </p:cNvSpPr>
          <p:nvPr>
            <p:ph idx="1"/>
          </p:nvPr>
        </p:nvSpPr>
        <p:spPr>
          <a:xfrm>
            <a:off x="685800" y="1142984"/>
            <a:ext cx="8172480" cy="4953016"/>
          </a:xfrm>
        </p:spPr>
        <p:txBody>
          <a:bodyPr/>
          <a:lstStyle/>
          <a:p>
            <a:r>
              <a:rPr lang="zh-CN" altLang="en-US" sz="2800" dirty="0" smtClean="0"/>
              <a:t>由     </a:t>
            </a:r>
            <a:r>
              <a:rPr lang="en-US" altLang="zh-CN" sz="2800" dirty="0" smtClean="0"/>
              <a:t>	</a:t>
            </a:r>
            <a:r>
              <a:rPr lang="zh-CN" altLang="en-US" sz="2800" dirty="0" smtClean="0"/>
              <a:t>知道 ：</a:t>
            </a:r>
            <a:endParaRPr lang="en-US" altLang="zh-CN" sz="2800" dirty="0" smtClean="0"/>
          </a:p>
          <a:p>
            <a:r>
              <a:rPr lang="zh-CN" altLang="en-US" sz="2800" dirty="0" smtClean="0"/>
              <a:t>设</a:t>
            </a:r>
            <a:r>
              <a:rPr lang="en-US" altLang="zh-CN" sz="2800" dirty="0" smtClean="0"/>
              <a:t>	  </a:t>
            </a:r>
            <a:r>
              <a:rPr lang="zh-CN" altLang="en-US" sz="2800" dirty="0" smtClean="0"/>
              <a:t>从</a:t>
            </a:r>
            <a:r>
              <a:rPr lang="en-US" altLang="zh-CN" sz="2800" dirty="0" smtClean="0"/>
              <a:t>        </a:t>
            </a:r>
            <a:r>
              <a:rPr lang="zh-CN" altLang="en-US" sz="2800" dirty="0" smtClean="0"/>
              <a:t>作用到</a:t>
            </a:r>
            <a:r>
              <a:rPr lang="en-US" altLang="zh-CN" sz="2800" dirty="0" smtClean="0"/>
              <a:t>t</a:t>
            </a:r>
            <a:r>
              <a:rPr lang="zh-CN" altLang="en-US" sz="2800" dirty="0" smtClean="0"/>
              <a:t>，因为力的作用使动量发生变化，设</a:t>
            </a:r>
            <a:r>
              <a:rPr lang="en-US" altLang="zh-CN" sz="2800" dirty="0" smtClean="0"/>
              <a:t>       </a:t>
            </a:r>
            <a:r>
              <a:rPr lang="zh-CN" altLang="en-US" sz="2800" dirty="0" smtClean="0"/>
              <a:t>和</a:t>
            </a:r>
            <a:r>
              <a:rPr lang="en-US" altLang="zh-CN" sz="2800" dirty="0" smtClean="0"/>
              <a:t>t</a:t>
            </a:r>
            <a:r>
              <a:rPr lang="zh-CN" altLang="en-US" sz="2800" dirty="0" smtClean="0"/>
              <a:t>时刻质点的动量分别为</a:t>
            </a:r>
            <a:r>
              <a:rPr lang="en-US" altLang="zh-CN" sz="2800" dirty="0" smtClean="0"/>
              <a:t>	 </a:t>
            </a:r>
            <a:r>
              <a:rPr lang="zh-CN" altLang="en-US" sz="2800" dirty="0" smtClean="0"/>
              <a:t>和</a:t>
            </a:r>
            <a:r>
              <a:rPr lang="en-US" altLang="zh-CN" sz="2800" dirty="0" smtClean="0"/>
              <a:t>	 </a:t>
            </a:r>
            <a:r>
              <a:rPr lang="zh-CN" altLang="en-US" sz="2800" dirty="0" smtClean="0"/>
              <a:t>，两边积分得到：</a:t>
            </a:r>
            <a:endParaRPr lang="en-US" altLang="zh-CN" sz="2800" dirty="0" smtClean="0"/>
          </a:p>
          <a:p>
            <a:endParaRPr lang="en-US" altLang="zh-CN" sz="2800" dirty="0" smtClean="0"/>
          </a:p>
          <a:p>
            <a:endParaRPr lang="en-US" altLang="zh-CN" sz="2800" dirty="0" smtClean="0"/>
          </a:p>
          <a:p>
            <a:pPr>
              <a:buFont typeface="Wingdings" pitchFamily="2" charset="2"/>
              <a:buChar char="Ø"/>
            </a:pPr>
            <a:r>
              <a:rPr lang="zh-CN" altLang="en-US" sz="2800" dirty="0" smtClean="0"/>
              <a:t>定义：力对时间的积分称为力的冲量，用</a:t>
            </a:r>
            <a:r>
              <a:rPr lang="en-US" altLang="zh-CN" sz="2800" dirty="0" smtClean="0"/>
              <a:t>	</a:t>
            </a:r>
            <a:r>
              <a:rPr lang="zh-CN" altLang="en-US" sz="2800" dirty="0" smtClean="0"/>
              <a:t>表示，为一矢量。</a:t>
            </a:r>
            <a:endParaRPr lang="en-US" altLang="zh-CN" sz="28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40</a:t>
            </a:fld>
            <a:endParaRPr lang="en-US" altLang="zh-CN">
              <a:solidFill>
                <a:srgbClr val="000000"/>
              </a:solidFill>
            </a:endParaRPr>
          </a:p>
        </p:txBody>
      </p:sp>
      <p:graphicFrame>
        <p:nvGraphicFramePr>
          <p:cNvPr id="72706" name="Object 2"/>
          <p:cNvGraphicFramePr>
            <a:graphicFrameLocks noChangeAspect="1"/>
          </p:cNvGraphicFramePr>
          <p:nvPr/>
        </p:nvGraphicFramePr>
        <p:xfrm>
          <a:off x="1571604" y="928670"/>
          <a:ext cx="928694" cy="842504"/>
        </p:xfrm>
        <a:graphic>
          <a:graphicData uri="http://schemas.openxmlformats.org/presentationml/2006/ole">
            <mc:AlternateContent xmlns:mc="http://schemas.openxmlformats.org/markup-compatibility/2006">
              <mc:Choice xmlns:v="urn:schemas-microsoft-com:vml" Requires="v">
                <p:oleObj spid="_x0000_s97603" name="公式" r:id="rId3" imgW="469900" imgH="419100" progId="Equation.3">
                  <p:embed/>
                </p:oleObj>
              </mc:Choice>
              <mc:Fallback>
                <p:oleObj name="公式" r:id="rId3" imgW="469900" imgH="419100" progId="Equation.3">
                  <p:embed/>
                  <p:pic>
                    <p:nvPicPr>
                      <p:cNvPr id="0" name="Picture 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928670"/>
                        <a:ext cx="928694" cy="842504"/>
                      </a:xfrm>
                      <a:prstGeom prst="rect">
                        <a:avLst/>
                      </a:prstGeom>
                      <a:solidFill>
                        <a:schemeClr val="bg1"/>
                      </a:solidFill>
                    </p:spPr>
                  </p:pic>
                </p:oleObj>
              </mc:Fallback>
            </mc:AlternateContent>
          </a:graphicData>
        </a:graphic>
      </p:graphicFrame>
      <p:graphicFrame>
        <p:nvGraphicFramePr>
          <p:cNvPr id="72707" name="Object 3"/>
          <p:cNvGraphicFramePr>
            <a:graphicFrameLocks noChangeAspect="1"/>
          </p:cNvGraphicFramePr>
          <p:nvPr/>
        </p:nvGraphicFramePr>
        <p:xfrm>
          <a:off x="3643306" y="1142984"/>
          <a:ext cx="1357322" cy="508995"/>
        </p:xfrm>
        <a:graphic>
          <a:graphicData uri="http://schemas.openxmlformats.org/presentationml/2006/ole">
            <mc:AlternateContent xmlns:mc="http://schemas.openxmlformats.org/markup-compatibility/2006">
              <mc:Choice xmlns:v="urn:schemas-microsoft-com:vml" Requires="v">
                <p:oleObj spid="_x0000_s97604" name="公式" r:id="rId5" imgW="583693" imgH="215713" progId="Equation.3">
                  <p:embed/>
                </p:oleObj>
              </mc:Choice>
              <mc:Fallback>
                <p:oleObj name="公式" r:id="rId5" imgW="583693" imgH="215713" progId="Equation.3">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306" y="1142984"/>
                        <a:ext cx="1357322" cy="508995"/>
                      </a:xfrm>
                      <a:prstGeom prst="rect">
                        <a:avLst/>
                      </a:prstGeom>
                      <a:solidFill>
                        <a:schemeClr val="bg1"/>
                      </a:solidFill>
                    </p:spPr>
                  </p:pic>
                </p:oleObj>
              </mc:Fallback>
            </mc:AlternateContent>
          </a:graphicData>
        </a:graphic>
      </p:graphicFrame>
      <p:graphicFrame>
        <p:nvGraphicFramePr>
          <p:cNvPr id="72708" name="Object 4"/>
          <p:cNvGraphicFramePr>
            <a:graphicFrameLocks noChangeAspect="1"/>
          </p:cNvGraphicFramePr>
          <p:nvPr/>
        </p:nvGraphicFramePr>
        <p:xfrm>
          <a:off x="1500166" y="1571612"/>
          <a:ext cx="357190" cy="581974"/>
        </p:xfrm>
        <a:graphic>
          <a:graphicData uri="http://schemas.openxmlformats.org/presentationml/2006/ole">
            <mc:AlternateContent xmlns:mc="http://schemas.openxmlformats.org/markup-compatibility/2006">
              <mc:Choice xmlns:v="urn:schemas-microsoft-com:vml" Requires="v">
                <p:oleObj spid="_x0000_s97605" name="公式" r:id="rId7" imgW="126835" imgH="202936" progId="Equation.3">
                  <p:embed/>
                </p:oleObj>
              </mc:Choice>
              <mc:Fallback>
                <p:oleObj name="公式" r:id="rId7" imgW="126835" imgH="202936" progId="Equation.3">
                  <p:embed/>
                  <p:pic>
                    <p:nvPicPr>
                      <p:cNvPr id="0" name="Picture 1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1571612"/>
                        <a:ext cx="357190" cy="581974"/>
                      </a:xfrm>
                      <a:prstGeom prst="rect">
                        <a:avLst/>
                      </a:prstGeom>
                      <a:solidFill>
                        <a:schemeClr val="bg1"/>
                      </a:solidFill>
                    </p:spPr>
                  </p:pic>
                </p:oleObj>
              </mc:Fallback>
            </mc:AlternateContent>
          </a:graphicData>
        </a:graphic>
      </p:graphicFrame>
      <p:graphicFrame>
        <p:nvGraphicFramePr>
          <p:cNvPr id="72709" name="Object 5"/>
          <p:cNvGraphicFramePr>
            <a:graphicFrameLocks noChangeAspect="1"/>
          </p:cNvGraphicFramePr>
          <p:nvPr/>
        </p:nvGraphicFramePr>
        <p:xfrm>
          <a:off x="2214546" y="2000240"/>
          <a:ext cx="428628" cy="656816"/>
        </p:xfrm>
        <a:graphic>
          <a:graphicData uri="http://schemas.openxmlformats.org/presentationml/2006/ole">
            <mc:AlternateContent xmlns:mc="http://schemas.openxmlformats.org/markup-compatibility/2006">
              <mc:Choice xmlns:v="urn:schemas-microsoft-com:vml" Requires="v">
                <p:oleObj spid="_x0000_s97606" name="公式" r:id="rId9" imgW="152334" imgH="228501" progId="Equation.3">
                  <p:embed/>
                </p:oleObj>
              </mc:Choice>
              <mc:Fallback>
                <p:oleObj name="公式" r:id="rId9" imgW="152334" imgH="228501" progId="Equation.3">
                  <p:embed/>
                  <p:pic>
                    <p:nvPicPr>
                      <p:cNvPr id="0" name="Picture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4546" y="2000240"/>
                        <a:ext cx="428628" cy="656816"/>
                      </a:xfrm>
                      <a:prstGeom prst="rect">
                        <a:avLst/>
                      </a:prstGeom>
                      <a:solidFill>
                        <a:schemeClr val="bg1"/>
                      </a:solidFill>
                    </p:spPr>
                  </p:pic>
                </p:oleObj>
              </mc:Fallback>
            </mc:AlternateContent>
          </a:graphicData>
        </a:graphic>
      </p:graphicFrame>
      <p:graphicFrame>
        <p:nvGraphicFramePr>
          <p:cNvPr id="72711" name="Object 7"/>
          <p:cNvGraphicFramePr>
            <a:graphicFrameLocks noChangeAspect="1"/>
          </p:cNvGraphicFramePr>
          <p:nvPr/>
        </p:nvGraphicFramePr>
        <p:xfrm>
          <a:off x="2357422" y="1714488"/>
          <a:ext cx="500066" cy="500066"/>
        </p:xfrm>
        <a:graphic>
          <a:graphicData uri="http://schemas.openxmlformats.org/presentationml/2006/ole">
            <mc:AlternateContent xmlns:mc="http://schemas.openxmlformats.org/markup-compatibility/2006">
              <mc:Choice xmlns:v="urn:schemas-microsoft-com:vml" Requires="v">
                <p:oleObj spid="_x0000_s97607" name="公式" r:id="rId11" imgW="152334" imgH="228501" progId="Equation.3">
                  <p:embed/>
                </p:oleObj>
              </mc:Choice>
              <mc:Fallback>
                <p:oleObj name="公式" r:id="rId11" imgW="152334" imgH="228501"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7422" y="1714488"/>
                        <a:ext cx="500066" cy="500066"/>
                      </a:xfrm>
                      <a:prstGeom prst="rect">
                        <a:avLst/>
                      </a:prstGeom>
                      <a:solidFill>
                        <a:schemeClr val="bg1"/>
                      </a:solidFill>
                    </p:spPr>
                  </p:pic>
                </p:oleObj>
              </mc:Fallback>
            </mc:AlternateContent>
          </a:graphicData>
        </a:graphic>
      </p:graphicFrame>
      <p:graphicFrame>
        <p:nvGraphicFramePr>
          <p:cNvPr id="72712" name="Object 8"/>
          <p:cNvGraphicFramePr>
            <a:graphicFrameLocks noChangeAspect="1"/>
          </p:cNvGraphicFramePr>
          <p:nvPr/>
        </p:nvGraphicFramePr>
        <p:xfrm>
          <a:off x="6786578" y="2071678"/>
          <a:ext cx="500066" cy="583410"/>
        </p:xfrm>
        <a:graphic>
          <a:graphicData uri="http://schemas.openxmlformats.org/presentationml/2006/ole">
            <mc:AlternateContent xmlns:mc="http://schemas.openxmlformats.org/markup-compatibility/2006">
              <mc:Choice xmlns:v="urn:schemas-microsoft-com:vml" Requires="v">
                <p:oleObj spid="_x0000_s97608" name="公式" r:id="rId12" imgW="164957" imgH="253780" progId="Equation.3">
                  <p:embed/>
                </p:oleObj>
              </mc:Choice>
              <mc:Fallback>
                <p:oleObj name="公式" r:id="rId12" imgW="164957" imgH="253780" progId="Equation.3">
                  <p:embed/>
                  <p:pic>
                    <p:nvPicPr>
                      <p:cNvPr id="0" name="Picture 1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6578" y="2071678"/>
                        <a:ext cx="500066" cy="583410"/>
                      </a:xfrm>
                      <a:prstGeom prst="rect">
                        <a:avLst/>
                      </a:prstGeom>
                      <a:solidFill>
                        <a:schemeClr val="bg1"/>
                      </a:solidFill>
                    </p:spPr>
                  </p:pic>
                </p:oleObj>
              </mc:Fallback>
            </mc:AlternateContent>
          </a:graphicData>
        </a:graphic>
      </p:graphicFrame>
      <p:graphicFrame>
        <p:nvGraphicFramePr>
          <p:cNvPr id="72713" name="Object 9"/>
          <p:cNvGraphicFramePr>
            <a:graphicFrameLocks noChangeAspect="1"/>
          </p:cNvGraphicFramePr>
          <p:nvPr/>
        </p:nvGraphicFramePr>
        <p:xfrm>
          <a:off x="7643834" y="2071678"/>
          <a:ext cx="357190" cy="534380"/>
        </p:xfrm>
        <a:graphic>
          <a:graphicData uri="http://schemas.openxmlformats.org/presentationml/2006/ole">
            <mc:AlternateContent xmlns:mc="http://schemas.openxmlformats.org/markup-compatibility/2006">
              <mc:Choice xmlns:v="urn:schemas-microsoft-com:vml" Requires="v">
                <p:oleObj spid="_x0000_s97609" name="公式" r:id="rId14" imgW="139639" imgH="203112" progId="Equation.3">
                  <p:embed/>
                </p:oleObj>
              </mc:Choice>
              <mc:Fallback>
                <p:oleObj name="公式" r:id="rId14" imgW="139639" imgH="203112" progId="Equation.3">
                  <p:embed/>
                  <p:pic>
                    <p:nvPicPr>
                      <p:cNvPr id="0" name="Picture 1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43834" y="2071678"/>
                        <a:ext cx="357190" cy="534380"/>
                      </a:xfrm>
                      <a:prstGeom prst="rect">
                        <a:avLst/>
                      </a:prstGeom>
                      <a:solidFill>
                        <a:schemeClr val="bg1"/>
                      </a:solidFill>
                    </p:spPr>
                  </p:pic>
                </p:oleObj>
              </mc:Fallback>
            </mc:AlternateContent>
          </a:graphicData>
        </a:graphic>
      </p:graphicFrame>
      <p:graphicFrame>
        <p:nvGraphicFramePr>
          <p:cNvPr id="72714" name="Object 10"/>
          <p:cNvGraphicFramePr>
            <a:graphicFrameLocks noChangeAspect="1"/>
          </p:cNvGraphicFramePr>
          <p:nvPr/>
        </p:nvGraphicFramePr>
        <p:xfrm>
          <a:off x="3214678" y="2955118"/>
          <a:ext cx="2357454" cy="967594"/>
        </p:xfrm>
        <a:graphic>
          <a:graphicData uri="http://schemas.openxmlformats.org/presentationml/2006/ole">
            <mc:AlternateContent xmlns:mc="http://schemas.openxmlformats.org/markup-compatibility/2006">
              <mc:Choice xmlns:v="urn:schemas-microsoft-com:vml" Requires="v">
                <p:oleObj spid="_x0000_s97610" name="公式" r:id="rId16" imgW="888614" imgH="355446" progId="Equation.3">
                  <p:embed/>
                </p:oleObj>
              </mc:Choice>
              <mc:Fallback>
                <p:oleObj name="公式" r:id="rId16" imgW="888614" imgH="355446" progId="Equation.3">
                  <p:embed/>
                  <p:pic>
                    <p:nvPicPr>
                      <p:cNvPr id="0" name="Picture 2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4678" y="2955118"/>
                        <a:ext cx="2357454" cy="967594"/>
                      </a:xfrm>
                      <a:prstGeom prst="rect">
                        <a:avLst/>
                      </a:prstGeom>
                      <a:solidFill>
                        <a:schemeClr val="bg1"/>
                      </a:solidFill>
                    </p:spPr>
                  </p:pic>
                </p:oleObj>
              </mc:Fallback>
            </mc:AlternateContent>
          </a:graphicData>
        </a:graphic>
      </p:graphicFrame>
      <p:graphicFrame>
        <p:nvGraphicFramePr>
          <p:cNvPr id="72715" name="Object 11"/>
          <p:cNvGraphicFramePr>
            <a:graphicFrameLocks noChangeAspect="1"/>
          </p:cNvGraphicFramePr>
          <p:nvPr/>
        </p:nvGraphicFramePr>
        <p:xfrm>
          <a:off x="7572396" y="4000504"/>
          <a:ext cx="428628" cy="500066"/>
        </p:xfrm>
        <a:graphic>
          <a:graphicData uri="http://schemas.openxmlformats.org/presentationml/2006/ole">
            <mc:AlternateContent xmlns:mc="http://schemas.openxmlformats.org/markup-compatibility/2006">
              <mc:Choice xmlns:v="urn:schemas-microsoft-com:vml" Requires="v">
                <p:oleObj spid="_x0000_s97611" name="公式" r:id="rId18" imgW="114201" imgH="203024" progId="Equation.3">
                  <p:embed/>
                </p:oleObj>
              </mc:Choice>
              <mc:Fallback>
                <p:oleObj name="公式" r:id="rId18" imgW="114201" imgH="203024" progId="Equation.3">
                  <p:embed/>
                  <p:pic>
                    <p:nvPicPr>
                      <p:cNvPr id="0"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72396" y="4000504"/>
                        <a:ext cx="428628" cy="500066"/>
                      </a:xfrm>
                      <a:prstGeom prst="rect">
                        <a:avLst/>
                      </a:prstGeom>
                      <a:solidFill>
                        <a:schemeClr val="bg1"/>
                      </a:solidFill>
                    </p:spPr>
                  </p:pic>
                </p:oleObj>
              </mc:Fallback>
            </mc:AlternateContent>
          </a:graphicData>
        </a:graphic>
      </p:graphicFrame>
      <p:graphicFrame>
        <p:nvGraphicFramePr>
          <p:cNvPr id="72716" name="Object 12"/>
          <p:cNvGraphicFramePr>
            <a:graphicFrameLocks noChangeAspect="1"/>
          </p:cNvGraphicFramePr>
          <p:nvPr/>
        </p:nvGraphicFramePr>
        <p:xfrm>
          <a:off x="3214678" y="5000636"/>
          <a:ext cx="1785950" cy="1027498"/>
        </p:xfrm>
        <a:graphic>
          <a:graphicData uri="http://schemas.openxmlformats.org/presentationml/2006/ole">
            <mc:AlternateContent xmlns:mc="http://schemas.openxmlformats.org/markup-compatibility/2006">
              <mc:Choice xmlns:v="urn:schemas-microsoft-com:vml" Requires="v">
                <p:oleObj spid="_x0000_s97612" name="公式" r:id="rId20" imgW="634725" imgH="355446" progId="Equation.3">
                  <p:embed/>
                </p:oleObj>
              </mc:Choice>
              <mc:Fallback>
                <p:oleObj name="公式" r:id="rId20" imgW="634725" imgH="355446" progId="Equation.3">
                  <p:embed/>
                  <p:pic>
                    <p:nvPicPr>
                      <p:cNvPr id="0" name="Picture 2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14678" y="5000636"/>
                        <a:ext cx="1785950" cy="102749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268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2707"/>
                                        </p:tgtEl>
                                        <p:attrNameLst>
                                          <p:attrName>style.visibility</p:attrName>
                                        </p:attrNameLst>
                                      </p:cBhvr>
                                      <p:to>
                                        <p:strVal val="visible"/>
                                      </p:to>
                                    </p:set>
                                    <p:anim calcmode="lin" valueType="num">
                                      <p:cBhvr additive="base">
                                        <p:cTn id="17" dur="500" fill="hold"/>
                                        <p:tgtEl>
                                          <p:spTgt spid="72707"/>
                                        </p:tgtEl>
                                        <p:attrNameLst>
                                          <p:attrName>ppt_x</p:attrName>
                                        </p:attrNameLst>
                                      </p:cBhvr>
                                      <p:tavLst>
                                        <p:tav tm="0">
                                          <p:val>
                                            <p:strVal val="0-#ppt_w/2"/>
                                          </p:val>
                                        </p:tav>
                                        <p:tav tm="100000">
                                          <p:val>
                                            <p:strVal val="#ppt_x"/>
                                          </p:val>
                                        </p:tav>
                                      </p:tavLst>
                                    </p:anim>
                                    <p:anim calcmode="lin" valueType="num">
                                      <p:cBhvr additive="base">
                                        <p:cTn id="1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2708"/>
                                        </p:tgtEl>
                                        <p:attrNameLst>
                                          <p:attrName>style.visibility</p:attrName>
                                        </p:attrNameLst>
                                      </p:cBhvr>
                                      <p:to>
                                        <p:strVal val="visible"/>
                                      </p:to>
                                    </p:set>
                                    <p:anim calcmode="lin" valueType="num">
                                      <p:cBhvr additive="base">
                                        <p:cTn id="23" dur="500" fill="hold"/>
                                        <p:tgtEl>
                                          <p:spTgt spid="72708"/>
                                        </p:tgtEl>
                                        <p:attrNameLst>
                                          <p:attrName>ppt_x</p:attrName>
                                        </p:attrNameLst>
                                      </p:cBhvr>
                                      <p:tavLst>
                                        <p:tav tm="0">
                                          <p:val>
                                            <p:strVal val="0-#ppt_w/2"/>
                                          </p:val>
                                        </p:tav>
                                        <p:tav tm="100000">
                                          <p:val>
                                            <p:strVal val="#ppt_x"/>
                                          </p:val>
                                        </p:tav>
                                      </p:tavLst>
                                    </p:anim>
                                    <p:anim calcmode="lin" valueType="num">
                                      <p:cBhvr additive="base">
                                        <p:cTn id="24" dur="500" fill="hold"/>
                                        <p:tgtEl>
                                          <p:spTgt spid="7270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2709"/>
                                        </p:tgtEl>
                                        <p:attrNameLst>
                                          <p:attrName>style.visibility</p:attrName>
                                        </p:attrNameLst>
                                      </p:cBhvr>
                                      <p:to>
                                        <p:strVal val="visible"/>
                                      </p:to>
                                    </p:set>
                                    <p:anim calcmode="lin" valueType="num">
                                      <p:cBhvr additive="base">
                                        <p:cTn id="27" dur="500" fill="hold"/>
                                        <p:tgtEl>
                                          <p:spTgt spid="72709"/>
                                        </p:tgtEl>
                                        <p:attrNameLst>
                                          <p:attrName>ppt_x</p:attrName>
                                        </p:attrNameLst>
                                      </p:cBhvr>
                                      <p:tavLst>
                                        <p:tav tm="0">
                                          <p:val>
                                            <p:strVal val="0-#ppt_w/2"/>
                                          </p:val>
                                        </p:tav>
                                        <p:tav tm="100000">
                                          <p:val>
                                            <p:strVal val="#ppt_x"/>
                                          </p:val>
                                        </p:tav>
                                      </p:tavLst>
                                    </p:anim>
                                    <p:anim calcmode="lin" valueType="num">
                                      <p:cBhvr additive="base">
                                        <p:cTn id="28" dur="500" fill="hold"/>
                                        <p:tgtEl>
                                          <p:spTgt spid="7270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2711"/>
                                        </p:tgtEl>
                                        <p:attrNameLst>
                                          <p:attrName>style.visibility</p:attrName>
                                        </p:attrNameLst>
                                      </p:cBhvr>
                                      <p:to>
                                        <p:strVal val="visible"/>
                                      </p:to>
                                    </p:set>
                                    <p:anim calcmode="lin" valueType="num">
                                      <p:cBhvr additive="base">
                                        <p:cTn id="31" dur="500" fill="hold"/>
                                        <p:tgtEl>
                                          <p:spTgt spid="72711"/>
                                        </p:tgtEl>
                                        <p:attrNameLst>
                                          <p:attrName>ppt_x</p:attrName>
                                        </p:attrNameLst>
                                      </p:cBhvr>
                                      <p:tavLst>
                                        <p:tav tm="0">
                                          <p:val>
                                            <p:strVal val="0-#ppt_w/2"/>
                                          </p:val>
                                        </p:tav>
                                        <p:tav tm="100000">
                                          <p:val>
                                            <p:strVal val="#ppt_x"/>
                                          </p:val>
                                        </p:tav>
                                      </p:tavLst>
                                    </p:anim>
                                    <p:anim calcmode="lin" valueType="num">
                                      <p:cBhvr additive="base">
                                        <p:cTn id="32" dur="500" fill="hold"/>
                                        <p:tgtEl>
                                          <p:spTgt spid="7271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2712"/>
                                        </p:tgtEl>
                                        <p:attrNameLst>
                                          <p:attrName>style.visibility</p:attrName>
                                        </p:attrNameLst>
                                      </p:cBhvr>
                                      <p:to>
                                        <p:strVal val="visible"/>
                                      </p:to>
                                    </p:set>
                                    <p:anim calcmode="lin" valueType="num">
                                      <p:cBhvr additive="base">
                                        <p:cTn id="35" dur="500" fill="hold"/>
                                        <p:tgtEl>
                                          <p:spTgt spid="72712"/>
                                        </p:tgtEl>
                                        <p:attrNameLst>
                                          <p:attrName>ppt_x</p:attrName>
                                        </p:attrNameLst>
                                      </p:cBhvr>
                                      <p:tavLst>
                                        <p:tav tm="0">
                                          <p:val>
                                            <p:strVal val="0-#ppt_w/2"/>
                                          </p:val>
                                        </p:tav>
                                        <p:tav tm="100000">
                                          <p:val>
                                            <p:strVal val="#ppt_x"/>
                                          </p:val>
                                        </p:tav>
                                      </p:tavLst>
                                    </p:anim>
                                    <p:anim calcmode="lin" valueType="num">
                                      <p:cBhvr additive="base">
                                        <p:cTn id="36" dur="500" fill="hold"/>
                                        <p:tgtEl>
                                          <p:spTgt spid="7271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72713"/>
                                        </p:tgtEl>
                                        <p:attrNameLst>
                                          <p:attrName>style.visibility</p:attrName>
                                        </p:attrNameLst>
                                      </p:cBhvr>
                                      <p:to>
                                        <p:strVal val="visible"/>
                                      </p:to>
                                    </p:set>
                                    <p:anim calcmode="lin" valueType="num">
                                      <p:cBhvr additive="base">
                                        <p:cTn id="39" dur="500" fill="hold"/>
                                        <p:tgtEl>
                                          <p:spTgt spid="72713"/>
                                        </p:tgtEl>
                                        <p:attrNameLst>
                                          <p:attrName>ppt_x</p:attrName>
                                        </p:attrNameLst>
                                      </p:cBhvr>
                                      <p:tavLst>
                                        <p:tav tm="0">
                                          <p:val>
                                            <p:strVal val="0-#ppt_w/2"/>
                                          </p:val>
                                        </p:tav>
                                        <p:tav tm="100000">
                                          <p:val>
                                            <p:strVal val="#ppt_x"/>
                                          </p:val>
                                        </p:tav>
                                      </p:tavLst>
                                    </p:anim>
                                    <p:anim calcmode="lin" valueType="num">
                                      <p:cBhvr additive="base">
                                        <p:cTn id="40" dur="500" fill="hold"/>
                                        <p:tgtEl>
                                          <p:spTgt spid="7271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2714"/>
                                        </p:tgtEl>
                                        <p:attrNameLst>
                                          <p:attrName>style.visibility</p:attrName>
                                        </p:attrNameLst>
                                      </p:cBhvr>
                                      <p:to>
                                        <p:strVal val="visible"/>
                                      </p:to>
                                    </p:set>
                                    <p:anim calcmode="lin" valueType="num">
                                      <p:cBhvr additive="base">
                                        <p:cTn id="49" dur="500" fill="hold"/>
                                        <p:tgtEl>
                                          <p:spTgt spid="72714"/>
                                        </p:tgtEl>
                                        <p:attrNameLst>
                                          <p:attrName>ppt_x</p:attrName>
                                        </p:attrNameLst>
                                      </p:cBhvr>
                                      <p:tavLst>
                                        <p:tav tm="0">
                                          <p:val>
                                            <p:strVal val="0-#ppt_w/2"/>
                                          </p:val>
                                        </p:tav>
                                        <p:tav tm="100000">
                                          <p:val>
                                            <p:strVal val="#ppt_x"/>
                                          </p:val>
                                        </p:tav>
                                      </p:tavLst>
                                    </p:anim>
                                    <p:anim calcmode="lin" valueType="num">
                                      <p:cBhvr additive="base">
                                        <p:cTn id="50" dur="500" fill="hold"/>
                                        <p:tgtEl>
                                          <p:spTgt spid="7271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72715"/>
                                        </p:tgtEl>
                                        <p:attrNameLst>
                                          <p:attrName>style.visibility</p:attrName>
                                        </p:attrNameLst>
                                      </p:cBhvr>
                                      <p:to>
                                        <p:strVal val="visible"/>
                                      </p:to>
                                    </p:set>
                                    <p:anim calcmode="lin" valueType="num">
                                      <p:cBhvr additive="base">
                                        <p:cTn id="59" dur="500" fill="hold"/>
                                        <p:tgtEl>
                                          <p:spTgt spid="72715"/>
                                        </p:tgtEl>
                                        <p:attrNameLst>
                                          <p:attrName>ppt_x</p:attrName>
                                        </p:attrNameLst>
                                      </p:cBhvr>
                                      <p:tavLst>
                                        <p:tav tm="0">
                                          <p:val>
                                            <p:strVal val="0-#ppt_w/2"/>
                                          </p:val>
                                        </p:tav>
                                        <p:tav tm="100000">
                                          <p:val>
                                            <p:strVal val="#ppt_x"/>
                                          </p:val>
                                        </p:tav>
                                      </p:tavLst>
                                    </p:anim>
                                    <p:anim calcmode="lin" valueType="num">
                                      <p:cBhvr additive="base">
                                        <p:cTn id="60"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72716"/>
                                        </p:tgtEl>
                                        <p:attrNameLst>
                                          <p:attrName>style.visibility</p:attrName>
                                        </p:attrNameLst>
                                      </p:cBhvr>
                                      <p:to>
                                        <p:strVal val="visible"/>
                                      </p:to>
                                    </p:set>
                                    <p:anim calcmode="lin" valueType="num">
                                      <p:cBhvr additive="base">
                                        <p:cTn id="65" dur="500" fill="hold"/>
                                        <p:tgtEl>
                                          <p:spTgt spid="72716"/>
                                        </p:tgtEl>
                                        <p:attrNameLst>
                                          <p:attrName>ppt_x</p:attrName>
                                        </p:attrNameLst>
                                      </p:cBhvr>
                                      <p:tavLst>
                                        <p:tav tm="0">
                                          <p:val>
                                            <p:strVal val="0-#ppt_w/2"/>
                                          </p:val>
                                        </p:tav>
                                        <p:tav tm="100000">
                                          <p:val>
                                            <p:strVal val="#ppt_x"/>
                                          </p:val>
                                        </p:tav>
                                      </p:tavLst>
                                    </p:anim>
                                    <p:anim calcmode="lin" valueType="num">
                                      <p:cBhvr additive="base">
                                        <p:cTn id="66" dur="500" fill="hold"/>
                                        <p:tgtEl>
                                          <p:spTgt spid="72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r>
              <a:rPr lang="zh-CN" altLang="en-US" sz="2800" dirty="0" smtClean="0"/>
              <a:t>于是有：                        </a:t>
            </a:r>
            <a:r>
              <a:rPr lang="en-US" altLang="zh-CN" sz="2800" dirty="0" smtClean="0"/>
              <a:t>——</a:t>
            </a:r>
            <a:r>
              <a:rPr lang="zh-CN" altLang="en-US" sz="2800" dirty="0" smtClean="0"/>
              <a:t>质点的动量定理</a:t>
            </a:r>
            <a:endParaRPr lang="en-US" altLang="zh-CN" sz="2800" dirty="0" smtClean="0"/>
          </a:p>
          <a:p>
            <a:r>
              <a:rPr lang="zh-CN" altLang="en-US" sz="2800" dirty="0" smtClean="0"/>
              <a:t>在某一段时间内，动量矢量的增量等于合外力在这段时间内的冲量。</a:t>
            </a:r>
            <a:endParaRPr lang="en-US" altLang="zh-CN" sz="2800" dirty="0" smtClean="0"/>
          </a:p>
          <a:p>
            <a:pPr>
              <a:buFont typeface="Wingdings" pitchFamily="2" charset="2"/>
              <a:buChar char="p"/>
            </a:pPr>
            <a:r>
              <a:rPr lang="zh-CN" altLang="en-US" sz="2800" dirty="0" smtClean="0"/>
              <a:t>对于                             方向？</a:t>
            </a:r>
            <a:endParaRPr lang="en-US" altLang="zh-CN" sz="2800" dirty="0" smtClean="0"/>
          </a:p>
          <a:p>
            <a:endParaRPr lang="en-US" altLang="zh-CN" sz="2800" dirty="0" smtClean="0"/>
          </a:p>
          <a:p>
            <a:r>
              <a:rPr lang="zh-CN" altLang="en-US" sz="2800" dirty="0" smtClean="0"/>
              <a:t>如</a:t>
            </a:r>
            <a:r>
              <a:rPr lang="en-US" altLang="zh-CN" sz="2800" dirty="0" smtClean="0"/>
              <a:t>	    </a:t>
            </a:r>
            <a:r>
              <a:rPr lang="zh-CN" altLang="en-US" sz="2800" dirty="0" smtClean="0"/>
              <a:t>是一恒量，则</a:t>
            </a:r>
            <a:r>
              <a:rPr lang="en-US" altLang="zh-CN" sz="2800" dirty="0" smtClean="0"/>
              <a:t>	</a:t>
            </a:r>
          </a:p>
          <a:p>
            <a:pPr>
              <a:buFont typeface="Wingdings" pitchFamily="2" charset="2"/>
              <a:buChar char="ü"/>
            </a:pPr>
            <a:r>
              <a:rPr lang="zh-CN" altLang="en-US" sz="2800" dirty="0" smtClean="0"/>
              <a:t>另一方面，如               </a:t>
            </a:r>
            <a:r>
              <a:rPr lang="en-US" altLang="zh-CN" sz="2800" dirty="0" smtClean="0"/>
              <a:t>    </a:t>
            </a:r>
            <a:r>
              <a:rPr lang="zh-CN" altLang="en-US" sz="2800" dirty="0" smtClean="0"/>
              <a:t>很短，即使</a:t>
            </a:r>
            <a:r>
              <a:rPr lang="en-US" altLang="zh-CN" sz="2800" dirty="0" smtClean="0"/>
              <a:t>	</a:t>
            </a:r>
            <a:r>
              <a:rPr lang="zh-CN" altLang="en-US" sz="2800" dirty="0" smtClean="0"/>
              <a:t>是变力，我们也可用其平均值表示冲量：</a:t>
            </a:r>
          </a:p>
          <a:p>
            <a:endParaRPr lang="zh-CN" altLang="en-US" sz="20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41</a:t>
            </a:fld>
            <a:endParaRPr lang="en-US" altLang="zh-CN">
              <a:solidFill>
                <a:srgbClr val="000000"/>
              </a:solidFill>
            </a:endParaRPr>
          </a:p>
        </p:txBody>
      </p:sp>
      <p:graphicFrame>
        <p:nvGraphicFramePr>
          <p:cNvPr id="92162" name="Object 2"/>
          <p:cNvGraphicFramePr>
            <a:graphicFrameLocks noChangeAspect="1"/>
          </p:cNvGraphicFramePr>
          <p:nvPr>
            <p:extLst>
              <p:ext uri="{D42A27DB-BD31-4B8C-83A1-F6EECF244321}">
                <p14:modId xmlns:p14="http://schemas.microsoft.com/office/powerpoint/2010/main" val="178987664"/>
              </p:ext>
            </p:extLst>
          </p:nvPr>
        </p:nvGraphicFramePr>
        <p:xfrm>
          <a:off x="2357422" y="564903"/>
          <a:ext cx="2286016" cy="775865"/>
        </p:xfrm>
        <a:graphic>
          <a:graphicData uri="http://schemas.openxmlformats.org/presentationml/2006/ole">
            <mc:AlternateContent xmlns:mc="http://schemas.openxmlformats.org/markup-compatibility/2006">
              <mc:Choice xmlns:v="urn:schemas-microsoft-com:vml" Requires="v">
                <p:oleObj spid="_x0000_s98530" name="公式" r:id="rId3" imgW="622030" imgH="253890" progId="Equation.3">
                  <p:embed/>
                </p:oleObj>
              </mc:Choice>
              <mc:Fallback>
                <p:oleObj name="公式" r:id="rId3" imgW="622030" imgH="253890" progId="Equation.3">
                  <p:embed/>
                  <p:pic>
                    <p:nvPicPr>
                      <p:cNvPr id="0" name="Picture 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564903"/>
                        <a:ext cx="2286016" cy="7758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3" name="Object 3"/>
          <p:cNvGraphicFramePr>
            <a:graphicFrameLocks noChangeAspect="1"/>
          </p:cNvGraphicFramePr>
          <p:nvPr>
            <p:extLst>
              <p:ext uri="{D42A27DB-BD31-4B8C-83A1-F6EECF244321}">
                <p14:modId xmlns:p14="http://schemas.microsoft.com/office/powerpoint/2010/main" val="401026761"/>
              </p:ext>
            </p:extLst>
          </p:nvPr>
        </p:nvGraphicFramePr>
        <p:xfrm>
          <a:off x="1857356" y="1916832"/>
          <a:ext cx="2428892" cy="1097708"/>
        </p:xfrm>
        <a:graphic>
          <a:graphicData uri="http://schemas.openxmlformats.org/presentationml/2006/ole">
            <mc:AlternateContent xmlns:mc="http://schemas.openxmlformats.org/markup-compatibility/2006">
              <mc:Choice xmlns:v="urn:schemas-microsoft-com:vml" Requires="v">
                <p:oleObj spid="_x0000_s98531" name="公式" r:id="rId5" imgW="634725" imgH="355446" progId="Equation.3">
                  <p:embed/>
                </p:oleObj>
              </mc:Choice>
              <mc:Fallback>
                <p:oleObj name="公式" r:id="rId5" imgW="634725" imgH="355446" progId="Equation.3">
                  <p:embed/>
                  <p:pic>
                    <p:nvPicPr>
                      <p:cNvPr id="0" name="Picture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56" y="1916832"/>
                        <a:ext cx="2428892" cy="1097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4" name="Object 4"/>
          <p:cNvGraphicFramePr>
            <a:graphicFrameLocks noChangeAspect="1"/>
          </p:cNvGraphicFramePr>
          <p:nvPr/>
        </p:nvGraphicFramePr>
        <p:xfrm>
          <a:off x="1571604" y="3000372"/>
          <a:ext cx="428628" cy="698369"/>
        </p:xfrm>
        <a:graphic>
          <a:graphicData uri="http://schemas.openxmlformats.org/presentationml/2006/ole">
            <mc:AlternateContent xmlns:mc="http://schemas.openxmlformats.org/markup-compatibility/2006">
              <mc:Choice xmlns:v="urn:schemas-microsoft-com:vml" Requires="v">
                <p:oleObj spid="_x0000_s98532" name="公式" r:id="rId7" imgW="126835" imgH="202936" progId="Equation.3">
                  <p:embed/>
                </p:oleObj>
              </mc:Choice>
              <mc:Fallback>
                <p:oleObj name="公式" r:id="rId7" imgW="126835" imgH="202936" progId="Equation.3">
                  <p:embed/>
                  <p:pic>
                    <p:nvPicPr>
                      <p:cNvPr id="0" name="Picture 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04" y="3000372"/>
                        <a:ext cx="428628" cy="698369"/>
                      </a:xfrm>
                      <a:prstGeom prst="rect">
                        <a:avLst/>
                      </a:prstGeom>
                      <a:solidFill>
                        <a:schemeClr val="bg1"/>
                      </a:solidFill>
                    </p:spPr>
                  </p:pic>
                </p:oleObj>
              </mc:Fallback>
            </mc:AlternateContent>
          </a:graphicData>
        </a:graphic>
      </p:graphicFrame>
      <p:graphicFrame>
        <p:nvGraphicFramePr>
          <p:cNvPr id="92165" name="Object 5"/>
          <p:cNvGraphicFramePr>
            <a:graphicFrameLocks noChangeAspect="1"/>
          </p:cNvGraphicFramePr>
          <p:nvPr/>
        </p:nvGraphicFramePr>
        <p:xfrm>
          <a:off x="4286247" y="2857497"/>
          <a:ext cx="2410967" cy="826702"/>
        </p:xfrm>
        <a:graphic>
          <a:graphicData uri="http://schemas.openxmlformats.org/presentationml/2006/ole">
            <mc:AlternateContent xmlns:mc="http://schemas.openxmlformats.org/markup-compatibility/2006">
              <mc:Choice xmlns:v="urn:schemas-microsoft-com:vml" Requires="v">
                <p:oleObj spid="_x0000_s98533" name="公式" r:id="rId9" imgW="761669" imgH="253890" progId="Equation.3">
                  <p:embed/>
                </p:oleObj>
              </mc:Choice>
              <mc:Fallback>
                <p:oleObj name="公式" r:id="rId9" imgW="761669" imgH="253890" progId="Equation.3">
                  <p:embed/>
                  <p:pic>
                    <p:nvPicPr>
                      <p:cNvPr id="0" name="Picture 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47" y="2857497"/>
                        <a:ext cx="2410967" cy="826702"/>
                      </a:xfrm>
                      <a:prstGeom prst="rect">
                        <a:avLst/>
                      </a:prstGeom>
                      <a:solidFill>
                        <a:schemeClr val="bg1"/>
                      </a:solidFill>
                    </p:spPr>
                  </p:pic>
                </p:oleObj>
              </mc:Fallback>
            </mc:AlternateContent>
          </a:graphicData>
        </a:graphic>
      </p:graphicFrame>
      <p:graphicFrame>
        <p:nvGraphicFramePr>
          <p:cNvPr id="92166" name="Object 6"/>
          <p:cNvGraphicFramePr>
            <a:graphicFrameLocks noChangeAspect="1"/>
          </p:cNvGraphicFramePr>
          <p:nvPr>
            <p:extLst>
              <p:ext uri="{D42A27DB-BD31-4B8C-83A1-F6EECF244321}">
                <p14:modId xmlns:p14="http://schemas.microsoft.com/office/powerpoint/2010/main" val="3050576595"/>
              </p:ext>
            </p:extLst>
          </p:nvPr>
        </p:nvGraphicFramePr>
        <p:xfrm>
          <a:off x="3357554" y="3631071"/>
          <a:ext cx="1500198" cy="590017"/>
        </p:xfrm>
        <a:graphic>
          <a:graphicData uri="http://schemas.openxmlformats.org/presentationml/2006/ole">
            <mc:AlternateContent xmlns:mc="http://schemas.openxmlformats.org/markup-compatibility/2006">
              <mc:Choice xmlns:v="urn:schemas-microsoft-com:vml" Requires="v">
                <p:oleObj spid="_x0000_s98534" name="公式" r:id="rId11" imgW="596900" imgH="228600" progId="Equation.3">
                  <p:embed/>
                </p:oleObj>
              </mc:Choice>
              <mc:Fallback>
                <p:oleObj name="公式" r:id="rId11" imgW="596900" imgH="228600" progId="Equation.3">
                  <p:embed/>
                  <p:pic>
                    <p:nvPicPr>
                      <p:cNvPr id="0" name="Picture 1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7554" y="3631071"/>
                        <a:ext cx="1500198" cy="5900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3990373873"/>
              </p:ext>
            </p:extLst>
          </p:nvPr>
        </p:nvGraphicFramePr>
        <p:xfrm>
          <a:off x="6715140" y="3573016"/>
          <a:ext cx="500066" cy="525064"/>
        </p:xfrm>
        <a:graphic>
          <a:graphicData uri="http://schemas.openxmlformats.org/presentationml/2006/ole">
            <mc:AlternateContent xmlns:mc="http://schemas.openxmlformats.org/markup-compatibility/2006">
              <mc:Choice xmlns:v="urn:schemas-microsoft-com:vml" Requires="v">
                <p:oleObj spid="_x0000_s98535" name="公式" r:id="rId13" imgW="126835" imgH="202936" progId="Equation.3">
                  <p:embed/>
                </p:oleObj>
              </mc:Choice>
              <mc:Fallback>
                <p:oleObj name="公式" r:id="rId13" imgW="126835" imgH="202936" progId="Equation.3">
                  <p:embed/>
                  <p:pic>
                    <p:nvPicPr>
                      <p:cNvPr id="0" name="Picture 1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5140" y="3573016"/>
                        <a:ext cx="500066" cy="525064"/>
                      </a:xfrm>
                      <a:prstGeom prst="rect">
                        <a:avLst/>
                      </a:prstGeom>
                      <a:solidFill>
                        <a:schemeClr val="bg1"/>
                      </a:solidFill>
                    </p:spPr>
                  </p:pic>
                </p:oleObj>
              </mc:Fallback>
            </mc:AlternateContent>
          </a:graphicData>
        </a:graphic>
      </p:graphicFrame>
      <p:graphicFrame>
        <p:nvGraphicFramePr>
          <p:cNvPr id="92168" name="Object 8"/>
          <p:cNvGraphicFramePr>
            <a:graphicFrameLocks noChangeAspect="1"/>
          </p:cNvGraphicFramePr>
          <p:nvPr>
            <p:extLst>
              <p:ext uri="{D42A27DB-BD31-4B8C-83A1-F6EECF244321}">
                <p14:modId xmlns:p14="http://schemas.microsoft.com/office/powerpoint/2010/main" val="635459398"/>
              </p:ext>
            </p:extLst>
          </p:nvPr>
        </p:nvGraphicFramePr>
        <p:xfrm>
          <a:off x="2786050" y="4653136"/>
          <a:ext cx="2217998" cy="1029514"/>
        </p:xfrm>
        <a:graphic>
          <a:graphicData uri="http://schemas.openxmlformats.org/presentationml/2006/ole">
            <mc:AlternateContent xmlns:mc="http://schemas.openxmlformats.org/markup-compatibility/2006">
              <mc:Choice xmlns:v="urn:schemas-microsoft-com:vml" Requires="v">
                <p:oleObj spid="_x0000_s98536" name="公式" r:id="rId15" imgW="533169" imgH="241195" progId="Equation.3">
                  <p:embed/>
                </p:oleObj>
              </mc:Choice>
              <mc:Fallback>
                <p:oleObj name="公式" r:id="rId15" imgW="533169" imgH="241195" progId="Equation.3">
                  <p:embed/>
                  <p:pic>
                    <p:nvPicPr>
                      <p:cNvPr id="0" name="Picture 1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6050" y="4653136"/>
                        <a:ext cx="2217998" cy="102951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1392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92163"/>
                                        </p:tgtEl>
                                        <p:attrNameLst>
                                          <p:attrName>style.visibility</p:attrName>
                                        </p:attrNameLst>
                                      </p:cBhvr>
                                      <p:to>
                                        <p:strVal val="visible"/>
                                      </p:to>
                                    </p:set>
                                    <p:anim calcmode="lin" valueType="num">
                                      <p:cBhvr additive="base">
                                        <p:cTn id="17" dur="500" fill="hold"/>
                                        <p:tgtEl>
                                          <p:spTgt spid="92163"/>
                                        </p:tgtEl>
                                        <p:attrNameLst>
                                          <p:attrName>ppt_x</p:attrName>
                                        </p:attrNameLst>
                                      </p:cBhvr>
                                      <p:tavLst>
                                        <p:tav tm="0">
                                          <p:val>
                                            <p:strVal val="0-#ppt_w/2"/>
                                          </p:val>
                                        </p:tav>
                                        <p:tav tm="100000">
                                          <p:val>
                                            <p:strVal val="#ppt_x"/>
                                          </p:val>
                                        </p:tav>
                                      </p:tavLst>
                                    </p:anim>
                                    <p:anim calcmode="lin" valueType="num">
                                      <p:cBhvr additive="base">
                                        <p:cTn id="18" dur="500" fill="hold"/>
                                        <p:tgtEl>
                                          <p:spTgt spid="9216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2164"/>
                                        </p:tgtEl>
                                        <p:attrNameLst>
                                          <p:attrName>style.visibility</p:attrName>
                                        </p:attrNameLst>
                                      </p:cBhvr>
                                      <p:to>
                                        <p:strVal val="visible"/>
                                      </p:to>
                                    </p:set>
                                    <p:anim calcmode="lin" valueType="num">
                                      <p:cBhvr additive="base">
                                        <p:cTn id="27" dur="500" fill="hold"/>
                                        <p:tgtEl>
                                          <p:spTgt spid="92164"/>
                                        </p:tgtEl>
                                        <p:attrNameLst>
                                          <p:attrName>ppt_x</p:attrName>
                                        </p:attrNameLst>
                                      </p:cBhvr>
                                      <p:tavLst>
                                        <p:tav tm="0">
                                          <p:val>
                                            <p:strVal val="0-#ppt_w/2"/>
                                          </p:val>
                                        </p:tav>
                                        <p:tav tm="100000">
                                          <p:val>
                                            <p:strVal val="#ppt_x"/>
                                          </p:val>
                                        </p:tav>
                                      </p:tavLst>
                                    </p:anim>
                                    <p:anim calcmode="lin" valueType="num">
                                      <p:cBhvr additive="base">
                                        <p:cTn id="28" dur="500" fill="hold"/>
                                        <p:tgtEl>
                                          <p:spTgt spid="9216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2165"/>
                                        </p:tgtEl>
                                        <p:attrNameLst>
                                          <p:attrName>style.visibility</p:attrName>
                                        </p:attrNameLst>
                                      </p:cBhvr>
                                      <p:to>
                                        <p:strVal val="visible"/>
                                      </p:to>
                                    </p:set>
                                    <p:anim calcmode="lin" valueType="num">
                                      <p:cBhvr additive="base">
                                        <p:cTn id="31" dur="500" fill="hold"/>
                                        <p:tgtEl>
                                          <p:spTgt spid="92165"/>
                                        </p:tgtEl>
                                        <p:attrNameLst>
                                          <p:attrName>ppt_x</p:attrName>
                                        </p:attrNameLst>
                                      </p:cBhvr>
                                      <p:tavLst>
                                        <p:tav tm="0">
                                          <p:val>
                                            <p:strVal val="0-#ppt_w/2"/>
                                          </p:val>
                                        </p:tav>
                                        <p:tav tm="100000">
                                          <p:val>
                                            <p:strVal val="#ppt_x"/>
                                          </p:val>
                                        </p:tav>
                                      </p:tavLst>
                                    </p:anim>
                                    <p:anim calcmode="lin" valueType="num">
                                      <p:cBhvr additive="base">
                                        <p:cTn id="32"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92166"/>
                                        </p:tgtEl>
                                        <p:attrNameLst>
                                          <p:attrName>style.visibility</p:attrName>
                                        </p:attrNameLst>
                                      </p:cBhvr>
                                      <p:to>
                                        <p:strVal val="visible"/>
                                      </p:to>
                                    </p:set>
                                    <p:anim calcmode="lin" valueType="num">
                                      <p:cBhvr additive="base">
                                        <p:cTn id="41" dur="500" fill="hold"/>
                                        <p:tgtEl>
                                          <p:spTgt spid="92166"/>
                                        </p:tgtEl>
                                        <p:attrNameLst>
                                          <p:attrName>ppt_x</p:attrName>
                                        </p:attrNameLst>
                                      </p:cBhvr>
                                      <p:tavLst>
                                        <p:tav tm="0">
                                          <p:val>
                                            <p:strVal val="0-#ppt_w/2"/>
                                          </p:val>
                                        </p:tav>
                                        <p:tav tm="100000">
                                          <p:val>
                                            <p:strVal val="#ppt_x"/>
                                          </p:val>
                                        </p:tav>
                                      </p:tavLst>
                                    </p:anim>
                                    <p:anim calcmode="lin" valueType="num">
                                      <p:cBhvr additive="base">
                                        <p:cTn id="42" dur="500" fill="hold"/>
                                        <p:tgtEl>
                                          <p:spTgt spid="92166"/>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92167"/>
                                        </p:tgtEl>
                                        <p:attrNameLst>
                                          <p:attrName>style.visibility</p:attrName>
                                        </p:attrNameLst>
                                      </p:cBhvr>
                                      <p:to>
                                        <p:strVal val="visible"/>
                                      </p:to>
                                    </p:set>
                                    <p:anim calcmode="lin" valueType="num">
                                      <p:cBhvr additive="base">
                                        <p:cTn id="45" dur="500" fill="hold"/>
                                        <p:tgtEl>
                                          <p:spTgt spid="92167"/>
                                        </p:tgtEl>
                                        <p:attrNameLst>
                                          <p:attrName>ppt_x</p:attrName>
                                        </p:attrNameLst>
                                      </p:cBhvr>
                                      <p:tavLst>
                                        <p:tav tm="0">
                                          <p:val>
                                            <p:strVal val="0-#ppt_w/2"/>
                                          </p:val>
                                        </p:tav>
                                        <p:tav tm="100000">
                                          <p:val>
                                            <p:strVal val="#ppt_x"/>
                                          </p:val>
                                        </p:tav>
                                      </p:tavLst>
                                    </p:anim>
                                    <p:anim calcmode="lin" valueType="num">
                                      <p:cBhvr additive="base">
                                        <p:cTn id="46" dur="500" fill="hold"/>
                                        <p:tgtEl>
                                          <p:spTgt spid="9216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92168"/>
                                        </p:tgtEl>
                                        <p:attrNameLst>
                                          <p:attrName>style.visibility</p:attrName>
                                        </p:attrNameLst>
                                      </p:cBhvr>
                                      <p:to>
                                        <p:strVal val="visible"/>
                                      </p:to>
                                    </p:set>
                                    <p:anim calcmode="lin" valueType="num">
                                      <p:cBhvr additive="base">
                                        <p:cTn id="51" dur="500" fill="hold"/>
                                        <p:tgtEl>
                                          <p:spTgt spid="92168"/>
                                        </p:tgtEl>
                                        <p:attrNameLst>
                                          <p:attrName>ppt_x</p:attrName>
                                        </p:attrNameLst>
                                      </p:cBhvr>
                                      <p:tavLst>
                                        <p:tav tm="0">
                                          <p:val>
                                            <p:strVal val="0-#ppt_w/2"/>
                                          </p:val>
                                        </p:tav>
                                        <p:tav tm="100000">
                                          <p:val>
                                            <p:strVal val="#ppt_x"/>
                                          </p:val>
                                        </p:tav>
                                      </p:tavLst>
                                    </p:anim>
                                    <p:anim calcmode="lin" valueType="num">
                                      <p:cBhvr additive="base">
                                        <p:cTn id="52" dur="500" fill="hold"/>
                                        <p:tgtEl>
                                          <p:spTgt spid="92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r>
              <a:rPr lang="zh-CN" altLang="en-US" sz="2800" dirty="0" smtClean="0"/>
              <a:t>而平均值又可由动量的变化表示：</a:t>
            </a:r>
            <a:endParaRPr lang="en-US" altLang="zh-CN" sz="2800" dirty="0" smtClean="0"/>
          </a:p>
          <a:p>
            <a:endParaRPr lang="en-US" altLang="zh-CN" sz="2800" dirty="0" smtClean="0"/>
          </a:p>
          <a:p>
            <a:endParaRPr lang="en-US" altLang="zh-CN" sz="2800" dirty="0" smtClean="0"/>
          </a:p>
          <a:p>
            <a:endParaRPr lang="en-US" altLang="zh-CN" sz="2800" dirty="0" smtClean="0"/>
          </a:p>
          <a:p>
            <a:pPr marL="0" indent="0">
              <a:buNone/>
            </a:pPr>
            <a:endParaRPr lang="en-US" altLang="zh-CN" sz="2800" dirty="0" smtClean="0"/>
          </a:p>
          <a:p>
            <a:r>
              <a:rPr lang="zh-CN" altLang="en-US" sz="2800" dirty="0" smtClean="0"/>
              <a:t>在研究短暂的冲击，碰撞问题时，动量定理非常有用。在这类问题中，这种作用时间短，数值非常大的变力</a:t>
            </a:r>
            <a:r>
              <a:rPr lang="en-US" altLang="zh-CN" sz="2800" dirty="0" smtClean="0"/>
              <a:t>——</a:t>
            </a:r>
            <a:r>
              <a:rPr lang="zh-CN" altLang="en-US" sz="2800" dirty="0" smtClean="0"/>
              <a:t>称作冲力。</a:t>
            </a:r>
            <a:endParaRPr lang="en-US" altLang="zh-CN" sz="2800" dirty="0" smtClean="0"/>
          </a:p>
          <a:p>
            <a:endParaRPr lang="en-US" altLang="zh-CN" sz="2000" dirty="0" smtClean="0"/>
          </a:p>
          <a:p>
            <a:r>
              <a:rPr lang="zh-CN" altLang="en-US" sz="2800" dirty="0" smtClean="0"/>
              <a:t>应用：榔头、从高处跳下、掉在地面的物体等等。</a:t>
            </a:r>
            <a:endParaRPr lang="en-US" altLang="zh-CN" sz="28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42</a:t>
            </a:fld>
            <a:endParaRPr lang="en-US" altLang="zh-CN">
              <a:solidFill>
                <a:srgbClr val="000000"/>
              </a:solidFill>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1689809837"/>
              </p:ext>
            </p:extLst>
          </p:nvPr>
        </p:nvGraphicFramePr>
        <p:xfrm>
          <a:off x="2214545" y="1340768"/>
          <a:ext cx="4752063" cy="1714513"/>
        </p:xfrm>
        <a:graphic>
          <a:graphicData uri="http://schemas.openxmlformats.org/presentationml/2006/ole">
            <mc:AlternateContent xmlns:mc="http://schemas.openxmlformats.org/markup-compatibility/2006">
              <mc:Choice xmlns:v="urn:schemas-microsoft-com:vml" Requires="v">
                <p:oleObj spid="_x0000_s99362" name="公式" r:id="rId3" imgW="1193800" imgH="419100" progId="Equation.3">
                  <p:embed/>
                </p:oleObj>
              </mc:Choice>
              <mc:Fallback>
                <p:oleObj name="公式" r:id="rId3" imgW="1193800" imgH="4191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5" y="1340768"/>
                        <a:ext cx="4752063" cy="17145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8710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3730"/>
                                        </p:tgtEl>
                                        <p:attrNameLst>
                                          <p:attrName>style.visibility</p:attrName>
                                        </p:attrNameLst>
                                      </p:cBhvr>
                                      <p:to>
                                        <p:strVal val="visible"/>
                                      </p:to>
                                    </p:set>
                                    <p:anim calcmode="lin" valueType="num">
                                      <p:cBhvr additive="base">
                                        <p:cTn id="12" dur="500" fill="hold"/>
                                        <p:tgtEl>
                                          <p:spTgt spid="73730"/>
                                        </p:tgtEl>
                                        <p:attrNameLst>
                                          <p:attrName>ppt_x</p:attrName>
                                        </p:attrNameLst>
                                      </p:cBhvr>
                                      <p:tavLst>
                                        <p:tav tm="0">
                                          <p:val>
                                            <p:strVal val="#ppt_x"/>
                                          </p:val>
                                        </p:tav>
                                        <p:tav tm="100000">
                                          <p:val>
                                            <p:strVal val="#ppt_x"/>
                                          </p:val>
                                        </p:tav>
                                      </p:tavLst>
                                    </p:anim>
                                    <p:anim calcmode="lin" valueType="num">
                                      <p:cBhvr additive="base">
                                        <p:cTn id="13"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0"/>
            <a:ext cx="7772400" cy="5524520"/>
          </a:xfrm>
        </p:spPr>
        <p:txBody>
          <a:bodyPr/>
          <a:lstStyle/>
          <a:p>
            <a:endParaRPr lang="en-US" altLang="zh-CN" sz="2800" dirty="0" smtClean="0"/>
          </a:p>
          <a:p>
            <a:endParaRPr lang="en-US" altLang="zh-CN" sz="2800" dirty="0" smtClean="0"/>
          </a:p>
          <a:p>
            <a:r>
              <a:rPr lang="zh-CN" altLang="en-US" sz="2800" dirty="0" smtClean="0"/>
              <a:t>动量定理矢量表示为直角坐标系下的标量形式：</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也就是说，冲量及动量关系，对于各自在直角坐标系下的分量，动量定理仍成立。</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43</a:t>
            </a:fld>
            <a:endParaRPr lang="en-US" altLang="zh-CN">
              <a:solidFill>
                <a:srgbClr val="000000"/>
              </a:solidFill>
            </a:endParaRPr>
          </a:p>
        </p:txBody>
      </p:sp>
      <p:graphicFrame>
        <p:nvGraphicFramePr>
          <p:cNvPr id="5" name="Object 16"/>
          <p:cNvGraphicFramePr>
            <a:graphicFrameLocks noChangeAspect="1"/>
          </p:cNvGraphicFramePr>
          <p:nvPr>
            <p:extLst>
              <p:ext uri="{D42A27DB-BD31-4B8C-83A1-F6EECF244321}">
                <p14:modId xmlns:p14="http://schemas.microsoft.com/office/powerpoint/2010/main" val="634210112"/>
              </p:ext>
            </p:extLst>
          </p:nvPr>
        </p:nvGraphicFramePr>
        <p:xfrm>
          <a:off x="2000232" y="1844824"/>
          <a:ext cx="3507872" cy="3153955"/>
        </p:xfrm>
        <a:graphic>
          <a:graphicData uri="http://schemas.openxmlformats.org/presentationml/2006/ole">
            <mc:AlternateContent xmlns:mc="http://schemas.openxmlformats.org/markup-compatibility/2006">
              <mc:Choice xmlns:v="urn:schemas-microsoft-com:vml" Requires="v">
                <p:oleObj spid="_x0000_s100386" name="公式" r:id="rId3" imgW="1231900" imgH="1117600" progId="Equation.3">
                  <p:embed/>
                </p:oleObj>
              </mc:Choice>
              <mc:Fallback>
                <p:oleObj name="公式" r:id="rId3" imgW="1231900" imgH="11176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1844824"/>
                        <a:ext cx="3507872" cy="3153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82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533384"/>
          </a:xfrm>
        </p:spPr>
        <p:txBody>
          <a:bodyPr/>
          <a:lstStyle/>
          <a:p>
            <a:pPr algn="l"/>
            <a:r>
              <a:rPr lang="zh-CN" altLang="en-US" sz="3600" dirty="0" smtClean="0"/>
              <a:t>三、物体系的动量定理</a:t>
            </a:r>
            <a:endParaRPr lang="zh-CN" altLang="en-US" sz="3600" dirty="0"/>
          </a:p>
        </p:txBody>
      </p:sp>
      <p:sp>
        <p:nvSpPr>
          <p:cNvPr id="3" name="内容占位符 2"/>
          <p:cNvSpPr>
            <a:spLocks noGrp="1"/>
          </p:cNvSpPr>
          <p:nvPr>
            <p:ph idx="1"/>
          </p:nvPr>
        </p:nvSpPr>
        <p:spPr>
          <a:xfrm>
            <a:off x="500034" y="1643050"/>
            <a:ext cx="7772400" cy="4881578"/>
          </a:xfrm>
        </p:spPr>
        <p:txBody>
          <a:bodyPr/>
          <a:lstStyle/>
          <a:p>
            <a:r>
              <a:rPr lang="zh-CN" altLang="en-US" sz="2800" dirty="0" smtClean="0"/>
              <a:t>在力学问题中，常把两个或两个以上质点或物体作为一个总体来看，这个总体叫做质点系或物体系。</a:t>
            </a:r>
            <a:endParaRPr lang="en-US" altLang="zh-CN" sz="2800" dirty="0" smtClean="0"/>
          </a:p>
          <a:p>
            <a:r>
              <a:rPr lang="zh-CN" altLang="en-US" sz="2800" dirty="0" smtClean="0"/>
              <a:t>研究质点系时，应把力分为内力和外力，它们是按照作用者</a:t>
            </a:r>
            <a:r>
              <a:rPr lang="zh-CN" altLang="en-US" sz="2800" dirty="0"/>
              <a:t>划分</a:t>
            </a:r>
            <a:r>
              <a:rPr lang="zh-CN" altLang="en-US" sz="2800" dirty="0" smtClean="0"/>
              <a:t>的。</a:t>
            </a:r>
            <a:endParaRPr lang="en-US" altLang="zh-CN" sz="2800" dirty="0" smtClean="0"/>
          </a:p>
          <a:p>
            <a:pPr lvl="1"/>
            <a:r>
              <a:rPr lang="zh-CN" altLang="en-US" dirty="0" smtClean="0"/>
              <a:t>内力：系统内的成员彼此之间的作用力。</a:t>
            </a:r>
            <a:endParaRPr lang="en-US" altLang="zh-CN" dirty="0" smtClean="0"/>
          </a:p>
          <a:p>
            <a:pPr lvl="1"/>
            <a:r>
              <a:rPr lang="zh-CN" altLang="en-US" dirty="0" smtClean="0"/>
              <a:t>外力：系统外的物体作用与本系统中的成员的力。</a:t>
            </a:r>
            <a:endParaRPr lang="en-US" altLang="zh-CN" dirty="0" smtClean="0"/>
          </a:p>
          <a:p>
            <a:pPr lvl="1"/>
            <a:endParaRPr lang="en-US" altLang="zh-CN" sz="1600" dirty="0" smtClean="0"/>
          </a:p>
          <a:p>
            <a:pPr lvl="1">
              <a:buFont typeface="Wingdings" pitchFamily="2" charset="2"/>
              <a:buChar char="l"/>
            </a:pPr>
            <a:endParaRPr lang="en-US" altLang="zh-CN" sz="1600" dirty="0" smtClean="0"/>
          </a:p>
          <a:p>
            <a:pPr lvl="1">
              <a:buFont typeface="Wingdings" pitchFamily="2" charset="2"/>
              <a:buChar char="l"/>
            </a:pPr>
            <a:endParaRPr lang="en-US" altLang="zh-CN" sz="16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44</a:t>
            </a:fld>
            <a:endParaRPr lang="en-US" altLang="zh-CN">
              <a:solidFill>
                <a:srgbClr val="000000"/>
              </a:solidFill>
            </a:endParaRPr>
          </a:p>
        </p:txBody>
      </p:sp>
    </p:spTree>
    <p:extLst>
      <p:ext uri="{BB962C8B-B14F-4D97-AF65-F5344CB8AC3E}">
        <p14:creationId xmlns:p14="http://schemas.microsoft.com/office/powerpoint/2010/main" val="370028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Font typeface="Wingdings" pitchFamily="2" charset="2"/>
              <a:buChar char="ü"/>
            </a:pPr>
            <a:r>
              <a:rPr lang="zh-CN" altLang="en-US" sz="2800" dirty="0" smtClean="0"/>
              <a:t>假定质点系由两个质点</a:t>
            </a:r>
            <a:r>
              <a:rPr lang="en-US" altLang="zh-CN" sz="2800" dirty="0" smtClean="0"/>
              <a:t>	       </a:t>
            </a:r>
            <a:r>
              <a:rPr lang="zh-CN" altLang="en-US" sz="2800" dirty="0" smtClean="0"/>
              <a:t>组成，</a:t>
            </a:r>
            <a:endParaRPr lang="en-US" altLang="zh-CN" sz="2800" dirty="0" smtClean="0"/>
          </a:p>
          <a:p>
            <a:pPr lvl="1">
              <a:buFont typeface="Wingdings" pitchFamily="2" charset="2"/>
              <a:buChar char="l"/>
            </a:pPr>
            <a:r>
              <a:rPr lang="zh-CN" altLang="en-US" dirty="0" smtClean="0"/>
              <a:t>       所受外力为      ，受       的力 为：</a:t>
            </a:r>
            <a:endParaRPr lang="en-US" altLang="zh-CN" dirty="0" smtClean="0"/>
          </a:p>
          <a:p>
            <a:pPr lvl="1">
              <a:buFont typeface="Wingdings" pitchFamily="2" charset="2"/>
              <a:buChar char="l"/>
            </a:pPr>
            <a:r>
              <a:rPr lang="zh-CN" altLang="en-US" dirty="0" smtClean="0"/>
              <a:t>       所受外力为      ，受       的力为：</a:t>
            </a:r>
            <a:endParaRPr lang="en-US" altLang="zh-CN" dirty="0" smtClean="0"/>
          </a:p>
          <a:p>
            <a:pPr lvl="1">
              <a:buFont typeface="Wingdings" pitchFamily="2" charset="2"/>
              <a:buChar char="l"/>
            </a:pPr>
            <a:endParaRPr lang="en-US" altLang="zh-CN" dirty="0" smtClean="0"/>
          </a:p>
          <a:p>
            <a:pPr lvl="1">
              <a:buFont typeface="Wingdings" pitchFamily="2" charset="2"/>
              <a:buChar char="p"/>
            </a:pPr>
            <a:r>
              <a:rPr lang="zh-CN" altLang="en-US" dirty="0" smtClean="0"/>
              <a:t>由质点动量定理可知：</a:t>
            </a:r>
            <a:endParaRPr lang="en-US" altLang="zh-CN"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45</a:t>
            </a:fld>
            <a:endParaRPr lang="en-US" altLang="zh-CN" dirty="0">
              <a:solidFill>
                <a:srgbClr val="000000"/>
              </a:solidFill>
            </a:endParaRPr>
          </a:p>
        </p:txBody>
      </p:sp>
      <p:graphicFrame>
        <p:nvGraphicFramePr>
          <p:cNvPr id="94210" name="Object 2"/>
          <p:cNvGraphicFramePr>
            <a:graphicFrameLocks noChangeAspect="1"/>
          </p:cNvGraphicFramePr>
          <p:nvPr/>
        </p:nvGraphicFramePr>
        <p:xfrm>
          <a:off x="4786314" y="714356"/>
          <a:ext cx="1143008" cy="471756"/>
        </p:xfrm>
        <a:graphic>
          <a:graphicData uri="http://schemas.openxmlformats.org/presentationml/2006/ole">
            <mc:AlternateContent xmlns:mc="http://schemas.openxmlformats.org/markup-compatibility/2006">
              <mc:Choice xmlns:v="urn:schemas-microsoft-com:vml" Requires="v">
                <p:oleObj spid="_x0000_s101794" name="公式" r:id="rId3" imgW="532937" imgH="215713" progId="Equation.3">
                  <p:embed/>
                </p:oleObj>
              </mc:Choice>
              <mc:Fallback>
                <p:oleObj name="公式" r:id="rId3" imgW="532937" imgH="215713" progId="Equation.3">
                  <p:embed/>
                  <p:pic>
                    <p:nvPicPr>
                      <p:cNvPr id="0" name="Picture 2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714356"/>
                        <a:ext cx="1143008" cy="471756"/>
                      </a:xfrm>
                      <a:prstGeom prst="rect">
                        <a:avLst/>
                      </a:prstGeom>
                      <a:solidFill>
                        <a:schemeClr val="bg1"/>
                      </a:solidFill>
                    </p:spPr>
                  </p:pic>
                </p:oleObj>
              </mc:Fallback>
            </mc:AlternateContent>
          </a:graphicData>
        </a:graphic>
      </p:graphicFrame>
      <p:graphicFrame>
        <p:nvGraphicFramePr>
          <p:cNvPr id="94211" name="Object 3"/>
          <p:cNvGraphicFramePr>
            <a:graphicFrameLocks noChangeAspect="1"/>
          </p:cNvGraphicFramePr>
          <p:nvPr/>
        </p:nvGraphicFramePr>
        <p:xfrm>
          <a:off x="1571604" y="1142984"/>
          <a:ext cx="500066" cy="540393"/>
        </p:xfrm>
        <a:graphic>
          <a:graphicData uri="http://schemas.openxmlformats.org/presentationml/2006/ole">
            <mc:AlternateContent xmlns:mc="http://schemas.openxmlformats.org/markup-compatibility/2006">
              <mc:Choice xmlns:v="urn:schemas-microsoft-com:vml" Requires="v">
                <p:oleObj spid="_x0000_s101795" name="公式" r:id="rId5" imgW="203024" imgH="215713" progId="Equation.3">
                  <p:embed/>
                </p:oleObj>
              </mc:Choice>
              <mc:Fallback>
                <p:oleObj name="公式" r:id="rId5" imgW="203024" imgH="215713" progId="Equation.3">
                  <p:embed/>
                  <p:pic>
                    <p:nvPicPr>
                      <p:cNvPr id="0" name="Picture 2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1142984"/>
                        <a:ext cx="500066" cy="540393"/>
                      </a:xfrm>
                      <a:prstGeom prst="rect">
                        <a:avLst/>
                      </a:prstGeom>
                      <a:solidFill>
                        <a:schemeClr val="bg1"/>
                      </a:solidFill>
                    </p:spPr>
                  </p:pic>
                </p:oleObj>
              </mc:Fallback>
            </mc:AlternateContent>
          </a:graphicData>
        </a:graphic>
      </p:graphicFrame>
      <p:graphicFrame>
        <p:nvGraphicFramePr>
          <p:cNvPr id="94212" name="Object 4"/>
          <p:cNvGraphicFramePr>
            <a:graphicFrameLocks noChangeAspect="1"/>
          </p:cNvGraphicFramePr>
          <p:nvPr/>
        </p:nvGraphicFramePr>
        <p:xfrm>
          <a:off x="3929058" y="1214422"/>
          <a:ext cx="357190" cy="571504"/>
        </p:xfrm>
        <a:graphic>
          <a:graphicData uri="http://schemas.openxmlformats.org/presentationml/2006/ole">
            <mc:AlternateContent xmlns:mc="http://schemas.openxmlformats.org/markup-compatibility/2006">
              <mc:Choice xmlns:v="urn:schemas-microsoft-com:vml" Requires="v">
                <p:oleObj spid="_x0000_s101796" name="公式" r:id="rId7" imgW="152334" imgH="241195" progId="Equation.3">
                  <p:embed/>
                </p:oleObj>
              </mc:Choice>
              <mc:Fallback>
                <p:oleObj name="公式" r:id="rId7" imgW="152334" imgH="241195" progId="Equation.3">
                  <p:embed/>
                  <p:pic>
                    <p:nvPicPr>
                      <p:cNvPr id="0" name="Picture 2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9058" y="1214422"/>
                        <a:ext cx="357190" cy="571504"/>
                      </a:xfrm>
                      <a:prstGeom prst="rect">
                        <a:avLst/>
                      </a:prstGeom>
                      <a:solidFill>
                        <a:schemeClr val="bg1"/>
                      </a:solidFill>
                    </p:spPr>
                  </p:pic>
                </p:oleObj>
              </mc:Fallback>
            </mc:AlternateContent>
          </a:graphicData>
        </a:graphic>
      </p:graphicFrame>
      <p:graphicFrame>
        <p:nvGraphicFramePr>
          <p:cNvPr id="94213" name="Object 5"/>
          <p:cNvGraphicFramePr>
            <a:graphicFrameLocks noChangeAspect="1"/>
          </p:cNvGraphicFramePr>
          <p:nvPr/>
        </p:nvGraphicFramePr>
        <p:xfrm>
          <a:off x="5214942" y="1214422"/>
          <a:ext cx="484964" cy="492311"/>
        </p:xfrm>
        <a:graphic>
          <a:graphicData uri="http://schemas.openxmlformats.org/presentationml/2006/ole">
            <mc:AlternateContent xmlns:mc="http://schemas.openxmlformats.org/markup-compatibility/2006">
              <mc:Choice xmlns:v="urn:schemas-microsoft-com:vml" Requires="v">
                <p:oleObj spid="_x0000_s101797" name="公式" r:id="rId9" imgW="215619" imgH="215619" progId="Equation.3">
                  <p:embed/>
                </p:oleObj>
              </mc:Choice>
              <mc:Fallback>
                <p:oleObj name="公式" r:id="rId9" imgW="215619" imgH="215619" progId="Equation.3">
                  <p:embed/>
                  <p:pic>
                    <p:nvPicPr>
                      <p:cNvPr id="0" name="Picture 2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4942" y="1214422"/>
                        <a:ext cx="484964" cy="492311"/>
                      </a:xfrm>
                      <a:prstGeom prst="rect">
                        <a:avLst/>
                      </a:prstGeom>
                      <a:solidFill>
                        <a:schemeClr val="bg1"/>
                      </a:solidFill>
                    </p:spPr>
                  </p:pic>
                </p:oleObj>
              </mc:Fallback>
            </mc:AlternateContent>
          </a:graphicData>
        </a:graphic>
      </p:graphicFrame>
      <p:graphicFrame>
        <p:nvGraphicFramePr>
          <p:cNvPr id="94214" name="Object 6"/>
          <p:cNvGraphicFramePr>
            <a:graphicFrameLocks noChangeAspect="1"/>
          </p:cNvGraphicFramePr>
          <p:nvPr/>
        </p:nvGraphicFramePr>
        <p:xfrm>
          <a:off x="7143768" y="1214422"/>
          <a:ext cx="428631" cy="548647"/>
        </p:xfrm>
        <a:graphic>
          <a:graphicData uri="http://schemas.openxmlformats.org/presentationml/2006/ole">
            <mc:AlternateContent xmlns:mc="http://schemas.openxmlformats.org/markup-compatibility/2006">
              <mc:Choice xmlns:v="urn:schemas-microsoft-com:vml" Requires="v">
                <p:oleObj spid="_x0000_s101798" name="公式" r:id="rId11" imgW="190417" imgH="241195" progId="Equation.3">
                  <p:embed/>
                </p:oleObj>
              </mc:Choice>
              <mc:Fallback>
                <p:oleObj name="公式" r:id="rId11" imgW="190417" imgH="241195" progId="Equation.3">
                  <p:embed/>
                  <p:pic>
                    <p:nvPicPr>
                      <p:cNvPr id="0" name="Picture 2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768" y="1214422"/>
                        <a:ext cx="428631" cy="548647"/>
                      </a:xfrm>
                      <a:prstGeom prst="rect">
                        <a:avLst/>
                      </a:prstGeom>
                      <a:solidFill>
                        <a:schemeClr val="bg1"/>
                      </a:solidFill>
                    </p:spPr>
                  </p:pic>
                </p:oleObj>
              </mc:Fallback>
            </mc:AlternateContent>
          </a:graphicData>
        </a:graphic>
      </p:graphicFrame>
      <p:graphicFrame>
        <p:nvGraphicFramePr>
          <p:cNvPr id="94215" name="Object 7"/>
          <p:cNvGraphicFramePr>
            <a:graphicFrameLocks noChangeAspect="1"/>
          </p:cNvGraphicFramePr>
          <p:nvPr/>
        </p:nvGraphicFramePr>
        <p:xfrm>
          <a:off x="1500166" y="1643050"/>
          <a:ext cx="571504" cy="580162"/>
        </p:xfrm>
        <a:graphic>
          <a:graphicData uri="http://schemas.openxmlformats.org/presentationml/2006/ole">
            <mc:AlternateContent xmlns:mc="http://schemas.openxmlformats.org/markup-compatibility/2006">
              <mc:Choice xmlns:v="urn:schemas-microsoft-com:vml" Requires="v">
                <p:oleObj spid="_x0000_s101799" name="公式" r:id="rId13" imgW="215619" imgH="215619" progId="Equation.3">
                  <p:embed/>
                </p:oleObj>
              </mc:Choice>
              <mc:Fallback>
                <p:oleObj name="公式" r:id="rId13" imgW="215619" imgH="215619" progId="Equation.3">
                  <p:embed/>
                  <p:pic>
                    <p:nvPicPr>
                      <p:cNvPr id="0" name="Picture 2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0166" y="1643050"/>
                        <a:ext cx="571504" cy="580162"/>
                      </a:xfrm>
                      <a:prstGeom prst="rect">
                        <a:avLst/>
                      </a:prstGeom>
                      <a:solidFill>
                        <a:schemeClr val="bg1"/>
                      </a:solidFill>
                    </p:spPr>
                  </p:pic>
                </p:oleObj>
              </mc:Fallback>
            </mc:AlternateContent>
          </a:graphicData>
        </a:graphic>
      </p:graphicFrame>
      <p:graphicFrame>
        <p:nvGraphicFramePr>
          <p:cNvPr id="94216" name="Object 8"/>
          <p:cNvGraphicFramePr>
            <a:graphicFrameLocks noChangeAspect="1"/>
          </p:cNvGraphicFramePr>
          <p:nvPr/>
        </p:nvGraphicFramePr>
        <p:xfrm>
          <a:off x="3919537" y="1785925"/>
          <a:ext cx="369845" cy="548645"/>
        </p:xfrm>
        <a:graphic>
          <a:graphicData uri="http://schemas.openxmlformats.org/presentationml/2006/ole">
            <mc:AlternateContent xmlns:mc="http://schemas.openxmlformats.org/markup-compatibility/2006">
              <mc:Choice xmlns:v="urn:schemas-microsoft-com:vml" Requires="v">
                <p:oleObj spid="_x0000_s101800" name="公式" r:id="rId15" imgW="164957" imgH="241091" progId="Equation.3">
                  <p:embed/>
                </p:oleObj>
              </mc:Choice>
              <mc:Fallback>
                <p:oleObj name="公式" r:id="rId15" imgW="164957" imgH="241091" progId="Equation.3">
                  <p:embed/>
                  <p:pic>
                    <p:nvPicPr>
                      <p:cNvPr id="0" name="Picture 2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9537" y="1785925"/>
                        <a:ext cx="369845" cy="548645"/>
                      </a:xfrm>
                      <a:prstGeom prst="rect">
                        <a:avLst/>
                      </a:prstGeom>
                      <a:solidFill>
                        <a:schemeClr val="bg1"/>
                      </a:solidFill>
                    </p:spPr>
                  </p:pic>
                </p:oleObj>
              </mc:Fallback>
            </mc:AlternateContent>
          </a:graphicData>
        </a:graphic>
      </p:graphicFrame>
      <p:graphicFrame>
        <p:nvGraphicFramePr>
          <p:cNvPr id="94217" name="Object 9"/>
          <p:cNvGraphicFramePr>
            <a:graphicFrameLocks noChangeAspect="1"/>
          </p:cNvGraphicFramePr>
          <p:nvPr/>
        </p:nvGraphicFramePr>
        <p:xfrm>
          <a:off x="5214942" y="1785926"/>
          <a:ext cx="455572" cy="492311"/>
        </p:xfrm>
        <a:graphic>
          <a:graphicData uri="http://schemas.openxmlformats.org/presentationml/2006/ole">
            <mc:AlternateContent xmlns:mc="http://schemas.openxmlformats.org/markup-compatibility/2006">
              <mc:Choice xmlns:v="urn:schemas-microsoft-com:vml" Requires="v">
                <p:oleObj spid="_x0000_s101801" name="公式" r:id="rId17" imgW="203024" imgH="215713" progId="Equation.3">
                  <p:embed/>
                </p:oleObj>
              </mc:Choice>
              <mc:Fallback>
                <p:oleObj name="公式" r:id="rId17" imgW="203024" imgH="215713" progId="Equation.3">
                  <p:embed/>
                  <p:pic>
                    <p:nvPicPr>
                      <p:cNvPr id="0" name="Picture 2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4942" y="1785926"/>
                        <a:ext cx="455572" cy="492311"/>
                      </a:xfrm>
                      <a:prstGeom prst="rect">
                        <a:avLst/>
                      </a:prstGeom>
                      <a:solidFill>
                        <a:schemeClr val="bg1"/>
                      </a:solidFill>
                    </p:spPr>
                  </p:pic>
                </p:oleObj>
              </mc:Fallback>
            </mc:AlternateContent>
          </a:graphicData>
        </a:graphic>
      </p:graphicFrame>
      <p:graphicFrame>
        <p:nvGraphicFramePr>
          <p:cNvPr id="94218" name="Object 10"/>
          <p:cNvGraphicFramePr>
            <a:graphicFrameLocks noChangeAspect="1"/>
          </p:cNvGraphicFramePr>
          <p:nvPr/>
        </p:nvGraphicFramePr>
        <p:xfrm>
          <a:off x="7143768" y="1785926"/>
          <a:ext cx="428629" cy="548646"/>
        </p:xfrm>
        <a:graphic>
          <a:graphicData uri="http://schemas.openxmlformats.org/presentationml/2006/ole">
            <mc:AlternateContent xmlns:mc="http://schemas.openxmlformats.org/markup-compatibility/2006">
              <mc:Choice xmlns:v="urn:schemas-microsoft-com:vml" Requires="v">
                <p:oleObj spid="_x0000_s101802" name="公式" r:id="rId19" imgW="190417" imgH="241195" progId="Equation.3">
                  <p:embed/>
                </p:oleObj>
              </mc:Choice>
              <mc:Fallback>
                <p:oleObj name="公式" r:id="rId19" imgW="190417" imgH="241195" progId="Equation.3">
                  <p:embed/>
                  <p:pic>
                    <p:nvPicPr>
                      <p:cNvPr id="0" name="Picture 2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43768" y="1785926"/>
                        <a:ext cx="428629" cy="548646"/>
                      </a:xfrm>
                      <a:prstGeom prst="rect">
                        <a:avLst/>
                      </a:prstGeom>
                      <a:solidFill>
                        <a:schemeClr val="bg1"/>
                      </a:solidFill>
                    </p:spPr>
                  </p:pic>
                </p:oleObj>
              </mc:Fallback>
            </mc:AlternateContent>
          </a:graphicData>
        </a:graphic>
      </p:graphicFrame>
      <p:graphicFrame>
        <p:nvGraphicFramePr>
          <p:cNvPr id="94219" name="Object 11"/>
          <p:cNvGraphicFramePr>
            <a:graphicFrameLocks noChangeAspect="1"/>
          </p:cNvGraphicFramePr>
          <p:nvPr/>
        </p:nvGraphicFramePr>
        <p:xfrm>
          <a:off x="1928795" y="3466737"/>
          <a:ext cx="6215106" cy="1241782"/>
        </p:xfrm>
        <a:graphic>
          <a:graphicData uri="http://schemas.openxmlformats.org/presentationml/2006/ole">
            <mc:AlternateContent xmlns:mc="http://schemas.openxmlformats.org/markup-compatibility/2006">
              <mc:Choice xmlns:v="urn:schemas-microsoft-com:vml" Requires="v">
                <p:oleObj spid="_x0000_s101803" name="公式" r:id="rId21" imgW="1828800" imgH="355600" progId="Equation.3">
                  <p:embed/>
                </p:oleObj>
              </mc:Choice>
              <mc:Fallback>
                <p:oleObj name="公式" r:id="rId21" imgW="1828800" imgH="355600" progId="Equation.3">
                  <p:embed/>
                  <p:pic>
                    <p:nvPicPr>
                      <p:cNvPr id="0" name="Picture 2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8795" y="3466737"/>
                        <a:ext cx="6215106" cy="1241782"/>
                      </a:xfrm>
                      <a:prstGeom prst="rect">
                        <a:avLst/>
                      </a:prstGeom>
                      <a:solidFill>
                        <a:schemeClr val="bg1"/>
                      </a:solidFill>
                    </p:spPr>
                  </p:pic>
                </p:oleObj>
              </mc:Fallback>
            </mc:AlternateContent>
          </a:graphicData>
        </a:graphic>
      </p:graphicFrame>
      <p:graphicFrame>
        <p:nvGraphicFramePr>
          <p:cNvPr id="94220" name="Object 12"/>
          <p:cNvGraphicFramePr>
            <a:graphicFrameLocks noChangeAspect="1"/>
          </p:cNvGraphicFramePr>
          <p:nvPr/>
        </p:nvGraphicFramePr>
        <p:xfrm>
          <a:off x="1928794" y="4786322"/>
          <a:ext cx="6215106" cy="1200509"/>
        </p:xfrm>
        <a:graphic>
          <a:graphicData uri="http://schemas.openxmlformats.org/presentationml/2006/ole">
            <mc:AlternateContent xmlns:mc="http://schemas.openxmlformats.org/markup-compatibility/2006">
              <mc:Choice xmlns:v="urn:schemas-microsoft-com:vml" Requires="v">
                <p:oleObj spid="_x0000_s101804" name="公式" r:id="rId23" imgW="1892300" imgH="355600" progId="Equation.3">
                  <p:embed/>
                </p:oleObj>
              </mc:Choice>
              <mc:Fallback>
                <p:oleObj name="公式" r:id="rId23" imgW="1892300" imgH="355600" progId="Equation.3">
                  <p:embed/>
                  <p:pic>
                    <p:nvPicPr>
                      <p:cNvPr id="0" name="Picture 2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28794" y="4786322"/>
                        <a:ext cx="6215106" cy="1200509"/>
                      </a:xfrm>
                      <a:prstGeom prst="rect">
                        <a:avLst/>
                      </a:prstGeom>
                      <a:solidFill>
                        <a:schemeClr val="bg1"/>
                      </a:solidFill>
                    </p:spPr>
                  </p:pic>
                </p:oleObj>
              </mc:Fallback>
            </mc:AlternateContent>
          </a:graphicData>
        </a:graphic>
      </p:graphicFrame>
      <p:graphicFrame>
        <p:nvGraphicFramePr>
          <p:cNvPr id="94221" name="Object 13"/>
          <p:cNvGraphicFramePr>
            <a:graphicFrameLocks noChangeAspect="1"/>
          </p:cNvGraphicFramePr>
          <p:nvPr>
            <p:extLst>
              <p:ext uri="{D42A27DB-BD31-4B8C-83A1-F6EECF244321}">
                <p14:modId xmlns:p14="http://schemas.microsoft.com/office/powerpoint/2010/main" val="2272090705"/>
              </p:ext>
            </p:extLst>
          </p:nvPr>
        </p:nvGraphicFramePr>
        <p:xfrm>
          <a:off x="730250" y="3697288"/>
          <a:ext cx="704850" cy="677862"/>
        </p:xfrm>
        <a:graphic>
          <a:graphicData uri="http://schemas.openxmlformats.org/presentationml/2006/ole">
            <mc:AlternateContent xmlns:mc="http://schemas.openxmlformats.org/markup-compatibility/2006">
              <mc:Choice xmlns:v="urn:schemas-microsoft-com:vml" Requires="v">
                <p:oleObj spid="_x0000_s101805" name="Equation" r:id="rId25" imgW="241200" imgH="228600" progId="">
                  <p:embed/>
                </p:oleObj>
              </mc:Choice>
              <mc:Fallback>
                <p:oleObj name="Equation" r:id="rId25" imgW="241200" imgH="228600" progId="">
                  <p:embed/>
                  <p:pic>
                    <p:nvPicPr>
                      <p:cNvPr id="0" name="Picture 2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0250" y="3697288"/>
                        <a:ext cx="704850" cy="677862"/>
                      </a:xfrm>
                      <a:prstGeom prst="rect">
                        <a:avLst/>
                      </a:prstGeom>
                      <a:solidFill>
                        <a:schemeClr val="bg1"/>
                      </a:solidFill>
                    </p:spPr>
                  </p:pic>
                </p:oleObj>
              </mc:Fallback>
            </mc:AlternateContent>
          </a:graphicData>
        </a:graphic>
      </p:graphicFrame>
      <p:graphicFrame>
        <p:nvGraphicFramePr>
          <p:cNvPr id="94222" name="Object 14"/>
          <p:cNvGraphicFramePr>
            <a:graphicFrameLocks noChangeAspect="1"/>
          </p:cNvGraphicFramePr>
          <p:nvPr>
            <p:extLst>
              <p:ext uri="{D42A27DB-BD31-4B8C-83A1-F6EECF244321}">
                <p14:modId xmlns:p14="http://schemas.microsoft.com/office/powerpoint/2010/main" val="650864091"/>
              </p:ext>
            </p:extLst>
          </p:nvPr>
        </p:nvGraphicFramePr>
        <p:xfrm>
          <a:off x="730250" y="5053013"/>
          <a:ext cx="744538" cy="679450"/>
        </p:xfrm>
        <a:graphic>
          <a:graphicData uri="http://schemas.openxmlformats.org/presentationml/2006/ole">
            <mc:AlternateContent xmlns:mc="http://schemas.openxmlformats.org/markup-compatibility/2006">
              <mc:Choice xmlns:v="urn:schemas-microsoft-com:vml" Requires="v">
                <p:oleObj spid="_x0000_s101806" name="Equation" r:id="rId27" imgW="253800" imgH="228600" progId="">
                  <p:embed/>
                </p:oleObj>
              </mc:Choice>
              <mc:Fallback>
                <p:oleObj name="Equation" r:id="rId27" imgW="253800" imgH="228600" progId="">
                  <p:embed/>
                  <p:pic>
                    <p:nvPicPr>
                      <p:cNvPr id="0" name="Picture 26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0250" y="5053013"/>
                        <a:ext cx="744538" cy="6794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1431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ppt_x"/>
                                          </p:val>
                                        </p:tav>
                                        <p:tav tm="100000">
                                          <p:val>
                                            <p:strVal val="#ppt_x"/>
                                          </p:val>
                                        </p:tav>
                                      </p:tavLst>
                                    </p:anim>
                                    <p:anim calcmode="lin" valueType="num">
                                      <p:cBhvr additive="base">
                                        <p:cTn id="8" dur="500" fill="hold"/>
                                        <p:tgtEl>
                                          <p:spTgt spid="942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2"/>
                                        </p:tgtEl>
                                        <p:attrNameLst>
                                          <p:attrName>style.visibility</p:attrName>
                                        </p:attrNameLst>
                                      </p:cBhvr>
                                      <p:to>
                                        <p:strVal val="visible"/>
                                      </p:to>
                                    </p:set>
                                    <p:anim calcmode="lin" valueType="num">
                                      <p:cBhvr additive="base">
                                        <p:cTn id="15" dur="500" fill="hold"/>
                                        <p:tgtEl>
                                          <p:spTgt spid="94212"/>
                                        </p:tgtEl>
                                        <p:attrNameLst>
                                          <p:attrName>ppt_x</p:attrName>
                                        </p:attrNameLst>
                                      </p:cBhvr>
                                      <p:tavLst>
                                        <p:tav tm="0">
                                          <p:val>
                                            <p:strVal val="#ppt_x"/>
                                          </p:val>
                                        </p:tav>
                                        <p:tav tm="100000">
                                          <p:val>
                                            <p:strVal val="#ppt_x"/>
                                          </p:val>
                                        </p:tav>
                                      </p:tavLst>
                                    </p:anim>
                                    <p:anim calcmode="lin" valueType="num">
                                      <p:cBhvr additive="base">
                                        <p:cTn id="16" dur="500" fill="hold"/>
                                        <p:tgtEl>
                                          <p:spTgt spid="942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additive="base">
                                        <p:cTn id="19" dur="500" fill="hold"/>
                                        <p:tgtEl>
                                          <p:spTgt spid="94213"/>
                                        </p:tgtEl>
                                        <p:attrNameLst>
                                          <p:attrName>ppt_x</p:attrName>
                                        </p:attrNameLst>
                                      </p:cBhvr>
                                      <p:tavLst>
                                        <p:tav tm="0">
                                          <p:val>
                                            <p:strVal val="#ppt_x"/>
                                          </p:val>
                                        </p:tav>
                                        <p:tav tm="100000">
                                          <p:val>
                                            <p:strVal val="#ppt_x"/>
                                          </p:val>
                                        </p:tav>
                                      </p:tavLst>
                                    </p:anim>
                                    <p:anim calcmode="lin" valueType="num">
                                      <p:cBhvr additive="base">
                                        <p:cTn id="20" dur="500" fill="hold"/>
                                        <p:tgtEl>
                                          <p:spTgt spid="942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4214"/>
                                        </p:tgtEl>
                                        <p:attrNameLst>
                                          <p:attrName>style.visibility</p:attrName>
                                        </p:attrNameLst>
                                      </p:cBhvr>
                                      <p:to>
                                        <p:strVal val="visible"/>
                                      </p:to>
                                    </p:set>
                                    <p:anim calcmode="lin" valueType="num">
                                      <p:cBhvr additive="base">
                                        <p:cTn id="23" dur="500" fill="hold"/>
                                        <p:tgtEl>
                                          <p:spTgt spid="94214"/>
                                        </p:tgtEl>
                                        <p:attrNameLst>
                                          <p:attrName>ppt_x</p:attrName>
                                        </p:attrNameLst>
                                      </p:cBhvr>
                                      <p:tavLst>
                                        <p:tav tm="0">
                                          <p:val>
                                            <p:strVal val="#ppt_x"/>
                                          </p:val>
                                        </p:tav>
                                        <p:tav tm="100000">
                                          <p:val>
                                            <p:strVal val="#ppt_x"/>
                                          </p:val>
                                        </p:tav>
                                      </p:tavLst>
                                    </p:anim>
                                    <p:anim calcmode="lin" valueType="num">
                                      <p:cBhvr additive="base">
                                        <p:cTn id="24"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4215"/>
                                        </p:tgtEl>
                                        <p:attrNameLst>
                                          <p:attrName>style.visibility</p:attrName>
                                        </p:attrNameLst>
                                      </p:cBhvr>
                                      <p:to>
                                        <p:strVal val="visible"/>
                                      </p:to>
                                    </p:set>
                                    <p:anim calcmode="lin" valueType="num">
                                      <p:cBhvr additive="base">
                                        <p:cTn id="29" dur="500" fill="hold"/>
                                        <p:tgtEl>
                                          <p:spTgt spid="94215"/>
                                        </p:tgtEl>
                                        <p:attrNameLst>
                                          <p:attrName>ppt_x</p:attrName>
                                        </p:attrNameLst>
                                      </p:cBhvr>
                                      <p:tavLst>
                                        <p:tav tm="0">
                                          <p:val>
                                            <p:strVal val="#ppt_x"/>
                                          </p:val>
                                        </p:tav>
                                        <p:tav tm="100000">
                                          <p:val>
                                            <p:strVal val="#ppt_x"/>
                                          </p:val>
                                        </p:tav>
                                      </p:tavLst>
                                    </p:anim>
                                    <p:anim calcmode="lin" valueType="num">
                                      <p:cBhvr additive="base">
                                        <p:cTn id="30" dur="500" fill="hold"/>
                                        <p:tgtEl>
                                          <p:spTgt spid="942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4216"/>
                                        </p:tgtEl>
                                        <p:attrNameLst>
                                          <p:attrName>style.visibility</p:attrName>
                                        </p:attrNameLst>
                                      </p:cBhvr>
                                      <p:to>
                                        <p:strVal val="visible"/>
                                      </p:to>
                                    </p:set>
                                    <p:anim calcmode="lin" valueType="num">
                                      <p:cBhvr additive="base">
                                        <p:cTn id="37" dur="500" fill="hold"/>
                                        <p:tgtEl>
                                          <p:spTgt spid="94216"/>
                                        </p:tgtEl>
                                        <p:attrNameLst>
                                          <p:attrName>ppt_x</p:attrName>
                                        </p:attrNameLst>
                                      </p:cBhvr>
                                      <p:tavLst>
                                        <p:tav tm="0">
                                          <p:val>
                                            <p:strVal val="#ppt_x"/>
                                          </p:val>
                                        </p:tav>
                                        <p:tav tm="100000">
                                          <p:val>
                                            <p:strVal val="#ppt_x"/>
                                          </p:val>
                                        </p:tav>
                                      </p:tavLst>
                                    </p:anim>
                                    <p:anim calcmode="lin" valueType="num">
                                      <p:cBhvr additive="base">
                                        <p:cTn id="38" dur="500" fill="hold"/>
                                        <p:tgtEl>
                                          <p:spTgt spid="942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4217"/>
                                        </p:tgtEl>
                                        <p:attrNameLst>
                                          <p:attrName>style.visibility</p:attrName>
                                        </p:attrNameLst>
                                      </p:cBhvr>
                                      <p:to>
                                        <p:strVal val="visible"/>
                                      </p:to>
                                    </p:set>
                                    <p:anim calcmode="lin" valueType="num">
                                      <p:cBhvr additive="base">
                                        <p:cTn id="41" dur="500" fill="hold"/>
                                        <p:tgtEl>
                                          <p:spTgt spid="94217"/>
                                        </p:tgtEl>
                                        <p:attrNameLst>
                                          <p:attrName>ppt_x</p:attrName>
                                        </p:attrNameLst>
                                      </p:cBhvr>
                                      <p:tavLst>
                                        <p:tav tm="0">
                                          <p:val>
                                            <p:strVal val="#ppt_x"/>
                                          </p:val>
                                        </p:tav>
                                        <p:tav tm="100000">
                                          <p:val>
                                            <p:strVal val="#ppt_x"/>
                                          </p:val>
                                        </p:tav>
                                      </p:tavLst>
                                    </p:anim>
                                    <p:anim calcmode="lin" valueType="num">
                                      <p:cBhvr additive="base">
                                        <p:cTn id="42" dur="500" fill="hold"/>
                                        <p:tgtEl>
                                          <p:spTgt spid="942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4218"/>
                                        </p:tgtEl>
                                        <p:attrNameLst>
                                          <p:attrName>style.visibility</p:attrName>
                                        </p:attrNameLst>
                                      </p:cBhvr>
                                      <p:to>
                                        <p:strVal val="visible"/>
                                      </p:to>
                                    </p:set>
                                    <p:anim calcmode="lin" valueType="num">
                                      <p:cBhvr additive="base">
                                        <p:cTn id="45" dur="500" fill="hold"/>
                                        <p:tgtEl>
                                          <p:spTgt spid="94218"/>
                                        </p:tgtEl>
                                        <p:attrNameLst>
                                          <p:attrName>ppt_x</p:attrName>
                                        </p:attrNameLst>
                                      </p:cBhvr>
                                      <p:tavLst>
                                        <p:tav tm="0">
                                          <p:val>
                                            <p:strVal val="#ppt_x"/>
                                          </p:val>
                                        </p:tav>
                                        <p:tav tm="100000">
                                          <p:val>
                                            <p:strVal val="#ppt_x"/>
                                          </p:val>
                                        </p:tav>
                                      </p:tavLst>
                                    </p:anim>
                                    <p:anim calcmode="lin" valueType="num">
                                      <p:cBhvr additive="base">
                                        <p:cTn id="46" dur="500" fill="hold"/>
                                        <p:tgtEl>
                                          <p:spTgt spid="942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94221"/>
                                        </p:tgtEl>
                                        <p:attrNameLst>
                                          <p:attrName>style.visibility</p:attrName>
                                        </p:attrNameLst>
                                      </p:cBhvr>
                                      <p:to>
                                        <p:strVal val="visible"/>
                                      </p:to>
                                    </p:set>
                                    <p:anim calcmode="lin" valueType="num">
                                      <p:cBhvr additive="base">
                                        <p:cTn id="57" dur="500" fill="hold"/>
                                        <p:tgtEl>
                                          <p:spTgt spid="94221"/>
                                        </p:tgtEl>
                                        <p:attrNameLst>
                                          <p:attrName>ppt_x</p:attrName>
                                        </p:attrNameLst>
                                      </p:cBhvr>
                                      <p:tavLst>
                                        <p:tav tm="0">
                                          <p:val>
                                            <p:strVal val="#ppt_x"/>
                                          </p:val>
                                        </p:tav>
                                        <p:tav tm="100000">
                                          <p:val>
                                            <p:strVal val="#ppt_x"/>
                                          </p:val>
                                        </p:tav>
                                      </p:tavLst>
                                    </p:anim>
                                    <p:anim calcmode="lin" valueType="num">
                                      <p:cBhvr additive="base">
                                        <p:cTn id="58" dur="500" fill="hold"/>
                                        <p:tgtEl>
                                          <p:spTgt spid="942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94219"/>
                                        </p:tgtEl>
                                        <p:attrNameLst>
                                          <p:attrName>style.visibility</p:attrName>
                                        </p:attrNameLst>
                                      </p:cBhvr>
                                      <p:to>
                                        <p:strVal val="visible"/>
                                      </p:to>
                                    </p:set>
                                    <p:anim calcmode="lin" valueType="num">
                                      <p:cBhvr additive="base">
                                        <p:cTn id="63" dur="500" fill="hold"/>
                                        <p:tgtEl>
                                          <p:spTgt spid="94219"/>
                                        </p:tgtEl>
                                        <p:attrNameLst>
                                          <p:attrName>ppt_x</p:attrName>
                                        </p:attrNameLst>
                                      </p:cBhvr>
                                      <p:tavLst>
                                        <p:tav tm="0">
                                          <p:val>
                                            <p:strVal val="#ppt_x"/>
                                          </p:val>
                                        </p:tav>
                                        <p:tav tm="100000">
                                          <p:val>
                                            <p:strVal val="#ppt_x"/>
                                          </p:val>
                                        </p:tav>
                                      </p:tavLst>
                                    </p:anim>
                                    <p:anim calcmode="lin" valueType="num">
                                      <p:cBhvr additive="base">
                                        <p:cTn id="64" dur="500" fill="hold"/>
                                        <p:tgtEl>
                                          <p:spTgt spid="9421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94222"/>
                                        </p:tgtEl>
                                        <p:attrNameLst>
                                          <p:attrName>style.visibility</p:attrName>
                                        </p:attrNameLst>
                                      </p:cBhvr>
                                      <p:to>
                                        <p:strVal val="visible"/>
                                      </p:to>
                                    </p:set>
                                    <p:anim calcmode="lin" valueType="num">
                                      <p:cBhvr additive="base">
                                        <p:cTn id="69" dur="500" fill="hold"/>
                                        <p:tgtEl>
                                          <p:spTgt spid="94222"/>
                                        </p:tgtEl>
                                        <p:attrNameLst>
                                          <p:attrName>ppt_x</p:attrName>
                                        </p:attrNameLst>
                                      </p:cBhvr>
                                      <p:tavLst>
                                        <p:tav tm="0">
                                          <p:val>
                                            <p:strVal val="#ppt_x"/>
                                          </p:val>
                                        </p:tav>
                                        <p:tav tm="100000">
                                          <p:val>
                                            <p:strVal val="#ppt_x"/>
                                          </p:val>
                                        </p:tav>
                                      </p:tavLst>
                                    </p:anim>
                                    <p:anim calcmode="lin" valueType="num">
                                      <p:cBhvr additive="base">
                                        <p:cTn id="70" dur="500" fill="hold"/>
                                        <p:tgtEl>
                                          <p:spTgt spid="9422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94220"/>
                                        </p:tgtEl>
                                        <p:attrNameLst>
                                          <p:attrName>style.visibility</p:attrName>
                                        </p:attrNameLst>
                                      </p:cBhvr>
                                      <p:to>
                                        <p:strVal val="visible"/>
                                      </p:to>
                                    </p:set>
                                    <p:anim calcmode="lin" valueType="num">
                                      <p:cBhvr additive="base">
                                        <p:cTn id="75" dur="500" fill="hold"/>
                                        <p:tgtEl>
                                          <p:spTgt spid="94220"/>
                                        </p:tgtEl>
                                        <p:attrNameLst>
                                          <p:attrName>ppt_x</p:attrName>
                                        </p:attrNameLst>
                                      </p:cBhvr>
                                      <p:tavLst>
                                        <p:tav tm="0">
                                          <p:val>
                                            <p:strVal val="#ppt_x"/>
                                          </p:val>
                                        </p:tav>
                                        <p:tav tm="100000">
                                          <p:val>
                                            <p:strVal val="#ppt_x"/>
                                          </p:val>
                                        </p:tav>
                                      </p:tavLst>
                                    </p:anim>
                                    <p:anim calcmode="lin" valueType="num">
                                      <p:cBhvr additive="base">
                                        <p:cTn id="76" dur="500" fill="hold"/>
                                        <p:tgtEl>
                                          <p:spTgt spid="94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r>
              <a:rPr lang="zh-CN" altLang="en-US" sz="2800" dirty="0" smtClean="0"/>
              <a:t>两式相加：</a:t>
            </a:r>
            <a:endParaRPr lang="en-US" altLang="zh-CN" sz="2800" dirty="0" smtClean="0"/>
          </a:p>
          <a:p>
            <a:endParaRPr lang="en-US" altLang="zh-CN" sz="2800" dirty="0" smtClean="0"/>
          </a:p>
          <a:p>
            <a:endParaRPr lang="en-US" altLang="zh-CN" sz="2800" dirty="0" smtClean="0"/>
          </a:p>
          <a:p>
            <a:r>
              <a:rPr lang="zh-CN" altLang="en-US" sz="2800" dirty="0" smtClean="0"/>
              <a:t>由牛三定律知：</a:t>
            </a:r>
            <a:endParaRPr lang="en-US" altLang="zh-CN" sz="2800" dirty="0" smtClean="0"/>
          </a:p>
          <a:p>
            <a:endParaRPr lang="en-US" altLang="zh-CN" sz="2800" dirty="0" smtClean="0"/>
          </a:p>
          <a:p>
            <a:endParaRPr lang="en-US" altLang="zh-CN" sz="2800" dirty="0" smtClean="0"/>
          </a:p>
          <a:p>
            <a:r>
              <a:rPr lang="zh-CN" altLang="en-US" sz="2800" dirty="0" smtClean="0"/>
              <a:t>故：</a:t>
            </a:r>
            <a:endParaRPr lang="en-US" altLang="zh-CN" sz="2800" dirty="0" smtClean="0"/>
          </a:p>
          <a:p>
            <a:r>
              <a:rPr lang="zh-CN" altLang="en-US" sz="2800" dirty="0" smtClean="0"/>
              <a:t>即物体系总动量的改变等于合外力的冲量，与内力无关。</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46</a:t>
            </a:fld>
            <a:endParaRPr lang="en-US" altLang="zh-CN">
              <a:solidFill>
                <a:srgbClr val="000000"/>
              </a:solidFill>
            </a:endParaRPr>
          </a:p>
        </p:txBody>
      </p:sp>
      <p:graphicFrame>
        <p:nvGraphicFramePr>
          <p:cNvPr id="75778" name="Object 2"/>
          <p:cNvGraphicFramePr>
            <a:graphicFrameLocks noChangeAspect="1"/>
          </p:cNvGraphicFramePr>
          <p:nvPr/>
        </p:nvGraphicFramePr>
        <p:xfrm>
          <a:off x="2928926" y="428604"/>
          <a:ext cx="4630737" cy="1525588"/>
        </p:xfrm>
        <a:graphic>
          <a:graphicData uri="http://schemas.openxmlformats.org/presentationml/2006/ole">
            <mc:AlternateContent xmlns:mc="http://schemas.openxmlformats.org/markup-compatibility/2006">
              <mc:Choice xmlns:v="urn:schemas-microsoft-com:vml" Requires="v">
                <p:oleObj spid="_x0000_s102498" name="公式" r:id="rId3" imgW="1981200" imgH="584200" progId="Equation.3">
                  <p:embed/>
                </p:oleObj>
              </mc:Choice>
              <mc:Fallback>
                <p:oleObj name="公式" r:id="rId3" imgW="1981200" imgH="584200" progId="Equation.3">
                  <p:embed/>
                  <p:pic>
                    <p:nvPicPr>
                      <p:cNvPr id="0"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428604"/>
                        <a:ext cx="4630737" cy="1525588"/>
                      </a:xfrm>
                      <a:prstGeom prst="rect">
                        <a:avLst/>
                      </a:prstGeom>
                      <a:solidFill>
                        <a:schemeClr val="bg1"/>
                      </a:solidFill>
                    </p:spPr>
                  </p:pic>
                </p:oleObj>
              </mc:Fallback>
            </mc:AlternateContent>
          </a:graphicData>
        </a:graphic>
      </p:graphicFrame>
      <p:graphicFrame>
        <p:nvGraphicFramePr>
          <p:cNvPr id="75779" name="Object 3"/>
          <p:cNvGraphicFramePr>
            <a:graphicFrameLocks noChangeAspect="1"/>
          </p:cNvGraphicFramePr>
          <p:nvPr/>
        </p:nvGraphicFramePr>
        <p:xfrm>
          <a:off x="3571868" y="2071678"/>
          <a:ext cx="1785950" cy="762006"/>
        </p:xfrm>
        <a:graphic>
          <a:graphicData uri="http://schemas.openxmlformats.org/presentationml/2006/ole">
            <mc:AlternateContent xmlns:mc="http://schemas.openxmlformats.org/markup-compatibility/2006">
              <mc:Choice xmlns:v="urn:schemas-microsoft-com:vml" Requires="v">
                <p:oleObj spid="_x0000_s102499" name="公式" r:id="rId5" imgW="571252" imgH="241195" progId="Equation.3">
                  <p:embed/>
                </p:oleObj>
              </mc:Choice>
              <mc:Fallback>
                <p:oleObj name="公式" r:id="rId5" imgW="571252" imgH="241195" progId="Equation.3">
                  <p:embed/>
                  <p:pic>
                    <p:nvPicPr>
                      <p:cNvPr id="0" name="Picture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68" y="2071678"/>
                        <a:ext cx="1785950" cy="762006"/>
                      </a:xfrm>
                      <a:prstGeom prst="rect">
                        <a:avLst/>
                      </a:prstGeom>
                      <a:solidFill>
                        <a:schemeClr val="bg1"/>
                      </a:solidFill>
                    </p:spPr>
                  </p:pic>
                </p:oleObj>
              </mc:Fallback>
            </mc:AlternateContent>
          </a:graphicData>
        </a:graphic>
      </p:graphicFrame>
      <p:graphicFrame>
        <p:nvGraphicFramePr>
          <p:cNvPr id="75780" name="Object 4"/>
          <p:cNvGraphicFramePr>
            <a:graphicFrameLocks noChangeAspect="1"/>
          </p:cNvGraphicFramePr>
          <p:nvPr/>
        </p:nvGraphicFramePr>
        <p:xfrm>
          <a:off x="1714480" y="3357562"/>
          <a:ext cx="7228070" cy="928694"/>
        </p:xfrm>
        <a:graphic>
          <a:graphicData uri="http://schemas.openxmlformats.org/presentationml/2006/ole">
            <mc:AlternateContent xmlns:mc="http://schemas.openxmlformats.org/markup-compatibility/2006">
              <mc:Choice xmlns:v="urn:schemas-microsoft-com:vml" Requires="v">
                <p:oleObj spid="_x0000_s102500" name="公式" r:id="rId7" imgW="2844800" imgH="355600" progId="Equation.3">
                  <p:embed/>
                </p:oleObj>
              </mc:Choice>
              <mc:Fallback>
                <p:oleObj name="公式" r:id="rId7" imgW="2844800" imgH="355600" progId="Equation.3">
                  <p:embed/>
                  <p:pic>
                    <p:nvPicPr>
                      <p:cNvPr id="0" name="Picture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3357562"/>
                        <a:ext cx="7228070" cy="92869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94669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5779"/>
                                        </p:tgtEl>
                                        <p:attrNameLst>
                                          <p:attrName>style.visibility</p:attrName>
                                        </p:attrNameLst>
                                      </p:cBhvr>
                                      <p:to>
                                        <p:strVal val="visible"/>
                                      </p:to>
                                    </p:set>
                                    <p:anim calcmode="lin" valueType="num">
                                      <p:cBhvr additive="base">
                                        <p:cTn id="19" dur="500" fill="hold"/>
                                        <p:tgtEl>
                                          <p:spTgt spid="75779"/>
                                        </p:tgtEl>
                                        <p:attrNameLst>
                                          <p:attrName>ppt_x</p:attrName>
                                        </p:attrNameLst>
                                      </p:cBhvr>
                                      <p:tavLst>
                                        <p:tav tm="0">
                                          <p:val>
                                            <p:strVal val="0-#ppt_w/2"/>
                                          </p:val>
                                        </p:tav>
                                        <p:tav tm="100000">
                                          <p:val>
                                            <p:strVal val="#ppt_x"/>
                                          </p:val>
                                        </p:tav>
                                      </p:tavLst>
                                    </p:anim>
                                    <p:anim calcmode="lin" valueType="num">
                                      <p:cBhvr additive="base">
                                        <p:cTn id="20" dur="500" fill="hold"/>
                                        <p:tgtEl>
                                          <p:spTgt spid="757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5780"/>
                                        </p:tgtEl>
                                        <p:attrNameLst>
                                          <p:attrName>style.visibility</p:attrName>
                                        </p:attrNameLst>
                                      </p:cBhvr>
                                      <p:to>
                                        <p:strVal val="visible"/>
                                      </p:to>
                                    </p:set>
                                    <p:anim calcmode="lin" valueType="num">
                                      <p:cBhvr additive="base">
                                        <p:cTn id="31" dur="500" fill="hold"/>
                                        <p:tgtEl>
                                          <p:spTgt spid="75780"/>
                                        </p:tgtEl>
                                        <p:attrNameLst>
                                          <p:attrName>ppt_x</p:attrName>
                                        </p:attrNameLst>
                                      </p:cBhvr>
                                      <p:tavLst>
                                        <p:tav tm="0">
                                          <p:val>
                                            <p:strVal val="0-#ppt_w/2"/>
                                          </p:val>
                                        </p:tav>
                                        <p:tav tm="100000">
                                          <p:val>
                                            <p:strVal val="#ppt_x"/>
                                          </p:val>
                                        </p:tav>
                                      </p:tavLst>
                                    </p:anim>
                                    <p:anim calcmode="lin" valueType="num">
                                      <p:cBhvr additive="base">
                                        <p:cTn id="32"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r>
              <a:rPr lang="zh-CN" altLang="en-US" sz="2800" dirty="0" smtClean="0"/>
              <a:t>推广到任意多个质点组成的系统：</a:t>
            </a:r>
            <a:endParaRPr lang="en-US" altLang="zh-CN" sz="2800" dirty="0" smtClean="0"/>
          </a:p>
          <a:p>
            <a:endParaRPr lang="en-US" altLang="zh-CN" sz="2800" dirty="0" smtClean="0"/>
          </a:p>
          <a:p>
            <a:endParaRPr lang="en-US" altLang="zh-CN" sz="2800" dirty="0" smtClean="0"/>
          </a:p>
          <a:p>
            <a:pPr marL="0" indent="0">
              <a:buNone/>
            </a:pPr>
            <a:endParaRPr lang="en-US" altLang="zh-CN" sz="2800" dirty="0" smtClean="0"/>
          </a:p>
          <a:p>
            <a:pPr marL="0" indent="0">
              <a:buNone/>
            </a:pPr>
            <a:r>
              <a:rPr lang="en-US" altLang="zh-CN" sz="2800" dirty="0" smtClean="0"/>
              <a:t>         ——</a:t>
            </a:r>
            <a:r>
              <a:rPr lang="zh-CN" altLang="en-US" sz="2800" dirty="0" smtClean="0"/>
              <a:t>此为</a:t>
            </a:r>
            <a:r>
              <a:rPr lang="zh-CN" altLang="en-US" sz="2800" b="1" dirty="0" smtClean="0">
                <a:solidFill>
                  <a:srgbClr val="FF0000"/>
                </a:solidFill>
              </a:rPr>
              <a:t>质点系的动量定理</a:t>
            </a:r>
            <a:endParaRPr lang="en-US" altLang="zh-CN" sz="2800" b="1" dirty="0" smtClean="0">
              <a:solidFill>
                <a:srgbClr val="FF0000"/>
              </a:solidFill>
            </a:endParaRPr>
          </a:p>
          <a:p>
            <a:pPr marL="0" indent="0">
              <a:buNone/>
            </a:pPr>
            <a:endParaRPr lang="en-US" altLang="zh-CN" sz="2800" dirty="0" smtClean="0"/>
          </a:p>
          <a:p>
            <a:r>
              <a:rPr lang="zh-CN" altLang="en-US" sz="2800" dirty="0" smtClean="0"/>
              <a:t>即：在一段时间内质点系的合外力的冲量等于质点系在这段时间内总动量的变化量。内力不改变质点系的总动量。</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47</a:t>
            </a:fld>
            <a:endParaRPr lang="en-US" altLang="zh-CN">
              <a:solidFill>
                <a:srgbClr val="000000"/>
              </a:solidFill>
            </a:endParaRPr>
          </a:p>
        </p:txBody>
      </p:sp>
      <p:graphicFrame>
        <p:nvGraphicFramePr>
          <p:cNvPr id="95234" name="Object 2"/>
          <p:cNvGraphicFramePr>
            <a:graphicFrameLocks noChangeAspect="1"/>
          </p:cNvGraphicFramePr>
          <p:nvPr>
            <p:extLst>
              <p:ext uri="{D42A27DB-BD31-4B8C-83A1-F6EECF244321}">
                <p14:modId xmlns:p14="http://schemas.microsoft.com/office/powerpoint/2010/main" val="600675151"/>
              </p:ext>
            </p:extLst>
          </p:nvPr>
        </p:nvGraphicFramePr>
        <p:xfrm>
          <a:off x="1692275" y="1341438"/>
          <a:ext cx="5229225" cy="1285875"/>
        </p:xfrm>
        <a:graphic>
          <a:graphicData uri="http://schemas.openxmlformats.org/presentationml/2006/ole">
            <mc:AlternateContent xmlns:mc="http://schemas.openxmlformats.org/markup-compatibility/2006">
              <mc:Choice xmlns:v="urn:schemas-microsoft-com:vml" Requires="v">
                <p:oleObj spid="_x0000_s103459" name="Equation" r:id="rId3" imgW="1485720" imgH="355320" progId="">
                  <p:embed/>
                </p:oleObj>
              </mc:Choice>
              <mc:Fallback>
                <p:oleObj name="Equation" r:id="rId3" imgW="1485720" imgH="35532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341438"/>
                        <a:ext cx="5229225" cy="12858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9838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t>质点系的动量定理分量表示：</a:t>
            </a:r>
            <a:endParaRPr lang="zh-CN" altLang="en-US" sz="3200" dirty="0"/>
          </a:p>
        </p:txBody>
      </p:sp>
      <p:sp>
        <p:nvSpPr>
          <p:cNvPr id="3" name="内容占位符 2"/>
          <p:cNvSpPr>
            <a:spLocks noGrp="1"/>
          </p:cNvSpPr>
          <p:nvPr>
            <p:ph idx="1"/>
          </p:nvPr>
        </p:nvSpPr>
        <p:spPr>
          <a:xfrm>
            <a:off x="685800" y="1643050"/>
            <a:ext cx="7772400" cy="4452950"/>
          </a:xfrm>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48</a:t>
            </a:fld>
            <a:endParaRPr lang="en-US" altLang="zh-CN">
              <a:solidFill>
                <a:srgbClr val="000000"/>
              </a:solidFill>
            </a:endParaRPr>
          </a:p>
        </p:txBody>
      </p:sp>
      <p:graphicFrame>
        <p:nvGraphicFramePr>
          <p:cNvPr id="76802" name="Object 2"/>
          <p:cNvGraphicFramePr>
            <a:graphicFrameLocks noChangeAspect="1"/>
          </p:cNvGraphicFramePr>
          <p:nvPr/>
        </p:nvGraphicFramePr>
        <p:xfrm>
          <a:off x="1714480" y="1928802"/>
          <a:ext cx="5128074" cy="3405192"/>
        </p:xfrm>
        <a:graphic>
          <a:graphicData uri="http://schemas.openxmlformats.org/presentationml/2006/ole">
            <mc:AlternateContent xmlns:mc="http://schemas.openxmlformats.org/markup-compatibility/2006">
              <mc:Choice xmlns:v="urn:schemas-microsoft-com:vml" Requires="v">
                <p:oleObj spid="_x0000_s104482" name="公式" r:id="rId3" imgW="1727200" imgH="1117600" progId="Equation.3">
                  <p:embed/>
                </p:oleObj>
              </mc:Choice>
              <mc:Fallback>
                <p:oleObj name="公式" r:id="rId3" imgW="1727200" imgH="11176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1928802"/>
                        <a:ext cx="5128074" cy="340519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65403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dirty="0" smtClean="0"/>
              <a:t>即：质点系所受合外力在某一坐标轴上的分量的冲量，等于各质点在该方向的动量分量之和的变化量。</a:t>
            </a:r>
            <a:endParaRPr lang="en-US" altLang="zh-CN" sz="2800" dirty="0" smtClean="0"/>
          </a:p>
          <a:p>
            <a:r>
              <a:rPr lang="zh-CN" altLang="en-US" sz="2800" dirty="0" smtClean="0"/>
              <a:t>质点系动量</a:t>
            </a:r>
            <a:r>
              <a:rPr lang="zh-CN" altLang="en-US" sz="2800" dirty="0"/>
              <a:t>定理</a:t>
            </a:r>
            <a:r>
              <a:rPr lang="zh-CN" altLang="en-US" sz="2800" dirty="0" smtClean="0"/>
              <a:t>由牛二、牛三定律导出，适合于惯性参照系。</a:t>
            </a:r>
          </a:p>
          <a:p>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49</a:t>
            </a:fld>
            <a:endParaRPr lang="en-US" altLang="zh-CN">
              <a:solidFill>
                <a:srgbClr val="000000"/>
              </a:solidFill>
            </a:endParaRPr>
          </a:p>
        </p:txBody>
      </p:sp>
    </p:spTree>
    <p:extLst>
      <p:ext uri="{BB962C8B-B14F-4D97-AF65-F5344CB8AC3E}">
        <p14:creationId xmlns:p14="http://schemas.microsoft.com/office/powerpoint/2010/main" val="131824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0" y="571480"/>
            <a:ext cx="7772400" cy="895368"/>
          </a:xfrm>
        </p:spPr>
        <p:txBody>
          <a:bodyPr/>
          <a:lstStyle/>
          <a:p>
            <a:pPr algn="l"/>
            <a:r>
              <a:rPr lang="zh-CN" altLang="en-US" sz="2400" dirty="0" smtClean="0"/>
              <a:t>三、力的独立作用原理</a:t>
            </a:r>
          </a:p>
        </p:txBody>
      </p:sp>
      <p:sp>
        <p:nvSpPr>
          <p:cNvPr id="3" name="内容占位符 2"/>
          <p:cNvSpPr>
            <a:spLocks noGrp="1"/>
          </p:cNvSpPr>
          <p:nvPr>
            <p:ph idx="1"/>
          </p:nvPr>
        </p:nvSpPr>
        <p:spPr>
          <a:xfrm>
            <a:off x="611188" y="1484312"/>
            <a:ext cx="7772400" cy="4680991"/>
          </a:xfrm>
        </p:spPr>
        <p:txBody>
          <a:bodyPr/>
          <a:lstStyle/>
          <a:p>
            <a:pPr>
              <a:defRPr/>
            </a:pPr>
            <a:r>
              <a:rPr lang="zh-CN" altLang="en-US" sz="2400" dirty="0" smtClean="0"/>
              <a:t>实验证明：</a:t>
            </a:r>
            <a:r>
              <a:rPr lang="en-US" altLang="zh-CN" sz="2400" dirty="0" smtClean="0"/>
              <a:t>n</a:t>
            </a:r>
            <a:r>
              <a:rPr lang="zh-CN" altLang="en-US" sz="2400" dirty="0" smtClean="0"/>
              <a:t>个力同时作用的效果等于它们单独作用效果的总和。</a:t>
            </a:r>
            <a:r>
              <a:rPr lang="en-US" altLang="zh-CN" sz="2400" dirty="0" smtClean="0"/>
              <a:t>——</a:t>
            </a:r>
            <a:r>
              <a:rPr lang="zh-CN" altLang="en-US" sz="2400" dirty="0" smtClean="0"/>
              <a:t>力的独立作用原理。</a:t>
            </a:r>
            <a:endParaRPr lang="en-US" altLang="zh-CN" sz="2400" dirty="0" smtClean="0"/>
          </a:p>
          <a:p>
            <a:pPr>
              <a:defRPr/>
            </a:pPr>
            <a:r>
              <a:rPr lang="zh-CN" altLang="en-US" sz="2400" dirty="0" smtClean="0"/>
              <a:t>有</a:t>
            </a:r>
            <a:endParaRPr lang="en-US" altLang="zh-CN" sz="2400" dirty="0" smtClean="0"/>
          </a:p>
          <a:p>
            <a:pPr>
              <a:defRPr/>
            </a:pPr>
            <a:endParaRPr lang="en-US" altLang="zh-CN" sz="2400" dirty="0" smtClean="0"/>
          </a:p>
          <a:p>
            <a:pPr>
              <a:defRPr/>
            </a:pPr>
            <a:endParaRPr lang="en-US" altLang="zh-CN" sz="2400" dirty="0" smtClean="0"/>
          </a:p>
          <a:p>
            <a:pPr>
              <a:defRPr/>
            </a:pPr>
            <a:endParaRPr lang="en-US" altLang="zh-CN" sz="2400" dirty="0"/>
          </a:p>
          <a:p>
            <a:pPr>
              <a:defRPr/>
            </a:pPr>
            <a:endParaRPr lang="en-US" altLang="zh-CN" sz="2400" dirty="0" smtClean="0"/>
          </a:p>
          <a:p>
            <a:pPr>
              <a:defRPr/>
            </a:pPr>
            <a:endParaRPr lang="en-US" altLang="zh-CN" sz="1000" dirty="0" smtClean="0"/>
          </a:p>
          <a:p>
            <a:pPr>
              <a:defRPr/>
            </a:pPr>
            <a:r>
              <a:rPr lang="zh-CN" altLang="en-US" sz="2400" dirty="0" smtClean="0"/>
              <a:t>合力：如</a:t>
            </a:r>
            <a:r>
              <a:rPr lang="en-US" altLang="zh-CN" sz="2400" dirty="0" smtClean="0"/>
              <a:t>n</a:t>
            </a:r>
            <a:r>
              <a:rPr lang="zh-CN" altLang="en-US" sz="2400" dirty="0" smtClean="0"/>
              <a:t>个力     同时作用在一个物体上，物体获得的加速度等于某一个力     单独作用时产生的加速度，则</a:t>
            </a:r>
            <a:endParaRPr lang="en-US" altLang="zh-CN" sz="2400" dirty="0" smtClean="0"/>
          </a:p>
          <a:p>
            <a:pPr>
              <a:buNone/>
              <a:defRPr/>
            </a:pPr>
            <a:r>
              <a:rPr lang="en-US" altLang="zh-CN" sz="2400" dirty="0" smtClean="0"/>
              <a:t>     </a:t>
            </a:r>
            <a:r>
              <a:rPr lang="zh-CN" altLang="en-US" sz="2400" dirty="0" smtClean="0"/>
              <a:t>叫做几个力      的合力。</a:t>
            </a:r>
            <a:endParaRPr lang="en-US" altLang="zh-CN" sz="2400" dirty="0" smtClean="0"/>
          </a:p>
          <a:p>
            <a:pPr>
              <a:buNone/>
              <a:defRPr/>
            </a:pPr>
            <a:r>
              <a:rPr lang="zh-CN" altLang="en-US" sz="2400" dirty="0" smtClean="0"/>
              <a:t>实验证明，     与</a:t>
            </a:r>
            <a:r>
              <a:rPr lang="en-US" altLang="zh-CN" sz="2400" dirty="0" smtClean="0"/>
              <a:t>      </a:t>
            </a:r>
            <a:r>
              <a:rPr lang="zh-CN" altLang="en-US" sz="2400" dirty="0" smtClean="0"/>
              <a:t>满足矢量合成规律。</a:t>
            </a:r>
            <a:r>
              <a:rPr lang="en-US" altLang="zh-CN" sz="2400" dirty="0" smtClean="0"/>
              <a:t> </a:t>
            </a:r>
            <a:endParaRPr lang="zh-CN" altLang="en-US" sz="2400" dirty="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96BC24-A7CB-4447-ADBF-C2A461E0EE90}" type="slidenum">
              <a:rPr kumimoji="0" lang="en-US" altLang="zh-CN" sz="1400" smtClean="0"/>
              <a:pPr eaLnBrk="1" hangingPunct="1"/>
              <a:t>5</a:t>
            </a:fld>
            <a:endParaRPr kumimoji="0" lang="en-US" altLang="zh-CN" sz="1400" dirty="0" smtClean="0"/>
          </a:p>
        </p:txBody>
      </p:sp>
      <p:graphicFrame>
        <p:nvGraphicFramePr>
          <p:cNvPr id="22532" name="Object 4"/>
          <p:cNvGraphicFramePr>
            <a:graphicFrameLocks noChangeAspect="1"/>
          </p:cNvGraphicFramePr>
          <p:nvPr/>
        </p:nvGraphicFramePr>
        <p:xfrm>
          <a:off x="1357290" y="2357431"/>
          <a:ext cx="1162050" cy="500066"/>
        </p:xfrm>
        <a:graphic>
          <a:graphicData uri="http://schemas.openxmlformats.org/presentationml/2006/ole">
            <mc:AlternateContent xmlns:mc="http://schemas.openxmlformats.org/markup-compatibility/2006">
              <mc:Choice xmlns:v="urn:schemas-microsoft-com:vml" Requires="v">
                <p:oleObj spid="_x0000_s23456" name="公式" r:id="rId3" imgW="494870" imgH="253780" progId="Equation.3">
                  <p:embed/>
                </p:oleObj>
              </mc:Choice>
              <mc:Fallback>
                <p:oleObj name="公式" r:id="rId3" imgW="494870" imgH="253780" progId="Equation.3">
                  <p:embed/>
                  <p:pic>
                    <p:nvPicPr>
                      <p:cNvPr id="0" name="Picture 6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2357431"/>
                        <a:ext cx="1162050" cy="500066"/>
                      </a:xfrm>
                      <a:prstGeom prst="rect">
                        <a:avLst/>
                      </a:prstGeom>
                      <a:solidFill>
                        <a:schemeClr val="bg1"/>
                      </a:solidFill>
                    </p:spPr>
                  </p:pic>
                </p:oleObj>
              </mc:Fallback>
            </mc:AlternateContent>
          </a:graphicData>
        </a:graphic>
      </p:graphicFrame>
      <p:graphicFrame>
        <p:nvGraphicFramePr>
          <p:cNvPr id="22533" name="Object 5"/>
          <p:cNvGraphicFramePr>
            <a:graphicFrameLocks noChangeAspect="1"/>
          </p:cNvGraphicFramePr>
          <p:nvPr/>
        </p:nvGraphicFramePr>
        <p:xfrm>
          <a:off x="2786050" y="2357430"/>
          <a:ext cx="2055812" cy="525462"/>
        </p:xfrm>
        <a:graphic>
          <a:graphicData uri="http://schemas.openxmlformats.org/presentationml/2006/ole">
            <mc:AlternateContent xmlns:mc="http://schemas.openxmlformats.org/markup-compatibility/2006">
              <mc:Choice xmlns:v="urn:schemas-microsoft-com:vml" Requires="v">
                <p:oleObj spid="_x0000_s23457" name="公式" r:id="rId5" imgW="875920" imgH="266584" progId="Equation.3">
                  <p:embed/>
                </p:oleObj>
              </mc:Choice>
              <mc:Fallback>
                <p:oleObj name="公式" r:id="rId5" imgW="875920" imgH="266584" progId="Equation.3">
                  <p:embed/>
                  <p:pic>
                    <p:nvPicPr>
                      <p:cNvPr id="0" name="Picture 6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50" y="2357430"/>
                        <a:ext cx="2055812" cy="525462"/>
                      </a:xfrm>
                      <a:prstGeom prst="rect">
                        <a:avLst/>
                      </a:prstGeom>
                      <a:solidFill>
                        <a:schemeClr val="bg1"/>
                      </a:solidFill>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3869026936"/>
              </p:ext>
            </p:extLst>
          </p:nvPr>
        </p:nvGraphicFramePr>
        <p:xfrm>
          <a:off x="3000364" y="4657130"/>
          <a:ext cx="387350" cy="500062"/>
        </p:xfrm>
        <a:graphic>
          <a:graphicData uri="http://schemas.openxmlformats.org/presentationml/2006/ole">
            <mc:AlternateContent xmlns:mc="http://schemas.openxmlformats.org/markup-compatibility/2006">
              <mc:Choice xmlns:v="urn:schemas-microsoft-com:vml" Requires="v">
                <p:oleObj spid="_x0000_s23458" name="公式" r:id="rId7" imgW="164957" imgH="253780" progId="Equation.3">
                  <p:embed/>
                </p:oleObj>
              </mc:Choice>
              <mc:Fallback>
                <p:oleObj name="公式" r:id="rId7" imgW="164957" imgH="253780" progId="Equation.3">
                  <p:embed/>
                  <p:pic>
                    <p:nvPicPr>
                      <p:cNvPr id="0" name="Picture 6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64" y="4657130"/>
                        <a:ext cx="387350" cy="500062"/>
                      </a:xfrm>
                      <a:prstGeom prst="rect">
                        <a:avLst/>
                      </a:prstGeom>
                      <a:solidFill>
                        <a:schemeClr val="bg1"/>
                      </a:solidFill>
                    </p:spPr>
                  </p:pic>
                </p:oleObj>
              </mc:Fallback>
            </mc:AlternateContent>
          </a:graphicData>
        </a:graphic>
      </p:graphicFrame>
      <p:graphicFrame>
        <p:nvGraphicFramePr>
          <p:cNvPr id="22539" name="Object 11"/>
          <p:cNvGraphicFramePr>
            <a:graphicFrameLocks noChangeAspect="1"/>
          </p:cNvGraphicFramePr>
          <p:nvPr>
            <p:extLst>
              <p:ext uri="{D42A27DB-BD31-4B8C-83A1-F6EECF244321}">
                <p14:modId xmlns:p14="http://schemas.microsoft.com/office/powerpoint/2010/main" val="2049928767"/>
              </p:ext>
            </p:extLst>
          </p:nvPr>
        </p:nvGraphicFramePr>
        <p:xfrm>
          <a:off x="3824610" y="5045174"/>
          <a:ext cx="387350" cy="400050"/>
        </p:xfrm>
        <a:graphic>
          <a:graphicData uri="http://schemas.openxmlformats.org/presentationml/2006/ole">
            <mc:AlternateContent xmlns:mc="http://schemas.openxmlformats.org/markup-compatibility/2006">
              <mc:Choice xmlns:v="urn:schemas-microsoft-com:vml" Requires="v">
                <p:oleObj spid="_x0000_s23459" name="公式" r:id="rId9" imgW="164957" imgH="203024" progId="Equation.3">
                  <p:embed/>
                </p:oleObj>
              </mc:Choice>
              <mc:Fallback>
                <p:oleObj name="公式" r:id="rId9" imgW="164957" imgH="203024" progId="Equation.3">
                  <p:embed/>
                  <p:pic>
                    <p:nvPicPr>
                      <p:cNvPr id="0" name="Picture 6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4610" y="5045174"/>
                        <a:ext cx="387350" cy="400050"/>
                      </a:xfrm>
                      <a:prstGeom prst="rect">
                        <a:avLst/>
                      </a:prstGeom>
                      <a:solidFill>
                        <a:schemeClr val="bg1"/>
                      </a:solidFill>
                    </p:spPr>
                  </p:pic>
                </p:oleObj>
              </mc:Fallback>
            </mc:AlternateContent>
          </a:graphicData>
        </a:graphic>
      </p:graphicFrame>
      <p:graphicFrame>
        <p:nvGraphicFramePr>
          <p:cNvPr id="22540" name="Object 12"/>
          <p:cNvGraphicFramePr>
            <a:graphicFrameLocks noChangeAspect="1"/>
          </p:cNvGraphicFramePr>
          <p:nvPr>
            <p:extLst>
              <p:ext uri="{D42A27DB-BD31-4B8C-83A1-F6EECF244321}">
                <p14:modId xmlns:p14="http://schemas.microsoft.com/office/powerpoint/2010/main" val="2812272845"/>
              </p:ext>
            </p:extLst>
          </p:nvPr>
        </p:nvGraphicFramePr>
        <p:xfrm>
          <a:off x="8145090" y="5045174"/>
          <a:ext cx="387350" cy="400050"/>
        </p:xfrm>
        <a:graphic>
          <a:graphicData uri="http://schemas.openxmlformats.org/presentationml/2006/ole">
            <mc:AlternateContent xmlns:mc="http://schemas.openxmlformats.org/markup-compatibility/2006">
              <mc:Choice xmlns:v="urn:schemas-microsoft-com:vml" Requires="v">
                <p:oleObj spid="_x0000_s23460" name="公式" r:id="rId11" imgW="164957" imgH="203024" progId="Equation.3">
                  <p:embed/>
                </p:oleObj>
              </mc:Choice>
              <mc:Fallback>
                <p:oleObj name="公式" r:id="rId11" imgW="164957" imgH="203024" progId="Equation.3">
                  <p:embed/>
                  <p:pic>
                    <p:nvPicPr>
                      <p:cNvPr id="0" name="Picture 6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5090" y="5045174"/>
                        <a:ext cx="387350" cy="400050"/>
                      </a:xfrm>
                      <a:prstGeom prst="rect">
                        <a:avLst/>
                      </a:prstGeom>
                      <a:solidFill>
                        <a:schemeClr val="bg1"/>
                      </a:solidFill>
                    </p:spPr>
                  </p:pic>
                </p:oleObj>
              </mc:Fallback>
            </mc:AlternateContent>
          </a:graphicData>
        </a:graphic>
      </p:graphicFrame>
      <p:graphicFrame>
        <p:nvGraphicFramePr>
          <p:cNvPr id="22542" name="Object 14"/>
          <p:cNvGraphicFramePr>
            <a:graphicFrameLocks noChangeAspect="1"/>
          </p:cNvGraphicFramePr>
          <p:nvPr>
            <p:extLst>
              <p:ext uri="{D42A27DB-BD31-4B8C-83A1-F6EECF244321}">
                <p14:modId xmlns:p14="http://schemas.microsoft.com/office/powerpoint/2010/main" val="4031816118"/>
              </p:ext>
            </p:extLst>
          </p:nvPr>
        </p:nvGraphicFramePr>
        <p:xfrm>
          <a:off x="2672482" y="5449217"/>
          <a:ext cx="387350" cy="500063"/>
        </p:xfrm>
        <a:graphic>
          <a:graphicData uri="http://schemas.openxmlformats.org/presentationml/2006/ole">
            <mc:AlternateContent xmlns:mc="http://schemas.openxmlformats.org/markup-compatibility/2006">
              <mc:Choice xmlns:v="urn:schemas-microsoft-com:vml" Requires="v">
                <p:oleObj spid="_x0000_s23461" name="公式" r:id="rId12" imgW="164957" imgH="253780" progId="Equation.3">
                  <p:embed/>
                </p:oleObj>
              </mc:Choice>
              <mc:Fallback>
                <p:oleObj name="公式" r:id="rId12" imgW="164957" imgH="253780" progId="Equation.3">
                  <p:embed/>
                  <p:pic>
                    <p:nvPicPr>
                      <p:cNvPr id="0" name="Picture 6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2482" y="5449217"/>
                        <a:ext cx="387350" cy="500063"/>
                      </a:xfrm>
                      <a:prstGeom prst="rect">
                        <a:avLst/>
                      </a:prstGeom>
                      <a:solidFill>
                        <a:schemeClr val="bg1"/>
                      </a:solidFill>
                    </p:spPr>
                  </p:pic>
                </p:oleObj>
              </mc:Fallback>
            </mc:AlternateContent>
          </a:graphicData>
        </a:graphic>
      </p:graphicFrame>
      <p:graphicFrame>
        <p:nvGraphicFramePr>
          <p:cNvPr id="22544" name="Object 16"/>
          <p:cNvGraphicFramePr>
            <a:graphicFrameLocks noChangeAspect="1"/>
          </p:cNvGraphicFramePr>
          <p:nvPr>
            <p:extLst>
              <p:ext uri="{D42A27DB-BD31-4B8C-83A1-F6EECF244321}">
                <p14:modId xmlns:p14="http://schemas.microsoft.com/office/powerpoint/2010/main" val="1819891694"/>
              </p:ext>
            </p:extLst>
          </p:nvPr>
        </p:nvGraphicFramePr>
        <p:xfrm>
          <a:off x="2928926" y="5877272"/>
          <a:ext cx="387350" cy="500063"/>
        </p:xfrm>
        <a:graphic>
          <a:graphicData uri="http://schemas.openxmlformats.org/presentationml/2006/ole">
            <mc:AlternateContent xmlns:mc="http://schemas.openxmlformats.org/markup-compatibility/2006">
              <mc:Choice xmlns:v="urn:schemas-microsoft-com:vml" Requires="v">
                <p:oleObj spid="_x0000_s23462" name="公式" r:id="rId14" imgW="164957" imgH="253780" progId="Equation.3">
                  <p:embed/>
                </p:oleObj>
              </mc:Choice>
              <mc:Fallback>
                <p:oleObj name="公式" r:id="rId14" imgW="164957" imgH="253780" progId="Equation.3">
                  <p:embed/>
                  <p:pic>
                    <p:nvPicPr>
                      <p:cNvPr id="0" name="Picture 7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926" y="5877272"/>
                        <a:ext cx="387350" cy="500063"/>
                      </a:xfrm>
                      <a:prstGeom prst="rect">
                        <a:avLst/>
                      </a:prstGeom>
                      <a:solidFill>
                        <a:schemeClr val="bg1"/>
                      </a:solidFill>
                    </p:spPr>
                  </p:pic>
                </p:oleObj>
              </mc:Fallback>
            </mc:AlternateContent>
          </a:graphicData>
        </a:graphic>
      </p:graphicFrame>
      <p:graphicFrame>
        <p:nvGraphicFramePr>
          <p:cNvPr id="22545" name="Object 17"/>
          <p:cNvGraphicFramePr>
            <a:graphicFrameLocks noChangeAspect="1"/>
          </p:cNvGraphicFramePr>
          <p:nvPr>
            <p:extLst>
              <p:ext uri="{D42A27DB-BD31-4B8C-83A1-F6EECF244321}">
                <p14:modId xmlns:p14="http://schemas.microsoft.com/office/powerpoint/2010/main" val="454709796"/>
              </p:ext>
            </p:extLst>
          </p:nvPr>
        </p:nvGraphicFramePr>
        <p:xfrm>
          <a:off x="2214546" y="5949280"/>
          <a:ext cx="387350" cy="400050"/>
        </p:xfrm>
        <a:graphic>
          <a:graphicData uri="http://schemas.openxmlformats.org/presentationml/2006/ole">
            <mc:AlternateContent xmlns:mc="http://schemas.openxmlformats.org/markup-compatibility/2006">
              <mc:Choice xmlns:v="urn:schemas-microsoft-com:vml" Requires="v">
                <p:oleObj spid="_x0000_s23463" name="公式" r:id="rId15" imgW="164957" imgH="203024" progId="Equation.3">
                  <p:embed/>
                </p:oleObj>
              </mc:Choice>
              <mc:Fallback>
                <p:oleObj name="公式" r:id="rId15" imgW="164957" imgH="203024" progId="Equation.3">
                  <p:embed/>
                  <p:pic>
                    <p:nvPicPr>
                      <p:cNvPr id="0" name="Picture 7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4546" y="5949280"/>
                        <a:ext cx="387350" cy="400050"/>
                      </a:xfrm>
                      <a:prstGeom prst="rect">
                        <a:avLst/>
                      </a:prstGeom>
                      <a:solidFill>
                        <a:schemeClr val="bg1"/>
                      </a:solidFill>
                    </p:spPr>
                  </p:pic>
                </p:oleObj>
              </mc:Fallback>
            </mc:AlternateContent>
          </a:graphicData>
        </a:graphic>
      </p:graphicFrame>
      <p:sp>
        <p:nvSpPr>
          <p:cNvPr id="40" name="矩形 39"/>
          <p:cNvSpPr/>
          <p:nvPr/>
        </p:nvSpPr>
        <p:spPr bwMode="auto">
          <a:xfrm>
            <a:off x="3428992" y="3510131"/>
            <a:ext cx="642942" cy="5000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1" name="直接连接符 40"/>
          <p:cNvCxnSpPr/>
          <p:nvPr/>
        </p:nvCxnSpPr>
        <p:spPr bwMode="auto">
          <a:xfrm>
            <a:off x="4071934" y="3795883"/>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2571736" y="3795883"/>
            <a:ext cx="85725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2643174" y="3295817"/>
            <a:ext cx="785818" cy="3571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flipV="1">
            <a:off x="2643174" y="3938759"/>
            <a:ext cx="785818" cy="214314"/>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49" name="Object 18"/>
          <p:cNvGraphicFramePr>
            <a:graphicFrameLocks noChangeAspect="1"/>
          </p:cNvGraphicFramePr>
          <p:nvPr>
            <p:extLst>
              <p:ext uri="{D42A27DB-BD31-4B8C-83A1-F6EECF244321}">
                <p14:modId xmlns:p14="http://schemas.microsoft.com/office/powerpoint/2010/main" val="2574617925"/>
              </p:ext>
            </p:extLst>
          </p:nvPr>
        </p:nvGraphicFramePr>
        <p:xfrm>
          <a:off x="2214563" y="2902105"/>
          <a:ext cx="387350" cy="474662"/>
        </p:xfrm>
        <a:graphic>
          <a:graphicData uri="http://schemas.openxmlformats.org/presentationml/2006/ole">
            <mc:AlternateContent xmlns:mc="http://schemas.openxmlformats.org/markup-compatibility/2006">
              <mc:Choice xmlns:v="urn:schemas-microsoft-com:vml" Requires="v">
                <p:oleObj spid="_x0000_s23464" name="公式" r:id="rId16" imgW="164957" imgH="241091" progId="Equation.3">
                  <p:embed/>
                </p:oleObj>
              </mc:Choice>
              <mc:Fallback>
                <p:oleObj name="公式" r:id="rId16" imgW="164957" imgH="241091" progId="Equation.3">
                  <p:embed/>
                  <p:pic>
                    <p:nvPicPr>
                      <p:cNvPr id="0" name="Picture 7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4563" y="2902105"/>
                        <a:ext cx="387350" cy="474662"/>
                      </a:xfrm>
                      <a:prstGeom prst="rect">
                        <a:avLst/>
                      </a:prstGeom>
                      <a:solidFill>
                        <a:schemeClr val="bg1"/>
                      </a:solidFill>
                    </p:spPr>
                  </p:pic>
                </p:oleObj>
              </mc:Fallback>
            </mc:AlternateContent>
          </a:graphicData>
        </a:graphic>
      </p:graphicFrame>
      <p:graphicFrame>
        <p:nvGraphicFramePr>
          <p:cNvPr id="55" name="Object 19"/>
          <p:cNvGraphicFramePr>
            <a:graphicFrameLocks noChangeAspect="1"/>
          </p:cNvGraphicFramePr>
          <p:nvPr>
            <p:extLst>
              <p:ext uri="{D42A27DB-BD31-4B8C-83A1-F6EECF244321}">
                <p14:modId xmlns:p14="http://schemas.microsoft.com/office/powerpoint/2010/main" val="4131322428"/>
              </p:ext>
            </p:extLst>
          </p:nvPr>
        </p:nvGraphicFramePr>
        <p:xfrm>
          <a:off x="2057400" y="3472017"/>
          <a:ext cx="417513" cy="476250"/>
        </p:xfrm>
        <a:graphic>
          <a:graphicData uri="http://schemas.openxmlformats.org/presentationml/2006/ole">
            <mc:AlternateContent xmlns:mc="http://schemas.openxmlformats.org/markup-compatibility/2006">
              <mc:Choice xmlns:v="urn:schemas-microsoft-com:vml" Requires="v">
                <p:oleObj spid="_x0000_s23465" name="公式" r:id="rId18" imgW="177646" imgH="241091" progId="Equation.3">
                  <p:embed/>
                </p:oleObj>
              </mc:Choice>
              <mc:Fallback>
                <p:oleObj name="公式" r:id="rId18" imgW="177646" imgH="241091" progId="Equation.3">
                  <p:embed/>
                  <p:pic>
                    <p:nvPicPr>
                      <p:cNvPr id="0" name="Picture 70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3472017"/>
                        <a:ext cx="417513" cy="476250"/>
                      </a:xfrm>
                      <a:prstGeom prst="rect">
                        <a:avLst/>
                      </a:prstGeom>
                      <a:solidFill>
                        <a:schemeClr val="bg1"/>
                      </a:solidFill>
                    </p:spPr>
                  </p:pic>
                </p:oleObj>
              </mc:Fallback>
            </mc:AlternateContent>
          </a:graphicData>
        </a:graphic>
      </p:graphicFrame>
      <p:graphicFrame>
        <p:nvGraphicFramePr>
          <p:cNvPr id="56" name="Object 20"/>
          <p:cNvGraphicFramePr>
            <a:graphicFrameLocks noChangeAspect="1"/>
          </p:cNvGraphicFramePr>
          <p:nvPr>
            <p:extLst>
              <p:ext uri="{D42A27DB-BD31-4B8C-83A1-F6EECF244321}">
                <p14:modId xmlns:p14="http://schemas.microsoft.com/office/powerpoint/2010/main" val="2408049612"/>
              </p:ext>
            </p:extLst>
          </p:nvPr>
        </p:nvGraphicFramePr>
        <p:xfrm>
          <a:off x="2114550" y="3960967"/>
          <a:ext cx="446088" cy="500063"/>
        </p:xfrm>
        <a:graphic>
          <a:graphicData uri="http://schemas.openxmlformats.org/presentationml/2006/ole">
            <mc:AlternateContent xmlns:mc="http://schemas.openxmlformats.org/markup-compatibility/2006">
              <mc:Choice xmlns:v="urn:schemas-microsoft-com:vml" Requires="v">
                <p:oleObj spid="_x0000_s23466" name="公式" r:id="rId20" imgW="190417" imgH="253890" progId="Equation.3">
                  <p:embed/>
                </p:oleObj>
              </mc:Choice>
              <mc:Fallback>
                <p:oleObj name="公式" r:id="rId20" imgW="190417" imgH="253890" progId="Equation.3">
                  <p:embed/>
                  <p:pic>
                    <p:nvPicPr>
                      <p:cNvPr id="0" name="Picture 70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4550" y="3960967"/>
                        <a:ext cx="446088" cy="500063"/>
                      </a:xfrm>
                      <a:prstGeom prst="rect">
                        <a:avLst/>
                      </a:prstGeom>
                      <a:solidFill>
                        <a:schemeClr val="bg1"/>
                      </a:solidFill>
                    </p:spPr>
                  </p:pic>
                </p:oleObj>
              </mc:Fallback>
            </mc:AlternateContent>
          </a:graphicData>
        </a:graphic>
      </p:graphicFrame>
      <p:graphicFrame>
        <p:nvGraphicFramePr>
          <p:cNvPr id="57" name="Object 21"/>
          <p:cNvGraphicFramePr>
            <a:graphicFrameLocks noChangeAspect="1"/>
          </p:cNvGraphicFramePr>
          <p:nvPr>
            <p:extLst>
              <p:ext uri="{D42A27DB-BD31-4B8C-83A1-F6EECF244321}">
                <p14:modId xmlns:p14="http://schemas.microsoft.com/office/powerpoint/2010/main" val="851792747"/>
              </p:ext>
            </p:extLst>
          </p:nvPr>
        </p:nvGraphicFramePr>
        <p:xfrm>
          <a:off x="4643438" y="3653007"/>
          <a:ext cx="298450" cy="349250"/>
        </p:xfrm>
        <a:graphic>
          <a:graphicData uri="http://schemas.openxmlformats.org/presentationml/2006/ole">
            <mc:AlternateContent xmlns:mc="http://schemas.openxmlformats.org/markup-compatibility/2006">
              <mc:Choice xmlns:v="urn:schemas-microsoft-com:vml" Requires="v">
                <p:oleObj spid="_x0000_s23467" name="公式" r:id="rId22" imgW="126725" imgH="177415" progId="Equation.3">
                  <p:embed/>
                </p:oleObj>
              </mc:Choice>
              <mc:Fallback>
                <p:oleObj name="公式" r:id="rId22" imgW="126725" imgH="177415" progId="Equation.3">
                  <p:embed/>
                  <p:pic>
                    <p:nvPicPr>
                      <p:cNvPr id="0" name="Picture 70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3438" y="3653007"/>
                        <a:ext cx="298450" cy="349250"/>
                      </a:xfrm>
                      <a:prstGeom prst="rect">
                        <a:avLst/>
                      </a:prstGeom>
                      <a:solidFill>
                        <a:schemeClr val="bg1"/>
                      </a:solidFill>
                    </p:spPr>
                  </p:pic>
                </p:oleObj>
              </mc:Fallback>
            </mc:AlternateContent>
          </a:graphicData>
        </a:graphic>
      </p:graphicFrame>
      <p:cxnSp>
        <p:nvCxnSpPr>
          <p:cNvPr id="58" name="直接连接符 57"/>
          <p:cNvCxnSpPr/>
          <p:nvPr/>
        </p:nvCxnSpPr>
        <p:spPr bwMode="auto">
          <a:xfrm>
            <a:off x="4929190" y="3938759"/>
            <a:ext cx="642942" cy="428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直接连接符 58"/>
          <p:cNvCxnSpPr/>
          <p:nvPr/>
        </p:nvCxnSpPr>
        <p:spPr bwMode="auto">
          <a:xfrm flipV="1">
            <a:off x="4929190" y="3367255"/>
            <a:ext cx="642942" cy="3571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5000628" y="3867321"/>
            <a:ext cx="78581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61" name="Object 22"/>
          <p:cNvGraphicFramePr>
            <a:graphicFrameLocks noChangeAspect="1"/>
          </p:cNvGraphicFramePr>
          <p:nvPr>
            <p:extLst>
              <p:ext uri="{D42A27DB-BD31-4B8C-83A1-F6EECF244321}">
                <p14:modId xmlns:p14="http://schemas.microsoft.com/office/powerpoint/2010/main" val="3237694678"/>
              </p:ext>
            </p:extLst>
          </p:nvPr>
        </p:nvGraphicFramePr>
        <p:xfrm>
          <a:off x="5613400" y="3116417"/>
          <a:ext cx="358775" cy="423863"/>
        </p:xfrm>
        <a:graphic>
          <a:graphicData uri="http://schemas.openxmlformats.org/presentationml/2006/ole">
            <mc:AlternateContent xmlns:mc="http://schemas.openxmlformats.org/markup-compatibility/2006">
              <mc:Choice xmlns:v="urn:schemas-microsoft-com:vml" Requires="v">
                <p:oleObj spid="_x0000_s23468" name="公式" r:id="rId24" imgW="152268" imgH="215713" progId="Equation.3">
                  <p:embed/>
                </p:oleObj>
              </mc:Choice>
              <mc:Fallback>
                <p:oleObj name="公式" r:id="rId24" imgW="152268" imgH="215713" progId="Equation.3">
                  <p:embed/>
                  <p:pic>
                    <p:nvPicPr>
                      <p:cNvPr id="0" name="Picture 70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13400" y="3116417"/>
                        <a:ext cx="358775" cy="423863"/>
                      </a:xfrm>
                      <a:prstGeom prst="rect">
                        <a:avLst/>
                      </a:prstGeom>
                      <a:solidFill>
                        <a:schemeClr val="bg1"/>
                      </a:solidFill>
                    </p:spPr>
                  </p:pic>
                </p:oleObj>
              </mc:Fallback>
            </mc:AlternateContent>
          </a:graphicData>
        </a:graphic>
      </p:graphicFrame>
      <p:graphicFrame>
        <p:nvGraphicFramePr>
          <p:cNvPr id="62" name="Object 23"/>
          <p:cNvGraphicFramePr>
            <a:graphicFrameLocks noChangeAspect="1"/>
          </p:cNvGraphicFramePr>
          <p:nvPr>
            <p:extLst>
              <p:ext uri="{D42A27DB-BD31-4B8C-83A1-F6EECF244321}">
                <p14:modId xmlns:p14="http://schemas.microsoft.com/office/powerpoint/2010/main" val="3449178823"/>
              </p:ext>
            </p:extLst>
          </p:nvPr>
        </p:nvGraphicFramePr>
        <p:xfrm>
          <a:off x="5656263" y="4175280"/>
          <a:ext cx="417512" cy="449262"/>
        </p:xfrm>
        <a:graphic>
          <a:graphicData uri="http://schemas.openxmlformats.org/presentationml/2006/ole">
            <mc:AlternateContent xmlns:mc="http://schemas.openxmlformats.org/markup-compatibility/2006">
              <mc:Choice xmlns:v="urn:schemas-microsoft-com:vml" Requires="v">
                <p:oleObj spid="_x0000_s23469" name="公式" r:id="rId26" imgW="177646" imgH="228402" progId="Equation.3">
                  <p:embed/>
                </p:oleObj>
              </mc:Choice>
              <mc:Fallback>
                <p:oleObj name="公式" r:id="rId26" imgW="177646" imgH="228402" progId="Equation.3">
                  <p:embed/>
                  <p:pic>
                    <p:nvPicPr>
                      <p:cNvPr id="0" name="Picture 70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56263" y="4175280"/>
                        <a:ext cx="417512" cy="449262"/>
                      </a:xfrm>
                      <a:prstGeom prst="rect">
                        <a:avLst/>
                      </a:prstGeom>
                      <a:solidFill>
                        <a:schemeClr val="bg1"/>
                      </a:solidFill>
                    </p:spPr>
                  </p:pic>
                </p:oleObj>
              </mc:Fallback>
            </mc:AlternateContent>
          </a:graphicData>
        </a:graphic>
      </p:graphicFrame>
      <p:graphicFrame>
        <p:nvGraphicFramePr>
          <p:cNvPr id="63" name="Object 24"/>
          <p:cNvGraphicFramePr>
            <a:graphicFrameLocks noChangeAspect="1"/>
          </p:cNvGraphicFramePr>
          <p:nvPr>
            <p:extLst>
              <p:ext uri="{D42A27DB-BD31-4B8C-83A1-F6EECF244321}">
                <p14:modId xmlns:p14="http://schemas.microsoft.com/office/powerpoint/2010/main" val="1981550078"/>
              </p:ext>
            </p:extLst>
          </p:nvPr>
        </p:nvGraphicFramePr>
        <p:xfrm>
          <a:off x="5799138" y="3616480"/>
          <a:ext cx="417512" cy="423862"/>
        </p:xfrm>
        <a:graphic>
          <a:graphicData uri="http://schemas.openxmlformats.org/presentationml/2006/ole">
            <mc:AlternateContent xmlns:mc="http://schemas.openxmlformats.org/markup-compatibility/2006">
              <mc:Choice xmlns:v="urn:schemas-microsoft-com:vml" Requires="v">
                <p:oleObj spid="_x0000_s23470" name="公式" r:id="rId28" imgW="177569" imgH="215619" progId="Equation.3">
                  <p:embed/>
                </p:oleObj>
              </mc:Choice>
              <mc:Fallback>
                <p:oleObj name="公式" r:id="rId28" imgW="177569" imgH="215619" progId="Equation.3">
                  <p:embed/>
                  <p:pic>
                    <p:nvPicPr>
                      <p:cNvPr id="0" name="Picture 70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9138" y="3616480"/>
                        <a:ext cx="417512" cy="423862"/>
                      </a:xfrm>
                      <a:prstGeom prst="rect">
                        <a:avLst/>
                      </a:prstGeom>
                      <a:solidFill>
                        <a:schemeClr val="bg1"/>
                      </a:solidFill>
                    </p:spPr>
                  </p:pic>
                </p:oleObj>
              </mc:Fallback>
            </mc:AlternateContent>
          </a:graphicData>
        </a:graphic>
      </p:graphicFrame>
      <p:sp>
        <p:nvSpPr>
          <p:cNvPr id="64" name="矩形 63"/>
          <p:cNvSpPr/>
          <p:nvPr/>
        </p:nvSpPr>
        <p:spPr bwMode="auto">
          <a:xfrm>
            <a:off x="6500826" y="3224379"/>
            <a:ext cx="428628"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5" name="矩形 64"/>
          <p:cNvSpPr/>
          <p:nvPr/>
        </p:nvSpPr>
        <p:spPr bwMode="auto">
          <a:xfrm>
            <a:off x="6500826" y="3653007"/>
            <a:ext cx="428628"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6" name="矩形 65"/>
          <p:cNvSpPr/>
          <p:nvPr/>
        </p:nvSpPr>
        <p:spPr bwMode="auto">
          <a:xfrm>
            <a:off x="6500826" y="4224511"/>
            <a:ext cx="428628"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67" name="直接连接符 66"/>
          <p:cNvCxnSpPr>
            <a:endCxn id="64" idx="1"/>
          </p:cNvCxnSpPr>
          <p:nvPr/>
        </p:nvCxnSpPr>
        <p:spPr bwMode="auto">
          <a:xfrm>
            <a:off x="6072198" y="3367255"/>
            <a:ext cx="42862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6929454" y="3367255"/>
            <a:ext cx="42862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6929454" y="3795883"/>
            <a:ext cx="42862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6929454" y="4367387"/>
            <a:ext cx="42862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直接连接符 70"/>
          <p:cNvCxnSpPr/>
          <p:nvPr/>
        </p:nvCxnSpPr>
        <p:spPr bwMode="auto">
          <a:xfrm>
            <a:off x="6072198" y="4367387"/>
            <a:ext cx="42862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2" name="直接连接符 71"/>
          <p:cNvCxnSpPr/>
          <p:nvPr/>
        </p:nvCxnSpPr>
        <p:spPr bwMode="auto">
          <a:xfrm>
            <a:off x="6072198" y="3795883"/>
            <a:ext cx="42862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73" name="Object 25"/>
          <p:cNvGraphicFramePr>
            <a:graphicFrameLocks noChangeAspect="1"/>
          </p:cNvGraphicFramePr>
          <p:nvPr>
            <p:extLst>
              <p:ext uri="{D42A27DB-BD31-4B8C-83A1-F6EECF244321}">
                <p14:modId xmlns:p14="http://schemas.microsoft.com/office/powerpoint/2010/main" val="936143626"/>
              </p:ext>
            </p:extLst>
          </p:nvPr>
        </p:nvGraphicFramePr>
        <p:xfrm>
          <a:off x="7500958" y="3152941"/>
          <a:ext cx="387350" cy="474662"/>
        </p:xfrm>
        <a:graphic>
          <a:graphicData uri="http://schemas.openxmlformats.org/presentationml/2006/ole">
            <mc:AlternateContent xmlns:mc="http://schemas.openxmlformats.org/markup-compatibility/2006">
              <mc:Choice xmlns:v="urn:schemas-microsoft-com:vml" Requires="v">
                <p:oleObj spid="_x0000_s23471" name="公式" r:id="rId30" imgW="164957" imgH="241091" progId="Equation.3">
                  <p:embed/>
                </p:oleObj>
              </mc:Choice>
              <mc:Fallback>
                <p:oleObj name="公式" r:id="rId30" imgW="164957" imgH="241091" progId="Equation.3">
                  <p:embed/>
                  <p:pic>
                    <p:nvPicPr>
                      <p:cNvPr id="0" name="Picture 7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00958" y="3152941"/>
                        <a:ext cx="387350" cy="474662"/>
                      </a:xfrm>
                      <a:prstGeom prst="rect">
                        <a:avLst/>
                      </a:prstGeom>
                      <a:solidFill>
                        <a:schemeClr val="bg1"/>
                      </a:solidFill>
                    </p:spPr>
                  </p:pic>
                </p:oleObj>
              </mc:Fallback>
            </mc:AlternateContent>
          </a:graphicData>
        </a:graphic>
      </p:graphicFrame>
      <p:graphicFrame>
        <p:nvGraphicFramePr>
          <p:cNvPr id="74" name="Object 26"/>
          <p:cNvGraphicFramePr>
            <a:graphicFrameLocks noChangeAspect="1"/>
          </p:cNvGraphicFramePr>
          <p:nvPr>
            <p:extLst>
              <p:ext uri="{D42A27DB-BD31-4B8C-83A1-F6EECF244321}">
                <p14:modId xmlns:p14="http://schemas.microsoft.com/office/powerpoint/2010/main" val="2263611537"/>
              </p:ext>
            </p:extLst>
          </p:nvPr>
        </p:nvGraphicFramePr>
        <p:xfrm>
          <a:off x="7500958" y="3581569"/>
          <a:ext cx="417513" cy="476250"/>
        </p:xfrm>
        <a:graphic>
          <a:graphicData uri="http://schemas.openxmlformats.org/presentationml/2006/ole">
            <mc:AlternateContent xmlns:mc="http://schemas.openxmlformats.org/markup-compatibility/2006">
              <mc:Choice xmlns:v="urn:schemas-microsoft-com:vml" Requires="v">
                <p:oleObj spid="_x0000_s23472" name="公式" r:id="rId31" imgW="177646" imgH="241091" progId="Equation.3">
                  <p:embed/>
                </p:oleObj>
              </mc:Choice>
              <mc:Fallback>
                <p:oleObj name="公式" r:id="rId31" imgW="177646" imgH="241091" progId="Equation.3">
                  <p:embed/>
                  <p:pic>
                    <p:nvPicPr>
                      <p:cNvPr id="0" name="Picture 7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00958" y="3581569"/>
                        <a:ext cx="417513" cy="476250"/>
                      </a:xfrm>
                      <a:prstGeom prst="rect">
                        <a:avLst/>
                      </a:prstGeom>
                      <a:solidFill>
                        <a:schemeClr val="bg1"/>
                      </a:solidFill>
                    </p:spPr>
                  </p:pic>
                </p:oleObj>
              </mc:Fallback>
            </mc:AlternateContent>
          </a:graphicData>
        </a:graphic>
      </p:graphicFrame>
      <p:graphicFrame>
        <p:nvGraphicFramePr>
          <p:cNvPr id="75" name="Object 27"/>
          <p:cNvGraphicFramePr>
            <a:graphicFrameLocks noChangeAspect="1"/>
          </p:cNvGraphicFramePr>
          <p:nvPr>
            <p:extLst>
              <p:ext uri="{D42A27DB-BD31-4B8C-83A1-F6EECF244321}">
                <p14:modId xmlns:p14="http://schemas.microsoft.com/office/powerpoint/2010/main" val="2174307856"/>
              </p:ext>
            </p:extLst>
          </p:nvPr>
        </p:nvGraphicFramePr>
        <p:xfrm>
          <a:off x="7500958" y="4153073"/>
          <a:ext cx="446088" cy="500063"/>
        </p:xfrm>
        <a:graphic>
          <a:graphicData uri="http://schemas.openxmlformats.org/presentationml/2006/ole">
            <mc:AlternateContent xmlns:mc="http://schemas.openxmlformats.org/markup-compatibility/2006">
              <mc:Choice xmlns:v="urn:schemas-microsoft-com:vml" Requires="v">
                <p:oleObj spid="_x0000_s23473" name="公式" r:id="rId32" imgW="190417" imgH="253890" progId="Equation.3">
                  <p:embed/>
                </p:oleObj>
              </mc:Choice>
              <mc:Fallback>
                <p:oleObj name="公式" r:id="rId32" imgW="190417" imgH="253890" progId="Equation.3">
                  <p:embed/>
                  <p:pic>
                    <p:nvPicPr>
                      <p:cNvPr id="0" name="Picture 7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00958" y="4153073"/>
                        <a:ext cx="446088" cy="500063"/>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25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253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54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5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9" end="9"/>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54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2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4" grpId="0" animBg="1"/>
      <p:bldP spid="65" grpId="0" animBg="1"/>
      <p:bldP spid="6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604" y="357166"/>
            <a:ext cx="7772400" cy="1143000"/>
          </a:xfrm>
        </p:spPr>
        <p:txBody>
          <a:bodyPr/>
          <a:lstStyle/>
          <a:p>
            <a:pPr algn="l"/>
            <a:r>
              <a:rPr lang="zh-CN" altLang="en-US" sz="3600" dirty="0" smtClean="0"/>
              <a:t>四、动量守恒定律</a:t>
            </a:r>
            <a:endParaRPr lang="zh-CN" altLang="en-US" sz="3600" dirty="0"/>
          </a:p>
        </p:txBody>
      </p:sp>
      <p:sp>
        <p:nvSpPr>
          <p:cNvPr id="3" name="内容占位符 2"/>
          <p:cNvSpPr>
            <a:spLocks noGrp="1"/>
          </p:cNvSpPr>
          <p:nvPr>
            <p:ph idx="1"/>
          </p:nvPr>
        </p:nvSpPr>
        <p:spPr>
          <a:xfrm>
            <a:off x="685800" y="1428736"/>
            <a:ext cx="7772400" cy="4667264"/>
          </a:xfrm>
        </p:spPr>
        <p:txBody>
          <a:bodyPr/>
          <a:lstStyle/>
          <a:p>
            <a:r>
              <a:rPr lang="zh-CN" altLang="en-US" sz="2800" dirty="0" smtClean="0"/>
              <a:t>由动量定理直接得到：</a:t>
            </a:r>
            <a:endParaRPr lang="en-US" altLang="zh-CN" sz="2800" dirty="0" smtClean="0"/>
          </a:p>
          <a:p>
            <a:r>
              <a:rPr lang="zh-CN" altLang="en-US" sz="2800" dirty="0" smtClean="0"/>
              <a:t>单个质点：当质点所受的合力为零时，质点的动量不变。</a:t>
            </a:r>
            <a:endParaRPr lang="en-US" altLang="zh-CN" sz="2800" dirty="0" smtClean="0"/>
          </a:p>
          <a:p>
            <a:endParaRPr lang="en-US" altLang="zh-CN" sz="2800" dirty="0" smtClean="0"/>
          </a:p>
          <a:p>
            <a:pPr>
              <a:buNone/>
            </a:pPr>
            <a:r>
              <a:rPr lang="en-US" altLang="zh-CN" sz="2800" dirty="0" smtClean="0"/>
              <a:t>			——</a:t>
            </a:r>
            <a:r>
              <a:rPr lang="zh-CN" altLang="en-US" sz="2800" b="1" dirty="0" smtClean="0">
                <a:solidFill>
                  <a:srgbClr val="FF0000"/>
                </a:solidFill>
              </a:rPr>
              <a:t>质点动量守恒定律</a:t>
            </a:r>
            <a:r>
              <a:rPr lang="zh-CN" altLang="en-US" sz="2800" dirty="0" smtClean="0"/>
              <a:t>。</a:t>
            </a:r>
            <a:endParaRPr lang="en-US" altLang="zh-CN" sz="2800" dirty="0" smtClean="0"/>
          </a:p>
          <a:p>
            <a:pPr>
              <a:buFont typeface="Wingdings" pitchFamily="2" charset="2"/>
              <a:buChar char="Ø"/>
            </a:pPr>
            <a:r>
              <a:rPr lang="zh-CN" altLang="en-US" sz="2800" dirty="0" smtClean="0"/>
              <a:t>质点系：如果整个质点系所受的合外力为零，则质点系的总动量保持不变。</a:t>
            </a:r>
            <a:endParaRPr lang="en-US" altLang="zh-CN" sz="2800" dirty="0" smtClean="0"/>
          </a:p>
          <a:p>
            <a:pPr marL="0" indent="0">
              <a:buNone/>
            </a:pPr>
            <a:r>
              <a:rPr lang="zh-CN" altLang="en-US" sz="2800" dirty="0" smtClean="0"/>
              <a:t> </a:t>
            </a:r>
            <a:endParaRPr lang="en-US" altLang="zh-CN" sz="2800" dirty="0" smtClean="0"/>
          </a:p>
          <a:p>
            <a:pPr>
              <a:buNone/>
            </a:pPr>
            <a:r>
              <a:rPr lang="en-US" altLang="zh-CN" sz="2800" dirty="0" smtClean="0"/>
              <a:t>			——</a:t>
            </a:r>
            <a:r>
              <a:rPr lang="zh-CN" altLang="en-US" sz="2800" b="1" dirty="0" smtClean="0">
                <a:solidFill>
                  <a:srgbClr val="FF0000"/>
                </a:solidFill>
              </a:rPr>
              <a:t>质点系的动量守恒定律</a:t>
            </a:r>
            <a:r>
              <a:rPr lang="zh-CN" altLang="en-US" sz="2800" dirty="0" smtClean="0"/>
              <a:t>。</a:t>
            </a:r>
            <a:endParaRPr lang="en-US" altLang="zh-CN" sz="2800" dirty="0" smtClean="0"/>
          </a:p>
          <a:p>
            <a:pPr>
              <a:buFont typeface="Wingdings" pitchFamily="2" charset="2"/>
              <a:buChar char="p"/>
            </a:pPr>
            <a:endParaRPr lang="en-US" altLang="zh-CN" sz="2000" dirty="0" smtClean="0"/>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50</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55592511"/>
              </p:ext>
            </p:extLst>
          </p:nvPr>
        </p:nvGraphicFramePr>
        <p:xfrm>
          <a:off x="2968649" y="2716199"/>
          <a:ext cx="4051623" cy="571514"/>
        </p:xfrm>
        <a:graphic>
          <a:graphicData uri="http://schemas.openxmlformats.org/presentationml/2006/ole">
            <mc:AlternateContent xmlns:mc="http://schemas.openxmlformats.org/markup-compatibility/2006">
              <mc:Choice xmlns:v="urn:schemas-microsoft-com:vml" Requires="v">
                <p:oleObj spid="_x0000_s112678" name="Equation" r:id="rId3" imgW="1663560" imgH="228600" progId="">
                  <p:embed/>
                </p:oleObj>
              </mc:Choice>
              <mc:Fallback>
                <p:oleObj name="Equation" r:id="rId3" imgW="1663560" imgH="2286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49" y="2716199"/>
                        <a:ext cx="4051623" cy="571514"/>
                      </a:xfrm>
                      <a:prstGeom prst="rect">
                        <a:avLst/>
                      </a:prstGeom>
                      <a:solidFill>
                        <a:schemeClr val="bg1"/>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58841102"/>
              </p:ext>
            </p:extLst>
          </p:nvPr>
        </p:nvGraphicFramePr>
        <p:xfrm>
          <a:off x="2915816" y="4856026"/>
          <a:ext cx="4320480" cy="585909"/>
        </p:xfrm>
        <a:graphic>
          <a:graphicData uri="http://schemas.openxmlformats.org/presentationml/2006/ole">
            <mc:AlternateContent xmlns:mc="http://schemas.openxmlformats.org/markup-compatibility/2006">
              <mc:Choice xmlns:v="urn:schemas-microsoft-com:vml" Requires="v">
                <p:oleObj spid="_x0000_s112679" name="Equation" r:id="rId5" imgW="2019240" imgH="266400" progId="">
                  <p:embed/>
                </p:oleObj>
              </mc:Choice>
              <mc:Fallback>
                <p:oleObj name="Equation" r:id="rId5" imgW="2019240" imgH="2664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856026"/>
                        <a:ext cx="4320480" cy="58590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5975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000108"/>
            <a:ext cx="8643998" cy="5310206"/>
          </a:xfrm>
        </p:spPr>
        <p:txBody>
          <a:bodyPr/>
          <a:lstStyle/>
          <a:p>
            <a:pPr>
              <a:buFont typeface="Wingdings" pitchFamily="2" charset="2"/>
              <a:buChar char="p"/>
            </a:pPr>
            <a:r>
              <a:rPr lang="zh-CN" altLang="en-US" sz="2800" dirty="0" smtClean="0"/>
              <a:t>注意：</a:t>
            </a:r>
            <a:endParaRPr lang="en-US" altLang="zh-CN" sz="2800" dirty="0" smtClean="0"/>
          </a:p>
          <a:p>
            <a:pPr marL="542925" indent="-542925">
              <a:buNone/>
            </a:pPr>
            <a:r>
              <a:rPr lang="en-US" altLang="zh-CN" sz="2800" dirty="0" smtClean="0"/>
              <a:t>1</a:t>
            </a:r>
            <a:r>
              <a:rPr lang="zh-CN" altLang="en-US" sz="2800" dirty="0" smtClean="0"/>
              <a:t>）这里要注意的是，尽管整个质点系的总动量不变，但各质点的动量则有可能改变，因为内力可以使各个质点的动量发生变化。</a:t>
            </a:r>
            <a:endParaRPr lang="en-US" altLang="zh-CN" sz="2800" dirty="0" smtClean="0"/>
          </a:p>
          <a:p>
            <a:pPr>
              <a:buNone/>
            </a:pPr>
            <a:r>
              <a:rPr lang="en-US" altLang="zh-CN" sz="2800" dirty="0" smtClean="0"/>
              <a:t> 2</a:t>
            </a:r>
            <a:r>
              <a:rPr lang="zh-CN" altLang="en-US" sz="2800" dirty="0" smtClean="0"/>
              <a:t>）质点系的总动量指各质点动量的矢量和。</a:t>
            </a:r>
            <a:endParaRPr lang="en-US" altLang="zh-CN" sz="2800" dirty="0" smtClean="0"/>
          </a:p>
          <a:p>
            <a:pPr>
              <a:buNone/>
            </a:pPr>
            <a:r>
              <a:rPr lang="en-US" altLang="zh-CN" sz="2800" dirty="0" smtClean="0"/>
              <a:t> 3</a:t>
            </a:r>
            <a:r>
              <a:rPr lang="zh-CN" altLang="en-US" sz="2800" dirty="0" smtClean="0"/>
              <a:t>）动量守恒定理可表示为：如                  </a:t>
            </a:r>
          </a:p>
          <a:p>
            <a:pPr>
              <a:buNone/>
            </a:pPr>
            <a:r>
              <a:rPr lang="en-US" altLang="zh-CN" sz="2800" dirty="0" smtClean="0"/>
              <a:t>		</a:t>
            </a:r>
            <a:r>
              <a:rPr lang="zh-CN" altLang="en-US" sz="2800" dirty="0" smtClean="0"/>
              <a:t>则</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51</a:t>
            </a:fld>
            <a:endParaRPr lang="en-US" altLang="zh-CN">
              <a:solidFill>
                <a:srgbClr val="000000"/>
              </a:solidFill>
            </a:endParaRPr>
          </a:p>
        </p:txBody>
      </p:sp>
      <p:graphicFrame>
        <p:nvGraphicFramePr>
          <p:cNvPr id="96258" name="Object 2"/>
          <p:cNvGraphicFramePr>
            <a:graphicFrameLocks noChangeAspect="1"/>
          </p:cNvGraphicFramePr>
          <p:nvPr>
            <p:extLst>
              <p:ext uri="{D42A27DB-BD31-4B8C-83A1-F6EECF244321}">
                <p14:modId xmlns:p14="http://schemas.microsoft.com/office/powerpoint/2010/main" val="3131379426"/>
              </p:ext>
            </p:extLst>
          </p:nvPr>
        </p:nvGraphicFramePr>
        <p:xfrm>
          <a:off x="5148065" y="3356992"/>
          <a:ext cx="1224135" cy="587662"/>
        </p:xfrm>
        <a:graphic>
          <a:graphicData uri="http://schemas.openxmlformats.org/presentationml/2006/ole">
            <mc:AlternateContent xmlns:mc="http://schemas.openxmlformats.org/markup-compatibility/2006">
              <mc:Choice xmlns:v="urn:schemas-microsoft-com:vml" Requires="v">
                <p:oleObj spid="_x0000_s105540" name="公式" r:id="rId3" imgW="571252" imgH="266584" progId="Equation.3">
                  <p:embed/>
                </p:oleObj>
              </mc:Choice>
              <mc:Fallback>
                <p:oleObj name="公式" r:id="rId3" imgW="571252" imgH="266584"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5" y="3356992"/>
                        <a:ext cx="1224135" cy="58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59" name="Object 3"/>
          <p:cNvGraphicFramePr>
            <a:graphicFrameLocks noChangeAspect="1"/>
          </p:cNvGraphicFramePr>
          <p:nvPr>
            <p:extLst>
              <p:ext uri="{D42A27DB-BD31-4B8C-83A1-F6EECF244321}">
                <p14:modId xmlns:p14="http://schemas.microsoft.com/office/powerpoint/2010/main" val="2445594483"/>
              </p:ext>
            </p:extLst>
          </p:nvPr>
        </p:nvGraphicFramePr>
        <p:xfrm>
          <a:off x="1619673" y="3861048"/>
          <a:ext cx="1800200" cy="637483"/>
        </p:xfrm>
        <a:graphic>
          <a:graphicData uri="http://schemas.openxmlformats.org/presentationml/2006/ole">
            <mc:AlternateContent xmlns:mc="http://schemas.openxmlformats.org/markup-compatibility/2006">
              <mc:Choice xmlns:v="urn:schemas-microsoft-com:vml" Requires="v">
                <p:oleObj spid="_x0000_s105541" name="公式" r:id="rId5" imgW="774364" imgH="266584" progId="Equation.3">
                  <p:embed/>
                </p:oleObj>
              </mc:Choice>
              <mc:Fallback>
                <p:oleObj name="公式" r:id="rId5" imgW="774364" imgH="266584"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3" y="3861048"/>
                        <a:ext cx="1800200" cy="63748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29502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6258"/>
                                        </p:tgtEl>
                                        <p:attrNameLst>
                                          <p:attrName>style.visibility</p:attrName>
                                        </p:attrNameLst>
                                      </p:cBhvr>
                                      <p:to>
                                        <p:strVal val="visible"/>
                                      </p:to>
                                    </p:set>
                                    <p:anim calcmode="lin" valueType="num">
                                      <p:cBhvr additive="base">
                                        <p:cTn id="23" dur="500" fill="hold"/>
                                        <p:tgtEl>
                                          <p:spTgt spid="96258"/>
                                        </p:tgtEl>
                                        <p:attrNameLst>
                                          <p:attrName>ppt_x</p:attrName>
                                        </p:attrNameLst>
                                      </p:cBhvr>
                                      <p:tavLst>
                                        <p:tav tm="0">
                                          <p:val>
                                            <p:strVal val="0-#ppt_w/2"/>
                                          </p:val>
                                        </p:tav>
                                        <p:tav tm="100000">
                                          <p:val>
                                            <p:strVal val="#ppt_x"/>
                                          </p:val>
                                        </p:tav>
                                      </p:tavLst>
                                    </p:anim>
                                    <p:anim calcmode="lin" valueType="num">
                                      <p:cBhvr additive="base">
                                        <p:cTn id="24" dur="500" fill="hold"/>
                                        <p:tgtEl>
                                          <p:spTgt spid="9625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6259"/>
                                        </p:tgtEl>
                                        <p:attrNameLst>
                                          <p:attrName>style.visibility</p:attrName>
                                        </p:attrNameLst>
                                      </p:cBhvr>
                                      <p:to>
                                        <p:strVal val="visible"/>
                                      </p:to>
                                    </p:set>
                                    <p:anim calcmode="lin" valueType="num">
                                      <p:cBhvr additive="base">
                                        <p:cTn id="31" dur="500" fill="hold"/>
                                        <p:tgtEl>
                                          <p:spTgt spid="96259"/>
                                        </p:tgtEl>
                                        <p:attrNameLst>
                                          <p:attrName>ppt_x</p:attrName>
                                        </p:attrNameLst>
                                      </p:cBhvr>
                                      <p:tavLst>
                                        <p:tav tm="0">
                                          <p:val>
                                            <p:strVal val="0-#ppt_w/2"/>
                                          </p:val>
                                        </p:tav>
                                        <p:tav tm="100000">
                                          <p:val>
                                            <p:strVal val="#ppt_x"/>
                                          </p:val>
                                        </p:tav>
                                      </p:tavLst>
                                    </p:anim>
                                    <p:anim calcmode="lin" valueType="num">
                                      <p:cBhvr additive="base">
                                        <p:cTn id="32" dur="500" fill="hold"/>
                                        <p:tgtEl>
                                          <p:spTgt spid="96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smtClean="0"/>
              <a:t>也可用动量守恒定律的分量表达式：</a:t>
            </a:r>
            <a:endParaRPr lang="zh-CN" altLang="en-US" sz="2800" dirty="0"/>
          </a:p>
        </p:txBody>
      </p:sp>
      <p:sp>
        <p:nvSpPr>
          <p:cNvPr id="3" name="内容占位符 2"/>
          <p:cNvSpPr>
            <a:spLocks noGrp="1"/>
          </p:cNvSpPr>
          <p:nvPr>
            <p:ph idx="1"/>
          </p:nvPr>
        </p:nvSpPr>
        <p:spPr>
          <a:xfrm>
            <a:off x="685800" y="1500174"/>
            <a:ext cx="7772400" cy="4595826"/>
          </a:xfrm>
        </p:spPr>
        <p:txBody>
          <a:bodyPr/>
          <a:lstStyle/>
          <a:p>
            <a:endParaRPr lang="en-US" altLang="zh-CN" dirty="0" smtClean="0"/>
          </a:p>
          <a:p>
            <a:endParaRPr lang="en-US" altLang="zh-CN" dirty="0" smtClean="0"/>
          </a:p>
          <a:p>
            <a:endParaRPr lang="en-US" altLang="zh-CN" sz="2000" dirty="0" smtClean="0"/>
          </a:p>
          <a:p>
            <a:endParaRPr lang="zh-CN" altLang="en-US"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52</a:t>
            </a:fld>
            <a:endParaRPr lang="en-US" altLang="zh-CN">
              <a:solidFill>
                <a:srgbClr val="000000"/>
              </a:solidFill>
            </a:endParaRPr>
          </a:p>
        </p:txBody>
      </p:sp>
      <p:graphicFrame>
        <p:nvGraphicFramePr>
          <p:cNvPr id="84994" name="Object 2"/>
          <p:cNvGraphicFramePr>
            <a:graphicFrameLocks noChangeAspect="1"/>
          </p:cNvGraphicFramePr>
          <p:nvPr>
            <p:extLst>
              <p:ext uri="{D42A27DB-BD31-4B8C-83A1-F6EECF244321}">
                <p14:modId xmlns:p14="http://schemas.microsoft.com/office/powerpoint/2010/main" val="1601765558"/>
              </p:ext>
            </p:extLst>
          </p:nvPr>
        </p:nvGraphicFramePr>
        <p:xfrm>
          <a:off x="2100744" y="1916832"/>
          <a:ext cx="4991536" cy="2414056"/>
        </p:xfrm>
        <a:graphic>
          <a:graphicData uri="http://schemas.openxmlformats.org/presentationml/2006/ole">
            <mc:AlternateContent xmlns:mc="http://schemas.openxmlformats.org/markup-compatibility/2006">
              <mc:Choice xmlns:v="urn:schemas-microsoft-com:vml" Requires="v">
                <p:oleObj spid="_x0000_s106531" name="公式" r:id="rId3" imgW="1892300" imgH="889000" progId="Equation.3">
                  <p:embed/>
                </p:oleObj>
              </mc:Choice>
              <mc:Fallback>
                <p:oleObj name="公式" r:id="rId3" imgW="1892300" imgH="8890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744" y="1916832"/>
                        <a:ext cx="4991536" cy="2414056"/>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8410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0-#ppt_w/2"/>
                                          </p:val>
                                        </p:tav>
                                        <p:tav tm="100000">
                                          <p:val>
                                            <p:strVal val="#ppt_x"/>
                                          </p:val>
                                        </p:tav>
                                      </p:tavLst>
                                    </p:anim>
                                    <p:anim calcmode="lin" valueType="num">
                                      <p:cBhvr additive="base">
                                        <p:cTn id="8" dur="500" fill="hold"/>
                                        <p:tgtEl>
                                          <p:spTgt spid="849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00108"/>
            <a:ext cx="8286808" cy="5095892"/>
          </a:xfrm>
        </p:spPr>
        <p:txBody>
          <a:bodyPr/>
          <a:lstStyle/>
          <a:p>
            <a:r>
              <a:rPr lang="zh-CN" altLang="en-US" sz="2800" dirty="0" smtClean="0"/>
              <a:t>由此可知，对在任一方向动量守恒定律都成立。</a:t>
            </a:r>
            <a:endParaRPr lang="en-US" altLang="zh-CN" sz="2800" dirty="0" smtClean="0"/>
          </a:p>
          <a:p>
            <a:endParaRPr lang="en-US" altLang="zh-CN" sz="2800" dirty="0" smtClean="0"/>
          </a:p>
          <a:p>
            <a:r>
              <a:rPr lang="zh-CN" altLang="en-US" sz="2800" dirty="0" smtClean="0"/>
              <a:t>也就是说，对于质点或质点系，即使在总的合外力不为零的情况下，如果在某个方向上合外力的分量为零，则该方向上的总动量分量也是守恒的，由此解决问题非常方便。</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53</a:t>
            </a:fld>
            <a:endParaRPr lang="en-US" altLang="zh-CN">
              <a:solidFill>
                <a:srgbClr val="000000"/>
              </a:solidFill>
            </a:endParaRPr>
          </a:p>
        </p:txBody>
      </p:sp>
    </p:spTree>
    <p:extLst>
      <p:ext uri="{BB962C8B-B14F-4D97-AF65-F5344CB8AC3E}">
        <p14:creationId xmlns:p14="http://schemas.microsoft.com/office/powerpoint/2010/main" val="33144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890574"/>
          </a:xfrm>
        </p:spPr>
        <p:txBody>
          <a:bodyPr/>
          <a:lstStyle/>
          <a:p>
            <a:pPr algn="l"/>
            <a:r>
              <a:rPr lang="zh-CN" altLang="en-US" sz="3600" dirty="0" smtClean="0"/>
              <a:t>五、反冲现象及火箭原理</a:t>
            </a:r>
            <a:endParaRPr lang="zh-CN" altLang="en-US" sz="3600" dirty="0"/>
          </a:p>
        </p:txBody>
      </p:sp>
      <p:sp>
        <p:nvSpPr>
          <p:cNvPr id="3" name="内容占位符 2"/>
          <p:cNvSpPr>
            <a:spLocks noGrp="1"/>
          </p:cNvSpPr>
          <p:nvPr>
            <p:ph idx="1"/>
          </p:nvPr>
        </p:nvSpPr>
        <p:spPr>
          <a:xfrm>
            <a:off x="500034" y="1785926"/>
            <a:ext cx="8172480" cy="4738702"/>
          </a:xfrm>
        </p:spPr>
        <p:txBody>
          <a:bodyPr/>
          <a:lstStyle/>
          <a:p>
            <a:r>
              <a:rPr lang="zh-CN" altLang="en-US" sz="2800" dirty="0" smtClean="0"/>
              <a:t>关于动量定理及动量守恒定律可应用</a:t>
            </a:r>
            <a:r>
              <a:rPr lang="zh-CN" altLang="en-US" sz="2800" dirty="0"/>
              <a:t>于</a:t>
            </a:r>
            <a:r>
              <a:rPr lang="zh-CN" altLang="en-US" sz="2800" dirty="0" smtClean="0"/>
              <a:t>碰撞问题及反冲现象中。</a:t>
            </a:r>
            <a:endParaRPr lang="en-US" altLang="zh-CN" sz="2800" dirty="0" smtClean="0"/>
          </a:p>
          <a:p>
            <a:r>
              <a:rPr lang="zh-CN" altLang="en-US" sz="2800" dirty="0" smtClean="0"/>
              <a:t>  反冲现象，可以应用动量守恒定理予以解释。</a:t>
            </a:r>
            <a:endParaRPr lang="en-US" altLang="zh-CN" sz="2800" dirty="0" smtClean="0"/>
          </a:p>
          <a:p>
            <a:r>
              <a:rPr lang="zh-CN" altLang="en-US" sz="2800" dirty="0" smtClean="0"/>
              <a:t>在研究火箭时，通常忽略空气阻力及重力的作用。</a:t>
            </a:r>
            <a:endParaRPr lang="en-US" altLang="zh-CN" sz="28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54</a:t>
            </a:fld>
            <a:endParaRPr lang="en-US" altLang="zh-CN">
              <a:solidFill>
                <a:srgbClr val="000000"/>
              </a:solidFill>
            </a:endParaRPr>
          </a:p>
        </p:txBody>
      </p:sp>
    </p:spTree>
    <p:extLst>
      <p:ext uri="{BB962C8B-B14F-4D97-AF65-F5344CB8AC3E}">
        <p14:creationId xmlns:p14="http://schemas.microsoft.com/office/powerpoint/2010/main" val="287113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Font typeface="Arial" panose="020B0604020202020204" pitchFamily="34" charset="0"/>
              <a:buChar char="•"/>
            </a:pPr>
            <a:r>
              <a:rPr lang="zh-CN" altLang="en-US" sz="2800" dirty="0" smtClean="0"/>
              <a:t>设</a:t>
            </a:r>
            <a:r>
              <a:rPr lang="en-US" altLang="zh-CN" sz="2800" dirty="0" smtClean="0"/>
              <a:t>t</a:t>
            </a:r>
            <a:r>
              <a:rPr lang="zh-CN" altLang="en-US" sz="2800" dirty="0" smtClean="0"/>
              <a:t>时刻，火箭的质量为</a:t>
            </a:r>
            <a:r>
              <a:rPr lang="en-US" altLang="zh-CN" sz="2800" dirty="0" smtClean="0"/>
              <a:t>M</a:t>
            </a:r>
            <a:r>
              <a:rPr lang="zh-CN" altLang="en-US" sz="2800" dirty="0" smtClean="0"/>
              <a:t>，速度为     ，单位时间喷出气体的质量为      ，气体相对于火箭的速度为     ，气体的绝对速度为：</a:t>
            </a:r>
            <a:endParaRPr lang="en-US" altLang="zh-CN" sz="2800" dirty="0" smtClean="0"/>
          </a:p>
          <a:p>
            <a:pPr>
              <a:buFont typeface="Arial" panose="020B0604020202020204" pitchFamily="34" charset="0"/>
              <a:buChar char="•"/>
            </a:pPr>
            <a:r>
              <a:rPr lang="zh-CN" altLang="en-US" sz="2800" dirty="0" smtClean="0"/>
              <a:t>因二者反向，沿同一直线，火箭前进方向为正方向     ，则气体的绝对速度可表示为： </a:t>
            </a:r>
            <a:r>
              <a:rPr lang="en-US" altLang="zh-CN" sz="2800" dirty="0" smtClean="0"/>
              <a:t>	          </a:t>
            </a:r>
            <a:r>
              <a:rPr lang="zh-CN" altLang="en-US" sz="2800" dirty="0" smtClean="0"/>
              <a:t>，这样就可用代数式表示。</a:t>
            </a:r>
            <a:endParaRPr lang="en-US" altLang="zh-CN" sz="2800" dirty="0" smtClean="0"/>
          </a:p>
          <a:p>
            <a:pPr>
              <a:buNone/>
            </a:pPr>
            <a:r>
              <a:rPr lang="en-US" altLang="zh-CN" sz="2800" dirty="0" smtClean="0"/>
              <a:t>	</a:t>
            </a:r>
            <a:r>
              <a:rPr lang="en-US" altLang="zh-CN" sz="2800" dirty="0" err="1" smtClean="0"/>
              <a:t>dt</a:t>
            </a:r>
            <a:r>
              <a:rPr lang="zh-CN" altLang="en-US" sz="2800" dirty="0" smtClean="0"/>
              <a:t>时间后：</a:t>
            </a:r>
            <a:endParaRPr lang="en-US" altLang="zh-CN" sz="2800" dirty="0" smtClean="0"/>
          </a:p>
          <a:p>
            <a:pPr>
              <a:buNone/>
            </a:pPr>
            <a:r>
              <a:rPr lang="en-US" altLang="zh-CN" sz="2800" dirty="0" smtClean="0"/>
              <a:t>			</a:t>
            </a:r>
            <a:r>
              <a:rPr lang="zh-CN" altLang="en-US" sz="2800" dirty="0" smtClean="0"/>
              <a:t>火箭：</a:t>
            </a:r>
            <a:r>
              <a:rPr lang="en-US" altLang="zh-CN" sz="2800" dirty="0" smtClean="0"/>
              <a:t>	              </a:t>
            </a:r>
            <a:r>
              <a:rPr lang="zh-CN" altLang="en-US" sz="2800" dirty="0" smtClean="0"/>
              <a:t>，</a:t>
            </a:r>
            <a:r>
              <a:rPr lang="en-US" altLang="zh-CN" sz="3600" dirty="0" smtClean="0"/>
              <a:t>(</a:t>
            </a:r>
            <a:r>
              <a:rPr lang="en-US" altLang="zh-CN" sz="3600" dirty="0" err="1" smtClean="0"/>
              <a:t>v+dv</a:t>
            </a:r>
            <a:r>
              <a:rPr lang="en-US" altLang="zh-CN" sz="3600" dirty="0" smtClean="0"/>
              <a:t>)</a:t>
            </a:r>
          </a:p>
          <a:p>
            <a:pPr>
              <a:buNone/>
            </a:pPr>
            <a:r>
              <a:rPr lang="en-US" altLang="zh-CN" sz="2800" dirty="0" smtClean="0"/>
              <a:t> 		           </a:t>
            </a:r>
            <a:r>
              <a:rPr lang="zh-CN" altLang="en-US" sz="2800" dirty="0" smtClean="0"/>
              <a:t>气体：</a:t>
            </a:r>
            <a:r>
              <a:rPr lang="en-US" altLang="zh-CN" sz="2800" dirty="0" smtClean="0"/>
              <a:t>	  </a:t>
            </a:r>
            <a:r>
              <a:rPr lang="zh-CN" altLang="en-US" sz="2800" dirty="0" smtClean="0"/>
              <a:t>，</a:t>
            </a:r>
            <a:r>
              <a:rPr lang="en-US" altLang="zh-CN" sz="3600" dirty="0" smtClean="0"/>
              <a:t>(</a:t>
            </a:r>
            <a:r>
              <a:rPr lang="en-US" altLang="zh-CN" sz="3600" dirty="0" err="1" smtClean="0"/>
              <a:t>v+dv</a:t>
            </a:r>
            <a:r>
              <a:rPr lang="en-US" altLang="zh-CN" sz="3600" dirty="0" smtClean="0"/>
              <a:t>-u)</a:t>
            </a:r>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55</a:t>
            </a:fld>
            <a:endParaRPr lang="en-US" altLang="zh-CN">
              <a:solidFill>
                <a:srgbClr val="000000"/>
              </a:solidFill>
            </a:endParaRPr>
          </a:p>
        </p:txBody>
      </p:sp>
      <p:graphicFrame>
        <p:nvGraphicFramePr>
          <p:cNvPr id="97290" name="Object 10"/>
          <p:cNvGraphicFramePr>
            <a:graphicFrameLocks noChangeAspect="1"/>
          </p:cNvGraphicFramePr>
          <p:nvPr/>
        </p:nvGraphicFramePr>
        <p:xfrm>
          <a:off x="6500826" y="500042"/>
          <a:ext cx="441510" cy="631816"/>
        </p:xfrm>
        <a:graphic>
          <a:graphicData uri="http://schemas.openxmlformats.org/presentationml/2006/ole">
            <mc:AlternateContent xmlns:mc="http://schemas.openxmlformats.org/markup-compatibility/2006">
              <mc:Choice xmlns:v="urn:schemas-microsoft-com:vml" Requires="v">
                <p:oleObj spid="_x0000_s107786" name="公式" r:id="rId3" imgW="126725" imgH="177415" progId="Equation.3">
                  <p:embed/>
                </p:oleObj>
              </mc:Choice>
              <mc:Fallback>
                <p:oleObj name="公式" r:id="rId3" imgW="126725" imgH="177415" progId="Equation.3">
                  <p:embed/>
                  <p:pic>
                    <p:nvPicPr>
                      <p:cNvPr id="0"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26" y="500042"/>
                        <a:ext cx="441510" cy="631816"/>
                      </a:xfrm>
                      <a:prstGeom prst="rect">
                        <a:avLst/>
                      </a:prstGeom>
                      <a:solidFill>
                        <a:schemeClr val="bg1"/>
                      </a:solidFill>
                    </p:spPr>
                  </p:pic>
                </p:oleObj>
              </mc:Fallback>
            </mc:AlternateContent>
          </a:graphicData>
        </a:graphic>
      </p:graphicFrame>
      <p:graphicFrame>
        <p:nvGraphicFramePr>
          <p:cNvPr id="97291" name="Object 11"/>
          <p:cNvGraphicFramePr>
            <a:graphicFrameLocks noChangeAspect="1"/>
          </p:cNvGraphicFramePr>
          <p:nvPr/>
        </p:nvGraphicFramePr>
        <p:xfrm>
          <a:off x="4643438" y="1071546"/>
          <a:ext cx="532857" cy="494796"/>
        </p:xfrm>
        <a:graphic>
          <a:graphicData uri="http://schemas.openxmlformats.org/presentationml/2006/ole">
            <mc:AlternateContent xmlns:mc="http://schemas.openxmlformats.org/markup-compatibility/2006">
              <mc:Choice xmlns:v="urn:schemas-microsoft-com:vml" Requires="v">
                <p:oleObj spid="_x0000_s107787" name="公式" r:id="rId5" imgW="152334" imgH="139639" progId="Equation.3">
                  <p:embed/>
                </p:oleObj>
              </mc:Choice>
              <mc:Fallback>
                <p:oleObj name="公式" r:id="rId5" imgW="152334" imgH="139639" progId="Equation.3">
                  <p:embed/>
                  <p:pic>
                    <p:nvPicPr>
                      <p:cNvPr id="0"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071546"/>
                        <a:ext cx="532857" cy="494796"/>
                      </a:xfrm>
                      <a:prstGeom prst="rect">
                        <a:avLst/>
                      </a:prstGeom>
                      <a:solidFill>
                        <a:schemeClr val="bg1"/>
                      </a:solidFill>
                    </p:spPr>
                  </p:pic>
                </p:oleObj>
              </mc:Fallback>
            </mc:AlternateContent>
          </a:graphicData>
        </a:graphic>
      </p:graphicFrame>
      <p:graphicFrame>
        <p:nvGraphicFramePr>
          <p:cNvPr id="97292" name="Object 12"/>
          <p:cNvGraphicFramePr>
            <a:graphicFrameLocks noChangeAspect="1"/>
          </p:cNvGraphicFramePr>
          <p:nvPr/>
        </p:nvGraphicFramePr>
        <p:xfrm>
          <a:off x="2500298" y="1500174"/>
          <a:ext cx="441510" cy="628009"/>
        </p:xfrm>
        <a:graphic>
          <a:graphicData uri="http://schemas.openxmlformats.org/presentationml/2006/ole">
            <mc:AlternateContent xmlns:mc="http://schemas.openxmlformats.org/markup-compatibility/2006">
              <mc:Choice xmlns:v="urn:schemas-microsoft-com:vml" Requires="v">
                <p:oleObj spid="_x0000_s107788" name="公式" r:id="rId7" imgW="126725" imgH="177415" progId="Equation.3">
                  <p:embed/>
                </p:oleObj>
              </mc:Choice>
              <mc:Fallback>
                <p:oleObj name="公式" r:id="rId7" imgW="126725" imgH="177415" progId="Equation.3">
                  <p:embed/>
                  <p:pic>
                    <p:nvPicPr>
                      <p:cNvPr id="0" name="Picture 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298" y="1500174"/>
                        <a:ext cx="441510" cy="628009"/>
                      </a:xfrm>
                      <a:prstGeom prst="rect">
                        <a:avLst/>
                      </a:prstGeom>
                      <a:solidFill>
                        <a:schemeClr val="bg1"/>
                      </a:solidFill>
                    </p:spPr>
                  </p:pic>
                </p:oleObj>
              </mc:Fallback>
            </mc:AlternateContent>
          </a:graphicData>
        </a:graphic>
      </p:graphicFrame>
      <p:graphicFrame>
        <p:nvGraphicFramePr>
          <p:cNvPr id="97293" name="Object 13"/>
          <p:cNvGraphicFramePr>
            <a:graphicFrameLocks noChangeAspect="1"/>
          </p:cNvGraphicFramePr>
          <p:nvPr>
            <p:extLst>
              <p:ext uri="{D42A27DB-BD31-4B8C-83A1-F6EECF244321}">
                <p14:modId xmlns:p14="http://schemas.microsoft.com/office/powerpoint/2010/main" val="2350087415"/>
              </p:ext>
            </p:extLst>
          </p:nvPr>
        </p:nvGraphicFramePr>
        <p:xfrm>
          <a:off x="6357950" y="1412776"/>
          <a:ext cx="1191315" cy="631816"/>
        </p:xfrm>
        <a:graphic>
          <a:graphicData uri="http://schemas.openxmlformats.org/presentationml/2006/ole">
            <mc:AlternateContent xmlns:mc="http://schemas.openxmlformats.org/markup-compatibility/2006">
              <mc:Choice xmlns:v="urn:schemas-microsoft-com:vml" Requires="v">
                <p:oleObj spid="_x0000_s107789" name="公式" r:id="rId9" imgW="342603" imgH="177646" progId="Equation.3">
                  <p:embed/>
                </p:oleObj>
              </mc:Choice>
              <mc:Fallback>
                <p:oleObj name="公式" r:id="rId9" imgW="342603" imgH="177646" progId="Equation.3">
                  <p:embed/>
                  <p:pic>
                    <p:nvPicPr>
                      <p:cNvPr id="0" name="Picture 1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7950" y="1412776"/>
                        <a:ext cx="1191315" cy="631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4" name="Object 14"/>
          <p:cNvGraphicFramePr>
            <a:graphicFrameLocks noChangeAspect="1"/>
          </p:cNvGraphicFramePr>
          <p:nvPr/>
        </p:nvGraphicFramePr>
        <p:xfrm>
          <a:off x="1928794" y="2428868"/>
          <a:ext cx="357190" cy="509683"/>
        </p:xfrm>
        <a:graphic>
          <a:graphicData uri="http://schemas.openxmlformats.org/presentationml/2006/ole">
            <mc:AlternateContent xmlns:mc="http://schemas.openxmlformats.org/markup-compatibility/2006">
              <mc:Choice xmlns:v="urn:schemas-microsoft-com:vml" Requires="v">
                <p:oleObj spid="_x0000_s107790" name="公式" r:id="rId11" imgW="114201" imgH="203024" progId="Equation.3">
                  <p:embed/>
                </p:oleObj>
              </mc:Choice>
              <mc:Fallback>
                <p:oleObj name="公式" r:id="rId11" imgW="114201" imgH="203024" progId="Equation.3">
                  <p:embed/>
                  <p:pic>
                    <p:nvPicPr>
                      <p:cNvPr id="0" name="Picture 1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8794" y="2428868"/>
                        <a:ext cx="357190" cy="509683"/>
                      </a:xfrm>
                      <a:prstGeom prst="rect">
                        <a:avLst/>
                      </a:prstGeom>
                      <a:solidFill>
                        <a:schemeClr val="bg1"/>
                      </a:solidFill>
                    </p:spPr>
                  </p:pic>
                </p:oleObj>
              </mc:Fallback>
            </mc:AlternateContent>
          </a:graphicData>
        </a:graphic>
      </p:graphicFrame>
      <p:graphicFrame>
        <p:nvGraphicFramePr>
          <p:cNvPr id="97295" name="Object 15"/>
          <p:cNvGraphicFramePr>
            <a:graphicFrameLocks noChangeAspect="1"/>
          </p:cNvGraphicFramePr>
          <p:nvPr>
            <p:extLst>
              <p:ext uri="{D42A27DB-BD31-4B8C-83A1-F6EECF244321}">
                <p14:modId xmlns:p14="http://schemas.microsoft.com/office/powerpoint/2010/main" val="4016716743"/>
              </p:ext>
            </p:extLst>
          </p:nvPr>
        </p:nvGraphicFramePr>
        <p:xfrm>
          <a:off x="7072330" y="2276872"/>
          <a:ext cx="1766041" cy="785818"/>
        </p:xfrm>
        <a:graphic>
          <a:graphicData uri="http://schemas.openxmlformats.org/presentationml/2006/ole">
            <mc:AlternateContent xmlns:mc="http://schemas.openxmlformats.org/markup-compatibility/2006">
              <mc:Choice xmlns:v="urn:schemas-microsoft-com:vml" Requires="v">
                <p:oleObj spid="_x0000_s107791" name="公式" r:id="rId13" imgW="508000" imgH="228600" progId="Equation.3">
                  <p:embed/>
                </p:oleObj>
              </mc:Choice>
              <mc:Fallback>
                <p:oleObj name="公式" r:id="rId13" imgW="508000" imgH="228600" progId="Equation.3">
                  <p:embed/>
                  <p:pic>
                    <p:nvPicPr>
                      <p:cNvPr id="0" name="Picture 1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72330" y="2276872"/>
                        <a:ext cx="1766041"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6" name="Object 16"/>
          <p:cNvGraphicFramePr>
            <a:graphicFrameLocks noChangeAspect="1"/>
          </p:cNvGraphicFramePr>
          <p:nvPr/>
        </p:nvGraphicFramePr>
        <p:xfrm>
          <a:off x="3714744" y="3857628"/>
          <a:ext cx="1941123" cy="631817"/>
        </p:xfrm>
        <a:graphic>
          <a:graphicData uri="http://schemas.openxmlformats.org/presentationml/2006/ole">
            <mc:AlternateContent xmlns:mc="http://schemas.openxmlformats.org/markup-compatibility/2006">
              <mc:Choice xmlns:v="urn:schemas-microsoft-com:vml" Requires="v">
                <p:oleObj spid="_x0000_s107792" name="公式" r:id="rId15" imgW="558558" imgH="177723" progId="Equation.3">
                  <p:embed/>
                </p:oleObj>
              </mc:Choice>
              <mc:Fallback>
                <p:oleObj name="公式" r:id="rId15" imgW="558558" imgH="177723" progId="Equation.3">
                  <p:embed/>
                  <p:pic>
                    <p:nvPicPr>
                      <p:cNvPr id="0" name="Picture 1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4744" y="3857628"/>
                        <a:ext cx="1941123" cy="631817"/>
                      </a:xfrm>
                      <a:prstGeom prst="rect">
                        <a:avLst/>
                      </a:prstGeom>
                      <a:solidFill>
                        <a:schemeClr val="bg1"/>
                      </a:solidFill>
                    </p:spPr>
                  </p:pic>
                </p:oleObj>
              </mc:Fallback>
            </mc:AlternateContent>
          </a:graphicData>
        </a:graphic>
      </p:graphicFrame>
      <p:graphicFrame>
        <p:nvGraphicFramePr>
          <p:cNvPr id="97297" name="Object 17"/>
          <p:cNvGraphicFramePr>
            <a:graphicFrameLocks noChangeAspect="1"/>
          </p:cNvGraphicFramePr>
          <p:nvPr/>
        </p:nvGraphicFramePr>
        <p:xfrm>
          <a:off x="3643306" y="4572008"/>
          <a:ext cx="928694" cy="631816"/>
        </p:xfrm>
        <a:graphic>
          <a:graphicData uri="http://schemas.openxmlformats.org/presentationml/2006/ole">
            <mc:AlternateContent xmlns:mc="http://schemas.openxmlformats.org/markup-compatibility/2006">
              <mc:Choice xmlns:v="urn:schemas-microsoft-com:vml" Requires="v">
                <p:oleObj spid="_x0000_s107793" name="公式" r:id="rId17" imgW="266353" imgH="177569" progId="Equation.3">
                  <p:embed/>
                </p:oleObj>
              </mc:Choice>
              <mc:Fallback>
                <p:oleObj name="公式" r:id="rId17" imgW="266353" imgH="177569" progId="Equation.3">
                  <p:embed/>
                  <p:pic>
                    <p:nvPicPr>
                      <p:cNvPr id="0" name="Picture 1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3306" y="4572008"/>
                        <a:ext cx="928694" cy="631816"/>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86940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95"/>
                                        </p:tgtEl>
                                        <p:attrNameLst>
                                          <p:attrName>style.visibility</p:attrName>
                                        </p:attrNameLst>
                                      </p:cBhvr>
                                      <p:to>
                                        <p:strVal val="visible"/>
                                      </p:to>
                                    </p:set>
                                    <p:anim calcmode="lin" valueType="num">
                                      <p:cBhvr additive="base">
                                        <p:cTn id="11" dur="500" fill="hold"/>
                                        <p:tgtEl>
                                          <p:spTgt spid="97295"/>
                                        </p:tgtEl>
                                        <p:attrNameLst>
                                          <p:attrName>ppt_x</p:attrName>
                                        </p:attrNameLst>
                                      </p:cBhvr>
                                      <p:tavLst>
                                        <p:tav tm="0">
                                          <p:val>
                                            <p:strVal val="#ppt_x"/>
                                          </p:val>
                                        </p:tav>
                                        <p:tav tm="100000">
                                          <p:val>
                                            <p:strVal val="#ppt_x"/>
                                          </p:val>
                                        </p:tav>
                                      </p:tavLst>
                                    </p:anim>
                                    <p:anim calcmode="lin" valueType="num">
                                      <p:cBhvr additive="base">
                                        <p:cTn id="12" dur="500" fill="hold"/>
                                        <p:tgtEl>
                                          <p:spTgt spid="9729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294"/>
                                        </p:tgtEl>
                                        <p:attrNameLst>
                                          <p:attrName>style.visibility</p:attrName>
                                        </p:attrNameLst>
                                      </p:cBhvr>
                                      <p:to>
                                        <p:strVal val="visible"/>
                                      </p:to>
                                    </p:set>
                                    <p:anim calcmode="lin" valueType="num">
                                      <p:cBhvr additive="base">
                                        <p:cTn id="15" dur="500" fill="hold"/>
                                        <p:tgtEl>
                                          <p:spTgt spid="97294"/>
                                        </p:tgtEl>
                                        <p:attrNameLst>
                                          <p:attrName>ppt_x</p:attrName>
                                        </p:attrNameLst>
                                      </p:cBhvr>
                                      <p:tavLst>
                                        <p:tav tm="0">
                                          <p:val>
                                            <p:strVal val="#ppt_x"/>
                                          </p:val>
                                        </p:tav>
                                        <p:tav tm="100000">
                                          <p:val>
                                            <p:strVal val="#ppt_x"/>
                                          </p:val>
                                        </p:tav>
                                      </p:tavLst>
                                    </p:anim>
                                    <p:anim calcmode="lin" valueType="num">
                                      <p:cBhvr additive="base">
                                        <p:cTn id="16" dur="500" fill="hold"/>
                                        <p:tgtEl>
                                          <p:spTgt spid="9729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7296"/>
                                        </p:tgtEl>
                                        <p:attrNameLst>
                                          <p:attrName>style.visibility</p:attrName>
                                        </p:attrNameLst>
                                      </p:cBhvr>
                                      <p:to>
                                        <p:strVal val="visible"/>
                                      </p:to>
                                    </p:set>
                                    <p:anim calcmode="lin" valueType="num">
                                      <p:cBhvr additive="base">
                                        <p:cTn id="31" dur="500" fill="hold"/>
                                        <p:tgtEl>
                                          <p:spTgt spid="97296"/>
                                        </p:tgtEl>
                                        <p:attrNameLst>
                                          <p:attrName>ppt_x</p:attrName>
                                        </p:attrNameLst>
                                      </p:cBhvr>
                                      <p:tavLst>
                                        <p:tav tm="0">
                                          <p:val>
                                            <p:strVal val="#ppt_x"/>
                                          </p:val>
                                        </p:tav>
                                        <p:tav tm="100000">
                                          <p:val>
                                            <p:strVal val="#ppt_x"/>
                                          </p:val>
                                        </p:tav>
                                      </p:tavLst>
                                    </p:anim>
                                    <p:anim calcmode="lin" valueType="num">
                                      <p:cBhvr additive="base">
                                        <p:cTn id="32" dur="500" fill="hold"/>
                                        <p:tgtEl>
                                          <p:spTgt spid="9729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7297"/>
                                        </p:tgtEl>
                                        <p:attrNameLst>
                                          <p:attrName>style.visibility</p:attrName>
                                        </p:attrNameLst>
                                      </p:cBhvr>
                                      <p:to>
                                        <p:strVal val="visible"/>
                                      </p:to>
                                    </p:set>
                                    <p:anim calcmode="lin" valueType="num">
                                      <p:cBhvr additive="base">
                                        <p:cTn id="41" dur="500" fill="hold"/>
                                        <p:tgtEl>
                                          <p:spTgt spid="97297"/>
                                        </p:tgtEl>
                                        <p:attrNameLst>
                                          <p:attrName>ppt_x</p:attrName>
                                        </p:attrNameLst>
                                      </p:cBhvr>
                                      <p:tavLst>
                                        <p:tav tm="0">
                                          <p:val>
                                            <p:strVal val="#ppt_x"/>
                                          </p:val>
                                        </p:tav>
                                        <p:tav tm="100000">
                                          <p:val>
                                            <p:strVal val="#ppt_x"/>
                                          </p:val>
                                        </p:tav>
                                      </p:tavLst>
                                    </p:anim>
                                    <p:anim calcmode="lin" valueType="num">
                                      <p:cBhvr additive="base">
                                        <p:cTn id="42" dur="500" fill="hold"/>
                                        <p:tgtEl>
                                          <p:spTgt spid="97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7772400" cy="4114800"/>
          </a:xfrm>
        </p:spPr>
        <p:txBody>
          <a:bodyPr/>
          <a:lstStyle/>
          <a:p>
            <a:pPr>
              <a:spcBef>
                <a:spcPts val="1200"/>
              </a:spcBef>
              <a:buNone/>
            </a:pPr>
            <a:r>
              <a:rPr lang="zh-CN" altLang="en-US" dirty="0" smtClean="0"/>
              <a:t>由动量守恒可知：</a:t>
            </a:r>
            <a:endParaRPr lang="en-US" altLang="zh-CN" dirty="0" smtClean="0"/>
          </a:p>
          <a:p>
            <a:pPr>
              <a:spcBef>
                <a:spcPts val="1200"/>
              </a:spcBef>
            </a:pPr>
            <a:endParaRPr lang="en-US" altLang="zh-CN" dirty="0" smtClean="0"/>
          </a:p>
          <a:p>
            <a:pPr>
              <a:spcBef>
                <a:spcPts val="1200"/>
              </a:spcBef>
              <a:buNone/>
            </a:pPr>
            <a:r>
              <a:rPr lang="zh-CN" altLang="en-US" dirty="0" smtClean="0"/>
              <a:t>忽略二级无穷子项：</a:t>
            </a:r>
            <a:endParaRPr lang="en-US" altLang="zh-CN" dirty="0" smtClean="0"/>
          </a:p>
          <a:p>
            <a:pPr>
              <a:spcBef>
                <a:spcPts val="1200"/>
              </a:spcBef>
              <a:buNone/>
            </a:pPr>
            <a:r>
              <a:rPr lang="en-US" altLang="zh-CN" dirty="0" err="1" smtClean="0"/>
              <a:t>dt</a:t>
            </a:r>
            <a:r>
              <a:rPr lang="zh-CN" altLang="en-US" dirty="0" smtClean="0"/>
              <a:t>时间内，火箭质量的变化为：</a:t>
            </a:r>
            <a:endParaRPr lang="en-US" altLang="zh-CN" dirty="0" smtClean="0"/>
          </a:p>
          <a:p>
            <a:pPr>
              <a:spcBef>
                <a:spcPts val="1200"/>
              </a:spcBef>
              <a:buNone/>
            </a:pPr>
            <a:r>
              <a:rPr lang="zh-CN" altLang="en-US" dirty="0" smtClean="0"/>
              <a:t>代入上式，</a:t>
            </a:r>
            <a:r>
              <a:rPr lang="en-US" altLang="zh-CN" dirty="0" smtClean="0"/>
              <a:t>			     </a:t>
            </a:r>
            <a:r>
              <a:rPr lang="zh-CN" altLang="en-US" dirty="0" smtClean="0"/>
              <a:t>或</a:t>
            </a:r>
            <a:endParaRPr lang="en-US" altLang="zh-CN" dirty="0" smtClean="0"/>
          </a:p>
          <a:p>
            <a:pPr>
              <a:spcBef>
                <a:spcPts val="1200"/>
              </a:spcBef>
              <a:buNone/>
            </a:pPr>
            <a:r>
              <a:rPr lang="zh-CN" altLang="en-US" dirty="0" smtClean="0"/>
              <a:t>设</a:t>
            </a:r>
            <a:r>
              <a:rPr lang="en-US" altLang="zh-CN" dirty="0" smtClean="0"/>
              <a:t>t=0</a:t>
            </a:r>
            <a:r>
              <a:rPr lang="zh-CN" altLang="en-US" dirty="0" smtClean="0"/>
              <a:t>时，火箭质量为</a:t>
            </a:r>
            <a:r>
              <a:rPr lang="en-US" altLang="zh-CN" dirty="0" smtClean="0"/>
              <a:t>	  </a:t>
            </a:r>
            <a:r>
              <a:rPr lang="zh-CN" altLang="en-US" dirty="0" smtClean="0"/>
              <a:t>，速度为</a:t>
            </a:r>
            <a:endParaRPr lang="en-US" altLang="zh-CN"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56</a:t>
            </a:fld>
            <a:endParaRPr lang="en-US" altLang="zh-CN">
              <a:solidFill>
                <a:srgbClr val="000000"/>
              </a:solidFill>
            </a:endParaRPr>
          </a:p>
        </p:txBody>
      </p:sp>
      <p:graphicFrame>
        <p:nvGraphicFramePr>
          <p:cNvPr id="98306" name="Object 2"/>
          <p:cNvGraphicFramePr>
            <a:graphicFrameLocks noChangeAspect="1"/>
          </p:cNvGraphicFramePr>
          <p:nvPr/>
        </p:nvGraphicFramePr>
        <p:xfrm>
          <a:off x="214282" y="1214422"/>
          <a:ext cx="8643966" cy="715253"/>
        </p:xfrm>
        <a:graphic>
          <a:graphicData uri="http://schemas.openxmlformats.org/presentationml/2006/ole">
            <mc:AlternateContent xmlns:mc="http://schemas.openxmlformats.org/markup-compatibility/2006">
              <mc:Choice xmlns:v="urn:schemas-microsoft-com:vml" Requires="v">
                <p:oleObj spid="_x0000_s108810" name="公式" r:id="rId3" imgW="2501900" imgH="203200" progId="Equation.3">
                  <p:embed/>
                </p:oleObj>
              </mc:Choice>
              <mc:Fallback>
                <p:oleObj name="公式" r:id="rId3" imgW="2501900" imgH="203200" progId="Equation.3">
                  <p:embed/>
                  <p:pic>
                    <p:nvPicPr>
                      <p:cNvPr id="0"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2" y="1214422"/>
                        <a:ext cx="8643966" cy="715253"/>
                      </a:xfrm>
                      <a:prstGeom prst="rect">
                        <a:avLst/>
                      </a:prstGeom>
                      <a:solidFill>
                        <a:schemeClr val="bg1"/>
                      </a:solidFill>
                    </p:spPr>
                  </p:pic>
                </p:oleObj>
              </mc:Fallback>
            </mc:AlternateContent>
          </a:graphicData>
        </a:graphic>
      </p:graphicFrame>
      <p:graphicFrame>
        <p:nvGraphicFramePr>
          <p:cNvPr id="98307" name="Object 3"/>
          <p:cNvGraphicFramePr>
            <a:graphicFrameLocks noChangeAspect="1"/>
          </p:cNvGraphicFramePr>
          <p:nvPr>
            <p:extLst>
              <p:ext uri="{D42A27DB-BD31-4B8C-83A1-F6EECF244321}">
                <p14:modId xmlns:p14="http://schemas.microsoft.com/office/powerpoint/2010/main" val="945162697"/>
              </p:ext>
            </p:extLst>
          </p:nvPr>
        </p:nvGraphicFramePr>
        <p:xfrm>
          <a:off x="4000496" y="1916832"/>
          <a:ext cx="3214710" cy="586812"/>
        </p:xfrm>
        <a:graphic>
          <a:graphicData uri="http://schemas.openxmlformats.org/presentationml/2006/ole">
            <mc:AlternateContent xmlns:mc="http://schemas.openxmlformats.org/markup-compatibility/2006">
              <mc:Choice xmlns:v="urn:schemas-microsoft-com:vml" Requires="v">
                <p:oleObj spid="_x0000_s108811" name="公式" r:id="rId5" imgW="990170" imgH="177723" progId="Equation.3">
                  <p:embed/>
                </p:oleObj>
              </mc:Choice>
              <mc:Fallback>
                <p:oleObj name="公式" r:id="rId5" imgW="990170" imgH="177723" progId="Equation.3">
                  <p:embed/>
                  <p:pic>
                    <p:nvPicPr>
                      <p:cNvPr id="0"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6" y="1916832"/>
                        <a:ext cx="3214710" cy="586812"/>
                      </a:xfrm>
                      <a:prstGeom prst="rect">
                        <a:avLst/>
                      </a:prstGeom>
                      <a:solidFill>
                        <a:schemeClr val="bg1"/>
                      </a:solidFill>
                    </p:spPr>
                  </p:pic>
                </p:oleObj>
              </mc:Fallback>
            </mc:AlternateContent>
          </a:graphicData>
        </a:graphic>
      </p:graphicFrame>
      <p:graphicFrame>
        <p:nvGraphicFramePr>
          <p:cNvPr id="98308" name="Object 4"/>
          <p:cNvGraphicFramePr>
            <a:graphicFrameLocks noChangeAspect="1"/>
          </p:cNvGraphicFramePr>
          <p:nvPr>
            <p:extLst>
              <p:ext uri="{D42A27DB-BD31-4B8C-83A1-F6EECF244321}">
                <p14:modId xmlns:p14="http://schemas.microsoft.com/office/powerpoint/2010/main" val="752043528"/>
              </p:ext>
            </p:extLst>
          </p:nvPr>
        </p:nvGraphicFramePr>
        <p:xfrm>
          <a:off x="6000760" y="2492896"/>
          <a:ext cx="2428892" cy="596300"/>
        </p:xfrm>
        <a:graphic>
          <a:graphicData uri="http://schemas.openxmlformats.org/presentationml/2006/ole">
            <mc:AlternateContent xmlns:mc="http://schemas.openxmlformats.org/markup-compatibility/2006">
              <mc:Choice xmlns:v="urn:schemas-microsoft-com:vml" Requires="v">
                <p:oleObj spid="_x0000_s108812" name="公式" r:id="rId7" imgW="736280" imgH="177723" progId="Equation.3">
                  <p:embed/>
                </p:oleObj>
              </mc:Choice>
              <mc:Fallback>
                <p:oleObj name="公式" r:id="rId7" imgW="736280" imgH="177723" progId="Equation.3">
                  <p:embed/>
                  <p:pic>
                    <p:nvPicPr>
                      <p:cNvPr id="0" name="Picture 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60" y="2492896"/>
                        <a:ext cx="2428892" cy="596300"/>
                      </a:xfrm>
                      <a:prstGeom prst="rect">
                        <a:avLst/>
                      </a:prstGeom>
                      <a:solidFill>
                        <a:schemeClr val="bg1"/>
                      </a:solidFill>
                    </p:spPr>
                  </p:pic>
                </p:oleObj>
              </mc:Fallback>
            </mc:AlternateContent>
          </a:graphicData>
        </a:graphic>
      </p:graphicFrame>
      <p:graphicFrame>
        <p:nvGraphicFramePr>
          <p:cNvPr id="98310" name="Object 6"/>
          <p:cNvGraphicFramePr>
            <a:graphicFrameLocks noChangeAspect="1"/>
          </p:cNvGraphicFramePr>
          <p:nvPr>
            <p:extLst>
              <p:ext uri="{D42A27DB-BD31-4B8C-83A1-F6EECF244321}">
                <p14:modId xmlns:p14="http://schemas.microsoft.com/office/powerpoint/2010/main" val="525008424"/>
              </p:ext>
            </p:extLst>
          </p:nvPr>
        </p:nvGraphicFramePr>
        <p:xfrm>
          <a:off x="6143636" y="3004363"/>
          <a:ext cx="2012171" cy="928693"/>
        </p:xfrm>
        <a:graphic>
          <a:graphicData uri="http://schemas.openxmlformats.org/presentationml/2006/ole">
            <mc:AlternateContent xmlns:mc="http://schemas.openxmlformats.org/markup-compatibility/2006">
              <mc:Choice xmlns:v="urn:schemas-microsoft-com:vml" Requires="v">
                <p:oleObj spid="_x0000_s108813" name="公式" r:id="rId9" imgW="787058" imgH="393529" progId="Equation.3">
                  <p:embed/>
                </p:oleObj>
              </mc:Choice>
              <mc:Fallback>
                <p:oleObj name="公式" r:id="rId9" imgW="787058" imgH="393529" progId="Equation.3">
                  <p:embed/>
                  <p:pic>
                    <p:nvPicPr>
                      <p:cNvPr id="0" name="Picture 1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3636" y="3004363"/>
                        <a:ext cx="2012171" cy="9286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1" name="Object 7"/>
          <p:cNvGraphicFramePr>
            <a:graphicFrameLocks noChangeAspect="1"/>
          </p:cNvGraphicFramePr>
          <p:nvPr>
            <p:extLst>
              <p:ext uri="{D42A27DB-BD31-4B8C-83A1-F6EECF244321}">
                <p14:modId xmlns:p14="http://schemas.microsoft.com/office/powerpoint/2010/main" val="3973219618"/>
              </p:ext>
            </p:extLst>
          </p:nvPr>
        </p:nvGraphicFramePr>
        <p:xfrm>
          <a:off x="4500562" y="3867700"/>
          <a:ext cx="642942" cy="625407"/>
        </p:xfrm>
        <a:graphic>
          <a:graphicData uri="http://schemas.openxmlformats.org/presentationml/2006/ole">
            <mc:AlternateContent xmlns:mc="http://schemas.openxmlformats.org/markup-compatibility/2006">
              <mc:Choice xmlns:v="urn:schemas-microsoft-com:vml" Requires="v">
                <p:oleObj spid="_x0000_s108814" name="公式" r:id="rId11" imgW="241300" imgH="228600" progId="Equation.3">
                  <p:embed/>
                </p:oleObj>
              </mc:Choice>
              <mc:Fallback>
                <p:oleObj name="公式" r:id="rId11" imgW="241300" imgH="228600" progId="Equation.3">
                  <p:embed/>
                  <p:pic>
                    <p:nvPicPr>
                      <p:cNvPr id="0" name="Picture 1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2" y="3867700"/>
                        <a:ext cx="642942" cy="625407"/>
                      </a:xfrm>
                      <a:prstGeom prst="rect">
                        <a:avLst/>
                      </a:prstGeom>
                      <a:solidFill>
                        <a:schemeClr val="bg1"/>
                      </a:solidFill>
                    </p:spPr>
                  </p:pic>
                </p:oleObj>
              </mc:Fallback>
            </mc:AlternateContent>
          </a:graphicData>
        </a:graphic>
      </p:graphicFrame>
      <p:graphicFrame>
        <p:nvGraphicFramePr>
          <p:cNvPr id="98312" name="Object 8"/>
          <p:cNvGraphicFramePr>
            <a:graphicFrameLocks noChangeAspect="1"/>
          </p:cNvGraphicFramePr>
          <p:nvPr>
            <p:extLst>
              <p:ext uri="{D42A27DB-BD31-4B8C-83A1-F6EECF244321}">
                <p14:modId xmlns:p14="http://schemas.microsoft.com/office/powerpoint/2010/main" val="2219666935"/>
              </p:ext>
            </p:extLst>
          </p:nvPr>
        </p:nvGraphicFramePr>
        <p:xfrm>
          <a:off x="6952254" y="3789040"/>
          <a:ext cx="500066" cy="713428"/>
        </p:xfrm>
        <a:graphic>
          <a:graphicData uri="http://schemas.openxmlformats.org/presentationml/2006/ole">
            <mc:AlternateContent xmlns:mc="http://schemas.openxmlformats.org/markup-compatibility/2006">
              <mc:Choice xmlns:v="urn:schemas-microsoft-com:vml" Requires="v">
                <p:oleObj spid="_x0000_s108815" name="公式" r:id="rId13" imgW="165028" imgH="228501" progId="Equation.3">
                  <p:embed/>
                </p:oleObj>
              </mc:Choice>
              <mc:Fallback>
                <p:oleObj name="公式" r:id="rId13" imgW="165028" imgH="228501" progId="Equation.3">
                  <p:embed/>
                  <p:pic>
                    <p:nvPicPr>
                      <p:cNvPr id="0" name="Picture 1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2254" y="3789040"/>
                        <a:ext cx="500066" cy="713428"/>
                      </a:xfrm>
                      <a:prstGeom prst="rect">
                        <a:avLst/>
                      </a:prstGeom>
                      <a:solidFill>
                        <a:schemeClr val="bg1"/>
                      </a:solidFill>
                    </p:spPr>
                  </p:pic>
                </p:oleObj>
              </mc:Fallback>
            </mc:AlternateContent>
          </a:graphicData>
        </a:graphic>
      </p:graphicFrame>
      <p:graphicFrame>
        <p:nvGraphicFramePr>
          <p:cNvPr id="98313" name="Object 9"/>
          <p:cNvGraphicFramePr>
            <a:graphicFrameLocks noChangeAspect="1"/>
          </p:cNvGraphicFramePr>
          <p:nvPr/>
        </p:nvGraphicFramePr>
        <p:xfrm>
          <a:off x="2214546" y="4429132"/>
          <a:ext cx="4082023" cy="1357322"/>
        </p:xfrm>
        <a:graphic>
          <a:graphicData uri="http://schemas.openxmlformats.org/presentationml/2006/ole">
            <mc:AlternateContent xmlns:mc="http://schemas.openxmlformats.org/markup-compatibility/2006">
              <mc:Choice xmlns:v="urn:schemas-microsoft-com:vml" Requires="v">
                <p:oleObj spid="_x0000_s108816" name="公式" r:id="rId15" imgW="1218671" imgH="393529" progId="Equation.3">
                  <p:embed/>
                </p:oleObj>
              </mc:Choice>
              <mc:Fallback>
                <p:oleObj name="公式" r:id="rId15" imgW="1218671" imgH="393529" progId="Equation.3">
                  <p:embed/>
                  <p:pic>
                    <p:nvPicPr>
                      <p:cNvPr id="0" name="Picture 1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14546" y="4429132"/>
                        <a:ext cx="4082023" cy="1357322"/>
                      </a:xfrm>
                      <a:prstGeom prst="rect">
                        <a:avLst/>
                      </a:prstGeom>
                      <a:solidFill>
                        <a:schemeClr val="bg1"/>
                      </a:solidFill>
                    </p:spPr>
                  </p:pic>
                </p:oleObj>
              </mc:Fallback>
            </mc:AlternateContent>
          </a:graphicData>
        </a:graphic>
      </p:graphicFrame>
      <p:graphicFrame>
        <p:nvGraphicFramePr>
          <p:cNvPr id="98314" name="Object 10"/>
          <p:cNvGraphicFramePr>
            <a:graphicFrameLocks noChangeAspect="1"/>
          </p:cNvGraphicFramePr>
          <p:nvPr>
            <p:extLst>
              <p:ext uri="{D42A27DB-BD31-4B8C-83A1-F6EECF244321}">
                <p14:modId xmlns:p14="http://schemas.microsoft.com/office/powerpoint/2010/main" val="1670497295"/>
              </p:ext>
            </p:extLst>
          </p:nvPr>
        </p:nvGraphicFramePr>
        <p:xfrm>
          <a:off x="2428860" y="3218677"/>
          <a:ext cx="3175000" cy="579437"/>
        </p:xfrm>
        <a:graphic>
          <a:graphicData uri="http://schemas.openxmlformats.org/presentationml/2006/ole">
            <mc:AlternateContent xmlns:mc="http://schemas.openxmlformats.org/markup-compatibility/2006">
              <mc:Choice xmlns:v="urn:schemas-microsoft-com:vml" Requires="v">
                <p:oleObj spid="_x0000_s108817" name="公式" r:id="rId17" imgW="990170" imgH="177723" progId="Equation.3">
                  <p:embed/>
                </p:oleObj>
              </mc:Choice>
              <mc:Fallback>
                <p:oleObj name="公式" r:id="rId17" imgW="990170" imgH="177723" progId="Equation.3">
                  <p:embed/>
                  <p:pic>
                    <p:nvPicPr>
                      <p:cNvPr id="0" name="Picture 1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8860" y="3218677"/>
                        <a:ext cx="3175000" cy="57943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3129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0-#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8307"/>
                                        </p:tgtEl>
                                        <p:attrNameLst>
                                          <p:attrName>style.visibility</p:attrName>
                                        </p:attrNameLst>
                                      </p:cBhvr>
                                      <p:to>
                                        <p:strVal val="visible"/>
                                      </p:to>
                                    </p:set>
                                    <p:anim calcmode="lin" valueType="num">
                                      <p:cBhvr additive="base">
                                        <p:cTn id="19" dur="500" fill="hold"/>
                                        <p:tgtEl>
                                          <p:spTgt spid="98307"/>
                                        </p:tgtEl>
                                        <p:attrNameLst>
                                          <p:attrName>ppt_x</p:attrName>
                                        </p:attrNameLst>
                                      </p:cBhvr>
                                      <p:tavLst>
                                        <p:tav tm="0">
                                          <p:val>
                                            <p:strVal val="0-#ppt_w/2"/>
                                          </p:val>
                                        </p:tav>
                                        <p:tav tm="100000">
                                          <p:val>
                                            <p:strVal val="#ppt_x"/>
                                          </p:val>
                                        </p:tav>
                                      </p:tavLst>
                                    </p:anim>
                                    <p:anim calcmode="lin" valueType="num">
                                      <p:cBhvr additive="base">
                                        <p:cTn id="20"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8308"/>
                                        </p:tgtEl>
                                        <p:attrNameLst>
                                          <p:attrName>style.visibility</p:attrName>
                                        </p:attrNameLst>
                                      </p:cBhvr>
                                      <p:to>
                                        <p:strVal val="visible"/>
                                      </p:to>
                                    </p:set>
                                    <p:anim calcmode="lin" valueType="num">
                                      <p:cBhvr additive="base">
                                        <p:cTn id="31" dur="500" fill="hold"/>
                                        <p:tgtEl>
                                          <p:spTgt spid="98308"/>
                                        </p:tgtEl>
                                        <p:attrNameLst>
                                          <p:attrName>ppt_x</p:attrName>
                                        </p:attrNameLst>
                                      </p:cBhvr>
                                      <p:tavLst>
                                        <p:tav tm="0">
                                          <p:val>
                                            <p:strVal val="0-#ppt_w/2"/>
                                          </p:val>
                                        </p:tav>
                                        <p:tav tm="100000">
                                          <p:val>
                                            <p:strVal val="#ppt_x"/>
                                          </p:val>
                                        </p:tav>
                                      </p:tavLst>
                                    </p:anim>
                                    <p:anim calcmode="lin" valueType="num">
                                      <p:cBhvr additive="base">
                                        <p:cTn id="32"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98314"/>
                                        </p:tgtEl>
                                        <p:attrNameLst>
                                          <p:attrName>style.visibility</p:attrName>
                                        </p:attrNameLst>
                                      </p:cBhvr>
                                      <p:to>
                                        <p:strVal val="visible"/>
                                      </p:to>
                                    </p:set>
                                    <p:anim calcmode="lin" valueType="num">
                                      <p:cBhvr additive="base">
                                        <p:cTn id="41" dur="500" fill="hold"/>
                                        <p:tgtEl>
                                          <p:spTgt spid="98314"/>
                                        </p:tgtEl>
                                        <p:attrNameLst>
                                          <p:attrName>ppt_x</p:attrName>
                                        </p:attrNameLst>
                                      </p:cBhvr>
                                      <p:tavLst>
                                        <p:tav tm="0">
                                          <p:val>
                                            <p:strVal val="0-#ppt_w/2"/>
                                          </p:val>
                                        </p:tav>
                                        <p:tav tm="100000">
                                          <p:val>
                                            <p:strVal val="#ppt_x"/>
                                          </p:val>
                                        </p:tav>
                                      </p:tavLst>
                                    </p:anim>
                                    <p:anim calcmode="lin" valueType="num">
                                      <p:cBhvr additive="base">
                                        <p:cTn id="42" dur="500" fill="hold"/>
                                        <p:tgtEl>
                                          <p:spTgt spid="983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98310"/>
                                        </p:tgtEl>
                                        <p:attrNameLst>
                                          <p:attrName>style.visibility</p:attrName>
                                        </p:attrNameLst>
                                      </p:cBhvr>
                                      <p:to>
                                        <p:strVal val="visible"/>
                                      </p:to>
                                    </p:set>
                                    <p:anim calcmode="lin" valueType="num">
                                      <p:cBhvr additive="base">
                                        <p:cTn id="45" dur="500" fill="hold"/>
                                        <p:tgtEl>
                                          <p:spTgt spid="98310"/>
                                        </p:tgtEl>
                                        <p:attrNameLst>
                                          <p:attrName>ppt_x</p:attrName>
                                        </p:attrNameLst>
                                      </p:cBhvr>
                                      <p:tavLst>
                                        <p:tav tm="0">
                                          <p:val>
                                            <p:strVal val="0-#ppt_w/2"/>
                                          </p:val>
                                        </p:tav>
                                        <p:tav tm="100000">
                                          <p:val>
                                            <p:strVal val="#ppt_x"/>
                                          </p:val>
                                        </p:tav>
                                      </p:tavLst>
                                    </p:anim>
                                    <p:anim calcmode="lin" valueType="num">
                                      <p:cBhvr additive="base">
                                        <p:cTn id="46" dur="500" fill="hold"/>
                                        <p:tgtEl>
                                          <p:spTgt spid="9831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additive="base">
                                        <p:cTn id="5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5" end="5"/>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98311"/>
                                        </p:tgtEl>
                                        <p:attrNameLst>
                                          <p:attrName>style.visibility</p:attrName>
                                        </p:attrNameLst>
                                      </p:cBhvr>
                                      <p:to>
                                        <p:strVal val="visible"/>
                                      </p:to>
                                    </p:set>
                                    <p:anim calcmode="lin" valueType="num">
                                      <p:cBhvr additive="base">
                                        <p:cTn id="55" dur="500" fill="hold"/>
                                        <p:tgtEl>
                                          <p:spTgt spid="98311"/>
                                        </p:tgtEl>
                                        <p:attrNameLst>
                                          <p:attrName>ppt_x</p:attrName>
                                        </p:attrNameLst>
                                      </p:cBhvr>
                                      <p:tavLst>
                                        <p:tav tm="0">
                                          <p:val>
                                            <p:strVal val="0-#ppt_w/2"/>
                                          </p:val>
                                        </p:tav>
                                        <p:tav tm="100000">
                                          <p:val>
                                            <p:strVal val="#ppt_x"/>
                                          </p:val>
                                        </p:tav>
                                      </p:tavLst>
                                    </p:anim>
                                    <p:anim calcmode="lin" valueType="num">
                                      <p:cBhvr additive="base">
                                        <p:cTn id="56" dur="500" fill="hold"/>
                                        <p:tgtEl>
                                          <p:spTgt spid="98311"/>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98312"/>
                                        </p:tgtEl>
                                        <p:attrNameLst>
                                          <p:attrName>style.visibility</p:attrName>
                                        </p:attrNameLst>
                                      </p:cBhvr>
                                      <p:to>
                                        <p:strVal val="visible"/>
                                      </p:to>
                                    </p:set>
                                    <p:anim calcmode="lin" valueType="num">
                                      <p:cBhvr additive="base">
                                        <p:cTn id="59" dur="500" fill="hold"/>
                                        <p:tgtEl>
                                          <p:spTgt spid="98312"/>
                                        </p:tgtEl>
                                        <p:attrNameLst>
                                          <p:attrName>ppt_x</p:attrName>
                                        </p:attrNameLst>
                                      </p:cBhvr>
                                      <p:tavLst>
                                        <p:tav tm="0">
                                          <p:val>
                                            <p:strVal val="0-#ppt_w/2"/>
                                          </p:val>
                                        </p:tav>
                                        <p:tav tm="100000">
                                          <p:val>
                                            <p:strVal val="#ppt_x"/>
                                          </p:val>
                                        </p:tav>
                                      </p:tavLst>
                                    </p:anim>
                                    <p:anim calcmode="lin" valueType="num">
                                      <p:cBhvr additive="base">
                                        <p:cTn id="60" dur="500" fill="hold"/>
                                        <p:tgtEl>
                                          <p:spTgt spid="98312"/>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98313"/>
                                        </p:tgtEl>
                                        <p:attrNameLst>
                                          <p:attrName>style.visibility</p:attrName>
                                        </p:attrNameLst>
                                      </p:cBhvr>
                                      <p:to>
                                        <p:strVal val="visible"/>
                                      </p:to>
                                    </p:set>
                                    <p:anim calcmode="lin" valueType="num">
                                      <p:cBhvr additive="base">
                                        <p:cTn id="65" dur="500" fill="hold"/>
                                        <p:tgtEl>
                                          <p:spTgt spid="98313"/>
                                        </p:tgtEl>
                                        <p:attrNameLst>
                                          <p:attrName>ppt_x</p:attrName>
                                        </p:attrNameLst>
                                      </p:cBhvr>
                                      <p:tavLst>
                                        <p:tav tm="0">
                                          <p:val>
                                            <p:strVal val="0-#ppt_w/2"/>
                                          </p:val>
                                        </p:tav>
                                        <p:tav tm="100000">
                                          <p:val>
                                            <p:strVal val="#ppt_x"/>
                                          </p:val>
                                        </p:tav>
                                      </p:tavLst>
                                    </p:anim>
                                    <p:anim calcmode="lin" valueType="num">
                                      <p:cBhvr additive="base">
                                        <p:cTn id="66" dur="500" fill="hold"/>
                                        <p:tgtEl>
                                          <p:spTgt spid="98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642918"/>
            <a:ext cx="7772400" cy="5214974"/>
          </a:xfrm>
        </p:spPr>
        <p:txBody>
          <a:bodyPr/>
          <a:lstStyle/>
          <a:p>
            <a:endParaRPr lang="en-US" altLang="zh-CN" sz="2000" dirty="0" smtClean="0"/>
          </a:p>
          <a:p>
            <a:pPr>
              <a:buNone/>
            </a:pPr>
            <a:r>
              <a:rPr lang="zh-CN" altLang="en-US" sz="2800" dirty="0" smtClean="0"/>
              <a:t>有</a:t>
            </a:r>
            <a:r>
              <a:rPr lang="en-US" altLang="zh-CN" sz="2800" dirty="0" smtClean="0"/>
              <a:t>u</a:t>
            </a:r>
            <a:r>
              <a:rPr lang="zh-CN" altLang="en-US" sz="2800" dirty="0" smtClean="0"/>
              <a:t>不随时间 变化，是一常量</a:t>
            </a:r>
            <a:endParaRPr lang="en-US" altLang="zh-CN" sz="2800" dirty="0" smtClean="0"/>
          </a:p>
          <a:p>
            <a:pPr>
              <a:buNone/>
            </a:pPr>
            <a:r>
              <a:rPr lang="zh-CN" altLang="en-US" sz="2800" dirty="0" smtClean="0"/>
              <a:t>即</a:t>
            </a:r>
            <a:endParaRPr lang="en-US" altLang="zh-CN" sz="2800" dirty="0" smtClean="0"/>
          </a:p>
          <a:p>
            <a:endParaRPr lang="en-US" altLang="zh-CN" sz="2800" dirty="0" smtClean="0"/>
          </a:p>
          <a:p>
            <a:r>
              <a:rPr lang="zh-CN" altLang="en-US" sz="2800" dirty="0" smtClean="0"/>
              <a:t>设火箭喷气结束时，质量为</a:t>
            </a:r>
            <a:r>
              <a:rPr lang="en-US" altLang="zh-CN" sz="2800" dirty="0" smtClean="0"/>
              <a:t>	</a:t>
            </a:r>
            <a:r>
              <a:rPr lang="zh-CN" altLang="en-US" sz="2800" dirty="0" smtClean="0"/>
              <a:t>，火箭初始速率为</a:t>
            </a:r>
            <a:r>
              <a:rPr lang="en-US" altLang="zh-CN" sz="2800" dirty="0" smtClean="0"/>
              <a:t>0</a:t>
            </a:r>
            <a:r>
              <a:rPr lang="zh-CN" altLang="en-US" sz="2800" dirty="0" smtClean="0"/>
              <a:t>，则有：</a:t>
            </a:r>
            <a:endParaRPr lang="en-US" altLang="zh-CN" sz="2800" dirty="0" smtClean="0"/>
          </a:p>
          <a:p>
            <a:pPr>
              <a:buNone/>
            </a:pPr>
            <a:r>
              <a:rPr lang="zh-CN" altLang="en-US" sz="2800" dirty="0" smtClean="0"/>
              <a:t>火箭的最后可达到的速率为：</a:t>
            </a:r>
            <a:endParaRPr lang="en-US" altLang="zh-CN" sz="2800" dirty="0" smtClean="0"/>
          </a:p>
          <a:p>
            <a:pPr>
              <a:buNone/>
            </a:pPr>
            <a:r>
              <a:rPr lang="en-US" altLang="zh-CN" sz="2800" dirty="0" smtClean="0"/>
              <a:t>	</a:t>
            </a:r>
          </a:p>
          <a:p>
            <a:pPr>
              <a:buNone/>
            </a:pPr>
            <a:r>
              <a:rPr lang="en-US" altLang="zh-CN" sz="2800" dirty="0" smtClean="0"/>
              <a:t>				——</a:t>
            </a:r>
            <a:r>
              <a:rPr lang="zh-CN" altLang="en-US" sz="2800" dirty="0" smtClean="0"/>
              <a:t>火箭的质量比</a:t>
            </a:r>
            <a:endParaRPr lang="en-US" altLang="zh-CN" sz="2800" dirty="0" smtClean="0"/>
          </a:p>
          <a:p>
            <a:pPr>
              <a:buNone/>
            </a:pPr>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57</a:t>
            </a:fld>
            <a:endParaRPr lang="en-US" altLang="zh-CN">
              <a:solidFill>
                <a:srgbClr val="000000"/>
              </a:solidFill>
            </a:endParaRPr>
          </a:p>
        </p:txBody>
      </p:sp>
      <p:graphicFrame>
        <p:nvGraphicFramePr>
          <p:cNvPr id="87051" name="Object 11"/>
          <p:cNvGraphicFramePr>
            <a:graphicFrameLocks noChangeAspect="1"/>
          </p:cNvGraphicFramePr>
          <p:nvPr>
            <p:extLst>
              <p:ext uri="{D42A27DB-BD31-4B8C-83A1-F6EECF244321}">
                <p14:modId xmlns:p14="http://schemas.microsoft.com/office/powerpoint/2010/main" val="470896438"/>
              </p:ext>
            </p:extLst>
          </p:nvPr>
        </p:nvGraphicFramePr>
        <p:xfrm>
          <a:off x="5443538" y="900113"/>
          <a:ext cx="2255837" cy="911225"/>
        </p:xfrm>
        <a:graphic>
          <a:graphicData uri="http://schemas.openxmlformats.org/presentationml/2006/ole">
            <mc:AlternateContent xmlns:mc="http://schemas.openxmlformats.org/markup-compatibility/2006">
              <mc:Choice xmlns:v="urn:schemas-microsoft-com:vml" Requires="v">
                <p:oleObj spid="_x0000_s109735" name="Equation" r:id="rId3" imgW="990360" imgH="393480" progId="Equation.DSMT4">
                  <p:embed/>
                </p:oleObj>
              </mc:Choice>
              <mc:Fallback>
                <p:oleObj name="Equation" r:id="rId3" imgW="990360" imgH="393480" progId="Equation.DSMT4">
                  <p:embed/>
                  <p:pic>
                    <p:nvPicPr>
                      <p:cNvPr id="0" name="Picture 102"/>
                      <p:cNvPicPr>
                        <a:picLocks noChangeAspect="1" noChangeArrowheads="1"/>
                      </p:cNvPicPr>
                      <p:nvPr/>
                    </p:nvPicPr>
                    <p:blipFill>
                      <a:blip r:embed="rId4"/>
                      <a:srcRect/>
                      <a:stretch>
                        <a:fillRect/>
                      </a:stretch>
                    </p:blipFill>
                    <p:spPr bwMode="auto">
                      <a:xfrm>
                        <a:off x="5443538" y="900113"/>
                        <a:ext cx="2255837" cy="911225"/>
                      </a:xfrm>
                      <a:prstGeom prst="rect">
                        <a:avLst/>
                      </a:prstGeom>
                      <a:solidFill>
                        <a:schemeClr val="bg1"/>
                      </a:solidFill>
                    </p:spPr>
                  </p:pic>
                </p:oleObj>
              </mc:Fallback>
            </mc:AlternateContent>
          </a:graphicData>
        </a:graphic>
      </p:graphicFrame>
      <p:graphicFrame>
        <p:nvGraphicFramePr>
          <p:cNvPr id="87052" name="Object 12"/>
          <p:cNvGraphicFramePr>
            <a:graphicFrameLocks noChangeAspect="1"/>
          </p:cNvGraphicFramePr>
          <p:nvPr>
            <p:extLst>
              <p:ext uri="{D42A27DB-BD31-4B8C-83A1-F6EECF244321}">
                <p14:modId xmlns:p14="http://schemas.microsoft.com/office/powerpoint/2010/main" val="3065675531"/>
              </p:ext>
            </p:extLst>
          </p:nvPr>
        </p:nvGraphicFramePr>
        <p:xfrm>
          <a:off x="1301750" y="1525588"/>
          <a:ext cx="2468563" cy="996950"/>
        </p:xfrm>
        <a:graphic>
          <a:graphicData uri="http://schemas.openxmlformats.org/presentationml/2006/ole">
            <mc:AlternateContent xmlns:mc="http://schemas.openxmlformats.org/markup-compatibility/2006">
              <mc:Choice xmlns:v="urn:schemas-microsoft-com:vml" Requires="v">
                <p:oleObj spid="_x0000_s109736" name="Equation" r:id="rId5" imgW="990360" imgH="393480" progId="Equation.DSMT4">
                  <p:embed/>
                </p:oleObj>
              </mc:Choice>
              <mc:Fallback>
                <p:oleObj name="Equation" r:id="rId5" imgW="990360" imgH="393480" progId="Equation.DSMT4">
                  <p:embed/>
                  <p:pic>
                    <p:nvPicPr>
                      <p:cNvPr id="0" name="Picture 103"/>
                      <p:cNvPicPr>
                        <a:picLocks noChangeAspect="1" noChangeArrowheads="1"/>
                      </p:cNvPicPr>
                      <p:nvPr/>
                    </p:nvPicPr>
                    <p:blipFill>
                      <a:blip r:embed="rId6"/>
                      <a:srcRect/>
                      <a:stretch>
                        <a:fillRect/>
                      </a:stretch>
                    </p:blipFill>
                    <p:spPr bwMode="auto">
                      <a:xfrm>
                        <a:off x="1301750" y="1525588"/>
                        <a:ext cx="2468563" cy="996950"/>
                      </a:xfrm>
                      <a:prstGeom prst="rect">
                        <a:avLst/>
                      </a:prstGeom>
                      <a:solidFill>
                        <a:schemeClr val="bg1"/>
                      </a:solidFill>
                    </p:spPr>
                  </p:pic>
                </p:oleObj>
              </mc:Fallback>
            </mc:AlternateContent>
          </a:graphicData>
        </a:graphic>
      </p:graphicFrame>
      <p:graphicFrame>
        <p:nvGraphicFramePr>
          <p:cNvPr id="87053" name="Object 13"/>
          <p:cNvGraphicFramePr>
            <a:graphicFrameLocks noChangeAspect="1"/>
          </p:cNvGraphicFramePr>
          <p:nvPr/>
        </p:nvGraphicFramePr>
        <p:xfrm>
          <a:off x="5429256" y="2500306"/>
          <a:ext cx="714380" cy="691754"/>
        </p:xfrm>
        <a:graphic>
          <a:graphicData uri="http://schemas.openxmlformats.org/presentationml/2006/ole">
            <mc:AlternateContent xmlns:mc="http://schemas.openxmlformats.org/markup-compatibility/2006">
              <mc:Choice xmlns:v="urn:schemas-microsoft-com:vml" Requires="v">
                <p:oleObj spid="_x0000_s109737" name="公式" r:id="rId7" imgW="241300" imgH="228600" progId="Equation.3">
                  <p:embed/>
                </p:oleObj>
              </mc:Choice>
              <mc:Fallback>
                <p:oleObj name="公式" r:id="rId7" imgW="241300" imgH="228600" progId="Equation.3">
                  <p:embed/>
                  <p:pic>
                    <p:nvPicPr>
                      <p:cNvPr id="0" name="Picture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6" y="2500306"/>
                        <a:ext cx="714380" cy="691754"/>
                      </a:xfrm>
                      <a:prstGeom prst="rect">
                        <a:avLst/>
                      </a:prstGeom>
                      <a:solidFill>
                        <a:schemeClr val="bg1"/>
                      </a:solidFill>
                    </p:spPr>
                  </p:pic>
                </p:oleObj>
              </mc:Fallback>
            </mc:AlternateContent>
          </a:graphicData>
        </a:graphic>
      </p:graphicFrame>
      <p:graphicFrame>
        <p:nvGraphicFramePr>
          <p:cNvPr id="87054" name="Object 14"/>
          <p:cNvGraphicFramePr>
            <a:graphicFrameLocks noChangeAspect="1"/>
          </p:cNvGraphicFramePr>
          <p:nvPr/>
        </p:nvGraphicFramePr>
        <p:xfrm>
          <a:off x="5286380" y="3214685"/>
          <a:ext cx="2286016" cy="1273757"/>
        </p:xfrm>
        <a:graphic>
          <a:graphicData uri="http://schemas.openxmlformats.org/presentationml/2006/ole">
            <mc:AlternateContent xmlns:mc="http://schemas.openxmlformats.org/markup-compatibility/2006">
              <mc:Choice xmlns:v="urn:schemas-microsoft-com:vml" Requires="v">
                <p:oleObj spid="_x0000_s109738" name="公式" r:id="rId9" imgW="787400" imgH="431800" progId="Equation.3">
                  <p:embed/>
                </p:oleObj>
              </mc:Choice>
              <mc:Fallback>
                <p:oleObj name="公式" r:id="rId9" imgW="787400" imgH="431800" progId="Equation.3">
                  <p:embed/>
                  <p:pic>
                    <p:nvPicPr>
                      <p:cNvPr id="0" name="Picture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80" y="3214685"/>
                        <a:ext cx="2286016" cy="1273757"/>
                      </a:xfrm>
                      <a:prstGeom prst="rect">
                        <a:avLst/>
                      </a:prstGeom>
                      <a:solidFill>
                        <a:schemeClr val="bg1"/>
                      </a:solidFill>
                    </p:spPr>
                  </p:pic>
                </p:oleObj>
              </mc:Fallback>
            </mc:AlternateContent>
          </a:graphicData>
        </a:graphic>
      </p:graphicFrame>
      <p:graphicFrame>
        <p:nvGraphicFramePr>
          <p:cNvPr id="87055" name="Object 15"/>
          <p:cNvGraphicFramePr>
            <a:graphicFrameLocks noChangeAspect="1"/>
          </p:cNvGraphicFramePr>
          <p:nvPr>
            <p:extLst>
              <p:ext uri="{D42A27DB-BD31-4B8C-83A1-F6EECF244321}">
                <p14:modId xmlns:p14="http://schemas.microsoft.com/office/powerpoint/2010/main" val="2825843094"/>
              </p:ext>
            </p:extLst>
          </p:nvPr>
        </p:nvGraphicFramePr>
        <p:xfrm>
          <a:off x="2558877" y="4122738"/>
          <a:ext cx="788987" cy="1476375"/>
        </p:xfrm>
        <a:graphic>
          <a:graphicData uri="http://schemas.openxmlformats.org/presentationml/2006/ole">
            <mc:AlternateContent xmlns:mc="http://schemas.openxmlformats.org/markup-compatibility/2006">
              <mc:Choice xmlns:v="urn:schemas-microsoft-com:vml" Requires="v">
                <p:oleObj spid="_x0000_s109739" name="公式" r:id="rId11" imgW="241200" imgH="444240" progId="Equation.3">
                  <p:embed/>
                </p:oleObj>
              </mc:Choice>
              <mc:Fallback>
                <p:oleObj name="公式" r:id="rId11" imgW="241200" imgH="444240" progId="Equation.3">
                  <p:embed/>
                  <p:pic>
                    <p:nvPicPr>
                      <p:cNvPr id="0" name="Picture 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8877" y="4122738"/>
                        <a:ext cx="788987" cy="14763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28833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51"/>
                                        </p:tgtEl>
                                        <p:attrNameLst>
                                          <p:attrName>style.visibility</p:attrName>
                                        </p:attrNameLst>
                                      </p:cBhvr>
                                      <p:to>
                                        <p:strVal val="visible"/>
                                      </p:to>
                                    </p:set>
                                    <p:anim calcmode="lin" valueType="num">
                                      <p:cBhvr additive="base">
                                        <p:cTn id="7" dur="500" fill="hold"/>
                                        <p:tgtEl>
                                          <p:spTgt spid="87051"/>
                                        </p:tgtEl>
                                        <p:attrNameLst>
                                          <p:attrName>ppt_x</p:attrName>
                                        </p:attrNameLst>
                                      </p:cBhvr>
                                      <p:tavLst>
                                        <p:tav tm="0">
                                          <p:val>
                                            <p:strVal val="0-#ppt_w/2"/>
                                          </p:val>
                                        </p:tav>
                                        <p:tav tm="100000">
                                          <p:val>
                                            <p:strVal val="#ppt_x"/>
                                          </p:val>
                                        </p:tav>
                                      </p:tavLst>
                                    </p:anim>
                                    <p:anim calcmode="lin" valueType="num">
                                      <p:cBhvr additive="base">
                                        <p:cTn id="8" dur="500" fill="hold"/>
                                        <p:tgtEl>
                                          <p:spTgt spid="87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7052"/>
                                        </p:tgtEl>
                                        <p:attrNameLst>
                                          <p:attrName>style.visibility</p:attrName>
                                        </p:attrNameLst>
                                      </p:cBhvr>
                                      <p:to>
                                        <p:strVal val="visible"/>
                                      </p:to>
                                    </p:set>
                                    <p:anim calcmode="lin" valueType="num">
                                      <p:cBhvr additive="base">
                                        <p:cTn id="17" dur="500" fill="hold"/>
                                        <p:tgtEl>
                                          <p:spTgt spid="87052"/>
                                        </p:tgtEl>
                                        <p:attrNameLst>
                                          <p:attrName>ppt_x</p:attrName>
                                        </p:attrNameLst>
                                      </p:cBhvr>
                                      <p:tavLst>
                                        <p:tav tm="0">
                                          <p:val>
                                            <p:strVal val="0-#ppt_w/2"/>
                                          </p:val>
                                        </p:tav>
                                        <p:tav tm="100000">
                                          <p:val>
                                            <p:strVal val="#ppt_x"/>
                                          </p:val>
                                        </p:tav>
                                      </p:tavLst>
                                    </p:anim>
                                    <p:anim calcmode="lin" valueType="num">
                                      <p:cBhvr additive="base">
                                        <p:cTn id="18" dur="500" fill="hold"/>
                                        <p:tgtEl>
                                          <p:spTgt spid="8705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7053"/>
                                        </p:tgtEl>
                                        <p:attrNameLst>
                                          <p:attrName>style.visibility</p:attrName>
                                        </p:attrNameLst>
                                      </p:cBhvr>
                                      <p:to>
                                        <p:strVal val="visible"/>
                                      </p:to>
                                    </p:set>
                                    <p:anim calcmode="lin" valueType="num">
                                      <p:cBhvr additive="base">
                                        <p:cTn id="27" dur="500" fill="hold"/>
                                        <p:tgtEl>
                                          <p:spTgt spid="87053"/>
                                        </p:tgtEl>
                                        <p:attrNameLst>
                                          <p:attrName>ppt_x</p:attrName>
                                        </p:attrNameLst>
                                      </p:cBhvr>
                                      <p:tavLst>
                                        <p:tav tm="0">
                                          <p:val>
                                            <p:strVal val="0-#ppt_w/2"/>
                                          </p:val>
                                        </p:tav>
                                        <p:tav tm="100000">
                                          <p:val>
                                            <p:strVal val="#ppt_x"/>
                                          </p:val>
                                        </p:tav>
                                      </p:tavLst>
                                    </p:anim>
                                    <p:anim calcmode="lin" valueType="num">
                                      <p:cBhvr additive="base">
                                        <p:cTn id="28" dur="500" fill="hold"/>
                                        <p:tgtEl>
                                          <p:spTgt spid="8705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87054"/>
                                        </p:tgtEl>
                                        <p:attrNameLst>
                                          <p:attrName>style.visibility</p:attrName>
                                        </p:attrNameLst>
                                      </p:cBhvr>
                                      <p:to>
                                        <p:strVal val="visible"/>
                                      </p:to>
                                    </p:set>
                                    <p:anim calcmode="lin" valueType="num">
                                      <p:cBhvr additive="base">
                                        <p:cTn id="39" dur="500" fill="hold"/>
                                        <p:tgtEl>
                                          <p:spTgt spid="87054"/>
                                        </p:tgtEl>
                                        <p:attrNameLst>
                                          <p:attrName>ppt_x</p:attrName>
                                        </p:attrNameLst>
                                      </p:cBhvr>
                                      <p:tavLst>
                                        <p:tav tm="0">
                                          <p:val>
                                            <p:strVal val="0-#ppt_w/2"/>
                                          </p:val>
                                        </p:tav>
                                        <p:tav tm="100000">
                                          <p:val>
                                            <p:strVal val="#ppt_x"/>
                                          </p:val>
                                        </p:tav>
                                      </p:tavLst>
                                    </p:anim>
                                    <p:anim calcmode="lin" valueType="num">
                                      <p:cBhvr additive="base">
                                        <p:cTn id="40" dur="500" fill="hold"/>
                                        <p:tgtEl>
                                          <p:spTgt spid="8705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7055"/>
                                        </p:tgtEl>
                                        <p:attrNameLst>
                                          <p:attrName>style.visibility</p:attrName>
                                        </p:attrNameLst>
                                      </p:cBhvr>
                                      <p:to>
                                        <p:strVal val="visible"/>
                                      </p:to>
                                    </p:set>
                                    <p:anim calcmode="lin" valueType="num">
                                      <p:cBhvr additive="base">
                                        <p:cTn id="51" dur="500" fill="hold"/>
                                        <p:tgtEl>
                                          <p:spTgt spid="87055"/>
                                        </p:tgtEl>
                                        <p:attrNameLst>
                                          <p:attrName>ppt_x</p:attrName>
                                        </p:attrNameLst>
                                      </p:cBhvr>
                                      <p:tavLst>
                                        <p:tav tm="0">
                                          <p:val>
                                            <p:strVal val="0-#ppt_w/2"/>
                                          </p:val>
                                        </p:tav>
                                        <p:tav tm="100000">
                                          <p:val>
                                            <p:strVal val="#ppt_x"/>
                                          </p:val>
                                        </p:tav>
                                      </p:tavLst>
                                    </p:anim>
                                    <p:anim calcmode="lin" valueType="num">
                                      <p:cBhvr additive="base">
                                        <p:cTn id="52" dur="500" fill="hold"/>
                                        <p:tgtEl>
                                          <p:spTgt spid="8705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57808"/>
            <a:ext cx="7772400" cy="1143000"/>
          </a:xfrm>
        </p:spPr>
        <p:txBody>
          <a:bodyPr/>
          <a:lstStyle/>
          <a:p>
            <a:pPr algn="l"/>
            <a:r>
              <a:rPr lang="en-US" altLang="zh-CN" sz="2000" dirty="0" smtClean="0"/>
              <a:t>	</a:t>
            </a:r>
            <a:r>
              <a:rPr lang="zh-CN" altLang="en-US" sz="2800" dirty="0" smtClean="0"/>
              <a:t>这一结果是忽略空气阻力及重力的影响，故实际最终速率要小于此值，但具有指导意义：</a:t>
            </a:r>
            <a:endParaRPr lang="zh-CN" altLang="en-US" sz="2800" dirty="0"/>
          </a:p>
        </p:txBody>
      </p:sp>
      <p:sp>
        <p:nvSpPr>
          <p:cNvPr id="3" name="内容占位符 2"/>
          <p:cNvSpPr>
            <a:spLocks noGrp="1"/>
          </p:cNvSpPr>
          <p:nvPr>
            <p:ph idx="1"/>
          </p:nvPr>
        </p:nvSpPr>
        <p:spPr>
          <a:xfrm>
            <a:off x="357158" y="1571612"/>
            <a:ext cx="8643998" cy="4524388"/>
          </a:xfrm>
        </p:spPr>
        <p:txBody>
          <a:bodyPr/>
          <a:lstStyle/>
          <a:p>
            <a:pPr marL="457200" indent="-457200">
              <a:buNone/>
            </a:pPr>
            <a:endParaRPr lang="en-US" altLang="zh-CN" sz="2000" dirty="0" smtClean="0"/>
          </a:p>
          <a:p>
            <a:pPr marL="457200" indent="-457200">
              <a:buNone/>
            </a:pPr>
            <a:r>
              <a:rPr lang="en-US" altLang="zh-CN" sz="2000" dirty="0" smtClean="0"/>
              <a:t>1</a:t>
            </a:r>
            <a:r>
              <a:rPr lang="zh-CN" altLang="en-US" sz="2800" dirty="0" smtClean="0"/>
              <a:t>）最终速率与喷气相对速率成正比</a:t>
            </a:r>
            <a:endParaRPr lang="en-US" altLang="zh-CN" sz="2800" dirty="0" smtClean="0"/>
          </a:p>
          <a:p>
            <a:pPr marL="457200" indent="-457200">
              <a:buNone/>
            </a:pPr>
            <a:r>
              <a:rPr lang="en-US" altLang="zh-CN" sz="2800" dirty="0" smtClean="0"/>
              <a:t>		</a:t>
            </a:r>
            <a:r>
              <a:rPr lang="zh-CN" altLang="en-US" sz="2800" dirty="0" smtClean="0"/>
              <a:t>喷气速率：要求高温、高压、喷口抗高速、高效能燃料，一般  </a:t>
            </a:r>
            <a:r>
              <a:rPr lang="en-US" altLang="zh-CN" sz="2800" dirty="0" smtClean="0"/>
              <a:t>2500m/s   (40</a:t>
            </a:r>
            <a:r>
              <a:rPr lang="zh-CN" altLang="en-US" sz="2800" dirty="0" smtClean="0"/>
              <a:t>大气压，</a:t>
            </a:r>
            <a:r>
              <a:rPr lang="en-US" altLang="zh-CN" sz="2800" dirty="0" smtClean="0"/>
              <a:t>3000°C)</a:t>
            </a:r>
          </a:p>
          <a:p>
            <a:pPr marL="457200" indent="-457200">
              <a:buNone/>
            </a:pPr>
            <a:endParaRPr lang="en-US" altLang="zh-CN" sz="2800" dirty="0" smtClean="0"/>
          </a:p>
          <a:p>
            <a:pPr marL="457200" indent="-457200">
              <a:buNone/>
            </a:pPr>
            <a:r>
              <a:rPr lang="en-US" altLang="zh-CN" sz="2800" dirty="0" smtClean="0"/>
              <a:t>2</a:t>
            </a:r>
            <a:r>
              <a:rPr lang="zh-CN" altLang="en-US" sz="2800" dirty="0" smtClean="0"/>
              <a:t>）最终速率与燃料燃烧前后质量比的自然对数成正比</a:t>
            </a:r>
            <a:endParaRPr lang="en-US" altLang="zh-CN" sz="2800" dirty="0" smtClean="0"/>
          </a:p>
          <a:p>
            <a:pPr marL="457200" indent="-457200">
              <a:buNone/>
            </a:pPr>
            <a:r>
              <a:rPr lang="en-US" altLang="zh-CN" sz="2800" dirty="0" smtClean="0"/>
              <a:t>		</a:t>
            </a:r>
            <a:r>
              <a:rPr lang="zh-CN" altLang="en-US" sz="2800" dirty="0" smtClean="0"/>
              <a:t>质量比：提高较难。火箭包括外壳、发动机、仪器、卫星、故</a:t>
            </a:r>
            <a:r>
              <a:rPr lang="en-US" altLang="zh-CN" sz="2800" dirty="0" smtClean="0"/>
              <a:t>		</a:t>
            </a:r>
            <a:r>
              <a:rPr lang="zh-CN" altLang="en-US" sz="2800" dirty="0" smtClean="0"/>
              <a:t>较大。一般在</a:t>
            </a:r>
            <a:r>
              <a:rPr lang="en-US" altLang="zh-CN" sz="2800" dirty="0" smtClean="0"/>
              <a:t>10</a:t>
            </a:r>
            <a:r>
              <a:rPr lang="zh-CN" altLang="en-US" sz="2800" dirty="0" smtClean="0"/>
              <a:t>以下。</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58</a:t>
            </a:fld>
            <a:endParaRPr lang="en-US" altLang="zh-CN">
              <a:solidFill>
                <a:srgbClr val="000000"/>
              </a:solidFill>
            </a:endParaRPr>
          </a:p>
        </p:txBody>
      </p:sp>
      <p:graphicFrame>
        <p:nvGraphicFramePr>
          <p:cNvPr id="88066" name="Object 2"/>
          <p:cNvGraphicFramePr>
            <a:graphicFrameLocks noChangeAspect="1"/>
          </p:cNvGraphicFramePr>
          <p:nvPr>
            <p:extLst>
              <p:ext uri="{D42A27DB-BD31-4B8C-83A1-F6EECF244321}">
                <p14:modId xmlns:p14="http://schemas.microsoft.com/office/powerpoint/2010/main" val="3173981723"/>
              </p:ext>
            </p:extLst>
          </p:nvPr>
        </p:nvGraphicFramePr>
        <p:xfrm>
          <a:off x="3143240" y="4869160"/>
          <a:ext cx="642942" cy="622576"/>
        </p:xfrm>
        <a:graphic>
          <a:graphicData uri="http://schemas.openxmlformats.org/presentationml/2006/ole">
            <mc:AlternateContent xmlns:mc="http://schemas.openxmlformats.org/markup-compatibility/2006">
              <mc:Choice xmlns:v="urn:schemas-microsoft-com:vml" Requires="v">
                <p:oleObj spid="_x0000_s110627" name="公式" r:id="rId3" imgW="241300" imgH="228600" progId="Equation.3">
                  <p:embed/>
                </p:oleObj>
              </mc:Choice>
              <mc:Fallback>
                <p:oleObj name="公式" r:id="rId3" imgW="241300" imgH="2286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4869160"/>
                        <a:ext cx="642942" cy="622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110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8066"/>
                                        </p:tgtEl>
                                        <p:attrNameLst>
                                          <p:attrName>style.visibility</p:attrName>
                                        </p:attrNameLst>
                                      </p:cBhvr>
                                      <p:to>
                                        <p:strVal val="visible"/>
                                      </p:to>
                                    </p:set>
                                    <p:anim calcmode="lin" valueType="num">
                                      <p:cBhvr additive="base">
                                        <p:cTn id="29" dur="500" fill="hold"/>
                                        <p:tgtEl>
                                          <p:spTgt spid="88066"/>
                                        </p:tgtEl>
                                        <p:attrNameLst>
                                          <p:attrName>ppt_x</p:attrName>
                                        </p:attrNameLst>
                                      </p:cBhvr>
                                      <p:tavLst>
                                        <p:tav tm="0">
                                          <p:val>
                                            <p:strVal val="#ppt_x"/>
                                          </p:val>
                                        </p:tav>
                                        <p:tav tm="100000">
                                          <p:val>
                                            <p:strVal val="#ppt_x"/>
                                          </p:val>
                                        </p:tav>
                                      </p:tavLst>
                                    </p:anim>
                                    <p:anim calcmode="lin" valueType="num">
                                      <p:cBhvr additive="base">
                                        <p:cTn id="30" dur="500" fill="hold"/>
                                        <p:tgtEl>
                                          <p:spTgt spid="88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714375" indent="-714375">
              <a:buFont typeface="Wingdings" panose="05000000000000000000" pitchFamily="2" charset="2"/>
              <a:buChar char="Ø"/>
            </a:pPr>
            <a:r>
              <a:rPr lang="zh-CN" altLang="en-US" sz="2800" dirty="0" smtClean="0"/>
              <a:t>以喷气速度为</a:t>
            </a:r>
            <a:r>
              <a:rPr lang="en-US" altLang="zh-CN" sz="2800" dirty="0" smtClean="0"/>
              <a:t>2500m/s</a:t>
            </a:r>
            <a:r>
              <a:rPr lang="zh-CN" altLang="en-US" sz="2800" dirty="0" smtClean="0"/>
              <a:t>，质量比为</a:t>
            </a:r>
            <a:r>
              <a:rPr lang="en-US" altLang="zh-CN" sz="2800" dirty="0" smtClean="0"/>
              <a:t>6</a:t>
            </a:r>
            <a:r>
              <a:rPr lang="zh-CN" altLang="en-US" sz="2800" dirty="0" smtClean="0"/>
              <a:t>，为例，  </a:t>
            </a:r>
            <a:r>
              <a:rPr lang="en-US" altLang="zh-CN" sz="2800" dirty="0" smtClean="0"/>
              <a:t>=4500m/s</a:t>
            </a:r>
          </a:p>
          <a:p>
            <a:pPr marL="457200" indent="-457200">
              <a:buFont typeface="Wingdings" pitchFamily="2" charset="2"/>
              <a:buChar char="ü"/>
            </a:pPr>
            <a:endParaRPr lang="en-US" altLang="zh-CN" sz="2800" dirty="0" smtClean="0"/>
          </a:p>
          <a:p>
            <a:pPr marL="457200" indent="-457200">
              <a:buFont typeface="Wingdings" pitchFamily="2" charset="2"/>
              <a:buChar char="Ø"/>
            </a:pPr>
            <a:r>
              <a:rPr lang="zh-CN" altLang="en-US" sz="2800" dirty="0" smtClean="0"/>
              <a:t>这小于第一宇宙速度：</a:t>
            </a:r>
            <a:r>
              <a:rPr lang="en-US" altLang="zh-CN" sz="2800" dirty="0" smtClean="0"/>
              <a:t>7900m/s</a:t>
            </a:r>
            <a:r>
              <a:rPr lang="zh-CN" altLang="en-US" sz="2800" dirty="0" smtClean="0"/>
              <a:t>，故采用多级火箭，外壳自动脱离，提高质量比。</a:t>
            </a:r>
          </a:p>
          <a:p>
            <a:endParaRPr lang="zh-CN" altLang="en-US"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59</a:t>
            </a:fld>
            <a:endParaRPr lang="en-US" altLang="zh-CN">
              <a:solidFill>
                <a:srgbClr val="000000"/>
              </a:solidFill>
            </a:endParaRPr>
          </a:p>
        </p:txBody>
      </p:sp>
      <p:graphicFrame>
        <p:nvGraphicFramePr>
          <p:cNvPr id="99330" name="Object 2"/>
          <p:cNvGraphicFramePr>
            <a:graphicFrameLocks noChangeAspect="1"/>
          </p:cNvGraphicFramePr>
          <p:nvPr>
            <p:extLst>
              <p:ext uri="{D42A27DB-BD31-4B8C-83A1-F6EECF244321}">
                <p14:modId xmlns:p14="http://schemas.microsoft.com/office/powerpoint/2010/main" val="1291303951"/>
              </p:ext>
            </p:extLst>
          </p:nvPr>
        </p:nvGraphicFramePr>
        <p:xfrm>
          <a:off x="1115616" y="980728"/>
          <a:ext cx="428628" cy="688871"/>
        </p:xfrm>
        <a:graphic>
          <a:graphicData uri="http://schemas.openxmlformats.org/presentationml/2006/ole">
            <mc:AlternateContent xmlns:mc="http://schemas.openxmlformats.org/markup-compatibility/2006">
              <mc:Choice xmlns:v="urn:schemas-microsoft-com:vml" Requires="v">
                <p:oleObj spid="_x0000_s111650" name="公式" r:id="rId3" imgW="152334" imgH="228501" progId="Equation.3">
                  <p:embed/>
                </p:oleObj>
              </mc:Choice>
              <mc:Fallback>
                <p:oleObj name="公式" r:id="rId3" imgW="152334" imgH="228501"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80728"/>
                        <a:ext cx="428628" cy="68887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9529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4900DBD-E0C9-48B7-AF53-FEF3A653660B}" type="slidenum">
              <a:rPr kumimoji="0" lang="en-US" altLang="zh-CN" sz="1400" smtClean="0"/>
              <a:pPr eaLnBrk="1" hangingPunct="1"/>
              <a:t>6</a:t>
            </a:fld>
            <a:endParaRPr kumimoji="0" lang="en-US" altLang="zh-CN" sz="1400" smtClean="0"/>
          </a:p>
        </p:txBody>
      </p:sp>
      <p:sp>
        <p:nvSpPr>
          <p:cNvPr id="5" name="Text Box 8"/>
          <p:cNvSpPr txBox="1">
            <a:spLocks noChangeArrowheads="1"/>
          </p:cNvSpPr>
          <p:nvPr/>
        </p:nvSpPr>
        <p:spPr bwMode="auto">
          <a:xfrm>
            <a:off x="642910" y="2000240"/>
            <a:ext cx="74834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dirty="0">
                <a:solidFill>
                  <a:srgbClr val="CC0000"/>
                </a:solidFill>
                <a:ea typeface="黑体" pitchFamily="2" charset="-122"/>
              </a:rPr>
              <a:t> </a:t>
            </a:r>
            <a:r>
              <a:rPr lang="en-US" altLang="zh-CN" dirty="0" smtClean="0">
                <a:solidFill>
                  <a:srgbClr val="CC0000"/>
                </a:solidFill>
                <a:ea typeface="黑体" pitchFamily="2" charset="-122"/>
              </a:rPr>
              <a:t>      </a:t>
            </a:r>
            <a:r>
              <a:rPr lang="zh-CN" altLang="en-US" b="1" dirty="0" smtClean="0">
                <a:ea typeface="黑体" pitchFamily="2" charset="-122"/>
              </a:rPr>
              <a:t>物体受外力作用时，物体获得的加速度的大小与合外力的大小成正比，并与物体的质量成反比，加速度的方向与合外力的方向相同。</a:t>
            </a:r>
            <a:r>
              <a:rPr lang="zh-CN" altLang="en-US" dirty="0" smtClean="0"/>
              <a:t> </a:t>
            </a:r>
            <a:endParaRPr lang="en-US" altLang="zh-CN" dirty="0" smtClean="0"/>
          </a:p>
          <a:p>
            <a:pPr algn="l" eaLnBrk="1" hangingPunct="1"/>
            <a:endParaRPr lang="zh-CN" altLang="en-US" dirty="0"/>
          </a:p>
        </p:txBody>
      </p:sp>
      <p:sp>
        <p:nvSpPr>
          <p:cNvPr id="7" name="Text Box 10"/>
          <p:cNvSpPr txBox="1">
            <a:spLocks noChangeArrowheads="1"/>
          </p:cNvSpPr>
          <p:nvPr/>
        </p:nvSpPr>
        <p:spPr bwMode="auto">
          <a:xfrm>
            <a:off x="683568" y="3327375"/>
            <a:ext cx="211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smtClean="0"/>
              <a:t>数</a:t>
            </a:r>
            <a:r>
              <a:rPr lang="zh-CN" altLang="en-US" dirty="0"/>
              <a:t>学表述为： </a:t>
            </a:r>
          </a:p>
        </p:txBody>
      </p:sp>
      <p:graphicFrame>
        <p:nvGraphicFramePr>
          <p:cNvPr id="8" name="Object 11"/>
          <p:cNvGraphicFramePr>
            <a:graphicFrameLocks noChangeAspect="1"/>
          </p:cNvGraphicFramePr>
          <p:nvPr>
            <p:extLst>
              <p:ext uri="{D42A27DB-BD31-4B8C-83A1-F6EECF244321}">
                <p14:modId xmlns:p14="http://schemas.microsoft.com/office/powerpoint/2010/main" val="1177950171"/>
              </p:ext>
            </p:extLst>
          </p:nvPr>
        </p:nvGraphicFramePr>
        <p:xfrm>
          <a:off x="3071802" y="3166864"/>
          <a:ext cx="1350962" cy="838200"/>
        </p:xfrm>
        <a:graphic>
          <a:graphicData uri="http://schemas.openxmlformats.org/presentationml/2006/ole">
            <mc:AlternateContent xmlns:mc="http://schemas.openxmlformats.org/markup-compatibility/2006">
              <mc:Choice xmlns:v="urn:schemas-microsoft-com:vml" Requires="v">
                <p:oleObj spid="_x0000_s5234" name="公式" r:id="rId3" imgW="710891" imgH="444307" progId="Equation.3">
                  <p:embed/>
                </p:oleObj>
              </mc:Choice>
              <mc:Fallback>
                <p:oleObj name="公式" r:id="rId3" imgW="710891" imgH="444307" progId="Equation.3">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3166864"/>
                        <a:ext cx="1350962" cy="838200"/>
                      </a:xfrm>
                      <a:prstGeom prst="rect">
                        <a:avLst/>
                      </a:prstGeom>
                      <a:solidFill>
                        <a:schemeClr val="bg1"/>
                      </a:solidFill>
                    </p:spPr>
                  </p:pic>
                </p:oleObj>
              </mc:Fallback>
            </mc:AlternateContent>
          </a:graphicData>
        </a:graphic>
      </p:graphicFrame>
      <p:graphicFrame>
        <p:nvGraphicFramePr>
          <p:cNvPr id="9" name="Object 12"/>
          <p:cNvGraphicFramePr>
            <a:graphicFrameLocks noChangeAspect="1"/>
          </p:cNvGraphicFramePr>
          <p:nvPr/>
        </p:nvGraphicFramePr>
        <p:xfrm>
          <a:off x="3219450" y="4465638"/>
          <a:ext cx="1622425" cy="641350"/>
        </p:xfrm>
        <a:graphic>
          <a:graphicData uri="http://schemas.openxmlformats.org/presentationml/2006/ole">
            <mc:AlternateContent xmlns:mc="http://schemas.openxmlformats.org/markup-compatibility/2006">
              <mc:Choice xmlns:v="urn:schemas-microsoft-com:vml" Requires="v">
                <p:oleObj spid="_x0000_s5235" name="公式" r:id="rId5" imgW="685502" imgH="266584" progId="Equation.3">
                  <p:embed/>
                </p:oleObj>
              </mc:Choice>
              <mc:Fallback>
                <p:oleObj name="公式" r:id="rId5" imgW="685502" imgH="266584" progId="Equation.3">
                  <p:embed/>
                  <p:pic>
                    <p:nvPicPr>
                      <p:cNvPr id="0"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9450" y="4465638"/>
                        <a:ext cx="1622425" cy="641350"/>
                      </a:xfrm>
                      <a:prstGeom prst="rect">
                        <a:avLst/>
                      </a:prstGeom>
                      <a:solidFill>
                        <a:schemeClr val="bg1"/>
                      </a:solidFill>
                    </p:spPr>
                  </p:pic>
                </p:oleObj>
              </mc:Fallback>
            </mc:AlternateContent>
          </a:graphicData>
        </a:graphic>
      </p:graphicFrame>
      <p:sp>
        <p:nvSpPr>
          <p:cNvPr id="10" name="Text Box 13"/>
          <p:cNvSpPr txBox="1">
            <a:spLocks noChangeArrowheads="1"/>
          </p:cNvSpPr>
          <p:nvPr/>
        </p:nvSpPr>
        <p:spPr bwMode="auto">
          <a:xfrm>
            <a:off x="857224" y="5286388"/>
            <a:ext cx="7102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dirty="0"/>
              <a:t>        </a:t>
            </a:r>
            <a:r>
              <a:rPr lang="zh-CN" altLang="en-US" dirty="0" smtClean="0"/>
              <a:t>只适合于一定单位制，也可写成分量形式。 </a:t>
            </a:r>
            <a:endParaRPr lang="zh-CN" altLang="en-US" dirty="0"/>
          </a:p>
        </p:txBody>
      </p:sp>
      <p:sp>
        <p:nvSpPr>
          <p:cNvPr id="11" name="标题 1"/>
          <p:cNvSpPr txBox="1">
            <a:spLocks/>
          </p:cNvSpPr>
          <p:nvPr/>
        </p:nvSpPr>
        <p:spPr>
          <a:xfrm>
            <a:off x="0" y="571480"/>
            <a:ext cx="7772400" cy="571504"/>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schemeClr val="tx2"/>
                </a:solidFill>
                <a:effectLst/>
                <a:uLnTx/>
                <a:uFillTx/>
                <a:latin typeface="+mj-lt"/>
                <a:ea typeface="+mj-ea"/>
                <a:cs typeface="+mj-cs"/>
              </a:rPr>
              <a:t>四、牛顿第二定律表达式</a:t>
            </a:r>
            <a:endParaRPr kumimoji="1" lang="zh-CN" altLang="en-US" sz="2400" b="0" i="0" u="none" strike="noStrike" kern="0" cap="none" spc="0" normalizeH="0" baseline="0" noProof="0" dirty="0">
              <a:ln>
                <a:noFill/>
              </a:ln>
              <a:solidFill>
                <a:schemeClr val="tx2"/>
              </a:solidFill>
              <a:effectLst/>
              <a:uLnTx/>
              <a:uFillTx/>
              <a:latin typeface="+mj-lt"/>
              <a:ea typeface="+mj-ea"/>
              <a:cs typeface="+mj-cs"/>
            </a:endParaRPr>
          </a:p>
        </p:txBody>
      </p:sp>
      <p:sp>
        <p:nvSpPr>
          <p:cNvPr id="12" name="Text Box 9"/>
          <p:cNvSpPr txBox="1">
            <a:spLocks noChangeArrowheads="1"/>
          </p:cNvSpPr>
          <p:nvPr/>
        </p:nvSpPr>
        <p:spPr bwMode="auto">
          <a:xfrm>
            <a:off x="857224" y="1142984"/>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dirty="0"/>
              <a:t>         </a:t>
            </a:r>
            <a:r>
              <a:rPr lang="zh-CN" altLang="en-US" dirty="0" smtClean="0"/>
              <a:t>总结力与加速度的关系，以及质量与加速度的关系，得到牛</a:t>
            </a:r>
            <a:r>
              <a:rPr lang="zh-CN" altLang="en-US" dirty="0"/>
              <a:t>顿第二定</a:t>
            </a:r>
            <a:r>
              <a:rPr lang="zh-CN" altLang="en-US" dirty="0" smtClean="0"/>
              <a:t>律：</a:t>
            </a:r>
            <a:endParaRPr lang="zh-CN" altLang="en-US" dirty="0"/>
          </a:p>
        </p:txBody>
      </p:sp>
      <p:sp>
        <p:nvSpPr>
          <p:cNvPr id="13" name="Text Box 10"/>
          <p:cNvSpPr txBox="1">
            <a:spLocks noChangeArrowheads="1"/>
          </p:cNvSpPr>
          <p:nvPr/>
        </p:nvSpPr>
        <p:spPr bwMode="auto">
          <a:xfrm>
            <a:off x="1571604" y="4000504"/>
            <a:ext cx="58897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smtClean="0"/>
              <a:t>k</a:t>
            </a:r>
            <a:r>
              <a:rPr lang="zh-CN" altLang="en-US" dirty="0" smtClean="0"/>
              <a:t>为比例常数，如单位选择恰当，可使</a:t>
            </a:r>
            <a:r>
              <a:rPr lang="en-US" altLang="zh-CN" dirty="0" smtClean="0"/>
              <a:t>k=1</a:t>
            </a:r>
            <a:r>
              <a:rPr lang="zh-CN" altLang="en-US" dirty="0" smtClean="0"/>
              <a:t> </a:t>
            </a:r>
            <a:endParaRPr lang="zh-CN" altLang="en-US" dirty="0"/>
          </a:p>
        </p:txBody>
      </p:sp>
      <p:sp>
        <p:nvSpPr>
          <p:cNvPr id="14" name="Text Box 10"/>
          <p:cNvSpPr txBox="1">
            <a:spLocks noChangeArrowheads="1"/>
          </p:cNvSpPr>
          <p:nvPr/>
        </p:nvSpPr>
        <p:spPr bwMode="auto">
          <a:xfrm>
            <a:off x="1643042" y="4500570"/>
            <a:ext cx="11849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smtClean="0"/>
              <a:t>此时，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0-#ppt_w/2"/>
                                          </p:val>
                                        </p:tav>
                                        <p:tav tm="100000">
                                          <p:val>
                                            <p:strVal val="#ppt_x"/>
                                          </p:val>
                                        </p:tav>
                                      </p:tavLst>
                                    </p:anim>
                                    <p:anim calcmode="lin" valueType="num">
                                      <p:cBhvr additive="base">
                                        <p:cTn id="4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10" grpId="0" autoUpdateAnimBg="0"/>
      <p:bldP spid="12" grpId="0" autoUpdateAnimBg="0"/>
      <p:bldP spid="13" grpId="0" autoUpdateAnimBg="0"/>
      <p:bldP spid="1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461946"/>
          </a:xfrm>
        </p:spPr>
        <p:txBody>
          <a:bodyPr/>
          <a:lstStyle/>
          <a:p>
            <a:r>
              <a:rPr lang="en-US" altLang="zh-CN" sz="3600" dirty="0" smtClean="0">
                <a:latin typeface="宋体" pitchFamily="2" charset="-122"/>
              </a:rPr>
              <a:t>§10.</a:t>
            </a:r>
            <a:r>
              <a:rPr lang="zh-CN" altLang="en-US" sz="3600" dirty="0" smtClean="0">
                <a:latin typeface="宋体" pitchFamily="2" charset="-122"/>
              </a:rPr>
              <a:t>牛顿力学的局限性</a:t>
            </a:r>
            <a:endParaRPr lang="zh-CN" altLang="en-US" sz="3600" dirty="0"/>
          </a:p>
        </p:txBody>
      </p:sp>
      <p:sp>
        <p:nvSpPr>
          <p:cNvPr id="3" name="内容占位符 2"/>
          <p:cNvSpPr>
            <a:spLocks noGrp="1"/>
          </p:cNvSpPr>
          <p:nvPr>
            <p:ph idx="1"/>
          </p:nvPr>
        </p:nvSpPr>
        <p:spPr>
          <a:xfrm>
            <a:off x="428596" y="1142984"/>
            <a:ext cx="8286808" cy="4953016"/>
          </a:xfrm>
        </p:spPr>
        <p:txBody>
          <a:bodyPr/>
          <a:lstStyle/>
          <a:p>
            <a:pPr>
              <a:buFont typeface="Wingdings" pitchFamily="2" charset="2"/>
              <a:buChar char="p"/>
            </a:pPr>
            <a:r>
              <a:rPr lang="zh-CN" altLang="en-US" sz="2800" dirty="0" smtClean="0"/>
              <a:t>实用范围：</a:t>
            </a:r>
            <a:endParaRPr lang="en-US" altLang="zh-CN" sz="2800" dirty="0" smtClean="0"/>
          </a:p>
          <a:p>
            <a:pPr lvl="1">
              <a:buFont typeface="Wingdings" pitchFamily="2" charset="2"/>
              <a:buChar char="ü"/>
            </a:pPr>
            <a:r>
              <a:rPr lang="zh-CN" altLang="en-US" dirty="0" smtClean="0"/>
              <a:t>宏观物体（由大量原子组成的物体，且速度远小于光速）</a:t>
            </a:r>
            <a:endParaRPr lang="en-US" altLang="zh-CN" dirty="0" smtClean="0"/>
          </a:p>
          <a:p>
            <a:pPr lvl="1">
              <a:buFont typeface="Wingdings" pitchFamily="2" charset="2"/>
              <a:buChar char="ü"/>
            </a:pPr>
            <a:endParaRPr lang="en-US" altLang="zh-CN" dirty="0" smtClean="0"/>
          </a:p>
          <a:p>
            <a:pPr>
              <a:buFont typeface="Wingdings" pitchFamily="2" charset="2"/>
              <a:buChar char="p"/>
            </a:pPr>
            <a:r>
              <a:rPr lang="zh-CN" altLang="en-US" sz="2800" dirty="0" smtClean="0"/>
              <a:t>牛顿力学认为：</a:t>
            </a:r>
            <a:endParaRPr lang="en-US" altLang="zh-CN" sz="2800" dirty="0" smtClean="0"/>
          </a:p>
          <a:p>
            <a:pPr lvl="1">
              <a:buFont typeface="Wingdings" pitchFamily="2" charset="2"/>
              <a:buChar char="ü"/>
            </a:pPr>
            <a:r>
              <a:rPr lang="zh-CN" altLang="en-US" dirty="0" smtClean="0"/>
              <a:t>时间、空间、质量都是绝对的，不因测量状态而变化。在理论上，可以设计出各种仪器，可以精确测量质点的位置及运动速度（因各量是连续的）。</a:t>
            </a:r>
            <a:endParaRPr lang="en-US" altLang="zh-CN"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60</a:t>
            </a:fld>
            <a:endParaRPr lang="en-US" altLang="zh-CN">
              <a:solidFill>
                <a:srgbClr val="000000"/>
              </a:solidFill>
            </a:endParaRPr>
          </a:p>
        </p:txBody>
      </p:sp>
    </p:spTree>
    <p:extLst>
      <p:ext uri="{BB962C8B-B14F-4D97-AF65-F5344CB8AC3E}">
        <p14:creationId xmlns:p14="http://schemas.microsoft.com/office/powerpoint/2010/main" val="401492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57232"/>
            <a:ext cx="7772400" cy="5238768"/>
          </a:xfrm>
        </p:spPr>
        <p:txBody>
          <a:bodyPr/>
          <a:lstStyle/>
          <a:p>
            <a:pPr>
              <a:buFont typeface="Wingdings" pitchFamily="2" charset="2"/>
              <a:buChar char="p"/>
            </a:pPr>
            <a:r>
              <a:rPr lang="zh-CN" altLang="en-US" sz="2800" dirty="0" smtClean="0"/>
              <a:t>相对论认为：</a:t>
            </a:r>
            <a:endParaRPr lang="en-US" altLang="zh-CN" sz="2800" dirty="0" smtClean="0"/>
          </a:p>
          <a:p>
            <a:pPr lvl="1">
              <a:buFont typeface="Wingdings" pitchFamily="2" charset="2"/>
              <a:buChar char="ü"/>
            </a:pPr>
            <a:r>
              <a:rPr lang="zh-CN" altLang="en-US" dirty="0" smtClean="0"/>
              <a:t>在两个相对光速运动的参照系下，测量的时间、空间、质量不同。相对速率越大，差异越大。只有在相对速率远小于光速时，才可近似等同。</a:t>
            </a:r>
            <a:endParaRPr lang="en-US" altLang="zh-CN" dirty="0" smtClean="0"/>
          </a:p>
          <a:p>
            <a:pPr>
              <a:buFont typeface="Wingdings" pitchFamily="2" charset="2"/>
              <a:buChar char="p"/>
            </a:pPr>
            <a:r>
              <a:rPr lang="zh-CN" altLang="en-US" sz="2800" dirty="0" smtClean="0"/>
              <a:t>量子力学认为：</a:t>
            </a:r>
            <a:endParaRPr lang="en-US" altLang="zh-CN" sz="2800" dirty="0" smtClean="0"/>
          </a:p>
          <a:p>
            <a:pPr lvl="1">
              <a:buFont typeface="Wingdings" pitchFamily="2" charset="2"/>
              <a:buChar char="ü"/>
            </a:pPr>
            <a:r>
              <a:rPr lang="zh-CN" altLang="en-US" dirty="0" smtClean="0"/>
              <a:t>物体（特别是微观粒子）的坐标和速度不能同时测准，而且其能量是一系列的分立的值</a:t>
            </a:r>
            <a:r>
              <a:rPr lang="en-US" altLang="zh-CN" dirty="0" smtClean="0"/>
              <a:t>——</a:t>
            </a:r>
            <a:r>
              <a:rPr lang="zh-CN" altLang="en-US" dirty="0" smtClean="0"/>
              <a:t>能级。</a:t>
            </a:r>
          </a:p>
          <a:p>
            <a:r>
              <a:rPr lang="zh-CN" altLang="en-US" b="1" dirty="0" smtClean="0">
                <a:solidFill>
                  <a:schemeClr val="accent2"/>
                </a:solidFill>
              </a:rPr>
              <a:t>作业</a:t>
            </a:r>
            <a:r>
              <a:rPr lang="en-US" altLang="zh-CN" b="1" dirty="0" smtClean="0">
                <a:solidFill>
                  <a:schemeClr val="accent2"/>
                </a:solidFill>
              </a:rPr>
              <a:t>: </a:t>
            </a:r>
            <a:r>
              <a:rPr lang="en-US" b="1" dirty="0" smtClean="0">
                <a:solidFill>
                  <a:schemeClr val="accent2"/>
                </a:solidFill>
              </a:rPr>
              <a:t>P173 T4.3 T4.12 T4.15 T4.21</a:t>
            </a: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61</a:t>
            </a:fld>
            <a:endParaRPr lang="en-US" altLang="zh-CN">
              <a:solidFill>
                <a:srgbClr val="000000"/>
              </a:solidFill>
            </a:endParaRPr>
          </a:p>
        </p:txBody>
      </p:sp>
    </p:spTree>
    <p:extLst>
      <p:ext uri="{BB962C8B-B14F-4D97-AF65-F5344CB8AC3E}">
        <p14:creationId xmlns:p14="http://schemas.microsoft.com/office/powerpoint/2010/main" val="213034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D523D4-87D4-4A09-9402-2811D17B3B0E}" type="slidenum">
              <a:rPr kumimoji="0" lang="en-US" altLang="zh-CN" sz="1400" smtClean="0"/>
              <a:pPr eaLnBrk="1" hangingPunct="1"/>
              <a:t>7</a:t>
            </a:fld>
            <a:endParaRPr kumimoji="0" lang="en-US" altLang="zh-CN" sz="1400" dirty="0" smtClean="0"/>
          </a:p>
        </p:txBody>
      </p:sp>
      <p:sp>
        <p:nvSpPr>
          <p:cNvPr id="8195" name="Rectangle 5"/>
          <p:cNvSpPr txBox="1">
            <a:spLocks noChangeArrowheads="1"/>
          </p:cNvSpPr>
          <p:nvPr/>
        </p:nvSpPr>
        <p:spPr bwMode="auto">
          <a:xfrm>
            <a:off x="2285984" y="357166"/>
            <a:ext cx="5094328"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600" b="1" dirty="0" smtClean="0">
                <a:latin typeface="宋体" pitchFamily="2" charset="-122"/>
              </a:rPr>
              <a:t>§3.</a:t>
            </a:r>
            <a:r>
              <a:rPr lang="zh-CN" altLang="en-US" sz="3600" b="1" dirty="0" smtClean="0">
                <a:latin typeface="宋体" pitchFamily="2" charset="-122"/>
              </a:rPr>
              <a:t>力学单位制和</a:t>
            </a:r>
            <a:r>
              <a:rPr lang="zh-CN" altLang="en-US" sz="3600" b="1" dirty="0" smtClean="0"/>
              <a:t>量</a:t>
            </a:r>
            <a:r>
              <a:rPr lang="zh-CN" altLang="en-US" sz="3600" b="1" dirty="0"/>
              <a:t>纲 </a:t>
            </a:r>
          </a:p>
        </p:txBody>
      </p:sp>
      <p:sp>
        <p:nvSpPr>
          <p:cNvPr id="6" name="Text Box 9"/>
          <p:cNvSpPr txBox="1">
            <a:spLocks noChangeArrowheads="1"/>
          </p:cNvSpPr>
          <p:nvPr/>
        </p:nvSpPr>
        <p:spPr bwMode="auto">
          <a:xfrm>
            <a:off x="500034" y="1055688"/>
            <a:ext cx="8153429" cy="477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0000"/>
              </a:lnSpc>
              <a:defRPr/>
            </a:pPr>
            <a:r>
              <a:rPr lang="zh-CN" altLang="en-US" sz="3200" b="1" dirty="0" smtClean="0">
                <a:latin typeface="+mn-ea"/>
                <a:ea typeface="+mn-ea"/>
              </a:rPr>
              <a:t>一、单位制</a:t>
            </a:r>
            <a:endParaRPr lang="en-US" altLang="zh-CN" sz="3200" b="1" dirty="0" smtClean="0">
              <a:latin typeface="+mn-ea"/>
              <a:ea typeface="+mn-ea"/>
            </a:endParaRPr>
          </a:p>
          <a:p>
            <a:pPr marL="0" lvl="1" indent="457200" algn="l">
              <a:lnSpc>
                <a:spcPct val="150000"/>
              </a:lnSpc>
              <a:spcBef>
                <a:spcPct val="20000"/>
              </a:spcBef>
            </a:pPr>
            <a:r>
              <a:rPr lang="zh-CN" altLang="en-US" sz="2800" b="1" kern="0" dirty="0">
                <a:solidFill>
                  <a:srgbClr val="FF0000"/>
                </a:solidFill>
                <a:latin typeface="Times New Roman"/>
                <a:ea typeface="宋体"/>
              </a:rPr>
              <a:t>单位制：</a:t>
            </a:r>
            <a:r>
              <a:rPr lang="zh-CN" altLang="en-US" sz="2800" kern="0" dirty="0">
                <a:solidFill>
                  <a:srgbClr val="000000"/>
                </a:solidFill>
                <a:latin typeface="Times New Roman"/>
                <a:ea typeface="宋体"/>
              </a:rPr>
              <a:t>由选定的一组基本单位和由定义方程式与比例因数确定的导出单位组成的一系列完整的单位体制。</a:t>
            </a:r>
            <a:endParaRPr lang="en-US" altLang="zh-CN" sz="2800" kern="0" dirty="0">
              <a:solidFill>
                <a:srgbClr val="000000"/>
              </a:solidFill>
              <a:latin typeface="Times New Roman"/>
              <a:ea typeface="宋体"/>
            </a:endParaRPr>
          </a:p>
          <a:p>
            <a:pPr algn="l" eaLnBrk="1" hangingPunct="1">
              <a:lnSpc>
                <a:spcPct val="120000"/>
              </a:lnSpc>
              <a:defRPr/>
            </a:pPr>
            <a:r>
              <a:rPr lang="zh-CN" altLang="en-US" sz="2800" dirty="0" smtClean="0">
                <a:latin typeface="+mn-ea"/>
                <a:ea typeface="+mn-ea"/>
              </a:rPr>
              <a:t>    对于关系式          来说，我们必须恰当选择力、质量、加速度的单位，才能使</a:t>
            </a:r>
            <a:r>
              <a:rPr lang="en-US" altLang="zh-CN" sz="2800" dirty="0" smtClean="0">
                <a:latin typeface="+mn-ea"/>
                <a:ea typeface="+mn-ea"/>
              </a:rPr>
              <a:t>k=1</a:t>
            </a:r>
            <a:r>
              <a:rPr lang="zh-CN" altLang="en-US" sz="2800" dirty="0" smtClean="0">
                <a:latin typeface="+mn-ea"/>
                <a:ea typeface="+mn-ea"/>
              </a:rPr>
              <a:t>。实际上，我们可以任选其中两个量的单位，第三者的单位由前两个量的单位来规定。</a:t>
            </a:r>
            <a:r>
              <a:rPr lang="en-US" altLang="zh-CN" sz="2000" dirty="0" smtClean="0">
                <a:latin typeface="+mn-ea"/>
                <a:ea typeface="+mn-ea"/>
              </a:rPr>
              <a:t>	</a:t>
            </a:r>
            <a:endParaRPr lang="zh-CN" altLang="en-US" sz="2000" dirty="0" smtClean="0">
              <a:latin typeface="+mn-ea"/>
              <a:ea typeface="+mn-ea"/>
            </a:endParaRPr>
          </a:p>
        </p:txBody>
      </p:sp>
      <p:graphicFrame>
        <p:nvGraphicFramePr>
          <p:cNvPr id="8201" name="Object 9"/>
          <p:cNvGraphicFramePr>
            <a:graphicFrameLocks noChangeAspect="1"/>
          </p:cNvGraphicFramePr>
          <p:nvPr>
            <p:extLst>
              <p:ext uri="{D42A27DB-BD31-4B8C-83A1-F6EECF244321}">
                <p14:modId xmlns:p14="http://schemas.microsoft.com/office/powerpoint/2010/main" val="3191195016"/>
              </p:ext>
            </p:extLst>
          </p:nvPr>
        </p:nvGraphicFramePr>
        <p:xfrm>
          <a:off x="3243189" y="3501008"/>
          <a:ext cx="1589959" cy="768472"/>
        </p:xfrm>
        <a:graphic>
          <a:graphicData uri="http://schemas.openxmlformats.org/presentationml/2006/ole">
            <mc:AlternateContent xmlns:mc="http://schemas.openxmlformats.org/markup-compatibility/2006">
              <mc:Choice xmlns:v="urn:schemas-microsoft-com:vml" Requires="v">
                <p:oleObj spid="_x0000_s8274" name="公式" r:id="rId3" imgW="710891" imgH="444307" progId="Equation.3">
                  <p:embed/>
                </p:oleObj>
              </mc:Choice>
              <mc:Fallback>
                <p:oleObj name="公式" r:id="rId3" imgW="710891" imgH="444307" progId="Equation.3">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189" y="3501008"/>
                        <a:ext cx="1589959" cy="768472"/>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8</a:t>
            </a:fld>
            <a:endParaRPr lang="en-US" altLang="zh-CN"/>
          </a:p>
        </p:txBody>
      </p:sp>
      <p:sp>
        <p:nvSpPr>
          <p:cNvPr id="3" name="矩形 2"/>
          <p:cNvSpPr/>
          <p:nvPr/>
        </p:nvSpPr>
        <p:spPr>
          <a:xfrm>
            <a:off x="611560" y="1052736"/>
            <a:ext cx="7488832" cy="5262979"/>
          </a:xfrm>
          <a:prstGeom prst="rect">
            <a:avLst/>
          </a:prstGeom>
        </p:spPr>
        <p:txBody>
          <a:bodyPr wrap="square">
            <a:spAutoFit/>
          </a:bodyPr>
          <a:lstStyle/>
          <a:p>
            <a:pPr algn="l" eaLnBrk="1" hangingPunct="1">
              <a:lnSpc>
                <a:spcPct val="120000"/>
              </a:lnSpc>
              <a:defRPr/>
            </a:pPr>
            <a:r>
              <a:rPr lang="zh-CN" altLang="en-US" sz="2800" b="1" dirty="0" smtClean="0">
                <a:solidFill>
                  <a:schemeClr val="accent2"/>
                </a:solidFill>
                <a:latin typeface="+mn-ea"/>
              </a:rPr>
              <a:t>    在</a:t>
            </a:r>
            <a:r>
              <a:rPr lang="zh-CN" altLang="en-US" sz="2800" b="1" dirty="0">
                <a:solidFill>
                  <a:schemeClr val="accent2"/>
                </a:solidFill>
                <a:latin typeface="+mn-ea"/>
              </a:rPr>
              <a:t>国际单位制中</a:t>
            </a:r>
            <a:r>
              <a:rPr lang="zh-CN" altLang="en-US" sz="2800" dirty="0">
                <a:latin typeface="+mn-ea"/>
              </a:rPr>
              <a:t>，规定</a:t>
            </a:r>
            <a:r>
              <a:rPr lang="en-US" altLang="zh-CN" sz="2800" dirty="0">
                <a:latin typeface="+mn-ea"/>
              </a:rPr>
              <a:t>m</a:t>
            </a:r>
            <a:r>
              <a:rPr lang="zh-CN" altLang="en-US" sz="2800" dirty="0">
                <a:latin typeface="+mn-ea"/>
              </a:rPr>
              <a:t>的单位为千克，长度为米，时间为秒，即</a:t>
            </a:r>
            <a:r>
              <a:rPr lang="en-US" altLang="zh-CN" sz="2800" dirty="0">
                <a:latin typeface="+mn-ea"/>
              </a:rPr>
              <a:t>a</a:t>
            </a:r>
            <a:r>
              <a:rPr lang="zh-CN" altLang="en-US" sz="2800" dirty="0">
                <a:latin typeface="+mn-ea"/>
              </a:rPr>
              <a:t>的单位为      </a:t>
            </a:r>
            <a:r>
              <a:rPr lang="zh-CN" altLang="en-US" sz="2800" dirty="0" smtClean="0">
                <a:latin typeface="+mn-ea"/>
              </a:rPr>
              <a:t>。</a:t>
            </a:r>
            <a:endParaRPr lang="en-US" altLang="zh-CN" sz="2800" dirty="0" smtClean="0">
              <a:latin typeface="+mn-ea"/>
            </a:endParaRPr>
          </a:p>
          <a:p>
            <a:pPr algn="l" eaLnBrk="1" hangingPunct="1">
              <a:lnSpc>
                <a:spcPct val="120000"/>
              </a:lnSpc>
              <a:defRPr/>
            </a:pPr>
            <a:r>
              <a:rPr lang="en-US" altLang="zh-CN" sz="2800" dirty="0" smtClean="0">
                <a:latin typeface="+mn-ea"/>
              </a:rPr>
              <a:t>    </a:t>
            </a:r>
            <a:r>
              <a:rPr lang="zh-CN" altLang="en-US" sz="2800" dirty="0" smtClean="0">
                <a:latin typeface="+mn-ea"/>
              </a:rPr>
              <a:t>规定</a:t>
            </a:r>
            <a:r>
              <a:rPr lang="zh-CN" altLang="en-US" sz="2800" dirty="0">
                <a:latin typeface="+mn-ea"/>
              </a:rPr>
              <a:t>使</a:t>
            </a:r>
            <a:r>
              <a:rPr lang="en-US" altLang="zh-CN" sz="2800" dirty="0">
                <a:latin typeface="+mn-ea"/>
              </a:rPr>
              <a:t>1</a:t>
            </a:r>
            <a:r>
              <a:rPr lang="zh-CN" altLang="en-US" sz="2800" dirty="0">
                <a:latin typeface="+mn-ea"/>
              </a:rPr>
              <a:t>千克质量的物体产生</a:t>
            </a:r>
            <a:r>
              <a:rPr lang="en-US" altLang="zh-CN" sz="2800" dirty="0">
                <a:latin typeface="+mn-ea"/>
              </a:rPr>
              <a:t>1      </a:t>
            </a:r>
            <a:r>
              <a:rPr lang="zh-CN" altLang="en-US" sz="2800" dirty="0">
                <a:latin typeface="+mn-ea"/>
              </a:rPr>
              <a:t>的加速度的力为一单位的力，此单位为牛顿（牛），用</a:t>
            </a:r>
            <a:r>
              <a:rPr lang="en-US" altLang="zh-CN" sz="2800" dirty="0">
                <a:latin typeface="+mn-ea"/>
              </a:rPr>
              <a:t>N</a:t>
            </a:r>
            <a:r>
              <a:rPr lang="zh-CN" altLang="en-US" sz="2800" dirty="0">
                <a:latin typeface="+mn-ea"/>
              </a:rPr>
              <a:t>表示</a:t>
            </a:r>
            <a:r>
              <a:rPr lang="zh-CN" altLang="en-US" sz="2800" dirty="0" smtClean="0">
                <a:latin typeface="+mn-ea"/>
              </a:rPr>
              <a:t>。  </a:t>
            </a:r>
            <a:endParaRPr lang="en-US" altLang="zh-CN" sz="2800" dirty="0" smtClean="0">
              <a:latin typeface="+mn-ea"/>
            </a:endParaRPr>
          </a:p>
          <a:p>
            <a:pPr algn="l" eaLnBrk="1" hangingPunct="1">
              <a:lnSpc>
                <a:spcPct val="120000"/>
              </a:lnSpc>
              <a:defRPr/>
            </a:pPr>
            <a:r>
              <a:rPr lang="en-US" altLang="zh-CN" sz="2800" b="1" dirty="0">
                <a:solidFill>
                  <a:schemeClr val="accent2"/>
                </a:solidFill>
                <a:latin typeface="+mn-ea"/>
              </a:rPr>
              <a:t> </a:t>
            </a:r>
            <a:r>
              <a:rPr lang="en-US" altLang="zh-CN" sz="2800" b="1" dirty="0" smtClean="0">
                <a:solidFill>
                  <a:schemeClr val="accent2"/>
                </a:solidFill>
                <a:latin typeface="+mn-ea"/>
              </a:rPr>
              <a:t>   </a:t>
            </a:r>
            <a:r>
              <a:rPr lang="zh-CN" altLang="en-US" sz="2800" b="1" dirty="0" smtClean="0">
                <a:solidFill>
                  <a:schemeClr val="accent2"/>
                </a:solidFill>
                <a:latin typeface="+mn-ea"/>
              </a:rPr>
              <a:t>在</a:t>
            </a:r>
            <a:r>
              <a:rPr lang="en-US" altLang="zh-CN" sz="2800" b="1" dirty="0" smtClean="0">
                <a:solidFill>
                  <a:schemeClr val="accent2"/>
                </a:solidFill>
                <a:latin typeface="+mn-ea"/>
              </a:rPr>
              <a:t>CGS</a:t>
            </a:r>
            <a:r>
              <a:rPr lang="zh-CN" altLang="en-US" sz="2800" b="1" dirty="0">
                <a:solidFill>
                  <a:schemeClr val="accent2"/>
                </a:solidFill>
                <a:latin typeface="+mn-ea"/>
              </a:rPr>
              <a:t>制中</a:t>
            </a:r>
            <a:r>
              <a:rPr lang="zh-CN" altLang="en-US" sz="2800" dirty="0">
                <a:latin typeface="+mn-ea"/>
              </a:rPr>
              <a:t>，质量为克，长度为厘米，时间为秒，规定使</a:t>
            </a:r>
            <a:r>
              <a:rPr lang="en-US" altLang="zh-CN" sz="2800" dirty="0">
                <a:latin typeface="+mn-ea"/>
              </a:rPr>
              <a:t>1</a:t>
            </a:r>
            <a:r>
              <a:rPr lang="zh-CN" altLang="en-US" sz="2800" dirty="0">
                <a:latin typeface="+mn-ea"/>
              </a:rPr>
              <a:t>克质量的物体产生</a:t>
            </a:r>
            <a:r>
              <a:rPr lang="en-US" altLang="zh-CN" sz="2800" dirty="0">
                <a:latin typeface="+mn-ea"/>
              </a:rPr>
              <a:t>1       </a:t>
            </a:r>
            <a:r>
              <a:rPr lang="zh-CN" altLang="en-US" sz="2800" dirty="0">
                <a:latin typeface="+mn-ea"/>
              </a:rPr>
              <a:t>的加速度就是一单位的力，单位为达因。</a:t>
            </a:r>
            <a:endParaRPr lang="en-US" altLang="zh-CN" sz="2800" dirty="0">
              <a:latin typeface="+mn-ea"/>
            </a:endParaRPr>
          </a:p>
          <a:p>
            <a:pPr algn="l" eaLnBrk="1" hangingPunct="1">
              <a:lnSpc>
                <a:spcPct val="120000"/>
              </a:lnSpc>
              <a:defRPr/>
            </a:pPr>
            <a:r>
              <a:rPr lang="en-US" altLang="zh-CN" sz="2800" dirty="0" smtClean="0">
                <a:latin typeface="+mn-ea"/>
              </a:rPr>
              <a:t>1</a:t>
            </a:r>
            <a:r>
              <a:rPr lang="zh-CN" altLang="en-US" sz="2800" dirty="0">
                <a:latin typeface="+mn-ea"/>
              </a:rPr>
              <a:t>千克</a:t>
            </a:r>
            <a:r>
              <a:rPr lang="en-US" altLang="zh-CN" sz="2800" dirty="0">
                <a:latin typeface="+mn-ea"/>
              </a:rPr>
              <a:t>=1000</a:t>
            </a:r>
            <a:r>
              <a:rPr lang="zh-CN" altLang="en-US" sz="2800" dirty="0">
                <a:latin typeface="+mn-ea"/>
              </a:rPr>
              <a:t>克   </a:t>
            </a:r>
            <a:r>
              <a:rPr lang="en-US" altLang="zh-CN" sz="2800" dirty="0">
                <a:latin typeface="+mn-ea"/>
              </a:rPr>
              <a:t>1</a:t>
            </a:r>
            <a:r>
              <a:rPr lang="zh-CN" altLang="en-US" sz="2800" dirty="0">
                <a:latin typeface="+mn-ea"/>
              </a:rPr>
              <a:t>米</a:t>
            </a:r>
            <a:r>
              <a:rPr lang="en-US" altLang="zh-CN" sz="2800" dirty="0">
                <a:latin typeface="+mn-ea"/>
              </a:rPr>
              <a:t>=100</a:t>
            </a:r>
            <a:r>
              <a:rPr lang="zh-CN" altLang="en-US" sz="2800" dirty="0">
                <a:latin typeface="+mn-ea"/>
              </a:rPr>
              <a:t>厘米  </a:t>
            </a:r>
            <a:r>
              <a:rPr lang="en-US" altLang="zh-CN" sz="2800" dirty="0">
                <a:solidFill>
                  <a:schemeClr val="accent2"/>
                </a:solidFill>
                <a:latin typeface="+mn-ea"/>
              </a:rPr>
              <a:t>1</a:t>
            </a:r>
            <a:r>
              <a:rPr lang="zh-CN" altLang="en-US" sz="2800" dirty="0">
                <a:solidFill>
                  <a:schemeClr val="accent2"/>
                </a:solidFill>
                <a:latin typeface="+mn-ea"/>
              </a:rPr>
              <a:t>牛顿</a:t>
            </a:r>
            <a:r>
              <a:rPr lang="en-US" altLang="zh-CN" sz="2800" dirty="0">
                <a:solidFill>
                  <a:schemeClr val="accent2"/>
                </a:solidFill>
                <a:latin typeface="+mn-ea"/>
              </a:rPr>
              <a:t>=</a:t>
            </a:r>
            <a:r>
              <a:rPr lang="en-US" altLang="zh-CN" sz="2800" dirty="0" smtClean="0">
                <a:solidFill>
                  <a:schemeClr val="accent2"/>
                </a:solidFill>
                <a:latin typeface="+mn-ea"/>
              </a:rPr>
              <a:t>10</a:t>
            </a:r>
            <a:r>
              <a:rPr lang="en-US" altLang="zh-CN" sz="2800" baseline="30000" dirty="0" smtClean="0">
                <a:solidFill>
                  <a:schemeClr val="accent2"/>
                </a:solidFill>
                <a:latin typeface="+mn-ea"/>
              </a:rPr>
              <a:t>5</a:t>
            </a:r>
            <a:r>
              <a:rPr lang="zh-CN" altLang="en-US" sz="2800" dirty="0" smtClean="0">
                <a:solidFill>
                  <a:schemeClr val="accent2"/>
                </a:solidFill>
                <a:latin typeface="+mn-ea"/>
              </a:rPr>
              <a:t>达因</a:t>
            </a:r>
            <a:endParaRPr lang="en-US" altLang="zh-CN" sz="2800" dirty="0">
              <a:solidFill>
                <a:schemeClr val="accent2"/>
              </a:solidFill>
              <a:latin typeface="+mn-ea"/>
            </a:endParaRPr>
          </a:p>
          <a:p>
            <a:pPr algn="l" eaLnBrk="1" hangingPunct="1">
              <a:lnSpc>
                <a:spcPct val="120000"/>
              </a:lnSpc>
              <a:defRPr/>
            </a:pPr>
            <a:r>
              <a:rPr lang="zh-CN" altLang="en-US" sz="2800" dirty="0" smtClean="0">
                <a:latin typeface="+mn-ea"/>
              </a:rPr>
              <a:t>我国</a:t>
            </a:r>
            <a:r>
              <a:rPr lang="zh-CN" altLang="en-US" sz="2800" dirty="0">
                <a:latin typeface="+mn-ea"/>
              </a:rPr>
              <a:t>规定完全使用国际单位制 </a:t>
            </a:r>
            <a:r>
              <a:rPr lang="en-US" altLang="zh-CN" sz="2800" dirty="0">
                <a:latin typeface="+mn-ea"/>
              </a:rPr>
              <a:t>—— </a:t>
            </a:r>
            <a:r>
              <a:rPr lang="en-US" altLang="zh-CN" sz="2800" dirty="0" smtClean="0">
                <a:latin typeface="+mn-ea"/>
              </a:rPr>
              <a:t>SI</a:t>
            </a:r>
            <a:endParaRPr lang="zh-CN" altLang="en-US" sz="2800" dirty="0">
              <a:latin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6717575"/>
              </p:ext>
            </p:extLst>
          </p:nvPr>
        </p:nvGraphicFramePr>
        <p:xfrm>
          <a:off x="6029796" y="4099868"/>
          <a:ext cx="1206500" cy="534987"/>
        </p:xfrm>
        <a:graphic>
          <a:graphicData uri="http://schemas.openxmlformats.org/presentationml/2006/ole">
            <mc:AlternateContent xmlns:mc="http://schemas.openxmlformats.org/markup-compatibility/2006">
              <mc:Choice xmlns:v="urn:schemas-microsoft-com:vml" Requires="v">
                <p:oleObj spid="_x0000_s89235" name="公式" r:id="rId3" imgW="495000" imgH="215640" progId="Equation.3">
                  <p:embed/>
                </p:oleObj>
              </mc:Choice>
              <mc:Fallback>
                <p:oleObj name="公式" r:id="rId3" imgW="495000" imgH="215640" progId="Equation.3">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796" y="4099868"/>
                        <a:ext cx="1206500" cy="534987"/>
                      </a:xfrm>
                      <a:prstGeom prst="rect">
                        <a:avLst/>
                      </a:prstGeom>
                      <a:solidFill>
                        <a:schemeClr val="bg1"/>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7644628"/>
              </p:ext>
            </p:extLst>
          </p:nvPr>
        </p:nvGraphicFramePr>
        <p:xfrm>
          <a:off x="6300688" y="1556792"/>
          <a:ext cx="863600" cy="485775"/>
        </p:xfrm>
        <a:graphic>
          <a:graphicData uri="http://schemas.openxmlformats.org/presentationml/2006/ole">
            <mc:AlternateContent xmlns:mc="http://schemas.openxmlformats.org/markup-compatibility/2006">
              <mc:Choice xmlns:v="urn:schemas-microsoft-com:vml" Requires="v">
                <p:oleObj spid="_x0000_s89236" name="公式" r:id="rId5" imgW="368140" imgH="203112" progId="Equation.3">
                  <p:embed/>
                </p:oleObj>
              </mc:Choice>
              <mc:Fallback>
                <p:oleObj name="公式" r:id="rId5" imgW="368140" imgH="203112" progId="Equation.3">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688" y="1556792"/>
                        <a:ext cx="863600" cy="485775"/>
                      </a:xfrm>
                      <a:prstGeom prst="rect">
                        <a:avLst/>
                      </a:prstGeom>
                      <a:solidFill>
                        <a:schemeClr val="bg1"/>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56015694"/>
              </p:ext>
            </p:extLst>
          </p:nvPr>
        </p:nvGraphicFramePr>
        <p:xfrm>
          <a:off x="6157242" y="2042567"/>
          <a:ext cx="935038" cy="527050"/>
        </p:xfrm>
        <a:graphic>
          <a:graphicData uri="http://schemas.openxmlformats.org/presentationml/2006/ole">
            <mc:AlternateContent xmlns:mc="http://schemas.openxmlformats.org/markup-compatibility/2006">
              <mc:Choice xmlns:v="urn:schemas-microsoft-com:vml" Requires="v">
                <p:oleObj spid="_x0000_s89237" name="公式" r:id="rId7" imgW="368140" imgH="203112" progId="Equation.3">
                  <p:embed/>
                </p:oleObj>
              </mc:Choice>
              <mc:Fallback>
                <p:oleObj name="公式" r:id="rId7" imgW="368140" imgH="203112" progId="Equation.3">
                  <p:embed/>
                  <p:pic>
                    <p:nvPicPr>
                      <p:cNvPr id="0" name="Picture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7242" y="2042567"/>
                        <a:ext cx="935038" cy="5270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65839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4282" y="428604"/>
            <a:ext cx="7772400" cy="747698"/>
          </a:xfrm>
        </p:spPr>
        <p:txBody>
          <a:bodyPr/>
          <a:lstStyle/>
          <a:p>
            <a:pPr algn="l"/>
            <a:r>
              <a:rPr lang="zh-CN" altLang="en-US" sz="3200" b="1" dirty="0" smtClean="0"/>
              <a:t>二、量纲</a:t>
            </a:r>
            <a:endParaRPr lang="zh-CN" altLang="en-US" sz="3200" b="1" dirty="0"/>
          </a:p>
        </p:txBody>
      </p:sp>
      <p:sp>
        <p:nvSpPr>
          <p:cNvPr id="4" name="内容占位符 3"/>
          <p:cNvSpPr>
            <a:spLocks noGrp="1"/>
          </p:cNvSpPr>
          <p:nvPr>
            <p:ph idx="1"/>
          </p:nvPr>
        </p:nvSpPr>
        <p:spPr>
          <a:xfrm>
            <a:off x="179512" y="1196752"/>
            <a:ext cx="8429684" cy="5328592"/>
          </a:xfrm>
        </p:spPr>
        <p:txBody>
          <a:bodyPr/>
          <a:lstStyle/>
          <a:p>
            <a:pPr marL="0" lvl="1" indent="457200">
              <a:lnSpc>
                <a:spcPct val="150000"/>
              </a:lnSpc>
              <a:buNone/>
            </a:pPr>
            <a:r>
              <a:rPr lang="zh-CN" altLang="en-US" dirty="0" smtClean="0"/>
              <a:t>任何一种单位制，都是首先选定几个</a:t>
            </a:r>
            <a:r>
              <a:rPr lang="zh-CN" altLang="en-US" b="1" dirty="0" smtClean="0">
                <a:solidFill>
                  <a:schemeClr val="accent2"/>
                </a:solidFill>
              </a:rPr>
              <a:t>基本量</a:t>
            </a:r>
            <a:r>
              <a:rPr lang="zh-CN" altLang="en-US" dirty="0" smtClean="0"/>
              <a:t>，其他物理量都可以通过已知的物理关系与基本量联系起来，这些物理量叫</a:t>
            </a:r>
            <a:r>
              <a:rPr lang="zh-CN" altLang="en-US" b="1" dirty="0" smtClean="0">
                <a:solidFill>
                  <a:schemeClr val="accent2"/>
                </a:solidFill>
              </a:rPr>
              <a:t>导出量</a:t>
            </a:r>
            <a:r>
              <a:rPr lang="zh-CN" altLang="en-US" dirty="0" smtClean="0"/>
              <a:t>。</a:t>
            </a:r>
            <a:endParaRPr lang="en-US" altLang="zh-CN" dirty="0" smtClean="0"/>
          </a:p>
          <a:p>
            <a:pPr marL="0" lvl="1" indent="457200">
              <a:lnSpc>
                <a:spcPct val="150000"/>
              </a:lnSpc>
              <a:buNone/>
            </a:pPr>
            <a:r>
              <a:rPr lang="zh-CN" altLang="en-US" dirty="0" smtClean="0"/>
              <a:t>如</a:t>
            </a:r>
            <a:r>
              <a:rPr lang="en-US" altLang="zh-CN" dirty="0" smtClean="0"/>
              <a:t>SI</a:t>
            </a:r>
            <a:r>
              <a:rPr lang="zh-CN" altLang="en-US" dirty="0" smtClean="0"/>
              <a:t>、</a:t>
            </a:r>
            <a:r>
              <a:rPr lang="en-US" altLang="zh-CN" dirty="0" smtClean="0"/>
              <a:t>CGS</a:t>
            </a:r>
            <a:r>
              <a:rPr lang="zh-CN" altLang="en-US" dirty="0" smtClean="0"/>
              <a:t>单位制中，都规定基本量为</a:t>
            </a:r>
            <a:r>
              <a:rPr lang="en-US" altLang="zh-CN" dirty="0" smtClean="0"/>
              <a:t>L</a:t>
            </a:r>
            <a:r>
              <a:rPr lang="zh-CN" altLang="en-US" dirty="0" smtClean="0"/>
              <a:t>、</a:t>
            </a:r>
            <a:r>
              <a:rPr lang="en-US" altLang="zh-CN" dirty="0" smtClean="0"/>
              <a:t>M</a:t>
            </a:r>
            <a:r>
              <a:rPr lang="zh-CN" altLang="en-US" dirty="0" smtClean="0"/>
              <a:t>、</a:t>
            </a:r>
            <a:r>
              <a:rPr lang="en-US" altLang="zh-CN" dirty="0" smtClean="0"/>
              <a:t>T</a:t>
            </a:r>
            <a:r>
              <a:rPr lang="zh-CN" altLang="en-US" dirty="0" smtClean="0"/>
              <a:t>为基本量，其他物理量都可以导出。</a:t>
            </a:r>
            <a:endParaRPr lang="en-US" altLang="zh-CN" dirty="0" smtClean="0"/>
          </a:p>
        </p:txBody>
      </p:sp>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9106</TotalTime>
  <Words>3430</Words>
  <Application>Microsoft Office PowerPoint</Application>
  <PresentationFormat>全屏显示(4:3)</PresentationFormat>
  <Paragraphs>436</Paragraphs>
  <Slides>61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64" baseType="lpstr">
      <vt:lpstr>nankai膜版</vt:lpstr>
      <vt:lpstr>公式</vt:lpstr>
      <vt:lpstr>Equation</vt:lpstr>
      <vt:lpstr>第二章 </vt:lpstr>
      <vt:lpstr>PowerPoint 演示文稿</vt:lpstr>
      <vt:lpstr>PowerPoint 演示文稿</vt:lpstr>
      <vt:lpstr>二、质量与加速度的关系</vt:lpstr>
      <vt:lpstr>三、力的独立作用原理</vt:lpstr>
      <vt:lpstr>PowerPoint 演示文稿</vt:lpstr>
      <vt:lpstr>PowerPoint 演示文稿</vt:lpstr>
      <vt:lpstr>PowerPoint 演示文稿</vt:lpstr>
      <vt:lpstr>二、量纲</vt:lpstr>
      <vt:lpstr>PowerPoint 演示文稿</vt:lpstr>
      <vt:lpstr>PowerPoint 演示文稿</vt:lpstr>
      <vt:lpstr>PowerPoint 演示文稿</vt:lpstr>
      <vt:lpstr>PowerPoint 演示文稿</vt:lpstr>
      <vt:lpstr>PowerPoint 演示文稿</vt:lpstr>
      <vt:lpstr>重力：产生g的力，是地心引力的一个分量。 地心引力：地球对物体的引力。         在南极和北极时，二者相等，在粗略计算时二者差异甚微，可以等同。</vt:lpstr>
      <vt:lpstr>PowerPoint 演示文稿</vt:lpstr>
      <vt:lpstr>PowerPoint 演示文稿</vt:lpstr>
      <vt:lpstr>PowerPoint 演示文稿</vt:lpstr>
      <vt:lpstr>       下面讨论如何利用牛顿三定律解决实际问题，其中最重要的是牛顿第二定律的应用。</vt:lpstr>
      <vt:lpstr>在自然坐标系下：</vt:lpstr>
      <vt:lpstr>PowerPoint 演示文稿</vt:lpstr>
      <vt:lpstr>PowerPoint 演示文稿</vt:lpstr>
      <vt:lpstr>下面具体介绍几个典型的应用：</vt:lpstr>
      <vt:lpstr>PowerPoint 演示文稿</vt:lpstr>
      <vt:lpstr>运动方程：</vt:lpstr>
      <vt:lpstr>二、圆周运动</vt:lpstr>
      <vt:lpstr>PowerPoint 演示文稿</vt:lpstr>
      <vt:lpstr>例：赤道上一质量为m的物体，所受地球引力     与其受弹簧拉力    的关系。</vt:lpstr>
      <vt:lpstr>§8.  非惯性参照系 </vt:lpstr>
      <vt:lpstr>一、直线加速运动参照系中的惯性力</vt:lpstr>
      <vt:lpstr>PowerPoint 演示文稿</vt:lpstr>
      <vt:lpstr>PowerPoint 演示文稿</vt:lpstr>
      <vt:lpstr>二、匀速转动参照系中的惯性力 ——惯性离心力</vt:lpstr>
      <vt:lpstr>PowerPoint 演示文稿</vt:lpstr>
      <vt:lpstr>三、科里奥利惯性力</vt:lpstr>
      <vt:lpstr>例：</vt:lpstr>
      <vt:lpstr>方法二：非惯性系，相对加速度</vt:lpstr>
      <vt:lpstr>§9.动量与动量守恒定律</vt:lpstr>
      <vt:lpstr>PowerPoint 演示文稿</vt:lpstr>
      <vt:lpstr>二、冲量和质点的动量定理</vt:lpstr>
      <vt:lpstr>PowerPoint 演示文稿</vt:lpstr>
      <vt:lpstr>PowerPoint 演示文稿</vt:lpstr>
      <vt:lpstr>PowerPoint 演示文稿</vt:lpstr>
      <vt:lpstr>三、物体系的动量定理</vt:lpstr>
      <vt:lpstr>PowerPoint 演示文稿</vt:lpstr>
      <vt:lpstr>PowerPoint 演示文稿</vt:lpstr>
      <vt:lpstr>PowerPoint 演示文稿</vt:lpstr>
      <vt:lpstr>质点系的动量定理分量表示：</vt:lpstr>
      <vt:lpstr>PowerPoint 演示文稿</vt:lpstr>
      <vt:lpstr>四、动量守恒定律</vt:lpstr>
      <vt:lpstr>PowerPoint 演示文稿</vt:lpstr>
      <vt:lpstr>也可用动量守恒定律的分量表达式：</vt:lpstr>
      <vt:lpstr>PowerPoint 演示文稿</vt:lpstr>
      <vt:lpstr>五、反冲现象及火箭原理</vt:lpstr>
      <vt:lpstr>PowerPoint 演示文稿</vt:lpstr>
      <vt:lpstr>PowerPoint 演示文稿</vt:lpstr>
      <vt:lpstr>PowerPoint 演示文稿</vt:lpstr>
      <vt:lpstr> 这一结果是忽略空气阻力及重力的影响，故实际最终速率要小于此值，但具有指导意义：</vt:lpstr>
      <vt:lpstr>PowerPoint 演示文稿</vt:lpstr>
      <vt:lpstr>§10.牛顿力学的局限性</vt:lpstr>
      <vt:lpstr>PowerPoint 演示文稿</vt:lpstr>
    </vt:vector>
  </TitlesOfParts>
  <Company>nankai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DELL</cp:lastModifiedBy>
  <cp:revision>816</cp:revision>
  <dcterms:created xsi:type="dcterms:W3CDTF">2005-08-22T22:11:23Z</dcterms:created>
  <dcterms:modified xsi:type="dcterms:W3CDTF">2016-02-25T03:38:05Z</dcterms:modified>
</cp:coreProperties>
</file>