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489" r:id="rId2"/>
    <p:sldId id="490" r:id="rId3"/>
    <p:sldId id="491" r:id="rId4"/>
    <p:sldId id="516" r:id="rId5"/>
    <p:sldId id="492" r:id="rId6"/>
    <p:sldId id="517" r:id="rId7"/>
    <p:sldId id="493" r:id="rId8"/>
    <p:sldId id="494" r:id="rId9"/>
    <p:sldId id="518" r:id="rId10"/>
    <p:sldId id="495" r:id="rId11"/>
    <p:sldId id="519" r:id="rId12"/>
    <p:sldId id="496" r:id="rId13"/>
    <p:sldId id="497" r:id="rId14"/>
    <p:sldId id="498" r:id="rId15"/>
    <p:sldId id="520" r:id="rId16"/>
    <p:sldId id="499" r:id="rId17"/>
    <p:sldId id="500" r:id="rId18"/>
    <p:sldId id="521" r:id="rId19"/>
    <p:sldId id="501" r:id="rId20"/>
    <p:sldId id="522" r:id="rId21"/>
    <p:sldId id="502" r:id="rId22"/>
    <p:sldId id="503" r:id="rId23"/>
    <p:sldId id="504" r:id="rId24"/>
    <p:sldId id="523" r:id="rId25"/>
    <p:sldId id="505" r:id="rId26"/>
    <p:sldId id="524" r:id="rId27"/>
    <p:sldId id="506" r:id="rId28"/>
    <p:sldId id="507" r:id="rId29"/>
    <p:sldId id="508" r:id="rId30"/>
    <p:sldId id="509" r:id="rId31"/>
    <p:sldId id="532" r:id="rId32"/>
    <p:sldId id="510" r:id="rId33"/>
    <p:sldId id="511" r:id="rId34"/>
    <p:sldId id="527" r:id="rId35"/>
    <p:sldId id="512" r:id="rId36"/>
    <p:sldId id="528" r:id="rId37"/>
    <p:sldId id="513" r:id="rId38"/>
    <p:sldId id="529" r:id="rId39"/>
    <p:sldId id="514" r:id="rId40"/>
    <p:sldId id="530" r:id="rId41"/>
    <p:sldId id="515" r:id="rId42"/>
    <p:sldId id="531" r:id="rId4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371F"/>
    <a:srgbClr val="C91DB0"/>
    <a:srgbClr val="006633"/>
    <a:srgbClr val="003A93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6" autoAdjust="0"/>
    <p:restoredTop sz="98358" autoAdjust="0"/>
  </p:normalViewPr>
  <p:slideViewPr>
    <p:cSldViewPr>
      <p:cViewPr>
        <p:scale>
          <a:sx n="90" d="100"/>
          <a:sy n="90" d="100"/>
        </p:scale>
        <p:origin x="-8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4" Type="http://schemas.openxmlformats.org/officeDocument/2006/relationships/image" Target="../media/image15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8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0" Type="http://schemas.openxmlformats.org/officeDocument/2006/relationships/image" Target="../media/image165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4" Type="http://schemas.openxmlformats.org/officeDocument/2006/relationships/image" Target="../media/image17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4" Type="http://schemas.openxmlformats.org/officeDocument/2006/relationships/image" Target="../media/image17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8.wmf"/><Relationship Id="rId7" Type="http://schemas.openxmlformats.org/officeDocument/2006/relationships/image" Target="../media/image181.wmf"/><Relationship Id="rId2" Type="http://schemas.openxmlformats.org/officeDocument/2006/relationships/image" Target="../media/image177.wmf"/><Relationship Id="rId1" Type="http://schemas.openxmlformats.org/officeDocument/2006/relationships/image" Target="../media/image141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10" Type="http://schemas.openxmlformats.org/officeDocument/2006/relationships/image" Target="../media/image183.wmf"/><Relationship Id="rId4" Type="http://schemas.openxmlformats.org/officeDocument/2006/relationships/image" Target="../media/image140.wmf"/><Relationship Id="rId9" Type="http://schemas.openxmlformats.org/officeDocument/2006/relationships/image" Target="../media/image15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D4ACB78-7984-489C-BEDB-F09D92062A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66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88BE5-0E6E-4638-B75D-55C31892A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2E4F-0DC7-4C34-891F-3A5FC876A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D87BC-931E-4923-B3AA-A4CF77326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B0B3A-C4C8-456E-88E0-D18BAB54D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6E62A-B10D-456F-8022-5494D8EF9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7D0D-29C5-43C1-8F76-6A3B0284A2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3D567-32C7-421D-9C25-B62B3E1D1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ECE46-80F7-4D8E-AA6F-D19DBB51F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F5CE9-36B4-4111-AB72-EA3E0B662A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EAC80-30A0-4855-8423-166D241418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3F067-118F-47EA-A5DA-11918FD57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3D3DED34-EC99-4E31-B122-88ABEA51F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5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image" Target="../media/image47.png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46.wmf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8.bin"/><Relationship Id="rId10" Type="http://schemas.openxmlformats.org/officeDocument/2006/relationships/oleObject" Target="../embeddings/oleObject55.bin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png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7.wmf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78.wmf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2.bin"/><Relationship Id="rId14" Type="http://schemas.openxmlformats.org/officeDocument/2006/relationships/oleObject" Target="../embeddings/oleObject8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3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10.wmf"/><Relationship Id="rId3" Type="http://schemas.openxmlformats.org/officeDocument/2006/relationships/oleObject" Target="../embeddings/oleObject111.bin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09.wmf"/><Relationship Id="rId5" Type="http://schemas.openxmlformats.org/officeDocument/2006/relationships/oleObject" Target="../embeddings/oleObject112.bin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15.bin"/><Relationship Id="rId4" Type="http://schemas.openxmlformats.org/officeDocument/2006/relationships/image" Target="../media/image106.wmf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1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3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4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63.wmf"/><Relationship Id="rId26" Type="http://schemas.openxmlformats.org/officeDocument/2006/relationships/image" Target="../media/image167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70.bin"/><Relationship Id="rId25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66.w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28" Type="http://schemas.openxmlformats.org/officeDocument/2006/relationships/image" Target="../media/image168.wmf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Relationship Id="rId27" Type="http://schemas.openxmlformats.org/officeDocument/2006/relationships/oleObject" Target="../embeddings/oleObject17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6.bin"/><Relationship Id="rId12" Type="http://schemas.openxmlformats.org/officeDocument/2006/relationships/oleObject" Target="../embeddings/oleObject189.bin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83.w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79.wmf"/><Relationship Id="rId22" Type="http://schemas.openxmlformats.org/officeDocument/2006/relationships/image" Target="../media/image15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8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9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25" y="714375"/>
            <a:ext cx="7500938" cy="28575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第三章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/>
            </a:r>
            <a:b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</a:b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/>
            </a:r>
            <a:b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</a:b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功和能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14563" y="4786313"/>
            <a:ext cx="42862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zh-CN" altLang="en-US" sz="4000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+mj-ea"/>
              <a:cs typeface="+mj-cs"/>
            </a:endParaRPr>
          </a:p>
        </p:txBody>
      </p:sp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559C8E-CA31-4B91-AABE-6F00F00332A5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  <p:transition advTm="1312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76260"/>
          </a:xfrm>
        </p:spPr>
        <p:txBody>
          <a:bodyPr/>
          <a:lstStyle/>
          <a:p>
            <a:pPr algn="l"/>
            <a:r>
              <a:rPr lang="zh-CN" altLang="en-US" sz="3200" dirty="0" smtClean="0"/>
              <a:t>四、弹性力做功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85860"/>
            <a:ext cx="7772400" cy="53578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对于弹簧                  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（    （沿弹簧所在直线为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轴，指向拉长反向）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</a:t>
            </a:r>
            <a:r>
              <a:rPr lang="zh-CN" altLang="en-US" sz="2800" dirty="0" smtClean="0"/>
              <a:t>为自然长度时物体的位置，若以此为置为坐标原点，则有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		——</a:t>
            </a:r>
            <a:r>
              <a:rPr lang="zh-CN" altLang="en-US" sz="2800" dirty="0" smtClean="0"/>
              <a:t>胡克定律</a:t>
            </a:r>
            <a:r>
              <a:rPr lang="en-US" altLang="zh-CN" sz="2800" dirty="0" smtClean="0"/>
              <a:t>	</a:t>
            </a:r>
          </a:p>
          <a:p>
            <a:pPr>
              <a:buNone/>
            </a:pPr>
            <a:r>
              <a:rPr lang="en-US" altLang="zh-CN" sz="2800" dirty="0" smtClean="0"/>
              <a:t>                            ——</a:t>
            </a:r>
            <a:r>
              <a:rPr lang="zh-CN" altLang="en-US" sz="2800" dirty="0" smtClean="0"/>
              <a:t>倔强系数（或劲度系数）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14612" y="1214422"/>
          <a:ext cx="2428892" cy="60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name="公式" r:id="rId3" imgW="939600" imgH="228600" progId="Equation.3">
                  <p:embed/>
                </p:oleObj>
              </mc:Choice>
              <mc:Fallback>
                <p:oleObj name="公式" r:id="rId3" imgW="939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214422"/>
                        <a:ext cx="2428892" cy="6078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142976" y="3286124"/>
          <a:ext cx="2873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6" name="公式" r:id="rId5" imgW="164880" imgH="228600" progId="Equation.3">
                  <p:embed/>
                </p:oleObj>
              </mc:Choice>
              <mc:Fallback>
                <p:oleObj name="公式" r:id="rId5" imgW="164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286124"/>
                        <a:ext cx="287337" cy="409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500166" y="4143380"/>
          <a:ext cx="1916035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7" name="公式" r:id="rId7" imgW="545760" imgH="177480" progId="Equation.3">
                  <p:embed/>
                </p:oleObj>
              </mc:Choice>
              <mc:Fallback>
                <p:oleObj name="公式" r:id="rId7" imgW="54576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143380"/>
                        <a:ext cx="1916035" cy="6429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500298" y="4643446"/>
          <a:ext cx="500066" cy="72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name="公式" r:id="rId9" imgW="126720" imgH="177480" progId="Equation.3">
                  <p:embed/>
                </p:oleObj>
              </mc:Choice>
              <mc:Fallback>
                <p:oleObj name="公式" r:id="rId9" imgW="12672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643446"/>
                        <a:ext cx="500066" cy="7231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>
            <a:off x="5143504" y="2857496"/>
            <a:ext cx="164307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5786446" y="2500306"/>
            <a:ext cx="428628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43504" y="2571744"/>
            <a:ext cx="642942" cy="26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直接连接符 23"/>
          <p:cNvCxnSpPr/>
          <p:nvPr/>
        </p:nvCxnSpPr>
        <p:spPr bwMode="auto">
          <a:xfrm rot="5400000" flipH="1" flipV="1">
            <a:off x="4572000" y="2285992"/>
            <a:ext cx="11430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rot="5400000">
            <a:off x="5500694" y="2285992"/>
            <a:ext cx="10001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6819922" y="2584399"/>
          <a:ext cx="395284" cy="44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9" name="公式" r:id="rId12" imgW="126720" imgH="139680" progId="Equation.3">
                  <p:embed/>
                </p:oleObj>
              </mc:Choice>
              <mc:Fallback>
                <p:oleObj name="公式" r:id="rId12" imgW="126720" imgH="1396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22" y="2584399"/>
                        <a:ext cx="395284" cy="4493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5643570" y="2928934"/>
          <a:ext cx="714380" cy="42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" name="公式" r:id="rId14" imgW="164880" imgH="228600" progId="Equation.3">
                  <p:embed/>
                </p:oleObj>
              </mc:Choice>
              <mc:Fallback>
                <p:oleObj name="公式" r:id="rId14" imgW="16488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2928934"/>
                        <a:ext cx="714380" cy="426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018" y="642918"/>
            <a:ext cx="7772400" cy="5453082"/>
          </a:xfrm>
        </p:spPr>
        <p:txBody>
          <a:bodyPr/>
          <a:lstStyle/>
          <a:p>
            <a:r>
              <a:rPr lang="zh-CN" altLang="en-US" sz="2800" dirty="0" smtClean="0"/>
              <a:t>如果物体在外力作用下，由      运动到       则弹力做功为：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如果物体由        运动到      ，则：                                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那么：如果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2800" dirty="0" smtClean="0"/>
              <a:t>则总功为：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2800" dirty="0" smtClean="0"/>
              <a:t>若                则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398535"/>
              </p:ext>
            </p:extLst>
          </p:nvPr>
        </p:nvGraphicFramePr>
        <p:xfrm>
          <a:off x="5069216" y="500042"/>
          <a:ext cx="500066" cy="73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4" name="公式" r:id="rId3" imgW="152280" imgH="215640" progId="Equation.3">
                  <p:embed/>
                </p:oleObj>
              </mc:Choice>
              <mc:Fallback>
                <p:oleObj name="公式" r:id="rId3" imgW="152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216" y="500042"/>
                        <a:ext cx="500066" cy="7306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07228"/>
              </p:ext>
            </p:extLst>
          </p:nvPr>
        </p:nvGraphicFramePr>
        <p:xfrm>
          <a:off x="6712290" y="500042"/>
          <a:ext cx="500066" cy="67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5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290" y="500042"/>
                        <a:ext cx="500066" cy="6741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06814"/>
              </p:ext>
            </p:extLst>
          </p:nvPr>
        </p:nvGraphicFramePr>
        <p:xfrm>
          <a:off x="1115616" y="1412776"/>
          <a:ext cx="6477414" cy="107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6" name="公式" r:id="rId7" imgW="2730240" imgH="393480" progId="Equation.3">
                  <p:embed/>
                </p:oleObj>
              </mc:Choice>
              <mc:Fallback>
                <p:oleObj name="公式" r:id="rId7" imgW="27302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12776"/>
                        <a:ext cx="6477414" cy="10763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008389"/>
              </p:ext>
            </p:extLst>
          </p:nvPr>
        </p:nvGraphicFramePr>
        <p:xfrm>
          <a:off x="2568886" y="2500306"/>
          <a:ext cx="571504" cy="6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7" name="公式" r:id="rId9" imgW="164880" imgH="215640" progId="Equation.3">
                  <p:embed/>
                </p:oleObj>
              </mc:Choice>
              <mc:Fallback>
                <p:oleObj name="公式" r:id="rId9" imgW="1648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886" y="2500306"/>
                        <a:ext cx="571504" cy="633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252495"/>
              </p:ext>
            </p:extLst>
          </p:nvPr>
        </p:nvGraphicFramePr>
        <p:xfrm>
          <a:off x="4354836" y="2500306"/>
          <a:ext cx="428628" cy="62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8" name="公式" r:id="rId10" imgW="152280" imgH="215640" progId="Equation.3">
                  <p:embed/>
                </p:oleObj>
              </mc:Choice>
              <mc:Fallback>
                <p:oleObj name="公式" r:id="rId10" imgW="1522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836" y="2500306"/>
                        <a:ext cx="428628" cy="6262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504031"/>
              </p:ext>
            </p:extLst>
          </p:nvPr>
        </p:nvGraphicFramePr>
        <p:xfrm>
          <a:off x="5783596" y="2428868"/>
          <a:ext cx="2500330" cy="94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9" name="公式" r:id="rId11" imgW="1206360" imgH="393480" progId="Equation.3">
                  <p:embed/>
                </p:oleObj>
              </mc:Choice>
              <mc:Fallback>
                <p:oleObj name="公式" r:id="rId11" imgW="120636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596" y="2428868"/>
                        <a:ext cx="2500330" cy="940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66532"/>
              </p:ext>
            </p:extLst>
          </p:nvPr>
        </p:nvGraphicFramePr>
        <p:xfrm>
          <a:off x="2568886" y="3509272"/>
          <a:ext cx="2928958" cy="63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20" name="公式" r:id="rId13" imgW="838080" imgH="215640" progId="Equation.3">
                  <p:embed/>
                </p:oleObj>
              </mc:Choice>
              <mc:Fallback>
                <p:oleObj name="公式" r:id="rId13" imgW="8380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886" y="3509272"/>
                        <a:ext cx="2928958" cy="6398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72270"/>
              </p:ext>
            </p:extLst>
          </p:nvPr>
        </p:nvGraphicFramePr>
        <p:xfrm>
          <a:off x="2797208" y="4479775"/>
          <a:ext cx="2422864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21" name="公式" r:id="rId15" imgW="685800" imgH="177480" progId="Equation.3">
                  <p:embed/>
                </p:oleObj>
              </mc:Choice>
              <mc:Fallback>
                <p:oleObj name="公式" r:id="rId15" imgW="685800" imgH="177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208" y="4479775"/>
                        <a:ext cx="2422864" cy="5334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91142"/>
              </p:ext>
            </p:extLst>
          </p:nvPr>
        </p:nvGraphicFramePr>
        <p:xfrm>
          <a:off x="1283002" y="5276178"/>
          <a:ext cx="1188962" cy="67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22" name="公式" r:id="rId17" imgW="393480" imgH="215640" progId="Equation.3">
                  <p:embed/>
                </p:oleObj>
              </mc:Choice>
              <mc:Fallback>
                <p:oleObj name="公式" r:id="rId17" imgW="3934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002" y="5276178"/>
                        <a:ext cx="1188962" cy="6731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632497"/>
              </p:ext>
            </p:extLst>
          </p:nvPr>
        </p:nvGraphicFramePr>
        <p:xfrm>
          <a:off x="3150080" y="5085184"/>
          <a:ext cx="2286016" cy="101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23" name="公式" r:id="rId19" imgW="749160" imgH="393480" progId="Equation.3">
                  <p:embed/>
                </p:oleObj>
              </mc:Choice>
              <mc:Fallback>
                <p:oleObj name="公式" r:id="rId19" imgW="74916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080" y="5085184"/>
                        <a:ext cx="2286016" cy="10194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4546" y="142852"/>
            <a:ext cx="7772400" cy="676260"/>
          </a:xfrm>
        </p:spPr>
        <p:txBody>
          <a:bodyPr/>
          <a:lstStyle/>
          <a:p>
            <a:pPr algn="l"/>
            <a:r>
              <a:rPr lang="zh-CN" altLang="en-US" sz="3200" dirty="0" smtClean="0"/>
              <a:t>五、摩擦力所作的功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857232"/>
            <a:ext cx="7772400" cy="4810140"/>
          </a:xfrm>
        </p:spPr>
        <p:txBody>
          <a:bodyPr/>
          <a:lstStyle/>
          <a:p>
            <a:r>
              <a:rPr lang="zh-CN" altLang="en-US" sz="2800" dirty="0" smtClean="0"/>
              <a:t>若物体滑动            则摩擦力做功为：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向相反方向运动        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闭合曲线一次往返</a:t>
            </a:r>
            <a:r>
              <a:rPr lang="en-US" altLang="zh-CN" sz="2800" dirty="0" smtClean="0"/>
              <a:t>f </a:t>
            </a:r>
            <a:r>
              <a:rPr lang="zh-CN" altLang="en-US" sz="2800" dirty="0" smtClean="0"/>
              <a:t>做功：</a:t>
            </a:r>
            <a:endParaRPr lang="en-US" altLang="zh-CN" sz="2800" dirty="0" smtClean="0"/>
          </a:p>
          <a:p>
            <a:r>
              <a:rPr lang="zh-CN" altLang="en-US" sz="2800" dirty="0" smtClean="0"/>
              <a:t>说明：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）摩擦力是耗散力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）摩擦力可以做正功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）静摩擦力也可做功</a:t>
            </a:r>
            <a:endParaRPr lang="en-US" altLang="zh-CN" sz="28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928926" y="857232"/>
          <a:ext cx="623354" cy="48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4" name="公式" r:id="rId3" imgW="215640" imgH="164880" progId="Equation.3">
                  <p:embed/>
                </p:oleObj>
              </mc:Choice>
              <mc:Fallback>
                <p:oleObj name="公式" r:id="rId3" imgW="21564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857232"/>
                        <a:ext cx="623354" cy="4892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14414" y="1357298"/>
          <a:ext cx="4809206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5" name="公式" r:id="rId5" imgW="2044440" imgH="266400" progId="Equation.3">
                  <p:embed/>
                </p:oleObj>
              </mc:Choice>
              <mc:Fallback>
                <p:oleObj name="公式" r:id="rId5" imgW="2044440" imgH="26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357298"/>
                        <a:ext cx="4809206" cy="6429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214678" y="2428868"/>
          <a:ext cx="642942" cy="50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" name="公式" r:id="rId7" imgW="215640" imgH="164880" progId="Equation.3">
                  <p:embed/>
                </p:oleObj>
              </mc:Choice>
              <mc:Fallback>
                <p:oleObj name="公式" r:id="rId7" imgW="21564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428868"/>
                        <a:ext cx="642942" cy="504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833212"/>
              </p:ext>
            </p:extLst>
          </p:nvPr>
        </p:nvGraphicFramePr>
        <p:xfrm>
          <a:off x="2267744" y="2855832"/>
          <a:ext cx="5143504" cy="71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" name="公式" r:id="rId9" imgW="2057400" imgH="266400" progId="Equation.3">
                  <p:embed/>
                </p:oleObj>
              </mc:Choice>
              <mc:Fallback>
                <p:oleObj name="公式" r:id="rId9" imgW="205740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855832"/>
                        <a:ext cx="5143504" cy="717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7868"/>
              </p:ext>
            </p:extLst>
          </p:nvPr>
        </p:nvGraphicFramePr>
        <p:xfrm>
          <a:off x="5072066" y="3433560"/>
          <a:ext cx="191416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" name="公式" r:id="rId11" imgW="698400" imgH="203040" progId="Equation.3">
                  <p:embed/>
                </p:oleObj>
              </mc:Choice>
              <mc:Fallback>
                <p:oleObj name="公式" r:id="rId11" imgW="6984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3433560"/>
                        <a:ext cx="1914167" cy="5715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 bwMode="auto">
          <a:xfrm>
            <a:off x="6500794" y="2000240"/>
            <a:ext cx="264320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7572364" y="1571612"/>
            <a:ext cx="571504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 bwMode="auto">
          <a:xfrm>
            <a:off x="8143868" y="1785926"/>
            <a:ext cx="71438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rot="10800000">
            <a:off x="7012024" y="1824008"/>
            <a:ext cx="57150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7000892" y="1124589"/>
          <a:ext cx="407988" cy="664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9" name="公式" r:id="rId13" imgW="152280" imgH="241200" progId="Equation.3">
                  <p:embed/>
                </p:oleObj>
              </mc:Choice>
              <mc:Fallback>
                <p:oleObj name="公式" r:id="rId13" imgW="15228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1124589"/>
                        <a:ext cx="407988" cy="6645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8501090" y="1014711"/>
          <a:ext cx="501651" cy="63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" name="公式" r:id="rId15" imgW="164880" imgH="203040" progId="Equation.3">
                  <p:embed/>
                </p:oleObj>
              </mc:Choice>
              <mc:Fallback>
                <p:oleObj name="公式" r:id="rId15" imgW="1648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90" y="1014711"/>
                        <a:ext cx="501651" cy="634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/>
          <p:cNvCxnSpPr/>
          <p:nvPr/>
        </p:nvCxnSpPr>
        <p:spPr bwMode="auto">
          <a:xfrm>
            <a:off x="5357818" y="5859175"/>
            <a:ext cx="3108172" cy="21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5929322" y="5295081"/>
            <a:ext cx="1018942" cy="5821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974307"/>
              </p:ext>
            </p:extLst>
          </p:nvPr>
        </p:nvGraphicFramePr>
        <p:xfrm>
          <a:off x="7744342" y="5151065"/>
          <a:ext cx="500066" cy="63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1" name="公式" r:id="rId17" imgW="164880" imgH="203040" progId="Equation.3">
                  <p:embed/>
                </p:oleObj>
              </mc:Choice>
              <mc:Fallback>
                <p:oleObj name="公式" r:id="rId17" imgW="16488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4342" y="5151065"/>
                        <a:ext cx="500066" cy="6326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6948264" y="5581525"/>
            <a:ext cx="71438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145346" y="4705480"/>
            <a:ext cx="658902" cy="58960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24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488" y="0"/>
            <a:ext cx="3429024" cy="500066"/>
          </a:xfrm>
        </p:spPr>
        <p:txBody>
          <a:bodyPr/>
          <a:lstStyle/>
          <a:p>
            <a:pPr algn="l"/>
            <a:r>
              <a:rPr lang="zh-CN" altLang="en-US" sz="3200" dirty="0" smtClean="0"/>
              <a:t>六、功率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00042"/>
            <a:ext cx="8343904" cy="4524388"/>
          </a:xfrm>
        </p:spPr>
        <p:txBody>
          <a:bodyPr/>
          <a:lstStyle/>
          <a:p>
            <a:r>
              <a:rPr lang="zh-CN" altLang="en-US" sz="2800" dirty="0" smtClean="0"/>
              <a:t>设做功者在</a:t>
            </a:r>
            <a:r>
              <a:rPr lang="en-US" altLang="zh-CN" sz="2800" dirty="0" smtClean="0"/>
              <a:t>t  </a:t>
            </a:r>
            <a:r>
              <a:rPr lang="zh-CN" altLang="en-US" sz="2800" dirty="0" smtClean="0"/>
              <a:t>到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时间内，完成的功为        ，则这段时间内的平均功率为：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在                时，瞬时功率：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即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由                    得到：</a:t>
            </a:r>
            <a:r>
              <a:rPr lang="en-US" altLang="zh-CN" sz="2800" dirty="0" smtClean="0"/>
              <a:t>dw=Pdt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214678" y="500042"/>
          <a:ext cx="928694" cy="44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" name="公式" r:id="rId3" imgW="380880" imgH="177480" progId="Equation.3">
                  <p:embed/>
                </p:oleObj>
              </mc:Choice>
              <mc:Fallback>
                <p:oleObj name="公式" r:id="rId3" imgW="3808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500042"/>
                        <a:ext cx="928694" cy="4455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81609"/>
              </p:ext>
            </p:extLst>
          </p:nvPr>
        </p:nvGraphicFramePr>
        <p:xfrm>
          <a:off x="7313434" y="495488"/>
          <a:ext cx="642942" cy="48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" name="公式" r:id="rId5" imgW="241200" imgH="177480" progId="Equation.3">
                  <p:embed/>
                </p:oleObj>
              </mc:Choice>
              <mc:Fallback>
                <p:oleObj name="公式" r:id="rId5" imgW="2412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434" y="495488"/>
                        <a:ext cx="642942" cy="485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30158"/>
              </p:ext>
            </p:extLst>
          </p:nvPr>
        </p:nvGraphicFramePr>
        <p:xfrm>
          <a:off x="2663825" y="1357313"/>
          <a:ext cx="3673475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" name="公式" r:id="rId7" imgW="1600200" imgH="1066680" progId="Equation.3">
                  <p:embed/>
                </p:oleObj>
              </mc:Choice>
              <mc:Fallback>
                <p:oleObj name="公式" r:id="rId7" imgW="1600200" imgH="1066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1357313"/>
                        <a:ext cx="3673475" cy="2513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928662" y="4071942"/>
          <a:ext cx="1214446" cy="42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" name="公式" r:id="rId9" imgW="482400" imgH="177480" progId="Equation.3">
                  <p:embed/>
                </p:oleObj>
              </mc:Choice>
              <mc:Fallback>
                <p:oleObj name="公式" r:id="rId9" imgW="48240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071942"/>
                        <a:ext cx="1214446" cy="4253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4572000" y="3857628"/>
          <a:ext cx="3286148" cy="84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" name="公式" r:id="rId11" imgW="1447560" imgH="393480" progId="Equation.3">
                  <p:embed/>
                </p:oleObj>
              </mc:Choice>
              <mc:Fallback>
                <p:oleObj name="公式" r:id="rId11" imgW="14475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57628"/>
                        <a:ext cx="3286148" cy="8499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928662" y="4500570"/>
          <a:ext cx="1428760" cy="51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" name="公式" r:id="rId13" imgW="571320" imgH="215640" progId="Equation.3">
                  <p:embed/>
                </p:oleObj>
              </mc:Choice>
              <mc:Fallback>
                <p:oleObj name="公式" r:id="rId13" imgW="5713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500570"/>
                        <a:ext cx="1428760" cy="5118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956348"/>
              </p:ext>
            </p:extLst>
          </p:nvPr>
        </p:nvGraphicFramePr>
        <p:xfrm>
          <a:off x="928662" y="5361584"/>
          <a:ext cx="1285884" cy="94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" name="公式" r:id="rId15" imgW="507960" imgH="393480" progId="Equation.3">
                  <p:embed/>
                </p:oleObj>
              </mc:Choice>
              <mc:Fallback>
                <p:oleObj name="公式" r:id="rId15" imgW="50796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361584"/>
                        <a:ext cx="1285884" cy="947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r>
              <a:rPr lang="zh-CN" altLang="en-US" sz="2800" dirty="0" smtClean="0"/>
              <a:t>∴          到       这段时间内 做功为：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功率是标量，</a:t>
            </a:r>
            <a:r>
              <a:rPr lang="en-US" altLang="zh-CN" sz="2800" dirty="0" smtClean="0"/>
              <a:t>SI</a:t>
            </a:r>
            <a:r>
              <a:rPr lang="zh-CN" altLang="en-US" sz="2800" dirty="0" smtClean="0"/>
              <a:t>中，焦耳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秒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瓦（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在工程上：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千瓦</a:t>
            </a:r>
            <a:r>
              <a:rPr lang="en-US" altLang="zh-CN" dirty="0" smtClean="0"/>
              <a:t>=1000</a:t>
            </a:r>
            <a:r>
              <a:rPr lang="zh-CN" altLang="en-US" dirty="0" smtClean="0"/>
              <a:t>瓦特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1hp(</a:t>
            </a:r>
            <a:r>
              <a:rPr lang="zh-CN" altLang="en-US" dirty="0" smtClean="0"/>
              <a:t>英 马力</a:t>
            </a:r>
            <a:r>
              <a:rPr lang="en-US" altLang="zh-CN" dirty="0" smtClean="0"/>
              <a:t>)=746w</a:t>
            </a:r>
          </a:p>
          <a:p>
            <a:pPr lvl="1"/>
            <a:r>
              <a:rPr lang="en-US" altLang="zh-CN" dirty="0" smtClean="0"/>
              <a:t>1ps</a:t>
            </a:r>
            <a:r>
              <a:rPr lang="zh-CN" altLang="en-US" dirty="0" smtClean="0"/>
              <a:t>（德法 马力）</a:t>
            </a:r>
            <a:r>
              <a:rPr lang="en-US" altLang="zh-CN" dirty="0" smtClean="0"/>
              <a:t>=736w</a:t>
            </a:r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714480" y="714355"/>
          <a:ext cx="357190" cy="62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公式" r:id="rId3" imgW="126720" imgH="215640" progId="Equation.3">
                  <p:embed/>
                </p:oleObj>
              </mc:Choice>
              <mc:Fallback>
                <p:oleObj name="公式" r:id="rId3" imgW="1267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714355"/>
                        <a:ext cx="357190" cy="6225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857488" y="642918"/>
          <a:ext cx="409890" cy="64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公式" r:id="rId5" imgW="139680" imgH="215640" progId="Equation.3">
                  <p:embed/>
                </p:oleObj>
              </mc:Choice>
              <mc:Fallback>
                <p:oleObj name="公式" r:id="rId5" imgW="1396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642918"/>
                        <a:ext cx="409890" cy="6494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786050" y="1285860"/>
          <a:ext cx="3528473" cy="1033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公式" r:id="rId7" imgW="1396800" imgH="355320" progId="Equation.3">
                  <p:embed/>
                </p:oleObj>
              </mc:Choice>
              <mc:Fallback>
                <p:oleObj name="公式" r:id="rId7" imgW="1396800" imgH="355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85860"/>
                        <a:ext cx="3528473" cy="10334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85794"/>
            <a:ext cx="7772400" cy="531020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例：测电动机的功率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解：皮带与轮子的摩擦力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23060"/>
              </p:ext>
            </p:extLst>
          </p:nvPr>
        </p:nvGraphicFramePr>
        <p:xfrm>
          <a:off x="1357290" y="1916832"/>
          <a:ext cx="2786426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9" name="公式" r:id="rId3" imgW="749160" imgH="203040" progId="Equation.3">
                  <p:embed/>
                </p:oleObj>
              </mc:Choice>
              <mc:Fallback>
                <p:oleObj name="公式" r:id="rId3" imgW="7491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916832"/>
                        <a:ext cx="2786426" cy="7143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333407"/>
              </p:ext>
            </p:extLst>
          </p:nvPr>
        </p:nvGraphicFramePr>
        <p:xfrm>
          <a:off x="251520" y="2636912"/>
          <a:ext cx="7442200" cy="351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0" name="公式" r:id="rId5" imgW="3009600" imgH="1498320" progId="Equation.3">
                  <p:embed/>
                </p:oleObj>
              </mc:Choice>
              <mc:Fallback>
                <p:oleObj name="公式" r:id="rId5" imgW="3009600" imgH="1498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36912"/>
                        <a:ext cx="7442200" cy="3513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326194"/>
              </p:ext>
            </p:extLst>
          </p:nvPr>
        </p:nvGraphicFramePr>
        <p:xfrm>
          <a:off x="6783157" y="2201444"/>
          <a:ext cx="1750891" cy="82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1" name="公式" r:id="rId7" imgW="939600" imgH="431640" progId="Equation.3">
                  <p:embed/>
                </p:oleObj>
              </mc:Choice>
              <mc:Fallback>
                <p:oleObj name="公式" r:id="rId7" imgW="9396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157" y="2201444"/>
                        <a:ext cx="1750891" cy="823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 bwMode="auto">
          <a:xfrm>
            <a:off x="5425836" y="2130006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140084" y="3558766"/>
            <a:ext cx="500066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79206"/>
              </p:ext>
            </p:extLst>
          </p:nvPr>
        </p:nvGraphicFramePr>
        <p:xfrm>
          <a:off x="6140216" y="1772816"/>
          <a:ext cx="458773" cy="43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2" name="公式" r:id="rId9" imgW="152280" imgH="139680" progId="Equation.3">
                  <p:embed/>
                </p:oleObj>
              </mc:Choice>
              <mc:Fallback>
                <p:oleObj name="公式" r:id="rId9" imgW="15228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216" y="1772816"/>
                        <a:ext cx="458773" cy="4314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20436"/>
              </p:ext>
            </p:extLst>
          </p:nvPr>
        </p:nvGraphicFramePr>
        <p:xfrm>
          <a:off x="6425968" y="2701509"/>
          <a:ext cx="357190" cy="466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3" name="公式" r:id="rId11" imgW="139680" imgH="177480" progId="Equation.3">
                  <p:embed/>
                </p:oleObj>
              </mc:Choice>
              <mc:Fallback>
                <p:oleObj name="公式" r:id="rId11" imgW="1396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968" y="2701509"/>
                        <a:ext cx="357190" cy="4662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925902" y="3273014"/>
            <a:ext cx="685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268503"/>
              </p:ext>
            </p:extLst>
          </p:nvPr>
        </p:nvGraphicFramePr>
        <p:xfrm>
          <a:off x="4762925" y="3933056"/>
          <a:ext cx="1249235" cy="50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4" name="公式" r:id="rId14" imgW="520560" imgH="203040" progId="Equation.3">
                  <p:embed/>
                </p:oleObj>
              </mc:Choice>
              <mc:Fallback>
                <p:oleObj name="公式" r:id="rId14" imgW="5205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925" y="3933056"/>
                        <a:ext cx="1249235" cy="5005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 bwMode="auto">
          <a:xfrm rot="5400000">
            <a:off x="4962283" y="3093625"/>
            <a:ext cx="92869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弧形 14"/>
          <p:cNvSpPr/>
          <p:nvPr/>
        </p:nvSpPr>
        <p:spPr bwMode="auto">
          <a:xfrm>
            <a:off x="5711588" y="2415758"/>
            <a:ext cx="414334" cy="414334"/>
          </a:xfrm>
          <a:prstGeom prst="arc">
            <a:avLst>
              <a:gd name="adj1" fmla="val 16006857"/>
              <a:gd name="adj2" fmla="val 43343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5425836" y="2587206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6340236" y="2587206"/>
            <a:ext cx="14294" cy="757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rot="16200000" flipH="1">
            <a:off x="6175935" y="4237427"/>
            <a:ext cx="35719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6140216" y="4416022"/>
            <a:ext cx="42862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箭头连接符 19"/>
          <p:cNvCxnSpPr>
            <a:endCxn id="8" idx="6"/>
          </p:cNvCxnSpPr>
          <p:nvPr/>
        </p:nvCxnSpPr>
        <p:spPr bwMode="auto">
          <a:xfrm flipV="1">
            <a:off x="5497274" y="2587206"/>
            <a:ext cx="842962" cy="3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521949"/>
              </p:ext>
            </p:extLst>
          </p:nvPr>
        </p:nvGraphicFramePr>
        <p:xfrm>
          <a:off x="6588794" y="3515193"/>
          <a:ext cx="1656035" cy="481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5" name="公式" r:id="rId16" imgW="660240" imgH="203040" progId="Equation.3">
                  <p:embed/>
                </p:oleObj>
              </mc:Choice>
              <mc:Fallback>
                <p:oleObj name="公式" r:id="rId16" imgW="6602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794" y="3515193"/>
                        <a:ext cx="1656035" cy="4817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7772400" cy="1143000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§2.</a:t>
            </a:r>
            <a:r>
              <a:rPr lang="zh-CN" altLang="en-US" sz="3600" dirty="0" smtClean="0">
                <a:latin typeface="宋体" pitchFamily="2" charset="-122"/>
              </a:rPr>
              <a:t>动能和动能定理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129590" cy="4595826"/>
          </a:xfrm>
        </p:spPr>
        <p:txBody>
          <a:bodyPr/>
          <a:lstStyle/>
          <a:p>
            <a:r>
              <a:rPr lang="zh-CN" altLang="en-US" sz="2800" dirty="0" smtClean="0"/>
              <a:t>从力学的范围讲</a:t>
            </a:r>
            <a:r>
              <a:rPr lang="en-US" altLang="zh-CN" sz="2800" dirty="0" smtClean="0"/>
              <a:t>: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具有速度的物体可以对其他物体做功，挥动的铁锤可以打桩，水流可以推进水轮机等，因为它们具有一种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和速度相联系的能量</a:t>
            </a:r>
            <a:r>
              <a:rPr lang="zh-CN" altLang="en-US" sz="2800" dirty="0" smtClean="0"/>
              <a:t>，叫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动能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具有位置优势的物体，如拉伸了的弹簧，高处的水流下时可以产生动能而做功。因为它们具有一种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和物体间相</a:t>
            </a:r>
            <a:r>
              <a:rPr lang="zh-CN" altLang="en-US" sz="2800" b="1" dirty="0">
                <a:solidFill>
                  <a:schemeClr val="accent2"/>
                </a:solidFill>
              </a:rPr>
              <a:t>对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位置相联系的能量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势能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动能和势能统称机械能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首先讨论动能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外力对物体做功，物体的速度发生变化，与速度相联系的动能也发生了变化。即动能的变化是由外力引起的。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/>
              <a:t>先考虑直线运动：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28736"/>
            <a:ext cx="7772400" cy="4667264"/>
          </a:xfrm>
        </p:spPr>
        <p:txBody>
          <a:bodyPr/>
          <a:lstStyle/>
          <a:p>
            <a:r>
              <a:rPr lang="zh-CN" altLang="en-US" sz="2800" dirty="0" smtClean="0"/>
              <a:t>外力做功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643438" y="1857364"/>
            <a:ext cx="307183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5500694" y="1357298"/>
            <a:ext cx="571504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715140" y="1357298"/>
            <a:ext cx="571504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6572264" y="1857364"/>
            <a:ext cx="121444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4857752" y="1643050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 rot="16200000" flipH="1">
            <a:off x="4015010" y="1271346"/>
            <a:ext cx="1428760" cy="2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5357818" y="1142984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6715140" y="1142984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87811"/>
              </p:ext>
            </p:extLst>
          </p:nvPr>
        </p:nvGraphicFramePr>
        <p:xfrm>
          <a:off x="107504" y="1928812"/>
          <a:ext cx="9036496" cy="409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" name="Equation" r:id="rId3" imgW="2857320" imgH="1168200" progId="Equation.DSMT4">
                  <p:embed/>
                </p:oleObj>
              </mc:Choice>
              <mc:Fallback>
                <p:oleObj name="Equation" r:id="rId3" imgW="2857320" imgH="1168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28812"/>
                        <a:ext cx="9036496" cy="40921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379913" y="1538288"/>
          <a:ext cx="2222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4" name="公式" r:id="rId5" imgW="126720" imgH="177480" progId="Equation.3">
                  <p:embed/>
                </p:oleObj>
              </mc:Choice>
              <mc:Fallback>
                <p:oleObj name="公式" r:id="rId5" imgW="12672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1538288"/>
                        <a:ext cx="222250" cy="319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918075" y="952634"/>
          <a:ext cx="450869" cy="56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" name="公式" r:id="rId7" imgW="164880" imgH="203040" progId="Equation.3">
                  <p:embed/>
                </p:oleObj>
              </mc:Choice>
              <mc:Fallback>
                <p:oleObj name="公式" r:id="rId7" imgW="16488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952634"/>
                        <a:ext cx="450869" cy="5697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5594350" y="485261"/>
          <a:ext cx="381505" cy="606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" name="公式" r:id="rId9" imgW="139680" imgH="215640" progId="Equation.3">
                  <p:embed/>
                </p:oleObj>
              </mc:Choice>
              <mc:Fallback>
                <p:oleObj name="公式" r:id="rId9" imgW="1396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485261"/>
                        <a:ext cx="381505" cy="6069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6907213" y="496373"/>
          <a:ext cx="450869" cy="60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7" name="公式" r:id="rId11" imgW="164880" imgH="215640" progId="Equation.3">
                  <p:embed/>
                </p:oleObj>
              </mc:Choice>
              <mc:Fallback>
                <p:oleObj name="公式" r:id="rId11" imgW="16488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496373"/>
                        <a:ext cx="450869" cy="6069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06949"/>
              </p:ext>
            </p:extLst>
          </p:nvPr>
        </p:nvGraphicFramePr>
        <p:xfrm>
          <a:off x="5572125" y="1700808"/>
          <a:ext cx="4159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1700808"/>
                        <a:ext cx="415925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200373"/>
              </p:ext>
            </p:extLst>
          </p:nvPr>
        </p:nvGraphicFramePr>
        <p:xfrm>
          <a:off x="6840538" y="1705943"/>
          <a:ext cx="4508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1705943"/>
                        <a:ext cx="450850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>
            <a:endCxn id="8" idx="2"/>
          </p:cNvCxnSpPr>
          <p:nvPr/>
        </p:nvCxnSpPr>
        <p:spPr bwMode="auto">
          <a:xfrm rot="5400000">
            <a:off x="5500694" y="1571612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rot="5400000">
            <a:off x="6715934" y="1570818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28670"/>
            <a:ext cx="7772400" cy="5167330"/>
          </a:xfrm>
        </p:spPr>
        <p:txBody>
          <a:bodyPr/>
          <a:lstStyle/>
          <a:p>
            <a:r>
              <a:rPr lang="zh-CN" altLang="en-US" sz="2800" dirty="0" smtClean="0"/>
              <a:t>设开始受力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我们把动能定义为：                      用        表示</a:t>
            </a:r>
            <a:endParaRPr lang="en-US" altLang="zh-CN" sz="2800" dirty="0" smtClean="0"/>
          </a:p>
          <a:p>
            <a:r>
              <a:rPr lang="zh-CN" altLang="en-US" sz="2800" dirty="0" smtClean="0"/>
              <a:t>则 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061190"/>
              </p:ext>
            </p:extLst>
          </p:nvPr>
        </p:nvGraphicFramePr>
        <p:xfrm>
          <a:off x="3000364" y="964461"/>
          <a:ext cx="4857784" cy="152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4" name="公式" r:id="rId3" imgW="2070000" imgH="634680" progId="Equation.3">
                  <p:embed/>
                </p:oleObj>
              </mc:Choice>
              <mc:Fallback>
                <p:oleObj name="公式" r:id="rId3" imgW="207000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964461"/>
                        <a:ext cx="4857784" cy="15284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67088"/>
              </p:ext>
            </p:extLst>
          </p:nvPr>
        </p:nvGraphicFramePr>
        <p:xfrm>
          <a:off x="4644008" y="2724646"/>
          <a:ext cx="1071570" cy="106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5" name="公式" r:id="rId5" imgW="406080" imgH="393480" progId="Equation.3">
                  <p:embed/>
                </p:oleObj>
              </mc:Choice>
              <mc:Fallback>
                <p:oleObj name="公式" r:id="rId5" imgW="4060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724646"/>
                        <a:ext cx="1071570" cy="10643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54866"/>
              </p:ext>
            </p:extLst>
          </p:nvPr>
        </p:nvGraphicFramePr>
        <p:xfrm>
          <a:off x="6809378" y="2924944"/>
          <a:ext cx="642942" cy="74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6" name="公式" r:id="rId7" imgW="203040" imgH="228600" progId="Equation.3">
                  <p:embed/>
                </p:oleObj>
              </mc:Choice>
              <mc:Fallback>
                <p:oleObj name="公式" r:id="rId7" imgW="2030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78" y="2924944"/>
                        <a:ext cx="642942" cy="7434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771115"/>
              </p:ext>
            </p:extLst>
          </p:nvPr>
        </p:nvGraphicFramePr>
        <p:xfrm>
          <a:off x="1643063" y="4110038"/>
          <a:ext cx="21272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7" name="Equation" r:id="rId9" imgW="711000" imgH="393480" progId="Equation.DSMT4">
                  <p:embed/>
                </p:oleObj>
              </mc:Choice>
              <mc:Fallback>
                <p:oleObj name="Equation" r:id="rId9" imgW="71100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110038"/>
                        <a:ext cx="2127250" cy="1209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71480"/>
            <a:ext cx="7772400" cy="5524520"/>
          </a:xfrm>
        </p:spPr>
        <p:txBody>
          <a:bodyPr/>
          <a:lstStyle/>
          <a:p>
            <a:r>
              <a:rPr lang="zh-CN" altLang="en-US" sz="2800" dirty="0" smtClean="0"/>
              <a:t>那么速度为          时，动能为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速度为          时，动能为</a:t>
            </a:r>
            <a:endParaRPr lang="en-US" altLang="zh-CN" sz="2800" dirty="0" smtClean="0"/>
          </a:p>
          <a:p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2800" dirty="0" smtClean="0"/>
              <a:t>    ∴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动能定理</a:t>
            </a:r>
            <a:r>
              <a:rPr lang="zh-CN" altLang="en-US" sz="2800" dirty="0" smtClean="0"/>
              <a:t>：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外力对物体所做的总功等于物体动能的增量</a:t>
            </a:r>
            <a:r>
              <a:rPr lang="zh-CN" altLang="en-US" sz="2800" b="1" dirty="0">
                <a:solidFill>
                  <a:schemeClr val="accent2"/>
                </a:solidFill>
              </a:rPr>
              <a:t>。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质点的动能定理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以上结论是针对单个质点的，对于质点系，各质点受力应包括内力、外力，而这两种力都可以改变质点系的总动能。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196414"/>
              </p:ext>
            </p:extLst>
          </p:nvPr>
        </p:nvGraphicFramePr>
        <p:xfrm>
          <a:off x="3010569" y="457862"/>
          <a:ext cx="489861" cy="66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569" y="457862"/>
                        <a:ext cx="489861" cy="6668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59880"/>
              </p:ext>
            </p:extLst>
          </p:nvPr>
        </p:nvGraphicFramePr>
        <p:xfrm>
          <a:off x="5715008" y="332656"/>
          <a:ext cx="1714512" cy="92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公式" r:id="rId5" imgW="749160" imgH="393480" progId="Equation.3">
                  <p:embed/>
                </p:oleObj>
              </mc:Choice>
              <mc:Fallback>
                <p:oleObj name="公式" r:id="rId5" imgW="7491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332656"/>
                        <a:ext cx="1714512" cy="9236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478822"/>
              </p:ext>
            </p:extLst>
          </p:nvPr>
        </p:nvGraphicFramePr>
        <p:xfrm>
          <a:off x="2987824" y="1504668"/>
          <a:ext cx="522277" cy="70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504668"/>
                        <a:ext cx="522277" cy="7001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79430"/>
              </p:ext>
            </p:extLst>
          </p:nvPr>
        </p:nvGraphicFramePr>
        <p:xfrm>
          <a:off x="5521784" y="1440598"/>
          <a:ext cx="1714512" cy="908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" name="公式" r:id="rId9" imgW="761760" imgH="393480" progId="Equation.3">
                  <p:embed/>
                </p:oleObj>
              </mc:Choice>
              <mc:Fallback>
                <p:oleObj name="公式" r:id="rId9" imgW="7617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784" y="1440598"/>
                        <a:ext cx="1714512" cy="9082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070066"/>
              </p:ext>
            </p:extLst>
          </p:nvPr>
        </p:nvGraphicFramePr>
        <p:xfrm>
          <a:off x="1639622" y="2348880"/>
          <a:ext cx="2500330" cy="68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Equation" r:id="rId11" imgW="863280" imgH="228600" progId="Equation.DSMT4">
                  <p:embed/>
                </p:oleObj>
              </mc:Choice>
              <mc:Fallback>
                <p:oleObj name="Equation" r:id="rId11" imgW="8632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622" y="2348880"/>
                        <a:ext cx="2500330" cy="68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384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§1. </a:t>
            </a:r>
            <a:r>
              <a:rPr lang="zh-CN" altLang="en-US" sz="3600" dirty="0" smtClean="0">
                <a:latin typeface="宋体" pitchFamily="2" charset="-122"/>
              </a:rPr>
              <a:t>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4099" name="内容占位符 5"/>
          <p:cNvSpPr>
            <a:spLocks noGrp="1"/>
          </p:cNvSpPr>
          <p:nvPr>
            <p:ph idx="1"/>
          </p:nvPr>
        </p:nvSpPr>
        <p:spPr>
          <a:xfrm>
            <a:off x="714348" y="785794"/>
            <a:ext cx="7772400" cy="509589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功是力对距离的积累效果。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一、恒力作功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力      作用</a:t>
            </a:r>
            <a:r>
              <a:rPr lang="zh-CN" altLang="en-US" sz="2800" dirty="0"/>
              <a:t>于</a:t>
            </a:r>
            <a:r>
              <a:rPr lang="zh-CN" altLang="en-US" sz="2800" dirty="0" smtClean="0"/>
              <a:t>物体上，如果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与位移     同向， 则        对物体所做的功为：    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如果       与     不同方向， 夹角为      ，那么      对物体所做的功为：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也可写作：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定义：力对</a:t>
            </a:r>
            <a:r>
              <a:rPr lang="zh-CN" altLang="en-US" sz="2800" dirty="0"/>
              <a:t>物体</a:t>
            </a:r>
            <a:r>
              <a:rPr lang="zh-CN" altLang="en-US" sz="2800" dirty="0" smtClean="0"/>
              <a:t>所做的功为力沿位移方向的分量与位移的乘积。或功是力与位移的标积。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zh-CN" altLang="en-US" sz="20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6383F-215A-47B5-932A-6AA91792344E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64992"/>
              </p:ext>
            </p:extLst>
          </p:nvPr>
        </p:nvGraphicFramePr>
        <p:xfrm>
          <a:off x="1142976" y="1776806"/>
          <a:ext cx="71814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" name="公式" r:id="rId3" imgW="164880" imgH="203040" progId="Equation.3">
                  <p:embed/>
                </p:oleObj>
              </mc:Choice>
              <mc:Fallback>
                <p:oleObj name="公式" r:id="rId3" imgW="1648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776806"/>
                        <a:ext cx="71814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857752" y="1785926"/>
          <a:ext cx="785818" cy="54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" name="公式" r:id="rId5" imgW="164880" imgH="203040" progId="Equation.3">
                  <p:embed/>
                </p:oleObj>
              </mc:Choice>
              <mc:Fallback>
                <p:oleObj name="公式" r:id="rId5" imgW="1648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785926"/>
                        <a:ext cx="785818" cy="546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806788"/>
              </p:ext>
            </p:extLst>
          </p:nvPr>
        </p:nvGraphicFramePr>
        <p:xfrm>
          <a:off x="6448768" y="1785926"/>
          <a:ext cx="57150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" name="公式" r:id="rId7" imgW="139680" imgH="215640" progId="Equation.3">
                  <p:embed/>
                </p:oleObj>
              </mc:Choice>
              <mc:Fallback>
                <p:oleObj name="公式" r:id="rId7" imgW="1396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768" y="1785926"/>
                        <a:ext cx="571504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338872"/>
              </p:ext>
            </p:extLst>
          </p:nvPr>
        </p:nvGraphicFramePr>
        <p:xfrm>
          <a:off x="1619672" y="2204864"/>
          <a:ext cx="718613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" name="公式" r:id="rId9" imgW="164880" imgH="203040" progId="Equation.3">
                  <p:embed/>
                </p:oleObj>
              </mc:Choice>
              <mc:Fallback>
                <p:oleObj name="公式" r:id="rId9" imgW="1648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04864"/>
                        <a:ext cx="718613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613185"/>
              </p:ext>
            </p:extLst>
          </p:nvPr>
        </p:nvGraphicFramePr>
        <p:xfrm>
          <a:off x="4272167" y="2713480"/>
          <a:ext cx="188400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" name="公式" r:id="rId10" imgW="520560" imgH="177480" progId="Equation.3">
                  <p:embed/>
                </p:oleObj>
              </mc:Choice>
              <mc:Fallback>
                <p:oleObj name="公式" r:id="rId10" imgW="52056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167" y="2713480"/>
                        <a:ext cx="188400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928794" y="3214686"/>
          <a:ext cx="821268" cy="57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" name="公式" r:id="rId12" imgW="164880" imgH="203040" progId="Equation.3">
                  <p:embed/>
                </p:oleObj>
              </mc:Choice>
              <mc:Fallback>
                <p:oleObj name="公式" r:id="rId12" imgW="1648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214686"/>
                        <a:ext cx="821268" cy="571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857488" y="3286124"/>
          <a:ext cx="571504" cy="49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" name="公式" r:id="rId13" imgW="139680" imgH="215640" progId="Equation.3">
                  <p:embed/>
                </p:oleObj>
              </mc:Choice>
              <mc:Fallback>
                <p:oleObj name="公式" r:id="rId13" imgW="1396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286124"/>
                        <a:ext cx="571504" cy="499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215074" y="3357561"/>
          <a:ext cx="571504" cy="45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" name="公式" r:id="rId15" imgW="126720" imgH="177480" progId="Equation.3">
                  <p:embed/>
                </p:oleObj>
              </mc:Choice>
              <mc:Fallback>
                <p:oleObj name="公式" r:id="rId15" imgW="12672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3357561"/>
                        <a:ext cx="571504" cy="45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7858148" y="3143248"/>
          <a:ext cx="821268" cy="57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" name="公式" r:id="rId17" imgW="164880" imgH="203040" progId="Equation.3">
                  <p:embed/>
                </p:oleObj>
              </mc:Choice>
              <mc:Fallback>
                <p:oleObj name="公式" r:id="rId17" imgW="16488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48" y="3143248"/>
                        <a:ext cx="821268" cy="571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718265"/>
              </p:ext>
            </p:extLst>
          </p:nvPr>
        </p:nvGraphicFramePr>
        <p:xfrm>
          <a:off x="2843808" y="4222920"/>
          <a:ext cx="269527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" name="公式" r:id="rId18" imgW="850680" imgH="177480" progId="Equation.3">
                  <p:embed/>
                </p:oleObj>
              </mc:Choice>
              <mc:Fallback>
                <p:oleObj name="公式" r:id="rId18" imgW="850680" imgH="177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222920"/>
                        <a:ext cx="2695271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735737"/>
              </p:ext>
            </p:extLst>
          </p:nvPr>
        </p:nvGraphicFramePr>
        <p:xfrm>
          <a:off x="2858628" y="4656005"/>
          <a:ext cx="1857388" cy="57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" name="公式" r:id="rId20" imgW="622080" imgH="215640" progId="Equation.3">
                  <p:embed/>
                </p:oleObj>
              </mc:Choice>
              <mc:Fallback>
                <p:oleObj name="公式" r:id="rId20" imgW="62208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628" y="4656005"/>
                        <a:ext cx="1857388" cy="573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 bwMode="auto">
          <a:xfrm>
            <a:off x="6228184" y="4651548"/>
            <a:ext cx="214314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871126" y="4294358"/>
            <a:ext cx="642942" cy="357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7514068" y="4508672"/>
            <a:ext cx="78581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V="1">
            <a:off x="7514068" y="4008606"/>
            <a:ext cx="571504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293416"/>
              </p:ext>
            </p:extLst>
          </p:nvPr>
        </p:nvGraphicFramePr>
        <p:xfrm>
          <a:off x="7442630" y="3794292"/>
          <a:ext cx="653878" cy="45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" name="公式" r:id="rId22" imgW="164880" imgH="203040" progId="Equation.3">
                  <p:embed/>
                </p:oleObj>
              </mc:Choice>
              <mc:Fallback>
                <p:oleObj name="公式" r:id="rId22" imgW="164880" imgH="203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630" y="3794292"/>
                        <a:ext cx="653878" cy="455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680680"/>
              </p:ext>
            </p:extLst>
          </p:nvPr>
        </p:nvGraphicFramePr>
        <p:xfrm>
          <a:off x="8299886" y="4080044"/>
          <a:ext cx="57265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" name="公式" r:id="rId23" imgW="139680" imgH="215640" progId="Equation.3">
                  <p:embed/>
                </p:oleObj>
              </mc:Choice>
              <mc:Fallback>
                <p:oleObj name="公式" r:id="rId23" imgW="13968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886" y="4080044"/>
                        <a:ext cx="57265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78702"/>
              </p:ext>
            </p:extLst>
          </p:nvPr>
        </p:nvGraphicFramePr>
        <p:xfrm>
          <a:off x="7799820" y="4151482"/>
          <a:ext cx="4095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" name="公式" r:id="rId24" imgW="126720" imgH="177480" progId="Equation.3">
                  <p:embed/>
                </p:oleObj>
              </mc:Choice>
              <mc:Fallback>
                <p:oleObj name="公式" r:id="rId24" imgW="126720" imgH="177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820" y="4151482"/>
                        <a:ext cx="40957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28670"/>
            <a:ext cx="7772400" cy="516733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为此对于质点系，动能定理应写成：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外力与内力对质点系做功之和等于质点系总动能的增量。</a:t>
            </a:r>
            <a:r>
              <a:rPr lang="zh-CN" altLang="en-US" sz="2800" dirty="0" smtClean="0"/>
              <a:t>这一点与质点系的动量定理是有区别的。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/>
              <a:t>这是</a:t>
            </a:r>
            <a:r>
              <a:rPr lang="zh-CN" altLang="en-US" sz="2800" dirty="0" smtClean="0"/>
              <a:t>因为：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/>
              <a:t>动能：标量，与功密切联系；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/>
              <a:t>动量：矢量，与冲量密切</a:t>
            </a:r>
            <a:r>
              <a:rPr lang="zh-CN" altLang="en-US" sz="2800" dirty="0" smtClean="0"/>
              <a:t>联系；</a:t>
            </a:r>
            <a:endParaRPr lang="en-US" altLang="zh-CN" sz="2800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/>
              <a:t>作为作用力和反作用力所做的功不能</a:t>
            </a:r>
            <a:r>
              <a:rPr lang="zh-CN" altLang="en-US" sz="2800" dirty="0" smtClean="0"/>
              <a:t>抵消；</a:t>
            </a:r>
            <a:endParaRPr lang="en-US" altLang="zh-CN" sz="2800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/>
              <a:t>作为作用力和反作用力的冲量可以</a:t>
            </a:r>
            <a:r>
              <a:rPr lang="zh-CN" altLang="en-US" sz="2800" dirty="0" smtClean="0"/>
              <a:t>抵消；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43742"/>
              </p:ext>
            </p:extLst>
          </p:nvPr>
        </p:nvGraphicFramePr>
        <p:xfrm>
          <a:off x="2046288" y="1428750"/>
          <a:ext cx="3336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3" imgW="1307880" imgH="241200" progId="Equation.DSMT4">
                  <p:embed/>
                </p:oleObj>
              </mc:Choice>
              <mc:Fallback>
                <p:oleObj name="Equation" r:id="rId3" imgW="13078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1428750"/>
                        <a:ext cx="3336925" cy="631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7772400" cy="785794"/>
          </a:xfrm>
        </p:spPr>
        <p:txBody>
          <a:bodyPr/>
          <a:lstStyle/>
          <a:p>
            <a:r>
              <a:rPr lang="en-US" altLang="zh-CN" sz="3200" dirty="0" smtClean="0">
                <a:latin typeface="宋体" pitchFamily="2" charset="-122"/>
              </a:rPr>
              <a:t>§3.</a:t>
            </a:r>
            <a:r>
              <a:rPr lang="zh-CN" altLang="en-US" sz="3200" dirty="0" smtClean="0">
                <a:latin typeface="宋体" pitchFamily="2" charset="-122"/>
              </a:rPr>
              <a:t>物体系的势能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42918"/>
            <a:ext cx="8352928" cy="5954434"/>
          </a:xfrm>
        </p:spPr>
        <p:txBody>
          <a:bodyPr/>
          <a:lstStyle/>
          <a:p>
            <a:r>
              <a:rPr lang="zh-CN" altLang="en-US" sz="2800" dirty="0" smtClean="0"/>
              <a:t>如果一个物体系内物体之间存在保守力，当物体的相对位置发生变化时，保守力就要做功，而保守力所作的功是物体位置的函数，又知，功与能量密切相关，由此可知，必然存在一种能量，是位置的函数。由此我们引入一个物理量       </a:t>
            </a:r>
            <a:r>
              <a:rPr lang="en-US" altLang="zh-CN" sz="2800" dirty="0" smtClean="0"/>
              <a:t>,   ——</a:t>
            </a:r>
            <a:r>
              <a:rPr lang="zh-CN" altLang="en-US" sz="2800" dirty="0" smtClean="0"/>
              <a:t>物体系的势能。</a:t>
            </a:r>
            <a:endParaRPr lang="en-US" altLang="zh-CN" sz="2800" dirty="0" smtClean="0"/>
          </a:p>
          <a:p>
            <a:endParaRPr lang="en-US" altLang="zh-CN" sz="1400" dirty="0" smtClean="0"/>
          </a:p>
          <a:p>
            <a:r>
              <a:rPr lang="zh-CN" altLang="en-US" sz="2800" dirty="0" smtClean="0"/>
              <a:t>设            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分别保守物体系中物体在初位置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和终位置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的势能，则势能可由下式定义：</a:t>
            </a:r>
            <a:endParaRPr lang="en-US" altLang="zh-CN" sz="2800" dirty="0" smtClean="0"/>
          </a:p>
          <a:p>
            <a:pPr marL="0" indent="0" algn="ctr">
              <a:buNone/>
            </a:pP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保守力所做的功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=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势能的减少（增量的负值）。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这里的减少是广义的，保守变化量的负值，当保守力作负功时，势能是增加的。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3289"/>
              </p:ext>
            </p:extLst>
          </p:nvPr>
        </p:nvGraphicFramePr>
        <p:xfrm>
          <a:off x="5292080" y="2352795"/>
          <a:ext cx="495506" cy="644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公式" r:id="rId3" imgW="190440" imgH="241200" progId="Equation.3">
                  <p:embed/>
                </p:oleObj>
              </mc:Choice>
              <mc:Fallback>
                <p:oleObj name="公式" r:id="rId3" imgW="1904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352795"/>
                        <a:ext cx="495506" cy="644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077681"/>
              </p:ext>
            </p:extLst>
          </p:nvPr>
        </p:nvGraphicFramePr>
        <p:xfrm>
          <a:off x="1055008" y="3515879"/>
          <a:ext cx="1428760" cy="63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公式" r:id="rId5" imgW="558720" imgH="241200" progId="Equation.3">
                  <p:embed/>
                </p:oleObj>
              </mc:Choice>
              <mc:Fallback>
                <p:oleObj name="公式" r:id="rId5" imgW="5587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008" y="3515879"/>
                        <a:ext cx="1428760" cy="633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34611"/>
              </p:ext>
            </p:extLst>
          </p:nvPr>
        </p:nvGraphicFramePr>
        <p:xfrm>
          <a:off x="1952625" y="4437063"/>
          <a:ext cx="51450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7" imgW="1904760" imgH="241200" progId="Equation.DSMT4">
                  <p:embed/>
                </p:oleObj>
              </mc:Choice>
              <mc:Fallback>
                <p:oleObj name="Equation" r:id="rId7" imgW="19047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437063"/>
                        <a:ext cx="5145088" cy="669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142852"/>
            <a:ext cx="7772400" cy="1143000"/>
          </a:xfrm>
        </p:spPr>
        <p:txBody>
          <a:bodyPr/>
          <a:lstStyle/>
          <a:p>
            <a:pPr algn="l"/>
            <a:r>
              <a:rPr lang="zh-CN" altLang="en-US" sz="3200" dirty="0" smtClean="0"/>
              <a:t>前面曾介绍两种保守力：重力和弹力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103274" cy="4595826"/>
          </a:xfrm>
        </p:spPr>
        <p:txBody>
          <a:bodyPr/>
          <a:lstStyle/>
          <a:p>
            <a:r>
              <a:rPr lang="zh-CN" altLang="en-US" sz="2800" dirty="0" smtClean="0"/>
              <a:t>重力：把地球和物体看做一个物体系，重力为保守力。</a:t>
            </a:r>
            <a:endParaRPr lang="en-US" altLang="zh-CN" sz="2800" dirty="0" smtClean="0"/>
          </a:p>
          <a:p>
            <a:r>
              <a:rPr lang="zh-CN" altLang="en-US" sz="2800" dirty="0" smtClean="0"/>
              <a:t>物体从位置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运动到位置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，重力所作的功：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保守力重力所作的功等于物理量 </a:t>
            </a:r>
            <a:r>
              <a:rPr lang="en-US" altLang="zh-CN" sz="2800" dirty="0" smtClean="0"/>
              <a:t>mgy </a:t>
            </a:r>
            <a:r>
              <a:rPr lang="zh-CN" altLang="en-US" sz="2800" dirty="0" smtClean="0"/>
              <a:t>的减少值。所以势能可表示为：</a:t>
            </a:r>
            <a:endParaRPr lang="en-US" altLang="zh-CN" sz="2800" dirty="0" smtClean="0"/>
          </a:p>
          <a:p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弹簧弹性力所作的功：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弹性力所作的功等于物理量              的减少值，故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40939"/>
              </p:ext>
            </p:extLst>
          </p:nvPr>
        </p:nvGraphicFramePr>
        <p:xfrm>
          <a:off x="2051720" y="2276872"/>
          <a:ext cx="4975513" cy="66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公式" r:id="rId3" imgW="1650960" imgH="215640" progId="Equation.3">
                  <p:embed/>
                </p:oleObj>
              </mc:Choice>
              <mc:Fallback>
                <p:oleObj name="公式" r:id="rId3" imgW="16509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276872"/>
                        <a:ext cx="4975513" cy="667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99921"/>
              </p:ext>
            </p:extLst>
          </p:nvPr>
        </p:nvGraphicFramePr>
        <p:xfrm>
          <a:off x="4315318" y="3789040"/>
          <a:ext cx="3929090" cy="10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公式" r:id="rId5" imgW="1701720" imgH="393480" progId="Equation.3">
                  <p:embed/>
                </p:oleObj>
              </mc:Choice>
              <mc:Fallback>
                <p:oleObj name="公式" r:id="rId5" imgW="17017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318" y="3789040"/>
                        <a:ext cx="3929090" cy="10483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53808"/>
              </p:ext>
            </p:extLst>
          </p:nvPr>
        </p:nvGraphicFramePr>
        <p:xfrm>
          <a:off x="4427984" y="3212976"/>
          <a:ext cx="1710522" cy="680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Equation" r:id="rId7" imgW="622080" imgH="241200" progId="Equation.DSMT4">
                  <p:embed/>
                </p:oleObj>
              </mc:Choice>
              <mc:Fallback>
                <p:oleObj name="Equation" r:id="rId7" imgW="6220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212976"/>
                        <a:ext cx="1710522" cy="680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09612"/>
              </p:ext>
            </p:extLst>
          </p:nvPr>
        </p:nvGraphicFramePr>
        <p:xfrm>
          <a:off x="2570596" y="5624933"/>
          <a:ext cx="1857388" cy="111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Equation" r:id="rId9" imgW="672840" imgH="393480" progId="Equation.DSMT4">
                  <p:embed/>
                </p:oleObj>
              </mc:Choice>
              <mc:Fallback>
                <p:oleObj name="Equation" r:id="rId9" imgW="67284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596" y="5624933"/>
                        <a:ext cx="1857388" cy="1116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64986"/>
              </p:ext>
            </p:extLst>
          </p:nvPr>
        </p:nvGraphicFramePr>
        <p:xfrm>
          <a:off x="5220072" y="4869160"/>
          <a:ext cx="1000132" cy="92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公式" r:id="rId11" imgW="355320" imgH="393480" progId="Equation.3">
                  <p:embed/>
                </p:oleObj>
              </mc:Choice>
              <mc:Fallback>
                <p:oleObj name="公式" r:id="rId11" imgW="35532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869160"/>
                        <a:ext cx="1000132" cy="9286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57232"/>
            <a:ext cx="7772400" cy="5238768"/>
          </a:xfrm>
        </p:spPr>
        <p:txBody>
          <a:bodyPr/>
          <a:lstStyle/>
          <a:p>
            <a:r>
              <a:rPr lang="en-US" altLang="zh-CN" sz="2000" dirty="0" smtClean="0"/>
              <a:t>     </a:t>
            </a:r>
            <a:r>
              <a:rPr lang="zh-CN" altLang="en-US" sz="2800" dirty="0" smtClean="0"/>
              <a:t>把重物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匀速</a:t>
            </a:r>
            <a:r>
              <a:rPr lang="zh-CN" altLang="en-US" sz="2800" dirty="0"/>
              <a:t>缓慢</a:t>
            </a:r>
            <a:r>
              <a:rPr lang="zh-CN" altLang="en-US" sz="2800" dirty="0" smtClean="0"/>
              <a:t>举起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外力做的功为：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即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即外力反抗保守力所作的功等于势能的增量。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6222484" y="2346399"/>
            <a:ext cx="142876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rot="5400000" flipH="1" flipV="1">
            <a:off x="5686699" y="1810614"/>
            <a:ext cx="107157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6651112" y="1417705"/>
            <a:ext cx="571504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" name="直接箭头连接符 13"/>
          <p:cNvCxnSpPr>
            <a:stCxn id="12" idx="0"/>
          </p:cNvCxnSpPr>
          <p:nvPr/>
        </p:nvCxnSpPr>
        <p:spPr bwMode="auto">
          <a:xfrm rot="5400000" flipH="1" flipV="1">
            <a:off x="6651112" y="1131953"/>
            <a:ext cx="57150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>
            <a:stCxn id="12" idx="2"/>
          </p:cNvCxnSpPr>
          <p:nvPr/>
        </p:nvCxnSpPr>
        <p:spPr bwMode="auto">
          <a:xfrm rot="5400000">
            <a:off x="6722550" y="2060647"/>
            <a:ext cx="42862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28662" y="785794"/>
          <a:ext cx="522266" cy="62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0" name="公式" r:id="rId3" imgW="215640" imgH="253800" progId="Equation.3">
                  <p:embed/>
                </p:oleObj>
              </mc:Choice>
              <mc:Fallback>
                <p:oleObj name="公式" r:id="rId3" imgW="21564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785794"/>
                        <a:ext cx="522266" cy="6297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22740"/>
              </p:ext>
            </p:extLst>
          </p:nvPr>
        </p:nvGraphicFramePr>
        <p:xfrm>
          <a:off x="7019702" y="678918"/>
          <a:ext cx="374860" cy="574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1" name="公式" r:id="rId5" imgW="215640" imgH="253800" progId="Equation.3">
                  <p:embed/>
                </p:oleObj>
              </mc:Choice>
              <mc:Fallback>
                <p:oleObj name="公式" r:id="rId5" imgW="2156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702" y="678918"/>
                        <a:ext cx="374860" cy="5742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480661"/>
              </p:ext>
            </p:extLst>
          </p:nvPr>
        </p:nvGraphicFramePr>
        <p:xfrm>
          <a:off x="7651244" y="2061441"/>
          <a:ext cx="449148" cy="575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2" name="公式" r:id="rId6" imgW="203040" imgH="253800" progId="Equation.3">
                  <p:embed/>
                </p:oleObj>
              </mc:Choice>
              <mc:Fallback>
                <p:oleObj name="公式" r:id="rId6" imgW="2030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244" y="2061441"/>
                        <a:ext cx="449148" cy="5754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012387"/>
              </p:ext>
            </p:extLst>
          </p:nvPr>
        </p:nvGraphicFramePr>
        <p:xfrm>
          <a:off x="6947694" y="1973249"/>
          <a:ext cx="360040" cy="39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3" name="公式" r:id="rId8" imgW="164880" imgH="177480" progId="Equation.3">
                  <p:embed/>
                </p:oleObj>
              </mc:Choice>
              <mc:Fallback>
                <p:oleObj name="公式" r:id="rId8" imgW="1648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694" y="1973249"/>
                        <a:ext cx="360040" cy="397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872806"/>
              </p:ext>
            </p:extLst>
          </p:nvPr>
        </p:nvGraphicFramePr>
        <p:xfrm>
          <a:off x="5746754" y="989077"/>
          <a:ext cx="408852" cy="508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4" name="公式" r:id="rId10" imgW="177480" imgH="215640" progId="Equation.3">
                  <p:embed/>
                </p:oleObj>
              </mc:Choice>
              <mc:Fallback>
                <p:oleObj name="公式" r:id="rId10" imgW="177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4" y="989077"/>
                        <a:ext cx="408852" cy="5089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55424"/>
              </p:ext>
            </p:extLst>
          </p:nvPr>
        </p:nvGraphicFramePr>
        <p:xfrm>
          <a:off x="5795566" y="1685217"/>
          <a:ext cx="398848" cy="53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5" name="公式" r:id="rId12" imgW="164880" imgH="215640" progId="Equation.3">
                  <p:embed/>
                </p:oleObj>
              </mc:Choice>
              <mc:Fallback>
                <p:oleObj name="公式" r:id="rId12" imgW="1648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566" y="1685217"/>
                        <a:ext cx="398848" cy="5325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058002"/>
              </p:ext>
            </p:extLst>
          </p:nvPr>
        </p:nvGraphicFramePr>
        <p:xfrm>
          <a:off x="441325" y="2619375"/>
          <a:ext cx="79597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" name="公式" r:id="rId14" imgW="3238200" imgH="368280" progId="Equation.3">
                  <p:embed/>
                </p:oleObj>
              </mc:Choice>
              <mc:Fallback>
                <p:oleObj name="公式" r:id="rId14" imgW="323820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619375"/>
                        <a:ext cx="7959725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18863"/>
              </p:ext>
            </p:extLst>
          </p:nvPr>
        </p:nvGraphicFramePr>
        <p:xfrm>
          <a:off x="1714480" y="3908026"/>
          <a:ext cx="4511408" cy="67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" name="公式" r:id="rId16" imgW="1765080" imgH="228600" progId="Equation.3">
                  <p:embed/>
                </p:oleObj>
              </mc:Choice>
              <mc:Fallback>
                <p:oleObj name="公式" r:id="rId16" imgW="176508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908026"/>
                        <a:ext cx="4511408" cy="6731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85794"/>
            <a:ext cx="7772400" cy="53102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关于势能强调几点：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势能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物体系的势能（∵势能是相对位置）如物体和地球；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势能是一个相对值，只有选定参考点，规定势能为零，才能谈势能的具体数值；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保守力作正功，势能减少，保守力作负功，势能增加；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势能的单位与动能、功的单位相同；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某一点势能等于物体从该点运动到参考点过程中保守力作的功。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69976"/>
            <a:ext cx="7772400" cy="1143000"/>
          </a:xfrm>
        </p:spPr>
        <p:txBody>
          <a:bodyPr/>
          <a:lstStyle/>
          <a:p>
            <a:pPr algn="l"/>
            <a:r>
              <a:rPr lang="zh-CN" altLang="en-US" sz="2800" dirty="0" smtClean="0"/>
              <a:t>设保守力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沿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轴方向，如物体在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的作用下，作一微小的位移        ，则保守力做功为：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7772400" cy="115212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已知势能函数，求保守力：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1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一维情况</a:t>
            </a:r>
            <a:r>
              <a:rPr lang="zh-CN" altLang="en-US" sz="2800" b="1" dirty="0">
                <a:solidFill>
                  <a:schemeClr val="accent2"/>
                </a:solidFill>
              </a:rPr>
              <a:t>：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928739"/>
              </p:ext>
            </p:extLst>
          </p:nvPr>
        </p:nvGraphicFramePr>
        <p:xfrm>
          <a:off x="2928926" y="2597978"/>
          <a:ext cx="642942" cy="54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公式" r:id="rId3" imgW="215640" imgH="177480" progId="Equation.3">
                  <p:embed/>
                </p:oleObj>
              </mc:Choice>
              <mc:Fallback>
                <p:oleObj name="公式" r:id="rId3" imgW="21564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597978"/>
                        <a:ext cx="642942" cy="5429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261064"/>
              </p:ext>
            </p:extLst>
          </p:nvPr>
        </p:nvGraphicFramePr>
        <p:xfrm>
          <a:off x="1043608" y="5013176"/>
          <a:ext cx="58912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5" imgW="2222280" imgH="419040" progId="Equation.DSMT4">
                  <p:embed/>
                </p:oleObj>
              </mc:Choice>
              <mc:Fallback>
                <p:oleObj name="Equation" r:id="rId5" imgW="222228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013176"/>
                        <a:ext cx="5891212" cy="1139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97116"/>
              </p:ext>
            </p:extLst>
          </p:nvPr>
        </p:nvGraphicFramePr>
        <p:xfrm>
          <a:off x="1769691" y="3289722"/>
          <a:ext cx="2154237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7" imgW="812520" imgH="660240" progId="Equation.DSMT4">
                  <p:embed/>
                </p:oleObj>
              </mc:Choice>
              <mc:Fallback>
                <p:oleObj name="Equation" r:id="rId7" imgW="812520" imgH="660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691" y="3289722"/>
                        <a:ext cx="2154237" cy="1795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2"/>
            <a:ext cx="8058152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三维情况：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而另一方面微分计算：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500499"/>
              </p:ext>
            </p:extLst>
          </p:nvPr>
        </p:nvGraphicFramePr>
        <p:xfrm>
          <a:off x="2360811" y="742751"/>
          <a:ext cx="6243637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3" name="公式" r:id="rId3" imgW="2044440" imgH="1041120" progId="Equation.3">
                  <p:embed/>
                </p:oleObj>
              </mc:Choice>
              <mc:Fallback>
                <p:oleObj name="公式" r:id="rId3" imgW="2044440" imgH="104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811" y="742751"/>
                        <a:ext cx="6243637" cy="3262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0498"/>
              </p:ext>
            </p:extLst>
          </p:nvPr>
        </p:nvGraphicFramePr>
        <p:xfrm>
          <a:off x="1132780" y="4653136"/>
          <a:ext cx="31511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4" name="公式" r:id="rId5" imgW="1091880" imgH="241200" progId="Equation.3">
                  <p:embed/>
                </p:oleObj>
              </mc:Choice>
              <mc:Fallback>
                <p:oleObj name="公式" r:id="rId5" imgW="10918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80" y="4653136"/>
                        <a:ext cx="3151188" cy="71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671369"/>
              </p:ext>
            </p:extLst>
          </p:nvPr>
        </p:nvGraphicFramePr>
        <p:xfrm>
          <a:off x="1027113" y="5343673"/>
          <a:ext cx="56610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5" name="公式" r:id="rId7" imgW="2260440" imgH="431640" progId="Equation.3">
                  <p:embed/>
                </p:oleObj>
              </mc:Choice>
              <mc:Fallback>
                <p:oleObj name="公式" r:id="rId7" imgW="22604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343673"/>
                        <a:ext cx="5661025" cy="1109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571480"/>
            <a:ext cx="7772400" cy="1143000"/>
          </a:xfrm>
        </p:spPr>
        <p:txBody>
          <a:bodyPr/>
          <a:lstStyle/>
          <a:p>
            <a:pPr algn="l"/>
            <a:r>
              <a:rPr lang="zh-CN" altLang="en-US" sz="2800" dirty="0" smtClean="0"/>
              <a:t>比较两式得：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134672" cy="4595826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1600" dirty="0" smtClean="0"/>
          </a:p>
          <a:p>
            <a:endParaRPr lang="en-US" altLang="zh-CN" sz="1000" dirty="0" smtClean="0"/>
          </a:p>
          <a:p>
            <a:pPr>
              <a:spcBef>
                <a:spcPts val="1200"/>
              </a:spcBef>
            </a:pPr>
            <a:r>
              <a:rPr lang="zh-CN" altLang="en-US" sz="2800" dirty="0" smtClean="0"/>
              <a:t>其中  </a:t>
            </a:r>
            <a:r>
              <a:rPr lang="en-US" altLang="zh-CN" sz="2800" dirty="0" smtClean="0"/>
              <a:t>				           ——</a:t>
            </a:r>
            <a:r>
              <a:rPr lang="zh-CN" altLang="en-US" sz="2800" dirty="0" smtClean="0"/>
              <a:t>梯度符号</a:t>
            </a:r>
            <a:endParaRPr lang="en-US" altLang="zh-CN" sz="2800" dirty="0" smtClean="0"/>
          </a:p>
          <a:p>
            <a:pPr>
              <a:spcBef>
                <a:spcPts val="1200"/>
              </a:spcBef>
            </a:pPr>
            <a:r>
              <a:rPr lang="zh-CN" altLang="en-US" sz="2800" dirty="0" smtClean="0"/>
              <a:t>也就是说：保守力等于势能梯度的负值。</a:t>
            </a:r>
            <a:endParaRPr lang="en-US" altLang="zh-CN" sz="2800" dirty="0" smtClean="0"/>
          </a:p>
          <a:p>
            <a:pPr>
              <a:spcBef>
                <a:spcPts val="1200"/>
              </a:spcBef>
            </a:pPr>
            <a:r>
              <a:rPr lang="zh-CN" altLang="en-US" sz="2800" dirty="0" smtClean="0"/>
              <a:t>这一点在电磁学中也是非常有用的。</a:t>
            </a:r>
            <a:endParaRPr lang="en-US" altLang="zh-CN" sz="28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08985"/>
              </p:ext>
            </p:extLst>
          </p:nvPr>
        </p:nvGraphicFramePr>
        <p:xfrm>
          <a:off x="2955925" y="727075"/>
          <a:ext cx="4395788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quation" r:id="rId3" imgW="2247840" imgH="1346040" progId="Equation.DSMT4">
                  <p:embed/>
                </p:oleObj>
              </mc:Choice>
              <mc:Fallback>
                <p:oleObj name="Equation" r:id="rId3" imgW="2247840" imgH="1346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727075"/>
                        <a:ext cx="4395788" cy="2701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71063"/>
              </p:ext>
            </p:extLst>
          </p:nvPr>
        </p:nvGraphicFramePr>
        <p:xfrm>
          <a:off x="1487785" y="4438178"/>
          <a:ext cx="45243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Equation" r:id="rId5" imgW="2082600" imgH="419040" progId="Equation.DSMT4">
                  <p:embed/>
                </p:oleObj>
              </mc:Choice>
              <mc:Fallback>
                <p:oleObj name="Equation" r:id="rId5" imgW="208260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785" y="4438178"/>
                        <a:ext cx="4524375" cy="93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519595"/>
              </p:ext>
            </p:extLst>
          </p:nvPr>
        </p:nvGraphicFramePr>
        <p:xfrm>
          <a:off x="2130847" y="3665538"/>
          <a:ext cx="4097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7" imgW="2095200" imgH="266400" progId="Equation.DSMT4">
                  <p:embed/>
                </p:oleObj>
              </mc:Choice>
              <mc:Fallback>
                <p:oleObj name="Equation" r:id="rId7" imgW="2095200" imgH="26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847" y="3665538"/>
                        <a:ext cx="40973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1143000"/>
          </a:xfrm>
        </p:spPr>
        <p:txBody>
          <a:bodyPr/>
          <a:lstStyle/>
          <a:p>
            <a:r>
              <a:rPr lang="en-US" altLang="zh-CN" sz="3200" dirty="0" smtClean="0">
                <a:latin typeface="宋体" pitchFamily="2" charset="-122"/>
              </a:rPr>
              <a:t>§4.</a:t>
            </a:r>
            <a:r>
              <a:rPr lang="zh-CN" altLang="en-US" sz="3200" dirty="0" smtClean="0">
                <a:latin typeface="宋体" pitchFamily="2" charset="-122"/>
              </a:rPr>
              <a:t>功能原理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142984"/>
            <a:ext cx="7929618" cy="5143536"/>
          </a:xfrm>
        </p:spPr>
        <p:txBody>
          <a:bodyPr/>
          <a:lstStyle/>
          <a:p>
            <a:r>
              <a:rPr lang="zh-CN" altLang="en-US" sz="2800" dirty="0" smtClean="0"/>
              <a:t>由质点系动能定理：</a:t>
            </a:r>
            <a:endParaRPr lang="en-US" altLang="zh-CN" sz="2800" dirty="0" smtClean="0"/>
          </a:p>
          <a:p>
            <a:endParaRPr lang="en-US" altLang="zh-CN" sz="1400" dirty="0" smtClean="0"/>
          </a:p>
          <a:p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故</a:t>
            </a:r>
            <a:endParaRPr lang="en-US" altLang="zh-CN" sz="2800" dirty="0" smtClean="0"/>
          </a:p>
          <a:p>
            <a:r>
              <a:rPr lang="zh-CN" altLang="en-US" sz="2800" dirty="0"/>
              <a:t>即：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外力和非保守内力</a:t>
            </a:r>
            <a:r>
              <a:rPr lang="zh-CN" altLang="en-US" sz="2800" b="1" dirty="0">
                <a:solidFill>
                  <a:schemeClr val="accent2"/>
                </a:solidFill>
              </a:rPr>
              <a:t>对物体系所作的总功，等于物体系总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的机械能</a:t>
            </a:r>
            <a:r>
              <a:rPr lang="zh-CN" altLang="en-US" sz="2800" b="1" dirty="0">
                <a:solidFill>
                  <a:schemeClr val="accent2"/>
                </a:solidFill>
              </a:rPr>
              <a:t>的增量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。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凡是能用功能原理求解的问题也可用动能定理求解。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940155"/>
              </p:ext>
            </p:extLst>
          </p:nvPr>
        </p:nvGraphicFramePr>
        <p:xfrm>
          <a:off x="4500562" y="1052736"/>
          <a:ext cx="3553579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0" name="公式" r:id="rId3" imgW="1231560" imgH="241200" progId="Equation.3">
                  <p:embed/>
                </p:oleObj>
              </mc:Choice>
              <mc:Fallback>
                <p:oleObj name="公式" r:id="rId3" imgW="12315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1052736"/>
                        <a:ext cx="3553579" cy="7143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944246"/>
              </p:ext>
            </p:extLst>
          </p:nvPr>
        </p:nvGraphicFramePr>
        <p:xfrm>
          <a:off x="1612900" y="3984625"/>
          <a:ext cx="34940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Equation" r:id="rId5" imgW="1295280" imgH="241200" progId="Equation.DSMT4">
                  <p:embed/>
                </p:oleObj>
              </mc:Choice>
              <mc:Fallback>
                <p:oleObj name="Equation" r:id="rId5" imgW="12952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984625"/>
                        <a:ext cx="3494088" cy="668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275682"/>
              </p:ext>
            </p:extLst>
          </p:nvPr>
        </p:nvGraphicFramePr>
        <p:xfrm>
          <a:off x="1116013" y="1665809"/>
          <a:ext cx="38068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公式" r:id="rId7" imgW="1143000" imgH="241200" progId="Equation.3">
                  <p:embed/>
                </p:oleObj>
              </mc:Choice>
              <mc:Fallback>
                <p:oleObj name="公式" r:id="rId7" imgW="11430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65809"/>
                        <a:ext cx="38068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79028"/>
              </p:ext>
            </p:extLst>
          </p:nvPr>
        </p:nvGraphicFramePr>
        <p:xfrm>
          <a:off x="1617166" y="3212976"/>
          <a:ext cx="20907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公式" r:id="rId9" imgW="774360" imgH="241200" progId="Equation.3">
                  <p:embed/>
                </p:oleObj>
              </mc:Choice>
              <mc:Fallback>
                <p:oleObj name="公式" r:id="rId9" imgW="7743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166" y="3212976"/>
                        <a:ext cx="2090738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074954"/>
              </p:ext>
            </p:extLst>
          </p:nvPr>
        </p:nvGraphicFramePr>
        <p:xfrm>
          <a:off x="1650231" y="2420888"/>
          <a:ext cx="34258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公式" r:id="rId11" imgW="1028520" imgH="241200" progId="Equation.3">
                  <p:embed/>
                </p:oleObj>
              </mc:Choice>
              <mc:Fallback>
                <p:oleObj name="公式" r:id="rId11" imgW="1028520" imgH="241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231" y="2420888"/>
                        <a:ext cx="3425825" cy="82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 txBox="1">
            <a:spLocks/>
          </p:cNvSpPr>
          <p:nvPr/>
        </p:nvSpPr>
        <p:spPr bwMode="auto">
          <a:xfrm>
            <a:off x="5076056" y="3717032"/>
            <a:ext cx="30963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kern="0" dirty="0" smtClean="0">
                <a:latin typeface="宋体" pitchFamily="2" charset="-122"/>
              </a:rPr>
              <a:t>——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宋体" pitchFamily="2" charset="-122"/>
              </a:rPr>
              <a:t>功能原理</a:t>
            </a:r>
            <a:endParaRPr lang="zh-CN" altLang="en-US" sz="2800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7772400" cy="1143000"/>
          </a:xfrm>
        </p:spPr>
        <p:txBody>
          <a:bodyPr/>
          <a:lstStyle/>
          <a:p>
            <a:r>
              <a:rPr lang="en-US" altLang="zh-CN" sz="3200" dirty="0" smtClean="0">
                <a:latin typeface="宋体" pitchFamily="2" charset="-122"/>
              </a:rPr>
              <a:t>§5.</a:t>
            </a:r>
            <a:r>
              <a:rPr lang="zh-CN" altLang="en-US" sz="3200" dirty="0" smtClean="0">
                <a:latin typeface="宋体" pitchFamily="2" charset="-122"/>
              </a:rPr>
              <a:t>机械能守恒定律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57232"/>
            <a:ext cx="8568952" cy="54520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latin typeface="宋体" pitchFamily="2" charset="-122"/>
              </a:rPr>
              <a:t>可</a:t>
            </a:r>
            <a:r>
              <a:rPr lang="zh-CN" altLang="en-US" sz="2800" dirty="0">
                <a:latin typeface="宋体" pitchFamily="2" charset="-122"/>
              </a:rPr>
              <a:t>由功能原理直接</a:t>
            </a:r>
            <a:r>
              <a:rPr lang="zh-CN" altLang="en-US" sz="2800" dirty="0" smtClean="0">
                <a:latin typeface="宋体" pitchFamily="2" charset="-122"/>
              </a:rPr>
              <a:t>求得：</a:t>
            </a:r>
            <a:endParaRPr lang="en-US" altLang="zh-CN" sz="2800" dirty="0" smtClean="0">
              <a:latin typeface="宋体" pitchFamily="2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800" dirty="0">
              <a:latin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latin typeface="宋体" pitchFamily="2" charset="-122"/>
              </a:rPr>
              <a:t>在没有外力和耗散力做功的情况下，一个具有保守力的物体系的动能和势能之和是恒定的，动能和势能可以相互转换。</a:t>
            </a:r>
            <a:endParaRPr lang="en-US" altLang="zh-CN" sz="28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dirty="0">
                <a:latin typeface="宋体" pitchFamily="2" charset="-122"/>
              </a:rPr>
              <a:t>另外，没有耗散力，只有保守力的物体系称为</a:t>
            </a:r>
            <a:r>
              <a:rPr lang="zh-CN" altLang="en-US" sz="2800" b="1" dirty="0">
                <a:solidFill>
                  <a:schemeClr val="accent2"/>
                </a:solidFill>
                <a:latin typeface="宋体" pitchFamily="2" charset="-122"/>
              </a:rPr>
              <a:t>保守系统</a:t>
            </a:r>
            <a:r>
              <a:rPr lang="zh-CN" altLang="en-US" sz="2800" dirty="0">
                <a:latin typeface="宋体" pitchFamily="2" charset="-122"/>
              </a:rPr>
              <a:t>。</a:t>
            </a:r>
            <a:endParaRPr lang="en-US" altLang="zh-CN" sz="2800" dirty="0">
              <a:latin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dirty="0">
                <a:latin typeface="宋体" pitchFamily="2" charset="-122"/>
              </a:rPr>
              <a:t>没有外力做功</a:t>
            </a:r>
            <a:r>
              <a:rPr lang="zh-CN" altLang="en-US" sz="2800" dirty="0" smtClean="0">
                <a:latin typeface="宋体" pitchFamily="2" charset="-122"/>
              </a:rPr>
              <a:t>的保守系</a:t>
            </a:r>
            <a:r>
              <a:rPr lang="zh-CN" altLang="en-US" sz="2800" dirty="0">
                <a:latin typeface="宋体" pitchFamily="2" charset="-122"/>
              </a:rPr>
              <a:t>统称为</a:t>
            </a:r>
            <a:r>
              <a:rPr lang="zh-CN" altLang="en-US" sz="2800" b="1" dirty="0">
                <a:solidFill>
                  <a:schemeClr val="accent2"/>
                </a:solidFill>
                <a:latin typeface="宋体" pitchFamily="2" charset="-122"/>
              </a:rPr>
              <a:t>封闭的保守</a:t>
            </a:r>
            <a:r>
              <a:rPr lang="zh-CN" altLang="en-US" sz="2800" b="1" dirty="0" smtClean="0">
                <a:solidFill>
                  <a:schemeClr val="accent2"/>
                </a:solidFill>
                <a:latin typeface="宋体" pitchFamily="2" charset="-122"/>
              </a:rPr>
              <a:t>系统</a:t>
            </a:r>
            <a:r>
              <a:rPr lang="zh-CN" altLang="en-US" sz="2800" dirty="0" smtClean="0">
                <a:latin typeface="宋体" pitchFamily="2" charset="-122"/>
              </a:rPr>
              <a:t>。</a:t>
            </a:r>
            <a:endParaRPr lang="en-US" altLang="zh-CN" sz="2800" dirty="0" smtClean="0">
              <a:latin typeface="宋体" pitchFamily="2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latin typeface="宋体" pitchFamily="2" charset="-122"/>
              </a:rPr>
              <a:t>机械能守恒定律也可表述为：</a:t>
            </a:r>
            <a:endParaRPr lang="en-US" altLang="zh-CN" sz="2800" dirty="0" smtClean="0">
              <a:latin typeface="宋体" pitchFamily="2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封闭的保守系统的机械能守恒。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94763"/>
              </p:ext>
            </p:extLst>
          </p:nvPr>
        </p:nvGraphicFramePr>
        <p:xfrm>
          <a:off x="1541432" y="1412776"/>
          <a:ext cx="54705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公式" r:id="rId3" imgW="2438280" imgH="241200" progId="Equation.3">
                  <p:embed/>
                </p:oleObj>
              </mc:Choice>
              <mc:Fallback>
                <p:oleObj name="公式" r:id="rId3" imgW="24382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32" y="1412776"/>
                        <a:ext cx="54705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95965"/>
              </p:ext>
            </p:extLst>
          </p:nvPr>
        </p:nvGraphicFramePr>
        <p:xfrm>
          <a:off x="4644008" y="908720"/>
          <a:ext cx="283516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公式" r:id="rId5" imgW="1218671" imgH="241195" progId="Equation.3">
                  <p:embed/>
                </p:oleObj>
              </mc:Choice>
              <mc:Fallback>
                <p:oleObj name="公式" r:id="rId5" imgW="1218671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908720"/>
                        <a:ext cx="2835163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1043608" y="1546573"/>
            <a:ext cx="50405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4822"/>
          </a:xfrm>
        </p:spPr>
        <p:txBody>
          <a:bodyPr/>
          <a:lstStyle/>
          <a:p>
            <a:pPr algn="l"/>
            <a:r>
              <a:rPr lang="zh-CN" altLang="en-US" sz="3200" dirty="0" smtClean="0"/>
              <a:t>说明：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14422"/>
            <a:ext cx="7772400" cy="5286412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）功是标量，没有方向但有正负</a:t>
            </a:r>
            <a:endParaRPr lang="en-US" altLang="zh-CN" sz="2800" dirty="0" smtClean="0"/>
          </a:p>
          <a:p>
            <a:r>
              <a:rPr lang="zh-CN" altLang="en-US" sz="2800" dirty="0" smtClean="0"/>
              <a:t>                                 功为正</a:t>
            </a:r>
            <a:endParaRPr lang="en-US" altLang="zh-CN" sz="2800" dirty="0" smtClean="0"/>
          </a:p>
          <a:p>
            <a:r>
              <a:rPr lang="zh-CN" altLang="en-US" sz="2800" dirty="0" smtClean="0"/>
              <a:t>                                 功为</a:t>
            </a:r>
            <a:r>
              <a:rPr lang="en-US" altLang="zh-CN" sz="2800" dirty="0" smtClean="0"/>
              <a:t>0</a:t>
            </a:r>
          </a:p>
          <a:p>
            <a:r>
              <a:rPr lang="zh-CN" altLang="en-US" sz="2800" dirty="0" smtClean="0"/>
              <a:t>                                 功为负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）功的单位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         SI</a:t>
            </a:r>
            <a:r>
              <a:rPr lang="zh-CN" altLang="en-US" sz="2800" dirty="0" smtClean="0"/>
              <a:t>中，        牛顿</a:t>
            </a:r>
            <a:r>
              <a:rPr lang="en-US" altLang="zh-CN" sz="2800" dirty="0" smtClean="0"/>
              <a:t>·</a:t>
            </a:r>
            <a:r>
              <a:rPr lang="zh-CN" altLang="en-US" sz="2800" dirty="0" smtClean="0"/>
              <a:t> 米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焦耳（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       CGS</a:t>
            </a:r>
            <a:r>
              <a:rPr lang="zh-CN" altLang="en-US" sz="2800" dirty="0" smtClean="0"/>
              <a:t>中，    达因 </a:t>
            </a:r>
            <a:r>
              <a:rPr lang="en-US" altLang="zh-CN" sz="2800" dirty="0" smtClean="0"/>
              <a:t>·</a:t>
            </a:r>
            <a:r>
              <a:rPr lang="zh-CN" altLang="en-US" sz="2800" dirty="0" smtClean="0"/>
              <a:t>厘米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尔格（</a:t>
            </a:r>
            <a:r>
              <a:rPr lang="en-US" altLang="zh-CN" sz="2800" dirty="0" smtClean="0"/>
              <a:t>erg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86578" y="6400800"/>
            <a:ext cx="1905000" cy="457200"/>
          </a:xfrm>
        </p:spPr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90642"/>
              </p:ext>
            </p:extLst>
          </p:nvPr>
        </p:nvGraphicFramePr>
        <p:xfrm>
          <a:off x="1500166" y="1714488"/>
          <a:ext cx="1991713" cy="570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公式" r:id="rId3" imgW="469800" imgH="203040" progId="Equation.3">
                  <p:embed/>
                </p:oleObj>
              </mc:Choice>
              <mc:Fallback>
                <p:oleObj name="公式" r:id="rId3" imgW="4698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714488"/>
                        <a:ext cx="1991713" cy="5704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94735"/>
              </p:ext>
            </p:extLst>
          </p:nvPr>
        </p:nvGraphicFramePr>
        <p:xfrm>
          <a:off x="1500167" y="2143116"/>
          <a:ext cx="199171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公式" r:id="rId5" imgW="469800" imgH="203040" progId="Equation.3">
                  <p:embed/>
                </p:oleObj>
              </mc:Choice>
              <mc:Fallback>
                <p:oleObj name="公式" r:id="rId5" imgW="4698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7" y="2143116"/>
                        <a:ext cx="1991714" cy="5715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30401"/>
              </p:ext>
            </p:extLst>
          </p:nvPr>
        </p:nvGraphicFramePr>
        <p:xfrm>
          <a:off x="1428729" y="2714620"/>
          <a:ext cx="2063152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9" y="2714620"/>
                        <a:ext cx="2063152" cy="5715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7772400" cy="3528392"/>
          </a:xfrm>
        </p:spPr>
        <p:txBody>
          <a:bodyPr/>
          <a:lstStyle/>
          <a:p>
            <a:r>
              <a:rPr lang="zh-CN" altLang="en-US" sz="2800" dirty="0" smtClean="0"/>
              <a:t>由机械能守恒定律可知，当物体系内有耗散力做功时，物体系的机械能不守恒；但能量守恒是普遍成立的。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能量守恒定律</a:t>
            </a:r>
            <a:r>
              <a:rPr lang="en-US" altLang="zh-CN" sz="2800" dirty="0" smtClean="0"/>
              <a:t>: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一个封闭的系统（与外界无能量交换）内部，能量可以由一种形式转换为另一种形式，但系统的总能量保持不变。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F5CE9-36B4-4111-AB72-EA3E0B662AD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8132"/>
              </p:ext>
            </p:extLst>
          </p:nvPr>
        </p:nvGraphicFramePr>
        <p:xfrm>
          <a:off x="4499992" y="2564904"/>
          <a:ext cx="1970233" cy="718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5" name="公式" r:id="rId3" imgW="761760" imgH="241200" progId="Equation.3">
                  <p:embed/>
                </p:oleObj>
              </mc:Choice>
              <mc:Fallback>
                <p:oleObj name="公式" r:id="rId3" imgW="76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564904"/>
                        <a:ext cx="1970233" cy="7188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 bwMode="auto">
          <a:xfrm>
            <a:off x="1259632" y="3487321"/>
            <a:ext cx="200026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rot="16200000" flipV="1">
            <a:off x="490939" y="2718626"/>
            <a:ext cx="1498481" cy="38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1276162" y="2987255"/>
            <a:ext cx="171451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92708"/>
              </p:ext>
            </p:extLst>
          </p:nvPr>
        </p:nvGraphicFramePr>
        <p:xfrm>
          <a:off x="3077318" y="2701504"/>
          <a:ext cx="341484" cy="42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6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318" y="2701504"/>
                        <a:ext cx="341484" cy="4273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59577"/>
              </p:ext>
            </p:extLst>
          </p:nvPr>
        </p:nvGraphicFramePr>
        <p:xfrm>
          <a:off x="1402508" y="2084776"/>
          <a:ext cx="378280" cy="51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7" name="公式" r:id="rId7" imgW="203040" imgH="241200" progId="Equation.3">
                  <p:embed/>
                </p:oleObj>
              </mc:Choice>
              <mc:Fallback>
                <p:oleObj name="公式" r:id="rId7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508" y="2084776"/>
                        <a:ext cx="378280" cy="5190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 rot="5400000">
            <a:off x="1223913" y="3237288"/>
            <a:ext cx="50006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rot="5400000">
            <a:off x="1653335" y="3236494"/>
            <a:ext cx="50006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rot="5400000">
            <a:off x="1724773" y="3093618"/>
            <a:ext cx="7858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2153401" y="3236494"/>
            <a:ext cx="50006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508785"/>
              </p:ext>
            </p:extLst>
          </p:nvPr>
        </p:nvGraphicFramePr>
        <p:xfrm>
          <a:off x="3220378" y="3344893"/>
          <a:ext cx="3397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8" name="公式" r:id="rId9" imgW="139680" imgH="126720" progId="Equation.3">
                  <p:embed/>
                </p:oleObj>
              </mc:Choice>
              <mc:Fallback>
                <p:oleObj name="公式" r:id="rId9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378" y="3344893"/>
                        <a:ext cx="3397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内容占位符 2"/>
          <p:cNvSpPr txBox="1">
            <a:spLocks/>
          </p:cNvSpPr>
          <p:nvPr/>
        </p:nvSpPr>
        <p:spPr>
          <a:xfrm>
            <a:off x="683568" y="764704"/>
            <a:ext cx="7772400" cy="1152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>
                <a:solidFill>
                  <a:srgbClr val="FF0000"/>
                </a:solidFill>
              </a:rPr>
              <a:t>势能曲线</a:t>
            </a:r>
            <a:r>
              <a:rPr lang="zh-CN" altLang="en-US" b="1" kern="0" dirty="0" smtClean="0">
                <a:solidFill>
                  <a:srgbClr val="FF0000"/>
                </a:solidFill>
              </a:rPr>
              <a:t>：</a:t>
            </a:r>
            <a:endParaRPr lang="en-US" altLang="zh-CN" sz="1100" kern="0" dirty="0" smtClean="0"/>
          </a:p>
          <a:p>
            <a:pPr marL="0" indent="0">
              <a:buFontTx/>
              <a:buNone/>
            </a:pPr>
            <a:r>
              <a:rPr lang="en-US" altLang="zh-CN" sz="2800" b="1" kern="0" dirty="0">
                <a:solidFill>
                  <a:schemeClr val="accent2"/>
                </a:solidFill>
              </a:rPr>
              <a:t>——</a:t>
            </a:r>
            <a:r>
              <a:rPr lang="zh-CN" altLang="en-US" sz="2800" b="1" kern="0" smtClean="0">
                <a:solidFill>
                  <a:schemeClr val="accent2"/>
                </a:solidFill>
              </a:rPr>
              <a:t>物体系势能</a:t>
            </a:r>
            <a:r>
              <a:rPr lang="zh-CN" altLang="en-US" sz="2800" b="1" kern="0" dirty="0">
                <a:solidFill>
                  <a:schemeClr val="accent2"/>
                </a:solidFill>
              </a:rPr>
              <a:t>随位置变化的曲线</a:t>
            </a:r>
            <a:r>
              <a:rPr lang="zh-CN" altLang="en-US" sz="2800" b="1" kern="0" dirty="0" smtClean="0">
                <a:solidFill>
                  <a:schemeClr val="accent2"/>
                </a:solidFill>
              </a:rPr>
              <a:t>。</a:t>
            </a:r>
            <a:endParaRPr lang="zh-CN" altLang="en-US" sz="2800" b="1" kern="0" dirty="0">
              <a:solidFill>
                <a:schemeClr val="accent2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565777"/>
              </p:ext>
            </p:extLst>
          </p:nvPr>
        </p:nvGraphicFramePr>
        <p:xfrm>
          <a:off x="1259632" y="3279084"/>
          <a:ext cx="3857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9" name="公式" r:id="rId11" imgW="164880" imgH="228600" progId="Equation.3">
                  <p:embed/>
                </p:oleObj>
              </mc:Choice>
              <mc:Fallback>
                <p:oleObj name="公式" r:id="rId11" imgW="1648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79084"/>
                        <a:ext cx="3857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25846"/>
              </p:ext>
            </p:extLst>
          </p:nvPr>
        </p:nvGraphicFramePr>
        <p:xfrm>
          <a:off x="1677988" y="3279084"/>
          <a:ext cx="415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0" name="公式" r:id="rId13" imgW="177480" imgH="228600" progId="Equation.3">
                  <p:embed/>
                </p:oleObj>
              </mc:Choice>
              <mc:Fallback>
                <p:oleObj name="公式" r:id="rId13" imgW="177480" imgH="22860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279084"/>
                        <a:ext cx="4159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27623"/>
              </p:ext>
            </p:extLst>
          </p:nvPr>
        </p:nvGraphicFramePr>
        <p:xfrm>
          <a:off x="2195736" y="3279084"/>
          <a:ext cx="415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1" name="公式" r:id="rId15" imgW="177480" imgH="228600" progId="Equation.3">
                  <p:embed/>
                </p:oleObj>
              </mc:Choice>
              <mc:Fallback>
                <p:oleObj name="公式" r:id="rId15" imgW="177480" imgH="228600" progId="Equation.3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79084"/>
                        <a:ext cx="4159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标题 1"/>
          <p:cNvSpPr txBox="1">
            <a:spLocks/>
          </p:cNvSpPr>
          <p:nvPr/>
        </p:nvSpPr>
        <p:spPr>
          <a:xfrm>
            <a:off x="899592" y="4005064"/>
            <a:ext cx="7848872" cy="194421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kern="0" dirty="0" smtClean="0"/>
              <a:t>由势能曲线的的信息：</a:t>
            </a:r>
            <a:r>
              <a:rPr lang="en-US" altLang="zh-CN" sz="2800" kern="0" dirty="0" smtClean="0"/>
              <a:t/>
            </a:r>
            <a:br>
              <a:rPr lang="en-US" altLang="zh-CN" sz="2800" kern="0" dirty="0" smtClean="0"/>
            </a:br>
            <a:r>
              <a:rPr lang="en-US" altLang="zh-CN" sz="2800" kern="0" dirty="0" smtClean="0"/>
              <a:t>1</a:t>
            </a:r>
            <a:r>
              <a:rPr lang="zh-CN" altLang="en-US" sz="2800" kern="0" dirty="0" smtClean="0"/>
              <a:t>）质点运动范围：</a:t>
            </a:r>
            <a:r>
              <a:rPr lang="en-US" altLang="zh-CN" sz="2800" kern="0" dirty="0" smtClean="0"/>
              <a:t/>
            </a:r>
            <a:br>
              <a:rPr lang="en-US" altLang="zh-CN" sz="2800" kern="0" dirty="0" smtClean="0"/>
            </a:br>
            <a:r>
              <a:rPr lang="en-US" altLang="zh-CN" sz="2800" kern="0" dirty="0" smtClean="0"/>
              <a:t>2</a:t>
            </a:r>
            <a:r>
              <a:rPr lang="zh-CN" altLang="en-US" sz="2800" kern="0" dirty="0" smtClean="0"/>
              <a:t>）极小值点是稳定平衡点；</a:t>
            </a:r>
            <a:r>
              <a:rPr lang="en-US" altLang="zh-CN" sz="2800" kern="0" dirty="0" smtClean="0"/>
              <a:t/>
            </a:r>
            <a:br>
              <a:rPr lang="en-US" altLang="zh-CN" sz="2800" kern="0" dirty="0" smtClean="0"/>
            </a:br>
            <a:r>
              <a:rPr lang="en-US" altLang="zh-CN" sz="2800" kern="0" dirty="0" smtClean="0"/>
              <a:t>      </a:t>
            </a:r>
            <a:r>
              <a:rPr lang="zh-CN" altLang="en-US" sz="2800" kern="0" dirty="0" smtClean="0"/>
              <a:t>极大值点是不稳定平衡点。</a:t>
            </a:r>
            <a:endParaRPr lang="zh-CN" altLang="en-US" sz="2800" kern="0" dirty="0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50067"/>
              </p:ext>
            </p:extLst>
          </p:nvPr>
        </p:nvGraphicFramePr>
        <p:xfrm>
          <a:off x="3851920" y="4437682"/>
          <a:ext cx="1214446" cy="57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2" name="公式" r:id="rId17" imgW="520560" imgH="215640" progId="Equation.3">
                  <p:embed/>
                </p:oleObj>
              </mc:Choice>
              <mc:Fallback>
                <p:oleObj name="公式" r:id="rId17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437682"/>
                        <a:ext cx="1214446" cy="578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284149"/>
              </p:ext>
            </p:extLst>
          </p:nvPr>
        </p:nvGraphicFramePr>
        <p:xfrm>
          <a:off x="5280680" y="4437112"/>
          <a:ext cx="1071570" cy="55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3" name="公式" r:id="rId19" imgW="507960" imgH="228600" progId="Equation.3">
                  <p:embed/>
                </p:oleObj>
              </mc:Choice>
              <mc:Fallback>
                <p:oleObj name="公式" r:id="rId19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680" y="4437112"/>
                        <a:ext cx="1071570" cy="5546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999430"/>
              </p:ext>
            </p:extLst>
          </p:nvPr>
        </p:nvGraphicFramePr>
        <p:xfrm>
          <a:off x="5940152" y="5069670"/>
          <a:ext cx="2000264" cy="116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4" name="公式" r:id="rId21" imgW="736560" imgH="419040" progId="Equation.3">
                  <p:embed/>
                </p:oleObj>
              </mc:Choice>
              <mc:Fallback>
                <p:oleObj name="公式" r:id="rId21" imgW="736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069670"/>
                        <a:ext cx="2000264" cy="1167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839038"/>
              </p:ext>
            </p:extLst>
          </p:nvPr>
        </p:nvGraphicFramePr>
        <p:xfrm>
          <a:off x="877824" y="1775321"/>
          <a:ext cx="342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5" name="公式" r:id="rId23" imgW="152268" imgH="164957" progId="Equation.3">
                  <p:embed/>
                </p:oleObj>
              </mc:Choice>
              <mc:Fallback>
                <p:oleObj name="公式" r:id="rId23" imgW="152268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24" y="1775321"/>
                        <a:ext cx="342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任意多边形 28"/>
          <p:cNvSpPr/>
          <p:nvPr/>
        </p:nvSpPr>
        <p:spPr bwMode="auto">
          <a:xfrm>
            <a:off x="1275907" y="2211572"/>
            <a:ext cx="1903228" cy="1201479"/>
          </a:xfrm>
          <a:custGeom>
            <a:avLst/>
            <a:gdLst>
              <a:gd name="connsiteX0" fmla="*/ 0 w 1903228"/>
              <a:gd name="connsiteY0" fmla="*/ 0 h 1201479"/>
              <a:gd name="connsiteX1" fmla="*/ 202019 w 1903228"/>
              <a:gd name="connsiteY1" fmla="*/ 776177 h 1201479"/>
              <a:gd name="connsiteX2" fmla="*/ 425302 w 1903228"/>
              <a:gd name="connsiteY2" fmla="*/ 1010093 h 1201479"/>
              <a:gd name="connsiteX3" fmla="*/ 616688 w 1903228"/>
              <a:gd name="connsiteY3" fmla="*/ 776177 h 1201479"/>
              <a:gd name="connsiteX4" fmla="*/ 839972 w 1903228"/>
              <a:gd name="connsiteY4" fmla="*/ 489098 h 1201479"/>
              <a:gd name="connsiteX5" fmla="*/ 1127051 w 1903228"/>
              <a:gd name="connsiteY5" fmla="*/ 786809 h 1201479"/>
              <a:gd name="connsiteX6" fmla="*/ 1446028 w 1903228"/>
              <a:gd name="connsiteY6" fmla="*/ 1105786 h 1201479"/>
              <a:gd name="connsiteX7" fmla="*/ 1903228 w 1903228"/>
              <a:gd name="connsiteY7" fmla="*/ 1201479 h 1201479"/>
              <a:gd name="connsiteX8" fmla="*/ 1903228 w 1903228"/>
              <a:gd name="connsiteY8" fmla="*/ 1201479 h 1201479"/>
              <a:gd name="connsiteX9" fmla="*/ 1903228 w 1903228"/>
              <a:gd name="connsiteY9" fmla="*/ 1201479 h 120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3228" h="1201479">
                <a:moveTo>
                  <a:pt x="0" y="0"/>
                </a:moveTo>
                <a:cubicBezTo>
                  <a:pt x="65567" y="303914"/>
                  <a:pt x="131135" y="607828"/>
                  <a:pt x="202019" y="776177"/>
                </a:cubicBezTo>
                <a:cubicBezTo>
                  <a:pt x="272903" y="944526"/>
                  <a:pt x="356191" y="1010093"/>
                  <a:pt x="425302" y="1010093"/>
                </a:cubicBezTo>
                <a:cubicBezTo>
                  <a:pt x="494413" y="1010093"/>
                  <a:pt x="547576" y="863010"/>
                  <a:pt x="616688" y="776177"/>
                </a:cubicBezTo>
                <a:cubicBezTo>
                  <a:pt x="685800" y="689344"/>
                  <a:pt x="754912" y="487326"/>
                  <a:pt x="839972" y="489098"/>
                </a:cubicBezTo>
                <a:cubicBezTo>
                  <a:pt x="925032" y="490870"/>
                  <a:pt x="1026042" y="684028"/>
                  <a:pt x="1127051" y="786809"/>
                </a:cubicBezTo>
                <a:cubicBezTo>
                  <a:pt x="1228060" y="889590"/>
                  <a:pt x="1316665" y="1036674"/>
                  <a:pt x="1446028" y="1105786"/>
                </a:cubicBezTo>
                <a:cubicBezTo>
                  <a:pt x="1575391" y="1174898"/>
                  <a:pt x="1903228" y="1201479"/>
                  <a:pt x="1903228" y="1201479"/>
                </a:cubicBezTo>
                <a:lnTo>
                  <a:pt x="1903228" y="1201479"/>
                </a:lnTo>
                <a:lnTo>
                  <a:pt x="1903228" y="120147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8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772400" cy="1143000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§6.</a:t>
            </a:r>
            <a:r>
              <a:rPr lang="zh-CN" altLang="en-US" sz="3600" dirty="0" smtClean="0">
                <a:latin typeface="宋体" pitchFamily="2" charset="-122"/>
              </a:rPr>
              <a:t>碰撞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00174"/>
            <a:ext cx="7886728" cy="4595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物体间互相以冲力作用于对方而扰乱对方运动状态的现象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碰撞。（广泛存在：宏观、微观、接触、非接触）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一、碰撞物体总动量守恒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         对于</a:t>
            </a:r>
            <a:r>
              <a:rPr lang="zh-CN" altLang="en-US" sz="2800" dirty="0"/>
              <a:t>碰撞，   很</a:t>
            </a:r>
            <a:r>
              <a:rPr lang="zh-CN" altLang="en-US" sz="2800" dirty="0" smtClean="0"/>
              <a:t>小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内力一般</a:t>
            </a:r>
            <a:r>
              <a:rPr lang="zh-CN" altLang="en-US" sz="2800" dirty="0"/>
              <a:t>很大， 碰撞时经常受外力作用的影响（如重力、</a:t>
            </a:r>
            <a:r>
              <a:rPr lang="zh-CN" altLang="en-US" sz="2800" dirty="0" smtClean="0"/>
              <a:t>弹力、摩擦力），</a:t>
            </a:r>
            <a:r>
              <a:rPr lang="zh-CN" altLang="en-US" sz="2800" dirty="0"/>
              <a:t>但外力比</a:t>
            </a:r>
            <a:r>
              <a:rPr lang="zh-CN" altLang="en-US" sz="2800" dirty="0" smtClean="0"/>
              <a:t>起内力很</a:t>
            </a:r>
            <a:r>
              <a:rPr lang="zh-CN" altLang="en-US" sz="2800" dirty="0"/>
              <a:t>小</a:t>
            </a:r>
            <a:r>
              <a:rPr lang="zh-CN" altLang="en-US" sz="2800" dirty="0" smtClean="0"/>
              <a:t>，有时外力还与运动平面垂直，常可</a:t>
            </a:r>
            <a:r>
              <a:rPr lang="zh-CN" altLang="en-US" sz="2800" dirty="0"/>
              <a:t>忽略不计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内力不改变系统总动量，故总动量守恒（适合各种碰撞）。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21983"/>
              </p:ext>
            </p:extLst>
          </p:nvPr>
        </p:nvGraphicFramePr>
        <p:xfrm>
          <a:off x="3095836" y="3344602"/>
          <a:ext cx="54006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5" name="Equation" r:id="rId3" imgW="190335" imgH="177646" progId="Equation.DSMT4">
                  <p:embed/>
                </p:oleObj>
              </mc:Choice>
              <mc:Fallback>
                <p:oleObj name="Equation" r:id="rId3" imgW="190335" imgH="1776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836" y="3344602"/>
                        <a:ext cx="54006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642918"/>
            <a:ext cx="7815812" cy="5453082"/>
          </a:xfrm>
        </p:spPr>
        <p:txBody>
          <a:bodyPr/>
          <a:lstStyle/>
          <a:p>
            <a:r>
              <a:rPr lang="zh-CN" altLang="en-US" sz="2800" dirty="0" smtClean="0"/>
              <a:t>大部分情况下，碰撞时的相互作用力是弹力，因双方的形变引起的，如碰撞后，</a:t>
            </a: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形变完全恢复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完全弹性碰撞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形变部分恢复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非完全弹性碰撞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形变完全不能恢复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完全非弹性碰撞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二、完全弹性碰撞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碰撞分为两个阶段：压缩阶段，恢复阶段</a:t>
            </a:r>
            <a:endParaRPr lang="en-US" altLang="zh-CN" sz="2800" dirty="0" smtClean="0"/>
          </a:p>
          <a:p>
            <a:r>
              <a:rPr lang="zh-CN" altLang="en-US" sz="2800" dirty="0" smtClean="0"/>
              <a:t>从能量角度看：压缩阶段，动能转换为弹性势能</a:t>
            </a:r>
            <a:r>
              <a:rPr lang="zh-CN" altLang="en-US" sz="2800" dirty="0"/>
              <a:t>；</a:t>
            </a:r>
            <a:r>
              <a:rPr lang="zh-CN" altLang="en-US" sz="2800" dirty="0" smtClean="0"/>
              <a:t>恢复阶段，弹性势能转换为动能。</a:t>
            </a:r>
            <a:endParaRPr lang="en-US" altLang="zh-CN" sz="2800" dirty="0" smtClean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42918"/>
            <a:ext cx="8132440" cy="5453082"/>
          </a:xfrm>
        </p:spPr>
        <p:txBody>
          <a:bodyPr/>
          <a:lstStyle/>
          <a:p>
            <a:r>
              <a:rPr lang="zh-CN" altLang="en-US" sz="2800" dirty="0" smtClean="0"/>
              <a:t>对于完全弹性碰撞，因动能和势能之间的转化是彻底的，因此，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碰撞前后质点系的动能相等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如 两质点     、   碰撞前的速度分别为    、  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碰撞后的速度分别为    </a:t>
            </a:r>
            <a:r>
              <a:rPr lang="zh-CN" altLang="en-US" sz="2800" dirty="0"/>
              <a:t>、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则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由动量守恒：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676085"/>
              </p:ext>
            </p:extLst>
          </p:nvPr>
        </p:nvGraphicFramePr>
        <p:xfrm>
          <a:off x="2182626" y="1500174"/>
          <a:ext cx="493181" cy="64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2" name="公式" r:id="rId3" imgW="190440" imgH="215640" progId="Equation.3">
                  <p:embed/>
                </p:oleObj>
              </mc:Choice>
              <mc:Fallback>
                <p:oleObj name="公式" r:id="rId3" imgW="190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626" y="1500174"/>
                        <a:ext cx="493181" cy="6429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536252"/>
              </p:ext>
            </p:extLst>
          </p:nvPr>
        </p:nvGraphicFramePr>
        <p:xfrm>
          <a:off x="2754130" y="1500174"/>
          <a:ext cx="526748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3" name="公式" r:id="rId5" imgW="203040" imgH="215640" progId="Equation.3">
                  <p:embed/>
                </p:oleObj>
              </mc:Choice>
              <mc:Fallback>
                <p:oleObj name="公式" r:id="rId5" imgW="2030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130" y="1500174"/>
                        <a:ext cx="526748" cy="6429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437386"/>
              </p:ext>
            </p:extLst>
          </p:nvPr>
        </p:nvGraphicFramePr>
        <p:xfrm>
          <a:off x="6415614" y="1484784"/>
          <a:ext cx="395060" cy="64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4" name="公式" r:id="rId7" imgW="152280" imgH="215640" progId="Equation.3">
                  <p:embed/>
                </p:oleObj>
              </mc:Choice>
              <mc:Fallback>
                <p:oleObj name="公式" r:id="rId7" imgW="1522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614" y="1484784"/>
                        <a:ext cx="395060" cy="6429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1469"/>
              </p:ext>
            </p:extLst>
          </p:nvPr>
        </p:nvGraphicFramePr>
        <p:xfrm>
          <a:off x="6951684" y="1484784"/>
          <a:ext cx="428628" cy="64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5" name="公式" r:id="rId9" imgW="164880" imgH="215640" progId="Equation.3">
                  <p:embed/>
                </p:oleObj>
              </mc:Choice>
              <mc:Fallback>
                <p:oleObj name="公式" r:id="rId9" imgW="1648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684" y="1484784"/>
                        <a:ext cx="428628" cy="6429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332263"/>
              </p:ext>
            </p:extLst>
          </p:nvPr>
        </p:nvGraphicFramePr>
        <p:xfrm>
          <a:off x="3491880" y="1916832"/>
          <a:ext cx="361493" cy="64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6" name="公式" r:id="rId11" imgW="139680" imgH="215640" progId="Equation.3">
                  <p:embed/>
                </p:oleObj>
              </mc:Choice>
              <mc:Fallback>
                <p:oleObj name="公式" r:id="rId11" imgW="1396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916832"/>
                        <a:ext cx="361493" cy="642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65853"/>
              </p:ext>
            </p:extLst>
          </p:nvPr>
        </p:nvGraphicFramePr>
        <p:xfrm>
          <a:off x="3999356" y="1916832"/>
          <a:ext cx="428628" cy="64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7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356" y="1916832"/>
                        <a:ext cx="428628" cy="642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500115"/>
              </p:ext>
            </p:extLst>
          </p:nvPr>
        </p:nvGraphicFramePr>
        <p:xfrm>
          <a:off x="1187624" y="2703525"/>
          <a:ext cx="5500727" cy="101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8" name="公式" r:id="rId15" imgW="2120760" imgH="393480" progId="Equation.3">
                  <p:embed/>
                </p:oleObj>
              </mc:Choice>
              <mc:Fallback>
                <p:oleObj name="公式" r:id="rId15" imgW="212076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03525"/>
                        <a:ext cx="5500727" cy="10135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759676"/>
              </p:ext>
            </p:extLst>
          </p:nvPr>
        </p:nvGraphicFramePr>
        <p:xfrm>
          <a:off x="1071538" y="4875430"/>
          <a:ext cx="586319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9" name="公式" r:id="rId17" imgW="1638000" imgH="215640" progId="Equation.3">
                  <p:embed/>
                </p:oleObj>
              </mc:Choice>
              <mc:Fallback>
                <p:oleObj name="公式" r:id="rId17" imgW="163800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875430"/>
                        <a:ext cx="5863199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876256" y="3000372"/>
            <a:ext cx="1448710" cy="428628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宋体" pitchFamily="2" charset="-122"/>
              </a:rPr>
              <a:t>——(1)</a:t>
            </a:r>
            <a:endParaRPr lang="zh-CN" altLang="en-US" sz="2800" dirty="0"/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6876256" y="5088604"/>
            <a:ext cx="165618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——(2)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642918"/>
            <a:ext cx="8243918" cy="545308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由（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）得：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由（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）得：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345967"/>
              </p:ext>
            </p:extLst>
          </p:nvPr>
        </p:nvGraphicFramePr>
        <p:xfrm>
          <a:off x="1020763" y="1303338"/>
          <a:ext cx="5114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0" name="Equation" r:id="rId3" imgW="1625400" imgH="241200" progId="Equation.DSMT4">
                  <p:embed/>
                </p:oleObj>
              </mc:Choice>
              <mc:Fallback>
                <p:oleObj name="Equation" r:id="rId3" imgW="162540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303338"/>
                        <a:ext cx="51149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90773"/>
              </p:ext>
            </p:extLst>
          </p:nvPr>
        </p:nvGraphicFramePr>
        <p:xfrm>
          <a:off x="1225550" y="2554288"/>
          <a:ext cx="521865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1" name="Equation" r:id="rId5" imgW="1485720" imgH="228600" progId="Equation.DSMT4">
                  <p:embed/>
                </p:oleObj>
              </mc:Choice>
              <mc:Fallback>
                <p:oleObj name="Equation" r:id="rId5" imgW="14857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554288"/>
                        <a:ext cx="5218658" cy="604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588224" y="1416196"/>
            <a:ext cx="1512168" cy="428628"/>
          </a:xfrm>
        </p:spPr>
        <p:txBody>
          <a:bodyPr/>
          <a:lstStyle/>
          <a:p>
            <a:pPr algn="l"/>
            <a:r>
              <a:rPr lang="en-US" altLang="zh-CN" sz="2000" dirty="0" smtClean="0">
                <a:latin typeface="宋体" pitchFamily="2" charset="-122"/>
              </a:rPr>
              <a:t>——(3)</a:t>
            </a:r>
            <a:endParaRPr lang="zh-CN" altLang="en-US" sz="20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588224" y="2640332"/>
            <a:ext cx="136815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——(4)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001222"/>
              </p:ext>
            </p:extLst>
          </p:nvPr>
        </p:nvGraphicFramePr>
        <p:xfrm>
          <a:off x="3181184" y="3226086"/>
          <a:ext cx="3695072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" name="公式" r:id="rId7" imgW="1041120" imgH="457200" progId="Equation.3">
                  <p:embed/>
                </p:oleObj>
              </mc:Choice>
              <mc:Fallback>
                <p:oleObj name="公式" r:id="rId7" imgW="10411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184" y="3226086"/>
                        <a:ext cx="3695072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527917"/>
              </p:ext>
            </p:extLst>
          </p:nvPr>
        </p:nvGraphicFramePr>
        <p:xfrm>
          <a:off x="1189038" y="4929188"/>
          <a:ext cx="27654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" name="Equation" r:id="rId9" imgW="723600" imgH="431640" progId="Equation.DSMT4">
                  <p:embed/>
                </p:oleObj>
              </mc:Choice>
              <mc:Fallback>
                <p:oleObj name="Equation" r:id="rId9" imgW="7236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929188"/>
                        <a:ext cx="2765425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 txBox="1">
            <a:spLocks/>
          </p:cNvSpPr>
          <p:nvPr/>
        </p:nvSpPr>
        <p:spPr bwMode="auto">
          <a:xfrm>
            <a:off x="3742104" y="5520652"/>
            <a:ext cx="42862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——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碰撞的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恢复系数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build="p"/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857232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完全弹性碰撞：</a:t>
            </a:r>
            <a:r>
              <a:rPr lang="en-US" altLang="zh-CN" dirty="0" smtClean="0"/>
              <a:t>e=1</a:t>
            </a:r>
          </a:p>
          <a:p>
            <a:r>
              <a:rPr lang="zh-CN" altLang="en-US" dirty="0" smtClean="0"/>
              <a:t>完全非弹性碰撞：</a:t>
            </a:r>
            <a:r>
              <a:rPr lang="en-US" altLang="zh-CN" dirty="0" smtClean="0"/>
              <a:t>e=0</a:t>
            </a:r>
          </a:p>
          <a:p>
            <a:r>
              <a:rPr lang="zh-CN" altLang="en-US" dirty="0" smtClean="0"/>
              <a:t>非完全弹性碰撞：</a:t>
            </a:r>
            <a:r>
              <a:rPr lang="en-US" altLang="zh-CN" dirty="0" smtClean="0"/>
              <a:t>e=0~1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完全由碰撞物体的弹性确定：</a:t>
            </a:r>
            <a:endParaRPr lang="en-US" altLang="zh-CN" dirty="0" smtClean="0"/>
          </a:p>
          <a:p>
            <a:r>
              <a:rPr lang="zh-CN" altLang="en-US" dirty="0" smtClean="0"/>
              <a:t>如玻璃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玻璃：</a:t>
            </a:r>
            <a:r>
              <a:rPr lang="en-US" altLang="zh-CN" dirty="0" smtClean="0"/>
              <a:t>e=0.93</a:t>
            </a:r>
          </a:p>
          <a:p>
            <a:r>
              <a:rPr lang="zh-CN" altLang="en-US" dirty="0" smtClean="0"/>
              <a:t>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玻璃：</a:t>
            </a:r>
            <a:r>
              <a:rPr lang="en-US" altLang="zh-CN" dirty="0" smtClean="0"/>
              <a:t>e=0.20</a:t>
            </a:r>
          </a:p>
          <a:p>
            <a:r>
              <a:rPr lang="zh-CN" altLang="en-US" dirty="0" smtClean="0"/>
              <a:t>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铝：</a:t>
            </a:r>
            <a:r>
              <a:rPr lang="en-US" altLang="zh-CN" dirty="0" smtClean="0"/>
              <a:t>e=0.12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772400" cy="11430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C00000"/>
                </a:solidFill>
              </a:rPr>
              <a:t>对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e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的测量：</a:t>
            </a:r>
            <a:r>
              <a:rPr lang="en-US" altLang="zh-CN" sz="2800" dirty="0" smtClean="0">
                <a:solidFill>
                  <a:srgbClr val="C00000"/>
                </a:solidFill>
              </a:rPr>
              <a:t/>
            </a:r>
            <a:br>
              <a:rPr lang="en-US" altLang="zh-CN" sz="2800" dirty="0" smtClean="0">
                <a:solidFill>
                  <a:srgbClr val="C00000"/>
                </a:solidFill>
              </a:rPr>
            </a:br>
            <a:r>
              <a:rPr lang="zh-CN" altLang="en-US" sz="2800" dirty="0" smtClean="0"/>
              <a:t>小球与</a:t>
            </a:r>
            <a:r>
              <a:rPr lang="zh-CN" altLang="en-US" sz="2800" dirty="0"/>
              <a:t>固定在</a:t>
            </a:r>
            <a:r>
              <a:rPr lang="zh-CN" altLang="en-US" sz="2800" dirty="0" smtClean="0"/>
              <a:t>地球上的物体碰撞：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7772400" cy="516733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地球质量很大：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则</a:t>
            </a:r>
            <a:r>
              <a:rPr lang="en-US" altLang="zh-CN" sz="2800" dirty="0" smtClean="0"/>
              <a:t>		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由（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857488" y="1500174"/>
          <a:ext cx="1357324" cy="7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4" name="公式" r:id="rId3" imgW="406080" imgH="215640" progId="Equation.3">
                  <p:embed/>
                </p:oleObj>
              </mc:Choice>
              <mc:Fallback>
                <p:oleObj name="公式" r:id="rId3" imgW="4060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500174"/>
                        <a:ext cx="1357324" cy="73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834167"/>
              </p:ext>
            </p:extLst>
          </p:nvPr>
        </p:nvGraphicFramePr>
        <p:xfrm>
          <a:off x="4357686" y="1474226"/>
          <a:ext cx="1357322" cy="7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5" name="公式" r:id="rId5" imgW="406080" imgH="215640" progId="Equation.3">
                  <p:embed/>
                </p:oleObj>
              </mc:Choice>
              <mc:Fallback>
                <p:oleObj name="公式" r:id="rId5" imgW="4060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1474226"/>
                        <a:ext cx="1357322" cy="73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64435"/>
              </p:ext>
            </p:extLst>
          </p:nvPr>
        </p:nvGraphicFramePr>
        <p:xfrm>
          <a:off x="1071538" y="2219296"/>
          <a:ext cx="1571636" cy="13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6" name="公式" r:id="rId7" imgW="507960" imgH="431640" progId="Equation.3">
                  <p:embed/>
                </p:oleObj>
              </mc:Choice>
              <mc:Fallback>
                <p:oleObj name="公式" r:id="rId7" imgW="5079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219296"/>
                        <a:ext cx="1571636" cy="1353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371504"/>
              </p:ext>
            </p:extLst>
          </p:nvPr>
        </p:nvGraphicFramePr>
        <p:xfrm>
          <a:off x="3368058" y="3090620"/>
          <a:ext cx="5380406" cy="271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" name="公式" r:id="rId9" imgW="1803240" imgH="914400" progId="Equation.3">
                  <p:embed/>
                </p:oleObj>
              </mc:Choice>
              <mc:Fallback>
                <p:oleObj name="公式" r:id="rId9" imgW="180324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058" y="3090620"/>
                        <a:ext cx="5380406" cy="2714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186950"/>
            <a:ext cx="7772400" cy="465601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讨论：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如</a:t>
            </a:r>
            <a:r>
              <a:rPr lang="en-US" altLang="zh-CN" sz="2800" dirty="0" smtClean="0"/>
              <a:t>			</a:t>
            </a:r>
            <a:r>
              <a:rPr lang="zh-CN" altLang="en-US" sz="2800" dirty="0" smtClean="0"/>
              <a:t>则</a:t>
            </a:r>
            <a:r>
              <a:rPr lang="en-US" altLang="zh-CN" sz="2800" dirty="0" smtClean="0"/>
              <a:t>			     </a:t>
            </a:r>
            <a:r>
              <a:rPr lang="zh-CN" altLang="en-US" sz="2800" dirty="0" smtClean="0"/>
              <a:t>速度互换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如</a:t>
            </a:r>
            <a:endParaRPr lang="en-US" altLang="zh-CN" dirty="0" smtClean="0"/>
          </a:p>
          <a:p>
            <a:pPr marL="857250" lvl="1" indent="-457200">
              <a:buNone/>
            </a:pPr>
            <a:r>
              <a:rPr lang="en-US" altLang="zh-CN" dirty="0" smtClean="0"/>
              <a:t>1)</a:t>
            </a:r>
          </a:p>
          <a:p>
            <a:pPr marL="857250" lvl="1" indent="-457200">
              <a:buNone/>
            </a:pPr>
            <a:endParaRPr lang="en-US" altLang="zh-CN" dirty="0" smtClean="0"/>
          </a:p>
          <a:p>
            <a:pPr marL="857250" lvl="1" indent="-457200">
              <a:buNone/>
            </a:pPr>
            <a:r>
              <a:rPr lang="en-US" altLang="zh-CN" dirty="0" smtClean="0"/>
              <a:t>2)</a:t>
            </a:r>
          </a:p>
          <a:p>
            <a:pPr marL="857250" lvl="1" indent="-457200">
              <a:buNone/>
            </a:pPr>
            <a:endParaRPr lang="en-US" altLang="zh-CN" dirty="0" smtClean="0"/>
          </a:p>
          <a:p>
            <a:pPr marL="857250" lvl="1" indent="-457200">
              <a:buNone/>
            </a:pPr>
            <a:r>
              <a:rPr lang="en-US" altLang="zh-CN" dirty="0" smtClean="0"/>
              <a:t>3)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692270"/>
              </p:ext>
            </p:extLst>
          </p:nvPr>
        </p:nvGraphicFramePr>
        <p:xfrm>
          <a:off x="1857355" y="1598946"/>
          <a:ext cx="1665655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3" name="公式" r:id="rId3" imgW="507960" imgH="215640" progId="Equation.3">
                  <p:embed/>
                </p:oleObj>
              </mc:Choice>
              <mc:Fallback>
                <p:oleObj name="公式" r:id="rId3" imgW="5079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5" y="1598946"/>
                        <a:ext cx="1665655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16612"/>
              </p:ext>
            </p:extLst>
          </p:nvPr>
        </p:nvGraphicFramePr>
        <p:xfrm>
          <a:off x="3923928" y="1598376"/>
          <a:ext cx="1285884" cy="64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4" name="公式" r:id="rId5" imgW="431640" imgH="215640" progId="Equation.3">
                  <p:embed/>
                </p:oleObj>
              </mc:Choice>
              <mc:Fallback>
                <p:oleObj name="公式" r:id="rId5" imgW="4316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598376"/>
                        <a:ext cx="1285884" cy="647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66850"/>
              </p:ext>
            </p:extLst>
          </p:nvPr>
        </p:nvGraphicFramePr>
        <p:xfrm>
          <a:off x="5352688" y="1561250"/>
          <a:ext cx="1357322" cy="685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5" name="公式" r:id="rId7" imgW="431640" imgH="215640" progId="Equation.3">
                  <p:embed/>
                </p:oleObj>
              </mc:Choice>
              <mc:Fallback>
                <p:oleObj name="公式" r:id="rId7" imgW="4316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688" y="1561250"/>
                        <a:ext cx="1357322" cy="685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77384"/>
              </p:ext>
            </p:extLst>
          </p:nvPr>
        </p:nvGraphicFramePr>
        <p:xfrm>
          <a:off x="1714480" y="2103002"/>
          <a:ext cx="1357322" cy="72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6" name="公式" r:id="rId9" imgW="406080" imgH="215640" progId="Equation.3">
                  <p:embed/>
                </p:oleObj>
              </mc:Choice>
              <mc:Fallback>
                <p:oleObj name="公式" r:id="rId9" imgW="4060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103002"/>
                        <a:ext cx="1357322" cy="727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6856"/>
              </p:ext>
            </p:extLst>
          </p:nvPr>
        </p:nvGraphicFramePr>
        <p:xfrm>
          <a:off x="1783835" y="2607058"/>
          <a:ext cx="1713750" cy="73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7" name="公式" r:id="rId11" imgW="507960" imgH="215640" progId="Equation.3">
                  <p:embed/>
                </p:oleObj>
              </mc:Choice>
              <mc:Fallback>
                <p:oleObj name="公式" r:id="rId11" imgW="50796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835" y="2607058"/>
                        <a:ext cx="1713750" cy="735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69770"/>
              </p:ext>
            </p:extLst>
          </p:nvPr>
        </p:nvGraphicFramePr>
        <p:xfrm>
          <a:off x="4212727" y="2607058"/>
          <a:ext cx="1287216" cy="73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8" name="公式" r:id="rId13" imgW="380880" imgH="215640" progId="Equation.3">
                  <p:embed/>
                </p:oleObj>
              </mc:Choice>
              <mc:Fallback>
                <p:oleObj name="公式" r:id="rId13" imgW="3808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727" y="2607058"/>
                        <a:ext cx="1287216" cy="735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65307"/>
              </p:ext>
            </p:extLst>
          </p:nvPr>
        </p:nvGraphicFramePr>
        <p:xfrm>
          <a:off x="6056313" y="3594905"/>
          <a:ext cx="1625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9" name="公式" r:id="rId15" imgW="482400" imgH="228600" progId="Equation.3">
                  <p:embed/>
                </p:oleObj>
              </mc:Choice>
              <mc:Fallback>
                <p:oleObj name="公式" r:id="rId15" imgW="4824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3594905"/>
                        <a:ext cx="16256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21242"/>
              </p:ext>
            </p:extLst>
          </p:nvPr>
        </p:nvGraphicFramePr>
        <p:xfrm>
          <a:off x="1712397" y="3615170"/>
          <a:ext cx="2014609" cy="73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0" name="公式" r:id="rId17" imgW="596880" imgH="215640" progId="Equation.3">
                  <p:embed/>
                </p:oleObj>
              </mc:Choice>
              <mc:Fallback>
                <p:oleObj name="公式" r:id="rId17" imgW="5968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397" y="3615170"/>
                        <a:ext cx="2014609" cy="735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720528"/>
              </p:ext>
            </p:extLst>
          </p:nvPr>
        </p:nvGraphicFramePr>
        <p:xfrm>
          <a:off x="4011613" y="3594905"/>
          <a:ext cx="20161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1" name="公式" r:id="rId19" imgW="596880" imgH="228600" progId="Equation.3">
                  <p:embed/>
                </p:oleObj>
              </mc:Choice>
              <mc:Fallback>
                <p:oleObj name="公式" r:id="rId19" imgW="59688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3594905"/>
                        <a:ext cx="20161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00255"/>
              </p:ext>
            </p:extLst>
          </p:nvPr>
        </p:nvGraphicFramePr>
        <p:xfrm>
          <a:off x="5734050" y="2586842"/>
          <a:ext cx="17621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2" name="公式" r:id="rId21" imgW="520560" imgH="228600" progId="Equation.3">
                  <p:embed/>
                </p:oleObj>
              </mc:Choice>
              <mc:Fallback>
                <p:oleObj name="公式" r:id="rId21" imgW="52056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2586842"/>
                        <a:ext cx="17621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780881"/>
              </p:ext>
            </p:extLst>
          </p:nvPr>
        </p:nvGraphicFramePr>
        <p:xfrm>
          <a:off x="1712397" y="4638209"/>
          <a:ext cx="2014609" cy="73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3" name="公式" r:id="rId23" imgW="596880" imgH="215640" progId="Equation.3">
                  <p:embed/>
                </p:oleObj>
              </mc:Choice>
              <mc:Fallback>
                <p:oleObj name="公式" r:id="rId23" imgW="5968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397" y="4638209"/>
                        <a:ext cx="2014609" cy="735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80983"/>
              </p:ext>
            </p:extLst>
          </p:nvPr>
        </p:nvGraphicFramePr>
        <p:xfrm>
          <a:off x="4069851" y="4638209"/>
          <a:ext cx="1416699" cy="73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4" name="公式" r:id="rId25" imgW="419040" imgH="215640" progId="Equation.3">
                  <p:embed/>
                </p:oleObj>
              </mc:Choice>
              <mc:Fallback>
                <p:oleObj name="公式" r:id="rId25" imgW="41904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851" y="4638209"/>
                        <a:ext cx="1416699" cy="735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720181"/>
              </p:ext>
            </p:extLst>
          </p:nvPr>
        </p:nvGraphicFramePr>
        <p:xfrm>
          <a:off x="5784363" y="4638209"/>
          <a:ext cx="1709942" cy="73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5" name="公式" r:id="rId27" imgW="507960" imgH="215640" progId="Equation.3">
                  <p:embed/>
                </p:oleObj>
              </mc:Choice>
              <mc:Fallback>
                <p:oleObj name="公式" r:id="rId27" imgW="50796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363" y="4638209"/>
                        <a:ext cx="1709942" cy="735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772400" cy="1143000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chemeClr val="accent2"/>
                </a:solidFill>
              </a:rPr>
              <a:t>三、完全非弹性碰撞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785926"/>
            <a:ext cx="7772400" cy="4810140"/>
          </a:xfrm>
        </p:spPr>
        <p:txBody>
          <a:bodyPr/>
          <a:lstStyle/>
          <a:p>
            <a:r>
              <a:rPr lang="zh-CN" altLang="en-US" sz="2800" dirty="0" smtClean="0"/>
              <a:t>形变完全不能恢复，碰撞后不再分开，以同一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速度运动，即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动量守恒：</a:t>
            </a:r>
            <a:endParaRPr lang="en-US" altLang="zh-CN" sz="28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032204"/>
              </p:ext>
            </p:extLst>
          </p:nvPr>
        </p:nvGraphicFramePr>
        <p:xfrm>
          <a:off x="3357554" y="2137645"/>
          <a:ext cx="2390450" cy="78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3" name="公式" r:id="rId3" imgW="660240" imgH="215640" progId="Equation.3">
                  <p:embed/>
                </p:oleObj>
              </mc:Choice>
              <mc:Fallback>
                <p:oleObj name="公式" r:id="rId3" imgW="6602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137645"/>
                        <a:ext cx="2390450" cy="787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63743"/>
              </p:ext>
            </p:extLst>
          </p:nvPr>
        </p:nvGraphicFramePr>
        <p:xfrm>
          <a:off x="2459220" y="3068960"/>
          <a:ext cx="66690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4" name="公式" r:id="rId5" imgW="1676160" imgH="228600" progId="Equation.3">
                  <p:embed/>
                </p:oleObj>
              </mc:Choice>
              <mc:Fallback>
                <p:oleObj name="公式" r:id="rId5" imgW="16761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220" y="3068960"/>
                        <a:ext cx="6669088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11244"/>
              </p:ext>
            </p:extLst>
          </p:nvPr>
        </p:nvGraphicFramePr>
        <p:xfrm>
          <a:off x="251520" y="4071942"/>
          <a:ext cx="3643338" cy="157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5" name="公式" r:id="rId7" imgW="990360" imgH="431640" progId="Equation.3">
                  <p:embed/>
                </p:oleObj>
              </mc:Choice>
              <mc:Fallback>
                <p:oleObj name="公式" r:id="rId7" imgW="9903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71942"/>
                        <a:ext cx="3643338" cy="157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605128"/>
              </p:ext>
            </p:extLst>
          </p:nvPr>
        </p:nvGraphicFramePr>
        <p:xfrm>
          <a:off x="4211960" y="4030663"/>
          <a:ext cx="4175125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6" name="Equation" r:id="rId9" imgW="1447560" imgH="457200" progId="Equation.DSMT4">
                  <p:embed/>
                </p:oleObj>
              </mc:Choice>
              <mc:Fallback>
                <p:oleObj name="Equation" r:id="rId9" imgW="14475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030663"/>
                        <a:ext cx="4175125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42918"/>
            <a:ext cx="7772400" cy="545308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3)</a:t>
            </a:r>
            <a:r>
              <a:rPr lang="zh-CN" altLang="en-US" dirty="0" smtClean="0"/>
              <a:t>功可看做力的分量与位移的乘积，也可看做是位移沿力的方向的分量与力的乘积。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即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）提到功，必须指明是哪个力所作的功。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）外力对物体系做的总功不一定等于合外力所作的功，应等于各个力所作功的代数和。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29978"/>
              </p:ext>
            </p:extLst>
          </p:nvPr>
        </p:nvGraphicFramePr>
        <p:xfrm>
          <a:off x="1672682" y="2204864"/>
          <a:ext cx="6643734" cy="67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公式" r:id="rId3" imgW="1765080" imgH="203040" progId="Equation.3">
                  <p:embed/>
                </p:oleObj>
              </mc:Choice>
              <mc:Fallback>
                <p:oleObj name="公式" r:id="rId3" imgW="17650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682" y="2204864"/>
                        <a:ext cx="6643734" cy="678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906082"/>
              </p:ext>
            </p:extLst>
          </p:nvPr>
        </p:nvGraphicFramePr>
        <p:xfrm>
          <a:off x="1428728" y="4869160"/>
          <a:ext cx="177386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公式" r:id="rId5" imgW="558720" imgH="241200" progId="Equation.3">
                  <p:embed/>
                </p:oleObj>
              </mc:Choice>
              <mc:Fallback>
                <p:oleObj name="公式" r:id="rId5" imgW="5587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869160"/>
                        <a:ext cx="1773869" cy="7858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91" y="4825206"/>
            <a:ext cx="3932237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381644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四、非完全弹性碰撞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形变部分恢复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动量守恒：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恢复系数：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损失的能量：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500298" y="1643050"/>
          <a:ext cx="5093242" cy="71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6" r:id="rId3" imgW="1562100" imgH="215900" progId="Equation.3">
                  <p:embed/>
                </p:oleObj>
              </mc:Choice>
              <mc:Fallback>
                <p:oleObj r:id="rId3" imgW="1562100" imgH="215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1643050"/>
                        <a:ext cx="5093242" cy="714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97156"/>
              </p:ext>
            </p:extLst>
          </p:nvPr>
        </p:nvGraphicFramePr>
        <p:xfrm>
          <a:off x="500034" y="2826654"/>
          <a:ext cx="2143140" cy="1394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7" name="公式" r:id="rId5" imgW="672840" imgH="431640" progId="Equation.3">
                  <p:embed/>
                </p:oleObj>
              </mc:Choice>
              <mc:Fallback>
                <p:oleObj name="公式" r:id="rId5" imgW="6728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826654"/>
                        <a:ext cx="2143140" cy="1394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 bwMode="auto">
          <a:xfrm>
            <a:off x="2848938" y="3356992"/>
            <a:ext cx="642942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00429" y="2214554"/>
          <a:ext cx="4977787" cy="264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8" name="公式" r:id="rId7" imgW="1714320" imgH="914400" progId="Equation.3">
                  <p:embed/>
                </p:oleObj>
              </mc:Choice>
              <mc:Fallback>
                <p:oleObj name="公式" r:id="rId7" imgW="171432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29" y="2214554"/>
                        <a:ext cx="4977787" cy="2643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14759"/>
              </p:ext>
            </p:extLst>
          </p:nvPr>
        </p:nvGraphicFramePr>
        <p:xfrm>
          <a:off x="798513" y="4868863"/>
          <a:ext cx="7373937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9" name="Equation" r:id="rId9" imgW="2158920" imgH="431640" progId="Equation.DSMT4">
                  <p:embed/>
                </p:oleObj>
              </mc:Choice>
              <mc:Fallback>
                <p:oleObj name="Equation" r:id="rId9" imgW="215892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868863"/>
                        <a:ext cx="7373937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76260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chemeClr val="accent2"/>
                </a:solidFill>
              </a:rPr>
              <a:t>五、两维碰撞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85860"/>
            <a:ext cx="7772400" cy="4810140"/>
          </a:xfrm>
        </p:spPr>
        <p:txBody>
          <a:bodyPr/>
          <a:lstStyle/>
          <a:p>
            <a:r>
              <a:rPr lang="zh-CN" altLang="en-US" sz="2800" dirty="0" smtClean="0"/>
              <a:t>以上我们研究的是正碰（</a:t>
            </a:r>
            <a:r>
              <a:rPr lang="zh-CN" altLang="en-US" sz="2800" dirty="0"/>
              <a:t>对</a:t>
            </a:r>
            <a:r>
              <a:rPr lang="zh-CN" altLang="en-US" sz="2800" dirty="0" smtClean="0"/>
              <a:t>心碰撞）</a:t>
            </a:r>
            <a:endParaRPr lang="en-US" altLang="zh-CN" sz="2800" dirty="0" smtClean="0"/>
          </a:p>
          <a:p>
            <a:r>
              <a:rPr lang="zh-CN" altLang="en-US" sz="2800" dirty="0" smtClean="0"/>
              <a:t>入射质点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的运动路线和通过靶质点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且平行于入射运动路线的直线距离为</a:t>
            </a:r>
            <a:r>
              <a:rPr lang="en-US" altLang="zh-CN" sz="2800" dirty="0" smtClean="0"/>
              <a:t>b——</a:t>
            </a:r>
            <a:r>
              <a:rPr lang="zh-CN" altLang="en-US" sz="2800" dirty="0" smtClean="0">
                <a:solidFill>
                  <a:srgbClr val="C00000"/>
                </a:solidFill>
              </a:rPr>
              <a:t>碰撞参量</a:t>
            </a: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zh-CN" altLang="en-US" sz="2800" dirty="0" smtClean="0">
                <a:solidFill>
                  <a:srgbClr val="C00000"/>
                </a:solidFill>
              </a:rPr>
              <a:t>或瞄准距离）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表示瞄准的程度，</a:t>
            </a:r>
            <a:r>
              <a:rPr lang="en-US" altLang="zh-CN" sz="2800" dirty="0" smtClean="0"/>
              <a:t>b=0</a:t>
            </a:r>
            <a:r>
              <a:rPr lang="zh-CN" altLang="en-US" sz="2800" dirty="0" smtClean="0"/>
              <a:t>相当于正碰。</a:t>
            </a:r>
            <a:endParaRPr lang="en-US" altLang="zh-CN" sz="2800" dirty="0" smtClean="0"/>
          </a:p>
          <a:p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2800" dirty="0" smtClean="0"/>
              <a:t>  设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7429520" y="1643050"/>
          <a:ext cx="500066" cy="610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0" name="公式" r:id="rId3" imgW="203040" imgH="215640" progId="Equation.3">
                  <p:embed/>
                </p:oleObj>
              </mc:Choice>
              <mc:Fallback>
                <p:oleObj name="公式" r:id="rId3" imgW="2030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1643050"/>
                        <a:ext cx="500066" cy="6103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 bwMode="auto">
          <a:xfrm>
            <a:off x="3420919" y="5002916"/>
            <a:ext cx="414340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rot="5400000" flipH="1" flipV="1">
            <a:off x="4778241" y="4860040"/>
            <a:ext cx="128588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5421183" y="4217098"/>
            <a:ext cx="990608" cy="795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5421183" y="5002916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V="1">
            <a:off x="5849811" y="4288536"/>
            <a:ext cx="857256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21938"/>
              </p:ext>
            </p:extLst>
          </p:nvPr>
        </p:nvGraphicFramePr>
        <p:xfrm>
          <a:off x="7686551" y="4785428"/>
          <a:ext cx="377837" cy="48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1" name="公式" r:id="rId5" imgW="126720" imgH="139680" progId="Equation.3">
                  <p:embed/>
                </p:oleObj>
              </mc:Choice>
              <mc:Fallback>
                <p:oleObj name="公式" r:id="rId5" imgW="12672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551" y="4785428"/>
                        <a:ext cx="377837" cy="4819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475553"/>
              </p:ext>
            </p:extLst>
          </p:nvPr>
        </p:nvGraphicFramePr>
        <p:xfrm>
          <a:off x="5065703" y="3889792"/>
          <a:ext cx="351490" cy="47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2" name="公式" r:id="rId7" imgW="139680" imgH="164880" progId="Equation.3">
                  <p:embed/>
                </p:oleObj>
              </mc:Choice>
              <mc:Fallback>
                <p:oleObj name="公式" r:id="rId7" imgW="13968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03" y="3889792"/>
                        <a:ext cx="351490" cy="477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857488" y="1714488"/>
          <a:ext cx="571504" cy="60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3" name="公式" r:id="rId9" imgW="190440" imgH="215640" progId="Equation.3">
                  <p:embed/>
                </p:oleObj>
              </mc:Choice>
              <mc:Fallback>
                <p:oleObj name="公式" r:id="rId9" imgW="190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714488"/>
                        <a:ext cx="571504" cy="6021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862378"/>
              </p:ext>
            </p:extLst>
          </p:nvPr>
        </p:nvGraphicFramePr>
        <p:xfrm>
          <a:off x="3604863" y="5134040"/>
          <a:ext cx="516186" cy="67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4" name="公式" r:id="rId11" imgW="190440" imgH="215640" progId="Equation.3">
                  <p:embed/>
                </p:oleObj>
              </mc:Choice>
              <mc:Fallback>
                <p:oleObj name="公式" r:id="rId11" imgW="19044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863" y="5134040"/>
                        <a:ext cx="516186" cy="6729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574583"/>
              </p:ext>
            </p:extLst>
          </p:nvPr>
        </p:nvGraphicFramePr>
        <p:xfrm>
          <a:off x="4868800" y="4362128"/>
          <a:ext cx="548393" cy="66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5" name="公式" r:id="rId12" imgW="203040" imgH="215640" progId="Equation.3">
                  <p:embed/>
                </p:oleObj>
              </mc:Choice>
              <mc:Fallback>
                <p:oleObj name="公式" r:id="rId12" imgW="20304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00" y="4362128"/>
                        <a:ext cx="548393" cy="66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973631"/>
              </p:ext>
            </p:extLst>
          </p:nvPr>
        </p:nvGraphicFramePr>
        <p:xfrm>
          <a:off x="6281289" y="4366814"/>
          <a:ext cx="425778" cy="64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6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289" y="4366814"/>
                        <a:ext cx="425778" cy="642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802208"/>
              </p:ext>
            </p:extLst>
          </p:nvPr>
        </p:nvGraphicFramePr>
        <p:xfrm>
          <a:off x="5780083" y="4942878"/>
          <a:ext cx="357190" cy="58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7" name="公式" r:id="rId15" imgW="152280" imgH="215640" progId="Equation.3">
                  <p:embed/>
                </p:oleObj>
              </mc:Choice>
              <mc:Fallback>
                <p:oleObj name="公式" r:id="rId15" imgW="15228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3" y="4942878"/>
                        <a:ext cx="357190" cy="585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047625"/>
              </p:ext>
            </p:extLst>
          </p:nvPr>
        </p:nvGraphicFramePr>
        <p:xfrm>
          <a:off x="6461002" y="5860164"/>
          <a:ext cx="416514" cy="74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8" name="公式" r:id="rId17" imgW="139680" imgH="215640" progId="Equation.3">
                  <p:embed/>
                </p:oleObj>
              </mc:Choice>
              <mc:Fallback>
                <p:oleObj name="公式" r:id="rId17" imgW="1396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002" y="5860164"/>
                        <a:ext cx="416514" cy="7408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11797"/>
              </p:ext>
            </p:extLst>
          </p:nvPr>
        </p:nvGraphicFramePr>
        <p:xfrm>
          <a:off x="6421315" y="3717032"/>
          <a:ext cx="493867" cy="59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9" name="公式" r:id="rId19" imgW="164880" imgH="215640" progId="Equation.3">
                  <p:embed/>
                </p:oleObj>
              </mc:Choice>
              <mc:Fallback>
                <p:oleObj name="公式" r:id="rId19" imgW="16488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315" y="3717032"/>
                        <a:ext cx="493867" cy="597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任意多边形 36"/>
          <p:cNvSpPr/>
          <p:nvPr/>
        </p:nvSpPr>
        <p:spPr bwMode="auto">
          <a:xfrm>
            <a:off x="5626929" y="5031490"/>
            <a:ext cx="110490" cy="194310"/>
          </a:xfrm>
          <a:custGeom>
            <a:avLst/>
            <a:gdLst>
              <a:gd name="connsiteX0" fmla="*/ 45720 w 110490"/>
              <a:gd name="connsiteY0" fmla="*/ 0 h 194310"/>
              <a:gd name="connsiteX1" fmla="*/ 102870 w 110490"/>
              <a:gd name="connsiteY1" fmla="*/ 137160 h 194310"/>
              <a:gd name="connsiteX2" fmla="*/ 0 w 110490"/>
              <a:gd name="connsiteY2" fmla="*/ 194310 h 194310"/>
              <a:gd name="connsiteX3" fmla="*/ 0 w 110490"/>
              <a:gd name="connsiteY3" fmla="*/ 194310 h 19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" h="194310">
                <a:moveTo>
                  <a:pt x="45720" y="0"/>
                </a:moveTo>
                <a:cubicBezTo>
                  <a:pt x="78105" y="52387"/>
                  <a:pt x="110490" y="104775"/>
                  <a:pt x="102870" y="137160"/>
                </a:cubicBezTo>
                <a:cubicBezTo>
                  <a:pt x="95250" y="169545"/>
                  <a:pt x="0" y="194310"/>
                  <a:pt x="0" y="194310"/>
                </a:cubicBezTo>
                <a:lnTo>
                  <a:pt x="0" y="194310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5992689" y="4882900"/>
            <a:ext cx="120015" cy="137160"/>
          </a:xfrm>
          <a:custGeom>
            <a:avLst/>
            <a:gdLst>
              <a:gd name="connsiteX0" fmla="*/ 0 w 120015"/>
              <a:gd name="connsiteY0" fmla="*/ 0 h 137160"/>
              <a:gd name="connsiteX1" fmla="*/ 102870 w 120015"/>
              <a:gd name="connsiteY1" fmla="*/ 34290 h 137160"/>
              <a:gd name="connsiteX2" fmla="*/ 102870 w 120015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" h="137160">
                <a:moveTo>
                  <a:pt x="0" y="0"/>
                </a:moveTo>
                <a:cubicBezTo>
                  <a:pt x="42862" y="5715"/>
                  <a:pt x="85725" y="11430"/>
                  <a:pt x="102870" y="34290"/>
                </a:cubicBezTo>
                <a:cubicBezTo>
                  <a:pt x="120015" y="57150"/>
                  <a:pt x="111442" y="97155"/>
                  <a:pt x="102870" y="13716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966902"/>
              </p:ext>
            </p:extLst>
          </p:nvPr>
        </p:nvGraphicFramePr>
        <p:xfrm>
          <a:off x="1393013" y="3779843"/>
          <a:ext cx="13573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0" name="公式" r:id="rId21" imgW="406048" imgH="215713" progId="Equation.3">
                  <p:embed/>
                </p:oleObj>
              </mc:Choice>
              <mc:Fallback>
                <p:oleObj name="公式" r:id="rId21" imgW="406048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013" y="3779843"/>
                        <a:ext cx="135731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任意多边形 8"/>
          <p:cNvSpPr/>
          <p:nvPr/>
        </p:nvSpPr>
        <p:spPr bwMode="auto">
          <a:xfrm>
            <a:off x="3582086" y="5230910"/>
            <a:ext cx="2711303" cy="907243"/>
          </a:xfrm>
          <a:custGeom>
            <a:avLst/>
            <a:gdLst>
              <a:gd name="connsiteX0" fmla="*/ 0 w 2711303"/>
              <a:gd name="connsiteY0" fmla="*/ 14108 h 907243"/>
              <a:gd name="connsiteX1" fmla="*/ 1414130 w 2711303"/>
              <a:gd name="connsiteY1" fmla="*/ 3475 h 907243"/>
              <a:gd name="connsiteX2" fmla="*/ 1818168 w 2711303"/>
              <a:gd name="connsiteY2" fmla="*/ 67271 h 907243"/>
              <a:gd name="connsiteX3" fmla="*/ 2147777 w 2711303"/>
              <a:gd name="connsiteY3" fmla="*/ 354350 h 907243"/>
              <a:gd name="connsiteX4" fmla="*/ 2711303 w 2711303"/>
              <a:gd name="connsiteY4" fmla="*/ 907243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303" h="907243">
                <a:moveTo>
                  <a:pt x="0" y="14108"/>
                </a:moveTo>
                <a:cubicBezTo>
                  <a:pt x="555551" y="4361"/>
                  <a:pt x="1111102" y="-5385"/>
                  <a:pt x="1414130" y="3475"/>
                </a:cubicBezTo>
                <a:cubicBezTo>
                  <a:pt x="1717158" y="12335"/>
                  <a:pt x="1695894" y="8792"/>
                  <a:pt x="1818168" y="67271"/>
                </a:cubicBezTo>
                <a:cubicBezTo>
                  <a:pt x="1940443" y="125750"/>
                  <a:pt x="1998921" y="214355"/>
                  <a:pt x="2147777" y="354350"/>
                </a:cubicBezTo>
                <a:cubicBezTo>
                  <a:pt x="2296633" y="494345"/>
                  <a:pt x="2503968" y="700794"/>
                  <a:pt x="2711303" y="907243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4049041" y="5503776"/>
            <a:ext cx="8886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212316"/>
              </p:ext>
            </p:extLst>
          </p:nvPr>
        </p:nvGraphicFramePr>
        <p:xfrm>
          <a:off x="4193057" y="5374926"/>
          <a:ext cx="5095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1" name="公式" r:id="rId23" imgW="152280" imgH="228600" progId="Equation.3">
                  <p:embed/>
                </p:oleObj>
              </mc:Choice>
              <mc:Fallback>
                <p:oleObj name="公式" r:id="rId23" imgW="152280" imgH="228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057" y="5374926"/>
                        <a:ext cx="5095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 15"/>
          <p:cNvSpPr>
            <a:spLocks/>
          </p:cNvSpPr>
          <p:nvPr/>
        </p:nvSpPr>
        <p:spPr bwMode="auto">
          <a:xfrm flipV="1">
            <a:off x="5381201" y="4942878"/>
            <a:ext cx="108000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椭圆 31"/>
          <p:cNvSpPr>
            <a:spLocks/>
          </p:cNvSpPr>
          <p:nvPr/>
        </p:nvSpPr>
        <p:spPr bwMode="auto">
          <a:xfrm flipV="1">
            <a:off x="3905025" y="5194918"/>
            <a:ext cx="108000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857232"/>
            <a:ext cx="7772400" cy="5114932"/>
          </a:xfrm>
        </p:spPr>
        <p:txBody>
          <a:bodyPr/>
          <a:lstStyle/>
          <a:p>
            <a:r>
              <a:rPr lang="zh-CN" altLang="en-US" sz="2800" dirty="0" smtClean="0"/>
              <a:t>假定为完全弹性碰撞。</a:t>
            </a:r>
            <a:endParaRPr lang="en-US" altLang="zh-CN" sz="2800" dirty="0" smtClean="0"/>
          </a:p>
          <a:p>
            <a:r>
              <a:rPr lang="zh-CN" altLang="en-US" sz="2800" dirty="0" smtClean="0"/>
              <a:t>由动量守恒：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动能守恒：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四个未知量，三个关系。事实上，另一个与作用过程有关，比较复杂。经常通过实验测量出一个角度即可。</a:t>
            </a:r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作业：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P136</a:t>
            </a:r>
            <a:r>
              <a:rPr lang="en-US" altLang="zh-CN" sz="2800" b="1" dirty="0">
                <a:solidFill>
                  <a:srgbClr val="FF0000"/>
                </a:solidFill>
              </a:rPr>
              <a:t>    T3.5   T3.8   T3.14   T3.23</a:t>
            </a:r>
          </a:p>
          <a:p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636122"/>
              </p:ext>
            </p:extLst>
          </p:nvPr>
        </p:nvGraphicFramePr>
        <p:xfrm>
          <a:off x="1187625" y="3356992"/>
          <a:ext cx="5040560" cy="1213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8" r:id="rId3" imgW="1574800" imgH="393700" progId="Equation.3">
                  <p:embed/>
                </p:oleObj>
              </mc:Choice>
              <mc:Fallback>
                <p:oleObj r:id="rId3" imgW="15748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3356992"/>
                        <a:ext cx="5040560" cy="12133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61961"/>
              </p:ext>
            </p:extLst>
          </p:nvPr>
        </p:nvGraphicFramePr>
        <p:xfrm>
          <a:off x="1187624" y="1687396"/>
          <a:ext cx="7473442" cy="8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9" name="公式" r:id="rId5" imgW="2031840" imgH="215640" progId="Equation.3">
                  <p:embed/>
                </p:oleObj>
              </mc:Choice>
              <mc:Fallback>
                <p:oleObj name="公式" r:id="rId5" imgW="20318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87396"/>
                        <a:ext cx="7473442" cy="80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67208"/>
              </p:ext>
            </p:extLst>
          </p:nvPr>
        </p:nvGraphicFramePr>
        <p:xfrm>
          <a:off x="1139825" y="2252663"/>
          <a:ext cx="66484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0" name="Equation" r:id="rId7" imgW="1790640" imgH="228600" progId="Equation.DSMT4">
                  <p:embed/>
                </p:oleObj>
              </mc:Choice>
              <mc:Fallback>
                <p:oleObj name="Equation" r:id="rId7" imgW="17906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252663"/>
                        <a:ext cx="664845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6</a:t>
            </a:r>
            <a:r>
              <a:rPr lang="zh-CN" altLang="en-US" sz="2800" dirty="0" smtClean="0"/>
              <a:t>）这里的位移有时需要看做作用点的位移（例如通过动滑轮拉一个物体）。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二、变力所作的功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r>
              <a:rPr lang="zh-CN" altLang="en-US" sz="2800" dirty="0" smtClean="0"/>
              <a:t>当      不恒定，即     是位置的函数时，即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可将轨道分成很多小段，每个小段内，          可近似看做恒力，每个小段可看做直线。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00166" y="2605292"/>
          <a:ext cx="430214" cy="544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公式" r:id="rId3" imgW="164880" imgH="203040" progId="Equation.3">
                  <p:embed/>
                </p:oleObj>
              </mc:Choice>
              <mc:Fallback>
                <p:oleObj name="公式" r:id="rId3" imgW="1648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605292"/>
                        <a:ext cx="430214" cy="5443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786182" y="2605292"/>
          <a:ext cx="430214" cy="544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公式" r:id="rId5" imgW="164880" imgH="203040" progId="Equation.3">
                  <p:embed/>
                </p:oleObj>
              </mc:Choice>
              <mc:Fallback>
                <p:oleObj name="公式" r:id="rId5" imgW="1648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2605292"/>
                        <a:ext cx="430214" cy="5443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928925" y="3143248"/>
          <a:ext cx="2284177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公式" r:id="rId6" imgW="609480" imgH="241200" progId="Equation.3">
                  <p:embed/>
                </p:oleObj>
              </mc:Choice>
              <mc:Fallback>
                <p:oleObj name="公式" r:id="rId6" imgW="6094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5" y="3143248"/>
                        <a:ext cx="2284177" cy="9286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7072330" y="4071942"/>
          <a:ext cx="928694" cy="67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公式" r:id="rId8" imgW="342720" imgH="241200" progId="Equation.3">
                  <p:embed/>
                </p:oleObj>
              </mc:Choice>
              <mc:Fallback>
                <p:oleObj name="公式" r:id="rId8" imgW="3427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4071942"/>
                        <a:ext cx="928694" cy="6718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14356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则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其中</a:t>
            </a:r>
            <a:endParaRPr lang="en-US" altLang="zh-CN" dirty="0" smtClean="0"/>
          </a:p>
          <a:p>
            <a:r>
              <a:rPr lang="zh-CN" altLang="en-US" dirty="0" smtClean="0"/>
              <a:t>这是近似表示，在极限情况                 时，可精确表示：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564775"/>
              </p:ext>
            </p:extLst>
          </p:nvPr>
        </p:nvGraphicFramePr>
        <p:xfrm>
          <a:off x="1724616" y="764704"/>
          <a:ext cx="7095856" cy="267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2" name="公式" r:id="rId3" imgW="2489040" imgH="914400" progId="Equation.3">
                  <p:embed/>
                </p:oleObj>
              </mc:Choice>
              <mc:Fallback>
                <p:oleObj name="公式" r:id="rId3" imgW="248904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616" y="764704"/>
                        <a:ext cx="7095856" cy="2676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86945"/>
              </p:ext>
            </p:extLst>
          </p:nvPr>
        </p:nvGraphicFramePr>
        <p:xfrm>
          <a:off x="1714480" y="3521032"/>
          <a:ext cx="1928826" cy="77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3" name="公式" r:id="rId5" imgW="634680" imgH="253800" progId="Equation.3">
                  <p:embed/>
                </p:oleObj>
              </mc:Choice>
              <mc:Fallback>
                <p:oleObj name="公式" r:id="rId5" imgW="6346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521032"/>
                        <a:ext cx="1928826" cy="772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91705"/>
              </p:ext>
            </p:extLst>
          </p:nvPr>
        </p:nvGraphicFramePr>
        <p:xfrm>
          <a:off x="6143636" y="4221088"/>
          <a:ext cx="1428760" cy="84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4" name="公式" r:id="rId7" imgW="520560" imgH="228600" progId="Equation.3">
                  <p:embed/>
                </p:oleObj>
              </mc:Choice>
              <mc:Fallback>
                <p:oleObj name="公式" r:id="rId7" imgW="5205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4221088"/>
                        <a:ext cx="1428760" cy="844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865068"/>
              </p:ext>
            </p:extLst>
          </p:nvPr>
        </p:nvGraphicFramePr>
        <p:xfrm>
          <a:off x="423863" y="5157192"/>
          <a:ext cx="81819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5" name="公式" r:id="rId9" imgW="3022560" imgH="444240" progId="Equation.3">
                  <p:embed/>
                </p:oleObj>
              </mc:Choice>
              <mc:Fallback>
                <p:oleObj name="公式" r:id="rId9" imgW="302256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5157192"/>
                        <a:ext cx="8181975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357166"/>
            <a:ext cx="8201028" cy="5453082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zh-CN" altLang="en-US" sz="2800" dirty="0" smtClean="0"/>
              <a:t>                                                      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功的普遍形式</a:t>
            </a:r>
            <a:endParaRPr lang="en-US" altLang="zh-CN" sz="2800" dirty="0" smtClean="0"/>
          </a:p>
          <a:p>
            <a:r>
              <a:rPr lang="zh-CN" altLang="en-US" sz="2800" dirty="0" smtClean="0"/>
              <a:t>用分量表示矢量：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∴</a:t>
            </a:r>
            <a:endParaRPr lang="en-US" altLang="zh-CN" sz="2800" dirty="0" smtClean="0"/>
          </a:p>
          <a:p>
            <a:r>
              <a:rPr lang="zh-CN" altLang="en-US" sz="2800" dirty="0" smtClean="0"/>
              <a:t>特例：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直线运动，运动方向为</a:t>
            </a:r>
            <a:r>
              <a:rPr lang="en-US" altLang="zh-CN" dirty="0" smtClean="0"/>
              <a:t>x </a:t>
            </a:r>
            <a:r>
              <a:rPr lang="zh-CN" altLang="en-US" dirty="0" smtClean="0"/>
              <a:t>轴，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则</a:t>
            </a:r>
            <a:endParaRPr lang="en-US" altLang="zh-CN" dirty="0" smtClean="0"/>
          </a:p>
          <a:p>
            <a:pPr>
              <a:buNone/>
            </a:pPr>
            <a:r>
              <a:rPr lang="zh-CN" altLang="en-US" sz="2800" dirty="0" smtClean="0"/>
              <a:t>如又是恒力：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682169"/>
              </p:ext>
            </p:extLst>
          </p:nvPr>
        </p:nvGraphicFramePr>
        <p:xfrm>
          <a:off x="1287463" y="522288"/>
          <a:ext cx="39751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Equation" r:id="rId3" imgW="1549080" imgH="330120" progId="Equation.DSMT4">
                  <p:embed/>
                </p:oleObj>
              </mc:Choice>
              <mc:Fallback>
                <p:oleObj name="Equation" r:id="rId3" imgW="154908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22288"/>
                        <a:ext cx="3975100" cy="873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64257"/>
              </p:ext>
            </p:extLst>
          </p:nvPr>
        </p:nvGraphicFramePr>
        <p:xfrm>
          <a:off x="323528" y="1785938"/>
          <a:ext cx="870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公式" r:id="rId5" imgW="3441600" imgH="507960" progId="Equation.3">
                  <p:embed/>
                </p:oleObj>
              </mc:Choice>
              <mc:Fallback>
                <p:oleObj name="公式" r:id="rId5" imgW="344160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85938"/>
                        <a:ext cx="8705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14401"/>
              </p:ext>
            </p:extLst>
          </p:nvPr>
        </p:nvGraphicFramePr>
        <p:xfrm>
          <a:off x="1015490" y="3212976"/>
          <a:ext cx="5500726" cy="81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公式" r:id="rId7" imgW="2463480" imgH="355320" progId="Equation.3">
                  <p:embed/>
                </p:oleObj>
              </mc:Choice>
              <mc:Fallback>
                <p:oleObj name="公式" r:id="rId7" imgW="246348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490" y="3212976"/>
                        <a:ext cx="5500726" cy="817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01857"/>
              </p:ext>
            </p:extLst>
          </p:nvPr>
        </p:nvGraphicFramePr>
        <p:xfrm>
          <a:off x="6012160" y="4187744"/>
          <a:ext cx="1928826" cy="8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公式" r:id="rId9" imgW="787320" imgH="355320" progId="Equation.3">
                  <p:embed/>
                </p:oleObj>
              </mc:Choice>
              <mc:Fallback>
                <p:oleObj name="公式" r:id="rId9" imgW="787320" imgH="355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187744"/>
                        <a:ext cx="1928826" cy="8974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95057"/>
              </p:ext>
            </p:extLst>
          </p:nvPr>
        </p:nvGraphicFramePr>
        <p:xfrm>
          <a:off x="1857356" y="5445224"/>
          <a:ext cx="4500594" cy="63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公式" r:id="rId11" imgW="1663560" imgH="228600" progId="Equation.3">
                  <p:embed/>
                </p:oleObj>
              </mc:Choice>
              <mc:Fallback>
                <p:oleObj name="公式" r:id="rId11" imgW="16635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5445224"/>
                        <a:ext cx="4500594" cy="63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5984" y="285728"/>
            <a:ext cx="5022320" cy="461946"/>
          </a:xfrm>
        </p:spPr>
        <p:txBody>
          <a:bodyPr/>
          <a:lstStyle/>
          <a:p>
            <a:pPr algn="l"/>
            <a:r>
              <a:rPr lang="zh-CN" altLang="en-US" sz="3200" b="1" dirty="0" smtClean="0"/>
              <a:t>三、重力所作的功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00108"/>
            <a:ext cx="8172480" cy="5095892"/>
          </a:xfrm>
        </p:spPr>
        <p:txBody>
          <a:bodyPr/>
          <a:lstStyle/>
          <a:p>
            <a:r>
              <a:rPr lang="zh-CN" altLang="en-US" sz="2800" dirty="0" smtClean="0"/>
              <a:t>在地球表面附近，重力可看做是常量，大小                   方向垂直向下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由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→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恒力所作的功为：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由此可见，重力所作的功只与起点和终点的位置有关，而与路径无关。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即</a:t>
            </a:r>
            <a:r>
              <a:rPr lang="en-US" altLang="zh-CN" sz="2800" dirty="0" smtClean="0"/>
              <a:t>: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75819"/>
              </p:ext>
            </p:extLst>
          </p:nvPr>
        </p:nvGraphicFramePr>
        <p:xfrm>
          <a:off x="7786678" y="1000108"/>
          <a:ext cx="1357322" cy="55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" name="公式" r:id="rId3" imgW="571320" imgH="228600" progId="Equation.3">
                  <p:embed/>
                </p:oleObj>
              </mc:Choice>
              <mc:Fallback>
                <p:oleObj name="公式" r:id="rId3" imgW="5713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78" y="1000108"/>
                        <a:ext cx="1357322" cy="558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630841"/>
              </p:ext>
            </p:extLst>
          </p:nvPr>
        </p:nvGraphicFramePr>
        <p:xfrm>
          <a:off x="827584" y="3110141"/>
          <a:ext cx="7000924" cy="894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" name="公式" r:id="rId5" imgW="2857320" imgH="355320" progId="Equation.3">
                  <p:embed/>
                </p:oleObj>
              </mc:Choice>
              <mc:Fallback>
                <p:oleObj name="公式" r:id="rId5" imgW="285732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110141"/>
                        <a:ext cx="7000924" cy="894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358097"/>
              </p:ext>
            </p:extLst>
          </p:nvPr>
        </p:nvGraphicFramePr>
        <p:xfrm>
          <a:off x="321465" y="5301208"/>
          <a:ext cx="8628802" cy="85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" name="公式" r:id="rId7" imgW="4483080" imgH="431640" progId="Equation.3">
                  <p:embed/>
                </p:oleObj>
              </mc:Choice>
              <mc:Fallback>
                <p:oleObj name="公式" r:id="rId7" imgW="4483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5" y="5301208"/>
                        <a:ext cx="8628802" cy="8545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 flipV="1">
            <a:off x="6869986" y="2984218"/>
            <a:ext cx="1831480" cy="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5400000" flipH="1" flipV="1">
            <a:off x="6235284" y="2349832"/>
            <a:ext cx="1269853" cy="2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任意多边形 14"/>
          <p:cNvSpPr/>
          <p:nvPr/>
        </p:nvSpPr>
        <p:spPr bwMode="auto">
          <a:xfrm>
            <a:off x="7247155" y="1939461"/>
            <a:ext cx="835149" cy="931219"/>
          </a:xfrm>
          <a:custGeom>
            <a:avLst/>
            <a:gdLst>
              <a:gd name="connsiteX0" fmla="*/ 0 w 651510"/>
              <a:gd name="connsiteY0" fmla="*/ 0 h 628650"/>
              <a:gd name="connsiteX1" fmla="*/ 137160 w 651510"/>
              <a:gd name="connsiteY1" fmla="*/ 480060 h 628650"/>
              <a:gd name="connsiteX2" fmla="*/ 651510 w 651510"/>
              <a:gd name="connsiteY2" fmla="*/ 628650 h 628650"/>
              <a:gd name="connsiteX3" fmla="*/ 651510 w 651510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10" h="628650">
                <a:moveTo>
                  <a:pt x="0" y="0"/>
                </a:moveTo>
                <a:cubicBezTo>
                  <a:pt x="14287" y="187642"/>
                  <a:pt x="28575" y="375285"/>
                  <a:pt x="137160" y="480060"/>
                </a:cubicBezTo>
                <a:cubicBezTo>
                  <a:pt x="245745" y="584835"/>
                  <a:pt x="651510" y="628650"/>
                  <a:pt x="651510" y="628650"/>
                </a:cubicBezTo>
                <a:lnTo>
                  <a:pt x="651510" y="628650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7236296" y="1913412"/>
            <a:ext cx="820497" cy="931219"/>
          </a:xfrm>
          <a:custGeom>
            <a:avLst/>
            <a:gdLst>
              <a:gd name="connsiteX0" fmla="*/ 0 w 640080"/>
              <a:gd name="connsiteY0" fmla="*/ 0 h 628650"/>
              <a:gd name="connsiteX1" fmla="*/ 422910 w 640080"/>
              <a:gd name="connsiteY1" fmla="*/ 125730 h 628650"/>
              <a:gd name="connsiteX2" fmla="*/ 640080 w 640080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628650">
                <a:moveTo>
                  <a:pt x="0" y="0"/>
                </a:moveTo>
                <a:cubicBezTo>
                  <a:pt x="158115" y="10477"/>
                  <a:pt x="316230" y="20955"/>
                  <a:pt x="422910" y="125730"/>
                </a:cubicBezTo>
                <a:cubicBezTo>
                  <a:pt x="529590" y="230505"/>
                  <a:pt x="584835" y="429577"/>
                  <a:pt x="640080" y="62865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rgbClr val="FF0000"/>
            </a:solidFill>
            <a:prstDash val="dash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575501"/>
              </p:ext>
            </p:extLst>
          </p:nvPr>
        </p:nvGraphicFramePr>
        <p:xfrm>
          <a:off x="6516216" y="1700808"/>
          <a:ext cx="360040" cy="48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6" name="公式" r:id="rId9" imgW="164880" imgH="215640" progId="Equation.3">
                  <p:embed/>
                </p:oleObj>
              </mc:Choice>
              <mc:Fallback>
                <p:oleObj name="公式" r:id="rId9" imgW="1648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700808"/>
                        <a:ext cx="360040" cy="485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3097"/>
              </p:ext>
            </p:extLst>
          </p:nvPr>
        </p:nvGraphicFramePr>
        <p:xfrm>
          <a:off x="6563983" y="2564904"/>
          <a:ext cx="384281" cy="41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7" name="公式" r:id="rId11" imgW="177480" imgH="215640" progId="Equation.3">
                  <p:embed/>
                </p:oleObj>
              </mc:Choice>
              <mc:Fallback>
                <p:oleObj name="公式" r:id="rId11" imgW="177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983" y="2564904"/>
                        <a:ext cx="384281" cy="413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12124"/>
              </p:ext>
            </p:extLst>
          </p:nvPr>
        </p:nvGraphicFramePr>
        <p:xfrm>
          <a:off x="6941424" y="1693113"/>
          <a:ext cx="328405" cy="36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8" name="公式" r:id="rId13" imgW="152280" imgH="164880" progId="Equation.3">
                  <p:embed/>
                </p:oleObj>
              </mc:Choice>
              <mc:Fallback>
                <p:oleObj name="公式" r:id="rId13" imgW="15228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424" y="1693113"/>
                        <a:ext cx="328405" cy="367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3522"/>
              </p:ext>
            </p:extLst>
          </p:nvPr>
        </p:nvGraphicFramePr>
        <p:xfrm>
          <a:off x="6989630" y="2484917"/>
          <a:ext cx="344506" cy="38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9" name="公式" r:id="rId15" imgW="152280" imgH="164880" progId="Equation.3">
                  <p:embed/>
                </p:oleObj>
              </mc:Choice>
              <mc:Fallback>
                <p:oleObj name="公式" r:id="rId15" imgW="15228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630" y="2484917"/>
                        <a:ext cx="344506" cy="3857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907080"/>
              </p:ext>
            </p:extLst>
          </p:nvPr>
        </p:nvGraphicFramePr>
        <p:xfrm>
          <a:off x="8061696" y="2636912"/>
          <a:ext cx="326728" cy="393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" name="公式" r:id="rId17" imgW="152280" imgH="177480" progId="Equation.3">
                  <p:embed/>
                </p:oleObj>
              </mc:Choice>
              <mc:Fallback>
                <p:oleObj name="公式" r:id="rId17" imgW="152280" imgH="177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696" y="2636912"/>
                        <a:ext cx="326728" cy="393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333659"/>
              </p:ext>
            </p:extLst>
          </p:nvPr>
        </p:nvGraphicFramePr>
        <p:xfrm>
          <a:off x="7884368" y="1896210"/>
          <a:ext cx="303992" cy="31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1" name="公式" r:id="rId19" imgW="164880" imgH="164880" progId="Equation.3">
                  <p:embed/>
                </p:oleObj>
              </mc:Choice>
              <mc:Fallback>
                <p:oleObj name="公式" r:id="rId19" imgW="164880" imgH="164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1896210"/>
                        <a:ext cx="303992" cy="314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488687"/>
              </p:ext>
            </p:extLst>
          </p:nvPr>
        </p:nvGraphicFramePr>
        <p:xfrm>
          <a:off x="8464422" y="2924944"/>
          <a:ext cx="500066" cy="406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2" name="公式" r:id="rId21" imgW="126720" imgH="139680" progId="Equation.3">
                  <p:embed/>
                </p:oleObj>
              </mc:Choice>
              <mc:Fallback>
                <p:oleObj name="公式" r:id="rId21" imgW="126720" imgH="139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422" y="2924944"/>
                        <a:ext cx="500066" cy="406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92262"/>
              </p:ext>
            </p:extLst>
          </p:nvPr>
        </p:nvGraphicFramePr>
        <p:xfrm>
          <a:off x="1331640" y="5001175"/>
          <a:ext cx="4464496" cy="372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" name="公式" r:id="rId23" imgW="2438280" imgH="203040" progId="Equation.3">
                  <p:embed/>
                </p:oleObj>
              </mc:Choice>
              <mc:Fallback>
                <p:oleObj name="公式" r:id="rId23" imgW="2438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31640" y="5001175"/>
                        <a:ext cx="4464496" cy="372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898224"/>
              </p:ext>
            </p:extLst>
          </p:nvPr>
        </p:nvGraphicFramePr>
        <p:xfrm>
          <a:off x="6556637" y="1556792"/>
          <a:ext cx="463635" cy="375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" name="公式" r:id="rId25" imgW="139680" imgH="152280" progId="Equation.3">
                  <p:embed/>
                </p:oleObj>
              </mc:Choice>
              <mc:Fallback>
                <p:oleObj name="公式" r:id="rId25" imgW="139680" imgH="152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637" y="1556792"/>
                        <a:ext cx="463635" cy="375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238768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故：沿闭合曲线运动的物体，重力对其所作的功为零。</a:t>
            </a: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保守力：如果一个力对沿任意闭合曲线运动一周的质点所做的功为零，则此力叫保守力。如所作的功不为零，叫非保守力或耗散力。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或者说：一个力所做的功如只与起点和终点位置有关，与路径无关，此力叫保守力。否则为非保守力或耗散力。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B0B3A-C4C8-456E-88E0-D18BAB54D34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8712</TotalTime>
  <Words>1905</Words>
  <Application>Microsoft Office PowerPoint</Application>
  <PresentationFormat>全屏显示(4:3)</PresentationFormat>
  <Paragraphs>363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nankai膜版</vt:lpstr>
      <vt:lpstr>公式</vt:lpstr>
      <vt:lpstr>Equation</vt:lpstr>
      <vt:lpstr>Microsoft 公式 3.0</vt:lpstr>
      <vt:lpstr>第三章  功和能</vt:lpstr>
      <vt:lpstr>§1. 功 </vt:lpstr>
      <vt:lpstr>说明：</vt:lpstr>
      <vt:lpstr>PowerPoint 演示文稿</vt:lpstr>
      <vt:lpstr>PowerPoint 演示文稿</vt:lpstr>
      <vt:lpstr>PowerPoint 演示文稿</vt:lpstr>
      <vt:lpstr>PowerPoint 演示文稿</vt:lpstr>
      <vt:lpstr>三、重力所作的功</vt:lpstr>
      <vt:lpstr>PowerPoint 演示文稿</vt:lpstr>
      <vt:lpstr>四、弹性力做功</vt:lpstr>
      <vt:lpstr>PowerPoint 演示文稿</vt:lpstr>
      <vt:lpstr>五、摩擦力所作的功</vt:lpstr>
      <vt:lpstr>六、功率</vt:lpstr>
      <vt:lpstr>PowerPoint 演示文稿</vt:lpstr>
      <vt:lpstr>PowerPoint 演示文稿</vt:lpstr>
      <vt:lpstr>§2.动能和动能定理</vt:lpstr>
      <vt:lpstr>先考虑直线运动：</vt:lpstr>
      <vt:lpstr>PowerPoint 演示文稿</vt:lpstr>
      <vt:lpstr>PowerPoint 演示文稿</vt:lpstr>
      <vt:lpstr>PowerPoint 演示文稿</vt:lpstr>
      <vt:lpstr>§3.物体系的势能</vt:lpstr>
      <vt:lpstr>前面曾介绍两种保守力：重力和弹力</vt:lpstr>
      <vt:lpstr>PowerPoint 演示文稿</vt:lpstr>
      <vt:lpstr>PowerPoint 演示文稿</vt:lpstr>
      <vt:lpstr>设保守力F沿x轴方向，如物体在F的作用下，作一微小的位移        ，则保守力做功为：</vt:lpstr>
      <vt:lpstr>PowerPoint 演示文稿</vt:lpstr>
      <vt:lpstr>比较两式得：</vt:lpstr>
      <vt:lpstr>§4.功能原理</vt:lpstr>
      <vt:lpstr>§5.机械能守恒定律</vt:lpstr>
      <vt:lpstr>PowerPoint 演示文稿</vt:lpstr>
      <vt:lpstr>PowerPoint 演示文稿</vt:lpstr>
      <vt:lpstr>§6.碰撞</vt:lpstr>
      <vt:lpstr>PowerPoint 演示文稿</vt:lpstr>
      <vt:lpstr>——(1)</vt:lpstr>
      <vt:lpstr>——(3)</vt:lpstr>
      <vt:lpstr>PowerPoint 演示文稿</vt:lpstr>
      <vt:lpstr>对e的测量： 小球与固定在地球上的物体碰撞：</vt:lpstr>
      <vt:lpstr>PowerPoint 演示文稿</vt:lpstr>
      <vt:lpstr>三、完全非弹性碰撞</vt:lpstr>
      <vt:lpstr>PowerPoint 演示文稿</vt:lpstr>
      <vt:lpstr>五、两维碰撞</vt:lpstr>
      <vt:lpstr>PowerPoint 演示文稿</vt:lpstr>
    </vt:vector>
  </TitlesOfParts>
  <Company>nankai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DELL</cp:lastModifiedBy>
  <cp:revision>803</cp:revision>
  <dcterms:created xsi:type="dcterms:W3CDTF">2005-08-22T22:11:23Z</dcterms:created>
  <dcterms:modified xsi:type="dcterms:W3CDTF">2016-03-07T00:50:50Z</dcterms:modified>
</cp:coreProperties>
</file>