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489" r:id="rId2"/>
    <p:sldId id="490" r:id="rId3"/>
    <p:sldId id="519" r:id="rId4"/>
    <p:sldId id="491" r:id="rId5"/>
    <p:sldId id="520" r:id="rId6"/>
    <p:sldId id="492" r:id="rId7"/>
    <p:sldId id="493" r:id="rId8"/>
    <p:sldId id="521" r:id="rId9"/>
    <p:sldId id="494" r:id="rId10"/>
    <p:sldId id="522" r:id="rId11"/>
    <p:sldId id="495" r:id="rId12"/>
    <p:sldId id="496" r:id="rId13"/>
    <p:sldId id="523" r:id="rId14"/>
    <p:sldId id="497" r:id="rId15"/>
    <p:sldId id="524" r:id="rId16"/>
    <p:sldId id="498" r:id="rId17"/>
    <p:sldId id="545" r:id="rId18"/>
    <p:sldId id="525" r:id="rId19"/>
    <p:sldId id="499" r:id="rId20"/>
    <p:sldId id="546" r:id="rId21"/>
    <p:sldId id="526" r:id="rId22"/>
    <p:sldId id="500" r:id="rId23"/>
    <p:sldId id="527" r:id="rId24"/>
    <p:sldId id="501" r:id="rId25"/>
    <p:sldId id="528" r:id="rId26"/>
    <p:sldId id="502" r:id="rId27"/>
    <p:sldId id="547" r:id="rId28"/>
    <p:sldId id="503" r:id="rId29"/>
    <p:sldId id="530" r:id="rId30"/>
    <p:sldId id="504" r:id="rId31"/>
    <p:sldId id="505" r:id="rId32"/>
    <p:sldId id="532" r:id="rId33"/>
    <p:sldId id="506" r:id="rId34"/>
    <p:sldId id="533" r:id="rId35"/>
    <p:sldId id="508" r:id="rId36"/>
    <p:sldId id="507" r:id="rId37"/>
    <p:sldId id="534" r:id="rId38"/>
    <p:sldId id="509" r:id="rId39"/>
    <p:sldId id="510" r:id="rId40"/>
    <p:sldId id="535" r:id="rId41"/>
    <p:sldId id="536" r:id="rId42"/>
    <p:sldId id="511" r:id="rId43"/>
    <p:sldId id="537" r:id="rId44"/>
    <p:sldId id="512" r:id="rId45"/>
    <p:sldId id="538" r:id="rId46"/>
    <p:sldId id="513" r:id="rId47"/>
    <p:sldId id="539" r:id="rId48"/>
    <p:sldId id="514" r:id="rId49"/>
    <p:sldId id="540" r:id="rId50"/>
    <p:sldId id="515" r:id="rId51"/>
    <p:sldId id="541" r:id="rId52"/>
    <p:sldId id="516" r:id="rId53"/>
    <p:sldId id="542" r:id="rId54"/>
    <p:sldId id="517" r:id="rId55"/>
    <p:sldId id="543" r:id="rId56"/>
    <p:sldId id="548" r:id="rId57"/>
    <p:sldId id="549" r:id="rId58"/>
    <p:sldId id="550" r:id="rId59"/>
    <p:sldId id="551" r:id="rId60"/>
    <p:sldId id="544" r:id="rId61"/>
    <p:sldId id="552" r:id="rId62"/>
    <p:sldId id="518" r:id="rId63"/>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371F"/>
    <a:srgbClr val="003366"/>
    <a:srgbClr val="C91DB0"/>
    <a:srgbClr val="006633"/>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8358" autoAdjust="0"/>
  </p:normalViewPr>
  <p:slideViewPr>
    <p:cSldViewPr>
      <p:cViewPr>
        <p:scale>
          <a:sx n="75" d="100"/>
          <a:sy n="75" d="100"/>
        </p:scale>
        <p:origin x="-1908" y="-28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8.wmf"/><Relationship Id="rId7" Type="http://schemas.openxmlformats.org/officeDocument/2006/relationships/image" Target="../media/image25.wmf"/><Relationship Id="rId12" Type="http://schemas.openxmlformats.org/officeDocument/2006/relationships/image" Target="../media/image33.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3.wmf"/><Relationship Id="rId11" Type="http://schemas.openxmlformats.org/officeDocument/2006/relationships/image" Target="../media/image30.wmf"/><Relationship Id="rId5" Type="http://schemas.openxmlformats.org/officeDocument/2006/relationships/image" Target="../media/image42.wmf"/><Relationship Id="rId10" Type="http://schemas.openxmlformats.org/officeDocument/2006/relationships/image" Target="../media/image29.wmf"/><Relationship Id="rId4" Type="http://schemas.openxmlformats.org/officeDocument/2006/relationships/image" Target="../media/image41.wmf"/><Relationship Id="rId9"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1.wmf"/><Relationship Id="rId1" Type="http://schemas.openxmlformats.org/officeDocument/2006/relationships/image" Target="../media/image24.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62.wmf"/><Relationship Id="rId7" Type="http://schemas.openxmlformats.org/officeDocument/2006/relationships/image" Target="../media/image26.wmf"/><Relationship Id="rId12" Type="http://schemas.openxmlformats.org/officeDocument/2006/relationships/image" Target="../media/image59.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25.wmf"/><Relationship Id="rId11" Type="http://schemas.openxmlformats.org/officeDocument/2006/relationships/image" Target="../media/image33.wmf"/><Relationship Id="rId5" Type="http://schemas.openxmlformats.org/officeDocument/2006/relationships/image" Target="../media/image64.wmf"/><Relationship Id="rId10" Type="http://schemas.openxmlformats.org/officeDocument/2006/relationships/image" Target="../media/image65.wmf"/><Relationship Id="rId4" Type="http://schemas.openxmlformats.org/officeDocument/2006/relationships/image" Target="../media/image63.wmf"/><Relationship Id="rId9"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10" Type="http://schemas.openxmlformats.org/officeDocument/2006/relationships/image" Target="../media/image91.wmf"/><Relationship Id="rId4" Type="http://schemas.openxmlformats.org/officeDocument/2006/relationships/image" Target="../media/image85.wmf"/><Relationship Id="rId9"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9"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16.wmf"/><Relationship Id="rId5" Type="http://schemas.openxmlformats.org/officeDocument/2006/relationships/image" Target="../media/image156.wmf"/><Relationship Id="rId4" Type="http://schemas.openxmlformats.org/officeDocument/2006/relationships/image" Target="../media/image15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6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image" Target="../media/image17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 Id="rId9" Type="http://schemas.openxmlformats.org/officeDocument/2006/relationships/image" Target="../media/image19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7.w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197.wmf"/><Relationship Id="rId7" Type="http://schemas.openxmlformats.org/officeDocument/2006/relationships/image" Target="../media/image198.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8.wmf"/><Relationship Id="rId5" Type="http://schemas.openxmlformats.org/officeDocument/2006/relationships/image" Target="../media/image207.wmf"/><Relationship Id="rId10" Type="http://schemas.openxmlformats.org/officeDocument/2006/relationships/image" Target="../media/image210.wmf"/><Relationship Id="rId4" Type="http://schemas.openxmlformats.org/officeDocument/2006/relationships/image" Target="../media/image206.wmf"/><Relationship Id="rId9" Type="http://schemas.openxmlformats.org/officeDocument/2006/relationships/image" Target="../media/image20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12.wmf"/><Relationship Id="rId1" Type="http://schemas.openxmlformats.org/officeDocument/2006/relationships/image" Target="../media/image21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5.w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9.wmf"/><Relationship Id="rId1" Type="http://schemas.openxmlformats.org/officeDocument/2006/relationships/image" Target="../media/image228.wmf"/><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04.wmf"/><Relationship Id="rId5" Type="http://schemas.openxmlformats.org/officeDocument/2006/relationships/image" Target="../media/image241.wmf"/><Relationship Id="rId4" Type="http://schemas.openxmlformats.org/officeDocument/2006/relationships/image" Target="../media/image2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4.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3.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31.wmf"/><Relationship Id="rId5" Type="http://schemas.openxmlformats.org/officeDocument/2006/relationships/image" Target="../media/image24.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dirty="0"/>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7832211-E314-409F-956D-23429DAE6A64}" type="slidenum">
              <a:rPr lang="en-US" altLang="zh-CN"/>
              <a:pPr>
                <a:defRPr/>
              </a:pPr>
              <a:t>‹#›</a:t>
            </a:fld>
            <a:endParaRPr lang="en-US" altLang="zh-CN" dirty="0"/>
          </a:p>
        </p:txBody>
      </p:sp>
    </p:spTree>
    <p:extLst>
      <p:ext uri="{BB962C8B-B14F-4D97-AF65-F5344CB8AC3E}">
        <p14:creationId xmlns:p14="http://schemas.microsoft.com/office/powerpoint/2010/main" val="1659285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C2E11D56-0BF1-46C2-8A24-2B93E251758D}"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25A522ED-E5E9-42F7-BEC6-8FBA585F9B3A}"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7880AFE8-987B-49F8-AEB3-D2C48D6B97D6}"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3B32429C-F356-4D91-940D-2EC9D73EBF5C}"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A8B13A62-4269-46DE-83FB-F5C720CA337B}"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61E095BB-A9EC-449A-B7A5-F6AEA27B98BF}"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D663E359-3B47-41B5-8AEE-DD846E5E2A6D}"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94BBF9E3-B24F-48B2-8199-44CD1FF9793F}"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00632100-DCC0-4624-972A-88CCBC8A7E77}"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70C95711-384B-4A3D-A21A-BD905B30F5EF}"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39C05D31-5940-4DA4-AC69-2EF2EE14D43C}"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dirty="0"/>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dirty="0"/>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094C359F-1DCC-44B0-B722-9E93A18C5FE3}" type="slidenum">
              <a:rPr lang="en-US" altLang="zh-CN"/>
              <a:pPr>
                <a:defRPr/>
              </a:pPr>
              <a:t>‹#›</a:t>
            </a:fld>
            <a:endParaRPr lang="en-US" altLang="zh-CN" dirty="0"/>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56"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 Id="rId9"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4.bin"/><Relationship Id="rId18" Type="http://schemas.openxmlformats.org/officeDocument/2006/relationships/image" Target="../media/image29.wmf"/><Relationship Id="rId26" Type="http://schemas.openxmlformats.org/officeDocument/2006/relationships/image" Target="../media/image33.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6.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23.bin"/><Relationship Id="rId24" Type="http://schemas.openxmlformats.org/officeDocument/2006/relationships/image" Target="../media/image32.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34.wmf"/><Relationship Id="rId10" Type="http://schemas.openxmlformats.org/officeDocument/2006/relationships/image" Target="../media/image25.wmf"/><Relationship Id="rId19" Type="http://schemas.openxmlformats.org/officeDocument/2006/relationships/oleObject" Target="../embeddings/oleObject27.bin"/><Relationship Id="rId4" Type="http://schemas.openxmlformats.org/officeDocument/2006/relationships/image" Target="../media/image22.wmf"/><Relationship Id="rId9" Type="http://schemas.openxmlformats.org/officeDocument/2006/relationships/oleObject" Target="../embeddings/oleObject22.bin"/><Relationship Id="rId14" Type="http://schemas.openxmlformats.org/officeDocument/2006/relationships/image" Target="../media/image27.wmf"/><Relationship Id="rId22" Type="http://schemas.openxmlformats.org/officeDocument/2006/relationships/image" Target="../media/image31.wmf"/><Relationship Id="rId27"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oleObject" Target="../embeddings/oleObject39.bin"/><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28.wmf"/><Relationship Id="rId4" Type="http://schemas.openxmlformats.org/officeDocument/2006/relationships/image" Target="../media/image35.wmf"/><Relationship Id="rId9" Type="http://schemas.openxmlformats.org/officeDocument/2006/relationships/oleObject" Target="../embeddings/oleObject35.bin"/><Relationship Id="rId1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48.bin"/><Relationship Id="rId18" Type="http://schemas.openxmlformats.org/officeDocument/2006/relationships/image" Target="../media/image26.wmf"/><Relationship Id="rId26" Type="http://schemas.openxmlformats.org/officeDocument/2006/relationships/oleObject" Target="../embeddings/oleObject55.bin"/><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42.w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11.vml"/><Relationship Id="rId6" Type="http://schemas.openxmlformats.org/officeDocument/2006/relationships/image" Target="../media/image40.wmf"/><Relationship Id="rId11" Type="http://schemas.openxmlformats.org/officeDocument/2006/relationships/oleObject" Target="../embeddings/oleObject47.bin"/><Relationship Id="rId24" Type="http://schemas.openxmlformats.org/officeDocument/2006/relationships/image" Target="../media/image30.w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10" Type="http://schemas.openxmlformats.org/officeDocument/2006/relationships/image" Target="../media/image41.wmf"/><Relationship Id="rId19" Type="http://schemas.openxmlformats.org/officeDocument/2006/relationships/oleObject" Target="../embeddings/oleObject51.bin"/><Relationship Id="rId4" Type="http://schemas.openxmlformats.org/officeDocument/2006/relationships/image" Target="../media/image39.wmf"/><Relationship Id="rId9" Type="http://schemas.openxmlformats.org/officeDocument/2006/relationships/oleObject" Target="../embeddings/oleObject46.bin"/><Relationship Id="rId14" Type="http://schemas.openxmlformats.org/officeDocument/2006/relationships/image" Target="../media/image43.wmf"/><Relationship Id="rId22" Type="http://schemas.openxmlformats.org/officeDocument/2006/relationships/image" Target="../media/image29.wmf"/><Relationship Id="rId27"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6.bin"/><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41.wmf"/></Relationships>
</file>

<file path=ppt/slides/_rels/slide1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46.wmf"/><Relationship Id="rId4" Type="http://schemas.openxmlformats.org/officeDocument/2006/relationships/image" Target="../media/image24.wmf"/><Relationship Id="rId9" Type="http://schemas.openxmlformats.org/officeDocument/2006/relationships/oleObject" Target="../embeddings/oleObject62.bin"/></Relationships>
</file>

<file path=ppt/slides/_rels/slide1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70.bin"/><Relationship Id="rId4"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72.bin"/><Relationship Id="rId4" Type="http://schemas.openxmlformats.org/officeDocument/2006/relationships/image" Target="../media/image55.wmf"/></Relationships>
</file>

<file path=ppt/slides/_rels/slide2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74.bin"/><Relationship Id="rId4" Type="http://schemas.openxmlformats.org/officeDocument/2006/relationships/image" Target="../media/image57.wmf"/></Relationships>
</file>

<file path=ppt/slides/_rels/slide22.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81.bin"/><Relationship Id="rId18" Type="http://schemas.openxmlformats.org/officeDocument/2006/relationships/image" Target="../media/image27.wmf"/><Relationship Id="rId26" Type="http://schemas.openxmlformats.org/officeDocument/2006/relationships/image" Target="../media/image59.w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64.wmf"/><Relationship Id="rId17" Type="http://schemas.openxmlformats.org/officeDocument/2006/relationships/oleObject" Target="../embeddings/oleObject83.bin"/><Relationship Id="rId25"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image" Target="../media/image29.wmf"/><Relationship Id="rId1" Type="http://schemas.openxmlformats.org/officeDocument/2006/relationships/vmlDrawing" Target="../drawings/vmlDrawing18.vml"/><Relationship Id="rId6" Type="http://schemas.openxmlformats.org/officeDocument/2006/relationships/image" Target="../media/image61.wmf"/><Relationship Id="rId11" Type="http://schemas.openxmlformats.org/officeDocument/2006/relationships/oleObject" Target="../embeddings/oleObject80.bin"/><Relationship Id="rId24" Type="http://schemas.openxmlformats.org/officeDocument/2006/relationships/image" Target="../media/image33.wmf"/><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10" Type="http://schemas.openxmlformats.org/officeDocument/2006/relationships/image" Target="../media/image63.wmf"/><Relationship Id="rId19" Type="http://schemas.openxmlformats.org/officeDocument/2006/relationships/oleObject" Target="../embeddings/oleObject84.bin"/><Relationship Id="rId4" Type="http://schemas.openxmlformats.org/officeDocument/2006/relationships/image" Target="../media/image60.wmf"/><Relationship Id="rId9" Type="http://schemas.openxmlformats.org/officeDocument/2006/relationships/oleObject" Target="../embeddings/oleObject79.bin"/><Relationship Id="rId14" Type="http://schemas.openxmlformats.org/officeDocument/2006/relationships/image" Target="../media/image25.wmf"/><Relationship Id="rId22" Type="http://schemas.openxmlformats.org/officeDocument/2006/relationships/image" Target="../media/image65.wmf"/></Relationships>
</file>

<file path=ppt/slides/_rels/slide2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7.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91.bin"/></Relationships>
</file>

<file path=ppt/slides/_rels/slide24.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2.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96.bin"/><Relationship Id="rId14" Type="http://schemas.openxmlformats.org/officeDocument/2006/relationships/image" Target="../media/image76.wmf"/></Relationships>
</file>

<file path=ppt/slides/_rels/slide2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100.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10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1.wmf"/></Relationships>
</file>

<file path=ppt/slides/_rels/slide27.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09.bin"/><Relationship Id="rId18" Type="http://schemas.openxmlformats.org/officeDocument/2006/relationships/image" Target="../media/image89.w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86.wmf"/><Relationship Id="rId17" Type="http://schemas.openxmlformats.org/officeDocument/2006/relationships/oleObject" Target="../embeddings/oleObject111.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23.vml"/><Relationship Id="rId6" Type="http://schemas.openxmlformats.org/officeDocument/2006/relationships/image" Target="../media/image83.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85.wmf"/><Relationship Id="rId19" Type="http://schemas.openxmlformats.org/officeDocument/2006/relationships/oleObject" Target="../embeddings/oleObject112.bin"/><Relationship Id="rId4" Type="http://schemas.openxmlformats.org/officeDocument/2006/relationships/image" Target="../media/image82.wmf"/><Relationship Id="rId9" Type="http://schemas.openxmlformats.org/officeDocument/2006/relationships/oleObject" Target="../embeddings/oleObject107.bin"/><Relationship Id="rId14" Type="http://schemas.openxmlformats.org/officeDocument/2006/relationships/image" Target="../media/image87.wmf"/><Relationship Id="rId22" Type="http://schemas.openxmlformats.org/officeDocument/2006/relationships/image" Target="../media/image9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2.wmf"/><Relationship Id="rId5" Type="http://schemas.openxmlformats.org/officeDocument/2006/relationships/oleObject" Target="../embeddings/oleObject115.bin"/><Relationship Id="rId4" Type="http://schemas.openxmlformats.org/officeDocument/2006/relationships/image" Target="../media/image72.wmf"/></Relationships>
</file>

<file path=ppt/slides/_rels/slide29.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97.wmf"/><Relationship Id="rId18" Type="http://schemas.openxmlformats.org/officeDocument/2006/relationships/oleObject" Target="../embeddings/oleObject124.bin"/><Relationship Id="rId3" Type="http://schemas.openxmlformats.org/officeDocument/2006/relationships/oleObject" Target="../embeddings/oleObject116.bin"/><Relationship Id="rId21" Type="http://schemas.openxmlformats.org/officeDocument/2006/relationships/image" Target="../media/image101.wmf"/><Relationship Id="rId7" Type="http://schemas.openxmlformats.org/officeDocument/2006/relationships/oleObject" Target="../embeddings/oleObject118.bin"/><Relationship Id="rId12" Type="http://schemas.openxmlformats.org/officeDocument/2006/relationships/oleObject" Target="../embeddings/oleObject121.bin"/><Relationship Id="rId17" Type="http://schemas.openxmlformats.org/officeDocument/2006/relationships/image" Target="../media/image99.wmf"/><Relationship Id="rId2" Type="http://schemas.openxmlformats.org/officeDocument/2006/relationships/slideLayout" Target="../slideLayouts/slideLayout2.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25.vml"/><Relationship Id="rId6" Type="http://schemas.openxmlformats.org/officeDocument/2006/relationships/image" Target="../media/image94.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image" Target="../media/image98.wmf"/><Relationship Id="rId10" Type="http://schemas.openxmlformats.org/officeDocument/2006/relationships/image" Target="../media/image96.wmf"/><Relationship Id="rId19" Type="http://schemas.openxmlformats.org/officeDocument/2006/relationships/image" Target="../media/image100.wmf"/><Relationship Id="rId4" Type="http://schemas.openxmlformats.org/officeDocument/2006/relationships/image" Target="../media/image93.wmf"/><Relationship Id="rId9" Type="http://schemas.openxmlformats.org/officeDocument/2006/relationships/oleObject" Target="../embeddings/oleObject119.bin"/><Relationship Id="rId14" Type="http://schemas.openxmlformats.org/officeDocument/2006/relationships/oleObject" Target="../embeddings/oleObject1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3.wmf"/><Relationship Id="rId5" Type="http://schemas.openxmlformats.org/officeDocument/2006/relationships/oleObject" Target="../embeddings/oleObject127.bin"/><Relationship Id="rId4" Type="http://schemas.openxmlformats.org/officeDocument/2006/relationships/image" Target="../media/image102.wmf"/></Relationships>
</file>

<file path=ppt/slides/_rels/slide31.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6.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32.bin"/></Relationships>
</file>

<file path=ppt/slides/_rels/slide32.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1.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37.bin"/><Relationship Id="rId14" Type="http://schemas.openxmlformats.org/officeDocument/2006/relationships/image" Target="../media/image1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41.bin"/><Relationship Id="rId5" Type="http://schemas.openxmlformats.org/officeDocument/2006/relationships/image" Target="../media/image118.png"/><Relationship Id="rId4" Type="http://schemas.openxmlformats.org/officeDocument/2006/relationships/image" Target="../media/image11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19.wmf"/></Relationships>
</file>

<file path=ppt/slides/_rels/slide3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1.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22.wmf"/><Relationship Id="rId4" Type="http://schemas.openxmlformats.org/officeDocument/2006/relationships/image" Target="../media/image120.wmf"/><Relationship Id="rId9" Type="http://schemas.openxmlformats.org/officeDocument/2006/relationships/oleObject" Target="../embeddings/oleObject14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25.png"/><Relationship Id="rId4" Type="http://schemas.openxmlformats.org/officeDocument/2006/relationships/image" Target="../media/image124.wmf"/></Relationships>
</file>

<file path=ppt/slides/_rels/slide37.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7.wmf"/><Relationship Id="rId5" Type="http://schemas.openxmlformats.org/officeDocument/2006/relationships/oleObject" Target="../embeddings/oleObject150.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52.bin"/></Relationships>
</file>

<file path=ppt/slides/_rels/slide38.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34.wmf"/><Relationship Id="rId2" Type="http://schemas.openxmlformats.org/officeDocument/2006/relationships/slideLayout" Target="../slideLayouts/slideLayout2.xml"/><Relationship Id="rId16" Type="http://schemas.openxmlformats.org/officeDocument/2006/relationships/image" Target="../media/image136.wmf"/><Relationship Id="rId1" Type="http://schemas.openxmlformats.org/officeDocument/2006/relationships/vmlDrawing" Target="../drawings/vmlDrawing34.vml"/><Relationship Id="rId6" Type="http://schemas.openxmlformats.org/officeDocument/2006/relationships/image" Target="../media/image131.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56.bin"/><Relationship Id="rId14" Type="http://schemas.openxmlformats.org/officeDocument/2006/relationships/image" Target="../media/image135.wmf"/></Relationships>
</file>

<file path=ppt/slides/_rels/slide3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oleObject" Target="../embeddings/oleObject160.bin"/><Relationship Id="rId7" Type="http://schemas.openxmlformats.org/officeDocument/2006/relationships/image" Target="../media/image139.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8.wmf"/><Relationship Id="rId5" Type="http://schemas.openxmlformats.org/officeDocument/2006/relationships/oleObject" Target="../embeddings/oleObject161.bin"/><Relationship Id="rId4" Type="http://schemas.openxmlformats.org/officeDocument/2006/relationships/image" Target="../media/image137.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42.wmf"/><Relationship Id="rId5" Type="http://schemas.openxmlformats.org/officeDocument/2006/relationships/oleObject" Target="../embeddings/oleObject163.bin"/><Relationship Id="rId4" Type="http://schemas.openxmlformats.org/officeDocument/2006/relationships/image" Target="../media/image141.wmf"/></Relationships>
</file>

<file path=ppt/slides/_rels/slide41.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44.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image" Target="../media/image148.wmf"/><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67.bin"/><Relationship Id="rId14" Type="http://schemas.openxmlformats.org/officeDocument/2006/relationships/oleObject" Target="../embeddings/oleObject170.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oleObject" Target="../embeddings/oleObject171.bin"/><Relationship Id="rId7"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73.bin"/><Relationship Id="rId11" Type="http://schemas.openxmlformats.org/officeDocument/2006/relationships/image" Target="../media/image152.wmf"/><Relationship Id="rId5" Type="http://schemas.openxmlformats.org/officeDocument/2006/relationships/oleObject" Target="../embeddings/oleObject172.bin"/><Relationship Id="rId10" Type="http://schemas.openxmlformats.org/officeDocument/2006/relationships/oleObject" Target="../embeddings/oleObject175.bin"/><Relationship Id="rId4" Type="http://schemas.openxmlformats.org/officeDocument/2006/relationships/image" Target="../media/image149.wmf"/><Relationship Id="rId9" Type="http://schemas.openxmlformats.org/officeDocument/2006/relationships/image" Target="../media/image151.wmf"/></Relationships>
</file>

<file path=ppt/slides/_rels/slide43.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53.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55.wmf"/><Relationship Id="rId4" Type="http://schemas.openxmlformats.org/officeDocument/2006/relationships/image" Target="../media/image116.wmf"/><Relationship Id="rId9" Type="http://schemas.openxmlformats.org/officeDocument/2006/relationships/oleObject" Target="../embeddings/oleObject179.bin"/></Relationships>
</file>

<file path=ppt/slides/_rels/slide44.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81.bin"/><Relationship Id="rId7"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58.wmf"/><Relationship Id="rId5" Type="http://schemas.openxmlformats.org/officeDocument/2006/relationships/oleObject" Target="../embeddings/oleObject182.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8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62.png"/><Relationship Id="rId4" Type="http://schemas.openxmlformats.org/officeDocument/2006/relationships/image" Target="../media/image161.wmf"/></Relationships>
</file>

<file path=ppt/slides/_rels/slide46.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91.bin"/><Relationship Id="rId18" Type="http://schemas.openxmlformats.org/officeDocument/2006/relationships/oleObject" Target="../embeddings/oleObject193.bin"/><Relationship Id="rId3" Type="http://schemas.openxmlformats.org/officeDocument/2006/relationships/oleObject" Target="../embeddings/oleObject186.bin"/><Relationship Id="rId21" Type="http://schemas.openxmlformats.org/officeDocument/2006/relationships/image" Target="../media/image171.wmf"/><Relationship Id="rId7" Type="http://schemas.openxmlformats.org/officeDocument/2006/relationships/oleObject" Target="../embeddings/oleObject188.bin"/><Relationship Id="rId12" Type="http://schemas.openxmlformats.org/officeDocument/2006/relationships/image" Target="../media/image167.wmf"/><Relationship Id="rId17" Type="http://schemas.openxmlformats.org/officeDocument/2006/relationships/image" Target="../media/image172.png"/><Relationship Id="rId2" Type="http://schemas.openxmlformats.org/officeDocument/2006/relationships/slideLayout" Target="../slideLayouts/slideLayout2.xml"/><Relationship Id="rId16" Type="http://schemas.openxmlformats.org/officeDocument/2006/relationships/image" Target="../media/image169.wmf"/><Relationship Id="rId20" Type="http://schemas.openxmlformats.org/officeDocument/2006/relationships/oleObject" Target="../embeddings/oleObject194.bin"/><Relationship Id="rId1" Type="http://schemas.openxmlformats.org/officeDocument/2006/relationships/vmlDrawing" Target="../drawings/vmlDrawing42.vml"/><Relationship Id="rId6" Type="http://schemas.openxmlformats.org/officeDocument/2006/relationships/image" Target="../media/image164.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66.wmf"/><Relationship Id="rId19" Type="http://schemas.openxmlformats.org/officeDocument/2006/relationships/image" Target="../media/image170.wmf"/><Relationship Id="rId4" Type="http://schemas.openxmlformats.org/officeDocument/2006/relationships/image" Target="../media/image163.wmf"/><Relationship Id="rId9" Type="http://schemas.openxmlformats.org/officeDocument/2006/relationships/oleObject" Target="../embeddings/oleObject189.bin"/><Relationship Id="rId14" Type="http://schemas.openxmlformats.org/officeDocument/2006/relationships/image" Target="../media/image168.wmf"/></Relationships>
</file>

<file path=ppt/slides/_rels/slide47.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77.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74.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98.bin"/><Relationship Id="rId14" Type="http://schemas.openxmlformats.org/officeDocument/2006/relationships/image" Target="../media/image178.wmf"/></Relationships>
</file>

<file path=ppt/slides/_rels/slide48.x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183.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80.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182.wmf"/><Relationship Id="rId4" Type="http://schemas.openxmlformats.org/officeDocument/2006/relationships/image" Target="../media/image179.wmf"/><Relationship Id="rId9" Type="http://schemas.openxmlformats.org/officeDocument/2006/relationships/oleObject" Target="../embeddings/oleObject204.bin"/><Relationship Id="rId14" Type="http://schemas.openxmlformats.org/officeDocument/2006/relationships/image" Target="../media/image18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85.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213.bin"/><Relationship Id="rId18" Type="http://schemas.openxmlformats.org/officeDocument/2006/relationships/image" Target="../media/image193.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190.wmf"/><Relationship Id="rId17" Type="http://schemas.openxmlformats.org/officeDocument/2006/relationships/oleObject" Target="../embeddings/oleObject215.bin"/><Relationship Id="rId2" Type="http://schemas.openxmlformats.org/officeDocument/2006/relationships/slideLayout" Target="../slideLayouts/slideLayout2.xml"/><Relationship Id="rId16" Type="http://schemas.openxmlformats.org/officeDocument/2006/relationships/image" Target="../media/image192.wmf"/><Relationship Id="rId20" Type="http://schemas.openxmlformats.org/officeDocument/2006/relationships/image" Target="../media/image194.wmf"/><Relationship Id="rId1" Type="http://schemas.openxmlformats.org/officeDocument/2006/relationships/vmlDrawing" Target="../drawings/vmlDrawing46.vml"/><Relationship Id="rId6" Type="http://schemas.openxmlformats.org/officeDocument/2006/relationships/image" Target="../media/image187.wmf"/><Relationship Id="rId11" Type="http://schemas.openxmlformats.org/officeDocument/2006/relationships/oleObject" Target="../embeddings/oleObject212.bin"/><Relationship Id="rId5" Type="http://schemas.openxmlformats.org/officeDocument/2006/relationships/oleObject" Target="../embeddings/oleObject209.bin"/><Relationship Id="rId15" Type="http://schemas.openxmlformats.org/officeDocument/2006/relationships/oleObject" Target="../embeddings/oleObject214.bin"/><Relationship Id="rId10" Type="http://schemas.openxmlformats.org/officeDocument/2006/relationships/image" Target="../media/image189.wmf"/><Relationship Id="rId19" Type="http://schemas.openxmlformats.org/officeDocument/2006/relationships/oleObject" Target="../embeddings/oleObject216.bin"/><Relationship Id="rId4" Type="http://schemas.openxmlformats.org/officeDocument/2006/relationships/image" Target="../media/image186.wmf"/><Relationship Id="rId9" Type="http://schemas.openxmlformats.org/officeDocument/2006/relationships/oleObject" Target="../embeddings/oleObject211.bin"/><Relationship Id="rId14" Type="http://schemas.openxmlformats.org/officeDocument/2006/relationships/image" Target="../media/image191.wmf"/></Relationships>
</file>

<file path=ppt/slides/_rels/slide52.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199.wmf"/><Relationship Id="rId2" Type="http://schemas.openxmlformats.org/officeDocument/2006/relationships/slideLayout" Target="../slideLayouts/slideLayout2.xml"/><Relationship Id="rId16" Type="http://schemas.openxmlformats.org/officeDocument/2006/relationships/image" Target="../media/image201.wmf"/><Relationship Id="rId1" Type="http://schemas.openxmlformats.org/officeDocument/2006/relationships/vmlDrawing" Target="../drawings/vmlDrawing47.vml"/><Relationship Id="rId6" Type="http://schemas.openxmlformats.org/officeDocument/2006/relationships/image" Target="../media/image196.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20.bin"/><Relationship Id="rId14" Type="http://schemas.openxmlformats.org/officeDocument/2006/relationships/image" Target="../media/image20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03.wmf"/><Relationship Id="rId5" Type="http://schemas.openxmlformats.org/officeDocument/2006/relationships/oleObject" Target="../embeddings/oleObject225.bin"/><Relationship Id="rId4" Type="http://schemas.openxmlformats.org/officeDocument/2006/relationships/image" Target="../media/image202.wmf"/></Relationships>
</file>

<file path=ppt/slides/_rels/slide54.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32.bin"/><Relationship Id="rId18" Type="http://schemas.openxmlformats.org/officeDocument/2006/relationships/oleObject" Target="../embeddings/oleObject235.bin"/><Relationship Id="rId3" Type="http://schemas.openxmlformats.org/officeDocument/2006/relationships/oleObject" Target="../embeddings/oleObject226.bin"/><Relationship Id="rId21" Type="http://schemas.openxmlformats.org/officeDocument/2006/relationships/image" Target="../media/image209.wmf"/><Relationship Id="rId7" Type="http://schemas.openxmlformats.org/officeDocument/2006/relationships/oleObject" Target="../embeddings/oleObject229.bin"/><Relationship Id="rId12" Type="http://schemas.openxmlformats.org/officeDocument/2006/relationships/image" Target="../media/image206.wmf"/><Relationship Id="rId17" Type="http://schemas.openxmlformats.org/officeDocument/2006/relationships/oleObject" Target="../embeddings/oleObject234.bin"/><Relationship Id="rId25" Type="http://schemas.openxmlformats.org/officeDocument/2006/relationships/image" Target="../media/image210.wmf"/><Relationship Id="rId2" Type="http://schemas.openxmlformats.org/officeDocument/2006/relationships/slideLayout" Target="../slideLayouts/slideLayout2.xml"/><Relationship Id="rId16" Type="http://schemas.openxmlformats.org/officeDocument/2006/relationships/image" Target="../media/image208.wmf"/><Relationship Id="rId20" Type="http://schemas.openxmlformats.org/officeDocument/2006/relationships/oleObject" Target="../embeddings/oleObject236.bin"/><Relationship Id="rId1" Type="http://schemas.openxmlformats.org/officeDocument/2006/relationships/vmlDrawing" Target="../drawings/vmlDrawing49.vml"/><Relationship Id="rId6" Type="http://schemas.openxmlformats.org/officeDocument/2006/relationships/oleObject" Target="../embeddings/oleObject228.bin"/><Relationship Id="rId11" Type="http://schemas.openxmlformats.org/officeDocument/2006/relationships/oleObject" Target="../embeddings/oleObject231.bin"/><Relationship Id="rId24" Type="http://schemas.openxmlformats.org/officeDocument/2006/relationships/oleObject" Target="../embeddings/oleObject238.bin"/><Relationship Id="rId5" Type="http://schemas.openxmlformats.org/officeDocument/2006/relationships/oleObject" Target="../embeddings/oleObject227.bin"/><Relationship Id="rId15" Type="http://schemas.openxmlformats.org/officeDocument/2006/relationships/oleObject" Target="../embeddings/oleObject233.bin"/><Relationship Id="rId23" Type="http://schemas.openxmlformats.org/officeDocument/2006/relationships/image" Target="../media/image200.wmf"/><Relationship Id="rId10" Type="http://schemas.openxmlformats.org/officeDocument/2006/relationships/image" Target="../media/image197.wmf"/><Relationship Id="rId19" Type="http://schemas.openxmlformats.org/officeDocument/2006/relationships/image" Target="../media/image198.wmf"/><Relationship Id="rId4" Type="http://schemas.openxmlformats.org/officeDocument/2006/relationships/image" Target="../media/image204.wmf"/><Relationship Id="rId9" Type="http://schemas.openxmlformats.org/officeDocument/2006/relationships/oleObject" Target="../embeddings/oleObject230.bin"/><Relationship Id="rId14" Type="http://schemas.openxmlformats.org/officeDocument/2006/relationships/image" Target="../media/image207.wmf"/><Relationship Id="rId22" Type="http://schemas.openxmlformats.org/officeDocument/2006/relationships/oleObject" Target="../embeddings/oleObject237.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12.wmf"/><Relationship Id="rId5" Type="http://schemas.openxmlformats.org/officeDocument/2006/relationships/oleObject" Target="../embeddings/oleObject240.bin"/><Relationship Id="rId4" Type="http://schemas.openxmlformats.org/officeDocument/2006/relationships/image" Target="../media/image211.wmf"/></Relationships>
</file>

<file path=ppt/slides/_rels/slide56.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46.bin"/><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17.wmf"/><Relationship Id="rId2" Type="http://schemas.openxmlformats.org/officeDocument/2006/relationships/slideLayout" Target="../slideLayouts/slideLayout2.xml"/><Relationship Id="rId16" Type="http://schemas.openxmlformats.org/officeDocument/2006/relationships/image" Target="../media/image219.wmf"/><Relationship Id="rId1" Type="http://schemas.openxmlformats.org/officeDocument/2006/relationships/vmlDrawing" Target="../drawings/vmlDrawing51.vml"/><Relationship Id="rId6" Type="http://schemas.openxmlformats.org/officeDocument/2006/relationships/image" Target="../media/image214.wmf"/><Relationship Id="rId11" Type="http://schemas.openxmlformats.org/officeDocument/2006/relationships/oleObject" Target="../embeddings/oleObject245.bin"/><Relationship Id="rId5" Type="http://schemas.openxmlformats.org/officeDocument/2006/relationships/oleObject" Target="../embeddings/oleObject242.bin"/><Relationship Id="rId15" Type="http://schemas.openxmlformats.org/officeDocument/2006/relationships/oleObject" Target="../embeddings/oleObject247.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244.bin"/><Relationship Id="rId14" Type="http://schemas.openxmlformats.org/officeDocument/2006/relationships/image" Target="../media/image218.wmf"/></Relationships>
</file>

<file path=ppt/slides/_rels/slide57.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53.bin"/><Relationship Id="rId18" Type="http://schemas.openxmlformats.org/officeDocument/2006/relationships/image" Target="../media/image227.wmf"/><Relationship Id="rId3" Type="http://schemas.openxmlformats.org/officeDocument/2006/relationships/oleObject" Target="../embeddings/oleObject248.bin"/><Relationship Id="rId7" Type="http://schemas.openxmlformats.org/officeDocument/2006/relationships/oleObject" Target="../embeddings/oleObject250.bin"/><Relationship Id="rId12" Type="http://schemas.openxmlformats.org/officeDocument/2006/relationships/image" Target="../media/image224.wmf"/><Relationship Id="rId17" Type="http://schemas.openxmlformats.org/officeDocument/2006/relationships/oleObject" Target="../embeddings/oleObject255.bin"/><Relationship Id="rId2" Type="http://schemas.openxmlformats.org/officeDocument/2006/relationships/slideLayout" Target="../slideLayouts/slideLayout2.xml"/><Relationship Id="rId16" Type="http://schemas.openxmlformats.org/officeDocument/2006/relationships/image" Target="../media/image226.wmf"/><Relationship Id="rId1" Type="http://schemas.openxmlformats.org/officeDocument/2006/relationships/vmlDrawing" Target="../drawings/vmlDrawing52.vml"/><Relationship Id="rId6" Type="http://schemas.openxmlformats.org/officeDocument/2006/relationships/image" Target="../media/image221.wmf"/><Relationship Id="rId11" Type="http://schemas.openxmlformats.org/officeDocument/2006/relationships/oleObject" Target="../embeddings/oleObject252.bin"/><Relationship Id="rId5" Type="http://schemas.openxmlformats.org/officeDocument/2006/relationships/oleObject" Target="../embeddings/oleObject249.bin"/><Relationship Id="rId15" Type="http://schemas.openxmlformats.org/officeDocument/2006/relationships/oleObject" Target="../embeddings/oleObject254.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51.bin"/><Relationship Id="rId14" Type="http://schemas.openxmlformats.org/officeDocument/2006/relationships/image" Target="../media/image225.wmf"/></Relationships>
</file>

<file path=ppt/slides/_rels/slide58.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61.bin"/><Relationship Id="rId3" Type="http://schemas.openxmlformats.org/officeDocument/2006/relationships/oleObject" Target="../embeddings/oleObject256.bin"/><Relationship Id="rId7" Type="http://schemas.openxmlformats.org/officeDocument/2006/relationships/oleObject" Target="../embeddings/oleObject258.bin"/><Relationship Id="rId12" Type="http://schemas.openxmlformats.org/officeDocument/2006/relationships/image" Target="../media/image231.wmf"/><Relationship Id="rId2" Type="http://schemas.openxmlformats.org/officeDocument/2006/relationships/slideLayout" Target="../slideLayouts/slideLayout2.xml"/><Relationship Id="rId16" Type="http://schemas.openxmlformats.org/officeDocument/2006/relationships/image" Target="../media/image227.wmf"/><Relationship Id="rId1" Type="http://schemas.openxmlformats.org/officeDocument/2006/relationships/vmlDrawing" Target="../drawings/vmlDrawing53.vml"/><Relationship Id="rId6" Type="http://schemas.openxmlformats.org/officeDocument/2006/relationships/image" Target="../media/image229.wmf"/><Relationship Id="rId11" Type="http://schemas.openxmlformats.org/officeDocument/2006/relationships/oleObject" Target="../embeddings/oleObject260.bin"/><Relationship Id="rId5" Type="http://schemas.openxmlformats.org/officeDocument/2006/relationships/oleObject" Target="../embeddings/oleObject257.bin"/><Relationship Id="rId15" Type="http://schemas.openxmlformats.org/officeDocument/2006/relationships/oleObject" Target="../embeddings/oleObject262.bin"/><Relationship Id="rId10" Type="http://schemas.openxmlformats.org/officeDocument/2006/relationships/image" Target="../media/image230.wmf"/><Relationship Id="rId4" Type="http://schemas.openxmlformats.org/officeDocument/2006/relationships/image" Target="../media/image228.wmf"/><Relationship Id="rId9" Type="http://schemas.openxmlformats.org/officeDocument/2006/relationships/oleObject" Target="../embeddings/oleObject259.bin"/><Relationship Id="rId14" Type="http://schemas.openxmlformats.org/officeDocument/2006/relationships/image" Target="../media/image23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3.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234.wmf"/><Relationship Id="rId5" Type="http://schemas.openxmlformats.org/officeDocument/2006/relationships/oleObject" Target="../embeddings/oleObject264.bin"/><Relationship Id="rId4" Type="http://schemas.openxmlformats.org/officeDocument/2006/relationships/image" Target="../media/image23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60.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265.bin"/><Relationship Id="rId7" Type="http://schemas.openxmlformats.org/officeDocument/2006/relationships/oleObject" Target="../embeddings/oleObject267.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36.wmf"/><Relationship Id="rId5" Type="http://schemas.openxmlformats.org/officeDocument/2006/relationships/oleObject" Target="../embeddings/oleObject266.bin"/><Relationship Id="rId4" Type="http://schemas.openxmlformats.org/officeDocument/2006/relationships/image" Target="../media/image23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image" Target="../media/image241.wmf"/><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oleObject" Target="../embeddings/oleObject273.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38.wmf"/><Relationship Id="rId11" Type="http://schemas.openxmlformats.org/officeDocument/2006/relationships/image" Target="../media/image240.wmf"/><Relationship Id="rId5" Type="http://schemas.openxmlformats.org/officeDocument/2006/relationships/oleObject" Target="../embeddings/oleObject269.bin"/><Relationship Id="rId10" Type="http://schemas.openxmlformats.org/officeDocument/2006/relationships/oleObject" Target="../embeddings/oleObject272.bin"/><Relationship Id="rId4" Type="http://schemas.openxmlformats.org/officeDocument/2006/relationships/image" Target="../media/image204.wmf"/><Relationship Id="rId9" Type="http://schemas.openxmlformats.org/officeDocument/2006/relationships/oleObject" Target="../embeddings/oleObject27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第四章</a:t>
            </a:r>
            <a: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zh-CN" altLang="en-US"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刚体力学</a:t>
            </a:r>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sp>
        <p:nvSpPr>
          <p:cNvPr id="3076" name="灯片编号占位符 3"/>
          <p:cNvSpPr>
            <a:spLocks noGrp="1"/>
          </p:cNvSpPr>
          <p:nvPr>
            <p:ph type="sldNum" sz="quarter" idx="12"/>
          </p:nvPr>
        </p:nvSpPr>
        <p:spPr>
          <a:noFill/>
        </p:spPr>
        <p:txBody>
          <a:bodyPr/>
          <a:lstStyle/>
          <a:p>
            <a:fld id="{097925A0-E5CD-4E8A-A43E-D7D3A125DCF2}" type="slidenum">
              <a:rPr lang="en-US" altLang="zh-CN" smtClean="0"/>
              <a:pPr/>
              <a:t>1</a:t>
            </a:fld>
            <a:endParaRPr lang="en-US" altLang="zh-CN" dirty="0" smtClean="0"/>
          </a:p>
        </p:txBody>
      </p:sp>
    </p:spTree>
  </p:cSld>
  <p:clrMapOvr>
    <a:masterClrMapping/>
  </p:clrMapOvr>
  <p:transition advTm="131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56893"/>
            <a:ext cx="7772400" cy="5667396"/>
          </a:xfrm>
        </p:spPr>
        <p:txBody>
          <a:bodyPr/>
          <a:lstStyle/>
          <a:p>
            <a:pPr marL="514350" indent="-514350">
              <a:buNone/>
            </a:pPr>
            <a:r>
              <a:rPr lang="zh-CN" altLang="en-US" sz="2800" b="1" dirty="0" smtClean="0">
                <a:solidFill>
                  <a:schemeClr val="accent2"/>
                </a:solidFill>
              </a:rPr>
              <a:t>二、质心定理</a:t>
            </a:r>
            <a:endParaRPr lang="en-US" altLang="zh-CN" sz="2800" b="1" dirty="0" smtClean="0">
              <a:solidFill>
                <a:schemeClr val="accent2"/>
              </a:solidFill>
            </a:endParaRPr>
          </a:p>
          <a:p>
            <a:pPr marL="514350" indent="-514350">
              <a:buNone/>
            </a:pPr>
            <a:r>
              <a:rPr lang="zh-CN" altLang="en-US" sz="2800" dirty="0" smtClean="0"/>
              <a:t>对于平动：</a:t>
            </a:r>
            <a:r>
              <a:rPr lang="en-US" altLang="zh-CN" sz="2800" dirty="0" smtClean="0"/>
              <a:t>				</a:t>
            </a:r>
          </a:p>
          <a:p>
            <a:pPr marL="514350" indent="-514350">
              <a:buNone/>
            </a:pPr>
            <a:endParaRPr lang="en-US" altLang="zh-CN" sz="2800" dirty="0" smtClean="0"/>
          </a:p>
          <a:p>
            <a:pPr marL="514350" indent="-514350">
              <a:buNone/>
            </a:pPr>
            <a:r>
              <a:rPr lang="zh-CN" altLang="en-US" sz="2800" dirty="0" smtClean="0"/>
              <a:t>对于复杂的运动：</a:t>
            </a:r>
            <a:endParaRPr lang="en-US" altLang="zh-CN" sz="2800" dirty="0" smtClean="0"/>
          </a:p>
          <a:p>
            <a:pPr marL="514350" indent="-514350">
              <a:buNone/>
            </a:pPr>
            <a:endParaRPr lang="en-US" altLang="zh-CN" sz="2800" dirty="0" smtClean="0"/>
          </a:p>
          <a:p>
            <a:pPr marL="514350" indent="-514350">
              <a:buNone/>
            </a:pPr>
            <a:endParaRPr lang="en-US" altLang="zh-CN" sz="2800" dirty="0" smtClean="0"/>
          </a:p>
          <a:p>
            <a:pPr marL="514350" indent="-514350">
              <a:buNone/>
            </a:pPr>
            <a:endParaRPr lang="en-US" altLang="zh-CN" sz="2800" dirty="0" smtClean="0"/>
          </a:p>
          <a:p>
            <a:pPr marL="514350" indent="-514350">
              <a:buNone/>
            </a:pPr>
            <a:endParaRPr lang="en-US" altLang="zh-CN" sz="2800" dirty="0" smtClean="0"/>
          </a:p>
          <a:p>
            <a:pPr marL="514350" indent="-514350">
              <a:buNone/>
            </a:pPr>
            <a:endParaRPr lang="en-US" altLang="zh-CN" sz="2800" dirty="0" smtClean="0"/>
          </a:p>
          <a:p>
            <a:pPr marL="514350" indent="-514350">
              <a:buNone/>
            </a:pPr>
            <a:endParaRPr lang="en-US" altLang="zh-CN" sz="2800" dirty="0" smtClean="0"/>
          </a:p>
          <a:p>
            <a:pPr marL="514350" indent="-514350">
              <a:buNone/>
            </a:pP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10</a:t>
            </a:fld>
            <a:endParaRPr lang="en-US" altLang="zh-CN" dirty="0"/>
          </a:p>
        </p:txBody>
      </p:sp>
      <p:graphicFrame>
        <p:nvGraphicFramePr>
          <p:cNvPr id="48130" name="Object 2"/>
          <p:cNvGraphicFramePr>
            <a:graphicFrameLocks noChangeAspect="1"/>
          </p:cNvGraphicFramePr>
          <p:nvPr>
            <p:extLst>
              <p:ext uri="{D42A27DB-BD31-4B8C-83A1-F6EECF244321}">
                <p14:modId xmlns:p14="http://schemas.microsoft.com/office/powerpoint/2010/main" val="2843600640"/>
              </p:ext>
            </p:extLst>
          </p:nvPr>
        </p:nvGraphicFramePr>
        <p:xfrm>
          <a:off x="2408238" y="985838"/>
          <a:ext cx="5003800" cy="1022350"/>
        </p:xfrm>
        <a:graphic>
          <a:graphicData uri="http://schemas.openxmlformats.org/presentationml/2006/ole">
            <mc:AlternateContent xmlns:mc="http://schemas.openxmlformats.org/markup-compatibility/2006">
              <mc:Choice xmlns:v="urn:schemas-microsoft-com:vml" Requires="v">
                <p:oleObj spid="_x0000_s48359" name="Equation" r:id="rId3" imgW="1739880" imgH="355320" progId="">
                  <p:embed/>
                </p:oleObj>
              </mc:Choice>
              <mc:Fallback>
                <p:oleObj name="Equation" r:id="rId3" imgW="1739880" imgH="355320" progId="">
                  <p:embed/>
                  <p:pic>
                    <p:nvPicPr>
                      <p:cNvPr id="0" name="Picture 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985838"/>
                        <a:ext cx="50038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1022257105"/>
              </p:ext>
            </p:extLst>
          </p:nvPr>
        </p:nvGraphicFramePr>
        <p:xfrm>
          <a:off x="3707904" y="1973113"/>
          <a:ext cx="2774950" cy="1022350"/>
        </p:xfrm>
        <a:graphic>
          <a:graphicData uri="http://schemas.openxmlformats.org/presentationml/2006/ole">
            <mc:AlternateContent xmlns:mc="http://schemas.openxmlformats.org/markup-compatibility/2006">
              <mc:Choice xmlns:v="urn:schemas-microsoft-com:vml" Requires="v">
                <p:oleObj spid="_x0000_s48360" name="公式" r:id="rId5" imgW="965160" imgH="355320" progId="Equation.3">
                  <p:embed/>
                </p:oleObj>
              </mc:Choice>
              <mc:Fallback>
                <p:oleObj name="公式" r:id="rId5" imgW="965160" imgH="355320" progId="Equation.3">
                  <p:embed/>
                  <p:pic>
                    <p:nvPicPr>
                      <p:cNvPr id="0" name="Picture 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1973113"/>
                        <a:ext cx="277495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2941906631"/>
              </p:ext>
            </p:extLst>
          </p:nvPr>
        </p:nvGraphicFramePr>
        <p:xfrm>
          <a:off x="735013" y="2938164"/>
          <a:ext cx="6526212" cy="3659188"/>
        </p:xfrm>
        <a:graphic>
          <a:graphicData uri="http://schemas.openxmlformats.org/presentationml/2006/ole">
            <mc:AlternateContent xmlns:mc="http://schemas.openxmlformats.org/markup-compatibility/2006">
              <mc:Choice xmlns:v="urn:schemas-microsoft-com:vml" Requires="v">
                <p:oleObj spid="_x0000_s48361" name="公式" r:id="rId7" imgW="2412720" imgH="1600200" progId="Equation.3">
                  <p:embed/>
                </p:oleObj>
              </mc:Choice>
              <mc:Fallback>
                <p:oleObj name="公式" r:id="rId7" imgW="2412720" imgH="1600200" progId="Equation.3">
                  <p:embed/>
                  <p:pic>
                    <p:nvPicPr>
                      <p:cNvPr id="0" name="Picture 2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3" y="2938164"/>
                        <a:ext cx="6526212" cy="365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148" name="Picture 20"/>
          <p:cNvPicPr>
            <a:picLocks noChangeAspect="1" noChangeArrowheads="1"/>
          </p:cNvPicPr>
          <p:nvPr/>
        </p:nvPicPr>
        <p:blipFill rotWithShape="1">
          <a:blip r:embed="rId9">
            <a:extLst>
              <a:ext uri="{28A0092B-C50C-407E-A947-70E740481C1C}">
                <a14:useLocalDpi xmlns:a14="http://schemas.microsoft.com/office/drawing/2010/main" val="0"/>
              </a:ext>
            </a:extLst>
          </a:blip>
          <a:srcRect l="22571"/>
          <a:stretch/>
        </p:blipFill>
        <p:spPr bwMode="auto">
          <a:xfrm>
            <a:off x="3563888" y="5789537"/>
            <a:ext cx="1750640" cy="72687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0"/>
                                        </p:tgtEl>
                                        <p:attrNameLst>
                                          <p:attrName>style.visibility</p:attrName>
                                        </p:attrNameLst>
                                      </p:cBhvr>
                                      <p:to>
                                        <p:strVal val="visible"/>
                                      </p:to>
                                    </p:set>
                                    <p:anim calcmode="lin" valueType="num">
                                      <p:cBhvr additive="base">
                                        <p:cTn id="11" dur="500" fill="hold"/>
                                        <p:tgtEl>
                                          <p:spTgt spid="48130"/>
                                        </p:tgtEl>
                                        <p:attrNameLst>
                                          <p:attrName>ppt_x</p:attrName>
                                        </p:attrNameLst>
                                      </p:cBhvr>
                                      <p:tavLst>
                                        <p:tav tm="0">
                                          <p:val>
                                            <p:strVal val="#ppt_x"/>
                                          </p:val>
                                        </p:tav>
                                        <p:tav tm="100000">
                                          <p:val>
                                            <p:strVal val="#ppt_x"/>
                                          </p:val>
                                        </p:tav>
                                      </p:tavLst>
                                    </p:anim>
                                    <p:anim calcmode="lin" valueType="num">
                                      <p:cBhvr additive="base">
                                        <p:cTn id="12"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131"/>
                                        </p:tgtEl>
                                        <p:attrNameLst>
                                          <p:attrName>style.visibility</p:attrName>
                                        </p:attrNameLst>
                                      </p:cBhvr>
                                      <p:to>
                                        <p:strVal val="visible"/>
                                      </p:to>
                                    </p:set>
                                    <p:anim calcmode="lin" valueType="num">
                                      <p:cBhvr additive="base">
                                        <p:cTn id="23" dur="500" fill="hold"/>
                                        <p:tgtEl>
                                          <p:spTgt spid="48131"/>
                                        </p:tgtEl>
                                        <p:attrNameLst>
                                          <p:attrName>ppt_x</p:attrName>
                                        </p:attrNameLst>
                                      </p:cBhvr>
                                      <p:tavLst>
                                        <p:tav tm="0">
                                          <p:val>
                                            <p:strVal val="#ppt_x"/>
                                          </p:val>
                                        </p:tav>
                                        <p:tav tm="100000">
                                          <p:val>
                                            <p:strVal val="#ppt_x"/>
                                          </p:val>
                                        </p:tav>
                                      </p:tavLst>
                                    </p:anim>
                                    <p:anim calcmode="lin" valueType="num">
                                      <p:cBhvr additive="base">
                                        <p:cTn id="24"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2"/>
                                        </p:tgtEl>
                                        <p:attrNameLst>
                                          <p:attrName>style.visibility</p:attrName>
                                        </p:attrNameLst>
                                      </p:cBhvr>
                                      <p:to>
                                        <p:strVal val="visible"/>
                                      </p:to>
                                    </p:set>
                                    <p:anim calcmode="lin" valueType="num">
                                      <p:cBhvr additive="base">
                                        <p:cTn id="29" dur="500" fill="hold"/>
                                        <p:tgtEl>
                                          <p:spTgt spid="48132"/>
                                        </p:tgtEl>
                                        <p:attrNameLst>
                                          <p:attrName>ppt_x</p:attrName>
                                        </p:attrNameLst>
                                      </p:cBhvr>
                                      <p:tavLst>
                                        <p:tav tm="0">
                                          <p:val>
                                            <p:strVal val="#ppt_x"/>
                                          </p:val>
                                        </p:tav>
                                        <p:tav tm="100000">
                                          <p:val>
                                            <p:strVal val="#ppt_x"/>
                                          </p:val>
                                        </p:tav>
                                      </p:tavLst>
                                    </p:anim>
                                    <p:anim calcmode="lin" valueType="num">
                                      <p:cBhvr additive="base">
                                        <p:cTn id="30"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8148"/>
                                        </p:tgtEl>
                                        <p:attrNameLst>
                                          <p:attrName>style.visibility</p:attrName>
                                        </p:attrNameLst>
                                      </p:cBhvr>
                                      <p:to>
                                        <p:strVal val="visible"/>
                                      </p:to>
                                    </p:set>
                                    <p:anim calcmode="lin" valueType="num">
                                      <p:cBhvr additive="base">
                                        <p:cTn id="35" dur="500" fill="hold"/>
                                        <p:tgtEl>
                                          <p:spTgt spid="48148"/>
                                        </p:tgtEl>
                                        <p:attrNameLst>
                                          <p:attrName>ppt_x</p:attrName>
                                        </p:attrNameLst>
                                      </p:cBhvr>
                                      <p:tavLst>
                                        <p:tav tm="0">
                                          <p:val>
                                            <p:strVal val="#ppt_x"/>
                                          </p:val>
                                        </p:tav>
                                        <p:tav tm="100000">
                                          <p:val>
                                            <p:strVal val="#ppt_x"/>
                                          </p:val>
                                        </p:tav>
                                      </p:tavLst>
                                    </p:anim>
                                    <p:anim calcmode="lin" valueType="num">
                                      <p:cBhvr additive="base">
                                        <p:cTn id="36" dur="500" fill="hold"/>
                                        <p:tgtEl>
                                          <p:spTgt spid="48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564" y="692696"/>
            <a:ext cx="7772400" cy="5381644"/>
          </a:xfrm>
        </p:spPr>
        <p:txBody>
          <a:bodyPr/>
          <a:lstStyle/>
          <a:p>
            <a:r>
              <a:rPr lang="zh-CN" altLang="en-US" sz="2800" dirty="0" smtClean="0"/>
              <a:t>刚体质心的运动等同于全部质量集中于质心，所受合外力全部作用于质心的质点运动。</a:t>
            </a:r>
            <a:endParaRPr lang="en-US" altLang="zh-CN" sz="2800" dirty="0" smtClean="0"/>
          </a:p>
          <a:p>
            <a:r>
              <a:rPr lang="zh-CN" altLang="en-US" sz="2800" dirty="0" smtClean="0"/>
              <a:t>注意：质心运动定律描述的只是质心运动，并不是刚体运动的全部。也就是说，描述的只是刚体上一个特殊点的运动。</a:t>
            </a:r>
            <a:endParaRPr lang="en-US" altLang="zh-CN" sz="2800" dirty="0" smtClean="0"/>
          </a:p>
          <a:p>
            <a:r>
              <a:rPr lang="zh-CN" altLang="en-US" sz="2800" b="1" dirty="0" smtClean="0">
                <a:solidFill>
                  <a:srgbClr val="C00000"/>
                </a:solidFill>
              </a:rPr>
              <a:t>刚体动量：</a:t>
            </a:r>
            <a:endParaRPr lang="en-US" altLang="zh-CN" sz="2800" b="1" dirty="0" smtClean="0">
              <a:solidFill>
                <a:srgbClr val="C00000"/>
              </a:solidFill>
            </a:endParaRPr>
          </a:p>
          <a:p>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11</a:t>
            </a:fld>
            <a:endParaRPr lang="en-US" altLang="zh-CN" dirty="0"/>
          </a:p>
        </p:txBody>
      </p:sp>
      <p:graphicFrame>
        <p:nvGraphicFramePr>
          <p:cNvPr id="6146" name="Object 2"/>
          <p:cNvGraphicFramePr>
            <a:graphicFrameLocks noChangeAspect="1"/>
          </p:cNvGraphicFramePr>
          <p:nvPr>
            <p:extLst>
              <p:ext uri="{D42A27DB-BD31-4B8C-83A1-F6EECF244321}">
                <p14:modId xmlns:p14="http://schemas.microsoft.com/office/powerpoint/2010/main" val="3413676130"/>
              </p:ext>
            </p:extLst>
          </p:nvPr>
        </p:nvGraphicFramePr>
        <p:xfrm>
          <a:off x="1978025" y="3606800"/>
          <a:ext cx="5646738" cy="2230438"/>
        </p:xfrm>
        <a:graphic>
          <a:graphicData uri="http://schemas.openxmlformats.org/presentationml/2006/ole">
            <mc:AlternateContent xmlns:mc="http://schemas.openxmlformats.org/markup-compatibility/2006">
              <mc:Choice xmlns:v="urn:schemas-microsoft-com:vml" Requires="v">
                <p:oleObj spid="_x0000_s6220" name="Equation" r:id="rId3" imgW="2184120" imgH="863280" progId="">
                  <p:embed/>
                </p:oleObj>
              </mc:Choice>
              <mc:Fallback>
                <p:oleObj name="Equation" r:id="rId3" imgW="2184120" imgH="863280"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5" y="3606800"/>
                        <a:ext cx="5646738" cy="223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latin typeface="宋体" pitchFamily="2" charset="-122"/>
              </a:rPr>
              <a:t>§5.</a:t>
            </a:r>
            <a:r>
              <a:rPr lang="zh-CN" altLang="en-US" sz="3600" dirty="0" smtClean="0">
                <a:latin typeface="宋体" pitchFamily="2" charset="-122"/>
              </a:rPr>
              <a:t>刚体绕固定轴转动的动力学</a:t>
            </a:r>
            <a:endParaRPr lang="zh-CN" altLang="en-US" sz="3600" dirty="0"/>
          </a:p>
        </p:txBody>
      </p:sp>
      <p:sp>
        <p:nvSpPr>
          <p:cNvPr id="3" name="内容占位符 2"/>
          <p:cNvSpPr>
            <a:spLocks noGrp="1"/>
          </p:cNvSpPr>
          <p:nvPr>
            <p:ph idx="1"/>
          </p:nvPr>
        </p:nvSpPr>
        <p:spPr>
          <a:xfrm>
            <a:off x="357158" y="1500174"/>
            <a:ext cx="8101042" cy="5000660"/>
          </a:xfrm>
        </p:spPr>
        <p:txBody>
          <a:bodyPr/>
          <a:lstStyle/>
          <a:p>
            <a:pPr marL="0" indent="0">
              <a:buNone/>
            </a:pPr>
            <a:r>
              <a:rPr lang="zh-CN" altLang="en-US" sz="2800" b="1" dirty="0" smtClean="0">
                <a:solidFill>
                  <a:schemeClr val="accent2"/>
                </a:solidFill>
              </a:rPr>
              <a:t>一、作用于质点的力矩</a:t>
            </a:r>
            <a:endParaRPr lang="en-US" altLang="zh-CN" sz="2800" b="1" dirty="0" smtClean="0">
              <a:solidFill>
                <a:schemeClr val="accent2"/>
              </a:solidFill>
            </a:endParaRPr>
          </a:p>
          <a:p>
            <a:r>
              <a:rPr lang="zh-CN" altLang="en-US" sz="2800" dirty="0" smtClean="0"/>
              <a:t>选直角坐标系，转轴为</a:t>
            </a:r>
            <a:r>
              <a:rPr lang="en-US" altLang="zh-CN" sz="2800" dirty="0" smtClean="0"/>
              <a:t>z</a:t>
            </a:r>
            <a:r>
              <a:rPr lang="zh-CN" altLang="en-US" sz="2800" dirty="0" smtClean="0"/>
              <a:t>轴，质点在</a:t>
            </a:r>
            <a:r>
              <a:rPr lang="en-US" altLang="zh-CN" sz="2800" dirty="0" smtClean="0"/>
              <a:t>xy</a:t>
            </a:r>
            <a:r>
              <a:rPr lang="zh-CN" altLang="en-US" sz="2800" dirty="0" smtClean="0"/>
              <a:t>平面内。</a:t>
            </a:r>
            <a:endParaRPr lang="en-US" altLang="zh-CN" sz="2800" dirty="0" smtClean="0"/>
          </a:p>
          <a:p>
            <a:pPr marL="0" indent="0">
              <a:buNone/>
            </a:pPr>
            <a:r>
              <a:rPr lang="en-US" altLang="zh-CN" sz="2800" dirty="0"/>
              <a:t> </a:t>
            </a:r>
            <a:r>
              <a:rPr lang="en-US" altLang="zh-CN" sz="2800" dirty="0" smtClean="0"/>
              <a:t>  1</a:t>
            </a:r>
            <a:r>
              <a:rPr lang="zh-CN" altLang="en-US" sz="2800" dirty="0" smtClean="0"/>
              <a:t>、为简单，假定    在</a:t>
            </a:r>
            <a:r>
              <a:rPr lang="en-US" altLang="zh-CN" sz="2800" dirty="0" smtClean="0"/>
              <a:t>xy </a:t>
            </a:r>
            <a:r>
              <a:rPr lang="zh-CN" altLang="en-US" sz="2800" dirty="0" smtClean="0"/>
              <a:t>平面内。</a:t>
            </a:r>
            <a:endParaRPr lang="en-US" altLang="zh-CN" sz="2800" dirty="0" smtClean="0"/>
          </a:p>
          <a:p>
            <a:pPr>
              <a:buFont typeface="Wingdings" panose="05000000000000000000" pitchFamily="2" charset="2"/>
              <a:buChar char="Ø"/>
            </a:pPr>
            <a:r>
              <a:rPr lang="zh-CN" altLang="en-US" sz="2800" dirty="0" smtClean="0"/>
              <a:t>作用于质点</a:t>
            </a:r>
            <a:r>
              <a:rPr lang="en-US" altLang="zh-CN" sz="2800" dirty="0" smtClean="0"/>
              <a:t>A</a:t>
            </a:r>
            <a:r>
              <a:rPr lang="zh-CN" altLang="en-US" sz="2800" dirty="0" smtClean="0"/>
              <a:t>的力矩定义为：</a:t>
            </a:r>
            <a:endParaRPr lang="en-US" altLang="zh-CN" sz="2800" dirty="0" smtClean="0"/>
          </a:p>
          <a:p>
            <a:endParaRPr lang="en-US" altLang="zh-CN" sz="2800" dirty="0" smtClean="0"/>
          </a:p>
          <a:p>
            <a:pPr marL="0" indent="0">
              <a:buNone/>
            </a:pPr>
            <a:endParaRPr lang="en-US" altLang="zh-CN" sz="2800" dirty="0" smtClean="0"/>
          </a:p>
          <a:p>
            <a:pPr marL="0" indent="0">
              <a:buNone/>
            </a:pPr>
            <a:r>
              <a:rPr lang="zh-CN" altLang="en-US" sz="2800" dirty="0" smtClean="0"/>
              <a:t>    </a:t>
            </a:r>
            <a:r>
              <a:rPr lang="en-US" altLang="zh-CN" sz="2800" dirty="0" smtClean="0"/>
              <a:t>——</a:t>
            </a:r>
            <a:r>
              <a:rPr lang="zh-CN" altLang="en-US" sz="2800" dirty="0" smtClean="0"/>
              <a:t>作用于质点</a:t>
            </a:r>
            <a:r>
              <a:rPr lang="en-US" altLang="zh-CN" sz="2800" dirty="0" smtClean="0"/>
              <a:t>A</a:t>
            </a:r>
            <a:r>
              <a:rPr lang="zh-CN" altLang="en-US" sz="2800" dirty="0" smtClean="0"/>
              <a:t>的绕</a:t>
            </a:r>
            <a:r>
              <a:rPr lang="en-US" altLang="zh-CN" sz="2800" dirty="0" smtClean="0"/>
              <a:t>OZ</a:t>
            </a:r>
            <a:r>
              <a:rPr lang="zh-CN" altLang="en-US" sz="2800" dirty="0" smtClean="0"/>
              <a:t>轴的</a:t>
            </a:r>
            <a:endParaRPr lang="en-US" altLang="zh-CN" sz="2800" dirty="0" smtClean="0"/>
          </a:p>
          <a:p>
            <a:pPr marL="0" indent="0">
              <a:buNone/>
            </a:pPr>
            <a:r>
              <a:rPr lang="en-US" altLang="zh-CN" sz="2800" dirty="0"/>
              <a:t> </a:t>
            </a:r>
            <a:r>
              <a:rPr lang="en-US" altLang="zh-CN" sz="2800" dirty="0" smtClean="0"/>
              <a:t>   </a:t>
            </a:r>
            <a:r>
              <a:rPr lang="zh-CN" altLang="en-US" sz="2800" b="1" dirty="0" smtClean="0">
                <a:solidFill>
                  <a:srgbClr val="C00000"/>
                </a:solidFill>
              </a:rPr>
              <a:t>力矩</a:t>
            </a:r>
            <a:r>
              <a:rPr lang="zh-CN" altLang="en-US" sz="2800" dirty="0" smtClean="0"/>
              <a:t>，或叫</a:t>
            </a:r>
            <a:r>
              <a:rPr lang="zh-CN" altLang="en-US" sz="2800" b="1" dirty="0" smtClean="0">
                <a:solidFill>
                  <a:srgbClr val="C00000"/>
                </a:solidFill>
              </a:rPr>
              <a:t>转矩</a:t>
            </a:r>
            <a:r>
              <a:rPr lang="zh-CN" altLang="en-US" sz="2800" dirty="0" smtClean="0"/>
              <a:t>。</a:t>
            </a:r>
            <a:endParaRPr lang="en-US" altLang="zh-CN" sz="2800" dirty="0" smtClean="0"/>
          </a:p>
          <a:p>
            <a:pPr>
              <a:buNone/>
            </a:pPr>
            <a:r>
              <a:rPr lang="en-US" altLang="zh-CN" sz="2800" dirty="0" smtClean="0"/>
              <a:t>          </a:t>
            </a:r>
            <a:r>
              <a:rPr lang="zh-CN" altLang="en-US" sz="2800" dirty="0" smtClean="0"/>
              <a:t>是质点相对于</a:t>
            </a:r>
            <a:r>
              <a:rPr lang="en-US" altLang="zh-CN" sz="2800" dirty="0" smtClean="0"/>
              <a:t>Z</a:t>
            </a:r>
            <a:r>
              <a:rPr lang="zh-CN" altLang="en-US" sz="2800" dirty="0" smtClean="0"/>
              <a:t>轴的矢径。</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12</a:t>
            </a:fld>
            <a:endParaRPr lang="en-US" altLang="zh-CN" dirty="0"/>
          </a:p>
        </p:txBody>
      </p:sp>
      <p:graphicFrame>
        <p:nvGraphicFramePr>
          <p:cNvPr id="7171" name="Object 3"/>
          <p:cNvGraphicFramePr>
            <a:graphicFrameLocks noChangeAspect="1"/>
          </p:cNvGraphicFramePr>
          <p:nvPr/>
        </p:nvGraphicFramePr>
        <p:xfrm>
          <a:off x="3428992" y="2500306"/>
          <a:ext cx="428628" cy="529170"/>
        </p:xfrm>
        <a:graphic>
          <a:graphicData uri="http://schemas.openxmlformats.org/presentationml/2006/ole">
            <mc:AlternateContent xmlns:mc="http://schemas.openxmlformats.org/markup-compatibility/2006">
              <mc:Choice xmlns:v="urn:schemas-microsoft-com:vml" Requires="v">
                <p:oleObj spid="_x0000_s8153" name="公式" r:id="rId3" imgW="164957" imgH="203024" progId="Equation.3">
                  <p:embed/>
                </p:oleObj>
              </mc:Choice>
              <mc:Fallback>
                <p:oleObj name="公式" r:id="rId3" imgW="164957" imgH="203024" progId="Equation.3">
                  <p:embed/>
                  <p:pic>
                    <p:nvPicPr>
                      <p:cNvPr id="0" name="Picture 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2" y="2500306"/>
                        <a:ext cx="428628" cy="529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2354781090"/>
              </p:ext>
            </p:extLst>
          </p:nvPr>
        </p:nvGraphicFramePr>
        <p:xfrm>
          <a:off x="1357290" y="3645024"/>
          <a:ext cx="1990574" cy="722302"/>
        </p:xfrm>
        <a:graphic>
          <a:graphicData uri="http://schemas.openxmlformats.org/presentationml/2006/ole">
            <mc:AlternateContent xmlns:mc="http://schemas.openxmlformats.org/markup-compatibility/2006">
              <mc:Choice xmlns:v="urn:schemas-microsoft-com:vml" Requires="v">
                <p:oleObj spid="_x0000_s8154" name="Equation" r:id="rId5" imgW="596880" imgH="215640" progId="">
                  <p:embed/>
                </p:oleObj>
              </mc:Choice>
              <mc:Fallback>
                <p:oleObj name="Equation" r:id="rId5" imgW="596880" imgH="215640" progId="">
                  <p:embed/>
                  <p:pic>
                    <p:nvPicPr>
                      <p:cNvPr id="0" name="Picture 9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290" y="3645024"/>
                        <a:ext cx="1990574" cy="722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直接箭头连接符 19"/>
          <p:cNvCxnSpPr/>
          <p:nvPr/>
        </p:nvCxnSpPr>
        <p:spPr bwMode="auto">
          <a:xfrm rot="5400000" flipH="1" flipV="1">
            <a:off x="6108711" y="3107529"/>
            <a:ext cx="1213652"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p:nvPr/>
        </p:nvCxnSpPr>
        <p:spPr bwMode="auto">
          <a:xfrm>
            <a:off x="6715140" y="3714752"/>
            <a:ext cx="150019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直接箭头连接符 27"/>
          <p:cNvCxnSpPr/>
          <p:nvPr/>
        </p:nvCxnSpPr>
        <p:spPr bwMode="auto">
          <a:xfrm rot="10800000" flipV="1">
            <a:off x="5572132" y="3714752"/>
            <a:ext cx="1143008" cy="10001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rot="16200000" flipH="1">
            <a:off x="6715140" y="3714752"/>
            <a:ext cx="500066" cy="50006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3" name="直接箭头连接符 32"/>
          <p:cNvCxnSpPr/>
          <p:nvPr/>
        </p:nvCxnSpPr>
        <p:spPr bwMode="auto">
          <a:xfrm>
            <a:off x="6732240" y="3722162"/>
            <a:ext cx="125016" cy="642942"/>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37" name="直接箭头连接符 36"/>
          <p:cNvCxnSpPr/>
          <p:nvPr/>
        </p:nvCxnSpPr>
        <p:spPr bwMode="auto">
          <a:xfrm flipV="1">
            <a:off x="7215206" y="4000504"/>
            <a:ext cx="714380" cy="21431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1" name="直接连接符 40"/>
          <p:cNvCxnSpPr/>
          <p:nvPr/>
        </p:nvCxnSpPr>
        <p:spPr bwMode="auto">
          <a:xfrm flipV="1">
            <a:off x="6000760" y="4214818"/>
            <a:ext cx="1214446" cy="42862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7" name="直接连接符 46"/>
          <p:cNvCxnSpPr/>
          <p:nvPr/>
        </p:nvCxnSpPr>
        <p:spPr bwMode="auto">
          <a:xfrm rot="10800000">
            <a:off x="7143768" y="4143380"/>
            <a:ext cx="571504" cy="500066"/>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7184" name="Object 16"/>
          <p:cNvGraphicFramePr>
            <a:graphicFrameLocks noChangeAspect="1"/>
          </p:cNvGraphicFramePr>
          <p:nvPr>
            <p:extLst>
              <p:ext uri="{D42A27DB-BD31-4B8C-83A1-F6EECF244321}">
                <p14:modId xmlns:p14="http://schemas.microsoft.com/office/powerpoint/2010/main" val="2996246277"/>
              </p:ext>
            </p:extLst>
          </p:nvPr>
        </p:nvGraphicFramePr>
        <p:xfrm>
          <a:off x="7884368" y="3723775"/>
          <a:ext cx="461688" cy="569321"/>
        </p:xfrm>
        <a:graphic>
          <a:graphicData uri="http://schemas.openxmlformats.org/presentationml/2006/ole">
            <mc:AlternateContent xmlns:mc="http://schemas.openxmlformats.org/markup-compatibility/2006">
              <mc:Choice xmlns:v="urn:schemas-microsoft-com:vml" Requires="v">
                <p:oleObj spid="_x0000_s8155" name="公式" r:id="rId7" imgW="164957" imgH="203024" progId="Equation.3">
                  <p:embed/>
                </p:oleObj>
              </mc:Choice>
              <mc:Fallback>
                <p:oleObj name="公式" r:id="rId7" imgW="164957" imgH="203024" progId="Equation.3">
                  <p:embed/>
                  <p:pic>
                    <p:nvPicPr>
                      <p:cNvPr id="0" name="Picture 9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4368" y="3723775"/>
                        <a:ext cx="461688" cy="569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5" name="Object 17"/>
          <p:cNvGraphicFramePr>
            <a:graphicFrameLocks noChangeAspect="1"/>
          </p:cNvGraphicFramePr>
          <p:nvPr/>
        </p:nvGraphicFramePr>
        <p:xfrm>
          <a:off x="6858016" y="4214818"/>
          <a:ext cx="531485" cy="581090"/>
        </p:xfrm>
        <a:graphic>
          <a:graphicData uri="http://schemas.openxmlformats.org/presentationml/2006/ole">
            <mc:AlternateContent xmlns:mc="http://schemas.openxmlformats.org/markup-compatibility/2006">
              <mc:Choice xmlns:v="urn:schemas-microsoft-com:vml" Requires="v">
                <p:oleObj spid="_x0000_s8156" name="公式" r:id="rId9" imgW="152268" imgH="164957" progId="Equation.3">
                  <p:embed/>
                </p:oleObj>
              </mc:Choice>
              <mc:Fallback>
                <p:oleObj name="公式" r:id="rId9" imgW="152268" imgH="164957" progId="Equation.3">
                  <p:embed/>
                  <p:pic>
                    <p:nvPicPr>
                      <p:cNvPr id="0" name="Picture 9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16" y="4214818"/>
                        <a:ext cx="531485" cy="581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18"/>
          <p:cNvGraphicFramePr>
            <a:graphicFrameLocks noChangeAspect="1"/>
          </p:cNvGraphicFramePr>
          <p:nvPr/>
        </p:nvGraphicFramePr>
        <p:xfrm>
          <a:off x="6858016" y="2571744"/>
          <a:ext cx="446447" cy="446447"/>
        </p:xfrm>
        <a:graphic>
          <a:graphicData uri="http://schemas.openxmlformats.org/presentationml/2006/ole">
            <mc:AlternateContent xmlns:mc="http://schemas.openxmlformats.org/markup-compatibility/2006">
              <mc:Choice xmlns:v="urn:schemas-microsoft-com:vml" Requires="v">
                <p:oleObj spid="_x0000_s8157" name="公式" r:id="rId11" imgW="126725" imgH="126725" progId="Equation.3">
                  <p:embed/>
                </p:oleObj>
              </mc:Choice>
              <mc:Fallback>
                <p:oleObj name="公式" r:id="rId11" imgW="126725" imgH="126725" progId="Equation.3">
                  <p:embed/>
                  <p:pic>
                    <p:nvPicPr>
                      <p:cNvPr id="0" name="Picture 9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16" y="2571744"/>
                        <a:ext cx="446447" cy="446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7" name="Object 19"/>
          <p:cNvGraphicFramePr>
            <a:graphicFrameLocks noChangeAspect="1"/>
          </p:cNvGraphicFramePr>
          <p:nvPr/>
        </p:nvGraphicFramePr>
        <p:xfrm>
          <a:off x="8072462" y="3071810"/>
          <a:ext cx="488966" cy="577548"/>
        </p:xfrm>
        <a:graphic>
          <a:graphicData uri="http://schemas.openxmlformats.org/presentationml/2006/ole">
            <mc:AlternateContent xmlns:mc="http://schemas.openxmlformats.org/markup-compatibility/2006">
              <mc:Choice xmlns:v="urn:schemas-microsoft-com:vml" Requires="v">
                <p:oleObj spid="_x0000_s8158" name="公式" r:id="rId13" imgW="139579" imgH="164957" progId="Equation.3">
                  <p:embed/>
                </p:oleObj>
              </mc:Choice>
              <mc:Fallback>
                <p:oleObj name="公式" r:id="rId13" imgW="139579" imgH="164957" progId="Equation.3">
                  <p:embed/>
                  <p:pic>
                    <p:nvPicPr>
                      <p:cNvPr id="0" name="Picture 9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72462" y="3071810"/>
                        <a:ext cx="488966" cy="577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1" name="Object 23"/>
          <p:cNvGraphicFramePr>
            <a:graphicFrameLocks noChangeAspect="1"/>
          </p:cNvGraphicFramePr>
          <p:nvPr>
            <p:extLst>
              <p:ext uri="{D42A27DB-BD31-4B8C-83A1-F6EECF244321}">
                <p14:modId xmlns:p14="http://schemas.microsoft.com/office/powerpoint/2010/main" val="4271086210"/>
              </p:ext>
            </p:extLst>
          </p:nvPr>
        </p:nvGraphicFramePr>
        <p:xfrm>
          <a:off x="6786578" y="3500438"/>
          <a:ext cx="442905" cy="577546"/>
        </p:xfrm>
        <a:graphic>
          <a:graphicData uri="http://schemas.openxmlformats.org/presentationml/2006/ole">
            <mc:AlternateContent xmlns:mc="http://schemas.openxmlformats.org/markup-compatibility/2006">
              <mc:Choice xmlns:v="urn:schemas-microsoft-com:vml" Requires="v">
                <p:oleObj spid="_x0000_s8159" name="公式" r:id="rId15" imgW="126780" imgH="164814" progId="Equation.3">
                  <p:embed/>
                </p:oleObj>
              </mc:Choice>
              <mc:Fallback>
                <p:oleObj name="公式" r:id="rId15" imgW="126780" imgH="164814" progId="Equation.3">
                  <p:embed/>
                  <p:pic>
                    <p:nvPicPr>
                      <p:cNvPr id="0" name="Picture 9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6578" y="3500438"/>
                        <a:ext cx="442905" cy="577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8" name="Object 20"/>
          <p:cNvGraphicFramePr>
            <a:graphicFrameLocks noChangeAspect="1"/>
          </p:cNvGraphicFramePr>
          <p:nvPr/>
        </p:nvGraphicFramePr>
        <p:xfrm>
          <a:off x="5214942" y="4214818"/>
          <a:ext cx="442905" cy="492508"/>
        </p:xfrm>
        <a:graphic>
          <a:graphicData uri="http://schemas.openxmlformats.org/presentationml/2006/ole">
            <mc:AlternateContent xmlns:mc="http://schemas.openxmlformats.org/markup-compatibility/2006">
              <mc:Choice xmlns:v="urn:schemas-microsoft-com:vml" Requires="v">
                <p:oleObj spid="_x0000_s8160" name="公式" r:id="rId17" imgW="126835" imgH="139518" progId="Equation.3">
                  <p:embed/>
                </p:oleObj>
              </mc:Choice>
              <mc:Fallback>
                <p:oleObj name="公式" r:id="rId17" imgW="126835" imgH="139518" progId="Equation.3">
                  <p:embed/>
                  <p:pic>
                    <p:nvPicPr>
                      <p:cNvPr id="0" name="Picture 9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4942" y="4214818"/>
                        <a:ext cx="442905" cy="492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9" name="Object 21"/>
          <p:cNvGraphicFramePr>
            <a:graphicFrameLocks noChangeAspect="1"/>
          </p:cNvGraphicFramePr>
          <p:nvPr>
            <p:extLst>
              <p:ext uri="{D42A27DB-BD31-4B8C-83A1-F6EECF244321}">
                <p14:modId xmlns:p14="http://schemas.microsoft.com/office/powerpoint/2010/main" val="3841644081"/>
              </p:ext>
            </p:extLst>
          </p:nvPr>
        </p:nvGraphicFramePr>
        <p:xfrm>
          <a:off x="7172114" y="3772438"/>
          <a:ext cx="328844" cy="463012"/>
        </p:xfrm>
        <a:graphic>
          <a:graphicData uri="http://schemas.openxmlformats.org/presentationml/2006/ole">
            <mc:AlternateContent xmlns:mc="http://schemas.openxmlformats.org/markup-compatibility/2006">
              <mc:Choice xmlns:v="urn:schemas-microsoft-com:vml" Requires="v">
                <p:oleObj spid="_x0000_s8161" name="公式" r:id="rId19" imgW="126725" imgH="177415" progId="Equation.3">
                  <p:embed/>
                </p:oleObj>
              </mc:Choice>
              <mc:Fallback>
                <p:oleObj name="公式" r:id="rId19" imgW="126725" imgH="177415" progId="Equation.3">
                  <p:embed/>
                  <p:pic>
                    <p:nvPicPr>
                      <p:cNvPr id="0" name="Picture 9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2114" y="3772438"/>
                        <a:ext cx="328844" cy="46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0" name="Object 22"/>
          <p:cNvGraphicFramePr>
            <a:graphicFrameLocks noChangeAspect="1"/>
          </p:cNvGraphicFramePr>
          <p:nvPr>
            <p:extLst>
              <p:ext uri="{D42A27DB-BD31-4B8C-83A1-F6EECF244321}">
                <p14:modId xmlns:p14="http://schemas.microsoft.com/office/powerpoint/2010/main" val="4066707240"/>
              </p:ext>
            </p:extLst>
          </p:nvPr>
        </p:nvGraphicFramePr>
        <p:xfrm>
          <a:off x="7642124" y="4149080"/>
          <a:ext cx="458268" cy="544906"/>
        </p:xfrm>
        <a:graphic>
          <a:graphicData uri="http://schemas.openxmlformats.org/presentationml/2006/ole">
            <mc:AlternateContent xmlns:mc="http://schemas.openxmlformats.org/markup-compatibility/2006">
              <mc:Choice xmlns:v="urn:schemas-microsoft-com:vml" Requires="v">
                <p:oleObj spid="_x0000_s8162" name="公式" r:id="rId21" imgW="203112" imgH="241195" progId="Equation.3">
                  <p:embed/>
                </p:oleObj>
              </mc:Choice>
              <mc:Fallback>
                <p:oleObj name="公式" r:id="rId21" imgW="203112" imgH="241195" progId="Equation.3">
                  <p:embed/>
                  <p:pic>
                    <p:nvPicPr>
                      <p:cNvPr id="0" name="Picture 9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42124" y="4149080"/>
                        <a:ext cx="458268" cy="5449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2" name="Object 24"/>
          <p:cNvGraphicFramePr>
            <a:graphicFrameLocks noChangeAspect="1"/>
          </p:cNvGraphicFramePr>
          <p:nvPr>
            <p:extLst>
              <p:ext uri="{D42A27DB-BD31-4B8C-83A1-F6EECF244321}">
                <p14:modId xmlns:p14="http://schemas.microsoft.com/office/powerpoint/2010/main" val="525916684"/>
              </p:ext>
            </p:extLst>
          </p:nvPr>
        </p:nvGraphicFramePr>
        <p:xfrm>
          <a:off x="6516216" y="3832524"/>
          <a:ext cx="370814" cy="532580"/>
        </p:xfrm>
        <a:graphic>
          <a:graphicData uri="http://schemas.openxmlformats.org/presentationml/2006/ole">
            <mc:AlternateContent xmlns:mc="http://schemas.openxmlformats.org/markup-compatibility/2006">
              <mc:Choice xmlns:v="urn:schemas-microsoft-com:vml" Requires="v">
                <p:oleObj spid="_x0000_s8163" name="公式" r:id="rId23" imgW="152268" imgH="215713" progId="Equation.3">
                  <p:embed/>
                </p:oleObj>
              </mc:Choice>
              <mc:Fallback>
                <p:oleObj name="公式" r:id="rId23" imgW="152268" imgH="215713" progId="Equation.3">
                  <p:embed/>
                  <p:pic>
                    <p:nvPicPr>
                      <p:cNvPr id="0" name="Picture 9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16216" y="3832524"/>
                        <a:ext cx="370814" cy="532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直接箭头连接符 59"/>
          <p:cNvCxnSpPr/>
          <p:nvPr/>
        </p:nvCxnSpPr>
        <p:spPr bwMode="auto">
          <a:xfrm rot="5400000" flipH="1" flipV="1">
            <a:off x="7500958" y="4000504"/>
            <a:ext cx="428628"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7193" name="Object 25"/>
          <p:cNvGraphicFramePr>
            <a:graphicFrameLocks noChangeAspect="1"/>
          </p:cNvGraphicFramePr>
          <p:nvPr/>
        </p:nvGraphicFramePr>
        <p:xfrm>
          <a:off x="6072198" y="3143248"/>
          <a:ext cx="446447" cy="492510"/>
        </p:xfrm>
        <a:graphic>
          <a:graphicData uri="http://schemas.openxmlformats.org/presentationml/2006/ole">
            <mc:AlternateContent xmlns:mc="http://schemas.openxmlformats.org/markup-compatibility/2006">
              <mc:Choice xmlns:v="urn:schemas-microsoft-com:vml" Requires="v">
                <p:oleObj spid="_x0000_s8164" name="公式" r:id="rId25" imgW="126835" imgH="139518" progId="Equation.3">
                  <p:embed/>
                </p:oleObj>
              </mc:Choice>
              <mc:Fallback>
                <p:oleObj name="公式" r:id="rId25" imgW="126835" imgH="139518" progId="Equation.3">
                  <p:embed/>
                  <p:pic>
                    <p:nvPicPr>
                      <p:cNvPr id="0" name="Picture 9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72198" y="3143248"/>
                        <a:ext cx="446447" cy="492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任意多边形 14"/>
          <p:cNvSpPr/>
          <p:nvPr/>
        </p:nvSpPr>
        <p:spPr bwMode="auto">
          <a:xfrm>
            <a:off x="7340600" y="4178300"/>
            <a:ext cx="50953" cy="114300"/>
          </a:xfrm>
          <a:custGeom>
            <a:avLst/>
            <a:gdLst>
              <a:gd name="connsiteX0" fmla="*/ 12700 w 50953"/>
              <a:gd name="connsiteY0" fmla="*/ 0 h 114300"/>
              <a:gd name="connsiteX1" fmla="*/ 50800 w 50953"/>
              <a:gd name="connsiteY1" fmla="*/ 63500 h 114300"/>
              <a:gd name="connsiteX2" fmla="*/ 0 w 50953"/>
              <a:gd name="connsiteY2" fmla="*/ 114300 h 114300"/>
              <a:gd name="connsiteX3" fmla="*/ 0 w 50953"/>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50953" h="114300">
                <a:moveTo>
                  <a:pt x="12700" y="0"/>
                </a:moveTo>
                <a:cubicBezTo>
                  <a:pt x="32808" y="22225"/>
                  <a:pt x="52917" y="44450"/>
                  <a:pt x="50800" y="63500"/>
                </a:cubicBezTo>
                <a:cubicBezTo>
                  <a:pt x="48683" y="82550"/>
                  <a:pt x="0" y="114300"/>
                  <a:pt x="0" y="114300"/>
                </a:cubicBezTo>
                <a:lnTo>
                  <a:pt x="0" y="114300"/>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147319406"/>
              </p:ext>
            </p:extLst>
          </p:nvPr>
        </p:nvGraphicFramePr>
        <p:xfrm>
          <a:off x="827584" y="5589240"/>
          <a:ext cx="465138" cy="552450"/>
        </p:xfrm>
        <a:graphic>
          <a:graphicData uri="http://schemas.openxmlformats.org/presentationml/2006/ole">
            <mc:AlternateContent xmlns:mc="http://schemas.openxmlformats.org/markup-compatibility/2006">
              <mc:Choice xmlns:v="urn:schemas-microsoft-com:vml" Requires="v">
                <p:oleObj spid="_x0000_s8165" name="公式" r:id="rId27" imgW="139680" imgH="164880" progId="Equation.3">
                  <p:embed/>
                </p:oleObj>
              </mc:Choice>
              <mc:Fallback>
                <p:oleObj name="公式" r:id="rId27" imgW="139680" imgH="164880" progId="Equation.3">
                  <p:embed/>
                  <p:pic>
                    <p:nvPicPr>
                      <p:cNvPr id="0" name="Picture 94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7584" y="5589240"/>
                        <a:ext cx="4651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1"/>
                                        </p:tgtEl>
                                        <p:attrNameLst>
                                          <p:attrName>style.visibility</p:attrName>
                                        </p:attrNameLst>
                                      </p:cBhvr>
                                      <p:to>
                                        <p:strVal val="visible"/>
                                      </p:to>
                                    </p:set>
                                    <p:anim calcmode="lin" valueType="num">
                                      <p:cBhvr additive="base">
                                        <p:cTn id="23" dur="500" fill="hold"/>
                                        <p:tgtEl>
                                          <p:spTgt spid="7171"/>
                                        </p:tgtEl>
                                        <p:attrNameLst>
                                          <p:attrName>ppt_x</p:attrName>
                                        </p:attrNameLst>
                                      </p:cBhvr>
                                      <p:tavLst>
                                        <p:tav tm="0">
                                          <p:val>
                                            <p:strVal val="#ppt_x"/>
                                          </p:val>
                                        </p:tav>
                                        <p:tav tm="100000">
                                          <p:val>
                                            <p:strVal val="#ppt_x"/>
                                          </p:val>
                                        </p:tav>
                                      </p:tavLst>
                                    </p:anim>
                                    <p:anim calcmode="lin" valueType="num">
                                      <p:cBhvr additive="base">
                                        <p:cTn id="2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fill="hold"/>
                                        <p:tgtEl>
                                          <p:spTgt spid="47"/>
                                        </p:tgtEl>
                                        <p:attrNameLst>
                                          <p:attrName>ppt_x</p:attrName>
                                        </p:attrNameLst>
                                      </p:cBhvr>
                                      <p:tavLst>
                                        <p:tav tm="0">
                                          <p:val>
                                            <p:strVal val="#ppt_x"/>
                                          </p:val>
                                        </p:tav>
                                        <p:tav tm="100000">
                                          <p:val>
                                            <p:strVal val="#ppt_x"/>
                                          </p:val>
                                        </p:tav>
                                      </p:tavLst>
                                    </p:anim>
                                    <p:anim calcmode="lin" valueType="num">
                                      <p:cBhvr additive="base">
                                        <p:cTn id="58" dur="500" fill="hold"/>
                                        <p:tgtEl>
                                          <p:spTgt spid="4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184"/>
                                        </p:tgtEl>
                                        <p:attrNameLst>
                                          <p:attrName>style.visibility</p:attrName>
                                        </p:attrNameLst>
                                      </p:cBhvr>
                                      <p:to>
                                        <p:strVal val="visible"/>
                                      </p:to>
                                    </p:set>
                                    <p:anim calcmode="lin" valueType="num">
                                      <p:cBhvr additive="base">
                                        <p:cTn id="61" dur="500" fill="hold"/>
                                        <p:tgtEl>
                                          <p:spTgt spid="7184"/>
                                        </p:tgtEl>
                                        <p:attrNameLst>
                                          <p:attrName>ppt_x</p:attrName>
                                        </p:attrNameLst>
                                      </p:cBhvr>
                                      <p:tavLst>
                                        <p:tav tm="0">
                                          <p:val>
                                            <p:strVal val="#ppt_x"/>
                                          </p:val>
                                        </p:tav>
                                        <p:tav tm="100000">
                                          <p:val>
                                            <p:strVal val="#ppt_x"/>
                                          </p:val>
                                        </p:tav>
                                      </p:tavLst>
                                    </p:anim>
                                    <p:anim calcmode="lin" valueType="num">
                                      <p:cBhvr additive="base">
                                        <p:cTn id="62" dur="500" fill="hold"/>
                                        <p:tgtEl>
                                          <p:spTgt spid="718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185"/>
                                        </p:tgtEl>
                                        <p:attrNameLst>
                                          <p:attrName>style.visibility</p:attrName>
                                        </p:attrNameLst>
                                      </p:cBhvr>
                                      <p:to>
                                        <p:strVal val="visible"/>
                                      </p:to>
                                    </p:set>
                                    <p:anim calcmode="lin" valueType="num">
                                      <p:cBhvr additive="base">
                                        <p:cTn id="65" dur="500" fill="hold"/>
                                        <p:tgtEl>
                                          <p:spTgt spid="7185"/>
                                        </p:tgtEl>
                                        <p:attrNameLst>
                                          <p:attrName>ppt_x</p:attrName>
                                        </p:attrNameLst>
                                      </p:cBhvr>
                                      <p:tavLst>
                                        <p:tav tm="0">
                                          <p:val>
                                            <p:strVal val="#ppt_x"/>
                                          </p:val>
                                        </p:tav>
                                        <p:tav tm="100000">
                                          <p:val>
                                            <p:strVal val="#ppt_x"/>
                                          </p:val>
                                        </p:tav>
                                      </p:tavLst>
                                    </p:anim>
                                    <p:anim calcmode="lin" valueType="num">
                                      <p:cBhvr additive="base">
                                        <p:cTn id="66" dur="500" fill="hold"/>
                                        <p:tgtEl>
                                          <p:spTgt spid="718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186"/>
                                        </p:tgtEl>
                                        <p:attrNameLst>
                                          <p:attrName>style.visibility</p:attrName>
                                        </p:attrNameLst>
                                      </p:cBhvr>
                                      <p:to>
                                        <p:strVal val="visible"/>
                                      </p:to>
                                    </p:set>
                                    <p:anim calcmode="lin" valueType="num">
                                      <p:cBhvr additive="base">
                                        <p:cTn id="69" dur="500" fill="hold"/>
                                        <p:tgtEl>
                                          <p:spTgt spid="7186"/>
                                        </p:tgtEl>
                                        <p:attrNameLst>
                                          <p:attrName>ppt_x</p:attrName>
                                        </p:attrNameLst>
                                      </p:cBhvr>
                                      <p:tavLst>
                                        <p:tav tm="0">
                                          <p:val>
                                            <p:strVal val="#ppt_x"/>
                                          </p:val>
                                        </p:tav>
                                        <p:tav tm="100000">
                                          <p:val>
                                            <p:strVal val="#ppt_x"/>
                                          </p:val>
                                        </p:tav>
                                      </p:tavLst>
                                    </p:anim>
                                    <p:anim calcmode="lin" valueType="num">
                                      <p:cBhvr additive="base">
                                        <p:cTn id="70" dur="500" fill="hold"/>
                                        <p:tgtEl>
                                          <p:spTgt spid="718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187"/>
                                        </p:tgtEl>
                                        <p:attrNameLst>
                                          <p:attrName>style.visibility</p:attrName>
                                        </p:attrNameLst>
                                      </p:cBhvr>
                                      <p:to>
                                        <p:strVal val="visible"/>
                                      </p:to>
                                    </p:set>
                                    <p:anim calcmode="lin" valueType="num">
                                      <p:cBhvr additive="base">
                                        <p:cTn id="73" dur="500" fill="hold"/>
                                        <p:tgtEl>
                                          <p:spTgt spid="7187"/>
                                        </p:tgtEl>
                                        <p:attrNameLst>
                                          <p:attrName>ppt_x</p:attrName>
                                        </p:attrNameLst>
                                      </p:cBhvr>
                                      <p:tavLst>
                                        <p:tav tm="0">
                                          <p:val>
                                            <p:strVal val="#ppt_x"/>
                                          </p:val>
                                        </p:tav>
                                        <p:tav tm="100000">
                                          <p:val>
                                            <p:strVal val="#ppt_x"/>
                                          </p:val>
                                        </p:tav>
                                      </p:tavLst>
                                    </p:anim>
                                    <p:anim calcmode="lin" valueType="num">
                                      <p:cBhvr additive="base">
                                        <p:cTn id="74" dur="500" fill="hold"/>
                                        <p:tgtEl>
                                          <p:spTgt spid="718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188"/>
                                        </p:tgtEl>
                                        <p:attrNameLst>
                                          <p:attrName>style.visibility</p:attrName>
                                        </p:attrNameLst>
                                      </p:cBhvr>
                                      <p:to>
                                        <p:strVal val="visible"/>
                                      </p:to>
                                    </p:set>
                                    <p:anim calcmode="lin" valueType="num">
                                      <p:cBhvr additive="base">
                                        <p:cTn id="77" dur="500" fill="hold"/>
                                        <p:tgtEl>
                                          <p:spTgt spid="7188"/>
                                        </p:tgtEl>
                                        <p:attrNameLst>
                                          <p:attrName>ppt_x</p:attrName>
                                        </p:attrNameLst>
                                      </p:cBhvr>
                                      <p:tavLst>
                                        <p:tav tm="0">
                                          <p:val>
                                            <p:strVal val="#ppt_x"/>
                                          </p:val>
                                        </p:tav>
                                        <p:tav tm="100000">
                                          <p:val>
                                            <p:strVal val="#ppt_x"/>
                                          </p:val>
                                        </p:tav>
                                      </p:tavLst>
                                    </p:anim>
                                    <p:anim calcmode="lin" valueType="num">
                                      <p:cBhvr additive="base">
                                        <p:cTn id="78" dur="500" fill="hold"/>
                                        <p:tgtEl>
                                          <p:spTgt spid="718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189"/>
                                        </p:tgtEl>
                                        <p:attrNameLst>
                                          <p:attrName>style.visibility</p:attrName>
                                        </p:attrNameLst>
                                      </p:cBhvr>
                                      <p:to>
                                        <p:strVal val="visible"/>
                                      </p:to>
                                    </p:set>
                                    <p:anim calcmode="lin" valueType="num">
                                      <p:cBhvr additive="base">
                                        <p:cTn id="81" dur="500" fill="hold"/>
                                        <p:tgtEl>
                                          <p:spTgt spid="7189"/>
                                        </p:tgtEl>
                                        <p:attrNameLst>
                                          <p:attrName>ppt_x</p:attrName>
                                        </p:attrNameLst>
                                      </p:cBhvr>
                                      <p:tavLst>
                                        <p:tav tm="0">
                                          <p:val>
                                            <p:strVal val="#ppt_x"/>
                                          </p:val>
                                        </p:tav>
                                        <p:tav tm="100000">
                                          <p:val>
                                            <p:strVal val="#ppt_x"/>
                                          </p:val>
                                        </p:tav>
                                      </p:tavLst>
                                    </p:anim>
                                    <p:anim calcmode="lin" valueType="num">
                                      <p:cBhvr additive="base">
                                        <p:cTn id="82" dur="500" fill="hold"/>
                                        <p:tgtEl>
                                          <p:spTgt spid="718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190"/>
                                        </p:tgtEl>
                                        <p:attrNameLst>
                                          <p:attrName>style.visibility</p:attrName>
                                        </p:attrNameLst>
                                      </p:cBhvr>
                                      <p:to>
                                        <p:strVal val="visible"/>
                                      </p:to>
                                    </p:set>
                                    <p:anim calcmode="lin" valueType="num">
                                      <p:cBhvr additive="base">
                                        <p:cTn id="85" dur="500" fill="hold"/>
                                        <p:tgtEl>
                                          <p:spTgt spid="7190"/>
                                        </p:tgtEl>
                                        <p:attrNameLst>
                                          <p:attrName>ppt_x</p:attrName>
                                        </p:attrNameLst>
                                      </p:cBhvr>
                                      <p:tavLst>
                                        <p:tav tm="0">
                                          <p:val>
                                            <p:strVal val="#ppt_x"/>
                                          </p:val>
                                        </p:tav>
                                        <p:tav tm="100000">
                                          <p:val>
                                            <p:strVal val="#ppt_x"/>
                                          </p:val>
                                        </p:tav>
                                      </p:tavLst>
                                    </p:anim>
                                    <p:anim calcmode="lin" valueType="num">
                                      <p:cBhvr additive="base">
                                        <p:cTn id="86" dur="500" fill="hold"/>
                                        <p:tgtEl>
                                          <p:spTgt spid="719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7191"/>
                                        </p:tgtEl>
                                        <p:attrNameLst>
                                          <p:attrName>style.visibility</p:attrName>
                                        </p:attrNameLst>
                                      </p:cBhvr>
                                      <p:to>
                                        <p:strVal val="visible"/>
                                      </p:to>
                                    </p:set>
                                    <p:anim calcmode="lin" valueType="num">
                                      <p:cBhvr additive="base">
                                        <p:cTn id="89" dur="500" fill="hold"/>
                                        <p:tgtEl>
                                          <p:spTgt spid="7191"/>
                                        </p:tgtEl>
                                        <p:attrNameLst>
                                          <p:attrName>ppt_x</p:attrName>
                                        </p:attrNameLst>
                                      </p:cBhvr>
                                      <p:tavLst>
                                        <p:tav tm="0">
                                          <p:val>
                                            <p:strVal val="#ppt_x"/>
                                          </p:val>
                                        </p:tav>
                                        <p:tav tm="100000">
                                          <p:val>
                                            <p:strVal val="#ppt_x"/>
                                          </p:val>
                                        </p:tav>
                                      </p:tavLst>
                                    </p:anim>
                                    <p:anim calcmode="lin" valueType="num">
                                      <p:cBhvr additive="base">
                                        <p:cTn id="90" dur="500" fill="hold"/>
                                        <p:tgtEl>
                                          <p:spTgt spid="719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7192"/>
                                        </p:tgtEl>
                                        <p:attrNameLst>
                                          <p:attrName>style.visibility</p:attrName>
                                        </p:attrNameLst>
                                      </p:cBhvr>
                                      <p:to>
                                        <p:strVal val="visible"/>
                                      </p:to>
                                    </p:set>
                                    <p:anim calcmode="lin" valueType="num">
                                      <p:cBhvr additive="base">
                                        <p:cTn id="93" dur="500" fill="hold"/>
                                        <p:tgtEl>
                                          <p:spTgt spid="7192"/>
                                        </p:tgtEl>
                                        <p:attrNameLst>
                                          <p:attrName>ppt_x</p:attrName>
                                        </p:attrNameLst>
                                      </p:cBhvr>
                                      <p:tavLst>
                                        <p:tav tm="0">
                                          <p:val>
                                            <p:strVal val="#ppt_x"/>
                                          </p:val>
                                        </p:tav>
                                        <p:tav tm="100000">
                                          <p:val>
                                            <p:strVal val="#ppt_x"/>
                                          </p:val>
                                        </p:tav>
                                      </p:tavLst>
                                    </p:anim>
                                    <p:anim calcmode="lin" valueType="num">
                                      <p:cBhvr additive="base">
                                        <p:cTn id="94" dur="500" fill="hold"/>
                                        <p:tgtEl>
                                          <p:spTgt spid="719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500" fill="hold"/>
                                        <p:tgtEl>
                                          <p:spTgt spid="60"/>
                                        </p:tgtEl>
                                        <p:attrNameLst>
                                          <p:attrName>ppt_x</p:attrName>
                                        </p:attrNameLst>
                                      </p:cBhvr>
                                      <p:tavLst>
                                        <p:tav tm="0">
                                          <p:val>
                                            <p:strVal val="#ppt_x"/>
                                          </p:val>
                                        </p:tav>
                                        <p:tav tm="100000">
                                          <p:val>
                                            <p:strVal val="#ppt_x"/>
                                          </p:val>
                                        </p:tav>
                                      </p:tavLst>
                                    </p:anim>
                                    <p:anim calcmode="lin" valueType="num">
                                      <p:cBhvr additive="base">
                                        <p:cTn id="98" dur="500" fill="hold"/>
                                        <p:tgtEl>
                                          <p:spTgt spid="6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7193"/>
                                        </p:tgtEl>
                                        <p:attrNameLst>
                                          <p:attrName>style.visibility</p:attrName>
                                        </p:attrNameLst>
                                      </p:cBhvr>
                                      <p:to>
                                        <p:strVal val="visible"/>
                                      </p:to>
                                    </p:set>
                                    <p:anim calcmode="lin" valueType="num">
                                      <p:cBhvr additive="base">
                                        <p:cTn id="101" dur="500" fill="hold"/>
                                        <p:tgtEl>
                                          <p:spTgt spid="7193"/>
                                        </p:tgtEl>
                                        <p:attrNameLst>
                                          <p:attrName>ppt_x</p:attrName>
                                        </p:attrNameLst>
                                      </p:cBhvr>
                                      <p:tavLst>
                                        <p:tav tm="0">
                                          <p:val>
                                            <p:strVal val="#ppt_x"/>
                                          </p:val>
                                        </p:tav>
                                        <p:tav tm="100000">
                                          <p:val>
                                            <p:strVal val="#ppt_x"/>
                                          </p:val>
                                        </p:tav>
                                      </p:tavLst>
                                    </p:anim>
                                    <p:anim calcmode="lin" valueType="num">
                                      <p:cBhvr additive="base">
                                        <p:cTn id="102" dur="500" fill="hold"/>
                                        <p:tgtEl>
                                          <p:spTgt spid="719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 calcmode="lin" valueType="num">
                                      <p:cBhvr additive="base">
                                        <p:cTn id="10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7172"/>
                                        </p:tgtEl>
                                        <p:attrNameLst>
                                          <p:attrName>style.visibility</p:attrName>
                                        </p:attrNameLst>
                                      </p:cBhvr>
                                      <p:to>
                                        <p:strVal val="visible"/>
                                      </p:to>
                                    </p:set>
                                    <p:anim calcmode="lin" valueType="num">
                                      <p:cBhvr additive="base">
                                        <p:cTn id="113" dur="500" fill="hold"/>
                                        <p:tgtEl>
                                          <p:spTgt spid="7172"/>
                                        </p:tgtEl>
                                        <p:attrNameLst>
                                          <p:attrName>ppt_x</p:attrName>
                                        </p:attrNameLst>
                                      </p:cBhvr>
                                      <p:tavLst>
                                        <p:tav tm="0">
                                          <p:val>
                                            <p:strVal val="#ppt_x"/>
                                          </p:val>
                                        </p:tav>
                                        <p:tav tm="100000">
                                          <p:val>
                                            <p:strVal val="#ppt_x"/>
                                          </p:val>
                                        </p:tav>
                                      </p:tavLst>
                                    </p:anim>
                                    <p:anim calcmode="lin" valueType="num">
                                      <p:cBhvr additive="base">
                                        <p:cTn id="1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
                                            <p:txEl>
                                              <p:pRg st="6" end="6"/>
                                            </p:txEl>
                                          </p:spTgt>
                                        </p:tgtEl>
                                        <p:attrNameLst>
                                          <p:attrName>style.visibility</p:attrName>
                                        </p:attrNameLst>
                                      </p:cBhvr>
                                      <p:to>
                                        <p:strVal val="visible"/>
                                      </p:to>
                                    </p:set>
                                    <p:anim calcmode="lin" valueType="num">
                                      <p:cBhvr additive="base">
                                        <p:cTn id="1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 calcmode="lin" valueType="num">
                                      <p:cBhvr additive="base">
                                        <p:cTn id="1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3">
                                            <p:txEl>
                                              <p:pRg st="8" end="8"/>
                                            </p:txEl>
                                          </p:spTgt>
                                        </p:tgtEl>
                                        <p:attrNameLst>
                                          <p:attrName>style.visibility</p:attrName>
                                        </p:attrNameLst>
                                      </p:cBhvr>
                                      <p:to>
                                        <p:strVal val="visible"/>
                                      </p:to>
                                    </p:set>
                                    <p:anim calcmode="lin" valueType="num">
                                      <p:cBhvr additive="base">
                                        <p:cTn id="1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t>     是一矢量，其方向遵守矢量积规定，平行于</a:t>
            </a:r>
            <a:r>
              <a:rPr lang="en-US" altLang="zh-CN" sz="2800" dirty="0" smtClean="0"/>
              <a:t>OZ</a:t>
            </a:r>
            <a:r>
              <a:rPr lang="zh-CN" altLang="en-US" sz="2800" dirty="0" smtClean="0"/>
              <a:t>轴。其大小：</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   为矢径     在垂直于      方向上的分量</a:t>
            </a:r>
            <a:r>
              <a:rPr lang="en-US" altLang="zh-CN" sz="2800" dirty="0" smtClean="0"/>
              <a:t>——</a:t>
            </a:r>
            <a:r>
              <a:rPr lang="zh-CN" altLang="en-US" sz="2800" dirty="0" smtClean="0"/>
              <a:t>力矩的臂，即</a:t>
            </a:r>
            <a:r>
              <a:rPr lang="zh-CN" altLang="en-US" sz="2800" b="1" dirty="0" smtClean="0">
                <a:solidFill>
                  <a:srgbClr val="C00000"/>
                </a:solidFill>
              </a:rPr>
              <a:t>力臂</a:t>
            </a:r>
            <a:r>
              <a:rPr lang="zh-CN" altLang="en-US" sz="2800" dirty="0"/>
              <a:t>。</a:t>
            </a:r>
            <a:endParaRPr lang="en-US" altLang="zh-CN" sz="2800" dirty="0" smtClean="0"/>
          </a:p>
          <a:p>
            <a:pPr marL="0" indent="0">
              <a:buNone/>
            </a:pPr>
            <a:endParaRPr lang="en-US" altLang="zh-CN" sz="2800" dirty="0" smtClean="0"/>
          </a:p>
          <a:p>
            <a:pPr marL="0" indent="0">
              <a:buNone/>
            </a:pPr>
            <a:r>
              <a:rPr lang="en-US" altLang="zh-CN" sz="2800" dirty="0"/>
              <a:t> </a:t>
            </a:r>
            <a:r>
              <a:rPr lang="en-US" altLang="zh-CN" sz="2800" dirty="0" smtClean="0"/>
              <a:t>        </a:t>
            </a:r>
            <a:r>
              <a:rPr lang="zh-CN" altLang="en-US" sz="2800" dirty="0" smtClean="0"/>
              <a:t>为      在垂直于    方向的分量</a:t>
            </a:r>
            <a:r>
              <a:rPr lang="zh-CN" altLang="en-US" sz="2800" dirty="0"/>
              <a:t>。</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13</a:t>
            </a:fld>
            <a:endParaRPr lang="en-US" altLang="zh-CN" dirty="0"/>
          </a:p>
        </p:txBody>
      </p:sp>
      <p:graphicFrame>
        <p:nvGraphicFramePr>
          <p:cNvPr id="49154" name="Object 2"/>
          <p:cNvGraphicFramePr>
            <a:graphicFrameLocks noChangeAspect="1"/>
          </p:cNvGraphicFramePr>
          <p:nvPr>
            <p:extLst>
              <p:ext uri="{D42A27DB-BD31-4B8C-83A1-F6EECF244321}">
                <p14:modId xmlns:p14="http://schemas.microsoft.com/office/powerpoint/2010/main" val="2735682087"/>
              </p:ext>
            </p:extLst>
          </p:nvPr>
        </p:nvGraphicFramePr>
        <p:xfrm>
          <a:off x="1142976" y="764704"/>
          <a:ext cx="357190" cy="502925"/>
        </p:xfrm>
        <a:graphic>
          <a:graphicData uri="http://schemas.openxmlformats.org/presentationml/2006/ole">
            <mc:AlternateContent xmlns:mc="http://schemas.openxmlformats.org/markup-compatibility/2006">
              <mc:Choice xmlns:v="urn:schemas-microsoft-com:vml" Requires="v">
                <p:oleObj spid="_x0000_s49753" name="公式" r:id="rId3" imgW="126725" imgH="177415" progId="Equation.3">
                  <p:embed/>
                </p:oleObj>
              </mc:Choice>
              <mc:Fallback>
                <p:oleObj name="公式" r:id="rId3" imgW="126725" imgH="177415" progId="Equation.3">
                  <p:embed/>
                  <p:pic>
                    <p:nvPicPr>
                      <p:cNvPr id="0" name="Picture 5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764704"/>
                        <a:ext cx="357190" cy="50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extLst>
              <p:ext uri="{D42A27DB-BD31-4B8C-83A1-F6EECF244321}">
                <p14:modId xmlns:p14="http://schemas.microsoft.com/office/powerpoint/2010/main" val="2923619183"/>
              </p:ext>
            </p:extLst>
          </p:nvPr>
        </p:nvGraphicFramePr>
        <p:xfrm>
          <a:off x="1558925" y="2116138"/>
          <a:ext cx="4189413" cy="1320800"/>
        </p:xfrm>
        <a:graphic>
          <a:graphicData uri="http://schemas.openxmlformats.org/presentationml/2006/ole">
            <mc:AlternateContent xmlns:mc="http://schemas.openxmlformats.org/markup-compatibility/2006">
              <mc:Choice xmlns:v="urn:schemas-microsoft-com:vml" Requires="v">
                <p:oleObj spid="_x0000_s49754" name="公式" r:id="rId5" imgW="1536480" imgH="482400" progId="Equation.3">
                  <p:embed/>
                </p:oleObj>
              </mc:Choice>
              <mc:Fallback>
                <p:oleObj name="公式" r:id="rId5" imgW="1536480" imgH="482400" progId="Equation.3">
                  <p:embed/>
                  <p:pic>
                    <p:nvPicPr>
                      <p:cNvPr id="0" name="Picture 5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925" y="2116138"/>
                        <a:ext cx="4189413" cy="132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extLst>
              <p:ext uri="{D42A27DB-BD31-4B8C-83A1-F6EECF244321}">
                <p14:modId xmlns:p14="http://schemas.microsoft.com/office/powerpoint/2010/main" val="2236958366"/>
              </p:ext>
            </p:extLst>
          </p:nvPr>
        </p:nvGraphicFramePr>
        <p:xfrm>
          <a:off x="1000100" y="3749525"/>
          <a:ext cx="428603" cy="615579"/>
        </p:xfrm>
        <a:graphic>
          <a:graphicData uri="http://schemas.openxmlformats.org/presentationml/2006/ole">
            <mc:AlternateContent xmlns:mc="http://schemas.openxmlformats.org/markup-compatibility/2006">
              <mc:Choice xmlns:v="urn:schemas-microsoft-com:vml" Requires="v">
                <p:oleObj spid="_x0000_s49755" name="公式" r:id="rId7" imgW="152268" imgH="215713" progId="Equation.3">
                  <p:embed/>
                </p:oleObj>
              </mc:Choice>
              <mc:Fallback>
                <p:oleObj name="公式" r:id="rId7" imgW="152268" imgH="215713" progId="Equation.3">
                  <p:embed/>
                  <p:pic>
                    <p:nvPicPr>
                      <p:cNvPr id="0" name="Picture 5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3749525"/>
                        <a:ext cx="428603" cy="615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1480474250"/>
              </p:ext>
            </p:extLst>
          </p:nvPr>
        </p:nvGraphicFramePr>
        <p:xfrm>
          <a:off x="2500298" y="3734190"/>
          <a:ext cx="428611" cy="558906"/>
        </p:xfrm>
        <a:graphic>
          <a:graphicData uri="http://schemas.openxmlformats.org/presentationml/2006/ole">
            <mc:AlternateContent xmlns:mc="http://schemas.openxmlformats.org/markup-compatibility/2006">
              <mc:Choice xmlns:v="urn:schemas-microsoft-com:vml" Requires="v">
                <p:oleObj spid="_x0000_s49756" name="公式" r:id="rId9" imgW="126780" imgH="164814" progId="Equation.3">
                  <p:embed/>
                </p:oleObj>
              </mc:Choice>
              <mc:Fallback>
                <p:oleObj name="公式" r:id="rId9" imgW="126780" imgH="164814" progId="Equation.3">
                  <p:embed/>
                  <p:pic>
                    <p:nvPicPr>
                      <p:cNvPr id="0" name="Picture 5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0298" y="3734190"/>
                        <a:ext cx="428611" cy="5589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3197118241"/>
              </p:ext>
            </p:extLst>
          </p:nvPr>
        </p:nvGraphicFramePr>
        <p:xfrm>
          <a:off x="4286248" y="3716462"/>
          <a:ext cx="500058" cy="616638"/>
        </p:xfrm>
        <a:graphic>
          <a:graphicData uri="http://schemas.openxmlformats.org/presentationml/2006/ole">
            <mc:AlternateContent xmlns:mc="http://schemas.openxmlformats.org/markup-compatibility/2006">
              <mc:Choice xmlns:v="urn:schemas-microsoft-com:vml" Requires="v">
                <p:oleObj spid="_x0000_s49757" name="公式" r:id="rId11" imgW="164957" imgH="203024" progId="Equation.3">
                  <p:embed/>
                </p:oleObj>
              </mc:Choice>
              <mc:Fallback>
                <p:oleObj name="公式" r:id="rId11" imgW="164957" imgH="203024" progId="Equation.3">
                  <p:embed/>
                  <p:pic>
                    <p:nvPicPr>
                      <p:cNvPr id="0" name="Picture 5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48" y="3716462"/>
                        <a:ext cx="500058" cy="61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0" name="Object 8"/>
          <p:cNvGraphicFramePr>
            <a:graphicFrameLocks noChangeAspect="1"/>
          </p:cNvGraphicFramePr>
          <p:nvPr>
            <p:extLst>
              <p:ext uri="{D42A27DB-BD31-4B8C-83A1-F6EECF244321}">
                <p14:modId xmlns:p14="http://schemas.microsoft.com/office/powerpoint/2010/main" val="3612227357"/>
              </p:ext>
            </p:extLst>
          </p:nvPr>
        </p:nvGraphicFramePr>
        <p:xfrm>
          <a:off x="1000100" y="5145222"/>
          <a:ext cx="604864" cy="719216"/>
        </p:xfrm>
        <a:graphic>
          <a:graphicData uri="http://schemas.openxmlformats.org/presentationml/2006/ole">
            <mc:AlternateContent xmlns:mc="http://schemas.openxmlformats.org/markup-compatibility/2006">
              <mc:Choice xmlns:v="urn:schemas-microsoft-com:vml" Requires="v">
                <p:oleObj spid="_x0000_s49758" name="公式" r:id="rId13" imgW="203112" imgH="241195" progId="Equation.3">
                  <p:embed/>
                </p:oleObj>
              </mc:Choice>
              <mc:Fallback>
                <p:oleObj name="公式" r:id="rId13" imgW="203112" imgH="241195" progId="Equation.3">
                  <p:embed/>
                  <p:pic>
                    <p:nvPicPr>
                      <p:cNvPr id="0" name="Picture 5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0100" y="5145222"/>
                        <a:ext cx="604864" cy="719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1" name="Object 9"/>
          <p:cNvGraphicFramePr>
            <a:graphicFrameLocks noChangeAspect="1"/>
          </p:cNvGraphicFramePr>
          <p:nvPr>
            <p:extLst>
              <p:ext uri="{D42A27DB-BD31-4B8C-83A1-F6EECF244321}">
                <p14:modId xmlns:p14="http://schemas.microsoft.com/office/powerpoint/2010/main" val="1461454066"/>
              </p:ext>
            </p:extLst>
          </p:nvPr>
        </p:nvGraphicFramePr>
        <p:xfrm>
          <a:off x="1928794" y="5145222"/>
          <a:ext cx="500046" cy="616621"/>
        </p:xfrm>
        <a:graphic>
          <a:graphicData uri="http://schemas.openxmlformats.org/presentationml/2006/ole">
            <mc:AlternateContent xmlns:mc="http://schemas.openxmlformats.org/markup-compatibility/2006">
              <mc:Choice xmlns:v="urn:schemas-microsoft-com:vml" Requires="v">
                <p:oleObj spid="_x0000_s49759" name="公式" r:id="rId15" imgW="164957" imgH="203024" progId="Equation.3">
                  <p:embed/>
                </p:oleObj>
              </mc:Choice>
              <mc:Fallback>
                <p:oleObj name="公式" r:id="rId15" imgW="164957" imgH="203024" progId="Equation.3">
                  <p:embed/>
                  <p:pic>
                    <p:nvPicPr>
                      <p:cNvPr id="0" name="Picture 5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8794" y="5145222"/>
                        <a:ext cx="500046" cy="616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2" name="Object 10"/>
          <p:cNvGraphicFramePr>
            <a:graphicFrameLocks noChangeAspect="1"/>
          </p:cNvGraphicFramePr>
          <p:nvPr>
            <p:extLst>
              <p:ext uri="{D42A27DB-BD31-4B8C-83A1-F6EECF244321}">
                <p14:modId xmlns:p14="http://schemas.microsoft.com/office/powerpoint/2010/main" val="2337926079"/>
              </p:ext>
            </p:extLst>
          </p:nvPr>
        </p:nvGraphicFramePr>
        <p:xfrm>
          <a:off x="3786182" y="5145222"/>
          <a:ext cx="500055" cy="652072"/>
        </p:xfrm>
        <a:graphic>
          <a:graphicData uri="http://schemas.openxmlformats.org/presentationml/2006/ole">
            <mc:AlternateContent xmlns:mc="http://schemas.openxmlformats.org/markup-compatibility/2006">
              <mc:Choice xmlns:v="urn:schemas-microsoft-com:vml" Requires="v">
                <p:oleObj spid="_x0000_s49760" name="公式" r:id="rId16" imgW="126780" imgH="164814" progId="Equation.3">
                  <p:embed/>
                </p:oleObj>
              </mc:Choice>
              <mc:Fallback>
                <p:oleObj name="公式" r:id="rId16" imgW="126780" imgH="164814" progId="Equation.3">
                  <p:embed/>
                  <p:pic>
                    <p:nvPicPr>
                      <p:cNvPr id="0" name="Picture 5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6182" y="5145222"/>
                        <a:ext cx="500055" cy="652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additive="base">
                                        <p:cTn id="17" dur="500" fill="hold"/>
                                        <p:tgtEl>
                                          <p:spTgt spid="49156"/>
                                        </p:tgtEl>
                                        <p:attrNameLst>
                                          <p:attrName>ppt_x</p:attrName>
                                        </p:attrNameLst>
                                      </p:cBhvr>
                                      <p:tavLst>
                                        <p:tav tm="0">
                                          <p:val>
                                            <p:strVal val="#ppt_x"/>
                                          </p:val>
                                        </p:tav>
                                        <p:tav tm="100000">
                                          <p:val>
                                            <p:strVal val="#ppt_x"/>
                                          </p:val>
                                        </p:tav>
                                      </p:tavLst>
                                    </p:anim>
                                    <p:anim calcmode="lin" valueType="num">
                                      <p:cBhvr additive="base">
                                        <p:cTn id="18" dur="500" fill="hold"/>
                                        <p:tgtEl>
                                          <p:spTgt spid="4915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7"/>
                                        </p:tgtEl>
                                        <p:attrNameLst>
                                          <p:attrName>style.visibility</p:attrName>
                                        </p:attrNameLst>
                                      </p:cBhvr>
                                      <p:to>
                                        <p:strVal val="visible"/>
                                      </p:to>
                                    </p:set>
                                    <p:anim calcmode="lin" valueType="num">
                                      <p:cBhvr additive="base">
                                        <p:cTn id="21" dur="500" fill="hold"/>
                                        <p:tgtEl>
                                          <p:spTgt spid="49157"/>
                                        </p:tgtEl>
                                        <p:attrNameLst>
                                          <p:attrName>ppt_x</p:attrName>
                                        </p:attrNameLst>
                                      </p:cBhvr>
                                      <p:tavLst>
                                        <p:tav tm="0">
                                          <p:val>
                                            <p:strVal val="#ppt_x"/>
                                          </p:val>
                                        </p:tav>
                                        <p:tav tm="100000">
                                          <p:val>
                                            <p:strVal val="#ppt_x"/>
                                          </p:val>
                                        </p:tav>
                                      </p:tavLst>
                                    </p:anim>
                                    <p:anim calcmode="lin" valueType="num">
                                      <p:cBhvr additive="base">
                                        <p:cTn id="22" dur="500" fill="hold"/>
                                        <p:tgtEl>
                                          <p:spTgt spid="4915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9158"/>
                                        </p:tgtEl>
                                        <p:attrNameLst>
                                          <p:attrName>style.visibility</p:attrName>
                                        </p:attrNameLst>
                                      </p:cBhvr>
                                      <p:to>
                                        <p:strVal val="visible"/>
                                      </p:to>
                                    </p:set>
                                    <p:anim calcmode="lin" valueType="num">
                                      <p:cBhvr additive="base">
                                        <p:cTn id="25" dur="500" fill="hold"/>
                                        <p:tgtEl>
                                          <p:spTgt spid="49158"/>
                                        </p:tgtEl>
                                        <p:attrNameLst>
                                          <p:attrName>ppt_x</p:attrName>
                                        </p:attrNameLst>
                                      </p:cBhvr>
                                      <p:tavLst>
                                        <p:tav tm="0">
                                          <p:val>
                                            <p:strVal val="#ppt_x"/>
                                          </p:val>
                                        </p:tav>
                                        <p:tav tm="100000">
                                          <p:val>
                                            <p:strVal val="#ppt_x"/>
                                          </p:val>
                                        </p:tav>
                                      </p:tavLst>
                                    </p:anim>
                                    <p:anim calcmode="lin" valueType="num">
                                      <p:cBhvr additive="base">
                                        <p:cTn id="26"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9160"/>
                                        </p:tgtEl>
                                        <p:attrNameLst>
                                          <p:attrName>style.visibility</p:attrName>
                                        </p:attrNameLst>
                                      </p:cBhvr>
                                      <p:to>
                                        <p:strVal val="visible"/>
                                      </p:to>
                                    </p:set>
                                    <p:anim calcmode="lin" valueType="num">
                                      <p:cBhvr additive="base">
                                        <p:cTn id="35" dur="500" fill="hold"/>
                                        <p:tgtEl>
                                          <p:spTgt spid="49160"/>
                                        </p:tgtEl>
                                        <p:attrNameLst>
                                          <p:attrName>ppt_x</p:attrName>
                                        </p:attrNameLst>
                                      </p:cBhvr>
                                      <p:tavLst>
                                        <p:tav tm="0">
                                          <p:val>
                                            <p:strVal val="#ppt_x"/>
                                          </p:val>
                                        </p:tav>
                                        <p:tav tm="100000">
                                          <p:val>
                                            <p:strVal val="#ppt_x"/>
                                          </p:val>
                                        </p:tav>
                                      </p:tavLst>
                                    </p:anim>
                                    <p:anim calcmode="lin" valueType="num">
                                      <p:cBhvr additive="base">
                                        <p:cTn id="36" dur="500" fill="hold"/>
                                        <p:tgtEl>
                                          <p:spTgt spid="4916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161"/>
                                        </p:tgtEl>
                                        <p:attrNameLst>
                                          <p:attrName>style.visibility</p:attrName>
                                        </p:attrNameLst>
                                      </p:cBhvr>
                                      <p:to>
                                        <p:strVal val="visible"/>
                                      </p:to>
                                    </p:set>
                                    <p:anim calcmode="lin" valueType="num">
                                      <p:cBhvr additive="base">
                                        <p:cTn id="39" dur="500" fill="hold"/>
                                        <p:tgtEl>
                                          <p:spTgt spid="49161"/>
                                        </p:tgtEl>
                                        <p:attrNameLst>
                                          <p:attrName>ppt_x</p:attrName>
                                        </p:attrNameLst>
                                      </p:cBhvr>
                                      <p:tavLst>
                                        <p:tav tm="0">
                                          <p:val>
                                            <p:strVal val="#ppt_x"/>
                                          </p:val>
                                        </p:tav>
                                        <p:tav tm="100000">
                                          <p:val>
                                            <p:strVal val="#ppt_x"/>
                                          </p:val>
                                        </p:tav>
                                      </p:tavLst>
                                    </p:anim>
                                    <p:anim calcmode="lin" valueType="num">
                                      <p:cBhvr additive="base">
                                        <p:cTn id="40" dur="500" fill="hold"/>
                                        <p:tgtEl>
                                          <p:spTgt spid="4916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162"/>
                                        </p:tgtEl>
                                        <p:attrNameLst>
                                          <p:attrName>style.visibility</p:attrName>
                                        </p:attrNameLst>
                                      </p:cBhvr>
                                      <p:to>
                                        <p:strVal val="visible"/>
                                      </p:to>
                                    </p:set>
                                    <p:anim calcmode="lin" valueType="num">
                                      <p:cBhvr additive="base">
                                        <p:cTn id="43" dur="500" fill="hold"/>
                                        <p:tgtEl>
                                          <p:spTgt spid="49162"/>
                                        </p:tgtEl>
                                        <p:attrNameLst>
                                          <p:attrName>ppt_x</p:attrName>
                                        </p:attrNameLst>
                                      </p:cBhvr>
                                      <p:tavLst>
                                        <p:tav tm="0">
                                          <p:val>
                                            <p:strVal val="#ppt_x"/>
                                          </p:val>
                                        </p:tav>
                                        <p:tav tm="100000">
                                          <p:val>
                                            <p:strVal val="#ppt_x"/>
                                          </p:val>
                                        </p:tav>
                                      </p:tavLst>
                                    </p:anim>
                                    <p:anim calcmode="lin" valueType="num">
                                      <p:cBhvr additive="base">
                                        <p:cTn id="44"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pPr marL="533400" indent="-533400">
              <a:buNone/>
            </a:pPr>
            <a:r>
              <a:rPr lang="en-US" altLang="zh-CN" sz="2800" dirty="0" smtClean="0"/>
              <a:t>2</a:t>
            </a:r>
            <a:r>
              <a:rPr lang="zh-CN" altLang="en-US" sz="2800" dirty="0" smtClean="0"/>
              <a:t>、如果     不在</a:t>
            </a:r>
            <a:r>
              <a:rPr lang="en-US" altLang="zh-CN" sz="2800" dirty="0" smtClean="0"/>
              <a:t>xy</a:t>
            </a:r>
            <a:r>
              <a:rPr lang="zh-CN" altLang="en-US" sz="2800" dirty="0" smtClean="0"/>
              <a:t>平面内，可将其分解为两个分量，一个平行于转动轴线，另一个在垂直于转轴的平</a:t>
            </a:r>
            <a:r>
              <a:rPr lang="zh-CN" altLang="en-US" sz="2800" dirty="0"/>
              <a:t>面</a:t>
            </a:r>
            <a:r>
              <a:rPr lang="en-US" altLang="zh-CN" sz="2800" dirty="0" err="1" smtClean="0"/>
              <a:t>xy</a:t>
            </a:r>
            <a:r>
              <a:rPr lang="en-US" altLang="zh-CN" sz="2800" dirty="0" smtClean="0"/>
              <a:t> </a:t>
            </a:r>
            <a:r>
              <a:rPr lang="zh-CN" altLang="en-US" sz="2800" dirty="0" smtClean="0"/>
              <a:t>内。平行转轴的分量对转动不起作用，也就是对力矩没有贡献，</a:t>
            </a:r>
            <a:r>
              <a:rPr lang="en-US" altLang="zh-CN" sz="2800" dirty="0" smtClean="0"/>
              <a:t>xy</a:t>
            </a:r>
            <a:r>
              <a:rPr lang="zh-CN" altLang="en-US" sz="2800" dirty="0" smtClean="0"/>
              <a:t>平面内的分量就是刚才讨论的。</a:t>
            </a:r>
            <a:endParaRPr lang="en-US" altLang="zh-CN" sz="2800" dirty="0" smtClean="0"/>
          </a:p>
          <a:p>
            <a:endParaRPr lang="en-US" altLang="zh-CN" sz="2800" dirty="0" smtClean="0"/>
          </a:p>
          <a:p>
            <a:endParaRPr lang="en-US" altLang="zh-CN" sz="2800" dirty="0" smtClean="0"/>
          </a:p>
          <a:p>
            <a:pPr>
              <a:buFont typeface="Wingdings" panose="05000000000000000000" pitchFamily="2" charset="2"/>
              <a:buChar char="Ø"/>
            </a:pPr>
            <a:r>
              <a:rPr lang="zh-CN" altLang="en-US" sz="2800" dirty="0" smtClean="0"/>
              <a:t>力矩单位：牛顿</a:t>
            </a:r>
            <a:r>
              <a:rPr lang="en-US" altLang="zh-CN" sz="2800" dirty="0" smtClean="0"/>
              <a:t>·</a:t>
            </a:r>
            <a:r>
              <a:rPr lang="zh-CN" altLang="en-US" sz="2800" dirty="0" smtClean="0"/>
              <a:t>米，与功的量纲相同，但不能写成焦耳，它们是完全不同的物理量，力矩是矢量，功是标量。</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14</a:t>
            </a:fld>
            <a:endParaRPr lang="en-US" altLang="zh-CN" dirty="0"/>
          </a:p>
        </p:txBody>
      </p:sp>
      <p:graphicFrame>
        <p:nvGraphicFramePr>
          <p:cNvPr id="8194" name="Object 2"/>
          <p:cNvGraphicFramePr>
            <a:graphicFrameLocks noChangeAspect="1"/>
          </p:cNvGraphicFramePr>
          <p:nvPr>
            <p:extLst>
              <p:ext uri="{D42A27DB-BD31-4B8C-83A1-F6EECF244321}">
                <p14:modId xmlns:p14="http://schemas.microsoft.com/office/powerpoint/2010/main" val="1388100480"/>
              </p:ext>
            </p:extLst>
          </p:nvPr>
        </p:nvGraphicFramePr>
        <p:xfrm>
          <a:off x="2055710" y="642918"/>
          <a:ext cx="500066" cy="616646"/>
        </p:xfrm>
        <a:graphic>
          <a:graphicData uri="http://schemas.openxmlformats.org/presentationml/2006/ole">
            <mc:AlternateContent xmlns:mc="http://schemas.openxmlformats.org/markup-compatibility/2006">
              <mc:Choice xmlns:v="urn:schemas-microsoft-com:vml" Requires="v">
                <p:oleObj spid="_x0000_s8468" name="公式" r:id="rId3" imgW="164957" imgH="203024" progId="Equation.3">
                  <p:embed/>
                </p:oleObj>
              </mc:Choice>
              <mc:Fallback>
                <p:oleObj name="公式" r:id="rId3" imgW="164957" imgH="203024" progId="Equation.3">
                  <p:embed/>
                  <p:pic>
                    <p:nvPicPr>
                      <p:cNvPr id="0" name="Picture 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710" y="642918"/>
                        <a:ext cx="500066" cy="616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855840510"/>
              </p:ext>
            </p:extLst>
          </p:nvPr>
        </p:nvGraphicFramePr>
        <p:xfrm>
          <a:off x="7920372" y="1988840"/>
          <a:ext cx="571504" cy="571504"/>
        </p:xfrm>
        <a:graphic>
          <a:graphicData uri="http://schemas.openxmlformats.org/presentationml/2006/ole">
            <mc:AlternateContent xmlns:mc="http://schemas.openxmlformats.org/markup-compatibility/2006">
              <mc:Choice xmlns:v="urn:schemas-microsoft-com:vml" Requires="v">
                <p:oleObj spid="_x0000_s8469" name="公式" r:id="rId5" imgW="164957" imgH="203024" progId="Equation.3">
                  <p:embed/>
                </p:oleObj>
              </mc:Choice>
              <mc:Fallback>
                <p:oleObj name="公式" r:id="rId5" imgW="164957" imgH="203024" progId="Equation.3">
                  <p:embed/>
                  <p:pic>
                    <p:nvPicPr>
                      <p:cNvPr id="0" name="Picture 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372" y="1988840"/>
                        <a:ext cx="571504"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35603673"/>
              </p:ext>
            </p:extLst>
          </p:nvPr>
        </p:nvGraphicFramePr>
        <p:xfrm>
          <a:off x="3527884" y="3083743"/>
          <a:ext cx="2752725" cy="849313"/>
        </p:xfrm>
        <a:graphic>
          <a:graphicData uri="http://schemas.openxmlformats.org/presentationml/2006/ole">
            <mc:AlternateContent xmlns:mc="http://schemas.openxmlformats.org/markup-compatibility/2006">
              <mc:Choice xmlns:v="urn:schemas-microsoft-com:vml" Requires="v">
                <p:oleObj spid="_x0000_s8470" name="公式" r:id="rId6" imgW="825480" imgH="253800" progId="Equation.3">
                  <p:embed/>
                </p:oleObj>
              </mc:Choice>
              <mc:Fallback>
                <p:oleObj name="公式" r:id="rId6" imgW="825480" imgH="253800" progId="Equation.3">
                  <p:embed/>
                  <p:pic>
                    <p:nvPicPr>
                      <p:cNvPr id="0" name="Picture 2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884" y="3083743"/>
                        <a:ext cx="2752725"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b="1" dirty="0" smtClean="0">
                <a:solidFill>
                  <a:schemeClr val="accent2"/>
                </a:solidFill>
              </a:rPr>
              <a:t>二、质点的角动量</a:t>
            </a:r>
            <a:endParaRPr lang="en-US" altLang="zh-CN" sz="2800" b="1" dirty="0" smtClean="0">
              <a:solidFill>
                <a:schemeClr val="accent2"/>
              </a:solidFill>
            </a:endParaRPr>
          </a:p>
          <a:p>
            <a:pPr marL="0" indent="0">
              <a:buNone/>
            </a:pPr>
            <a:r>
              <a:rPr lang="en-US" altLang="zh-CN" sz="2800" dirty="0" smtClean="0"/>
              <a:t>1</a:t>
            </a:r>
            <a:r>
              <a:rPr lang="zh-CN" altLang="en-US" sz="2800" dirty="0" smtClean="0"/>
              <a:t>、假定质点</a:t>
            </a:r>
            <a:r>
              <a:rPr lang="en-US" altLang="zh-CN" sz="2800" dirty="0" smtClean="0"/>
              <a:t>A</a:t>
            </a:r>
            <a:r>
              <a:rPr lang="zh-CN" altLang="en-US" sz="2800" dirty="0" smtClean="0"/>
              <a:t>在</a:t>
            </a:r>
            <a:r>
              <a:rPr lang="en-US" altLang="zh-CN" sz="2800" dirty="0" err="1" smtClean="0"/>
              <a:t>xy</a:t>
            </a:r>
            <a:r>
              <a:rPr lang="zh-CN" altLang="en-US" sz="2800" dirty="0" smtClean="0"/>
              <a:t>平面上运动，其动量为</a:t>
            </a:r>
            <a:endParaRPr lang="en-US" altLang="zh-CN" sz="2800" dirty="0" smtClean="0"/>
          </a:p>
          <a:p>
            <a:r>
              <a:rPr lang="zh-CN" altLang="en-US" sz="2800" dirty="0" smtClean="0"/>
              <a:t>定义：质点绕轴线</a:t>
            </a:r>
            <a:r>
              <a:rPr lang="en-US" altLang="zh-CN" sz="2800" dirty="0" smtClean="0"/>
              <a:t>OZ</a:t>
            </a:r>
            <a:r>
              <a:rPr lang="zh-CN" altLang="en-US" sz="2800" dirty="0" smtClean="0"/>
              <a:t>的角动量为：</a:t>
            </a:r>
            <a:endParaRPr lang="en-US" altLang="zh-CN" sz="2800" dirty="0" smtClean="0"/>
          </a:p>
          <a:p>
            <a:endParaRPr lang="en-US" altLang="zh-CN" sz="2800" dirty="0" smtClean="0"/>
          </a:p>
          <a:p>
            <a:endParaRPr lang="en-US" altLang="zh-CN" sz="2800" dirty="0" smtClean="0"/>
          </a:p>
          <a:p>
            <a:r>
              <a:rPr lang="zh-CN" altLang="en-US" sz="2800" b="1" dirty="0" smtClean="0">
                <a:solidFill>
                  <a:srgbClr val="C00000"/>
                </a:solidFill>
              </a:rPr>
              <a:t>角动量</a:t>
            </a:r>
            <a:r>
              <a:rPr lang="zh-CN" altLang="en-US" sz="2800" dirty="0" smtClean="0"/>
              <a:t>也叫</a:t>
            </a:r>
            <a:r>
              <a:rPr lang="zh-CN" altLang="en-US" sz="2800" b="1" dirty="0" smtClean="0">
                <a:solidFill>
                  <a:srgbClr val="C00000"/>
                </a:solidFill>
              </a:rPr>
              <a:t>动量矩</a:t>
            </a:r>
            <a:r>
              <a:rPr lang="zh-CN" altLang="en-US" sz="2800" dirty="0" smtClean="0"/>
              <a:t>。</a:t>
            </a:r>
            <a:endParaRPr lang="en-US" altLang="zh-CN" sz="2800" dirty="0" smtClean="0"/>
          </a:p>
          <a:p>
            <a:r>
              <a:rPr lang="zh-CN" altLang="en-US" sz="2800" dirty="0" smtClean="0"/>
              <a:t>角动量是一矢量，方向由    </a:t>
            </a:r>
            <a:endParaRPr lang="en-US" altLang="zh-CN" sz="2800" dirty="0" smtClean="0"/>
          </a:p>
          <a:p>
            <a:pPr marL="0" indent="0">
              <a:buNone/>
            </a:pPr>
            <a:r>
              <a:rPr lang="zh-CN" altLang="en-US" sz="2800" dirty="0" smtClean="0"/>
              <a:t>和    的矢量积决定，平行于转轴。</a:t>
            </a:r>
            <a:endParaRPr lang="en-US" altLang="zh-CN" sz="2800" dirty="0" smtClean="0"/>
          </a:p>
          <a:p>
            <a:pPr>
              <a:buNone/>
            </a:pPr>
            <a:r>
              <a:rPr lang="zh-CN" altLang="en-US" sz="2800" dirty="0" smtClean="0"/>
              <a:t>大小为：</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15</a:t>
            </a:fld>
            <a:endParaRPr lang="en-US" altLang="zh-CN" dirty="0"/>
          </a:p>
        </p:txBody>
      </p:sp>
      <p:graphicFrame>
        <p:nvGraphicFramePr>
          <p:cNvPr id="50178" name="Object 2"/>
          <p:cNvGraphicFramePr>
            <a:graphicFrameLocks noChangeAspect="1"/>
          </p:cNvGraphicFramePr>
          <p:nvPr>
            <p:extLst>
              <p:ext uri="{D42A27DB-BD31-4B8C-83A1-F6EECF244321}">
                <p14:modId xmlns:p14="http://schemas.microsoft.com/office/powerpoint/2010/main" val="2448569582"/>
              </p:ext>
            </p:extLst>
          </p:nvPr>
        </p:nvGraphicFramePr>
        <p:xfrm>
          <a:off x="7272300" y="1093071"/>
          <a:ext cx="456455" cy="607737"/>
        </p:xfrm>
        <a:graphic>
          <a:graphicData uri="http://schemas.openxmlformats.org/presentationml/2006/ole">
            <mc:AlternateContent xmlns:mc="http://schemas.openxmlformats.org/markup-compatibility/2006">
              <mc:Choice xmlns:v="urn:schemas-microsoft-com:vml" Requires="v">
                <p:oleObj spid="_x0000_s51115" name="公式" r:id="rId3" imgW="152280" imgH="203040" progId="Equation.3">
                  <p:embed/>
                </p:oleObj>
              </mc:Choice>
              <mc:Fallback>
                <p:oleObj name="公式" r:id="rId3" imgW="152280" imgH="203040" progId="Equation.3">
                  <p:embed/>
                  <p:pic>
                    <p:nvPicPr>
                      <p:cNvPr id="0" name="Picture 8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2300" y="1093071"/>
                        <a:ext cx="456455" cy="60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2524005652"/>
              </p:ext>
            </p:extLst>
          </p:nvPr>
        </p:nvGraphicFramePr>
        <p:xfrm>
          <a:off x="1187624" y="2214554"/>
          <a:ext cx="3714776" cy="717360"/>
        </p:xfrm>
        <a:graphic>
          <a:graphicData uri="http://schemas.openxmlformats.org/presentationml/2006/ole">
            <mc:AlternateContent xmlns:mc="http://schemas.openxmlformats.org/markup-compatibility/2006">
              <mc:Choice xmlns:v="urn:schemas-microsoft-com:vml" Requires="v">
                <p:oleObj spid="_x0000_s51116" name="Equation" r:id="rId5" imgW="1117440" imgH="215640" progId="">
                  <p:embed/>
                </p:oleObj>
              </mc:Choice>
              <mc:Fallback>
                <p:oleObj name="Equation" r:id="rId5" imgW="1117440" imgH="215640" progId="">
                  <p:embed/>
                  <p:pic>
                    <p:nvPicPr>
                      <p:cNvPr id="0" name="Picture 8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2214554"/>
                        <a:ext cx="3714776" cy="71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4"/>
          <p:cNvGraphicFramePr>
            <a:graphicFrameLocks noChangeAspect="1"/>
          </p:cNvGraphicFramePr>
          <p:nvPr>
            <p:extLst>
              <p:ext uri="{D42A27DB-BD31-4B8C-83A1-F6EECF244321}">
                <p14:modId xmlns:p14="http://schemas.microsoft.com/office/powerpoint/2010/main" val="1608469930"/>
              </p:ext>
            </p:extLst>
          </p:nvPr>
        </p:nvGraphicFramePr>
        <p:xfrm>
          <a:off x="5000628" y="3645024"/>
          <a:ext cx="428623" cy="558925"/>
        </p:xfrm>
        <a:graphic>
          <a:graphicData uri="http://schemas.openxmlformats.org/presentationml/2006/ole">
            <mc:AlternateContent xmlns:mc="http://schemas.openxmlformats.org/markup-compatibility/2006">
              <mc:Choice xmlns:v="urn:schemas-microsoft-com:vml" Requires="v">
                <p:oleObj spid="_x0000_s51117" name="公式" r:id="rId7" imgW="126780" imgH="164814" progId="Equation.3">
                  <p:embed/>
                </p:oleObj>
              </mc:Choice>
              <mc:Fallback>
                <p:oleObj name="公式" r:id="rId7" imgW="126780" imgH="164814" progId="Equation.3">
                  <p:embed/>
                  <p:pic>
                    <p:nvPicPr>
                      <p:cNvPr id="0" name="Picture 8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8" y="3645024"/>
                        <a:ext cx="428623" cy="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5"/>
          <p:cNvGraphicFramePr>
            <a:graphicFrameLocks noChangeAspect="1"/>
          </p:cNvGraphicFramePr>
          <p:nvPr>
            <p:extLst>
              <p:ext uri="{D42A27DB-BD31-4B8C-83A1-F6EECF244321}">
                <p14:modId xmlns:p14="http://schemas.microsoft.com/office/powerpoint/2010/main" val="1867937563"/>
              </p:ext>
            </p:extLst>
          </p:nvPr>
        </p:nvGraphicFramePr>
        <p:xfrm>
          <a:off x="1115616" y="4149080"/>
          <a:ext cx="429340" cy="571504"/>
        </p:xfrm>
        <a:graphic>
          <a:graphicData uri="http://schemas.openxmlformats.org/presentationml/2006/ole">
            <mc:AlternateContent xmlns:mc="http://schemas.openxmlformats.org/markup-compatibility/2006">
              <mc:Choice xmlns:v="urn:schemas-microsoft-com:vml" Requires="v">
                <p:oleObj spid="_x0000_s51118" name="公式" r:id="rId9" imgW="152268" imgH="203024" progId="Equation.3">
                  <p:embed/>
                </p:oleObj>
              </mc:Choice>
              <mc:Fallback>
                <p:oleObj name="公式" r:id="rId9" imgW="152268" imgH="203024" progId="Equation.3">
                  <p:embed/>
                  <p:pic>
                    <p:nvPicPr>
                      <p:cNvPr id="0" name="Picture 8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4149080"/>
                        <a:ext cx="429340"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extLst>
              <p:ext uri="{D42A27DB-BD31-4B8C-83A1-F6EECF244321}">
                <p14:modId xmlns:p14="http://schemas.microsoft.com/office/powerpoint/2010/main" val="2903694139"/>
              </p:ext>
            </p:extLst>
          </p:nvPr>
        </p:nvGraphicFramePr>
        <p:xfrm>
          <a:off x="2013670" y="5229200"/>
          <a:ext cx="2630338" cy="659458"/>
        </p:xfrm>
        <a:graphic>
          <a:graphicData uri="http://schemas.openxmlformats.org/presentationml/2006/ole">
            <mc:AlternateContent xmlns:mc="http://schemas.openxmlformats.org/markup-compatibility/2006">
              <mc:Choice xmlns:v="urn:schemas-microsoft-com:vml" Requires="v">
                <p:oleObj spid="_x0000_s51119" name="公式" r:id="rId11" imgW="710891" imgH="177723" progId="Equation.3">
                  <p:embed/>
                </p:oleObj>
              </mc:Choice>
              <mc:Fallback>
                <p:oleObj name="公式" r:id="rId11" imgW="710891" imgH="177723" progId="Equation.3">
                  <p:embed/>
                  <p:pic>
                    <p:nvPicPr>
                      <p:cNvPr id="0" name="Picture 8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3670" y="5229200"/>
                        <a:ext cx="2630338" cy="659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6021857" y="2204864"/>
            <a:ext cx="2550395" cy="2222934"/>
            <a:chOff x="4673590" y="4206462"/>
            <a:chExt cx="2550395" cy="2222934"/>
          </a:xfrm>
        </p:grpSpPr>
        <p:cxnSp>
          <p:nvCxnSpPr>
            <p:cNvPr id="10" name="直接箭头连接符 9"/>
            <p:cNvCxnSpPr/>
            <p:nvPr/>
          </p:nvCxnSpPr>
          <p:spPr bwMode="auto">
            <a:xfrm rot="5400000" flipH="1" flipV="1">
              <a:off x="4821240" y="4893480"/>
              <a:ext cx="1215241" cy="7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p:nvPr/>
          </p:nvCxnSpPr>
          <p:spPr bwMode="auto">
            <a:xfrm flipV="1">
              <a:off x="5929322" y="5786454"/>
              <a:ext cx="714380" cy="2143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直接连接符 11"/>
            <p:cNvCxnSpPr/>
            <p:nvPr/>
          </p:nvCxnSpPr>
          <p:spPr bwMode="auto">
            <a:xfrm rot="10800000">
              <a:off x="5857884" y="5929330"/>
              <a:ext cx="571504" cy="500066"/>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13" name="Object 16"/>
            <p:cNvGraphicFramePr>
              <a:graphicFrameLocks noChangeAspect="1"/>
            </p:cNvGraphicFramePr>
            <p:nvPr>
              <p:extLst>
                <p:ext uri="{D42A27DB-BD31-4B8C-83A1-F6EECF244321}">
                  <p14:modId xmlns:p14="http://schemas.microsoft.com/office/powerpoint/2010/main" val="2774735351"/>
                </p:ext>
              </p:extLst>
            </p:nvPr>
          </p:nvGraphicFramePr>
          <p:xfrm>
            <a:off x="6643702" y="5526898"/>
            <a:ext cx="390525" cy="519112"/>
          </p:xfrm>
          <a:graphic>
            <a:graphicData uri="http://schemas.openxmlformats.org/presentationml/2006/ole">
              <mc:AlternateContent xmlns:mc="http://schemas.openxmlformats.org/markup-compatibility/2006">
                <mc:Choice xmlns:v="urn:schemas-microsoft-com:vml" Requires="v">
                  <p:oleObj spid="_x0000_s51120" name="公式" r:id="rId13" imgW="152280" imgH="203040" progId="Equation.3">
                    <p:embed/>
                  </p:oleObj>
                </mc:Choice>
                <mc:Fallback>
                  <p:oleObj name="公式" r:id="rId13" imgW="152280" imgH="203040" progId="Equation.3">
                    <p:embed/>
                    <p:pic>
                      <p:nvPicPr>
                        <p:cNvPr id="0" name="Picture 8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43702" y="5526898"/>
                          <a:ext cx="390525"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2085270053"/>
                </p:ext>
              </p:extLst>
            </p:nvPr>
          </p:nvGraphicFramePr>
          <p:xfrm>
            <a:off x="5357818" y="6000768"/>
            <a:ext cx="389050" cy="425361"/>
          </p:xfrm>
          <a:graphic>
            <a:graphicData uri="http://schemas.openxmlformats.org/presentationml/2006/ole">
              <mc:AlternateContent xmlns:mc="http://schemas.openxmlformats.org/markup-compatibility/2006">
                <mc:Choice xmlns:v="urn:schemas-microsoft-com:vml" Requires="v">
                  <p:oleObj spid="_x0000_s51121" name="公式" r:id="rId15" imgW="152268" imgH="164957" progId="Equation.3">
                    <p:embed/>
                  </p:oleObj>
                </mc:Choice>
                <mc:Fallback>
                  <p:oleObj name="公式" r:id="rId15" imgW="152268" imgH="164957" progId="Equation.3">
                    <p:embed/>
                    <p:pic>
                      <p:nvPicPr>
                        <p:cNvPr id="0" name="Picture 8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7818" y="6000768"/>
                          <a:ext cx="389050" cy="425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8"/>
            <p:cNvGraphicFramePr>
              <a:graphicFrameLocks noChangeAspect="1"/>
            </p:cNvGraphicFramePr>
            <p:nvPr>
              <p:extLst>
                <p:ext uri="{D42A27DB-BD31-4B8C-83A1-F6EECF244321}">
                  <p14:modId xmlns:p14="http://schemas.microsoft.com/office/powerpoint/2010/main" val="4229205958"/>
                </p:ext>
              </p:extLst>
            </p:nvPr>
          </p:nvGraphicFramePr>
          <p:xfrm>
            <a:off x="5455981" y="4206462"/>
            <a:ext cx="326802" cy="326802"/>
          </p:xfrm>
          <a:graphic>
            <a:graphicData uri="http://schemas.openxmlformats.org/presentationml/2006/ole">
              <mc:AlternateContent xmlns:mc="http://schemas.openxmlformats.org/markup-compatibility/2006">
                <mc:Choice xmlns:v="urn:schemas-microsoft-com:vml" Requires="v">
                  <p:oleObj spid="_x0000_s51122" name="公式" r:id="rId17" imgW="126725" imgH="126725" progId="Equation.3">
                    <p:embed/>
                  </p:oleObj>
                </mc:Choice>
                <mc:Fallback>
                  <p:oleObj name="公式" r:id="rId17" imgW="126725" imgH="126725" progId="Equation.3">
                    <p:embed/>
                    <p:pic>
                      <p:nvPicPr>
                        <p:cNvPr id="0" name="Picture 8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55981" y="4206462"/>
                          <a:ext cx="326802" cy="326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9"/>
            <p:cNvGraphicFramePr>
              <a:graphicFrameLocks noChangeAspect="1"/>
            </p:cNvGraphicFramePr>
            <p:nvPr>
              <p:extLst>
                <p:ext uri="{D42A27DB-BD31-4B8C-83A1-F6EECF244321}">
                  <p14:modId xmlns:p14="http://schemas.microsoft.com/office/powerpoint/2010/main" val="4007231045"/>
                </p:ext>
              </p:extLst>
            </p:nvPr>
          </p:nvGraphicFramePr>
          <p:xfrm>
            <a:off x="6896141" y="5141743"/>
            <a:ext cx="305515" cy="360863"/>
          </p:xfrm>
          <a:graphic>
            <a:graphicData uri="http://schemas.openxmlformats.org/presentationml/2006/ole">
              <mc:AlternateContent xmlns:mc="http://schemas.openxmlformats.org/markup-compatibility/2006">
                <mc:Choice xmlns:v="urn:schemas-microsoft-com:vml" Requires="v">
                  <p:oleObj spid="_x0000_s51123" name="公式" r:id="rId19" imgW="139579" imgH="164957" progId="Equation.3">
                    <p:embed/>
                  </p:oleObj>
                </mc:Choice>
                <mc:Fallback>
                  <p:oleObj name="公式" r:id="rId19" imgW="139579" imgH="164957" progId="Equation.3">
                    <p:embed/>
                    <p:pic>
                      <p:nvPicPr>
                        <p:cNvPr id="0" name="Picture 8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96141" y="5141743"/>
                          <a:ext cx="305515" cy="36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0"/>
            <p:cNvGraphicFramePr>
              <a:graphicFrameLocks noChangeAspect="1"/>
            </p:cNvGraphicFramePr>
            <p:nvPr>
              <p:extLst>
                <p:ext uri="{D42A27DB-BD31-4B8C-83A1-F6EECF244321}">
                  <p14:modId xmlns:p14="http://schemas.microsoft.com/office/powerpoint/2010/main" val="4293673067"/>
                </p:ext>
              </p:extLst>
            </p:nvPr>
          </p:nvGraphicFramePr>
          <p:xfrm>
            <a:off x="4673590" y="5481499"/>
            <a:ext cx="324209" cy="360519"/>
          </p:xfrm>
          <a:graphic>
            <a:graphicData uri="http://schemas.openxmlformats.org/presentationml/2006/ole">
              <mc:AlternateContent xmlns:mc="http://schemas.openxmlformats.org/markup-compatibility/2006">
                <mc:Choice xmlns:v="urn:schemas-microsoft-com:vml" Requires="v">
                  <p:oleObj spid="_x0000_s51124" name="公式" r:id="rId21" imgW="126835" imgH="139518" progId="Equation.3">
                    <p:embed/>
                  </p:oleObj>
                </mc:Choice>
                <mc:Fallback>
                  <p:oleObj name="公式" r:id="rId21" imgW="126835" imgH="139518" progId="Equation.3">
                    <p:embed/>
                    <p:pic>
                      <p:nvPicPr>
                        <p:cNvPr id="0" name="Picture 8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73590" y="5481499"/>
                          <a:ext cx="324209" cy="360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1"/>
            <p:cNvGraphicFramePr>
              <a:graphicFrameLocks noChangeAspect="1"/>
            </p:cNvGraphicFramePr>
            <p:nvPr>
              <p:extLst>
                <p:ext uri="{D42A27DB-BD31-4B8C-83A1-F6EECF244321}">
                  <p14:modId xmlns:p14="http://schemas.microsoft.com/office/powerpoint/2010/main" val="3935797977"/>
                </p:ext>
              </p:extLst>
            </p:nvPr>
          </p:nvGraphicFramePr>
          <p:xfrm>
            <a:off x="6156176" y="5852835"/>
            <a:ext cx="324209" cy="456485"/>
          </p:xfrm>
          <a:graphic>
            <a:graphicData uri="http://schemas.openxmlformats.org/presentationml/2006/ole">
              <mc:AlternateContent xmlns:mc="http://schemas.openxmlformats.org/markup-compatibility/2006">
                <mc:Choice xmlns:v="urn:schemas-microsoft-com:vml" Requires="v">
                  <p:oleObj spid="_x0000_s51125" name="公式" r:id="rId23" imgW="126725" imgH="177415" progId="Equation.3">
                    <p:embed/>
                  </p:oleObj>
                </mc:Choice>
                <mc:Fallback>
                  <p:oleObj name="公式" r:id="rId23" imgW="126725" imgH="177415" progId="Equation.3">
                    <p:embed/>
                    <p:pic>
                      <p:nvPicPr>
                        <p:cNvPr id="0" name="Picture 89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56176" y="5852835"/>
                          <a:ext cx="324209" cy="45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3"/>
            <p:cNvGraphicFramePr>
              <a:graphicFrameLocks noChangeAspect="1"/>
            </p:cNvGraphicFramePr>
            <p:nvPr>
              <p:extLst>
                <p:ext uri="{D42A27DB-BD31-4B8C-83A1-F6EECF244321}">
                  <p14:modId xmlns:p14="http://schemas.microsoft.com/office/powerpoint/2010/main" val="1206347226"/>
                </p:ext>
              </p:extLst>
            </p:nvPr>
          </p:nvGraphicFramePr>
          <p:xfrm>
            <a:off x="5715008" y="5429264"/>
            <a:ext cx="324209" cy="422767"/>
          </p:xfrm>
          <a:graphic>
            <a:graphicData uri="http://schemas.openxmlformats.org/presentationml/2006/ole">
              <mc:AlternateContent xmlns:mc="http://schemas.openxmlformats.org/markup-compatibility/2006">
                <mc:Choice xmlns:v="urn:schemas-microsoft-com:vml" Requires="v">
                  <p:oleObj spid="_x0000_s51126" name="公式" r:id="rId25" imgW="126780" imgH="164814" progId="Equation.3">
                    <p:embed/>
                  </p:oleObj>
                </mc:Choice>
                <mc:Fallback>
                  <p:oleObj name="公式" r:id="rId25" imgW="126780" imgH="164814" progId="Equation.3">
                    <p:embed/>
                    <p:pic>
                      <p:nvPicPr>
                        <p:cNvPr id="0" name="Picture 8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8" y="5429264"/>
                          <a:ext cx="324209" cy="422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5"/>
            <p:cNvGraphicFramePr>
              <a:graphicFrameLocks noChangeAspect="1"/>
            </p:cNvGraphicFramePr>
            <p:nvPr>
              <p:extLst>
                <p:ext uri="{D42A27DB-BD31-4B8C-83A1-F6EECF244321}">
                  <p14:modId xmlns:p14="http://schemas.microsoft.com/office/powerpoint/2010/main" val="446772585"/>
                </p:ext>
              </p:extLst>
            </p:nvPr>
          </p:nvGraphicFramePr>
          <p:xfrm>
            <a:off x="5143491" y="5137010"/>
            <a:ext cx="326802" cy="360521"/>
          </p:xfrm>
          <a:graphic>
            <a:graphicData uri="http://schemas.openxmlformats.org/presentationml/2006/ole">
              <mc:AlternateContent xmlns:mc="http://schemas.openxmlformats.org/markup-compatibility/2006">
                <mc:Choice xmlns:v="urn:schemas-microsoft-com:vml" Requires="v">
                  <p:oleObj spid="_x0000_s51127" name="公式" r:id="rId26" imgW="126835" imgH="139518" progId="Equation.3">
                    <p:embed/>
                  </p:oleObj>
                </mc:Choice>
                <mc:Fallback>
                  <p:oleObj name="公式" r:id="rId26" imgW="126835" imgH="139518" progId="Equation.3">
                    <p:embed/>
                    <p:pic>
                      <p:nvPicPr>
                        <p:cNvPr id="0" name="Picture 89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43491" y="5137010"/>
                          <a:ext cx="326802" cy="360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直接箭头连接符 20"/>
            <p:cNvCxnSpPr/>
            <p:nvPr/>
          </p:nvCxnSpPr>
          <p:spPr bwMode="auto">
            <a:xfrm flipV="1">
              <a:off x="5429256" y="5499696"/>
              <a:ext cx="1794729" cy="10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rot="10800000" flipV="1">
              <a:off x="4857752" y="5500702"/>
              <a:ext cx="571504"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接箭头连接符 22"/>
            <p:cNvCxnSpPr/>
            <p:nvPr/>
          </p:nvCxnSpPr>
          <p:spPr bwMode="auto">
            <a:xfrm rot="16200000" flipH="1">
              <a:off x="5429256" y="5500702"/>
              <a:ext cx="500066"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8"/>
                                        </p:tgtEl>
                                        <p:attrNameLst>
                                          <p:attrName>style.visibility</p:attrName>
                                        </p:attrNameLst>
                                      </p:cBhvr>
                                      <p:to>
                                        <p:strVal val="visible"/>
                                      </p:to>
                                    </p:set>
                                    <p:anim calcmode="lin" valueType="num">
                                      <p:cBhvr additive="base">
                                        <p:cTn id="11" dur="500" fill="hold"/>
                                        <p:tgtEl>
                                          <p:spTgt spid="50178"/>
                                        </p:tgtEl>
                                        <p:attrNameLst>
                                          <p:attrName>ppt_x</p:attrName>
                                        </p:attrNameLst>
                                      </p:cBhvr>
                                      <p:tavLst>
                                        <p:tav tm="0">
                                          <p:val>
                                            <p:strVal val="#ppt_x"/>
                                          </p:val>
                                        </p:tav>
                                        <p:tav tm="100000">
                                          <p:val>
                                            <p:strVal val="#ppt_x"/>
                                          </p:val>
                                        </p:tav>
                                      </p:tavLst>
                                    </p:anim>
                                    <p:anim calcmode="lin" valueType="num">
                                      <p:cBhvr additive="base">
                                        <p:cTn id="12"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0179"/>
                                        </p:tgtEl>
                                        <p:attrNameLst>
                                          <p:attrName>style.visibility</p:attrName>
                                        </p:attrNameLst>
                                      </p:cBhvr>
                                      <p:to>
                                        <p:strVal val="visible"/>
                                      </p:to>
                                    </p:set>
                                    <p:anim calcmode="lin" valueType="num">
                                      <p:cBhvr additive="base">
                                        <p:cTn id="23" dur="500" fill="hold"/>
                                        <p:tgtEl>
                                          <p:spTgt spid="50179"/>
                                        </p:tgtEl>
                                        <p:attrNameLst>
                                          <p:attrName>ppt_x</p:attrName>
                                        </p:attrNameLst>
                                      </p:cBhvr>
                                      <p:tavLst>
                                        <p:tav tm="0">
                                          <p:val>
                                            <p:strVal val="#ppt_x"/>
                                          </p:val>
                                        </p:tav>
                                        <p:tav tm="100000">
                                          <p:val>
                                            <p:strVal val="#ppt_x"/>
                                          </p:val>
                                        </p:tav>
                                      </p:tavLst>
                                    </p:anim>
                                    <p:anim calcmode="lin" valueType="num">
                                      <p:cBhvr additive="base">
                                        <p:cTn id="24"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180"/>
                                        </p:tgtEl>
                                        <p:attrNameLst>
                                          <p:attrName>style.visibility</p:attrName>
                                        </p:attrNameLst>
                                      </p:cBhvr>
                                      <p:to>
                                        <p:strVal val="visible"/>
                                      </p:to>
                                    </p:set>
                                    <p:anim calcmode="lin" valueType="num">
                                      <p:cBhvr additive="base">
                                        <p:cTn id="43" dur="500" fill="hold"/>
                                        <p:tgtEl>
                                          <p:spTgt spid="50180"/>
                                        </p:tgtEl>
                                        <p:attrNameLst>
                                          <p:attrName>ppt_x</p:attrName>
                                        </p:attrNameLst>
                                      </p:cBhvr>
                                      <p:tavLst>
                                        <p:tav tm="0">
                                          <p:val>
                                            <p:strVal val="#ppt_x"/>
                                          </p:val>
                                        </p:tav>
                                        <p:tav tm="100000">
                                          <p:val>
                                            <p:strVal val="#ppt_x"/>
                                          </p:val>
                                        </p:tav>
                                      </p:tavLst>
                                    </p:anim>
                                    <p:anim calcmode="lin" valueType="num">
                                      <p:cBhvr additive="base">
                                        <p:cTn id="44" dur="500" fill="hold"/>
                                        <p:tgtEl>
                                          <p:spTgt spid="5018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181"/>
                                        </p:tgtEl>
                                        <p:attrNameLst>
                                          <p:attrName>style.visibility</p:attrName>
                                        </p:attrNameLst>
                                      </p:cBhvr>
                                      <p:to>
                                        <p:strVal val="visible"/>
                                      </p:to>
                                    </p:set>
                                    <p:anim calcmode="lin" valueType="num">
                                      <p:cBhvr additive="base">
                                        <p:cTn id="47" dur="500" fill="hold"/>
                                        <p:tgtEl>
                                          <p:spTgt spid="50181"/>
                                        </p:tgtEl>
                                        <p:attrNameLst>
                                          <p:attrName>ppt_x</p:attrName>
                                        </p:attrNameLst>
                                      </p:cBhvr>
                                      <p:tavLst>
                                        <p:tav tm="0">
                                          <p:val>
                                            <p:strVal val="#ppt_x"/>
                                          </p:val>
                                        </p:tav>
                                        <p:tav tm="100000">
                                          <p:val>
                                            <p:strVal val="#ppt_x"/>
                                          </p:val>
                                        </p:tav>
                                      </p:tavLst>
                                    </p:anim>
                                    <p:anim calcmode="lin" valueType="num">
                                      <p:cBhvr additive="base">
                                        <p:cTn id="48" dur="500" fill="hold"/>
                                        <p:tgtEl>
                                          <p:spTgt spid="5018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0182"/>
                                        </p:tgtEl>
                                        <p:attrNameLst>
                                          <p:attrName>style.visibility</p:attrName>
                                        </p:attrNameLst>
                                      </p:cBhvr>
                                      <p:to>
                                        <p:strVal val="visible"/>
                                      </p:to>
                                    </p:set>
                                    <p:anim calcmode="lin" valueType="num">
                                      <p:cBhvr additive="base">
                                        <p:cTn id="57" dur="500" fill="hold"/>
                                        <p:tgtEl>
                                          <p:spTgt spid="50182"/>
                                        </p:tgtEl>
                                        <p:attrNameLst>
                                          <p:attrName>ppt_x</p:attrName>
                                        </p:attrNameLst>
                                      </p:cBhvr>
                                      <p:tavLst>
                                        <p:tav tm="0">
                                          <p:val>
                                            <p:strVal val="#ppt_x"/>
                                          </p:val>
                                        </p:tav>
                                        <p:tav tm="100000">
                                          <p:val>
                                            <p:strVal val="#ppt_x"/>
                                          </p:val>
                                        </p:tav>
                                      </p:tavLst>
                                    </p:anim>
                                    <p:anim calcmode="lin" valueType="num">
                                      <p:cBhvr additive="base">
                                        <p:cTn id="58"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6234" y="1195612"/>
            <a:ext cx="8358214" cy="5089768"/>
          </a:xfrm>
        </p:spPr>
        <p:txBody>
          <a:bodyPr/>
          <a:lstStyle/>
          <a:p>
            <a:pPr marL="0" indent="0">
              <a:lnSpc>
                <a:spcPct val="150000"/>
              </a:lnSpc>
              <a:buNone/>
            </a:pPr>
            <a:r>
              <a:rPr lang="en-US" altLang="zh-CN" sz="2800" dirty="0" smtClean="0"/>
              <a:t>2</a:t>
            </a:r>
            <a:r>
              <a:rPr lang="zh-CN" altLang="en-US" sz="2800" dirty="0" smtClean="0"/>
              <a:t>、如果质点运动不</a:t>
            </a:r>
            <a:r>
              <a:rPr lang="zh-CN" altLang="en-US" sz="2800" dirty="0"/>
              <a:t>在</a:t>
            </a:r>
            <a:r>
              <a:rPr lang="en-US" altLang="zh-CN" sz="2800" dirty="0" err="1" smtClean="0"/>
              <a:t>xy</a:t>
            </a:r>
            <a:r>
              <a:rPr lang="zh-CN" altLang="en-US" sz="2800" dirty="0" smtClean="0"/>
              <a:t>平面上，则可将     分解为两个分量：一个平行于</a:t>
            </a:r>
            <a:r>
              <a:rPr lang="en-US" altLang="zh-CN" sz="2800" dirty="0" smtClean="0"/>
              <a:t>z</a:t>
            </a:r>
            <a:r>
              <a:rPr lang="zh-CN" altLang="en-US" sz="2800" dirty="0" smtClean="0"/>
              <a:t>轴，对角动量无贡献，另一个在</a:t>
            </a:r>
            <a:r>
              <a:rPr lang="en-US" altLang="zh-CN" sz="2800" dirty="0" smtClean="0"/>
              <a:t>xy</a:t>
            </a:r>
            <a:r>
              <a:rPr lang="zh-CN" altLang="en-US" sz="2800" dirty="0" smtClean="0"/>
              <a:t>平面上，就是前面讨论的    （</a:t>
            </a:r>
            <a:r>
              <a:rPr lang="en-US" altLang="zh-CN" sz="2800" dirty="0" smtClean="0"/>
              <a:t>xy</a:t>
            </a:r>
            <a:r>
              <a:rPr lang="zh-CN" altLang="en-US" sz="2800" dirty="0" smtClean="0"/>
              <a:t>平面内）</a:t>
            </a:r>
            <a:endParaRPr lang="en-US" altLang="zh-CN" sz="2800" dirty="0" smtClean="0"/>
          </a:p>
          <a:p>
            <a:pPr>
              <a:lnSpc>
                <a:spcPct val="150000"/>
              </a:lnSpc>
            </a:pPr>
            <a:endParaRPr lang="en-US" altLang="zh-CN" sz="2800" dirty="0"/>
          </a:p>
          <a:p>
            <a:pPr>
              <a:lnSpc>
                <a:spcPct val="150000"/>
              </a:lnSpc>
            </a:pPr>
            <a:r>
              <a:rPr lang="zh-CN" altLang="en-US" sz="2800" b="1" dirty="0" smtClean="0">
                <a:solidFill>
                  <a:srgbClr val="C00000"/>
                </a:solidFill>
              </a:rPr>
              <a:t>注意：以上介绍的力矩和角动量都是相对于轴线</a:t>
            </a:r>
            <a:endParaRPr lang="en-US" altLang="zh-CN" sz="2800" b="1" dirty="0" smtClean="0">
              <a:solidFill>
                <a:srgbClr val="C00000"/>
              </a:solidFill>
            </a:endParaRPr>
          </a:p>
          <a:p>
            <a:pPr marL="0" indent="0">
              <a:lnSpc>
                <a:spcPct val="150000"/>
              </a:lnSpc>
              <a:buNone/>
            </a:pPr>
            <a:r>
              <a:rPr lang="en-US" altLang="zh-CN" sz="2800" b="1" dirty="0">
                <a:solidFill>
                  <a:srgbClr val="C00000"/>
                </a:solidFill>
              </a:rPr>
              <a:t> </a:t>
            </a:r>
            <a:r>
              <a:rPr lang="en-US" altLang="zh-CN" sz="2800" b="1" dirty="0" smtClean="0">
                <a:solidFill>
                  <a:srgbClr val="C00000"/>
                </a:solidFill>
              </a:rPr>
              <a:t>                </a:t>
            </a:r>
            <a:r>
              <a:rPr lang="zh-CN" altLang="en-US" sz="2800" b="1" dirty="0" smtClean="0">
                <a:solidFill>
                  <a:srgbClr val="C00000"/>
                </a:solidFill>
              </a:rPr>
              <a:t>的。</a:t>
            </a: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16</a:t>
            </a:fld>
            <a:endParaRPr lang="en-US" altLang="zh-CN" dirty="0"/>
          </a:p>
        </p:txBody>
      </p:sp>
      <p:graphicFrame>
        <p:nvGraphicFramePr>
          <p:cNvPr id="9218" name="Object 2"/>
          <p:cNvGraphicFramePr>
            <a:graphicFrameLocks noChangeAspect="1"/>
          </p:cNvGraphicFramePr>
          <p:nvPr>
            <p:extLst>
              <p:ext uri="{D42A27DB-BD31-4B8C-83A1-F6EECF244321}">
                <p14:modId xmlns:p14="http://schemas.microsoft.com/office/powerpoint/2010/main" val="3435751357"/>
              </p:ext>
            </p:extLst>
          </p:nvPr>
        </p:nvGraphicFramePr>
        <p:xfrm>
          <a:off x="4968044" y="2593497"/>
          <a:ext cx="357190" cy="475463"/>
        </p:xfrm>
        <a:graphic>
          <a:graphicData uri="http://schemas.openxmlformats.org/presentationml/2006/ole">
            <mc:AlternateContent xmlns:mc="http://schemas.openxmlformats.org/markup-compatibility/2006">
              <mc:Choice xmlns:v="urn:schemas-microsoft-com:vml" Requires="v">
                <p:oleObj spid="_x0000_s9473" name="公式" r:id="rId3" imgW="152268" imgH="203024" progId="Equation.3">
                  <p:embed/>
                </p:oleObj>
              </mc:Choice>
              <mc:Fallback>
                <p:oleObj name="公式" r:id="rId3" imgW="152268" imgH="203024" progId="Equation.3">
                  <p:embed/>
                  <p:pic>
                    <p:nvPicPr>
                      <p:cNvPr id="0" name="Picture 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044" y="2593497"/>
                        <a:ext cx="357190" cy="47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extLst>
              <p:ext uri="{D42A27DB-BD31-4B8C-83A1-F6EECF244321}">
                <p14:modId xmlns:p14="http://schemas.microsoft.com/office/powerpoint/2010/main" val="220370177"/>
              </p:ext>
            </p:extLst>
          </p:nvPr>
        </p:nvGraphicFramePr>
        <p:xfrm>
          <a:off x="6552220" y="1274268"/>
          <a:ext cx="428628" cy="570556"/>
        </p:xfrm>
        <a:graphic>
          <a:graphicData uri="http://schemas.openxmlformats.org/presentationml/2006/ole">
            <mc:AlternateContent xmlns:mc="http://schemas.openxmlformats.org/markup-compatibility/2006">
              <mc:Choice xmlns:v="urn:schemas-microsoft-com:vml" Requires="v">
                <p:oleObj spid="_x0000_s9474" name="公式" r:id="rId5" imgW="152268" imgH="203024" progId="Equation.3">
                  <p:embed/>
                </p:oleObj>
              </mc:Choice>
              <mc:Fallback>
                <p:oleObj name="公式" r:id="rId5" imgW="152268" imgH="203024" progId="Equation.3">
                  <p:embed/>
                  <p:pic>
                    <p:nvPicPr>
                      <p:cNvPr id="0" name="Picture 2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220" y="1274268"/>
                        <a:ext cx="428628" cy="570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8423123"/>
              </p:ext>
            </p:extLst>
          </p:nvPr>
        </p:nvGraphicFramePr>
        <p:xfrm>
          <a:off x="2333625" y="3192463"/>
          <a:ext cx="2322513" cy="890587"/>
        </p:xfrm>
        <a:graphic>
          <a:graphicData uri="http://schemas.openxmlformats.org/presentationml/2006/ole">
            <mc:AlternateContent xmlns:mc="http://schemas.openxmlformats.org/markup-compatibility/2006">
              <mc:Choice xmlns:v="urn:schemas-microsoft-com:vml" Requires="v">
                <p:oleObj spid="_x0000_s9475" name="Equation" r:id="rId6" imgW="634680" imgH="266400" progId="">
                  <p:embed/>
                </p:oleObj>
              </mc:Choice>
              <mc:Fallback>
                <p:oleObj name="Equation" r:id="rId6" imgW="634680" imgH="266400" progId="">
                  <p:embed/>
                  <p:pic>
                    <p:nvPicPr>
                      <p:cNvPr id="0" name="Picture 2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3625" y="3192463"/>
                        <a:ext cx="2322513"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0632100-DCC0-4624-972A-88CCBC8A7E77}" type="slidenum">
              <a:rPr lang="en-US" altLang="zh-CN" smtClean="0"/>
              <a:pPr>
                <a:defRPr/>
              </a:pPr>
              <a:t>17</a:t>
            </a:fld>
            <a:endParaRPr lang="en-US" altLang="zh-CN" dirty="0"/>
          </a:p>
        </p:txBody>
      </p:sp>
      <p:sp>
        <p:nvSpPr>
          <p:cNvPr id="3" name="矩形 2"/>
          <p:cNvSpPr/>
          <p:nvPr/>
        </p:nvSpPr>
        <p:spPr>
          <a:xfrm>
            <a:off x="683568" y="836712"/>
            <a:ext cx="7488832" cy="3323987"/>
          </a:xfrm>
          <a:prstGeom prst="rect">
            <a:avLst/>
          </a:prstGeom>
        </p:spPr>
        <p:txBody>
          <a:bodyPr wrap="square">
            <a:spAutoFit/>
          </a:bodyPr>
          <a:lstStyle/>
          <a:p>
            <a:pPr algn="l">
              <a:lnSpc>
                <a:spcPct val="150000"/>
              </a:lnSpc>
              <a:buNone/>
            </a:pPr>
            <a:r>
              <a:rPr lang="zh-CN" altLang="en-US" sz="2800" b="1" dirty="0">
                <a:solidFill>
                  <a:srgbClr val="0000CC"/>
                </a:solidFill>
              </a:rPr>
              <a:t>三、力矩与角动量的关系</a:t>
            </a:r>
            <a:endParaRPr lang="en-US" altLang="zh-CN" sz="2800" b="1" dirty="0">
              <a:solidFill>
                <a:srgbClr val="0000CC"/>
              </a:solidFill>
            </a:endParaRPr>
          </a:p>
          <a:p>
            <a:pPr algn="l">
              <a:lnSpc>
                <a:spcPct val="150000"/>
              </a:lnSpc>
            </a:pPr>
            <a:r>
              <a:rPr lang="zh-CN" altLang="en-US" sz="2800" dirty="0"/>
              <a:t>假定      和     都在 </a:t>
            </a:r>
            <a:r>
              <a:rPr lang="en-US" altLang="zh-CN" sz="2800" dirty="0" err="1"/>
              <a:t>xy</a:t>
            </a:r>
            <a:r>
              <a:rPr lang="en-US" altLang="zh-CN" sz="2800" dirty="0"/>
              <a:t> </a:t>
            </a:r>
            <a:r>
              <a:rPr lang="zh-CN" altLang="en-US" sz="2800" dirty="0"/>
              <a:t>平面内（如</a:t>
            </a:r>
            <a:r>
              <a:rPr lang="zh-CN" altLang="en-US" sz="2800" dirty="0" smtClean="0"/>
              <a:t>不在，只考虑</a:t>
            </a:r>
            <a:r>
              <a:rPr lang="zh-CN" altLang="en-US" sz="2800" dirty="0"/>
              <a:t>二者在</a:t>
            </a:r>
            <a:r>
              <a:rPr lang="en-US" altLang="zh-CN" sz="2800" dirty="0" err="1"/>
              <a:t>xy</a:t>
            </a:r>
            <a:r>
              <a:rPr lang="zh-CN" altLang="en-US" sz="2800" dirty="0"/>
              <a:t>平面内的分量）</a:t>
            </a:r>
            <a:endParaRPr lang="en-US" altLang="zh-CN" sz="2800" dirty="0"/>
          </a:p>
          <a:p>
            <a:pPr algn="l">
              <a:lnSpc>
                <a:spcPct val="150000"/>
              </a:lnSpc>
            </a:pPr>
            <a:r>
              <a:rPr lang="zh-CN" altLang="en-US" sz="2800" dirty="0"/>
              <a:t>力矩：</a:t>
            </a:r>
            <a:endParaRPr lang="en-US" altLang="zh-CN" sz="2800" dirty="0"/>
          </a:p>
          <a:p>
            <a:pPr algn="l">
              <a:lnSpc>
                <a:spcPct val="150000"/>
              </a:lnSpc>
            </a:pPr>
            <a:r>
              <a:rPr lang="zh-CN" altLang="en-US" sz="2800" dirty="0" smtClean="0"/>
              <a:t>角动量</a:t>
            </a:r>
            <a:r>
              <a:rPr lang="zh-CN" altLang="en-US" sz="2800" dirty="0"/>
              <a:t>：</a:t>
            </a:r>
            <a:endParaRPr lang="en-US" altLang="zh-CN"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139179304"/>
              </p:ext>
            </p:extLst>
          </p:nvPr>
        </p:nvGraphicFramePr>
        <p:xfrm>
          <a:off x="1475656" y="1605806"/>
          <a:ext cx="428625" cy="527050"/>
        </p:xfrm>
        <a:graphic>
          <a:graphicData uri="http://schemas.openxmlformats.org/presentationml/2006/ole">
            <mc:AlternateContent xmlns:mc="http://schemas.openxmlformats.org/markup-compatibility/2006">
              <mc:Choice xmlns:v="urn:schemas-microsoft-com:vml" Requires="v">
                <p:oleObj spid="_x0000_s71001" name="公式" r:id="rId3" imgW="164957" imgH="203024" progId="Equation.3">
                  <p:embed/>
                </p:oleObj>
              </mc:Choice>
              <mc:Fallback>
                <p:oleObj name="公式" r:id="rId3" imgW="164957" imgH="203024" progId="Equation.3">
                  <p:embed/>
                  <p:pic>
                    <p:nvPicPr>
                      <p:cNvPr id="0" name="Picture 3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05806"/>
                        <a:ext cx="4286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83846762"/>
              </p:ext>
            </p:extLst>
          </p:nvPr>
        </p:nvGraphicFramePr>
        <p:xfrm>
          <a:off x="2415183" y="1561356"/>
          <a:ext cx="428625" cy="571500"/>
        </p:xfrm>
        <a:graphic>
          <a:graphicData uri="http://schemas.openxmlformats.org/presentationml/2006/ole">
            <mc:AlternateContent xmlns:mc="http://schemas.openxmlformats.org/markup-compatibility/2006">
              <mc:Choice xmlns:v="urn:schemas-microsoft-com:vml" Requires="v">
                <p:oleObj spid="_x0000_s71002" name="公式" r:id="rId5" imgW="152268" imgH="203024" progId="Equation.3">
                  <p:embed/>
                </p:oleObj>
              </mc:Choice>
              <mc:Fallback>
                <p:oleObj name="公式" r:id="rId5" imgW="152268" imgH="203024" progId="Equation.3">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5183" y="1561356"/>
                        <a:ext cx="4286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27303810"/>
              </p:ext>
            </p:extLst>
          </p:nvPr>
        </p:nvGraphicFramePr>
        <p:xfrm>
          <a:off x="2028825" y="2781300"/>
          <a:ext cx="2116138" cy="719138"/>
        </p:xfrm>
        <a:graphic>
          <a:graphicData uri="http://schemas.openxmlformats.org/presentationml/2006/ole">
            <mc:AlternateContent xmlns:mc="http://schemas.openxmlformats.org/markup-compatibility/2006">
              <mc:Choice xmlns:v="urn:schemas-microsoft-com:vml" Requires="v">
                <p:oleObj spid="_x0000_s71003" name="Equation" r:id="rId7" imgW="596880" imgH="215640" progId="">
                  <p:embed/>
                </p:oleObj>
              </mc:Choice>
              <mc:Fallback>
                <p:oleObj name="Equation" r:id="rId7" imgW="596880" imgH="215640" progId="">
                  <p:embed/>
                  <p:pic>
                    <p:nvPicPr>
                      <p:cNvPr id="0" name="Picture 3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8825" y="2781300"/>
                        <a:ext cx="2116138"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20648842"/>
              </p:ext>
            </p:extLst>
          </p:nvPr>
        </p:nvGraphicFramePr>
        <p:xfrm>
          <a:off x="2195737" y="3501008"/>
          <a:ext cx="2088232" cy="720080"/>
        </p:xfrm>
        <a:graphic>
          <a:graphicData uri="http://schemas.openxmlformats.org/presentationml/2006/ole">
            <mc:AlternateContent xmlns:mc="http://schemas.openxmlformats.org/markup-compatibility/2006">
              <mc:Choice xmlns:v="urn:schemas-microsoft-com:vml" Requires="v">
                <p:oleObj spid="_x0000_s71004" name="公式" r:id="rId9" imgW="571252" imgH="215806" progId="Equation.3">
                  <p:embed/>
                </p:oleObj>
              </mc:Choice>
              <mc:Fallback>
                <p:oleObj name="公式" r:id="rId9" imgW="571252" imgH="215806" progId="Equation.3">
                  <p:embed/>
                  <p:pic>
                    <p:nvPicPr>
                      <p:cNvPr id="0" name="Picture 3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7" y="3501008"/>
                        <a:ext cx="2088232"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86517199"/>
              </p:ext>
            </p:extLst>
          </p:nvPr>
        </p:nvGraphicFramePr>
        <p:xfrm>
          <a:off x="3419872" y="4365104"/>
          <a:ext cx="1656184" cy="1188132"/>
        </p:xfrm>
        <a:graphic>
          <a:graphicData uri="http://schemas.openxmlformats.org/presentationml/2006/ole">
            <mc:AlternateContent xmlns:mc="http://schemas.openxmlformats.org/markup-compatibility/2006">
              <mc:Choice xmlns:v="urn:schemas-microsoft-com:vml" Requires="v">
                <p:oleObj spid="_x0000_s71005" name="公式" r:id="rId11" imgW="583920" imgH="419040" progId="Equation.3">
                  <p:embed/>
                </p:oleObj>
              </mc:Choice>
              <mc:Fallback>
                <p:oleObj name="公式" r:id="rId11" imgW="583920" imgH="419040" progId="Equation.3">
                  <p:embed/>
                  <p:pic>
                    <p:nvPicPr>
                      <p:cNvPr id="0" name="Picture 3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872" y="4365104"/>
                        <a:ext cx="1656184" cy="1188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21696" y="4725144"/>
            <a:ext cx="2698176" cy="523220"/>
          </a:xfrm>
          <a:prstGeom prst="rect">
            <a:avLst/>
          </a:prstGeom>
        </p:spPr>
        <p:txBody>
          <a:bodyPr wrap="none">
            <a:spAutoFit/>
          </a:bodyPr>
          <a:lstStyle/>
          <a:p>
            <a:r>
              <a:rPr lang="zh-CN" altLang="en-US" sz="2800" dirty="0"/>
              <a:t>由牛二定律</a:t>
            </a:r>
            <a:r>
              <a:rPr lang="zh-CN" altLang="en-US" sz="2800" dirty="0" smtClean="0"/>
              <a:t>知：</a:t>
            </a:r>
            <a:endParaRPr lang="en-US" altLang="zh-CN" sz="2800" dirty="0"/>
          </a:p>
        </p:txBody>
      </p:sp>
    </p:spTree>
    <p:extLst>
      <p:ext uri="{BB962C8B-B14F-4D97-AF65-F5344CB8AC3E}">
        <p14:creationId xmlns:p14="http://schemas.microsoft.com/office/powerpoint/2010/main" val="356575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428604"/>
            <a:ext cx="8272466" cy="5736700"/>
          </a:xfrm>
        </p:spPr>
        <p:txBody>
          <a:bodyPr/>
          <a:lstStyle/>
          <a:p>
            <a:pPr marL="0" indent="0">
              <a:buNone/>
            </a:pP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400" dirty="0" smtClean="0"/>
          </a:p>
          <a:p>
            <a:r>
              <a:rPr lang="en-US" altLang="zh-CN" sz="2800" b="1" dirty="0" smtClean="0"/>
              <a:t>                      </a:t>
            </a:r>
            <a:r>
              <a:rPr lang="zh-CN" altLang="en-US" sz="2800" dirty="0" smtClean="0"/>
              <a:t>与牛二定律的形式比较</a:t>
            </a:r>
            <a:r>
              <a:rPr lang="zh-CN" altLang="en-US" sz="2800" dirty="0"/>
              <a:t>。</a:t>
            </a:r>
            <a:endParaRPr lang="en-US" altLang="zh-CN" sz="2800" dirty="0" smtClean="0"/>
          </a:p>
          <a:p>
            <a:pPr>
              <a:buFont typeface="Arial" pitchFamily="34" charset="0"/>
              <a:buChar char="•"/>
            </a:pPr>
            <a:r>
              <a:rPr lang="zh-CN" altLang="en-US" sz="2800" b="1" dirty="0" smtClean="0">
                <a:solidFill>
                  <a:schemeClr val="accent2"/>
                </a:solidFill>
              </a:rPr>
              <a:t>质点所受的力矩等于它的角动量对时间的变化率</a:t>
            </a:r>
            <a:r>
              <a:rPr lang="en-US" altLang="zh-CN" sz="2800" dirty="0" smtClean="0"/>
              <a:t>—</a:t>
            </a:r>
            <a:r>
              <a:rPr lang="zh-CN" altLang="en-US" sz="2800" b="1" dirty="0" smtClean="0">
                <a:solidFill>
                  <a:srgbClr val="C00000"/>
                </a:solidFill>
              </a:rPr>
              <a:t>质点角动量定理</a:t>
            </a:r>
            <a:r>
              <a:rPr lang="zh-CN" altLang="en-US" sz="2800" dirty="0" smtClean="0"/>
              <a:t>。</a:t>
            </a:r>
            <a:r>
              <a:rPr lang="en-US" altLang="zh-CN" sz="2800" dirty="0"/>
              <a:t>(</a:t>
            </a:r>
            <a:r>
              <a:rPr lang="zh-CN" altLang="en-US" sz="2800" dirty="0" smtClean="0"/>
              <a:t>也适合于对点的角动量</a:t>
            </a:r>
            <a:r>
              <a:rPr lang="en-US" altLang="zh-CN" sz="2800" dirty="0" smtClean="0"/>
              <a:t>)</a:t>
            </a:r>
          </a:p>
          <a:p>
            <a:r>
              <a:rPr lang="zh-CN" altLang="en-US" sz="2800" dirty="0" smtClean="0"/>
              <a:t>显然，如果           则       是一常量。即</a:t>
            </a:r>
            <a:r>
              <a:rPr lang="zh-CN" altLang="en-US" sz="2800" b="1" dirty="0" smtClean="0">
                <a:solidFill>
                  <a:schemeClr val="accent2"/>
                </a:solidFill>
              </a:rPr>
              <a:t>如果质点所受的力矩等于零，则角动量保持不变。</a:t>
            </a:r>
            <a:endParaRPr lang="en-US" altLang="zh-CN" sz="2800" b="1" dirty="0" smtClean="0">
              <a:solidFill>
                <a:schemeClr val="accent2"/>
              </a:solidFill>
            </a:endParaRPr>
          </a:p>
          <a:p>
            <a:pPr>
              <a:buNone/>
            </a:pPr>
            <a:r>
              <a:rPr lang="en-US" altLang="zh-CN" sz="2800" dirty="0" smtClean="0"/>
              <a:t>—</a:t>
            </a:r>
            <a:r>
              <a:rPr lang="zh-CN" altLang="en-US" sz="2800" b="1" dirty="0" smtClean="0">
                <a:solidFill>
                  <a:srgbClr val="C00000"/>
                </a:solidFill>
              </a:rPr>
              <a:t>质点的角动量守恒定律</a:t>
            </a:r>
            <a:r>
              <a:rPr lang="zh-CN" altLang="en-US" sz="2800" dirty="0" smtClean="0"/>
              <a:t>。</a:t>
            </a:r>
            <a:r>
              <a:rPr lang="en-US" altLang="zh-CN" sz="2800" dirty="0"/>
              <a:t>(</a:t>
            </a:r>
            <a:r>
              <a:rPr lang="zh-CN" altLang="en-US" sz="2800" dirty="0"/>
              <a:t>也适合于对点的角动量</a:t>
            </a:r>
            <a:r>
              <a:rPr lang="en-US" altLang="zh-CN"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18</a:t>
            </a:fld>
            <a:endParaRPr lang="en-US" altLang="zh-CN" dirty="0"/>
          </a:p>
        </p:txBody>
      </p:sp>
      <p:graphicFrame>
        <p:nvGraphicFramePr>
          <p:cNvPr id="51202" name="Object 2"/>
          <p:cNvGraphicFramePr>
            <a:graphicFrameLocks noChangeAspect="1"/>
          </p:cNvGraphicFramePr>
          <p:nvPr>
            <p:extLst>
              <p:ext uri="{D42A27DB-BD31-4B8C-83A1-F6EECF244321}">
                <p14:modId xmlns:p14="http://schemas.microsoft.com/office/powerpoint/2010/main" val="4146214310"/>
              </p:ext>
            </p:extLst>
          </p:nvPr>
        </p:nvGraphicFramePr>
        <p:xfrm>
          <a:off x="954682" y="764704"/>
          <a:ext cx="6497638" cy="936625"/>
        </p:xfrm>
        <a:graphic>
          <a:graphicData uri="http://schemas.openxmlformats.org/presentationml/2006/ole">
            <mc:AlternateContent xmlns:mc="http://schemas.openxmlformats.org/markup-compatibility/2006">
              <mc:Choice xmlns:v="urn:schemas-microsoft-com:vml" Requires="v">
                <p:oleObj spid="_x0000_s51518" name="Equation" r:id="rId3" imgW="3136680" imgH="419040" progId="">
                  <p:embed/>
                </p:oleObj>
              </mc:Choice>
              <mc:Fallback>
                <p:oleObj name="Equation" r:id="rId3" imgW="3136680" imgH="419040" progId="">
                  <p:embed/>
                  <p:pic>
                    <p:nvPicPr>
                      <p:cNvPr id="0" name="Picture 2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682" y="764704"/>
                        <a:ext cx="64976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extLst>
              <p:ext uri="{D42A27DB-BD31-4B8C-83A1-F6EECF244321}">
                <p14:modId xmlns:p14="http://schemas.microsoft.com/office/powerpoint/2010/main" val="3847232759"/>
              </p:ext>
            </p:extLst>
          </p:nvPr>
        </p:nvGraphicFramePr>
        <p:xfrm>
          <a:off x="2428860" y="4401108"/>
          <a:ext cx="857256" cy="427406"/>
        </p:xfrm>
        <a:graphic>
          <a:graphicData uri="http://schemas.openxmlformats.org/presentationml/2006/ole">
            <mc:AlternateContent xmlns:mc="http://schemas.openxmlformats.org/markup-compatibility/2006">
              <mc:Choice xmlns:v="urn:schemas-microsoft-com:vml" Requires="v">
                <p:oleObj spid="_x0000_s51519" name="公式" r:id="rId5" imgW="355138" imgH="177569" progId="Equation.3">
                  <p:embed/>
                </p:oleObj>
              </mc:Choice>
              <mc:Fallback>
                <p:oleObj name="公式" r:id="rId5" imgW="355138" imgH="177569" progId="Equation.3">
                  <p:embed/>
                  <p:pic>
                    <p:nvPicPr>
                      <p:cNvPr id="0" name="Picture 2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4401108"/>
                        <a:ext cx="857256" cy="427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1922373460"/>
              </p:ext>
            </p:extLst>
          </p:nvPr>
        </p:nvGraphicFramePr>
        <p:xfrm>
          <a:off x="3854770" y="4257092"/>
          <a:ext cx="357190" cy="679298"/>
        </p:xfrm>
        <a:graphic>
          <a:graphicData uri="http://schemas.openxmlformats.org/presentationml/2006/ole">
            <mc:AlternateContent xmlns:mc="http://schemas.openxmlformats.org/markup-compatibility/2006">
              <mc:Choice xmlns:v="urn:schemas-microsoft-com:vml" Requires="v">
                <p:oleObj spid="_x0000_s51520" name="公式" r:id="rId7" imgW="114151" imgH="215619" progId="Equation.3">
                  <p:embed/>
                </p:oleObj>
              </mc:Choice>
              <mc:Fallback>
                <p:oleObj name="公式" r:id="rId7" imgW="114151" imgH="215619" progId="Equation.3">
                  <p:embed/>
                  <p:pic>
                    <p:nvPicPr>
                      <p:cNvPr id="0" name="Picture 3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4770" y="4257092"/>
                        <a:ext cx="357190" cy="679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83936844"/>
              </p:ext>
            </p:extLst>
          </p:nvPr>
        </p:nvGraphicFramePr>
        <p:xfrm>
          <a:off x="1173163" y="2636838"/>
          <a:ext cx="935037" cy="857250"/>
        </p:xfrm>
        <a:graphic>
          <a:graphicData uri="http://schemas.openxmlformats.org/presentationml/2006/ole">
            <mc:AlternateContent xmlns:mc="http://schemas.openxmlformats.org/markup-compatibility/2006">
              <mc:Choice xmlns:v="urn:schemas-microsoft-com:vml" Requires="v">
                <p:oleObj spid="_x0000_s51521" name="Equation" r:id="rId9" imgW="457200" imgH="419040" progId="">
                  <p:embed/>
                </p:oleObj>
              </mc:Choice>
              <mc:Fallback>
                <p:oleObj name="Equation" r:id="rId9" imgW="457200" imgH="419040" progId="">
                  <p:embed/>
                  <p:pic>
                    <p:nvPicPr>
                      <p:cNvPr id="0" name="Picture 3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3163" y="2636838"/>
                        <a:ext cx="935037" cy="857250"/>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27224295"/>
              </p:ext>
            </p:extLst>
          </p:nvPr>
        </p:nvGraphicFramePr>
        <p:xfrm>
          <a:off x="2555776" y="1808820"/>
          <a:ext cx="3789363" cy="879475"/>
        </p:xfrm>
        <a:graphic>
          <a:graphicData uri="http://schemas.openxmlformats.org/presentationml/2006/ole">
            <mc:AlternateContent xmlns:mc="http://schemas.openxmlformats.org/markup-compatibility/2006">
              <mc:Choice xmlns:v="urn:schemas-microsoft-com:vml" Requires="v">
                <p:oleObj spid="_x0000_s51522" name="Equation" r:id="rId11" imgW="1828800" imgH="393480" progId="">
                  <p:embed/>
                </p:oleObj>
              </mc:Choice>
              <mc:Fallback>
                <p:oleObj name="Equation" r:id="rId11" imgW="1828800" imgH="393480" progId="">
                  <p:embed/>
                  <p:pic>
                    <p:nvPicPr>
                      <p:cNvPr id="0" name="Picture 3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1808820"/>
                        <a:ext cx="3789363"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3"/>
                                        </p:tgtEl>
                                        <p:attrNameLst>
                                          <p:attrName>style.visibility</p:attrName>
                                        </p:attrNameLst>
                                      </p:cBhvr>
                                      <p:to>
                                        <p:strVal val="visible"/>
                                      </p:to>
                                    </p:set>
                                    <p:anim calcmode="lin" valueType="num">
                                      <p:cBhvr additive="base">
                                        <p:cTn id="33" dur="500" fill="hold"/>
                                        <p:tgtEl>
                                          <p:spTgt spid="51203"/>
                                        </p:tgtEl>
                                        <p:attrNameLst>
                                          <p:attrName>ppt_x</p:attrName>
                                        </p:attrNameLst>
                                      </p:cBhvr>
                                      <p:tavLst>
                                        <p:tav tm="0">
                                          <p:val>
                                            <p:strVal val="#ppt_x"/>
                                          </p:val>
                                        </p:tav>
                                        <p:tav tm="100000">
                                          <p:val>
                                            <p:strVal val="#ppt_x"/>
                                          </p:val>
                                        </p:tav>
                                      </p:tavLst>
                                    </p:anim>
                                    <p:anim calcmode="lin" valueType="num">
                                      <p:cBhvr additive="base">
                                        <p:cTn id="34" dur="500" fill="hold"/>
                                        <p:tgtEl>
                                          <p:spTgt spid="5120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05"/>
                                        </p:tgtEl>
                                        <p:attrNameLst>
                                          <p:attrName>style.visibility</p:attrName>
                                        </p:attrNameLst>
                                      </p:cBhvr>
                                      <p:to>
                                        <p:strVal val="visible"/>
                                      </p:to>
                                    </p:set>
                                    <p:anim calcmode="lin" valueType="num">
                                      <p:cBhvr additive="base">
                                        <p:cTn id="37" dur="500" fill="hold"/>
                                        <p:tgtEl>
                                          <p:spTgt spid="51205"/>
                                        </p:tgtEl>
                                        <p:attrNameLst>
                                          <p:attrName>ppt_x</p:attrName>
                                        </p:attrNameLst>
                                      </p:cBhvr>
                                      <p:tavLst>
                                        <p:tav tm="0">
                                          <p:val>
                                            <p:strVal val="#ppt_x"/>
                                          </p:val>
                                        </p:tav>
                                        <p:tav tm="100000">
                                          <p:val>
                                            <p:strVal val="#ppt_x"/>
                                          </p:val>
                                        </p:tav>
                                      </p:tavLst>
                                    </p:anim>
                                    <p:anim calcmode="lin" valueType="num">
                                      <p:cBhvr additive="base">
                                        <p:cTn id="38"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0298" y="285728"/>
            <a:ext cx="4952022" cy="461946"/>
          </a:xfrm>
        </p:spPr>
        <p:txBody>
          <a:bodyPr/>
          <a:lstStyle/>
          <a:p>
            <a:pPr algn="l"/>
            <a:r>
              <a:rPr lang="zh-CN" altLang="en-US" sz="3200" b="1" dirty="0" smtClean="0">
                <a:solidFill>
                  <a:schemeClr val="accent2"/>
                </a:solidFill>
              </a:rPr>
              <a:t>四、刚体绕固定轴的转动</a:t>
            </a:r>
            <a:endParaRPr lang="zh-CN" altLang="en-US" sz="3200" b="1" dirty="0">
              <a:solidFill>
                <a:schemeClr val="accent2"/>
              </a:solidFill>
            </a:endParaRPr>
          </a:p>
        </p:txBody>
      </p:sp>
      <p:sp>
        <p:nvSpPr>
          <p:cNvPr id="3" name="内容占位符 2"/>
          <p:cNvSpPr>
            <a:spLocks noGrp="1"/>
          </p:cNvSpPr>
          <p:nvPr>
            <p:ph idx="1"/>
          </p:nvPr>
        </p:nvSpPr>
        <p:spPr>
          <a:xfrm>
            <a:off x="214282" y="1290420"/>
            <a:ext cx="8386794" cy="5090908"/>
          </a:xfrm>
        </p:spPr>
        <p:txBody>
          <a:bodyPr/>
          <a:lstStyle/>
          <a:p>
            <a:pPr>
              <a:buFont typeface="Wingdings" pitchFamily="2" charset="2"/>
              <a:buChar char="p"/>
            </a:pPr>
            <a:r>
              <a:rPr lang="zh-CN" altLang="en-US" sz="2800" dirty="0" smtClean="0"/>
              <a:t>因刚体中各质点的相对位置不变，也就是各质点是刚性连接的。那么作用于各质点上的外力矩就可看做是作用于整个刚体的。</a:t>
            </a:r>
            <a:endParaRPr lang="en-US" altLang="zh-CN" sz="2800" dirty="0" smtClean="0"/>
          </a:p>
          <a:p>
            <a:r>
              <a:rPr lang="zh-CN" altLang="en-US" sz="2800" dirty="0" smtClean="0"/>
              <a:t>那么刚体所受的总力矩就是各质点所受外力矩的矢量和。</a:t>
            </a:r>
            <a:endParaRPr lang="en-US" altLang="zh-CN" sz="2800" dirty="0" smtClean="0"/>
          </a:p>
          <a:p>
            <a:r>
              <a:rPr lang="zh-CN" altLang="en-US" sz="2800" dirty="0" smtClean="0"/>
              <a:t>即                                    内力产生的力矩互相抵消。</a:t>
            </a:r>
            <a:endParaRPr lang="en-US" altLang="zh-CN" sz="2800" dirty="0" smtClean="0"/>
          </a:p>
          <a:p>
            <a:endParaRPr lang="en-US" altLang="zh-CN" sz="1100" dirty="0" smtClean="0"/>
          </a:p>
          <a:p>
            <a:r>
              <a:rPr lang="zh-CN" altLang="en-US" sz="2800" dirty="0" smtClean="0"/>
              <a:t>另一方面：刚体总的角动量应等于各质点角动量的矢量和。</a:t>
            </a:r>
            <a:endParaRPr lang="en-US" altLang="zh-CN" sz="2800" dirty="0" smtClean="0"/>
          </a:p>
          <a:p>
            <a:endParaRPr lang="en-US" altLang="zh-CN" sz="1100" dirty="0" smtClean="0"/>
          </a:p>
          <a:p>
            <a:r>
              <a:rPr lang="zh-CN" altLang="en-US" sz="2800" dirty="0" smtClean="0"/>
              <a:t>即</a:t>
            </a:r>
            <a:endParaRPr lang="en-US" altLang="zh-CN" sz="1800" dirty="0" smtClean="0"/>
          </a:p>
          <a:p>
            <a:endParaRPr lang="en-US" altLang="zh-CN" sz="1800" dirty="0" smtClean="0"/>
          </a:p>
          <a:p>
            <a:pPr>
              <a:buNone/>
            </a:pPr>
            <a:endParaRPr lang="en-US" altLang="zh-CN" sz="1600" dirty="0" smtClean="0"/>
          </a:p>
        </p:txBody>
      </p:sp>
      <p:sp>
        <p:nvSpPr>
          <p:cNvPr id="4" name="灯片编号占位符 3"/>
          <p:cNvSpPr>
            <a:spLocks noGrp="1"/>
          </p:cNvSpPr>
          <p:nvPr>
            <p:ph type="sldNum" sz="quarter" idx="12"/>
          </p:nvPr>
        </p:nvSpPr>
        <p:spPr/>
        <p:txBody>
          <a:bodyPr/>
          <a:lstStyle/>
          <a:p>
            <a:pPr>
              <a:defRPr/>
            </a:pPr>
            <a:r>
              <a:rPr lang="en-US" altLang="zh-CN" dirty="0" smtClean="0"/>
              <a:t> </a:t>
            </a:r>
            <a:fld id="{3B32429C-F356-4D91-940D-2EC9D73EBF5C}" type="slidenum">
              <a:rPr lang="en-US" altLang="zh-CN" smtClean="0"/>
              <a:pPr>
                <a:defRPr/>
              </a:pPr>
              <a:t>19</a:t>
            </a:fld>
            <a:endParaRPr lang="en-US" altLang="zh-CN" dirty="0"/>
          </a:p>
        </p:txBody>
      </p:sp>
      <p:graphicFrame>
        <p:nvGraphicFramePr>
          <p:cNvPr id="10242" name="Object 2"/>
          <p:cNvGraphicFramePr>
            <a:graphicFrameLocks noChangeAspect="1"/>
          </p:cNvGraphicFramePr>
          <p:nvPr>
            <p:extLst>
              <p:ext uri="{D42A27DB-BD31-4B8C-83A1-F6EECF244321}">
                <p14:modId xmlns:p14="http://schemas.microsoft.com/office/powerpoint/2010/main" val="801378476"/>
              </p:ext>
            </p:extLst>
          </p:nvPr>
        </p:nvGraphicFramePr>
        <p:xfrm>
          <a:off x="1115616" y="3584227"/>
          <a:ext cx="2880320" cy="780877"/>
        </p:xfrm>
        <a:graphic>
          <a:graphicData uri="http://schemas.openxmlformats.org/presentationml/2006/ole">
            <mc:AlternateContent xmlns:mc="http://schemas.openxmlformats.org/markup-compatibility/2006">
              <mc:Choice xmlns:v="urn:schemas-microsoft-com:vml" Requires="v">
                <p:oleObj spid="_x0000_s10398" name="公式" r:id="rId3" imgW="1307532" imgH="355446" progId="Equation.3">
                  <p:embed/>
                </p:oleObj>
              </mc:Choice>
              <mc:Fallback>
                <p:oleObj name="公式" r:id="rId3" imgW="1307532" imgH="355446" progId="Equation.3">
                  <p:embed/>
                  <p:pic>
                    <p:nvPicPr>
                      <p:cNvPr id="0" name="Picture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584227"/>
                        <a:ext cx="2880320" cy="7808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3727910128"/>
              </p:ext>
            </p:extLst>
          </p:nvPr>
        </p:nvGraphicFramePr>
        <p:xfrm>
          <a:off x="1187624" y="5373216"/>
          <a:ext cx="1500198" cy="951213"/>
        </p:xfrm>
        <a:graphic>
          <a:graphicData uri="http://schemas.openxmlformats.org/presentationml/2006/ole">
            <mc:AlternateContent xmlns:mc="http://schemas.openxmlformats.org/markup-compatibility/2006">
              <mc:Choice xmlns:v="urn:schemas-microsoft-com:vml" Requires="v">
                <p:oleObj spid="_x0000_s10399" name="公式" r:id="rId5" imgW="558558" imgH="355446" progId="Equation.3">
                  <p:embed/>
                </p:oleObj>
              </mc:Choice>
              <mc:Fallback>
                <p:oleObj name="公式" r:id="rId5" imgW="558558" imgH="355446" progId="Equation.3">
                  <p:embed/>
                  <p:pic>
                    <p:nvPicPr>
                      <p:cNvPr id="0" name="Picture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373216"/>
                        <a:ext cx="1500198" cy="95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2"/>
                                        </p:tgtEl>
                                        <p:attrNameLst>
                                          <p:attrName>style.visibility</p:attrName>
                                        </p:attrNameLst>
                                      </p:cBhvr>
                                      <p:to>
                                        <p:strVal val="visible"/>
                                      </p:to>
                                    </p:set>
                                    <p:anim calcmode="lin" valueType="num">
                                      <p:cBhvr additive="base">
                                        <p:cTn id="23" dur="500" fill="hold"/>
                                        <p:tgtEl>
                                          <p:spTgt spid="10242"/>
                                        </p:tgtEl>
                                        <p:attrNameLst>
                                          <p:attrName>ppt_x</p:attrName>
                                        </p:attrNameLst>
                                      </p:cBhvr>
                                      <p:tavLst>
                                        <p:tav tm="0">
                                          <p:val>
                                            <p:strVal val="#ppt_x"/>
                                          </p:val>
                                        </p:tav>
                                        <p:tav tm="100000">
                                          <p:val>
                                            <p:strVal val="#ppt_x"/>
                                          </p:val>
                                        </p:tav>
                                      </p:tavLst>
                                    </p:anim>
                                    <p:anim calcmode="lin" valueType="num">
                                      <p:cBhvr additive="base">
                                        <p:cTn id="24"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3"/>
                                        </p:tgtEl>
                                        <p:attrNameLst>
                                          <p:attrName>style.visibility</p:attrName>
                                        </p:attrNameLst>
                                      </p:cBhvr>
                                      <p:to>
                                        <p:strVal val="visible"/>
                                      </p:to>
                                    </p:set>
                                    <p:anim calcmode="lin" valueType="num">
                                      <p:cBhvr additive="base">
                                        <p:cTn id="39" dur="500" fill="hold"/>
                                        <p:tgtEl>
                                          <p:spTgt spid="10243"/>
                                        </p:tgtEl>
                                        <p:attrNameLst>
                                          <p:attrName>ppt_x</p:attrName>
                                        </p:attrNameLst>
                                      </p:cBhvr>
                                      <p:tavLst>
                                        <p:tav tm="0">
                                          <p:val>
                                            <p:strVal val="#ppt_x"/>
                                          </p:val>
                                        </p:tav>
                                        <p:tav tm="100000">
                                          <p:val>
                                            <p:strVal val="#ppt_x"/>
                                          </p:val>
                                        </p:tav>
                                      </p:tavLst>
                                    </p:anim>
                                    <p:anim calcmode="lin" valueType="num">
                                      <p:cBhvr additive="base">
                                        <p:cTn id="40"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285720" y="285728"/>
            <a:ext cx="7772400" cy="1143000"/>
          </a:xfrm>
        </p:spPr>
        <p:txBody>
          <a:bodyPr/>
          <a:lstStyle/>
          <a:p>
            <a:r>
              <a:rPr lang="en-US" altLang="zh-CN" sz="3200" b="1" dirty="0" smtClean="0">
                <a:latin typeface="宋体" pitchFamily="2" charset="-122"/>
              </a:rPr>
              <a:t>§1.</a:t>
            </a:r>
            <a:r>
              <a:rPr lang="zh-CN" altLang="en-US" sz="3200" b="1" dirty="0" smtClean="0">
                <a:latin typeface="宋体" pitchFamily="2" charset="-122"/>
              </a:rPr>
              <a:t>刚体</a:t>
            </a:r>
            <a:endParaRPr lang="zh-CN" altLang="en-US" sz="3200" b="1" dirty="0" smtClean="0"/>
          </a:p>
        </p:txBody>
      </p:sp>
      <p:sp>
        <p:nvSpPr>
          <p:cNvPr id="4099" name="内容占位符 5"/>
          <p:cNvSpPr>
            <a:spLocks noGrp="1"/>
          </p:cNvSpPr>
          <p:nvPr>
            <p:ph idx="1"/>
          </p:nvPr>
        </p:nvSpPr>
        <p:spPr>
          <a:xfrm>
            <a:off x="685800" y="1500174"/>
            <a:ext cx="7772400" cy="4595826"/>
          </a:xfrm>
        </p:spPr>
        <p:txBody>
          <a:bodyPr/>
          <a:lstStyle/>
          <a:p>
            <a:pPr>
              <a:buFont typeface="Wingdings" pitchFamily="2" charset="2"/>
              <a:buChar char="p"/>
            </a:pPr>
            <a:r>
              <a:rPr lang="zh-CN" altLang="en-US" sz="2800" dirty="0" smtClean="0"/>
              <a:t>刚体模型：</a:t>
            </a:r>
            <a:endParaRPr lang="en-US" altLang="zh-CN" sz="2800" dirty="0" smtClean="0"/>
          </a:p>
          <a:p>
            <a:pPr lvl="1">
              <a:buFont typeface="Wingdings" panose="05000000000000000000" pitchFamily="2" charset="2"/>
              <a:buChar char="Ø"/>
            </a:pPr>
            <a:r>
              <a:rPr lang="zh-CN" altLang="en-US" dirty="0" smtClean="0"/>
              <a:t>刚体是一种理想</a:t>
            </a:r>
            <a:r>
              <a:rPr lang="zh-CN" altLang="en-US" dirty="0"/>
              <a:t>模型</a:t>
            </a:r>
            <a:r>
              <a:rPr lang="zh-CN" altLang="en-US" dirty="0" smtClean="0"/>
              <a:t>，有形状和大小，但当它受到外力作用时，其各部分的相对位置保持不变</a:t>
            </a:r>
            <a:r>
              <a:rPr lang="en-US" altLang="zh-CN" dirty="0" smtClean="0"/>
              <a:t>——</a:t>
            </a:r>
            <a:r>
              <a:rPr lang="zh-CN" altLang="en-US" dirty="0" smtClean="0"/>
              <a:t>即无形变。</a:t>
            </a:r>
            <a:endParaRPr lang="en-US" altLang="zh-CN" dirty="0" smtClean="0"/>
          </a:p>
          <a:p>
            <a:pPr lvl="1"/>
            <a:endParaRPr lang="en-US" altLang="zh-CN" dirty="0" smtClean="0"/>
          </a:p>
          <a:p>
            <a:pPr lvl="1">
              <a:buFont typeface="Wingdings" panose="05000000000000000000" pitchFamily="2" charset="2"/>
              <a:buChar char="Ø"/>
            </a:pPr>
            <a:r>
              <a:rPr lang="zh-CN" altLang="en-US" dirty="0"/>
              <a:t>实际上</a:t>
            </a:r>
            <a:r>
              <a:rPr lang="zh-CN" altLang="en-US" dirty="0" smtClean="0"/>
              <a:t>就是排除了形状、大小的变化及发生振动的可能性。现实中，很多物体的形变及振动在所研究的</a:t>
            </a:r>
            <a:r>
              <a:rPr lang="zh-CN" altLang="en-US" dirty="0"/>
              <a:t>问题</a:t>
            </a:r>
            <a:r>
              <a:rPr lang="zh-CN" altLang="en-US" dirty="0" smtClean="0"/>
              <a:t>中可以忽略。因此这一模型具有广泛的现实意义。</a:t>
            </a:r>
            <a:endParaRPr lang="en-US" altLang="zh-CN" dirty="0" smtClean="0"/>
          </a:p>
          <a:p>
            <a:pPr lvl="1"/>
            <a:endParaRPr lang="zh-CN" altLang="en-US" sz="1600" dirty="0" smtClean="0"/>
          </a:p>
        </p:txBody>
      </p:sp>
      <p:sp>
        <p:nvSpPr>
          <p:cNvPr id="4100" name="灯片编号占位符 1"/>
          <p:cNvSpPr>
            <a:spLocks noGrp="1"/>
          </p:cNvSpPr>
          <p:nvPr>
            <p:ph type="sldNum" sz="quarter" idx="12"/>
          </p:nvPr>
        </p:nvSpPr>
        <p:spPr>
          <a:noFill/>
        </p:spPr>
        <p:txBody>
          <a:bodyPr/>
          <a:lstStyle/>
          <a:p>
            <a:fld id="{71BEBD7A-3858-4B6F-AD1D-B759BBB5807B}" type="slidenum">
              <a:rPr lang="en-US" altLang="zh-CN" smtClean="0"/>
              <a:pPr/>
              <a:t>2</a:t>
            </a:fld>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0632100-DCC0-4624-972A-88CCBC8A7E77}" type="slidenum">
              <a:rPr lang="en-US" altLang="zh-CN" smtClean="0"/>
              <a:pPr>
                <a:defRPr/>
              </a:pPr>
              <a:t>20</a:t>
            </a:fld>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1315661713"/>
              </p:ext>
            </p:extLst>
          </p:nvPr>
        </p:nvGraphicFramePr>
        <p:xfrm>
          <a:off x="1263650" y="908050"/>
          <a:ext cx="5276850" cy="2924175"/>
        </p:xfrm>
        <a:graphic>
          <a:graphicData uri="http://schemas.openxmlformats.org/presentationml/2006/ole">
            <mc:AlternateContent xmlns:mc="http://schemas.openxmlformats.org/markup-compatibility/2006">
              <mc:Choice xmlns:v="urn:schemas-microsoft-com:vml" Requires="v">
                <p:oleObj spid="_x0000_s71807" name="Equation" r:id="rId3" imgW="2260440" imgH="1257120" progId="">
                  <p:embed/>
                </p:oleObj>
              </mc:Choice>
              <mc:Fallback>
                <p:oleObj name="Equation" r:id="rId3" imgW="2260440" imgH="1257120" progId="">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50" y="908050"/>
                        <a:ext cx="527685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50307271"/>
              </p:ext>
            </p:extLst>
          </p:nvPr>
        </p:nvGraphicFramePr>
        <p:xfrm>
          <a:off x="1519238" y="4076700"/>
          <a:ext cx="1065212" cy="950913"/>
        </p:xfrm>
        <a:graphic>
          <a:graphicData uri="http://schemas.openxmlformats.org/presentationml/2006/ole">
            <mc:AlternateContent xmlns:mc="http://schemas.openxmlformats.org/markup-compatibility/2006">
              <mc:Choice xmlns:v="urn:schemas-microsoft-com:vml" Requires="v">
                <p:oleObj spid="_x0000_s71808" name="Equation" r:id="rId5" imgW="469800" imgH="419040" progId="">
                  <p:embed/>
                </p:oleObj>
              </mc:Choice>
              <mc:Fallback>
                <p:oleObj name="Equation" r:id="rId5" imgW="469800" imgH="419040" progId="">
                  <p:embed/>
                  <p:pic>
                    <p:nvPicPr>
                      <p:cNvPr id="0"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238" y="4076700"/>
                        <a:ext cx="1065212" cy="950913"/>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2771800" y="4277414"/>
            <a:ext cx="5184576" cy="2246769"/>
          </a:xfrm>
          <a:prstGeom prst="rect">
            <a:avLst/>
          </a:prstGeom>
        </p:spPr>
        <p:txBody>
          <a:bodyPr wrap="square">
            <a:spAutoFit/>
          </a:bodyPr>
          <a:lstStyle/>
          <a:p>
            <a:pPr algn="l">
              <a:buNone/>
            </a:pPr>
            <a:r>
              <a:rPr lang="en-US" altLang="zh-CN" sz="2800" dirty="0" smtClean="0"/>
              <a:t>——</a:t>
            </a:r>
            <a:r>
              <a:rPr lang="zh-CN" altLang="en-US" sz="2800" b="1" dirty="0" smtClean="0">
                <a:solidFill>
                  <a:srgbClr val="C7371F"/>
                </a:solidFill>
              </a:rPr>
              <a:t>刚体的角动量定理</a:t>
            </a:r>
            <a:r>
              <a:rPr lang="zh-CN" altLang="en-US" sz="2800" b="1" dirty="0" smtClean="0"/>
              <a:t>（直接使用不方便）</a:t>
            </a:r>
            <a:endParaRPr lang="en-US" altLang="zh-CN" sz="2800" b="1" dirty="0" smtClean="0"/>
          </a:p>
          <a:p>
            <a:pPr algn="l">
              <a:buNone/>
            </a:pPr>
            <a:endParaRPr lang="en-US" altLang="zh-CN" sz="2800" dirty="0"/>
          </a:p>
          <a:p>
            <a:pPr algn="l">
              <a:buNone/>
            </a:pPr>
            <a:r>
              <a:rPr lang="zh-CN" altLang="en-US" sz="2800" dirty="0" smtClean="0"/>
              <a:t>即</a:t>
            </a:r>
            <a:r>
              <a:rPr lang="zh-CN" altLang="en-US" sz="2800" dirty="0"/>
              <a:t>：刚体所受的合外力矩等于刚体的角动量对时间的变化率。</a:t>
            </a:r>
            <a:endParaRPr lang="en-US" altLang="zh-CN" sz="2800" dirty="0"/>
          </a:p>
        </p:txBody>
      </p:sp>
    </p:spTree>
    <p:extLst>
      <p:ext uri="{BB962C8B-B14F-4D97-AF65-F5344CB8AC3E}">
        <p14:creationId xmlns:p14="http://schemas.microsoft.com/office/powerpoint/2010/main" val="129887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r>
              <a:rPr lang="zh-CN" altLang="en-US" sz="2800" b="1" dirty="0" smtClean="0">
                <a:solidFill>
                  <a:srgbClr val="C7371F"/>
                </a:solidFill>
              </a:rPr>
              <a:t>注意：</a:t>
            </a:r>
            <a:r>
              <a:rPr lang="zh-CN" altLang="en-US" sz="2800" dirty="0" smtClean="0"/>
              <a:t>计算刚体合外力矩时，必须先计算每个外力的力矩，然后进行矢量合成，不能先计算合外力，再计算合外力的力矩。</a:t>
            </a:r>
            <a:endParaRPr lang="en-US" altLang="zh-CN" sz="2800" dirty="0" smtClean="0"/>
          </a:p>
          <a:p>
            <a:pPr marL="0" indent="0">
              <a:lnSpc>
                <a:spcPct val="150000"/>
              </a:lnSpc>
              <a:buNone/>
            </a:pPr>
            <a:r>
              <a:rPr lang="zh-CN" altLang="en-US" sz="2800" dirty="0" smtClean="0"/>
              <a:t>我们知道，质点的角动量与质点绕定轴的转动状态有关：</a:t>
            </a:r>
            <a:endParaRPr lang="en-US" altLang="zh-CN" sz="2800" dirty="0" smtClean="0"/>
          </a:p>
          <a:p>
            <a:pPr>
              <a:buNone/>
            </a:pPr>
            <a:endParaRPr lang="en-US" altLang="zh-CN" sz="2800" dirty="0" smtClean="0"/>
          </a:p>
          <a:p>
            <a:pPr marL="0" indent="0">
              <a:buNone/>
            </a:pPr>
            <a:r>
              <a:rPr lang="zh-CN" altLang="en-US" sz="2800" dirty="0" smtClean="0"/>
              <a:t>那么刚体的角动量必然与刚体的转动状态有关，而描述刚体转动状态最简单的方法是用角速度来描述，因为各点的角速度相等，故我们设法将    与角速度      联系起来。</a:t>
            </a:r>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21</a:t>
            </a:fld>
            <a:endParaRPr lang="en-US" altLang="zh-CN" dirty="0"/>
          </a:p>
        </p:txBody>
      </p:sp>
      <p:graphicFrame>
        <p:nvGraphicFramePr>
          <p:cNvPr id="52226" name="Object 2"/>
          <p:cNvGraphicFramePr>
            <a:graphicFrameLocks noChangeAspect="1"/>
          </p:cNvGraphicFramePr>
          <p:nvPr>
            <p:extLst>
              <p:ext uri="{D42A27DB-BD31-4B8C-83A1-F6EECF244321}">
                <p14:modId xmlns:p14="http://schemas.microsoft.com/office/powerpoint/2010/main" val="2874059851"/>
              </p:ext>
            </p:extLst>
          </p:nvPr>
        </p:nvGraphicFramePr>
        <p:xfrm>
          <a:off x="2518946" y="2776524"/>
          <a:ext cx="3565222" cy="688480"/>
        </p:xfrm>
        <a:graphic>
          <a:graphicData uri="http://schemas.openxmlformats.org/presentationml/2006/ole">
            <mc:AlternateContent xmlns:mc="http://schemas.openxmlformats.org/markup-compatibility/2006">
              <mc:Choice xmlns:v="urn:schemas-microsoft-com:vml" Requires="v">
                <p:oleObj spid="_x0000_s52449" name="公式" r:id="rId3" imgW="1117115" imgH="215806" progId="Equation.3">
                  <p:embed/>
                </p:oleObj>
              </mc:Choice>
              <mc:Fallback>
                <p:oleObj name="公式" r:id="rId3" imgW="1117115" imgH="215806" progId="Equation.3">
                  <p:embed/>
                  <p:pic>
                    <p:nvPicPr>
                      <p:cNvPr id="0" name="Picture 2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946" y="2776524"/>
                        <a:ext cx="3565222" cy="68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846642002"/>
              </p:ext>
            </p:extLst>
          </p:nvPr>
        </p:nvGraphicFramePr>
        <p:xfrm>
          <a:off x="7956376" y="4784367"/>
          <a:ext cx="356620" cy="516841"/>
        </p:xfrm>
        <a:graphic>
          <a:graphicData uri="http://schemas.openxmlformats.org/presentationml/2006/ole">
            <mc:AlternateContent xmlns:mc="http://schemas.openxmlformats.org/markup-compatibility/2006">
              <mc:Choice xmlns:v="urn:schemas-microsoft-com:vml" Requires="v">
                <p:oleObj spid="_x0000_s52450" name="公式" r:id="rId5" imgW="139639" imgH="203112" progId="Equation.3">
                  <p:embed/>
                </p:oleObj>
              </mc:Choice>
              <mc:Fallback>
                <p:oleObj name="公式" r:id="rId5" imgW="139639" imgH="203112" progId="Equation.3">
                  <p:embed/>
                  <p:pic>
                    <p:nvPicPr>
                      <p:cNvPr id="0" name="Picture 2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376" y="4784367"/>
                        <a:ext cx="356620" cy="516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4"/>
          <p:cNvGraphicFramePr>
            <a:graphicFrameLocks noChangeAspect="1"/>
          </p:cNvGraphicFramePr>
          <p:nvPr>
            <p:extLst>
              <p:ext uri="{D42A27DB-BD31-4B8C-83A1-F6EECF244321}">
                <p14:modId xmlns:p14="http://schemas.microsoft.com/office/powerpoint/2010/main" val="193474733"/>
              </p:ext>
            </p:extLst>
          </p:nvPr>
        </p:nvGraphicFramePr>
        <p:xfrm>
          <a:off x="2267744" y="5305199"/>
          <a:ext cx="428628" cy="500065"/>
        </p:xfrm>
        <a:graphic>
          <a:graphicData uri="http://schemas.openxmlformats.org/presentationml/2006/ole">
            <mc:AlternateContent xmlns:mc="http://schemas.openxmlformats.org/markup-compatibility/2006">
              <mc:Choice xmlns:v="urn:schemas-microsoft-com:vml" Requires="v">
                <p:oleObj spid="_x0000_s52451" name="公式" r:id="rId7" imgW="152202" imgH="177569" progId="Equation.3">
                  <p:embed/>
                </p:oleObj>
              </mc:Choice>
              <mc:Fallback>
                <p:oleObj name="公式" r:id="rId7" imgW="152202" imgH="177569" progId="Equation.3">
                  <p:embed/>
                  <p:pic>
                    <p:nvPicPr>
                      <p:cNvPr id="0" name="Picture 2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5305199"/>
                        <a:ext cx="428628" cy="5000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6"/>
                                        </p:tgtEl>
                                        <p:attrNameLst>
                                          <p:attrName>style.visibility</p:attrName>
                                        </p:attrNameLst>
                                      </p:cBhvr>
                                      <p:to>
                                        <p:strVal val="visible"/>
                                      </p:to>
                                    </p:set>
                                    <p:anim calcmode="lin" valueType="num">
                                      <p:cBhvr additive="base">
                                        <p:cTn id="13" dur="500" fill="hold"/>
                                        <p:tgtEl>
                                          <p:spTgt spid="52226"/>
                                        </p:tgtEl>
                                        <p:attrNameLst>
                                          <p:attrName>ppt_x</p:attrName>
                                        </p:attrNameLst>
                                      </p:cBhvr>
                                      <p:tavLst>
                                        <p:tav tm="0">
                                          <p:val>
                                            <p:strVal val="#ppt_x"/>
                                          </p:val>
                                        </p:tav>
                                        <p:tav tm="100000">
                                          <p:val>
                                            <p:strVal val="#ppt_x"/>
                                          </p:val>
                                        </p:tav>
                                      </p:tavLst>
                                    </p:anim>
                                    <p:anim calcmode="lin" valueType="num">
                                      <p:cBhvr additive="base">
                                        <p:cTn id="14"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2227"/>
                                        </p:tgtEl>
                                        <p:attrNameLst>
                                          <p:attrName>style.visibility</p:attrName>
                                        </p:attrNameLst>
                                      </p:cBhvr>
                                      <p:to>
                                        <p:strVal val="visible"/>
                                      </p:to>
                                    </p:set>
                                    <p:anim calcmode="lin" valueType="num">
                                      <p:cBhvr additive="base">
                                        <p:cTn id="23" dur="500" fill="hold"/>
                                        <p:tgtEl>
                                          <p:spTgt spid="52227"/>
                                        </p:tgtEl>
                                        <p:attrNameLst>
                                          <p:attrName>ppt_x</p:attrName>
                                        </p:attrNameLst>
                                      </p:cBhvr>
                                      <p:tavLst>
                                        <p:tav tm="0">
                                          <p:val>
                                            <p:strVal val="#ppt_x"/>
                                          </p:val>
                                        </p:tav>
                                        <p:tav tm="100000">
                                          <p:val>
                                            <p:strVal val="#ppt_x"/>
                                          </p:val>
                                        </p:tav>
                                      </p:tavLst>
                                    </p:anim>
                                    <p:anim calcmode="lin" valueType="num">
                                      <p:cBhvr additive="base">
                                        <p:cTn id="24" dur="500" fill="hold"/>
                                        <p:tgtEl>
                                          <p:spTgt spid="522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2228"/>
                                        </p:tgtEl>
                                        <p:attrNameLst>
                                          <p:attrName>style.visibility</p:attrName>
                                        </p:attrNameLst>
                                      </p:cBhvr>
                                      <p:to>
                                        <p:strVal val="visible"/>
                                      </p:to>
                                    </p:set>
                                    <p:anim calcmode="lin" valueType="num">
                                      <p:cBhvr additive="base">
                                        <p:cTn id="27" dur="500" fill="hold"/>
                                        <p:tgtEl>
                                          <p:spTgt spid="52228"/>
                                        </p:tgtEl>
                                        <p:attrNameLst>
                                          <p:attrName>ppt_x</p:attrName>
                                        </p:attrNameLst>
                                      </p:cBhvr>
                                      <p:tavLst>
                                        <p:tav tm="0">
                                          <p:val>
                                            <p:strVal val="#ppt_x"/>
                                          </p:val>
                                        </p:tav>
                                        <p:tav tm="100000">
                                          <p:val>
                                            <p:strVal val="#ppt_x"/>
                                          </p:val>
                                        </p:tav>
                                      </p:tavLst>
                                    </p:anim>
                                    <p:anim calcmode="lin" valueType="num">
                                      <p:cBhvr additive="base">
                                        <p:cTn id="28"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85794"/>
            <a:ext cx="8101042" cy="5786478"/>
          </a:xfrm>
        </p:spPr>
        <p:txBody>
          <a:bodyPr/>
          <a:lstStyle/>
          <a:p>
            <a:r>
              <a:rPr lang="zh-CN" altLang="en-US" dirty="0" smtClean="0"/>
              <a:t>对第</a:t>
            </a:r>
            <a:r>
              <a:rPr lang="en-US" altLang="zh-CN" dirty="0" smtClean="0"/>
              <a:t>i</a:t>
            </a:r>
            <a:r>
              <a:rPr lang="zh-CN" altLang="en-US" dirty="0" smtClean="0"/>
              <a:t>个质点：</a:t>
            </a:r>
            <a:endParaRPr lang="en-US" altLang="zh-CN" dirty="0" smtClean="0"/>
          </a:p>
          <a:p>
            <a:pPr>
              <a:buNone/>
            </a:pPr>
            <a:r>
              <a:rPr lang="zh-CN" altLang="en-US" dirty="0" smtClean="0"/>
              <a:t>而</a:t>
            </a:r>
            <a:endParaRPr lang="en-US" altLang="zh-CN" dirty="0" smtClean="0"/>
          </a:p>
          <a:p>
            <a:endParaRPr lang="en-US" altLang="zh-CN" dirty="0" smtClean="0"/>
          </a:p>
          <a:p>
            <a:pPr marL="0" indent="0">
              <a:buNone/>
            </a:pPr>
            <a:r>
              <a:rPr lang="zh-CN" altLang="en-US" dirty="0" smtClean="0"/>
              <a:t>这里     是质点相对于轴线的矢径，不是相对于</a:t>
            </a:r>
            <a:r>
              <a:rPr lang="zh-CN" altLang="en-US" dirty="0"/>
              <a:t>原点</a:t>
            </a:r>
            <a:r>
              <a:rPr lang="zh-CN" altLang="en-US" dirty="0" smtClean="0"/>
              <a:t>的矢径。</a:t>
            </a:r>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pPr>
              <a:buNone/>
            </a:pPr>
            <a:r>
              <a:rPr lang="zh-CN" altLang="en-US" dirty="0" smtClean="0"/>
              <a:t>  </a:t>
            </a:r>
            <a:endParaRPr lang="en-US" altLang="zh-CN"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22</a:t>
            </a:fld>
            <a:endParaRPr lang="en-US" altLang="zh-CN" dirty="0"/>
          </a:p>
        </p:txBody>
      </p:sp>
      <p:graphicFrame>
        <p:nvGraphicFramePr>
          <p:cNvPr id="11266" name="Object 2"/>
          <p:cNvGraphicFramePr>
            <a:graphicFrameLocks noChangeAspect="1"/>
          </p:cNvGraphicFramePr>
          <p:nvPr/>
        </p:nvGraphicFramePr>
        <p:xfrm>
          <a:off x="3286116" y="714356"/>
          <a:ext cx="3786214" cy="743034"/>
        </p:xfrm>
        <a:graphic>
          <a:graphicData uri="http://schemas.openxmlformats.org/presentationml/2006/ole">
            <mc:AlternateContent xmlns:mc="http://schemas.openxmlformats.org/markup-compatibility/2006">
              <mc:Choice xmlns:v="urn:schemas-microsoft-com:vml" Requires="v">
                <p:oleObj spid="_x0000_s12079" name="公式" r:id="rId3" imgW="1295400" imgH="254000" progId="Equation.3">
                  <p:embed/>
                </p:oleObj>
              </mc:Choice>
              <mc:Fallback>
                <p:oleObj name="公式" r:id="rId3" imgW="1295400" imgH="254000" progId="Equation.3">
                  <p:embed/>
                  <p:pic>
                    <p:nvPicPr>
                      <p:cNvPr id="0" name="Picture 7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714356"/>
                        <a:ext cx="3786214" cy="743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3125135167"/>
              </p:ext>
            </p:extLst>
          </p:nvPr>
        </p:nvGraphicFramePr>
        <p:xfrm>
          <a:off x="1142976" y="1412776"/>
          <a:ext cx="3143272" cy="1171359"/>
        </p:xfrm>
        <a:graphic>
          <a:graphicData uri="http://schemas.openxmlformats.org/presentationml/2006/ole">
            <mc:AlternateContent xmlns:mc="http://schemas.openxmlformats.org/markup-compatibility/2006">
              <mc:Choice xmlns:v="urn:schemas-microsoft-com:vml" Requires="v">
                <p:oleObj spid="_x0000_s12080" name="公式" r:id="rId5" imgW="1295400" imgH="482600" progId="Equation.3">
                  <p:embed/>
                </p:oleObj>
              </mc:Choice>
              <mc:Fallback>
                <p:oleObj name="公式" r:id="rId5" imgW="1295400" imgH="482600" progId="Equation.3">
                  <p:embed/>
                  <p:pic>
                    <p:nvPicPr>
                      <p:cNvPr id="0" name="Picture 7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1412776"/>
                        <a:ext cx="3143272" cy="1171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4"/>
          <p:cNvGraphicFramePr>
            <a:graphicFrameLocks noChangeAspect="1"/>
          </p:cNvGraphicFramePr>
          <p:nvPr/>
        </p:nvGraphicFramePr>
        <p:xfrm>
          <a:off x="1357290" y="2571744"/>
          <a:ext cx="357190" cy="645801"/>
        </p:xfrm>
        <a:graphic>
          <a:graphicData uri="http://schemas.openxmlformats.org/presentationml/2006/ole">
            <mc:AlternateContent xmlns:mc="http://schemas.openxmlformats.org/markup-compatibility/2006">
              <mc:Choice xmlns:v="urn:schemas-microsoft-com:vml" Requires="v">
                <p:oleObj spid="_x0000_s12081" name="公式" r:id="rId7" imgW="126890" imgH="228402" progId="Equation.3">
                  <p:embed/>
                </p:oleObj>
              </mc:Choice>
              <mc:Fallback>
                <p:oleObj name="公式" r:id="rId7" imgW="126890" imgH="228402" progId="Equation.3">
                  <p:embed/>
                  <p:pic>
                    <p:nvPicPr>
                      <p:cNvPr id="0" name="Picture 7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290" y="2571744"/>
                        <a:ext cx="357190" cy="6458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2792280961"/>
              </p:ext>
            </p:extLst>
          </p:nvPr>
        </p:nvGraphicFramePr>
        <p:xfrm>
          <a:off x="1231900" y="3714750"/>
          <a:ext cx="4251325" cy="2720975"/>
        </p:xfrm>
        <a:graphic>
          <a:graphicData uri="http://schemas.openxmlformats.org/presentationml/2006/ole">
            <mc:AlternateContent xmlns:mc="http://schemas.openxmlformats.org/markup-compatibility/2006">
              <mc:Choice xmlns:v="urn:schemas-microsoft-com:vml" Requires="v">
                <p:oleObj spid="_x0000_s12082" name="Equation" r:id="rId9" imgW="1549080" imgH="990360" progId="">
                  <p:embed/>
                </p:oleObj>
              </mc:Choice>
              <mc:Fallback>
                <p:oleObj name="Equation" r:id="rId9" imgW="1549080" imgH="990360" progId="">
                  <p:embed/>
                  <p:pic>
                    <p:nvPicPr>
                      <p:cNvPr id="0" name="Picture 7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1900" y="3714750"/>
                        <a:ext cx="4251325" cy="272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组合 7"/>
          <p:cNvGrpSpPr/>
          <p:nvPr/>
        </p:nvGrpSpPr>
        <p:grpSpPr>
          <a:xfrm>
            <a:off x="5796136" y="3425056"/>
            <a:ext cx="2550395" cy="2147083"/>
            <a:chOff x="4673590" y="4282313"/>
            <a:chExt cx="2550395" cy="2147083"/>
          </a:xfrm>
        </p:grpSpPr>
        <p:cxnSp>
          <p:nvCxnSpPr>
            <p:cNvPr id="9" name="直接箭头连接符 8"/>
            <p:cNvCxnSpPr/>
            <p:nvPr/>
          </p:nvCxnSpPr>
          <p:spPr bwMode="auto">
            <a:xfrm rot="5400000" flipH="1" flipV="1">
              <a:off x="4821240" y="4893480"/>
              <a:ext cx="1215241" cy="7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5929322" y="5750734"/>
              <a:ext cx="397298" cy="2500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连接符 10"/>
            <p:cNvCxnSpPr/>
            <p:nvPr/>
          </p:nvCxnSpPr>
          <p:spPr bwMode="auto">
            <a:xfrm rot="10800000">
              <a:off x="5857884" y="5929330"/>
              <a:ext cx="571504" cy="500066"/>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12" name="Object 16"/>
            <p:cNvGraphicFramePr>
              <a:graphicFrameLocks noChangeAspect="1"/>
            </p:cNvGraphicFramePr>
            <p:nvPr>
              <p:extLst>
                <p:ext uri="{D42A27DB-BD31-4B8C-83A1-F6EECF244321}">
                  <p14:modId xmlns:p14="http://schemas.microsoft.com/office/powerpoint/2010/main" val="1463789368"/>
                </p:ext>
              </p:extLst>
            </p:nvPr>
          </p:nvGraphicFramePr>
          <p:xfrm>
            <a:off x="6329774" y="5495932"/>
            <a:ext cx="358775" cy="581025"/>
          </p:xfrm>
          <a:graphic>
            <a:graphicData uri="http://schemas.openxmlformats.org/presentationml/2006/ole">
              <mc:AlternateContent xmlns:mc="http://schemas.openxmlformats.org/markup-compatibility/2006">
                <mc:Choice xmlns:v="urn:schemas-microsoft-com:vml" Requires="v">
                  <p:oleObj spid="_x0000_s12083" name="Equation" r:id="rId11" imgW="139680" imgH="228600" progId="">
                    <p:embed/>
                  </p:oleObj>
                </mc:Choice>
                <mc:Fallback>
                  <p:oleObj name="Equation" r:id="rId11" imgW="139680" imgH="228600" progId="">
                    <p:embed/>
                    <p:pic>
                      <p:nvPicPr>
                        <p:cNvPr id="0" name="Picture 7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9774" y="5495932"/>
                          <a:ext cx="3587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7"/>
            <p:cNvGraphicFramePr>
              <a:graphicFrameLocks noChangeAspect="1"/>
            </p:cNvGraphicFramePr>
            <p:nvPr>
              <p:extLst>
                <p:ext uri="{D42A27DB-BD31-4B8C-83A1-F6EECF244321}">
                  <p14:modId xmlns:p14="http://schemas.microsoft.com/office/powerpoint/2010/main" val="1701119385"/>
                </p:ext>
              </p:extLst>
            </p:nvPr>
          </p:nvGraphicFramePr>
          <p:xfrm>
            <a:off x="5357818" y="6000768"/>
            <a:ext cx="389050" cy="425361"/>
          </p:xfrm>
          <a:graphic>
            <a:graphicData uri="http://schemas.openxmlformats.org/presentationml/2006/ole">
              <mc:AlternateContent xmlns:mc="http://schemas.openxmlformats.org/markup-compatibility/2006">
                <mc:Choice xmlns:v="urn:schemas-microsoft-com:vml" Requires="v">
                  <p:oleObj spid="_x0000_s12084" name="公式" r:id="rId13" imgW="152268" imgH="164957" progId="Equation.3">
                    <p:embed/>
                  </p:oleObj>
                </mc:Choice>
                <mc:Fallback>
                  <p:oleObj name="公式" r:id="rId13" imgW="152268" imgH="164957" progId="Equation.3">
                    <p:embed/>
                    <p:pic>
                      <p:nvPicPr>
                        <p:cNvPr id="0" name="Picture 7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7818" y="6000768"/>
                          <a:ext cx="389050" cy="425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1106062689"/>
                </p:ext>
              </p:extLst>
            </p:nvPr>
          </p:nvGraphicFramePr>
          <p:xfrm>
            <a:off x="5487616" y="4282313"/>
            <a:ext cx="326802" cy="326802"/>
          </p:xfrm>
          <a:graphic>
            <a:graphicData uri="http://schemas.openxmlformats.org/presentationml/2006/ole">
              <mc:AlternateContent xmlns:mc="http://schemas.openxmlformats.org/markup-compatibility/2006">
                <mc:Choice xmlns:v="urn:schemas-microsoft-com:vml" Requires="v">
                  <p:oleObj spid="_x0000_s12085" name="公式" r:id="rId15" imgW="126725" imgH="126725" progId="Equation.3">
                    <p:embed/>
                  </p:oleObj>
                </mc:Choice>
                <mc:Fallback>
                  <p:oleObj name="公式" r:id="rId15" imgW="126725" imgH="126725" progId="Equation.3">
                    <p:embed/>
                    <p:pic>
                      <p:nvPicPr>
                        <p:cNvPr id="0" name="Picture 7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7616" y="4282313"/>
                          <a:ext cx="326802" cy="326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506891830"/>
                </p:ext>
              </p:extLst>
            </p:nvPr>
          </p:nvGraphicFramePr>
          <p:xfrm>
            <a:off x="6916138" y="5113929"/>
            <a:ext cx="305515" cy="360863"/>
          </p:xfrm>
          <a:graphic>
            <a:graphicData uri="http://schemas.openxmlformats.org/presentationml/2006/ole">
              <mc:AlternateContent xmlns:mc="http://schemas.openxmlformats.org/markup-compatibility/2006">
                <mc:Choice xmlns:v="urn:schemas-microsoft-com:vml" Requires="v">
                  <p:oleObj spid="_x0000_s12086" name="公式" r:id="rId17" imgW="139579" imgH="164957" progId="Equation.3">
                    <p:embed/>
                  </p:oleObj>
                </mc:Choice>
                <mc:Fallback>
                  <p:oleObj name="公式" r:id="rId17" imgW="139579" imgH="164957" progId="Equation.3">
                    <p:embed/>
                    <p:pic>
                      <p:nvPicPr>
                        <p:cNvPr id="0" name="Picture 7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16138" y="5113929"/>
                          <a:ext cx="305515" cy="36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0"/>
            <p:cNvGraphicFramePr>
              <a:graphicFrameLocks noChangeAspect="1"/>
            </p:cNvGraphicFramePr>
            <p:nvPr>
              <p:extLst>
                <p:ext uri="{D42A27DB-BD31-4B8C-83A1-F6EECF244321}">
                  <p14:modId xmlns:p14="http://schemas.microsoft.com/office/powerpoint/2010/main" val="1985501285"/>
                </p:ext>
              </p:extLst>
            </p:nvPr>
          </p:nvGraphicFramePr>
          <p:xfrm>
            <a:off x="4673590" y="5481499"/>
            <a:ext cx="324209" cy="360519"/>
          </p:xfrm>
          <a:graphic>
            <a:graphicData uri="http://schemas.openxmlformats.org/presentationml/2006/ole">
              <mc:AlternateContent xmlns:mc="http://schemas.openxmlformats.org/markup-compatibility/2006">
                <mc:Choice xmlns:v="urn:schemas-microsoft-com:vml" Requires="v">
                  <p:oleObj spid="_x0000_s12087" name="公式" r:id="rId19" imgW="126835" imgH="139518" progId="Equation.3">
                    <p:embed/>
                  </p:oleObj>
                </mc:Choice>
                <mc:Fallback>
                  <p:oleObj name="公式" r:id="rId19" imgW="126835" imgH="139518" progId="Equation.3">
                    <p:embed/>
                    <p:pic>
                      <p:nvPicPr>
                        <p:cNvPr id="0" name="Picture 7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3590" y="5481499"/>
                          <a:ext cx="324209" cy="360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3"/>
            <p:cNvGraphicFramePr>
              <a:graphicFrameLocks noChangeAspect="1"/>
            </p:cNvGraphicFramePr>
            <p:nvPr>
              <p:extLst>
                <p:ext uri="{D42A27DB-BD31-4B8C-83A1-F6EECF244321}">
                  <p14:modId xmlns:p14="http://schemas.microsoft.com/office/powerpoint/2010/main" val="3951011364"/>
                </p:ext>
              </p:extLst>
            </p:nvPr>
          </p:nvGraphicFramePr>
          <p:xfrm>
            <a:off x="5714817" y="5428662"/>
            <a:ext cx="323850" cy="585787"/>
          </p:xfrm>
          <a:graphic>
            <a:graphicData uri="http://schemas.openxmlformats.org/presentationml/2006/ole">
              <mc:AlternateContent xmlns:mc="http://schemas.openxmlformats.org/markup-compatibility/2006">
                <mc:Choice xmlns:v="urn:schemas-microsoft-com:vml" Requires="v">
                  <p:oleObj spid="_x0000_s12088" name="Equation" r:id="rId21" imgW="126720" imgH="228600" progId="">
                    <p:embed/>
                  </p:oleObj>
                </mc:Choice>
                <mc:Fallback>
                  <p:oleObj name="Equation" r:id="rId21" imgW="126720" imgH="228600" progId="">
                    <p:embed/>
                    <p:pic>
                      <p:nvPicPr>
                        <p:cNvPr id="0" name="Picture 7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14817" y="5428662"/>
                          <a:ext cx="32385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5"/>
            <p:cNvGraphicFramePr>
              <a:graphicFrameLocks noChangeAspect="1"/>
            </p:cNvGraphicFramePr>
            <p:nvPr>
              <p:extLst>
                <p:ext uri="{D42A27DB-BD31-4B8C-83A1-F6EECF244321}">
                  <p14:modId xmlns:p14="http://schemas.microsoft.com/office/powerpoint/2010/main" val="1663244308"/>
                </p:ext>
              </p:extLst>
            </p:nvPr>
          </p:nvGraphicFramePr>
          <p:xfrm>
            <a:off x="5143491" y="5137010"/>
            <a:ext cx="326802" cy="360521"/>
          </p:xfrm>
          <a:graphic>
            <a:graphicData uri="http://schemas.openxmlformats.org/presentationml/2006/ole">
              <mc:AlternateContent xmlns:mc="http://schemas.openxmlformats.org/markup-compatibility/2006">
                <mc:Choice xmlns:v="urn:schemas-microsoft-com:vml" Requires="v">
                  <p:oleObj spid="_x0000_s12089" name="公式" r:id="rId23" imgW="126835" imgH="139518" progId="Equation.3">
                    <p:embed/>
                  </p:oleObj>
                </mc:Choice>
                <mc:Fallback>
                  <p:oleObj name="公式" r:id="rId23" imgW="126835" imgH="139518" progId="Equation.3">
                    <p:embed/>
                    <p:pic>
                      <p:nvPicPr>
                        <p:cNvPr id="0" name="Picture 77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43491" y="5137010"/>
                          <a:ext cx="326802" cy="360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直接箭头连接符 19"/>
            <p:cNvCxnSpPr/>
            <p:nvPr/>
          </p:nvCxnSpPr>
          <p:spPr bwMode="auto">
            <a:xfrm flipV="1">
              <a:off x="5429256" y="5499696"/>
              <a:ext cx="1794729" cy="10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rot="10800000" flipV="1">
              <a:off x="4857752" y="5500702"/>
              <a:ext cx="571504"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rot="16200000" flipH="1">
              <a:off x="5429256" y="5500702"/>
              <a:ext cx="500066" cy="5000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2" name="对象 1"/>
          <p:cNvGraphicFramePr>
            <a:graphicFrameLocks noChangeAspect="1"/>
          </p:cNvGraphicFramePr>
          <p:nvPr>
            <p:extLst>
              <p:ext uri="{D42A27DB-BD31-4B8C-83A1-F6EECF244321}">
                <p14:modId xmlns:p14="http://schemas.microsoft.com/office/powerpoint/2010/main" val="2962569371"/>
              </p:ext>
            </p:extLst>
          </p:nvPr>
        </p:nvGraphicFramePr>
        <p:xfrm>
          <a:off x="6623244" y="3869935"/>
          <a:ext cx="357185" cy="416716"/>
        </p:xfrm>
        <a:graphic>
          <a:graphicData uri="http://schemas.openxmlformats.org/presentationml/2006/ole">
            <mc:AlternateContent xmlns:mc="http://schemas.openxmlformats.org/markup-compatibility/2006">
              <mc:Choice xmlns:v="urn:schemas-microsoft-com:vml" Requires="v">
                <p:oleObj spid="_x0000_s12090" name="公式" r:id="rId25" imgW="152202" imgH="177569" progId="Equation.3">
                  <p:embed/>
                </p:oleObj>
              </mc:Choice>
              <mc:Fallback>
                <p:oleObj name="公式" r:id="rId25" imgW="152202" imgH="177569" progId="Equation.3">
                  <p:embed/>
                  <p:pic>
                    <p:nvPicPr>
                      <p:cNvPr id="0" name="Picture 77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23244" y="3869935"/>
                        <a:ext cx="357185" cy="4167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任意多边形 4"/>
          <p:cNvSpPr/>
          <p:nvPr/>
        </p:nvSpPr>
        <p:spPr bwMode="auto">
          <a:xfrm>
            <a:off x="6451600" y="4102100"/>
            <a:ext cx="165100" cy="114568"/>
          </a:xfrm>
          <a:custGeom>
            <a:avLst/>
            <a:gdLst>
              <a:gd name="connsiteX0" fmla="*/ 0 w 165100"/>
              <a:gd name="connsiteY0" fmla="*/ 25400 h 114568"/>
              <a:gd name="connsiteX1" fmla="*/ 101600 w 165100"/>
              <a:gd name="connsiteY1" fmla="*/ 114300 h 114568"/>
              <a:gd name="connsiteX2" fmla="*/ 165100 w 165100"/>
              <a:gd name="connsiteY2" fmla="*/ 0 h 114568"/>
            </a:gdLst>
            <a:ahLst/>
            <a:cxnLst>
              <a:cxn ang="0">
                <a:pos x="connsiteX0" y="connsiteY0"/>
              </a:cxn>
              <a:cxn ang="0">
                <a:pos x="connsiteX1" y="connsiteY1"/>
              </a:cxn>
              <a:cxn ang="0">
                <a:pos x="connsiteX2" y="connsiteY2"/>
              </a:cxn>
            </a:cxnLst>
            <a:rect l="l" t="t" r="r" b="b"/>
            <a:pathLst>
              <a:path w="165100" h="114568">
                <a:moveTo>
                  <a:pt x="0" y="25400"/>
                </a:moveTo>
                <a:cubicBezTo>
                  <a:pt x="37041" y="71966"/>
                  <a:pt x="74083" y="118533"/>
                  <a:pt x="101600" y="114300"/>
                </a:cubicBezTo>
                <a:cubicBezTo>
                  <a:pt x="129117" y="110067"/>
                  <a:pt x="147108" y="55033"/>
                  <a:pt x="165100"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 name="直接箭头连接符 6"/>
          <p:cNvCxnSpPr/>
          <p:nvPr/>
        </p:nvCxnSpPr>
        <p:spPr bwMode="auto">
          <a:xfrm flipV="1">
            <a:off x="7020272" y="3922752"/>
            <a:ext cx="0" cy="2983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连接符 30"/>
          <p:cNvCxnSpPr/>
          <p:nvPr/>
        </p:nvCxnSpPr>
        <p:spPr bwMode="auto">
          <a:xfrm>
            <a:off x="7136972" y="5085184"/>
            <a:ext cx="99324" cy="892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71" name="直接连接符 11270"/>
          <p:cNvCxnSpPr/>
          <p:nvPr/>
        </p:nvCxnSpPr>
        <p:spPr bwMode="auto">
          <a:xfrm flipH="1">
            <a:off x="7136972" y="5174481"/>
            <a:ext cx="113546" cy="369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172480" cy="5381644"/>
          </a:xfrm>
        </p:spPr>
        <p:txBody>
          <a:bodyPr/>
          <a:lstStyle/>
          <a:p>
            <a:pPr>
              <a:buNone/>
            </a:pPr>
            <a:r>
              <a:rPr lang="zh-CN" altLang="en-US" sz="2800" dirty="0" smtClean="0"/>
              <a:t>刚体的角动量</a:t>
            </a:r>
            <a:r>
              <a:rPr lang="zh-CN" altLang="en-US" sz="3600" dirty="0" smtClean="0"/>
              <a:t>：</a:t>
            </a:r>
            <a:endParaRPr lang="en-US" altLang="zh-CN" sz="3600" dirty="0" smtClean="0"/>
          </a:p>
          <a:p>
            <a:pPr>
              <a:buNone/>
            </a:pPr>
            <a:endParaRPr lang="en-US" altLang="zh-CN" sz="1100" dirty="0" smtClean="0"/>
          </a:p>
          <a:p>
            <a:r>
              <a:rPr lang="zh-CN" altLang="en-US" sz="2800" dirty="0" smtClean="0"/>
              <a:t>这里的    可认为是质点</a:t>
            </a:r>
            <a:r>
              <a:rPr lang="en-US" altLang="zh-CN" sz="2800" dirty="0" err="1" smtClean="0"/>
              <a:t>i</a:t>
            </a:r>
            <a:r>
              <a:rPr lang="zh-CN" altLang="en-US" sz="2800" dirty="0" smtClean="0"/>
              <a:t>到轴线的垂直距离。</a:t>
            </a:r>
            <a:endParaRPr lang="en-US" altLang="zh-CN" sz="2800" dirty="0" smtClean="0"/>
          </a:p>
          <a:p>
            <a:endParaRPr lang="en-US" altLang="zh-CN" sz="2800" dirty="0"/>
          </a:p>
          <a:p>
            <a:endParaRPr lang="en-US" altLang="zh-CN" sz="1100" dirty="0" smtClean="0"/>
          </a:p>
          <a:p>
            <a:pPr>
              <a:lnSpc>
                <a:spcPct val="120000"/>
              </a:lnSpc>
            </a:pPr>
            <a:r>
              <a:rPr lang="zh-CN" altLang="en-US" sz="2800" dirty="0" smtClean="0"/>
              <a:t>则</a:t>
            </a:r>
            <a:endParaRPr lang="en-US" altLang="zh-CN" sz="2800" dirty="0" smtClean="0"/>
          </a:p>
          <a:p>
            <a:r>
              <a:rPr lang="en-US" altLang="zh-CN" sz="2800" dirty="0" smtClean="0"/>
              <a:t>I</a:t>
            </a:r>
            <a:r>
              <a:rPr lang="zh-CN" altLang="en-US" sz="2800" dirty="0" smtClean="0"/>
              <a:t>叫做刚体的</a:t>
            </a:r>
            <a:r>
              <a:rPr lang="zh-CN" altLang="en-US" sz="2800" b="1" dirty="0" smtClean="0">
                <a:solidFill>
                  <a:srgbClr val="C7371F"/>
                </a:solidFill>
              </a:rPr>
              <a:t>转动惯量</a:t>
            </a:r>
            <a:r>
              <a:rPr lang="zh-CN" altLang="en-US" sz="2800" dirty="0" smtClean="0"/>
              <a:t>，是标量。</a:t>
            </a:r>
            <a:r>
              <a:rPr lang="en-US" altLang="zh-CN" sz="2800" dirty="0" smtClean="0"/>
              <a:t>SI</a:t>
            </a:r>
            <a:r>
              <a:rPr lang="zh-CN" altLang="en-US" sz="2800" dirty="0" smtClean="0"/>
              <a:t>单位：   </a:t>
            </a:r>
            <a:endParaRPr lang="en-US" altLang="zh-CN" sz="2800" dirty="0" smtClean="0"/>
          </a:p>
          <a:p>
            <a:r>
              <a:rPr lang="zh-CN" altLang="en-US" sz="2800" dirty="0" smtClean="0"/>
              <a:t>与刚体的运动状态无关，是刚体本身的属性，是刚体转动惯性</a:t>
            </a:r>
            <a:r>
              <a:rPr lang="zh-CN" altLang="en-US" sz="2800" dirty="0"/>
              <a:t>的量度</a:t>
            </a:r>
            <a:r>
              <a:rPr lang="zh-CN" altLang="en-US" sz="2800" dirty="0" smtClean="0"/>
              <a:t>。与刚体的几何形状、质量分布、转动轴线位置有关。</a:t>
            </a:r>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23</a:t>
            </a:fld>
            <a:endParaRPr lang="en-US" altLang="zh-CN" dirty="0"/>
          </a:p>
        </p:txBody>
      </p:sp>
      <p:graphicFrame>
        <p:nvGraphicFramePr>
          <p:cNvPr id="53250" name="Object 2"/>
          <p:cNvGraphicFramePr>
            <a:graphicFrameLocks noChangeAspect="1"/>
          </p:cNvGraphicFramePr>
          <p:nvPr>
            <p:extLst>
              <p:ext uri="{D42A27DB-BD31-4B8C-83A1-F6EECF244321}">
                <p14:modId xmlns:p14="http://schemas.microsoft.com/office/powerpoint/2010/main" val="3876948251"/>
              </p:ext>
            </p:extLst>
          </p:nvPr>
        </p:nvGraphicFramePr>
        <p:xfrm>
          <a:off x="2787190" y="855390"/>
          <a:ext cx="4737138" cy="773410"/>
        </p:xfrm>
        <a:graphic>
          <a:graphicData uri="http://schemas.openxmlformats.org/presentationml/2006/ole">
            <mc:AlternateContent xmlns:mc="http://schemas.openxmlformats.org/markup-compatibility/2006">
              <mc:Choice xmlns:v="urn:schemas-microsoft-com:vml" Requires="v">
                <p:oleObj spid="_x0000_s53615" name="公式" r:id="rId3" imgW="2183452" imgH="355446" progId="Equation.3">
                  <p:embed/>
                </p:oleObj>
              </mc:Choice>
              <mc:Fallback>
                <p:oleObj name="公式" r:id="rId3" imgW="2183452" imgH="355446" progId="Equation.3">
                  <p:embed/>
                  <p:pic>
                    <p:nvPicPr>
                      <p:cNvPr id="0" name="Picture 3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7190" y="855390"/>
                        <a:ext cx="4737138" cy="77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1" name="Object 3"/>
          <p:cNvGraphicFramePr>
            <a:graphicFrameLocks noChangeAspect="1"/>
          </p:cNvGraphicFramePr>
          <p:nvPr>
            <p:extLst>
              <p:ext uri="{D42A27DB-BD31-4B8C-83A1-F6EECF244321}">
                <p14:modId xmlns:p14="http://schemas.microsoft.com/office/powerpoint/2010/main" val="552491003"/>
              </p:ext>
            </p:extLst>
          </p:nvPr>
        </p:nvGraphicFramePr>
        <p:xfrm>
          <a:off x="1851025" y="2132856"/>
          <a:ext cx="2393950" cy="852487"/>
        </p:xfrm>
        <a:graphic>
          <a:graphicData uri="http://schemas.openxmlformats.org/presentationml/2006/ole">
            <mc:AlternateContent xmlns:mc="http://schemas.openxmlformats.org/markup-compatibility/2006">
              <mc:Choice xmlns:v="urn:schemas-microsoft-com:vml" Requires="v">
                <p:oleObj spid="_x0000_s53616" name="Equation" r:id="rId5" imgW="965160" imgH="342720" progId="">
                  <p:embed/>
                </p:oleObj>
              </mc:Choice>
              <mc:Fallback>
                <p:oleObj name="Equation" r:id="rId5" imgW="965160" imgH="342720" progId="">
                  <p:embed/>
                  <p:pic>
                    <p:nvPicPr>
                      <p:cNvPr id="0" name="Picture 3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2132856"/>
                        <a:ext cx="2393950"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4"/>
          <p:cNvGraphicFramePr>
            <a:graphicFrameLocks noChangeAspect="1"/>
          </p:cNvGraphicFramePr>
          <p:nvPr>
            <p:extLst>
              <p:ext uri="{D42A27DB-BD31-4B8C-83A1-F6EECF244321}">
                <p14:modId xmlns:p14="http://schemas.microsoft.com/office/powerpoint/2010/main" val="3179010650"/>
              </p:ext>
            </p:extLst>
          </p:nvPr>
        </p:nvGraphicFramePr>
        <p:xfrm>
          <a:off x="1785918" y="1412776"/>
          <a:ext cx="428625" cy="772206"/>
        </p:xfrm>
        <a:graphic>
          <a:graphicData uri="http://schemas.openxmlformats.org/presentationml/2006/ole">
            <mc:AlternateContent xmlns:mc="http://schemas.openxmlformats.org/markup-compatibility/2006">
              <mc:Choice xmlns:v="urn:schemas-microsoft-com:vml" Requires="v">
                <p:oleObj spid="_x0000_s53617" name="公式" r:id="rId7" imgW="126890" imgH="228402" progId="Equation.3">
                  <p:embed/>
                </p:oleObj>
              </mc:Choice>
              <mc:Fallback>
                <p:oleObj name="公式" r:id="rId7" imgW="126890" imgH="228402" progId="Equation.3">
                  <p:embed/>
                  <p:pic>
                    <p:nvPicPr>
                      <p:cNvPr id="0" name="Picture 3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18" y="1412776"/>
                        <a:ext cx="428625" cy="772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5"/>
          <p:cNvGraphicFramePr>
            <a:graphicFrameLocks noChangeAspect="1"/>
          </p:cNvGraphicFramePr>
          <p:nvPr>
            <p:extLst>
              <p:ext uri="{D42A27DB-BD31-4B8C-83A1-F6EECF244321}">
                <p14:modId xmlns:p14="http://schemas.microsoft.com/office/powerpoint/2010/main" val="2981963192"/>
              </p:ext>
            </p:extLst>
          </p:nvPr>
        </p:nvGraphicFramePr>
        <p:xfrm>
          <a:off x="7020272" y="3429000"/>
          <a:ext cx="1296144" cy="489197"/>
        </p:xfrm>
        <a:graphic>
          <a:graphicData uri="http://schemas.openxmlformats.org/presentationml/2006/ole">
            <mc:AlternateContent xmlns:mc="http://schemas.openxmlformats.org/markup-compatibility/2006">
              <mc:Choice xmlns:v="urn:schemas-microsoft-com:vml" Requires="v">
                <p:oleObj spid="_x0000_s53618" name="公式" r:id="rId9" imgW="571252" imgH="215806" progId="Equation.3">
                  <p:embed/>
                </p:oleObj>
              </mc:Choice>
              <mc:Fallback>
                <p:oleObj name="公式" r:id="rId9" imgW="571252" imgH="215806" progId="Equation.3">
                  <p:embed/>
                  <p:pic>
                    <p:nvPicPr>
                      <p:cNvPr id="0" name="Picture 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0272" y="3429000"/>
                        <a:ext cx="1296144" cy="489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33027745"/>
              </p:ext>
            </p:extLst>
          </p:nvPr>
        </p:nvGraphicFramePr>
        <p:xfrm>
          <a:off x="1259632" y="2780928"/>
          <a:ext cx="1120775" cy="517525"/>
        </p:xfrm>
        <a:graphic>
          <a:graphicData uri="http://schemas.openxmlformats.org/presentationml/2006/ole">
            <mc:AlternateContent xmlns:mc="http://schemas.openxmlformats.org/markup-compatibility/2006">
              <mc:Choice xmlns:v="urn:schemas-microsoft-com:vml" Requires="v">
                <p:oleObj spid="_x0000_s53619" name="Equation" r:id="rId11" imgW="469800" imgH="215640" progId="">
                  <p:embed/>
                </p:oleObj>
              </mc:Choice>
              <mc:Fallback>
                <p:oleObj name="Equation" r:id="rId11" imgW="469800" imgH="215640" progId="">
                  <p:embed/>
                  <p:pic>
                    <p:nvPicPr>
                      <p:cNvPr id="0" name="Picture 3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9632" y="2780928"/>
                        <a:ext cx="1120775" cy="517525"/>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532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8172480" cy="5310206"/>
          </a:xfrm>
        </p:spPr>
        <p:txBody>
          <a:bodyPr/>
          <a:lstStyle/>
          <a:p>
            <a:pPr>
              <a:lnSpc>
                <a:spcPct val="120000"/>
              </a:lnSpc>
              <a:buNone/>
            </a:pPr>
            <a:r>
              <a:rPr lang="zh-CN" altLang="en-US" sz="2800" dirty="0" smtClean="0"/>
              <a:t>                          适合于质量离散分布的情况</a:t>
            </a:r>
            <a:endParaRPr lang="en-US" altLang="zh-CN" sz="2800" dirty="0" smtClean="0"/>
          </a:p>
          <a:p>
            <a:r>
              <a:rPr lang="zh-CN" altLang="en-US" sz="2800" dirty="0" smtClean="0"/>
              <a:t>对刚体（质量连续分布），可表示：</a:t>
            </a:r>
            <a:endParaRPr lang="en-US" altLang="zh-CN" sz="2800" dirty="0" smtClean="0"/>
          </a:p>
          <a:p>
            <a:endParaRPr lang="en-US" altLang="zh-CN" sz="1100" dirty="0" smtClean="0"/>
          </a:p>
          <a:p>
            <a:pPr marL="0" indent="0">
              <a:buNone/>
            </a:pPr>
            <a:r>
              <a:rPr lang="en-US" altLang="zh-CN" sz="2800" dirty="0" smtClean="0"/>
              <a:t>     </a:t>
            </a:r>
            <a:r>
              <a:rPr lang="zh-CN" altLang="en-US" sz="2800" dirty="0" smtClean="0"/>
              <a:t>对整个刚体积分，</a:t>
            </a:r>
            <a:r>
              <a:rPr lang="en-US" altLang="zh-CN" sz="2800" dirty="0" smtClean="0"/>
              <a:t>r</a:t>
            </a:r>
            <a:r>
              <a:rPr lang="zh-CN" altLang="en-US" sz="2800" dirty="0" smtClean="0"/>
              <a:t>表示质元到轴线的距离。</a:t>
            </a:r>
            <a:endParaRPr lang="en-US" altLang="zh-CN" sz="2800" dirty="0"/>
          </a:p>
          <a:p>
            <a:r>
              <a:rPr lang="zh-CN" altLang="en-US" sz="2800" dirty="0" smtClean="0"/>
              <a:t>由                 看出：</a:t>
            </a:r>
            <a:endParaRPr lang="en-US" altLang="zh-CN" sz="2800" dirty="0" smtClean="0"/>
          </a:p>
          <a:p>
            <a:pPr marL="0" indent="0">
              <a:buNone/>
            </a:pPr>
            <a:r>
              <a:rPr lang="zh-CN" altLang="en-US" sz="2800" dirty="0" smtClean="0"/>
              <a:t>刚体绕定轴转动的角动量等于刚体的转动惯量与角速度的乘积。</a:t>
            </a:r>
            <a:endParaRPr lang="en-US" altLang="zh-CN" sz="2800" dirty="0" smtClean="0"/>
          </a:p>
          <a:p>
            <a:endParaRPr lang="en-US" altLang="zh-CN" sz="2000" dirty="0" smtClean="0"/>
          </a:p>
          <a:p>
            <a:endParaRPr lang="en-US" altLang="zh-CN" sz="2000" dirty="0" smtClean="0"/>
          </a:p>
          <a:p>
            <a:endParaRPr lang="en-US" altLang="zh-CN" sz="1800" dirty="0" smtClean="0"/>
          </a:p>
          <a:p>
            <a:endParaRPr lang="en-US" altLang="zh-CN" sz="1800" dirty="0" smtClean="0"/>
          </a:p>
          <a:p>
            <a:pPr marL="0" indent="0">
              <a:buNone/>
            </a:pPr>
            <a:r>
              <a:rPr lang="en-US" altLang="zh-CN" sz="2800" dirty="0" smtClean="0"/>
              <a:t>                      ——</a:t>
            </a:r>
            <a:r>
              <a:rPr lang="zh-CN" altLang="en-US" sz="2800" b="1" dirty="0" smtClean="0">
                <a:solidFill>
                  <a:srgbClr val="C7371F"/>
                </a:solidFill>
              </a:rPr>
              <a:t>刚体绕定轴转动的转动定律</a:t>
            </a:r>
            <a:endParaRPr lang="en-US" altLang="zh-CN" sz="2800" b="1" dirty="0" smtClean="0">
              <a:solidFill>
                <a:srgbClr val="C7371F"/>
              </a:solidFill>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24</a:t>
            </a:fld>
            <a:endParaRPr lang="en-US" altLang="zh-CN" dirty="0"/>
          </a:p>
        </p:txBody>
      </p:sp>
      <p:graphicFrame>
        <p:nvGraphicFramePr>
          <p:cNvPr id="12290" name="Object 2"/>
          <p:cNvGraphicFramePr>
            <a:graphicFrameLocks noChangeAspect="1"/>
          </p:cNvGraphicFramePr>
          <p:nvPr>
            <p:extLst>
              <p:ext uri="{D42A27DB-BD31-4B8C-83A1-F6EECF244321}">
                <p14:modId xmlns:p14="http://schemas.microsoft.com/office/powerpoint/2010/main" val="328329096"/>
              </p:ext>
            </p:extLst>
          </p:nvPr>
        </p:nvGraphicFramePr>
        <p:xfrm>
          <a:off x="1127125" y="757238"/>
          <a:ext cx="1631950" cy="677862"/>
        </p:xfrm>
        <a:graphic>
          <a:graphicData uri="http://schemas.openxmlformats.org/presentationml/2006/ole">
            <mc:AlternateContent xmlns:mc="http://schemas.openxmlformats.org/markup-compatibility/2006">
              <mc:Choice xmlns:v="urn:schemas-microsoft-com:vml" Requires="v">
                <p:oleObj spid="_x0000_s12714" name="Equation" r:id="rId3" imgW="825480" imgH="342720" progId="">
                  <p:embed/>
                </p:oleObj>
              </mc:Choice>
              <mc:Fallback>
                <p:oleObj name="Equation" r:id="rId3" imgW="825480" imgH="342720" progId="">
                  <p:embed/>
                  <p:pic>
                    <p:nvPicPr>
                      <p:cNvPr id="0" name="Picture 4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757238"/>
                        <a:ext cx="1631950" cy="67786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
          <p:cNvGraphicFramePr>
            <a:graphicFrameLocks noChangeAspect="1"/>
          </p:cNvGraphicFramePr>
          <p:nvPr>
            <p:extLst>
              <p:ext uri="{D42A27DB-BD31-4B8C-83A1-F6EECF244321}">
                <p14:modId xmlns:p14="http://schemas.microsoft.com/office/powerpoint/2010/main" val="2578259169"/>
              </p:ext>
            </p:extLst>
          </p:nvPr>
        </p:nvGraphicFramePr>
        <p:xfrm>
          <a:off x="6643702" y="1343735"/>
          <a:ext cx="2071702" cy="861129"/>
        </p:xfrm>
        <a:graphic>
          <a:graphicData uri="http://schemas.openxmlformats.org/presentationml/2006/ole">
            <mc:AlternateContent xmlns:mc="http://schemas.openxmlformats.org/markup-compatibility/2006">
              <mc:Choice xmlns:v="urn:schemas-microsoft-com:vml" Requires="v">
                <p:oleObj spid="_x0000_s12715" name="公式" r:id="rId5" imgW="672808" imgH="279279" progId="Equation.3">
                  <p:embed/>
                </p:oleObj>
              </mc:Choice>
              <mc:Fallback>
                <p:oleObj name="公式" r:id="rId5" imgW="672808" imgH="279279" progId="Equation.3">
                  <p:embed/>
                  <p:pic>
                    <p:nvPicPr>
                      <p:cNvPr id="0" name="Picture 4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702" y="1343735"/>
                        <a:ext cx="2071702" cy="861129"/>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p:cNvGraphicFramePr>
            <a:graphicFrameLocks noChangeAspect="1"/>
          </p:cNvGraphicFramePr>
          <p:nvPr>
            <p:extLst>
              <p:ext uri="{D42A27DB-BD31-4B8C-83A1-F6EECF244321}">
                <p14:modId xmlns:p14="http://schemas.microsoft.com/office/powerpoint/2010/main" val="4271272285"/>
              </p:ext>
            </p:extLst>
          </p:nvPr>
        </p:nvGraphicFramePr>
        <p:xfrm>
          <a:off x="1629932" y="2547910"/>
          <a:ext cx="1285884" cy="593058"/>
        </p:xfrm>
        <a:graphic>
          <a:graphicData uri="http://schemas.openxmlformats.org/presentationml/2006/ole">
            <mc:AlternateContent xmlns:mc="http://schemas.openxmlformats.org/markup-compatibility/2006">
              <mc:Choice xmlns:v="urn:schemas-microsoft-com:vml" Requires="v">
                <p:oleObj spid="_x0000_s12716" name="公式" r:id="rId7" imgW="469696" imgH="215806" progId="Equation.3">
                  <p:embed/>
                </p:oleObj>
              </mc:Choice>
              <mc:Fallback>
                <p:oleObj name="公式" r:id="rId7" imgW="469696" imgH="215806" progId="Equation.3">
                  <p:embed/>
                  <p:pic>
                    <p:nvPicPr>
                      <p:cNvPr id="0" name="Picture 4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9932" y="2547910"/>
                        <a:ext cx="1285884" cy="593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5"/>
          <p:cNvGraphicFramePr>
            <a:graphicFrameLocks noChangeAspect="1"/>
          </p:cNvGraphicFramePr>
          <p:nvPr>
            <p:extLst>
              <p:ext uri="{D42A27DB-BD31-4B8C-83A1-F6EECF244321}">
                <p14:modId xmlns:p14="http://schemas.microsoft.com/office/powerpoint/2010/main" val="3077901237"/>
              </p:ext>
            </p:extLst>
          </p:nvPr>
        </p:nvGraphicFramePr>
        <p:xfrm>
          <a:off x="1115616" y="4005064"/>
          <a:ext cx="1543050" cy="1082675"/>
        </p:xfrm>
        <a:graphic>
          <a:graphicData uri="http://schemas.openxmlformats.org/presentationml/2006/ole">
            <mc:AlternateContent xmlns:mc="http://schemas.openxmlformats.org/markup-compatibility/2006">
              <mc:Choice xmlns:v="urn:schemas-microsoft-com:vml" Requires="v">
                <p:oleObj spid="_x0000_s12717" name="Equation" r:id="rId9" imgW="596880" imgH="419040" progId="">
                  <p:embed/>
                </p:oleObj>
              </mc:Choice>
              <mc:Fallback>
                <p:oleObj name="Equation" r:id="rId9" imgW="596880" imgH="419040" progId="">
                  <p:embed/>
                  <p:pic>
                    <p:nvPicPr>
                      <p:cNvPr id="0" name="Picture 4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4005064"/>
                        <a:ext cx="154305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30146255"/>
              </p:ext>
            </p:extLst>
          </p:nvPr>
        </p:nvGraphicFramePr>
        <p:xfrm>
          <a:off x="3132137" y="4077072"/>
          <a:ext cx="3919783" cy="936104"/>
        </p:xfrm>
        <a:graphic>
          <a:graphicData uri="http://schemas.openxmlformats.org/presentationml/2006/ole">
            <mc:AlternateContent xmlns:mc="http://schemas.openxmlformats.org/markup-compatibility/2006">
              <mc:Choice xmlns:v="urn:schemas-microsoft-com:vml" Requires="v">
                <p:oleObj spid="_x0000_s12718" name="Equation" r:id="rId11" imgW="1650960" imgH="393480" progId="">
                  <p:embed/>
                </p:oleObj>
              </mc:Choice>
              <mc:Fallback>
                <p:oleObj name="Equation" r:id="rId11" imgW="1650960" imgH="393480" progId="">
                  <p:embed/>
                  <p:pic>
                    <p:nvPicPr>
                      <p:cNvPr id="0" name="Picture 4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7" y="4077072"/>
                        <a:ext cx="3919783"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42001963"/>
              </p:ext>
            </p:extLst>
          </p:nvPr>
        </p:nvGraphicFramePr>
        <p:xfrm>
          <a:off x="1276350" y="5426075"/>
          <a:ext cx="1260475" cy="488950"/>
        </p:xfrm>
        <a:graphic>
          <a:graphicData uri="http://schemas.openxmlformats.org/presentationml/2006/ole">
            <mc:AlternateContent xmlns:mc="http://schemas.openxmlformats.org/markup-compatibility/2006">
              <mc:Choice xmlns:v="urn:schemas-microsoft-com:vml" Requires="v">
                <p:oleObj spid="_x0000_s12719" name="Equation" r:id="rId13" imgW="457200" imgH="177480" progId="">
                  <p:embed/>
                </p:oleObj>
              </mc:Choice>
              <mc:Fallback>
                <p:oleObj name="Equation" r:id="rId13" imgW="457200" imgH="177480" progId="">
                  <p:embed/>
                  <p:pic>
                    <p:nvPicPr>
                      <p:cNvPr id="0" name="Picture 4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6350" y="5426075"/>
                        <a:ext cx="1260475" cy="488950"/>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84230"/>
            <a:ext cx="7772400" cy="5453082"/>
          </a:xfrm>
        </p:spPr>
        <p:txBody>
          <a:bodyPr/>
          <a:lstStyle/>
          <a:p>
            <a:r>
              <a:rPr lang="zh-CN" altLang="en-US" sz="2800" dirty="0" smtClean="0"/>
              <a:t>即刚体所受的合外力矩等于刚体转动惯量与角加速度的乘积。（与牛二定律相当）</a:t>
            </a:r>
            <a:endParaRPr lang="en-US" altLang="zh-CN" sz="2800" dirty="0" smtClean="0"/>
          </a:p>
          <a:p>
            <a:pPr>
              <a:buFont typeface="Wingdings" pitchFamily="2" charset="2"/>
              <a:buChar char="u"/>
            </a:pPr>
            <a:r>
              <a:rPr lang="zh-CN" altLang="en-US" sz="2800" dirty="0" smtClean="0"/>
              <a:t>例</a:t>
            </a:r>
            <a:r>
              <a:rPr lang="en-US" altLang="zh-CN" sz="2800" dirty="0" smtClean="0"/>
              <a:t>1</a:t>
            </a:r>
            <a:r>
              <a:rPr lang="zh-CN" altLang="en-US" sz="2800" dirty="0" smtClean="0"/>
              <a:t>：一圆柱形滑轮，可在一通过质心的水平轴上自由转动，转动惯量为</a:t>
            </a:r>
            <a:r>
              <a:rPr lang="en-US" altLang="zh-CN" sz="2800" dirty="0" smtClean="0"/>
              <a:t>	       </a:t>
            </a:r>
            <a:r>
              <a:rPr lang="zh-CN" altLang="en-US" sz="2800" dirty="0" smtClean="0"/>
              <a:t>一质量</a:t>
            </a:r>
            <a:r>
              <a:rPr lang="en-US" altLang="zh-CN" sz="2800" dirty="0" smtClean="0"/>
              <a:t>m</a:t>
            </a:r>
            <a:r>
              <a:rPr lang="zh-CN" altLang="en-US" sz="2800" dirty="0" smtClean="0"/>
              <a:t>的物体挂在细线上，细线绕在轮上，求重物</a:t>
            </a:r>
            <a:r>
              <a:rPr lang="en-US" altLang="zh-CN" sz="2800" dirty="0" smtClean="0"/>
              <a:t>m</a:t>
            </a:r>
            <a:r>
              <a:rPr lang="zh-CN" altLang="en-US" sz="2800" dirty="0" smtClean="0"/>
              <a:t>的加速度及滑轮转动的角加速度。</a:t>
            </a:r>
          </a:p>
          <a:p>
            <a:endParaRPr lang="zh-CN" altLang="en-US" sz="2800" dirty="0"/>
          </a:p>
        </p:txBody>
      </p:sp>
      <p:sp>
        <p:nvSpPr>
          <p:cNvPr id="4" name="灯片编号占位符 3"/>
          <p:cNvSpPr>
            <a:spLocks noGrp="1"/>
          </p:cNvSpPr>
          <p:nvPr>
            <p:ph type="sldNum" sz="quarter" idx="12"/>
          </p:nvPr>
        </p:nvSpPr>
        <p:spPr>
          <a:xfrm>
            <a:off x="6553200" y="6068144"/>
            <a:ext cx="1905000" cy="457200"/>
          </a:xfrm>
        </p:spPr>
        <p:txBody>
          <a:bodyPr/>
          <a:lstStyle/>
          <a:p>
            <a:pPr>
              <a:defRPr/>
            </a:pPr>
            <a:fld id="{3B32429C-F356-4D91-940D-2EC9D73EBF5C}" type="slidenum">
              <a:rPr lang="en-US" altLang="zh-CN" smtClean="0"/>
              <a:pPr>
                <a:defRPr/>
              </a:pPr>
              <a:t>25</a:t>
            </a:fld>
            <a:endParaRPr lang="en-US" altLang="zh-CN" dirty="0"/>
          </a:p>
        </p:txBody>
      </p:sp>
      <p:graphicFrame>
        <p:nvGraphicFramePr>
          <p:cNvPr id="54275" name="Object 3"/>
          <p:cNvGraphicFramePr>
            <a:graphicFrameLocks noChangeAspect="1"/>
          </p:cNvGraphicFramePr>
          <p:nvPr>
            <p:extLst>
              <p:ext uri="{D42A27DB-BD31-4B8C-83A1-F6EECF244321}">
                <p14:modId xmlns:p14="http://schemas.microsoft.com/office/powerpoint/2010/main" val="3211022214"/>
              </p:ext>
            </p:extLst>
          </p:nvPr>
        </p:nvGraphicFramePr>
        <p:xfrm>
          <a:off x="5220072" y="2132856"/>
          <a:ext cx="1537632" cy="572701"/>
        </p:xfrm>
        <a:graphic>
          <a:graphicData uri="http://schemas.openxmlformats.org/presentationml/2006/ole">
            <mc:AlternateContent xmlns:mc="http://schemas.openxmlformats.org/markup-compatibility/2006">
              <mc:Choice xmlns:v="urn:schemas-microsoft-com:vml" Requires="v">
                <p:oleObj spid="_x0000_s54576" name="公式" r:id="rId3" imgW="647700" imgH="241300" progId="Equation.3">
                  <p:embed/>
                </p:oleObj>
              </mc:Choice>
              <mc:Fallback>
                <p:oleObj name="公式" r:id="rId3" imgW="647700" imgH="241300" progId="Equation.3">
                  <p:embed/>
                  <p:pic>
                    <p:nvPicPr>
                      <p:cNvPr id="0" name="Picture 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132856"/>
                        <a:ext cx="1537632" cy="572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bwMode="auto">
          <a:xfrm>
            <a:off x="1465268" y="3645024"/>
            <a:ext cx="1538335" cy="152524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 name="直接连接符 8"/>
          <p:cNvCxnSpPr>
            <a:stCxn id="7" idx="6"/>
            <a:endCxn id="7" idx="6"/>
          </p:cNvCxnSpPr>
          <p:nvPr/>
        </p:nvCxnSpPr>
        <p:spPr bwMode="auto">
          <a:xfrm>
            <a:off x="3003603" y="4407645"/>
            <a:ext cx="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rot="16200000" flipH="1">
            <a:off x="2240461" y="5121504"/>
            <a:ext cx="1525242" cy="1042"/>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1" name="直接连接符 10"/>
          <p:cNvCxnSpPr>
            <a:stCxn id="7" idx="5"/>
          </p:cNvCxnSpPr>
          <p:nvPr/>
        </p:nvCxnSpPr>
        <p:spPr bwMode="auto">
          <a:xfrm rot="5400000" flipH="1">
            <a:off x="2256674" y="4425255"/>
            <a:ext cx="516058" cy="52723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3" name="Object 8"/>
          <p:cNvGraphicFramePr>
            <a:graphicFrameLocks noChangeAspect="1"/>
          </p:cNvGraphicFramePr>
          <p:nvPr>
            <p:extLst>
              <p:ext uri="{D42A27DB-BD31-4B8C-83A1-F6EECF244321}">
                <p14:modId xmlns:p14="http://schemas.microsoft.com/office/powerpoint/2010/main" val="3241637364"/>
              </p:ext>
            </p:extLst>
          </p:nvPr>
        </p:nvGraphicFramePr>
        <p:xfrm>
          <a:off x="1066226" y="3716462"/>
          <a:ext cx="525923" cy="425998"/>
        </p:xfrm>
        <a:graphic>
          <a:graphicData uri="http://schemas.openxmlformats.org/presentationml/2006/ole">
            <mc:AlternateContent xmlns:mc="http://schemas.openxmlformats.org/markup-compatibility/2006">
              <mc:Choice xmlns:v="urn:schemas-microsoft-com:vml" Requires="v">
                <p:oleObj spid="_x0000_s54577" name="公式" r:id="rId5" imgW="203024" imgH="164957" progId="Equation.3">
                  <p:embed/>
                </p:oleObj>
              </mc:Choice>
              <mc:Fallback>
                <p:oleObj name="公式" r:id="rId5" imgW="203024" imgH="164957" progId="Equation.3">
                  <p:embed/>
                  <p:pic>
                    <p:nvPicPr>
                      <p:cNvPr id="0" name="Picture 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226" y="3716462"/>
                        <a:ext cx="525923" cy="425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533949453"/>
              </p:ext>
            </p:extLst>
          </p:nvPr>
        </p:nvGraphicFramePr>
        <p:xfrm>
          <a:off x="1923483" y="4573718"/>
          <a:ext cx="394442" cy="425997"/>
        </p:xfrm>
        <a:graphic>
          <a:graphicData uri="http://schemas.openxmlformats.org/presentationml/2006/ole">
            <mc:AlternateContent xmlns:mc="http://schemas.openxmlformats.org/markup-compatibility/2006">
              <mc:Choice xmlns:v="urn:schemas-microsoft-com:vml" Requires="v">
                <p:oleObj spid="_x0000_s54578" name="公式" r:id="rId7" imgW="152268" imgH="164957" progId="Equation.3">
                  <p:embed/>
                </p:oleObj>
              </mc:Choice>
              <mc:Fallback>
                <p:oleObj name="公式" r:id="rId7" imgW="152268" imgH="164957" progId="Equation.3">
                  <p:embed/>
                  <p:pic>
                    <p:nvPicPr>
                      <p:cNvPr id="0" name="Picture 2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483" y="4573718"/>
                        <a:ext cx="394442" cy="4259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bwMode="auto">
          <a:xfrm>
            <a:off x="2637863" y="5773013"/>
            <a:ext cx="710001" cy="5866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2" name="Object 7"/>
          <p:cNvGraphicFramePr>
            <a:graphicFrameLocks noChangeAspect="1"/>
          </p:cNvGraphicFramePr>
          <p:nvPr>
            <p:extLst>
              <p:ext uri="{D42A27DB-BD31-4B8C-83A1-F6EECF244321}">
                <p14:modId xmlns:p14="http://schemas.microsoft.com/office/powerpoint/2010/main" val="3548290777"/>
              </p:ext>
            </p:extLst>
          </p:nvPr>
        </p:nvGraphicFramePr>
        <p:xfrm>
          <a:off x="2781781" y="5884646"/>
          <a:ext cx="428628" cy="360256"/>
        </p:xfrm>
        <a:graphic>
          <a:graphicData uri="http://schemas.openxmlformats.org/presentationml/2006/ole">
            <mc:AlternateContent xmlns:mc="http://schemas.openxmlformats.org/markup-compatibility/2006">
              <mc:Choice xmlns:v="urn:schemas-microsoft-com:vml" Requires="v">
                <p:oleObj spid="_x0000_s54579" name="公式" r:id="rId9" imgW="164957" imgH="139579" progId="Equation.3">
                  <p:embed/>
                </p:oleObj>
              </mc:Choice>
              <mc:Fallback>
                <p:oleObj name="公式" r:id="rId9" imgW="164957" imgH="139579" progId="Equation.3">
                  <p:embed/>
                  <p:pic>
                    <p:nvPicPr>
                      <p:cNvPr id="0" name="Picture 2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1781" y="5884646"/>
                        <a:ext cx="428628" cy="360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555876" y="3501008"/>
            <a:ext cx="4572000" cy="2677656"/>
          </a:xfrm>
          <a:prstGeom prst="rect">
            <a:avLst/>
          </a:prstGeom>
        </p:spPr>
        <p:txBody>
          <a:bodyPr>
            <a:spAutoFit/>
          </a:bodyPr>
          <a:lstStyle/>
          <a:p>
            <a:pPr marL="723900" indent="-723900" algn="l"/>
            <a:r>
              <a:rPr lang="zh-CN" altLang="en-US" sz="2800" dirty="0"/>
              <a:t>解：因轴线过质心，故滑轮</a:t>
            </a:r>
            <a:r>
              <a:rPr lang="zh-CN" altLang="en-US" sz="2800" dirty="0" smtClean="0"/>
              <a:t>重力和轴对其支持力的</a:t>
            </a:r>
            <a:r>
              <a:rPr lang="zh-CN" altLang="en-US" sz="2800" dirty="0"/>
              <a:t>力矩为</a:t>
            </a:r>
            <a:r>
              <a:rPr lang="zh-CN" altLang="en-US" sz="2800" dirty="0" smtClean="0"/>
              <a:t>零</a:t>
            </a:r>
            <a:r>
              <a:rPr lang="zh-CN" altLang="en-US" sz="2800" dirty="0"/>
              <a:t>。</a:t>
            </a:r>
            <a:endParaRPr lang="en-US" altLang="zh-CN" sz="2800" dirty="0"/>
          </a:p>
          <a:p>
            <a:pPr marL="622300" algn="l"/>
            <a:r>
              <a:rPr lang="zh-CN" altLang="en-US" sz="2800" dirty="0"/>
              <a:t>设线上的张力为</a:t>
            </a:r>
            <a:r>
              <a:rPr lang="en-US" altLang="zh-CN" sz="2800" dirty="0"/>
              <a:t>T</a:t>
            </a:r>
            <a:r>
              <a:rPr lang="zh-CN" altLang="en-US" sz="2800" dirty="0"/>
              <a:t>，则</a:t>
            </a:r>
            <a:endParaRPr lang="en-US" altLang="zh-CN" sz="2800" dirty="0"/>
          </a:p>
          <a:p>
            <a:pPr algn="l"/>
            <a:endParaRPr lang="en-US" altLang="zh-CN" sz="2800" dirty="0" smtClean="0"/>
          </a:p>
          <a:p>
            <a:pPr algn="l"/>
            <a:r>
              <a:rPr lang="zh-CN" altLang="en-US" sz="2800" dirty="0" smtClean="0"/>
              <a:t>     重物：</a:t>
            </a:r>
            <a:r>
              <a:rPr lang="en-US" altLang="zh-CN" sz="2800" dirty="0" smtClean="0"/>
              <a:t>mg-T=ma    ——(</a:t>
            </a:r>
            <a:r>
              <a:rPr lang="en-US" altLang="zh-CN" sz="28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gtEl>
                                        <p:attrNameLst>
                                          <p:attrName>style.visibility</p:attrName>
                                        </p:attrNameLst>
                                      </p:cBhvr>
                                      <p:to>
                                        <p:strVal val="visible"/>
                                      </p:to>
                                    </p:set>
                                    <p:anim calcmode="lin" valueType="num">
                                      <p:cBhvr additive="base">
                                        <p:cTn id="11" dur="500" fill="hold"/>
                                        <p:tgtEl>
                                          <p:spTgt spid="54275"/>
                                        </p:tgtEl>
                                        <p:attrNameLst>
                                          <p:attrName>ppt_x</p:attrName>
                                        </p:attrNameLst>
                                      </p:cBhvr>
                                      <p:tavLst>
                                        <p:tav tm="0">
                                          <p:val>
                                            <p:strVal val="#ppt_x"/>
                                          </p:val>
                                        </p:tav>
                                        <p:tav tm="100000">
                                          <p:val>
                                            <p:strVal val="#ppt_x"/>
                                          </p:val>
                                        </p:tav>
                                      </p:tavLst>
                                    </p:anim>
                                    <p:anim calcmode="lin" valueType="num">
                                      <p:cBhvr additive="base">
                                        <p:cTn id="12"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00042"/>
            <a:ext cx="7772400" cy="5595958"/>
          </a:xfrm>
        </p:spPr>
        <p:txBody>
          <a:bodyPr/>
          <a:lstStyle/>
          <a:p>
            <a:r>
              <a:rPr lang="zh-CN" altLang="en-US" sz="2800" dirty="0" smtClean="0"/>
              <a:t>滑轮的合外力矩：</a:t>
            </a:r>
            <a:endParaRPr lang="en-US" altLang="zh-CN" sz="28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26</a:t>
            </a:fld>
            <a:endParaRPr lang="en-US" altLang="zh-CN" dirty="0"/>
          </a:p>
        </p:txBody>
      </p:sp>
      <p:graphicFrame>
        <p:nvGraphicFramePr>
          <p:cNvPr id="13314" name="Object 2"/>
          <p:cNvGraphicFramePr>
            <a:graphicFrameLocks noChangeAspect="1"/>
          </p:cNvGraphicFramePr>
          <p:nvPr>
            <p:extLst>
              <p:ext uri="{D42A27DB-BD31-4B8C-83A1-F6EECF244321}">
                <p14:modId xmlns:p14="http://schemas.microsoft.com/office/powerpoint/2010/main" val="8560594"/>
              </p:ext>
            </p:extLst>
          </p:nvPr>
        </p:nvGraphicFramePr>
        <p:xfrm>
          <a:off x="1583668" y="1116881"/>
          <a:ext cx="6012668" cy="4346104"/>
        </p:xfrm>
        <a:graphic>
          <a:graphicData uri="http://schemas.openxmlformats.org/presentationml/2006/ole">
            <mc:AlternateContent xmlns:mc="http://schemas.openxmlformats.org/markup-compatibility/2006">
              <mc:Choice xmlns:v="urn:schemas-microsoft-com:vml" Requires="v">
                <p:oleObj spid="_x0000_s13389" name="Equation" r:id="rId3" imgW="2374560" imgH="1981080" progId="">
                  <p:embed/>
                </p:oleObj>
              </mc:Choice>
              <mc:Fallback>
                <p:oleObj name="Equation" r:id="rId3" imgW="2374560" imgH="1981080" progId="">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668" y="1116881"/>
                        <a:ext cx="6012668" cy="434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内容占位符 2"/>
          <p:cNvSpPr txBox="1">
            <a:spLocks/>
          </p:cNvSpPr>
          <p:nvPr/>
        </p:nvSpPr>
        <p:spPr bwMode="auto">
          <a:xfrm>
            <a:off x="685800" y="5481228"/>
            <a:ext cx="7772400" cy="11548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zh-CN" altLang="en-US" sz="2800" b="1" kern="0" dirty="0" smtClean="0">
                <a:solidFill>
                  <a:srgbClr val="C7371F"/>
                </a:solidFill>
              </a:rPr>
              <a:t>注意：</a:t>
            </a:r>
            <a:r>
              <a:rPr lang="en-US" altLang="zh-CN" sz="2800" b="1" kern="0" dirty="0" smtClean="0">
                <a:solidFill>
                  <a:srgbClr val="C7371F"/>
                </a:solidFill>
              </a:rPr>
              <a:t>1</a:t>
            </a:r>
            <a:r>
              <a:rPr lang="zh-CN" altLang="en-US" sz="2800" b="1" kern="0" dirty="0" smtClean="0">
                <a:solidFill>
                  <a:srgbClr val="C7371F"/>
                </a:solidFill>
              </a:rPr>
              <a:t>）刚体合力矩为各力的力矩的矢量和；</a:t>
            </a:r>
            <a:endParaRPr lang="en-US" altLang="zh-CN" sz="2800" b="1" kern="0" dirty="0" smtClean="0">
              <a:solidFill>
                <a:srgbClr val="C7371F"/>
              </a:solidFill>
            </a:endParaRPr>
          </a:p>
          <a:p>
            <a:pPr>
              <a:buFontTx/>
              <a:buNone/>
            </a:pPr>
            <a:r>
              <a:rPr lang="en-US" altLang="zh-CN" sz="2800" b="1" kern="0" dirty="0" smtClean="0">
                <a:solidFill>
                  <a:srgbClr val="C7371F"/>
                </a:solidFill>
              </a:rPr>
              <a:t>            2</a:t>
            </a:r>
            <a:r>
              <a:rPr lang="zh-CN" altLang="en-US" sz="2800" b="1" kern="0" dirty="0" smtClean="0">
                <a:solidFill>
                  <a:srgbClr val="C7371F"/>
                </a:solidFill>
              </a:rPr>
              <a:t>）不要忘了考虑重力产生的力矩。</a:t>
            </a:r>
            <a:endParaRPr lang="en-US" altLang="zh-CN" sz="2800" b="1" kern="0" dirty="0" smtClean="0">
              <a:solidFill>
                <a:srgbClr val="C7371F"/>
              </a:solidFill>
            </a:endParaRPr>
          </a:p>
          <a:p>
            <a:endParaRPr lang="zh-CN" altLang="en-US"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00632100-DCC0-4624-972A-88CCBC8A7E77}" type="slidenum">
              <a:rPr lang="en-US" altLang="zh-CN" smtClean="0"/>
              <a:pPr>
                <a:defRPr/>
              </a:pPr>
              <a:t>27</a:t>
            </a:fld>
            <a:endParaRPr lang="en-US" altLang="zh-CN" dirty="0"/>
          </a:p>
        </p:txBody>
      </p:sp>
      <p:sp>
        <p:nvSpPr>
          <p:cNvPr id="3" name="矩形 2"/>
          <p:cNvSpPr/>
          <p:nvPr/>
        </p:nvSpPr>
        <p:spPr>
          <a:xfrm>
            <a:off x="539552" y="1124744"/>
            <a:ext cx="7776864" cy="954107"/>
          </a:xfrm>
          <a:prstGeom prst="rect">
            <a:avLst/>
          </a:prstGeom>
        </p:spPr>
        <p:txBody>
          <a:bodyPr wrap="square">
            <a:spAutoFit/>
          </a:bodyPr>
          <a:lstStyle/>
          <a:p>
            <a:pPr marL="342900" lvl="0" indent="-342900" algn="l" eaLnBrk="0" hangingPunct="0">
              <a:spcBef>
                <a:spcPct val="20000"/>
              </a:spcBef>
              <a:buFont typeface="Wingdings" pitchFamily="2" charset="2"/>
              <a:buChar char="u"/>
            </a:pPr>
            <a:r>
              <a:rPr lang="zh-CN" altLang="en-US" sz="2800" kern="0" dirty="0" smtClean="0">
                <a:solidFill>
                  <a:srgbClr val="000000"/>
                </a:solidFill>
                <a:latin typeface="Times New Roman"/>
                <a:ea typeface="宋体"/>
              </a:rPr>
              <a:t>例</a:t>
            </a:r>
            <a:r>
              <a:rPr lang="en-US" altLang="zh-CN" sz="2800" kern="0" dirty="0" smtClean="0">
                <a:solidFill>
                  <a:srgbClr val="000000"/>
                </a:solidFill>
                <a:latin typeface="Times New Roman"/>
                <a:ea typeface="宋体"/>
              </a:rPr>
              <a:t>2</a:t>
            </a:r>
            <a:r>
              <a:rPr lang="zh-CN" altLang="en-US" sz="2800" kern="0" dirty="0" smtClean="0">
                <a:solidFill>
                  <a:srgbClr val="000000"/>
                </a:solidFill>
                <a:latin typeface="Times New Roman"/>
                <a:ea typeface="宋体"/>
              </a:rPr>
              <a:t>：</a:t>
            </a:r>
            <a:r>
              <a:rPr lang="zh-CN" altLang="en-US" sz="2800" kern="0" dirty="0">
                <a:solidFill>
                  <a:srgbClr val="000000"/>
                </a:solidFill>
                <a:latin typeface="Times New Roman"/>
                <a:ea typeface="宋体"/>
              </a:rPr>
              <a:t>如</a:t>
            </a:r>
            <a:r>
              <a:rPr lang="zh-CN" altLang="en-US" sz="2800" kern="0" dirty="0" smtClean="0">
                <a:solidFill>
                  <a:srgbClr val="000000"/>
                </a:solidFill>
                <a:latin typeface="Times New Roman"/>
                <a:ea typeface="宋体"/>
              </a:rPr>
              <a:t>图所示。求物体的加速度和绳子中的张力。</a:t>
            </a:r>
            <a:endParaRPr lang="zh-CN" altLang="en-US" sz="2800" kern="0" dirty="0">
              <a:solidFill>
                <a:srgbClr val="000000"/>
              </a:solidFill>
              <a:latin typeface="Times New Roman"/>
              <a:ea typeface="宋体"/>
            </a:endParaRPr>
          </a:p>
        </p:txBody>
      </p:sp>
      <p:cxnSp>
        <p:nvCxnSpPr>
          <p:cNvPr id="6" name="直接连接符 5"/>
          <p:cNvCxnSpPr/>
          <p:nvPr/>
        </p:nvCxnSpPr>
        <p:spPr bwMode="auto">
          <a:xfrm>
            <a:off x="903372" y="4001340"/>
            <a:ext cx="172814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2631515" y="4001340"/>
            <a:ext cx="0" cy="163569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 name="矩形 8"/>
          <p:cNvSpPr/>
          <p:nvPr/>
        </p:nvSpPr>
        <p:spPr bwMode="auto">
          <a:xfrm>
            <a:off x="1039804" y="3616470"/>
            <a:ext cx="409297" cy="3848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2722470" y="3808905"/>
            <a:ext cx="227387" cy="24054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2" name="直接连接符 11"/>
          <p:cNvCxnSpPr/>
          <p:nvPr/>
        </p:nvCxnSpPr>
        <p:spPr bwMode="auto">
          <a:xfrm flipV="1">
            <a:off x="2631515" y="3929177"/>
            <a:ext cx="204649" cy="721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stCxn id="9" idx="3"/>
            <a:endCxn id="10" idx="0"/>
          </p:cNvCxnSpPr>
          <p:nvPr/>
        </p:nvCxnSpPr>
        <p:spPr bwMode="auto">
          <a:xfrm>
            <a:off x="1449101" y="3808905"/>
            <a:ext cx="138706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直接连接符 17"/>
          <p:cNvCxnSpPr>
            <a:stCxn id="10" idx="6"/>
            <a:endCxn id="19" idx="0"/>
          </p:cNvCxnSpPr>
          <p:nvPr/>
        </p:nvCxnSpPr>
        <p:spPr bwMode="auto">
          <a:xfrm flipH="1">
            <a:off x="2938488" y="3929177"/>
            <a:ext cx="11369" cy="12267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33840" y="5155951"/>
            <a:ext cx="409297" cy="3848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107479792"/>
              </p:ext>
            </p:extLst>
          </p:nvPr>
        </p:nvGraphicFramePr>
        <p:xfrm>
          <a:off x="3086290" y="4946280"/>
          <a:ext cx="621614" cy="786976"/>
        </p:xfrm>
        <a:graphic>
          <a:graphicData uri="http://schemas.openxmlformats.org/presentationml/2006/ole">
            <mc:AlternateContent xmlns:mc="http://schemas.openxmlformats.org/markup-compatibility/2006">
              <mc:Choice xmlns:v="urn:schemas-microsoft-com:vml" Requires="v">
                <p:oleObj spid="_x0000_s73281" name="Equation" r:id="rId3" imgW="190440" imgH="228600" progId="">
                  <p:embed/>
                </p:oleObj>
              </mc:Choice>
              <mc:Fallback>
                <p:oleObj name="Equation" r:id="rId3" imgW="190440" imgH="228600" progId="">
                  <p:embed/>
                  <p:pic>
                    <p:nvPicPr>
                      <p:cNvPr id="0" name="Picture 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290" y="4946280"/>
                        <a:ext cx="621614" cy="786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546306591"/>
              </p:ext>
            </p:extLst>
          </p:nvPr>
        </p:nvGraphicFramePr>
        <p:xfrm>
          <a:off x="967287" y="2942947"/>
          <a:ext cx="663724" cy="786976"/>
        </p:xfrm>
        <a:graphic>
          <a:graphicData uri="http://schemas.openxmlformats.org/presentationml/2006/ole">
            <mc:AlternateContent xmlns:mc="http://schemas.openxmlformats.org/markup-compatibility/2006">
              <mc:Choice xmlns:v="urn:schemas-microsoft-com:vml" Requires="v">
                <p:oleObj spid="_x0000_s73282" name="Equation" r:id="rId5" imgW="203040" imgH="228600" progId="">
                  <p:embed/>
                </p:oleObj>
              </mc:Choice>
              <mc:Fallback>
                <p:oleObj name="Equation" r:id="rId5" imgW="203040" imgH="228600" progId="">
                  <p:embed/>
                  <p:pic>
                    <p:nvPicPr>
                      <p:cNvPr id="0" name="Picture 5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7287" y="2942947"/>
                        <a:ext cx="663724" cy="786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081470772"/>
              </p:ext>
            </p:extLst>
          </p:nvPr>
        </p:nvGraphicFramePr>
        <p:xfrm>
          <a:off x="539552" y="3520252"/>
          <a:ext cx="497291" cy="568489"/>
        </p:xfrm>
        <a:graphic>
          <a:graphicData uri="http://schemas.openxmlformats.org/presentationml/2006/ole">
            <mc:AlternateContent xmlns:mc="http://schemas.openxmlformats.org/markup-compatibility/2006">
              <mc:Choice xmlns:v="urn:schemas-microsoft-com:vml" Requires="v">
                <p:oleObj spid="_x0000_s73283" name="Equation" r:id="rId7" imgW="152280" imgH="164880" progId="">
                  <p:embed/>
                </p:oleObj>
              </mc:Choice>
              <mc:Fallback>
                <p:oleObj name="Equation" r:id="rId7" imgW="152280" imgH="164880" progId="">
                  <p:embed/>
                  <p:pic>
                    <p:nvPicPr>
                      <p:cNvPr id="0" name="Picture 5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3520252"/>
                        <a:ext cx="497291" cy="568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836401019"/>
              </p:ext>
            </p:extLst>
          </p:nvPr>
        </p:nvGraphicFramePr>
        <p:xfrm>
          <a:off x="2808412" y="3301335"/>
          <a:ext cx="788047" cy="700005"/>
        </p:xfrm>
        <a:graphic>
          <a:graphicData uri="http://schemas.openxmlformats.org/presentationml/2006/ole">
            <mc:AlternateContent xmlns:mc="http://schemas.openxmlformats.org/markup-compatibility/2006">
              <mc:Choice xmlns:v="urn:schemas-microsoft-com:vml" Requires="v">
                <p:oleObj spid="_x0000_s73284" name="Equation" r:id="rId9" imgW="241200" imgH="203040" progId="">
                  <p:embed/>
                </p:oleObj>
              </mc:Choice>
              <mc:Fallback>
                <p:oleObj name="Equation" r:id="rId9" imgW="241200" imgH="203040" progId="">
                  <p:embed/>
                  <p:pic>
                    <p:nvPicPr>
                      <p:cNvPr id="0" name="Picture 5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412" y="3301335"/>
                        <a:ext cx="788047" cy="700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727743426"/>
              </p:ext>
            </p:extLst>
          </p:nvPr>
        </p:nvGraphicFramePr>
        <p:xfrm>
          <a:off x="2903538" y="4054475"/>
          <a:ext cx="455612" cy="874713"/>
        </p:xfrm>
        <a:graphic>
          <a:graphicData uri="http://schemas.openxmlformats.org/presentationml/2006/ole">
            <mc:AlternateContent xmlns:mc="http://schemas.openxmlformats.org/markup-compatibility/2006">
              <mc:Choice xmlns:v="urn:schemas-microsoft-com:vml" Requires="v">
                <p:oleObj spid="_x0000_s73285" name="Equation" r:id="rId11" imgW="139680" imgH="253800" progId="">
                  <p:embed/>
                </p:oleObj>
              </mc:Choice>
              <mc:Fallback>
                <p:oleObj name="Equation" r:id="rId11" imgW="139680" imgH="253800" progId="">
                  <p:embed/>
                  <p:pic>
                    <p:nvPicPr>
                      <p:cNvPr id="0" name="Picture 5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3538" y="4054475"/>
                        <a:ext cx="455612"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20096138"/>
              </p:ext>
            </p:extLst>
          </p:nvPr>
        </p:nvGraphicFramePr>
        <p:xfrm>
          <a:off x="1873250" y="3074988"/>
          <a:ext cx="538163" cy="874712"/>
        </p:xfrm>
        <a:graphic>
          <a:graphicData uri="http://schemas.openxmlformats.org/presentationml/2006/ole">
            <mc:AlternateContent xmlns:mc="http://schemas.openxmlformats.org/markup-compatibility/2006">
              <mc:Choice xmlns:v="urn:schemas-microsoft-com:vml" Requires="v">
                <p:oleObj spid="_x0000_s73286" name="Equation" r:id="rId13" imgW="164880" imgH="253800" progId="">
                  <p:embed/>
                </p:oleObj>
              </mc:Choice>
              <mc:Fallback>
                <p:oleObj name="Equation" r:id="rId13" imgW="164880" imgH="253800" progId="">
                  <p:embed/>
                  <p:pic>
                    <p:nvPicPr>
                      <p:cNvPr id="0" name="Picture 5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0" y="3074988"/>
                        <a:ext cx="538163"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852467024"/>
              </p:ext>
            </p:extLst>
          </p:nvPr>
        </p:nvGraphicFramePr>
        <p:xfrm>
          <a:off x="4499992" y="2336983"/>
          <a:ext cx="4176464" cy="3468281"/>
        </p:xfrm>
        <a:graphic>
          <a:graphicData uri="http://schemas.openxmlformats.org/presentationml/2006/ole">
            <mc:AlternateContent xmlns:mc="http://schemas.openxmlformats.org/markup-compatibility/2006">
              <mc:Choice xmlns:v="urn:schemas-microsoft-com:vml" Requires="v">
                <p:oleObj spid="_x0000_s73287" name="Equation" r:id="rId15" imgW="1130040" imgH="939600" progId="">
                  <p:embed/>
                </p:oleObj>
              </mc:Choice>
              <mc:Fallback>
                <p:oleObj name="Equation" r:id="rId15" imgW="1130040" imgH="939600" progId="">
                  <p:embed/>
                  <p:pic>
                    <p:nvPicPr>
                      <p:cNvPr id="0" name="Picture 5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9992" y="2336983"/>
                        <a:ext cx="4176464" cy="3468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136743352"/>
              </p:ext>
            </p:extLst>
          </p:nvPr>
        </p:nvGraphicFramePr>
        <p:xfrm>
          <a:off x="3653606" y="4850155"/>
          <a:ext cx="414338" cy="612775"/>
        </p:xfrm>
        <a:graphic>
          <a:graphicData uri="http://schemas.openxmlformats.org/presentationml/2006/ole">
            <mc:AlternateContent xmlns:mc="http://schemas.openxmlformats.org/markup-compatibility/2006">
              <mc:Choice xmlns:v="urn:schemas-microsoft-com:vml" Requires="v">
                <p:oleObj spid="_x0000_s73288" name="Equation" r:id="rId17" imgW="126720" imgH="177480" progId="">
                  <p:embed/>
                </p:oleObj>
              </mc:Choice>
              <mc:Fallback>
                <p:oleObj name="Equation" r:id="rId17" imgW="126720" imgH="177480" progId="">
                  <p:embed/>
                  <p:pic>
                    <p:nvPicPr>
                      <p:cNvPr id="0" name="Picture 5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3606" y="4850155"/>
                        <a:ext cx="41433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3" name="直接箭头连接符 32"/>
          <p:cNvCxnSpPr/>
          <p:nvPr/>
        </p:nvCxnSpPr>
        <p:spPr bwMode="auto">
          <a:xfrm>
            <a:off x="3707904" y="4887163"/>
            <a:ext cx="0" cy="720080"/>
          </a:xfrm>
          <a:prstGeom prst="straightConnector1">
            <a:avLst/>
          </a:prstGeom>
          <a:solidFill>
            <a:schemeClr val="accent1"/>
          </a:solidFill>
          <a:ln w="9525" cap="flat" cmpd="sng" algn="ctr">
            <a:solidFill>
              <a:schemeClr val="accent2"/>
            </a:solidFill>
            <a:prstDash val="solid"/>
            <a:round/>
            <a:headEnd type="none" w="med" len="med"/>
            <a:tailEnd type="arrow"/>
          </a:ln>
          <a:effectLst/>
        </p:spPr>
      </p:cxnSp>
      <p:graphicFrame>
        <p:nvGraphicFramePr>
          <p:cNvPr id="35" name="对象 34"/>
          <p:cNvGraphicFramePr>
            <a:graphicFrameLocks noChangeAspect="1"/>
          </p:cNvGraphicFramePr>
          <p:nvPr>
            <p:extLst>
              <p:ext uri="{D42A27DB-BD31-4B8C-83A1-F6EECF244321}">
                <p14:modId xmlns:p14="http://schemas.microsoft.com/office/powerpoint/2010/main" val="2806702092"/>
              </p:ext>
            </p:extLst>
          </p:nvPr>
        </p:nvGraphicFramePr>
        <p:xfrm>
          <a:off x="1061319" y="2492896"/>
          <a:ext cx="414337" cy="612775"/>
        </p:xfrm>
        <a:graphic>
          <a:graphicData uri="http://schemas.openxmlformats.org/presentationml/2006/ole">
            <mc:AlternateContent xmlns:mc="http://schemas.openxmlformats.org/markup-compatibility/2006">
              <mc:Choice xmlns:v="urn:schemas-microsoft-com:vml" Requires="v">
                <p:oleObj spid="_x0000_s73289" name="Equation" r:id="rId19" imgW="126720" imgH="177480" progId="">
                  <p:embed/>
                </p:oleObj>
              </mc:Choice>
              <mc:Fallback>
                <p:oleObj name="Equation" r:id="rId19" imgW="126720" imgH="177480" progId="">
                  <p:embed/>
                  <p:pic>
                    <p:nvPicPr>
                      <p:cNvPr id="0" name="Picture 5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1319" y="2492896"/>
                        <a:ext cx="414337"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 name="直接箭头连接符 36"/>
          <p:cNvCxnSpPr/>
          <p:nvPr/>
        </p:nvCxnSpPr>
        <p:spPr bwMode="auto">
          <a:xfrm>
            <a:off x="971600" y="3086963"/>
            <a:ext cx="663252" cy="0"/>
          </a:xfrm>
          <a:prstGeom prst="straightConnector1">
            <a:avLst/>
          </a:prstGeom>
          <a:solidFill>
            <a:schemeClr val="accent1"/>
          </a:solidFill>
          <a:ln w="9525" cap="flat" cmpd="sng" algn="ctr">
            <a:solidFill>
              <a:schemeClr val="accent2"/>
            </a:solidFill>
            <a:prstDash val="solid"/>
            <a:round/>
            <a:headEnd type="none" w="med" len="med"/>
            <a:tailEnd type="arrow"/>
          </a:ln>
          <a:effectLst/>
        </p:spPr>
      </p:cxnSp>
      <p:graphicFrame>
        <p:nvGraphicFramePr>
          <p:cNvPr id="38" name="对象 37"/>
          <p:cNvGraphicFramePr>
            <a:graphicFrameLocks noChangeAspect="1"/>
          </p:cNvGraphicFramePr>
          <p:nvPr>
            <p:extLst>
              <p:ext uri="{D42A27DB-BD31-4B8C-83A1-F6EECF244321}">
                <p14:modId xmlns:p14="http://schemas.microsoft.com/office/powerpoint/2010/main" val="3033930738"/>
              </p:ext>
            </p:extLst>
          </p:nvPr>
        </p:nvGraphicFramePr>
        <p:xfrm>
          <a:off x="2202905" y="3933056"/>
          <a:ext cx="496887" cy="482600"/>
        </p:xfrm>
        <a:graphic>
          <a:graphicData uri="http://schemas.openxmlformats.org/presentationml/2006/ole">
            <mc:AlternateContent xmlns:mc="http://schemas.openxmlformats.org/markup-compatibility/2006">
              <mc:Choice xmlns:v="urn:schemas-microsoft-com:vml" Requires="v">
                <p:oleObj spid="_x0000_s73290" name="Equation" r:id="rId21" imgW="152280" imgH="139680" progId="">
                  <p:embed/>
                </p:oleObj>
              </mc:Choice>
              <mc:Fallback>
                <p:oleObj name="Equation" r:id="rId21" imgW="152280" imgH="139680" progId="">
                  <p:embed/>
                  <p:pic>
                    <p:nvPicPr>
                      <p:cNvPr id="0" name="Picture 5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2905" y="3933056"/>
                        <a:ext cx="4968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914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357166"/>
            <a:ext cx="7772400" cy="1143000"/>
          </a:xfrm>
        </p:spPr>
        <p:txBody>
          <a:bodyPr/>
          <a:lstStyle/>
          <a:p>
            <a:r>
              <a:rPr lang="en-US" altLang="zh-CN" sz="3600" dirty="0" smtClean="0">
                <a:latin typeface="宋体" pitchFamily="2" charset="-122"/>
              </a:rPr>
              <a:t>§6.</a:t>
            </a:r>
            <a:r>
              <a:rPr lang="zh-CN" altLang="en-US" sz="3600" dirty="0" smtClean="0">
                <a:latin typeface="宋体" pitchFamily="2" charset="-122"/>
              </a:rPr>
              <a:t>转动惯量的计算</a:t>
            </a:r>
            <a:endParaRPr lang="zh-CN" altLang="en-US" sz="3600" dirty="0"/>
          </a:p>
        </p:txBody>
      </p:sp>
      <p:sp>
        <p:nvSpPr>
          <p:cNvPr id="3" name="内容占位符 2"/>
          <p:cNvSpPr>
            <a:spLocks noGrp="1"/>
          </p:cNvSpPr>
          <p:nvPr>
            <p:ph idx="1"/>
          </p:nvPr>
        </p:nvSpPr>
        <p:spPr>
          <a:xfrm>
            <a:off x="685800" y="1717908"/>
            <a:ext cx="7772400" cy="4519404"/>
          </a:xfrm>
        </p:spPr>
        <p:txBody>
          <a:bodyPr/>
          <a:lstStyle/>
          <a:p>
            <a:pPr>
              <a:spcBef>
                <a:spcPts val="0"/>
              </a:spcBef>
              <a:spcAft>
                <a:spcPts val="1200"/>
              </a:spcAft>
            </a:pPr>
            <a:r>
              <a:rPr lang="zh-CN" altLang="en-US" sz="2800" dirty="0" smtClean="0"/>
              <a:t>对于质量离散分布的刚体：</a:t>
            </a:r>
            <a:endParaRPr lang="en-US" altLang="zh-CN" sz="2800" dirty="0" smtClean="0"/>
          </a:p>
          <a:p>
            <a:pPr marL="0" indent="0">
              <a:buNone/>
            </a:pPr>
            <a:endParaRPr lang="en-US" altLang="zh-CN" sz="2800" dirty="0" smtClean="0"/>
          </a:p>
          <a:p>
            <a:pPr>
              <a:spcBef>
                <a:spcPts val="1200"/>
              </a:spcBef>
            </a:pPr>
            <a:r>
              <a:rPr lang="zh-CN" altLang="en-US" sz="2800" dirty="0" smtClean="0"/>
              <a:t>对于质量连续分布的刚体：</a:t>
            </a:r>
            <a:endParaRPr lang="en-US" altLang="zh-CN" sz="2800" dirty="0" smtClean="0"/>
          </a:p>
          <a:p>
            <a:pPr>
              <a:spcBef>
                <a:spcPts val="1200"/>
              </a:spcBef>
            </a:pPr>
            <a:r>
              <a:rPr lang="zh-CN" altLang="en-US" sz="2800" dirty="0" smtClean="0"/>
              <a:t>实际上，除了简单的几何形状物体外，这样的积分是不易计算的。</a:t>
            </a:r>
            <a:endParaRPr lang="en-US" altLang="zh-CN" sz="2800" dirty="0" smtClean="0"/>
          </a:p>
          <a:p>
            <a:pPr>
              <a:spcBef>
                <a:spcPts val="1200"/>
              </a:spcBef>
            </a:pPr>
            <a:r>
              <a:rPr lang="zh-CN" altLang="en-US" sz="2800" dirty="0" smtClean="0"/>
              <a:t>强调：</a:t>
            </a:r>
            <a:r>
              <a:rPr lang="en-US" altLang="zh-CN" sz="2800" dirty="0" smtClean="0"/>
              <a:t>r</a:t>
            </a:r>
            <a:r>
              <a:rPr lang="zh-CN" altLang="en-US" sz="2800" dirty="0" smtClean="0"/>
              <a:t>是质元</a:t>
            </a:r>
            <a:r>
              <a:rPr lang="en-US" altLang="zh-CN" sz="2800" dirty="0" smtClean="0"/>
              <a:t>dm</a:t>
            </a:r>
            <a:r>
              <a:rPr lang="zh-CN" altLang="en-US" sz="2800" dirty="0" smtClean="0"/>
              <a:t>到转轴的距离，所以同一刚体，对于不同的转轴其转动惯量不同。故提到转动惯量，一定指出是对于哪一转轴的转动惯量。</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28</a:t>
            </a:fld>
            <a:endParaRPr lang="en-US" altLang="zh-CN" dirty="0"/>
          </a:p>
        </p:txBody>
      </p:sp>
      <p:graphicFrame>
        <p:nvGraphicFramePr>
          <p:cNvPr id="14338" name="Object 2"/>
          <p:cNvGraphicFramePr>
            <a:graphicFrameLocks noChangeAspect="1"/>
          </p:cNvGraphicFramePr>
          <p:nvPr>
            <p:extLst>
              <p:ext uri="{D42A27DB-BD31-4B8C-83A1-F6EECF244321}">
                <p14:modId xmlns:p14="http://schemas.microsoft.com/office/powerpoint/2010/main" val="355674734"/>
              </p:ext>
            </p:extLst>
          </p:nvPr>
        </p:nvGraphicFramePr>
        <p:xfrm>
          <a:off x="5220072" y="2636912"/>
          <a:ext cx="2643206" cy="1098682"/>
        </p:xfrm>
        <a:graphic>
          <a:graphicData uri="http://schemas.openxmlformats.org/presentationml/2006/ole">
            <mc:AlternateContent xmlns:mc="http://schemas.openxmlformats.org/markup-compatibility/2006">
              <mc:Choice xmlns:v="urn:schemas-microsoft-com:vml" Requires="v">
                <p:oleObj spid="_x0000_s14467" name="公式" r:id="rId3" imgW="672808" imgH="279279" progId="Equation.3">
                  <p:embed/>
                </p:oleObj>
              </mc:Choice>
              <mc:Fallback>
                <p:oleObj name="公式" r:id="rId3" imgW="672808" imgH="279279" progId="Equation.3">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36912"/>
                        <a:ext cx="2643206" cy="1098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74379872"/>
              </p:ext>
            </p:extLst>
          </p:nvPr>
        </p:nvGraphicFramePr>
        <p:xfrm>
          <a:off x="5436096" y="1503561"/>
          <a:ext cx="2892425" cy="1349375"/>
        </p:xfrm>
        <a:graphic>
          <a:graphicData uri="http://schemas.openxmlformats.org/presentationml/2006/ole">
            <mc:AlternateContent xmlns:mc="http://schemas.openxmlformats.org/markup-compatibility/2006">
              <mc:Choice xmlns:v="urn:schemas-microsoft-com:vml" Requires="v">
                <p:oleObj spid="_x0000_s14468" name="Equation" r:id="rId5" imgW="736560" imgH="342720" progId="">
                  <p:embed/>
                </p:oleObj>
              </mc:Choice>
              <mc:Fallback>
                <p:oleObj name="Equation" r:id="rId5" imgW="736560" imgH="342720" progId="">
                  <p:embed/>
                  <p:pic>
                    <p:nvPicPr>
                      <p:cNvPr id="0" name="Picture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1503561"/>
                        <a:ext cx="2892425"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r>
              <a:rPr lang="zh-CN" altLang="en-US" sz="2800" b="1" dirty="0" smtClean="0">
                <a:solidFill>
                  <a:schemeClr val="accent2"/>
                </a:solidFill>
              </a:rPr>
              <a:t>一、积分法求转动惯量</a:t>
            </a:r>
            <a:endParaRPr lang="en-US" altLang="zh-CN" sz="2800" b="1" dirty="0" smtClean="0">
              <a:solidFill>
                <a:schemeClr val="accent2"/>
              </a:solidFill>
            </a:endParaRPr>
          </a:p>
          <a:p>
            <a:pPr>
              <a:buNone/>
            </a:pPr>
            <a:r>
              <a:rPr lang="zh-CN" altLang="en-US" sz="2800" dirty="0" smtClean="0"/>
              <a:t>例：半径为</a:t>
            </a:r>
            <a:r>
              <a:rPr lang="en-US" altLang="zh-CN" sz="2800" dirty="0" smtClean="0"/>
              <a:t>R</a:t>
            </a:r>
            <a:r>
              <a:rPr lang="zh-CN" altLang="en-US" sz="2800" dirty="0" smtClean="0"/>
              <a:t>，质量为</a:t>
            </a:r>
            <a:r>
              <a:rPr lang="en-US" altLang="zh-CN" sz="2800" dirty="0" smtClean="0"/>
              <a:t>m</a:t>
            </a:r>
            <a:r>
              <a:rPr lang="zh-CN" altLang="en-US" sz="2800" dirty="0" smtClean="0"/>
              <a:t>的均匀球体，求其对任一直径轴线的转动惯量。</a:t>
            </a:r>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29</a:t>
            </a:fld>
            <a:endParaRPr lang="en-US" altLang="zh-CN" dirty="0"/>
          </a:p>
        </p:txBody>
      </p:sp>
      <p:sp>
        <p:nvSpPr>
          <p:cNvPr id="5" name="椭圆 4"/>
          <p:cNvSpPr/>
          <p:nvPr/>
        </p:nvSpPr>
        <p:spPr bwMode="auto">
          <a:xfrm>
            <a:off x="1714480" y="2637482"/>
            <a:ext cx="1714512" cy="164307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 name="直接箭头连接符 5"/>
          <p:cNvCxnSpPr/>
          <p:nvPr/>
        </p:nvCxnSpPr>
        <p:spPr bwMode="auto">
          <a:xfrm>
            <a:off x="1000100" y="3494738"/>
            <a:ext cx="335758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2570942" y="2352524"/>
            <a:ext cx="1588" cy="20125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连接符 8"/>
          <p:cNvCxnSpPr/>
          <p:nvPr/>
        </p:nvCxnSpPr>
        <p:spPr bwMode="auto">
          <a:xfrm>
            <a:off x="1857356" y="2995364"/>
            <a:ext cx="1428760" cy="158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rot="10800000">
            <a:off x="1857356" y="2994672"/>
            <a:ext cx="714380" cy="500066"/>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1" name="Object 3"/>
          <p:cNvGraphicFramePr>
            <a:graphicFrameLocks noChangeAspect="1"/>
          </p:cNvGraphicFramePr>
          <p:nvPr>
            <p:extLst>
              <p:ext uri="{D42A27DB-BD31-4B8C-83A1-F6EECF244321}">
                <p14:modId xmlns:p14="http://schemas.microsoft.com/office/powerpoint/2010/main" val="1346522905"/>
              </p:ext>
            </p:extLst>
          </p:nvPr>
        </p:nvGraphicFramePr>
        <p:xfrm>
          <a:off x="1357290" y="2923234"/>
          <a:ext cx="460354" cy="497182"/>
        </p:xfrm>
        <a:graphic>
          <a:graphicData uri="http://schemas.openxmlformats.org/presentationml/2006/ole">
            <mc:AlternateContent xmlns:mc="http://schemas.openxmlformats.org/markup-compatibility/2006">
              <mc:Choice xmlns:v="urn:schemas-microsoft-com:vml" Requires="v">
                <p:oleObj spid="_x0000_s55964" name="公式" r:id="rId3" imgW="152268" imgH="164957" progId="Equation.3">
                  <p:embed/>
                </p:oleObj>
              </mc:Choice>
              <mc:Fallback>
                <p:oleObj name="公式" r:id="rId3" imgW="152268" imgH="164957" progId="Equation.3">
                  <p:embed/>
                  <p:pic>
                    <p:nvPicPr>
                      <p:cNvPr id="0"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2923234"/>
                        <a:ext cx="460354" cy="497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3055493550"/>
              </p:ext>
            </p:extLst>
          </p:nvPr>
        </p:nvGraphicFramePr>
        <p:xfrm>
          <a:off x="7164288" y="3177896"/>
          <a:ext cx="357190" cy="395120"/>
        </p:xfrm>
        <a:graphic>
          <a:graphicData uri="http://schemas.openxmlformats.org/presentationml/2006/ole">
            <mc:AlternateContent xmlns:mc="http://schemas.openxmlformats.org/markup-compatibility/2006">
              <mc:Choice xmlns:v="urn:schemas-microsoft-com:vml" Requires="v">
                <p:oleObj spid="_x0000_s55965" name="公式" r:id="rId5" imgW="114102" imgH="126780" progId="Equation.3">
                  <p:embed/>
                </p:oleObj>
              </mc:Choice>
              <mc:Fallback>
                <p:oleObj name="公式" r:id="rId5" imgW="114102" imgH="126780" progId="Equation.3">
                  <p:embed/>
                  <p:pic>
                    <p:nvPicPr>
                      <p:cNvPr id="0" name="Picture 6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3177896"/>
                        <a:ext cx="357190" cy="395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椭圆 18"/>
          <p:cNvSpPr/>
          <p:nvPr/>
        </p:nvSpPr>
        <p:spPr bwMode="auto">
          <a:xfrm>
            <a:off x="5040224" y="2601080"/>
            <a:ext cx="1548000" cy="1548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椭圆 20"/>
          <p:cNvSpPr/>
          <p:nvPr/>
        </p:nvSpPr>
        <p:spPr bwMode="auto">
          <a:xfrm>
            <a:off x="5292080" y="2853056"/>
            <a:ext cx="1080000" cy="1080000"/>
          </a:xfrm>
          <a:prstGeom prst="ellipse">
            <a:avLst/>
          </a:prstGeom>
          <a:solidFill>
            <a:srgbClr val="FF0000"/>
          </a:solidFill>
          <a:ln w="762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3" name="直接连接符 12"/>
          <p:cNvCxnSpPr/>
          <p:nvPr/>
        </p:nvCxnSpPr>
        <p:spPr bwMode="auto">
          <a:xfrm>
            <a:off x="5796136" y="3355404"/>
            <a:ext cx="1368152" cy="2078"/>
          </a:xfrm>
          <a:prstGeom prst="line">
            <a:avLst/>
          </a:prstGeom>
          <a:solidFill>
            <a:schemeClr val="accent1"/>
          </a:solidFill>
          <a:ln w="9525" cap="flat" cmpd="sng" algn="ctr">
            <a:solidFill>
              <a:schemeClr val="tx1"/>
            </a:solidFill>
            <a:prstDash val="solid"/>
            <a:round/>
            <a:headEnd type="none" w="med" len="med"/>
            <a:tailEnd type="arrow" w="med" len="med"/>
          </a:ln>
          <a:effectLst/>
        </p:spPr>
      </p:cxnSp>
      <p:graphicFrame>
        <p:nvGraphicFramePr>
          <p:cNvPr id="15" name="Object 5"/>
          <p:cNvGraphicFramePr>
            <a:graphicFrameLocks noChangeAspect="1"/>
          </p:cNvGraphicFramePr>
          <p:nvPr>
            <p:extLst>
              <p:ext uri="{D42A27DB-BD31-4B8C-83A1-F6EECF244321}">
                <p14:modId xmlns:p14="http://schemas.microsoft.com/office/powerpoint/2010/main" val="952384190"/>
              </p:ext>
            </p:extLst>
          </p:nvPr>
        </p:nvGraphicFramePr>
        <p:xfrm>
          <a:off x="2578263" y="2132856"/>
          <a:ext cx="409561" cy="409559"/>
        </p:xfrm>
        <a:graphic>
          <a:graphicData uri="http://schemas.openxmlformats.org/presentationml/2006/ole">
            <mc:AlternateContent xmlns:mc="http://schemas.openxmlformats.org/markup-compatibility/2006">
              <mc:Choice xmlns:v="urn:schemas-microsoft-com:vml" Requires="v">
                <p:oleObj spid="_x0000_s55966" name="公式" r:id="rId7" imgW="126725" imgH="126725" progId="Equation.3">
                  <p:embed/>
                </p:oleObj>
              </mc:Choice>
              <mc:Fallback>
                <p:oleObj name="公式" r:id="rId7" imgW="126725" imgH="126725" progId="Equation.3">
                  <p:embed/>
                  <p:pic>
                    <p:nvPicPr>
                      <p:cNvPr id="0" name="Picture 6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263" y="2132856"/>
                        <a:ext cx="409561" cy="409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4059146314"/>
              </p:ext>
            </p:extLst>
          </p:nvPr>
        </p:nvGraphicFramePr>
        <p:xfrm>
          <a:off x="6339557" y="3068960"/>
          <a:ext cx="320675" cy="357188"/>
        </p:xfrm>
        <a:graphic>
          <a:graphicData uri="http://schemas.openxmlformats.org/presentationml/2006/ole">
            <mc:AlternateContent xmlns:mc="http://schemas.openxmlformats.org/markup-compatibility/2006">
              <mc:Choice xmlns:v="urn:schemas-microsoft-com:vml" Requires="v">
                <p:oleObj spid="_x0000_s55967" name="Equation" r:id="rId9" imgW="114120" imgH="126720" progId="">
                  <p:embed/>
                </p:oleObj>
              </mc:Choice>
              <mc:Fallback>
                <p:oleObj name="Equation" r:id="rId9" imgW="114120" imgH="126720" progId="">
                  <p:embed/>
                  <p:pic>
                    <p:nvPicPr>
                      <p:cNvPr id="0" name="Picture 6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9557" y="3068960"/>
                        <a:ext cx="32067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14427261"/>
              </p:ext>
            </p:extLst>
          </p:nvPr>
        </p:nvGraphicFramePr>
        <p:xfrm>
          <a:off x="2474105" y="2947417"/>
          <a:ext cx="409575" cy="409575"/>
        </p:xfrm>
        <a:graphic>
          <a:graphicData uri="http://schemas.openxmlformats.org/presentationml/2006/ole">
            <mc:AlternateContent xmlns:mc="http://schemas.openxmlformats.org/markup-compatibility/2006">
              <mc:Choice xmlns:v="urn:schemas-microsoft-com:vml" Requires="v">
                <p:oleObj spid="_x0000_s55968" name="公式" r:id="rId11" imgW="126725" imgH="126725" progId="Equation.3">
                  <p:embed/>
                </p:oleObj>
              </mc:Choice>
              <mc:Fallback>
                <p:oleObj name="公式" r:id="rId11" imgW="126725" imgH="126725" progId="Equation.3">
                  <p:embed/>
                  <p:pic>
                    <p:nvPicPr>
                      <p:cNvPr id="0" name="Picture 6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4105" y="2947417"/>
                        <a:ext cx="4095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228778329"/>
              </p:ext>
            </p:extLst>
          </p:nvPr>
        </p:nvGraphicFramePr>
        <p:xfrm>
          <a:off x="3275856" y="2638301"/>
          <a:ext cx="614363" cy="574675"/>
        </p:xfrm>
        <a:graphic>
          <a:graphicData uri="http://schemas.openxmlformats.org/presentationml/2006/ole">
            <mc:AlternateContent xmlns:mc="http://schemas.openxmlformats.org/markup-compatibility/2006">
              <mc:Choice xmlns:v="urn:schemas-microsoft-com:vml" Requires="v">
                <p:oleObj spid="_x0000_s55969" name="Equation" r:id="rId12" imgW="190440" imgH="177480" progId="">
                  <p:embed/>
                </p:oleObj>
              </mc:Choice>
              <mc:Fallback>
                <p:oleObj name="Equation" r:id="rId12" imgW="190440" imgH="177480" progId="">
                  <p:embed/>
                  <p:pic>
                    <p:nvPicPr>
                      <p:cNvPr id="0" name="Picture 6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5856" y="2638301"/>
                        <a:ext cx="6143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097426544"/>
              </p:ext>
            </p:extLst>
          </p:nvPr>
        </p:nvGraphicFramePr>
        <p:xfrm>
          <a:off x="5868144" y="3288977"/>
          <a:ext cx="534988" cy="500063"/>
        </p:xfrm>
        <a:graphic>
          <a:graphicData uri="http://schemas.openxmlformats.org/presentationml/2006/ole">
            <mc:AlternateContent xmlns:mc="http://schemas.openxmlformats.org/markup-compatibility/2006">
              <mc:Choice xmlns:v="urn:schemas-microsoft-com:vml" Requires="v">
                <p:oleObj spid="_x0000_s55970" name="Equation" r:id="rId14" imgW="190440" imgH="177480" progId="">
                  <p:embed/>
                </p:oleObj>
              </mc:Choice>
              <mc:Fallback>
                <p:oleObj name="Equation" r:id="rId14" imgW="190440" imgH="177480" progId="">
                  <p:embed/>
                  <p:pic>
                    <p:nvPicPr>
                      <p:cNvPr id="0" name="Picture 6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8144" y="3288977"/>
                        <a:ext cx="53498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09443603"/>
              </p:ext>
            </p:extLst>
          </p:nvPr>
        </p:nvGraphicFramePr>
        <p:xfrm>
          <a:off x="5654972" y="3068960"/>
          <a:ext cx="357188" cy="357187"/>
        </p:xfrm>
        <a:graphic>
          <a:graphicData uri="http://schemas.openxmlformats.org/presentationml/2006/ole">
            <mc:AlternateContent xmlns:mc="http://schemas.openxmlformats.org/markup-compatibility/2006">
              <mc:Choice xmlns:v="urn:schemas-microsoft-com:vml" Requires="v">
                <p:oleObj spid="_x0000_s55971" name="Equation" r:id="rId16" imgW="126720" imgH="126720" progId="">
                  <p:embed/>
                </p:oleObj>
              </mc:Choice>
              <mc:Fallback>
                <p:oleObj name="Equation" r:id="rId16" imgW="126720" imgH="126720" progId="">
                  <p:embed/>
                  <p:pic>
                    <p:nvPicPr>
                      <p:cNvPr id="0" name="Picture 6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54972" y="3068960"/>
                        <a:ext cx="357188"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矩形 24"/>
          <p:cNvSpPr/>
          <p:nvPr/>
        </p:nvSpPr>
        <p:spPr>
          <a:xfrm>
            <a:off x="683568" y="4365104"/>
            <a:ext cx="7632848" cy="2031325"/>
          </a:xfrm>
          <a:prstGeom prst="rect">
            <a:avLst/>
          </a:prstGeom>
        </p:spPr>
        <p:txBody>
          <a:bodyPr wrap="square">
            <a:spAutoFit/>
          </a:bodyPr>
          <a:lstStyle/>
          <a:p>
            <a:pPr algn="l">
              <a:lnSpc>
                <a:spcPct val="150000"/>
              </a:lnSpc>
            </a:pPr>
            <a:r>
              <a:rPr lang="zh-CN" altLang="en-US" sz="2800" dirty="0"/>
              <a:t>解：首先分割质元，先用垂直</a:t>
            </a:r>
            <a:r>
              <a:rPr lang="en-US" altLang="zh-CN" sz="2800" dirty="0"/>
              <a:t>z</a:t>
            </a:r>
            <a:r>
              <a:rPr lang="zh-CN" altLang="en-US" sz="2800" dirty="0"/>
              <a:t>轴的平面</a:t>
            </a:r>
            <a:r>
              <a:rPr lang="zh-CN" altLang="en-US" sz="2800" dirty="0" smtClean="0"/>
              <a:t>切片，切片</a:t>
            </a:r>
            <a:r>
              <a:rPr lang="zh-CN" altLang="en-US" sz="2800" dirty="0"/>
              <a:t>厚度</a:t>
            </a:r>
            <a:r>
              <a:rPr lang="zh-CN" altLang="en-US" sz="2800" dirty="0" smtClean="0"/>
              <a:t>为</a:t>
            </a:r>
            <a:r>
              <a:rPr lang="en-US" altLang="zh-CN" sz="2800" dirty="0" err="1"/>
              <a:t>dz</a:t>
            </a:r>
            <a:r>
              <a:rPr lang="zh-CN" altLang="en-US" sz="2800" dirty="0"/>
              <a:t>，其半径</a:t>
            </a:r>
            <a:r>
              <a:rPr lang="zh-CN" altLang="en-US" sz="2800" dirty="0" smtClean="0"/>
              <a:t>为：</a:t>
            </a:r>
            <a:endParaRPr lang="en-US" altLang="zh-CN" sz="2800" dirty="0"/>
          </a:p>
          <a:p>
            <a:pPr algn="l">
              <a:lnSpc>
                <a:spcPct val="150000"/>
              </a:lnSpc>
              <a:buNone/>
            </a:pPr>
            <a:r>
              <a:rPr lang="zh-CN" altLang="en-US" sz="2800" dirty="0"/>
              <a:t>将一片分成很多的同心</a:t>
            </a:r>
            <a:r>
              <a:rPr lang="zh-CN" altLang="en-US" sz="2800" dirty="0" smtClean="0"/>
              <a:t>圆环：</a:t>
            </a:r>
            <a:endParaRPr lang="en-US" altLang="zh-CN" sz="2800" dirty="0"/>
          </a:p>
        </p:txBody>
      </p:sp>
      <p:graphicFrame>
        <p:nvGraphicFramePr>
          <p:cNvPr id="26" name="对象 25"/>
          <p:cNvGraphicFramePr>
            <a:graphicFrameLocks noChangeAspect="1"/>
          </p:cNvGraphicFramePr>
          <p:nvPr>
            <p:extLst>
              <p:ext uri="{D42A27DB-BD31-4B8C-83A1-F6EECF244321}">
                <p14:modId xmlns:p14="http://schemas.microsoft.com/office/powerpoint/2010/main" val="4257806705"/>
              </p:ext>
            </p:extLst>
          </p:nvPr>
        </p:nvGraphicFramePr>
        <p:xfrm>
          <a:off x="4875213" y="5008563"/>
          <a:ext cx="1609725" cy="652462"/>
        </p:xfrm>
        <a:graphic>
          <a:graphicData uri="http://schemas.openxmlformats.org/presentationml/2006/ole">
            <mc:AlternateContent xmlns:mc="http://schemas.openxmlformats.org/markup-compatibility/2006">
              <mc:Choice xmlns:v="urn:schemas-microsoft-com:vml" Requires="v">
                <p:oleObj spid="_x0000_s55972" name="Equation" r:id="rId18" imgW="596880" imgH="241200" progId="">
                  <p:embed/>
                </p:oleObj>
              </mc:Choice>
              <mc:Fallback>
                <p:oleObj name="Equation" r:id="rId18" imgW="596880" imgH="241200" progId="">
                  <p:embed/>
                  <p:pic>
                    <p:nvPicPr>
                      <p:cNvPr id="0" name="Picture 6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5213" y="5008563"/>
                        <a:ext cx="1609725"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881389786"/>
              </p:ext>
            </p:extLst>
          </p:nvPr>
        </p:nvGraphicFramePr>
        <p:xfrm>
          <a:off x="5173736" y="5809828"/>
          <a:ext cx="3214688" cy="571500"/>
        </p:xfrm>
        <a:graphic>
          <a:graphicData uri="http://schemas.openxmlformats.org/presentationml/2006/ole">
            <mc:AlternateContent xmlns:mc="http://schemas.openxmlformats.org/markup-compatibility/2006">
              <mc:Choice xmlns:v="urn:schemas-microsoft-com:vml" Requires="v">
                <p:oleObj spid="_x0000_s55973" name="公式" r:id="rId20" imgW="1143000" imgH="203200" progId="Equation.3">
                  <p:embed/>
                </p:oleObj>
              </mc:Choice>
              <mc:Fallback>
                <p:oleObj name="公式" r:id="rId20" imgW="1143000" imgH="203200" progId="Equation.3">
                  <p:embed/>
                  <p:pic>
                    <p:nvPicPr>
                      <p:cNvPr id="0" name="Picture 6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73736" y="5809828"/>
                        <a:ext cx="32146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childTnLst>
                                </p:cTn>
                              </p:par>
                              <p:par>
                                <p:cTn id="55" presetID="2" presetClass="entr" presetSubtype="4"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9"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571480"/>
            <a:ext cx="7772400" cy="5310206"/>
          </a:xfrm>
        </p:spPr>
        <p:txBody>
          <a:bodyPr/>
          <a:lstStyle/>
          <a:p>
            <a:pPr>
              <a:buFont typeface="Wingdings" pitchFamily="2" charset="2"/>
              <a:buChar char="Ø"/>
            </a:pPr>
            <a:r>
              <a:rPr lang="zh-CN" altLang="en-US" sz="2800" dirty="0" smtClean="0"/>
              <a:t>说明：</a:t>
            </a:r>
            <a:endParaRPr lang="en-US" altLang="zh-CN" sz="2800" dirty="0" smtClean="0"/>
          </a:p>
          <a:p>
            <a:pPr marL="457200" indent="-457200">
              <a:buFont typeface="+mj-ea"/>
              <a:buAutoNum type="circleNumDbPlain"/>
            </a:pPr>
            <a:r>
              <a:rPr lang="zh-CN" altLang="en-US" sz="2800" dirty="0" smtClean="0"/>
              <a:t>可看做间距不变的质点系</a:t>
            </a:r>
            <a:endParaRPr lang="en-US" altLang="zh-CN" sz="2800" dirty="0" smtClean="0"/>
          </a:p>
          <a:p>
            <a:pPr marL="400050" lvl="1" indent="0">
              <a:buNone/>
            </a:pPr>
            <a:r>
              <a:rPr lang="zh-CN" altLang="en-US" dirty="0" smtClean="0"/>
              <a:t>刚体可分成无数微小的部分，每一部分可看成是一个质点，服从质点的运动规律，由刚体模型可知，各质点的</a:t>
            </a:r>
            <a:r>
              <a:rPr lang="zh-CN" altLang="en-US" dirty="0"/>
              <a:t>相对位置</a:t>
            </a:r>
            <a:r>
              <a:rPr lang="zh-CN" altLang="en-US" dirty="0" smtClean="0"/>
              <a:t>始终保持不变。</a:t>
            </a:r>
            <a:endParaRPr lang="en-US" altLang="zh-CN" dirty="0" smtClean="0"/>
          </a:p>
          <a:p>
            <a:pPr marL="457200" indent="-457200">
              <a:buFont typeface="+mj-ea"/>
              <a:buAutoNum type="circleNumDbPlain"/>
            </a:pPr>
            <a:r>
              <a:rPr lang="zh-CN" altLang="en-US" sz="2800" dirty="0" smtClean="0"/>
              <a:t>刚体所受合力为各质点所受外力的矢量和，内力相互抵消。</a:t>
            </a:r>
            <a:endParaRPr lang="en-US" altLang="zh-CN" sz="2800" dirty="0" smtClean="0"/>
          </a:p>
          <a:p>
            <a:pPr marL="857250" lvl="1" indent="-457200">
              <a:buFont typeface="+mj-lt"/>
              <a:buAutoNum type="alphaLcParenR"/>
            </a:pPr>
            <a:r>
              <a:rPr lang="zh-CN" altLang="en-US" dirty="0" smtClean="0"/>
              <a:t>各质点之间相互作用力即内力，成对出现，大小相等，方向相反，故互相抵消。</a:t>
            </a:r>
            <a:endParaRPr lang="en-US" altLang="zh-CN" dirty="0" smtClean="0"/>
          </a:p>
          <a:p>
            <a:pPr marL="857250" lvl="1" indent="-457200">
              <a:buFont typeface="+mj-ea"/>
              <a:buAutoNum type="alphaLcParenR"/>
            </a:pPr>
            <a:r>
              <a:rPr lang="zh-CN" altLang="en-US" dirty="0" smtClean="0"/>
              <a:t>各质点受其他物体的作用力，即外力，对整个刚体可以求矢量和。</a:t>
            </a:r>
            <a:endParaRPr lang="en-US" altLang="zh-CN"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500042"/>
            <a:ext cx="8315356" cy="5595958"/>
          </a:xfrm>
        </p:spPr>
        <p:txBody>
          <a:bodyPr/>
          <a:lstStyle/>
          <a:p>
            <a:pPr>
              <a:buNone/>
            </a:pPr>
            <a:r>
              <a:rPr lang="zh-CN" altLang="en-US" sz="2800" dirty="0" smtClean="0"/>
              <a:t>这时</a:t>
            </a:r>
            <a:r>
              <a:rPr lang="en-US" altLang="zh-CN" sz="2800" dirty="0" smtClean="0"/>
              <a:t>dm</a:t>
            </a:r>
            <a:r>
              <a:rPr lang="zh-CN" altLang="en-US" sz="2800" dirty="0" smtClean="0"/>
              <a:t>上各点的</a:t>
            </a:r>
            <a:r>
              <a:rPr lang="en-US" altLang="zh-CN" sz="2800" dirty="0" smtClean="0"/>
              <a:t>r</a:t>
            </a:r>
            <a:r>
              <a:rPr lang="zh-CN" altLang="en-US" sz="2800" dirty="0" smtClean="0"/>
              <a:t>相等，设球体的密度为     。</a:t>
            </a: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30</a:t>
            </a:fld>
            <a:endParaRPr lang="en-US" altLang="zh-CN" dirty="0"/>
          </a:p>
        </p:txBody>
      </p:sp>
      <p:graphicFrame>
        <p:nvGraphicFramePr>
          <p:cNvPr id="15364" name="Object 4"/>
          <p:cNvGraphicFramePr>
            <a:graphicFrameLocks noChangeAspect="1"/>
          </p:cNvGraphicFramePr>
          <p:nvPr>
            <p:extLst>
              <p:ext uri="{D42A27DB-BD31-4B8C-83A1-F6EECF244321}">
                <p14:modId xmlns:p14="http://schemas.microsoft.com/office/powerpoint/2010/main" val="2915813575"/>
              </p:ext>
            </p:extLst>
          </p:nvPr>
        </p:nvGraphicFramePr>
        <p:xfrm>
          <a:off x="107504" y="1456680"/>
          <a:ext cx="4998849" cy="4564608"/>
        </p:xfrm>
        <a:graphic>
          <a:graphicData uri="http://schemas.openxmlformats.org/presentationml/2006/ole">
            <mc:AlternateContent xmlns:mc="http://schemas.openxmlformats.org/markup-compatibility/2006">
              <mc:Choice xmlns:v="urn:schemas-microsoft-com:vml" Requires="v">
                <p:oleObj spid="_x0000_s15595" name="Equation" r:id="rId3" imgW="1981080" imgH="1930320" progId="">
                  <p:embed/>
                </p:oleObj>
              </mc:Choice>
              <mc:Fallback>
                <p:oleObj name="Equation" r:id="rId3" imgW="1981080" imgH="1930320" progId="">
                  <p:embed/>
                  <p:pic>
                    <p:nvPicPr>
                      <p:cNvPr id="0"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456680"/>
                        <a:ext cx="4998849" cy="456460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642336100"/>
              </p:ext>
            </p:extLst>
          </p:nvPr>
        </p:nvGraphicFramePr>
        <p:xfrm>
          <a:off x="6482982" y="548680"/>
          <a:ext cx="465282" cy="504056"/>
        </p:xfrm>
        <a:graphic>
          <a:graphicData uri="http://schemas.openxmlformats.org/presentationml/2006/ole">
            <mc:AlternateContent xmlns:mc="http://schemas.openxmlformats.org/markup-compatibility/2006">
              <mc:Choice xmlns:v="urn:schemas-microsoft-com:vml" Requires="v">
                <p:oleObj spid="_x0000_s15596" name="Equation" r:id="rId5" imgW="152280" imgH="164880" progId="">
                  <p:embed/>
                </p:oleObj>
              </mc:Choice>
              <mc:Fallback>
                <p:oleObj name="Equation" r:id="rId5" imgW="152280" imgH="164880" progId="">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2982" y="548680"/>
                        <a:ext cx="46528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56778931"/>
              </p:ext>
            </p:extLst>
          </p:nvPr>
        </p:nvGraphicFramePr>
        <p:xfrm>
          <a:off x="5128025" y="2141562"/>
          <a:ext cx="3980479" cy="3879726"/>
        </p:xfrm>
        <a:graphic>
          <a:graphicData uri="http://schemas.openxmlformats.org/presentationml/2006/ole">
            <mc:AlternateContent xmlns:mc="http://schemas.openxmlformats.org/markup-compatibility/2006">
              <mc:Choice xmlns:v="urn:schemas-microsoft-com:vml" Requires="v">
                <p:oleObj spid="_x0000_s15597" name="Equation" r:id="rId7" imgW="1625600" imgH="1625600" progId="">
                  <p:embed/>
                </p:oleObj>
              </mc:Choice>
              <mc:Fallback>
                <p:oleObj name="Equation" r:id="rId7" imgW="1625600" imgH="1625600" progId="">
                  <p:embed/>
                  <p:pic>
                    <p:nvPicPr>
                      <p:cNvPr id="0" name="Picture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8025" y="2141562"/>
                        <a:ext cx="3980479" cy="38797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85794"/>
            <a:ext cx="8458200" cy="5310206"/>
          </a:xfrm>
        </p:spPr>
        <p:txBody>
          <a:bodyPr/>
          <a:lstStyle/>
          <a:p>
            <a:r>
              <a:rPr lang="zh-CN" altLang="en-US" sz="2800" dirty="0" smtClean="0"/>
              <a:t>用积分法求刚体的转动惯量：</a:t>
            </a:r>
            <a:endParaRPr lang="en-US" altLang="zh-CN" sz="2800" dirty="0" smtClean="0"/>
          </a:p>
          <a:p>
            <a:pPr marL="800100" lvl="1" indent="-342900">
              <a:buFont typeface="+mj-ea"/>
              <a:buAutoNum type="circleNumDbPlain"/>
            </a:pPr>
            <a:r>
              <a:rPr lang="zh-CN" altLang="en-US" dirty="0" smtClean="0"/>
              <a:t>首先分割出质元，这一步要充分利用对称性，只要分割到</a:t>
            </a:r>
            <a:r>
              <a:rPr lang="en-US" altLang="zh-CN" dirty="0" smtClean="0"/>
              <a:t>dm</a:t>
            </a:r>
            <a:r>
              <a:rPr lang="zh-CN" altLang="en-US" dirty="0" smtClean="0"/>
              <a:t>上各点到轴线距离相等即可。</a:t>
            </a:r>
            <a:endParaRPr lang="en-US" altLang="zh-CN" dirty="0" smtClean="0"/>
          </a:p>
          <a:p>
            <a:pPr marL="800100" lvl="1" indent="-342900">
              <a:buFont typeface="+mj-ea"/>
              <a:buAutoNum type="circleNumDbPlain"/>
            </a:pPr>
            <a:r>
              <a:rPr lang="zh-CN" altLang="en-US" dirty="0" smtClean="0"/>
              <a:t>引入密度       </a:t>
            </a:r>
            <a:endParaRPr lang="en-US" altLang="zh-CN" dirty="0" smtClean="0"/>
          </a:p>
          <a:p>
            <a:pPr marL="1200150" lvl="2" indent="-342900">
              <a:buFont typeface="+mj-lt"/>
              <a:buAutoNum type="alphaLcParenR"/>
            </a:pPr>
            <a:r>
              <a:rPr lang="zh-CN" altLang="en-US" sz="2800" dirty="0" smtClean="0"/>
              <a:t>如刚体是线性的：</a:t>
            </a:r>
            <a:r>
              <a:rPr lang="en-US" altLang="zh-CN" sz="2800" dirty="0" smtClean="0"/>
              <a:t> </a:t>
            </a:r>
          </a:p>
          <a:p>
            <a:pPr marL="1200150" lvl="2" indent="-342900">
              <a:buFont typeface="+mj-ea"/>
              <a:buAutoNum type="alphaLcParenR"/>
            </a:pPr>
            <a:r>
              <a:rPr lang="zh-CN" altLang="en-US" sz="2800" dirty="0" smtClean="0"/>
              <a:t>刚体是平板的：</a:t>
            </a:r>
            <a:endParaRPr lang="en-US" altLang="zh-CN" sz="2800" dirty="0" smtClean="0"/>
          </a:p>
          <a:p>
            <a:pPr marL="1200150" lvl="2" indent="-342900">
              <a:buFont typeface="+mj-ea"/>
              <a:buAutoNum type="alphaLcParenR"/>
            </a:pPr>
            <a:r>
              <a:rPr lang="zh-CN" altLang="en-US" sz="2800" dirty="0" smtClean="0"/>
              <a:t>刚体是三维的：</a:t>
            </a:r>
            <a:endParaRPr lang="en-US" altLang="zh-CN" sz="2800" dirty="0" smtClean="0"/>
          </a:p>
          <a:p>
            <a:pPr marL="800100" lvl="1" indent="-342900">
              <a:buFont typeface="+mj-ea"/>
              <a:buAutoNum type="circleNumDbPlain"/>
            </a:pPr>
            <a:r>
              <a:rPr lang="zh-CN" altLang="en-US" dirty="0" smtClean="0"/>
              <a:t>积分，注意上、下限选取正确。</a:t>
            </a:r>
            <a:endParaRPr lang="en-US" altLang="zh-CN" dirty="0" smtClean="0"/>
          </a:p>
          <a:p>
            <a:pPr marL="800100" lvl="1" indent="-342900">
              <a:buFont typeface="+mj-ea"/>
              <a:buAutoNum type="circleNumDbPlain"/>
            </a:pPr>
            <a:r>
              <a:rPr lang="zh-CN" altLang="en-US" dirty="0" smtClean="0"/>
              <a:t>用</a:t>
            </a:r>
            <a:r>
              <a:rPr lang="en-US" altLang="zh-CN" dirty="0" smtClean="0"/>
              <a:t>m</a:t>
            </a:r>
            <a:r>
              <a:rPr lang="zh-CN" altLang="en-US" dirty="0" smtClean="0"/>
              <a:t>代替     </a:t>
            </a:r>
            <a:endParaRPr lang="en-US" altLang="zh-CN" dirty="0" smtClean="0"/>
          </a:p>
          <a:p>
            <a:pPr marL="457200" lvl="1" indent="0">
              <a:buNone/>
            </a:pPr>
            <a:r>
              <a:rPr lang="zh-CN" altLang="en-US" b="1" dirty="0" smtClean="0">
                <a:solidFill>
                  <a:srgbClr val="C00000"/>
                </a:solidFill>
              </a:rPr>
              <a:t>看课本</a:t>
            </a:r>
            <a:r>
              <a:rPr lang="en-US" altLang="zh-CN" b="1" dirty="0" smtClean="0">
                <a:solidFill>
                  <a:srgbClr val="C00000"/>
                </a:solidFill>
              </a:rPr>
              <a:t>P200</a:t>
            </a:r>
            <a:r>
              <a:rPr lang="zh-CN" altLang="en-US" b="1" dirty="0" smtClean="0">
                <a:solidFill>
                  <a:srgbClr val="C00000"/>
                </a:solidFill>
              </a:rPr>
              <a:t>表</a:t>
            </a:r>
            <a:r>
              <a:rPr lang="en-US" altLang="zh-CN" b="1" dirty="0" smtClean="0">
                <a:solidFill>
                  <a:srgbClr val="C00000"/>
                </a:solidFill>
              </a:rPr>
              <a:t>6.1</a:t>
            </a:r>
          </a:p>
        </p:txBody>
      </p:sp>
      <p:graphicFrame>
        <p:nvGraphicFramePr>
          <p:cNvPr id="16386" name="Object 2"/>
          <p:cNvGraphicFramePr>
            <a:graphicFrameLocks noChangeAspect="1"/>
          </p:cNvGraphicFramePr>
          <p:nvPr>
            <p:extLst>
              <p:ext uri="{D42A27DB-BD31-4B8C-83A1-F6EECF244321}">
                <p14:modId xmlns:p14="http://schemas.microsoft.com/office/powerpoint/2010/main" val="2432781922"/>
              </p:ext>
            </p:extLst>
          </p:nvPr>
        </p:nvGraphicFramePr>
        <p:xfrm>
          <a:off x="2411760" y="2214554"/>
          <a:ext cx="571504" cy="617224"/>
        </p:xfrm>
        <a:graphic>
          <a:graphicData uri="http://schemas.openxmlformats.org/presentationml/2006/ole">
            <mc:AlternateContent xmlns:mc="http://schemas.openxmlformats.org/markup-compatibility/2006">
              <mc:Choice xmlns:v="urn:schemas-microsoft-com:vml" Requires="v">
                <p:oleObj spid="_x0000_s16840" name="公式" r:id="rId3" imgW="152268" imgH="164957" progId="Equation.3">
                  <p:embed/>
                </p:oleObj>
              </mc:Choice>
              <mc:Fallback>
                <p:oleObj name="公式" r:id="rId3" imgW="152268" imgH="164957" progId="Equation.3">
                  <p:embed/>
                  <p:pic>
                    <p:nvPicPr>
                      <p:cNvPr id="0" name="Picture 4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14554"/>
                        <a:ext cx="571504" cy="61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4000496" y="2643182"/>
          <a:ext cx="1928826" cy="642942"/>
        </p:xfrm>
        <a:graphic>
          <a:graphicData uri="http://schemas.openxmlformats.org/presentationml/2006/ole">
            <mc:AlternateContent xmlns:mc="http://schemas.openxmlformats.org/markup-compatibility/2006">
              <mc:Choice xmlns:v="urn:schemas-microsoft-com:vml" Requires="v">
                <p:oleObj spid="_x0000_s16841" name="公式" r:id="rId5" imgW="609336" imgH="203112" progId="Equation.3">
                  <p:embed/>
                </p:oleObj>
              </mc:Choice>
              <mc:Fallback>
                <p:oleObj name="公式" r:id="rId5" imgW="609336" imgH="203112" progId="Equation.3">
                  <p:embed/>
                  <p:pic>
                    <p:nvPicPr>
                      <p:cNvPr id="0" name="Picture 4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2643182"/>
                        <a:ext cx="1928826"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4"/>
          <p:cNvGraphicFramePr>
            <a:graphicFrameLocks noChangeAspect="1"/>
          </p:cNvGraphicFramePr>
          <p:nvPr/>
        </p:nvGraphicFramePr>
        <p:xfrm>
          <a:off x="3643306" y="3286124"/>
          <a:ext cx="1592681" cy="500057"/>
        </p:xfrm>
        <a:graphic>
          <a:graphicData uri="http://schemas.openxmlformats.org/presentationml/2006/ole">
            <mc:AlternateContent xmlns:mc="http://schemas.openxmlformats.org/markup-compatibility/2006">
              <mc:Choice xmlns:v="urn:schemas-microsoft-com:vml" Requires="v">
                <p:oleObj spid="_x0000_s16842" name="公式" r:id="rId7" imgW="647419" imgH="203112" progId="Equation.3">
                  <p:embed/>
                </p:oleObj>
              </mc:Choice>
              <mc:Fallback>
                <p:oleObj name="公式" r:id="rId7" imgW="647419" imgH="203112" progId="Equation.3">
                  <p:embed/>
                  <p:pic>
                    <p:nvPicPr>
                      <p:cNvPr id="0" name="Picture 4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06" y="3286124"/>
                        <a:ext cx="1592681" cy="500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5"/>
          <p:cNvGraphicFramePr>
            <a:graphicFrameLocks noChangeAspect="1"/>
          </p:cNvGraphicFramePr>
          <p:nvPr>
            <p:extLst>
              <p:ext uri="{D42A27DB-BD31-4B8C-83A1-F6EECF244321}">
                <p14:modId xmlns:p14="http://schemas.microsoft.com/office/powerpoint/2010/main" val="915634947"/>
              </p:ext>
            </p:extLst>
          </p:nvPr>
        </p:nvGraphicFramePr>
        <p:xfrm>
          <a:off x="3635896" y="3786190"/>
          <a:ext cx="1657718" cy="500066"/>
        </p:xfrm>
        <a:graphic>
          <a:graphicData uri="http://schemas.openxmlformats.org/presentationml/2006/ole">
            <mc:AlternateContent xmlns:mc="http://schemas.openxmlformats.org/markup-compatibility/2006">
              <mc:Choice xmlns:v="urn:schemas-microsoft-com:vml" Requires="v">
                <p:oleObj spid="_x0000_s16843" name="公式" r:id="rId9" imgW="672808" imgH="203112" progId="Equation.3">
                  <p:embed/>
                </p:oleObj>
              </mc:Choice>
              <mc:Fallback>
                <p:oleObj name="公式" r:id="rId9" imgW="672808" imgH="203112" progId="Equation.3">
                  <p:embed/>
                  <p:pic>
                    <p:nvPicPr>
                      <p:cNvPr id="0" name="Picture 4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3786190"/>
                        <a:ext cx="1657718"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extLst>
              <p:ext uri="{D42A27DB-BD31-4B8C-83A1-F6EECF244321}">
                <p14:modId xmlns:p14="http://schemas.microsoft.com/office/powerpoint/2010/main" val="152678068"/>
              </p:ext>
            </p:extLst>
          </p:nvPr>
        </p:nvGraphicFramePr>
        <p:xfrm>
          <a:off x="2267744" y="4786322"/>
          <a:ext cx="500066" cy="540071"/>
        </p:xfrm>
        <a:graphic>
          <a:graphicData uri="http://schemas.openxmlformats.org/presentationml/2006/ole">
            <mc:AlternateContent xmlns:mc="http://schemas.openxmlformats.org/markup-compatibility/2006">
              <mc:Choice xmlns:v="urn:schemas-microsoft-com:vml" Requires="v">
                <p:oleObj spid="_x0000_s16844" name="公式" r:id="rId11" imgW="152268" imgH="164957" progId="Equation.3">
                  <p:embed/>
                </p:oleObj>
              </mc:Choice>
              <mc:Fallback>
                <p:oleObj name="公式" r:id="rId11" imgW="152268" imgH="164957" progId="Equation.3">
                  <p:embed/>
                  <p:pic>
                    <p:nvPicPr>
                      <p:cNvPr id="0" name="Picture 4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744" y="4786322"/>
                        <a:ext cx="500066" cy="5400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400050">
              <a:buNone/>
            </a:pPr>
            <a:r>
              <a:rPr lang="zh-CN" altLang="en-US" sz="2800" b="1" dirty="0" smtClean="0">
                <a:solidFill>
                  <a:schemeClr val="accent2"/>
                </a:solidFill>
              </a:rPr>
              <a:t>二、平行轴定理：</a:t>
            </a:r>
            <a:endParaRPr lang="en-US" altLang="zh-CN" sz="2800" b="1" dirty="0" smtClean="0">
              <a:solidFill>
                <a:schemeClr val="accent2"/>
              </a:solidFill>
            </a:endParaRPr>
          </a:p>
          <a:p>
            <a:pPr marL="400050">
              <a:buFont typeface="Wingdings" pitchFamily="2" charset="2"/>
              <a:buChar char="Ø"/>
            </a:pPr>
            <a:r>
              <a:rPr lang="zh-CN" altLang="en-US" sz="2800" dirty="0" smtClean="0"/>
              <a:t>刚体对任一转动轴的转动惯量</a:t>
            </a:r>
            <a:r>
              <a:rPr lang="en-US" altLang="zh-CN" sz="2800" dirty="0" smtClean="0"/>
              <a:t>I</a:t>
            </a:r>
            <a:r>
              <a:rPr lang="zh-CN" altLang="en-US" sz="2800" dirty="0" smtClean="0"/>
              <a:t>等于刚体对通过质心的平行轴的转动惯量   加上刚体质量乘以两平行轴之间距离</a:t>
            </a:r>
            <a:r>
              <a:rPr lang="en-US" altLang="zh-CN" sz="2800" dirty="0"/>
              <a:t> </a:t>
            </a:r>
            <a:r>
              <a:rPr lang="en-US" altLang="zh-CN" sz="2800" dirty="0" smtClean="0"/>
              <a:t> </a:t>
            </a:r>
            <a:r>
              <a:rPr lang="zh-CN" altLang="en-US" sz="2800" dirty="0" smtClean="0"/>
              <a:t>的平方。</a:t>
            </a:r>
            <a:endParaRPr lang="en-US" altLang="zh-CN" sz="2800" dirty="0" smtClean="0"/>
          </a:p>
          <a:p>
            <a:pPr marL="400050">
              <a:buFont typeface="Wingdings" pitchFamily="2" charset="2"/>
              <a:buChar char="Ø"/>
            </a:pPr>
            <a:r>
              <a:rPr lang="zh-CN" altLang="en-US" sz="2800" dirty="0" smtClean="0"/>
              <a:t>即：</a:t>
            </a:r>
            <a:endParaRPr lang="en-US" altLang="zh-CN" sz="2800" dirty="0" smtClean="0"/>
          </a:p>
          <a:p>
            <a:pPr marL="400050">
              <a:buFont typeface="Wingdings" pitchFamily="2" charset="2"/>
              <a:buChar char="p"/>
            </a:pPr>
            <a:r>
              <a:rPr lang="zh-CN" altLang="en-US" sz="2800" dirty="0" smtClean="0"/>
              <a:t>应用</a:t>
            </a:r>
            <a:endParaRPr lang="en-US" altLang="zh-CN" sz="2800" dirty="0" smtClean="0"/>
          </a:p>
          <a:p>
            <a:pPr marL="400050">
              <a:spcBef>
                <a:spcPts val="0"/>
              </a:spcBef>
              <a:spcAft>
                <a:spcPts val="600"/>
              </a:spcAft>
              <a:buFont typeface="Wingdings" pitchFamily="2" charset="2"/>
              <a:buChar char="Ø"/>
            </a:pPr>
            <a:r>
              <a:rPr lang="zh-CN" altLang="en-US" sz="2800" dirty="0" smtClean="0"/>
              <a:t>例如，知道球对直径的转动惯量为</a:t>
            </a:r>
            <a:endParaRPr lang="en-US" altLang="zh-CN" sz="2800" dirty="0" smtClean="0"/>
          </a:p>
          <a:p>
            <a:pPr marL="57150" indent="0">
              <a:buNone/>
            </a:pPr>
            <a:r>
              <a:rPr lang="zh-CN" altLang="en-US" sz="2800" dirty="0" smtClean="0"/>
              <a:t>    现在要求球对其球面上一切线的转动惯量：</a:t>
            </a:r>
            <a:endParaRPr lang="en-US" altLang="zh-CN" sz="2800" dirty="0"/>
          </a:p>
          <a:p>
            <a:pPr marL="400050">
              <a:buFont typeface="Wingdings" pitchFamily="2" charset="2"/>
              <a:buChar char="Ø"/>
            </a:pPr>
            <a:endParaRPr lang="en-US" altLang="zh-CN" sz="2800" dirty="0"/>
          </a:p>
          <a:p>
            <a:pPr marL="400050">
              <a:buFont typeface="Wingdings" pitchFamily="2" charset="2"/>
              <a:buChar char="Ø"/>
            </a:pPr>
            <a:endParaRPr lang="en-US" altLang="zh-CN" sz="2800" dirty="0" smtClean="0"/>
          </a:p>
          <a:p>
            <a:pPr marL="400050">
              <a:buFont typeface="Wingdings" pitchFamily="2" charset="2"/>
              <a:buChar char="Ø"/>
            </a:pPr>
            <a:r>
              <a:rPr lang="zh-CN" altLang="en-US" sz="2800" dirty="0" smtClean="0"/>
              <a:t>同样：</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32</a:t>
            </a:fld>
            <a:endParaRPr lang="en-US" altLang="zh-CN" dirty="0"/>
          </a:p>
        </p:txBody>
      </p:sp>
      <p:graphicFrame>
        <p:nvGraphicFramePr>
          <p:cNvPr id="57346" name="Object 2"/>
          <p:cNvGraphicFramePr>
            <a:graphicFrameLocks noChangeAspect="1"/>
          </p:cNvGraphicFramePr>
          <p:nvPr>
            <p:extLst>
              <p:ext uri="{D42A27DB-BD31-4B8C-83A1-F6EECF244321}">
                <p14:modId xmlns:p14="http://schemas.microsoft.com/office/powerpoint/2010/main" val="482055085"/>
              </p:ext>
            </p:extLst>
          </p:nvPr>
        </p:nvGraphicFramePr>
        <p:xfrm>
          <a:off x="1928794" y="2492896"/>
          <a:ext cx="2499190" cy="803676"/>
        </p:xfrm>
        <a:graphic>
          <a:graphicData uri="http://schemas.openxmlformats.org/presentationml/2006/ole">
            <mc:AlternateContent xmlns:mc="http://schemas.openxmlformats.org/markup-compatibility/2006">
              <mc:Choice xmlns:v="urn:schemas-microsoft-com:vml" Requires="v">
                <p:oleObj spid="_x0000_s57758" name="Equation" r:id="rId3" imgW="749160" imgH="241200" progId="">
                  <p:embed/>
                </p:oleObj>
              </mc:Choice>
              <mc:Fallback>
                <p:oleObj name="Equation" r:id="rId3" imgW="749160" imgH="241200" progId="">
                  <p:embed/>
                  <p:pic>
                    <p:nvPicPr>
                      <p:cNvPr id="0" name="Picture 3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492896"/>
                        <a:ext cx="2499190" cy="803676"/>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extLst>
              <p:ext uri="{D42A27DB-BD31-4B8C-83A1-F6EECF244321}">
                <p14:modId xmlns:p14="http://schemas.microsoft.com/office/powerpoint/2010/main" val="848289774"/>
              </p:ext>
            </p:extLst>
          </p:nvPr>
        </p:nvGraphicFramePr>
        <p:xfrm>
          <a:off x="6530466" y="3212976"/>
          <a:ext cx="1785950" cy="1006058"/>
        </p:xfrm>
        <a:graphic>
          <a:graphicData uri="http://schemas.openxmlformats.org/presentationml/2006/ole">
            <mc:AlternateContent xmlns:mc="http://schemas.openxmlformats.org/markup-compatibility/2006">
              <mc:Choice xmlns:v="urn:schemas-microsoft-com:vml" Requires="v">
                <p:oleObj spid="_x0000_s57759" name="公式" r:id="rId5" imgW="698197" imgH="393529" progId="Equation.3">
                  <p:embed/>
                </p:oleObj>
              </mc:Choice>
              <mc:Fallback>
                <p:oleObj name="公式" r:id="rId5" imgW="698197" imgH="393529" progId="Equation.3">
                  <p:embed/>
                  <p:pic>
                    <p:nvPicPr>
                      <p:cNvPr id="0" name="Picture 3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0466" y="3212976"/>
                        <a:ext cx="1785950" cy="1006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extLst>
              <p:ext uri="{D42A27DB-BD31-4B8C-83A1-F6EECF244321}">
                <p14:modId xmlns:p14="http://schemas.microsoft.com/office/powerpoint/2010/main" val="3875429248"/>
              </p:ext>
            </p:extLst>
          </p:nvPr>
        </p:nvGraphicFramePr>
        <p:xfrm>
          <a:off x="1331640" y="4581128"/>
          <a:ext cx="3176588" cy="935038"/>
        </p:xfrm>
        <a:graphic>
          <a:graphicData uri="http://schemas.openxmlformats.org/presentationml/2006/ole">
            <mc:AlternateContent xmlns:mc="http://schemas.openxmlformats.org/markup-compatibility/2006">
              <mc:Choice xmlns:v="urn:schemas-microsoft-com:vml" Requires="v">
                <p:oleObj spid="_x0000_s57760" name="Equation" r:id="rId7" imgW="1333440" imgH="393480" progId="">
                  <p:embed/>
                </p:oleObj>
              </mc:Choice>
              <mc:Fallback>
                <p:oleObj name="Equation" r:id="rId7" imgW="1333440" imgH="393480" progId="">
                  <p:embed/>
                  <p:pic>
                    <p:nvPicPr>
                      <p:cNvPr id="0" name="Picture 3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581128"/>
                        <a:ext cx="3176588"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extLst>
              <p:ext uri="{D42A27DB-BD31-4B8C-83A1-F6EECF244321}">
                <p14:modId xmlns:p14="http://schemas.microsoft.com/office/powerpoint/2010/main" val="3493194034"/>
              </p:ext>
            </p:extLst>
          </p:nvPr>
        </p:nvGraphicFramePr>
        <p:xfrm>
          <a:off x="2139950" y="5497513"/>
          <a:ext cx="2481263" cy="811212"/>
        </p:xfrm>
        <a:graphic>
          <a:graphicData uri="http://schemas.openxmlformats.org/presentationml/2006/ole">
            <mc:AlternateContent xmlns:mc="http://schemas.openxmlformats.org/markup-compatibility/2006">
              <mc:Choice xmlns:v="urn:schemas-microsoft-com:vml" Requires="v">
                <p:oleObj spid="_x0000_s57761" name="Equation" r:id="rId9" imgW="736560" imgH="241200" progId="">
                  <p:embed/>
                </p:oleObj>
              </mc:Choice>
              <mc:Fallback>
                <p:oleObj name="Equation" r:id="rId9" imgW="736560" imgH="241200" progId="">
                  <p:embed/>
                  <p:pic>
                    <p:nvPicPr>
                      <p:cNvPr id="0" name="Picture 3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9950" y="5497513"/>
                        <a:ext cx="2481263" cy="811212"/>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73421784"/>
              </p:ext>
            </p:extLst>
          </p:nvPr>
        </p:nvGraphicFramePr>
        <p:xfrm>
          <a:off x="5407199" y="1619077"/>
          <a:ext cx="388937" cy="585787"/>
        </p:xfrm>
        <a:graphic>
          <a:graphicData uri="http://schemas.openxmlformats.org/presentationml/2006/ole">
            <mc:AlternateContent xmlns:mc="http://schemas.openxmlformats.org/markup-compatibility/2006">
              <mc:Choice xmlns:v="urn:schemas-microsoft-com:vml" Requires="v">
                <p:oleObj spid="_x0000_s57762" name="Equation" r:id="rId11" imgW="152280" imgH="228600" progId="">
                  <p:embed/>
                </p:oleObj>
              </mc:Choice>
              <mc:Fallback>
                <p:oleObj name="Equation" r:id="rId11" imgW="152280" imgH="228600" progId="">
                  <p:embed/>
                  <p:pic>
                    <p:nvPicPr>
                      <p:cNvPr id="0" name="Picture 3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7199" y="1619077"/>
                        <a:ext cx="3889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56030293"/>
              </p:ext>
            </p:extLst>
          </p:nvPr>
        </p:nvGraphicFramePr>
        <p:xfrm>
          <a:off x="4355976" y="2060848"/>
          <a:ext cx="227012" cy="455612"/>
        </p:xfrm>
        <a:graphic>
          <a:graphicData uri="http://schemas.openxmlformats.org/presentationml/2006/ole">
            <mc:AlternateContent xmlns:mc="http://schemas.openxmlformats.org/markup-compatibility/2006">
              <mc:Choice xmlns:v="urn:schemas-microsoft-com:vml" Requires="v">
                <p:oleObj spid="_x0000_s57763" name="Equation" r:id="rId13" imgW="88560" imgH="177480" progId="">
                  <p:embed/>
                </p:oleObj>
              </mc:Choice>
              <mc:Fallback>
                <p:oleObj name="Equation" r:id="rId13" imgW="88560" imgH="177480" progId="">
                  <p:embed/>
                  <p:pic>
                    <p:nvPicPr>
                      <p:cNvPr id="0" name="Picture 3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5976" y="2060848"/>
                        <a:ext cx="227012"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3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428604"/>
            <a:ext cx="7772400" cy="857256"/>
          </a:xfrm>
        </p:spPr>
        <p:txBody>
          <a:bodyPr/>
          <a:lstStyle/>
          <a:p>
            <a:pPr algn="l"/>
            <a:r>
              <a:rPr lang="zh-CN" altLang="en-US" sz="3200" dirty="0" smtClean="0"/>
              <a:t>平行轴定理证明：</a:t>
            </a:r>
            <a:endParaRPr lang="zh-CN" altLang="en-US" sz="32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33</a:t>
            </a:fld>
            <a:endParaRPr lang="en-US" altLang="zh-CN" dirty="0"/>
          </a:p>
        </p:txBody>
      </p:sp>
      <p:graphicFrame>
        <p:nvGraphicFramePr>
          <p:cNvPr id="17410" name="Object 2"/>
          <p:cNvGraphicFramePr>
            <a:graphicFrameLocks noChangeAspect="1"/>
          </p:cNvGraphicFramePr>
          <p:nvPr/>
        </p:nvGraphicFramePr>
        <p:xfrm>
          <a:off x="4357686" y="428604"/>
          <a:ext cx="2887959" cy="928694"/>
        </p:xfrm>
        <a:graphic>
          <a:graphicData uri="http://schemas.openxmlformats.org/presentationml/2006/ole">
            <mc:AlternateContent xmlns:mc="http://schemas.openxmlformats.org/markup-compatibility/2006">
              <mc:Choice xmlns:v="urn:schemas-microsoft-com:vml" Requires="v">
                <p:oleObj spid="_x0000_s17535" name="公式" r:id="rId3" imgW="748975" imgH="241195" progId="Equation.3">
                  <p:embed/>
                </p:oleObj>
              </mc:Choice>
              <mc:Fallback>
                <p:oleObj name="公式" r:id="rId3" imgW="748975" imgH="241195" progId="Equation.3">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6" y="428604"/>
                        <a:ext cx="2887959"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426" name="Picture 18"/>
          <p:cNvPicPr>
            <a:picLocks noChangeAspect="1" noChangeArrowheads="1"/>
          </p:cNvPicPr>
          <p:nvPr/>
        </p:nvPicPr>
        <p:blipFill rotWithShape="1">
          <a:blip r:embed="rId5"/>
          <a:srcRect l="8923" t="4680" r="16273" b="3738"/>
          <a:stretch/>
        </p:blipFill>
        <p:spPr bwMode="auto">
          <a:xfrm>
            <a:off x="251521" y="1415256"/>
            <a:ext cx="4724401" cy="4318000"/>
          </a:xfrm>
          <a:prstGeom prst="rect">
            <a:avLst/>
          </a:prstGeom>
          <a:noFill/>
          <a:ln w="9525">
            <a:noFill/>
            <a:miter lim="800000"/>
            <a:headEnd/>
            <a:tailEnd/>
          </a:ln>
          <a:effectLst/>
        </p:spPr>
      </p:pic>
      <p:sp>
        <p:nvSpPr>
          <p:cNvPr id="3" name="任意多边形 2"/>
          <p:cNvSpPr/>
          <p:nvPr/>
        </p:nvSpPr>
        <p:spPr bwMode="auto">
          <a:xfrm>
            <a:off x="251520" y="2188306"/>
            <a:ext cx="4259209" cy="3385654"/>
          </a:xfrm>
          <a:custGeom>
            <a:avLst/>
            <a:gdLst>
              <a:gd name="connsiteX0" fmla="*/ 4134942 w 4685750"/>
              <a:gd name="connsiteY0" fmla="*/ 535050 h 3847304"/>
              <a:gd name="connsiteX1" fmla="*/ 3195142 w 4685750"/>
              <a:gd name="connsiteY1" fmla="*/ 27050 h 3847304"/>
              <a:gd name="connsiteX2" fmla="*/ 1874342 w 4685750"/>
              <a:gd name="connsiteY2" fmla="*/ 115950 h 3847304"/>
              <a:gd name="connsiteX3" fmla="*/ 629742 w 4685750"/>
              <a:gd name="connsiteY3" fmla="*/ 509650 h 3847304"/>
              <a:gd name="connsiteX4" fmla="*/ 324942 w 4685750"/>
              <a:gd name="connsiteY4" fmla="*/ 1589150 h 3847304"/>
              <a:gd name="connsiteX5" fmla="*/ 147142 w 4685750"/>
              <a:gd name="connsiteY5" fmla="*/ 2732150 h 3847304"/>
              <a:gd name="connsiteX6" fmla="*/ 388442 w 4685750"/>
              <a:gd name="connsiteY6" fmla="*/ 3722750 h 3847304"/>
              <a:gd name="connsiteX7" fmla="*/ 4388942 w 4685750"/>
              <a:gd name="connsiteY7" fmla="*/ 3519550 h 3847304"/>
              <a:gd name="connsiteX8" fmla="*/ 4363542 w 4685750"/>
              <a:gd name="connsiteY8" fmla="*/ 903350 h 3847304"/>
              <a:gd name="connsiteX9" fmla="*/ 4134942 w 4685750"/>
              <a:gd name="connsiteY9" fmla="*/ 535050 h 384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85750" h="3847304">
                <a:moveTo>
                  <a:pt x="4134942" y="535050"/>
                </a:moveTo>
                <a:cubicBezTo>
                  <a:pt x="3940209" y="389000"/>
                  <a:pt x="3571909" y="96900"/>
                  <a:pt x="3195142" y="27050"/>
                </a:cubicBezTo>
                <a:cubicBezTo>
                  <a:pt x="2818375" y="-42800"/>
                  <a:pt x="2301909" y="35517"/>
                  <a:pt x="1874342" y="115950"/>
                </a:cubicBezTo>
                <a:cubicBezTo>
                  <a:pt x="1446775" y="196383"/>
                  <a:pt x="887975" y="264117"/>
                  <a:pt x="629742" y="509650"/>
                </a:cubicBezTo>
                <a:cubicBezTo>
                  <a:pt x="371509" y="755183"/>
                  <a:pt x="405375" y="1218733"/>
                  <a:pt x="324942" y="1589150"/>
                </a:cubicBezTo>
                <a:cubicBezTo>
                  <a:pt x="244509" y="1959567"/>
                  <a:pt x="136559" y="2376550"/>
                  <a:pt x="147142" y="2732150"/>
                </a:cubicBezTo>
                <a:cubicBezTo>
                  <a:pt x="157725" y="3087750"/>
                  <a:pt x="-318525" y="3591517"/>
                  <a:pt x="388442" y="3722750"/>
                </a:cubicBezTo>
                <a:cubicBezTo>
                  <a:pt x="1095409" y="3853983"/>
                  <a:pt x="3726425" y="3989450"/>
                  <a:pt x="4388942" y="3519550"/>
                </a:cubicBezTo>
                <a:cubicBezTo>
                  <a:pt x="5051459" y="3049650"/>
                  <a:pt x="4403759" y="1398650"/>
                  <a:pt x="4363542" y="903350"/>
                </a:cubicBezTo>
                <a:cubicBezTo>
                  <a:pt x="4323325" y="408050"/>
                  <a:pt x="4329675" y="681100"/>
                  <a:pt x="4134942" y="535050"/>
                </a:cubicBezTo>
                <a:close/>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673596657"/>
              </p:ext>
            </p:extLst>
          </p:nvPr>
        </p:nvGraphicFramePr>
        <p:xfrm>
          <a:off x="4389924" y="1844824"/>
          <a:ext cx="4574564" cy="1729432"/>
        </p:xfrm>
        <a:graphic>
          <a:graphicData uri="http://schemas.openxmlformats.org/presentationml/2006/ole">
            <mc:AlternateContent xmlns:mc="http://schemas.openxmlformats.org/markup-compatibility/2006">
              <mc:Choice xmlns:v="urn:schemas-microsoft-com:vml" Requires="v">
                <p:oleObj spid="_x0000_s17536" name="Equation" r:id="rId6" imgW="1879560" imgH="711000" progId="">
                  <p:embed/>
                </p:oleObj>
              </mc:Choice>
              <mc:Fallback>
                <p:oleObj name="Equation" r:id="rId6" imgW="1879560" imgH="711000" progId="">
                  <p:embed/>
                  <p:pic>
                    <p:nvPicPr>
                      <p:cNvPr id="0" name="Picture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924" y="1844824"/>
                        <a:ext cx="4574564" cy="172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26"/>
                                        </p:tgtEl>
                                        <p:attrNameLst>
                                          <p:attrName>style.visibility</p:attrName>
                                        </p:attrNameLst>
                                      </p:cBhvr>
                                      <p:to>
                                        <p:strVal val="visible"/>
                                      </p:to>
                                    </p:set>
                                    <p:animEffect transition="in" filter="fade">
                                      <p:cBhvr>
                                        <p:cTn id="17" dur="500"/>
                                        <p:tgtEl>
                                          <p:spTgt spid="1742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34</a:t>
            </a:fld>
            <a:endParaRPr lang="en-US" altLang="zh-CN" dirty="0"/>
          </a:p>
        </p:txBody>
      </p:sp>
      <p:graphicFrame>
        <p:nvGraphicFramePr>
          <p:cNvPr id="58370" name="Object 2"/>
          <p:cNvGraphicFramePr>
            <a:graphicFrameLocks noChangeAspect="1"/>
          </p:cNvGraphicFramePr>
          <p:nvPr>
            <p:extLst>
              <p:ext uri="{D42A27DB-BD31-4B8C-83A1-F6EECF244321}">
                <p14:modId xmlns:p14="http://schemas.microsoft.com/office/powerpoint/2010/main" val="1254246590"/>
              </p:ext>
            </p:extLst>
          </p:nvPr>
        </p:nvGraphicFramePr>
        <p:xfrm>
          <a:off x="168531" y="872716"/>
          <a:ext cx="8939973" cy="5702955"/>
        </p:xfrm>
        <a:graphic>
          <a:graphicData uri="http://schemas.openxmlformats.org/presentationml/2006/ole">
            <mc:AlternateContent xmlns:mc="http://schemas.openxmlformats.org/markup-compatibility/2006">
              <mc:Choice xmlns:v="urn:schemas-microsoft-com:vml" Requires="v">
                <p:oleObj spid="_x0000_s58444" name="Equation" r:id="rId3" imgW="3898800" imgH="2108160" progId="">
                  <p:embed/>
                </p:oleObj>
              </mc:Choice>
              <mc:Fallback>
                <p:oleObj name="Equation" r:id="rId3" imgW="3898800" imgH="2108160"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31" y="872716"/>
                        <a:ext cx="8939973" cy="5702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533384"/>
          </a:xfrm>
        </p:spPr>
        <p:txBody>
          <a:bodyPr/>
          <a:lstStyle/>
          <a:p>
            <a:pPr algn="l"/>
            <a:r>
              <a:rPr lang="zh-CN" altLang="en-US" sz="2800" b="1" dirty="0" smtClean="0">
                <a:solidFill>
                  <a:schemeClr val="accent2"/>
                </a:solidFill>
              </a:rPr>
              <a:t>三、正交轴定理</a:t>
            </a:r>
            <a:endParaRPr lang="zh-CN" altLang="en-US" sz="2800" b="1" dirty="0">
              <a:solidFill>
                <a:schemeClr val="accent2"/>
              </a:solidFill>
            </a:endParaRPr>
          </a:p>
        </p:txBody>
      </p:sp>
      <p:sp>
        <p:nvSpPr>
          <p:cNvPr id="3" name="内容占位符 2"/>
          <p:cNvSpPr>
            <a:spLocks noGrp="1"/>
          </p:cNvSpPr>
          <p:nvPr>
            <p:ph idx="1"/>
          </p:nvPr>
        </p:nvSpPr>
        <p:spPr>
          <a:xfrm>
            <a:off x="685800" y="1214422"/>
            <a:ext cx="7772400" cy="4881578"/>
          </a:xfrm>
        </p:spPr>
        <p:txBody>
          <a:bodyPr/>
          <a:lstStyle/>
          <a:p>
            <a:r>
              <a:rPr lang="zh-CN" altLang="en-US" sz="2800" b="1" dirty="0" smtClean="0">
                <a:solidFill>
                  <a:srgbClr val="C00000"/>
                </a:solidFill>
              </a:rPr>
              <a:t>薄板状刚体</a:t>
            </a:r>
            <a:r>
              <a:rPr lang="zh-CN" altLang="en-US" sz="2800" dirty="0" smtClean="0"/>
              <a:t>对</a:t>
            </a:r>
            <a:r>
              <a:rPr lang="zh-CN" altLang="en-US" sz="2800" b="1" dirty="0" smtClean="0">
                <a:solidFill>
                  <a:srgbClr val="C00000"/>
                </a:solidFill>
              </a:rPr>
              <a:t>板面内</a:t>
            </a:r>
            <a:r>
              <a:rPr lang="zh-CN" altLang="en-US" sz="2800" dirty="0" smtClean="0"/>
              <a:t>两正交轴的转动惯量之和等于该刚体对通过两轴交点且垂直于板面的轴的转动惯量。</a:t>
            </a:r>
            <a:endParaRPr lang="en-US" altLang="zh-CN" sz="2800" dirty="0" smtClean="0"/>
          </a:p>
          <a:p>
            <a:endParaRPr lang="en-US" altLang="zh-CN" sz="2800" dirty="0" smtClean="0"/>
          </a:p>
          <a:p>
            <a:r>
              <a:rPr lang="zh-CN" altLang="en-US" sz="2800" dirty="0" smtClean="0"/>
              <a:t>即</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35</a:t>
            </a:fld>
            <a:endParaRPr lang="en-US" altLang="zh-CN" dirty="0"/>
          </a:p>
        </p:txBody>
      </p:sp>
      <p:graphicFrame>
        <p:nvGraphicFramePr>
          <p:cNvPr id="19458" name="Object 2"/>
          <p:cNvGraphicFramePr>
            <a:graphicFrameLocks noChangeAspect="1"/>
          </p:cNvGraphicFramePr>
          <p:nvPr>
            <p:extLst>
              <p:ext uri="{D42A27DB-BD31-4B8C-83A1-F6EECF244321}">
                <p14:modId xmlns:p14="http://schemas.microsoft.com/office/powerpoint/2010/main" val="3905363145"/>
              </p:ext>
            </p:extLst>
          </p:nvPr>
        </p:nvGraphicFramePr>
        <p:xfrm>
          <a:off x="1571604" y="3003222"/>
          <a:ext cx="2322529" cy="785818"/>
        </p:xfrm>
        <a:graphic>
          <a:graphicData uri="http://schemas.openxmlformats.org/presentationml/2006/ole">
            <mc:AlternateContent xmlns:mc="http://schemas.openxmlformats.org/markup-compatibility/2006">
              <mc:Choice xmlns:v="urn:schemas-microsoft-com:vml" Requires="v">
                <p:oleObj spid="_x0000_s19898" name="公式" r:id="rId3" imgW="710891" imgH="241195" progId="Equation.3">
                  <p:embed/>
                </p:oleObj>
              </mc:Choice>
              <mc:Fallback>
                <p:oleObj name="公式" r:id="rId3" imgW="710891" imgH="241195" progId="Equation.3">
                  <p:embed/>
                  <p:pic>
                    <p:nvPicPr>
                      <p:cNvPr id="0" name="Picture 4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003222"/>
                        <a:ext cx="2322529"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5"/>
          <p:cNvGrpSpPr>
            <a:grpSpLocks/>
          </p:cNvGrpSpPr>
          <p:nvPr/>
        </p:nvGrpSpPr>
        <p:grpSpPr bwMode="auto">
          <a:xfrm>
            <a:off x="4500562" y="2714620"/>
            <a:ext cx="3071814" cy="2786807"/>
            <a:chOff x="3881" y="1071"/>
            <a:chExt cx="1935" cy="1766"/>
          </a:xfrm>
        </p:grpSpPr>
        <p:sp>
          <p:nvSpPr>
            <p:cNvPr id="8" name="Arc 6"/>
            <p:cNvSpPr>
              <a:spLocks/>
            </p:cNvSpPr>
            <p:nvPr/>
          </p:nvSpPr>
          <p:spPr bwMode="auto">
            <a:xfrm>
              <a:off x="4468" y="1661"/>
              <a:ext cx="862" cy="318"/>
            </a:xfrm>
            <a:custGeom>
              <a:avLst/>
              <a:gdLst>
                <a:gd name="G0" fmla="+- 21600 0 0"/>
                <a:gd name="G1" fmla="+- 21600 0 0"/>
                <a:gd name="G2" fmla="+- 21600 0 0"/>
                <a:gd name="T0" fmla="*/ 21600 w 43200"/>
                <a:gd name="T1" fmla="*/ 0 h 43200"/>
                <a:gd name="T2" fmla="*/ 19933 w 43200"/>
                <a:gd name="T3" fmla="*/ 64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317"/>
                    <a:pt x="8683" y="935"/>
                    <a:pt x="19933" y="64"/>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317"/>
                    <a:pt x="8683" y="935"/>
                    <a:pt x="19933" y="64"/>
                  </a:cubicBezTo>
                  <a:lnTo>
                    <a:pt x="21600" y="21600"/>
                  </a:lnTo>
                  <a:close/>
                </a:path>
              </a:pathLst>
            </a:custGeom>
            <a:noFill/>
            <a:ln w="9525">
              <a:solidFill>
                <a:schemeClr val="tx1"/>
              </a:solidFill>
              <a:prstDash val="dash"/>
              <a:round/>
              <a:headEnd/>
              <a:tailEnd/>
            </a:ln>
            <a:effectLst/>
          </p:spPr>
          <p:txBody>
            <a:bodyPr wrap="none" anchor="ctr"/>
            <a:lstStyle/>
            <a:p>
              <a:endParaRPr lang="zh-CN" altLang="en-US"/>
            </a:p>
          </p:txBody>
        </p:sp>
        <p:grpSp>
          <p:nvGrpSpPr>
            <p:cNvPr id="9" name="Group 7"/>
            <p:cNvGrpSpPr>
              <a:grpSpLocks/>
            </p:cNvGrpSpPr>
            <p:nvPr/>
          </p:nvGrpSpPr>
          <p:grpSpPr bwMode="auto">
            <a:xfrm>
              <a:off x="3881" y="1071"/>
              <a:ext cx="1935" cy="1766"/>
              <a:chOff x="3881" y="1071"/>
              <a:chExt cx="1935" cy="1766"/>
            </a:xfrm>
          </p:grpSpPr>
          <p:graphicFrame>
            <p:nvGraphicFramePr>
              <p:cNvPr id="10" name="Object 8"/>
              <p:cNvGraphicFramePr>
                <a:graphicFrameLocks noChangeAspect="1"/>
              </p:cNvGraphicFramePr>
              <p:nvPr/>
            </p:nvGraphicFramePr>
            <p:xfrm>
              <a:off x="5668" y="1866"/>
              <a:ext cx="147" cy="175"/>
            </p:xfrm>
            <a:graphic>
              <a:graphicData uri="http://schemas.openxmlformats.org/presentationml/2006/ole">
                <mc:AlternateContent xmlns:mc="http://schemas.openxmlformats.org/markup-compatibility/2006">
                  <mc:Choice xmlns:v="urn:schemas-microsoft-com:vml" Requires="v">
                    <p:oleObj spid="_x0000_s19899" name="公式" r:id="rId5" imgW="139579" imgH="164957" progId="Equation.3">
                      <p:embed/>
                    </p:oleObj>
                  </mc:Choice>
                  <mc:Fallback>
                    <p:oleObj name="公式" r:id="rId5" imgW="139579" imgH="164957" progId="Equation.3">
                      <p:embed/>
                      <p:pic>
                        <p:nvPicPr>
                          <p:cNvPr id="0" name="Picture 4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8" y="1866"/>
                            <a:ext cx="147"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10"/>
              <p:cNvGrpSpPr>
                <a:grpSpLocks/>
              </p:cNvGrpSpPr>
              <p:nvPr/>
            </p:nvGrpSpPr>
            <p:grpSpPr bwMode="auto">
              <a:xfrm>
                <a:off x="3881" y="1071"/>
                <a:ext cx="1935" cy="1766"/>
                <a:chOff x="3881" y="1207"/>
                <a:chExt cx="1935" cy="1766"/>
              </a:xfrm>
            </p:grpSpPr>
            <p:sp>
              <p:nvSpPr>
                <p:cNvPr id="14" name="Arc 11"/>
                <p:cNvSpPr>
                  <a:spLocks/>
                </p:cNvSpPr>
                <p:nvPr/>
              </p:nvSpPr>
              <p:spPr bwMode="auto">
                <a:xfrm>
                  <a:off x="4241" y="1718"/>
                  <a:ext cx="1271" cy="499"/>
                </a:xfrm>
                <a:custGeom>
                  <a:avLst/>
                  <a:gdLst>
                    <a:gd name="G0" fmla="+- 21600 0 0"/>
                    <a:gd name="G1" fmla="+- 21600 0 0"/>
                    <a:gd name="G2" fmla="+- 21600 0 0"/>
                    <a:gd name="T0" fmla="*/ 21600 w 43200"/>
                    <a:gd name="T1" fmla="*/ 0 h 43200"/>
                    <a:gd name="T2" fmla="*/ 21384 w 43200"/>
                    <a:gd name="T3" fmla="*/ 1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754"/>
                        <a:pt x="9539" y="119"/>
                        <a:pt x="21384" y="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754"/>
                        <a:pt x="9539" y="119"/>
                        <a:pt x="21384" y="1"/>
                      </a:cubicBezTo>
                      <a:lnTo>
                        <a:pt x="21600" y="21600"/>
                      </a:lnTo>
                      <a:close/>
                    </a:path>
                  </a:pathLst>
                </a:custGeom>
                <a:noFill/>
                <a:ln w="9525">
                  <a:solidFill>
                    <a:schemeClr val="tx1"/>
                  </a:solidFill>
                  <a:round/>
                  <a:headEnd/>
                  <a:tailEnd/>
                </a:ln>
                <a:effectLst/>
              </p:spPr>
              <p:txBody>
                <a:bodyPr wrap="none" anchor="ctr"/>
                <a:lstStyle/>
                <a:p>
                  <a:endParaRPr lang="zh-CN" altLang="en-US"/>
                </a:p>
              </p:txBody>
            </p:sp>
            <p:sp>
              <p:nvSpPr>
                <p:cNvPr id="15" name="Line 12"/>
                <p:cNvSpPr>
                  <a:spLocks noChangeShapeType="1"/>
                </p:cNvSpPr>
                <p:nvPr/>
              </p:nvSpPr>
              <p:spPr bwMode="auto">
                <a:xfrm>
                  <a:off x="4241" y="1978"/>
                  <a:ext cx="0" cy="137"/>
                </a:xfrm>
                <a:prstGeom prst="line">
                  <a:avLst/>
                </a:prstGeom>
                <a:noFill/>
                <a:ln w="9525">
                  <a:solidFill>
                    <a:schemeClr val="tx1"/>
                  </a:solidFill>
                  <a:round/>
                  <a:headEnd/>
                  <a:tailEnd/>
                </a:ln>
                <a:effectLst/>
              </p:spPr>
              <p:txBody>
                <a:bodyPr/>
                <a:lstStyle/>
                <a:p>
                  <a:endParaRPr lang="zh-CN" altLang="en-US"/>
                </a:p>
              </p:txBody>
            </p:sp>
            <p:sp>
              <p:nvSpPr>
                <p:cNvPr id="16" name="Line 13"/>
                <p:cNvSpPr>
                  <a:spLocks noChangeShapeType="1"/>
                </p:cNvSpPr>
                <p:nvPr/>
              </p:nvSpPr>
              <p:spPr bwMode="auto">
                <a:xfrm>
                  <a:off x="5511" y="1978"/>
                  <a:ext cx="1" cy="137"/>
                </a:xfrm>
                <a:prstGeom prst="line">
                  <a:avLst/>
                </a:prstGeom>
                <a:noFill/>
                <a:ln w="9525">
                  <a:solidFill>
                    <a:schemeClr val="tx1"/>
                  </a:solidFill>
                  <a:round/>
                  <a:headEnd/>
                  <a:tailEnd/>
                </a:ln>
                <a:effectLst/>
              </p:spPr>
              <p:txBody>
                <a:bodyPr/>
                <a:lstStyle/>
                <a:p>
                  <a:endParaRPr lang="zh-CN" altLang="en-US"/>
                </a:p>
              </p:txBody>
            </p:sp>
            <p:sp>
              <p:nvSpPr>
                <p:cNvPr id="17" name="Arc 14"/>
                <p:cNvSpPr>
                  <a:spLocks/>
                </p:cNvSpPr>
                <p:nvPr/>
              </p:nvSpPr>
              <p:spPr bwMode="auto">
                <a:xfrm rot="7544598">
                  <a:off x="4485" y="1566"/>
                  <a:ext cx="830" cy="1030"/>
                </a:xfrm>
                <a:custGeom>
                  <a:avLst/>
                  <a:gdLst>
                    <a:gd name="G0" fmla="+- 0 0 0"/>
                    <a:gd name="G1" fmla="+- 21546 0 0"/>
                    <a:gd name="G2" fmla="+- 21600 0 0"/>
                    <a:gd name="T0" fmla="*/ 1521 w 21596"/>
                    <a:gd name="T1" fmla="*/ 0 h 21546"/>
                    <a:gd name="T2" fmla="*/ 21596 w 21596"/>
                    <a:gd name="T3" fmla="*/ 21132 h 21546"/>
                    <a:gd name="T4" fmla="*/ 0 w 21596"/>
                    <a:gd name="T5" fmla="*/ 21546 h 21546"/>
                  </a:gdLst>
                  <a:ahLst/>
                  <a:cxnLst>
                    <a:cxn ang="0">
                      <a:pos x="T0" y="T1"/>
                    </a:cxn>
                    <a:cxn ang="0">
                      <a:pos x="T2" y="T3"/>
                    </a:cxn>
                    <a:cxn ang="0">
                      <a:pos x="T4" y="T5"/>
                    </a:cxn>
                  </a:cxnLst>
                  <a:rect l="0" t="0" r="r" b="b"/>
                  <a:pathLst>
                    <a:path w="21596" h="21546" fill="none" extrusionOk="0">
                      <a:moveTo>
                        <a:pt x="1521" y="-1"/>
                      </a:moveTo>
                      <a:cubicBezTo>
                        <a:pt x="12673" y="786"/>
                        <a:pt x="21381" y="9954"/>
                        <a:pt x="21596" y="21131"/>
                      </a:cubicBezTo>
                    </a:path>
                    <a:path w="21596" h="21546" stroke="0" extrusionOk="0">
                      <a:moveTo>
                        <a:pt x="1521" y="-1"/>
                      </a:moveTo>
                      <a:cubicBezTo>
                        <a:pt x="12673" y="786"/>
                        <a:pt x="21381" y="9954"/>
                        <a:pt x="21596" y="21131"/>
                      </a:cubicBezTo>
                      <a:lnTo>
                        <a:pt x="0" y="21546"/>
                      </a:lnTo>
                      <a:close/>
                    </a:path>
                  </a:pathLst>
                </a:custGeom>
                <a:noFill/>
                <a:ln w="9525">
                  <a:solidFill>
                    <a:schemeClr val="tx1"/>
                  </a:solidFill>
                  <a:round/>
                  <a:headEnd/>
                  <a:tailEnd/>
                </a:ln>
                <a:effectLst/>
              </p:spPr>
              <p:txBody>
                <a:bodyPr wrap="none" anchor="ctr"/>
                <a:lstStyle/>
                <a:p>
                  <a:endParaRPr lang="zh-CN" altLang="en-US"/>
                </a:p>
              </p:txBody>
            </p:sp>
            <p:sp>
              <p:nvSpPr>
                <p:cNvPr id="18" name="Line 15"/>
                <p:cNvSpPr>
                  <a:spLocks noChangeShapeType="1"/>
                </p:cNvSpPr>
                <p:nvPr/>
              </p:nvSpPr>
              <p:spPr bwMode="auto">
                <a:xfrm flipV="1">
                  <a:off x="4871" y="1207"/>
                  <a:ext cx="0" cy="726"/>
                </a:xfrm>
                <a:prstGeom prst="line">
                  <a:avLst/>
                </a:prstGeom>
                <a:noFill/>
                <a:ln w="9525">
                  <a:solidFill>
                    <a:schemeClr val="tx1"/>
                  </a:solidFill>
                  <a:round/>
                  <a:headEnd/>
                  <a:tailEnd/>
                </a:ln>
                <a:effectLst/>
              </p:spPr>
              <p:txBody>
                <a:bodyPr/>
                <a:lstStyle/>
                <a:p>
                  <a:endParaRPr lang="zh-CN" altLang="en-US"/>
                </a:p>
              </p:txBody>
            </p:sp>
            <p:sp>
              <p:nvSpPr>
                <p:cNvPr id="19" name="Line 16"/>
                <p:cNvSpPr>
                  <a:spLocks noChangeShapeType="1"/>
                </p:cNvSpPr>
                <p:nvPr/>
              </p:nvSpPr>
              <p:spPr bwMode="auto">
                <a:xfrm flipH="1">
                  <a:off x="4876" y="2344"/>
                  <a:ext cx="0" cy="629"/>
                </a:xfrm>
                <a:prstGeom prst="line">
                  <a:avLst/>
                </a:prstGeom>
                <a:noFill/>
                <a:ln w="9525">
                  <a:solidFill>
                    <a:schemeClr val="tx1"/>
                  </a:solidFill>
                  <a:round/>
                  <a:headEnd/>
                  <a:tailEnd/>
                </a:ln>
                <a:effectLst/>
              </p:spPr>
              <p:txBody>
                <a:bodyPr/>
                <a:lstStyle/>
                <a:p>
                  <a:endParaRPr lang="zh-CN" altLang="en-US"/>
                </a:p>
              </p:txBody>
            </p:sp>
            <p:sp>
              <p:nvSpPr>
                <p:cNvPr id="20" name="Line 17"/>
                <p:cNvSpPr>
                  <a:spLocks noChangeShapeType="1"/>
                </p:cNvSpPr>
                <p:nvPr/>
              </p:nvSpPr>
              <p:spPr bwMode="auto">
                <a:xfrm flipV="1">
                  <a:off x="3881" y="1932"/>
                  <a:ext cx="1935" cy="29"/>
                </a:xfrm>
                <a:prstGeom prst="line">
                  <a:avLst/>
                </a:prstGeom>
                <a:noFill/>
                <a:ln w="9525">
                  <a:solidFill>
                    <a:schemeClr val="tx1"/>
                  </a:solidFill>
                  <a:round/>
                  <a:headEnd/>
                  <a:tailEnd/>
                </a:ln>
                <a:effectLst/>
              </p:spPr>
              <p:txBody>
                <a:bodyPr/>
                <a:lstStyle/>
                <a:p>
                  <a:endParaRPr lang="zh-CN" altLang="en-US"/>
                </a:p>
              </p:txBody>
            </p:sp>
          </p:grpSp>
          <p:graphicFrame>
            <p:nvGraphicFramePr>
              <p:cNvPr id="13" name="Object 20"/>
              <p:cNvGraphicFramePr>
                <a:graphicFrameLocks noChangeAspect="1"/>
              </p:cNvGraphicFramePr>
              <p:nvPr/>
            </p:nvGraphicFramePr>
            <p:xfrm>
              <a:off x="5321" y="1702"/>
              <a:ext cx="98" cy="104"/>
            </p:xfrm>
            <a:graphic>
              <a:graphicData uri="http://schemas.openxmlformats.org/presentationml/2006/ole">
                <mc:AlternateContent xmlns:mc="http://schemas.openxmlformats.org/markup-compatibility/2006">
                  <mc:Choice xmlns:v="urn:schemas-microsoft-com:vml" Requires="v">
                    <p:oleObj spid="_x0000_s19900" name="公式" r:id="rId7" imgW="152268" imgH="164957" progId="Equation.3">
                      <p:embed/>
                    </p:oleObj>
                  </mc:Choice>
                  <mc:Fallback>
                    <p:oleObj name="公式" r:id="rId7" imgW="152268" imgH="164957" progId="Equation.3">
                      <p:embed/>
                      <p:pic>
                        <p:nvPicPr>
                          <p:cNvPr id="0" name="Picture 4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1" y="1702"/>
                            <a:ext cx="98"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cxnSp>
        <p:nvCxnSpPr>
          <p:cNvPr id="22" name="直接连接符 21"/>
          <p:cNvCxnSpPr/>
          <p:nvPr/>
        </p:nvCxnSpPr>
        <p:spPr bwMode="auto">
          <a:xfrm rot="5400000" flipH="1" flipV="1">
            <a:off x="5072061" y="3286849"/>
            <a:ext cx="1857388" cy="1285884"/>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5" name="Object 8"/>
          <p:cNvGraphicFramePr>
            <a:graphicFrameLocks noChangeAspect="1"/>
          </p:cNvGraphicFramePr>
          <p:nvPr/>
        </p:nvGraphicFramePr>
        <p:xfrm>
          <a:off x="5715003" y="2858221"/>
          <a:ext cx="211137" cy="212725"/>
        </p:xfrm>
        <a:graphic>
          <a:graphicData uri="http://schemas.openxmlformats.org/presentationml/2006/ole">
            <mc:AlternateContent xmlns:mc="http://schemas.openxmlformats.org/markup-compatibility/2006">
              <mc:Choice xmlns:v="urn:schemas-microsoft-com:vml" Requires="v">
                <p:oleObj spid="_x0000_s19901" name="公式" r:id="rId9" imgW="126725" imgH="126725" progId="Equation.3">
                  <p:embed/>
                </p:oleObj>
              </mc:Choice>
              <mc:Fallback>
                <p:oleObj name="公式" r:id="rId9" imgW="126725" imgH="126725" progId="Equation.3">
                  <p:embed/>
                  <p:pic>
                    <p:nvPicPr>
                      <p:cNvPr id="0" name="Picture 4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3" y="2858221"/>
                        <a:ext cx="211137"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6"/>
          <p:cNvGraphicFramePr>
            <a:graphicFrameLocks noChangeAspect="1"/>
          </p:cNvGraphicFramePr>
          <p:nvPr/>
        </p:nvGraphicFramePr>
        <p:xfrm>
          <a:off x="5072057" y="4563209"/>
          <a:ext cx="211137" cy="233362"/>
        </p:xfrm>
        <a:graphic>
          <a:graphicData uri="http://schemas.openxmlformats.org/presentationml/2006/ole">
            <mc:AlternateContent xmlns:mc="http://schemas.openxmlformats.org/markup-compatibility/2006">
              <mc:Choice xmlns:v="urn:schemas-microsoft-com:vml" Requires="v">
                <p:oleObj spid="_x0000_s19902" name="公式" r:id="rId11" imgW="126835" imgH="139518" progId="Equation.3">
                  <p:embed/>
                </p:oleObj>
              </mc:Choice>
              <mc:Fallback>
                <p:oleObj name="公式" r:id="rId11" imgW="126835" imgH="139518" progId="Equation.3">
                  <p:embed/>
                  <p:pic>
                    <p:nvPicPr>
                      <p:cNvPr id="0" name="Picture 4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2057" y="4563209"/>
                        <a:ext cx="211137" cy="23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t>正交</a:t>
            </a:r>
            <a:r>
              <a:rPr lang="zh-CN" altLang="en-US" sz="2800" dirty="0" smtClean="0"/>
              <a:t>轴定理的证明：</a:t>
            </a: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36</a:t>
            </a:fld>
            <a:endParaRPr lang="en-US" altLang="zh-CN" dirty="0"/>
          </a:p>
        </p:txBody>
      </p:sp>
      <p:graphicFrame>
        <p:nvGraphicFramePr>
          <p:cNvPr id="18434" name="Object 2"/>
          <p:cNvGraphicFramePr>
            <a:graphicFrameLocks noChangeAspect="1"/>
          </p:cNvGraphicFramePr>
          <p:nvPr>
            <p:extLst>
              <p:ext uri="{D42A27DB-BD31-4B8C-83A1-F6EECF244321}">
                <p14:modId xmlns:p14="http://schemas.microsoft.com/office/powerpoint/2010/main" val="3560721740"/>
              </p:ext>
            </p:extLst>
          </p:nvPr>
        </p:nvGraphicFramePr>
        <p:xfrm>
          <a:off x="4500562" y="980728"/>
          <a:ext cx="3582987" cy="5607050"/>
        </p:xfrm>
        <a:graphic>
          <a:graphicData uri="http://schemas.openxmlformats.org/presentationml/2006/ole">
            <mc:AlternateContent xmlns:mc="http://schemas.openxmlformats.org/markup-compatibility/2006">
              <mc:Choice xmlns:v="urn:schemas-microsoft-com:vml" Requires="v">
                <p:oleObj spid="_x0000_s18507" name="公式" r:id="rId3" imgW="1092200" imgH="1714500" progId="Equation.3">
                  <p:embed/>
                </p:oleObj>
              </mc:Choice>
              <mc:Fallback>
                <p:oleObj name="公式" r:id="rId3" imgW="1092200" imgH="1714500"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2" y="980728"/>
                        <a:ext cx="3582987" cy="560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443" name="Picture 11"/>
          <p:cNvPicPr>
            <a:picLocks noChangeAspect="1" noChangeArrowheads="1"/>
          </p:cNvPicPr>
          <p:nvPr/>
        </p:nvPicPr>
        <p:blipFill rotWithShape="1">
          <a:blip r:embed="rId5"/>
          <a:srcRect t="5927" r="12523" b="8477"/>
          <a:stretch/>
        </p:blipFill>
        <p:spPr bwMode="auto">
          <a:xfrm>
            <a:off x="346968" y="1943100"/>
            <a:ext cx="3937000" cy="330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r>
              <a:rPr lang="zh-CN" altLang="en-US" sz="2800" dirty="0" smtClean="0"/>
              <a:t>应用：</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a:buNone/>
            </a:pPr>
            <a:r>
              <a:rPr lang="zh-CN" altLang="en-US" sz="2800" dirty="0" smtClean="0"/>
              <a:t>二定理的应用：</a:t>
            </a:r>
            <a:endParaRPr lang="en-US" altLang="zh-CN" sz="2800" dirty="0" smtClean="0"/>
          </a:p>
          <a:p>
            <a:pPr marL="457200" indent="-457200">
              <a:buFont typeface="+mj-ea"/>
              <a:buAutoNum type="circleNumDbPlain"/>
            </a:pPr>
            <a:r>
              <a:rPr lang="zh-CN" altLang="en-US" sz="2800" dirty="0" smtClean="0"/>
              <a:t>已知对一轴的</a:t>
            </a:r>
            <a:r>
              <a:rPr lang="en-US" altLang="zh-CN" sz="2800" dirty="0" smtClean="0"/>
              <a:t>I</a:t>
            </a:r>
            <a:r>
              <a:rPr lang="zh-CN" altLang="en-US" sz="2800" dirty="0" smtClean="0"/>
              <a:t>，求对另一轴的</a:t>
            </a:r>
            <a:r>
              <a:rPr lang="en-US" altLang="zh-CN" sz="2800" dirty="0" smtClean="0"/>
              <a:t>I</a:t>
            </a:r>
            <a:r>
              <a:rPr lang="zh-CN" altLang="en-US" sz="2800" dirty="0" smtClean="0"/>
              <a:t>。</a:t>
            </a:r>
            <a:endParaRPr lang="en-US" altLang="zh-CN" sz="2800" dirty="0" smtClean="0"/>
          </a:p>
          <a:p>
            <a:pPr marL="457200" indent="-457200">
              <a:buFont typeface="+mj-ea"/>
              <a:buAutoNum type="circleNumDbPlain"/>
            </a:pPr>
            <a:r>
              <a:rPr lang="zh-CN" altLang="en-US" sz="2800" dirty="0" smtClean="0"/>
              <a:t>如一轴的</a:t>
            </a:r>
            <a:r>
              <a:rPr lang="en-US" altLang="zh-CN" sz="2800" dirty="0" smtClean="0"/>
              <a:t>I</a:t>
            </a:r>
            <a:r>
              <a:rPr lang="zh-CN" altLang="en-US" sz="2800" dirty="0" smtClean="0"/>
              <a:t>较难求，先求容易计算的一轴的</a:t>
            </a:r>
            <a:r>
              <a:rPr lang="en-US" altLang="zh-CN" sz="2800" dirty="0" smtClean="0"/>
              <a:t>I</a:t>
            </a:r>
            <a:r>
              <a:rPr lang="zh-CN" altLang="en-US" sz="2800" dirty="0" smtClean="0"/>
              <a:t>，再用二定理求另一轴的</a:t>
            </a:r>
            <a:r>
              <a:rPr lang="en-US" altLang="zh-CN" sz="2800" dirty="0" smtClean="0"/>
              <a:t>I</a:t>
            </a:r>
            <a:r>
              <a:rPr lang="zh-CN" altLang="en-US" sz="2800" dirty="0" smtClean="0"/>
              <a:t>。</a:t>
            </a:r>
            <a:endParaRPr lang="en-US" altLang="zh-CN" sz="2800" dirty="0" smtClean="0"/>
          </a:p>
          <a:p>
            <a:pPr marL="0" indent="0">
              <a:buNone/>
            </a:pPr>
            <a:r>
              <a:rPr lang="zh-CN" altLang="en-US" sz="2800" b="1" dirty="0" smtClean="0">
                <a:solidFill>
                  <a:srgbClr val="FF0000"/>
                </a:solidFill>
              </a:rPr>
              <a:t>作业：</a:t>
            </a:r>
            <a:r>
              <a:rPr lang="en-US" altLang="zh-CN" sz="2800" b="1" dirty="0">
                <a:solidFill>
                  <a:srgbClr val="FF0000"/>
                </a:solidFill>
              </a:rPr>
              <a:t>P190 T5.6  T5.10  P226  T6.5  T6.6  </a:t>
            </a:r>
            <a:r>
              <a:rPr lang="en-US" altLang="zh-CN" sz="2800" b="1" dirty="0" smtClean="0">
                <a:solidFill>
                  <a:srgbClr val="FF0000"/>
                </a:solidFill>
              </a:rPr>
              <a:t>T6.10</a:t>
            </a:r>
            <a:endParaRPr lang="en-US" altLang="zh-CN" sz="2800" b="1" dirty="0">
              <a:solidFill>
                <a:srgbClr val="FF0000"/>
              </a:solidFill>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37</a:t>
            </a:fld>
            <a:endParaRPr lang="en-US" altLang="zh-CN" dirty="0"/>
          </a:p>
        </p:txBody>
      </p:sp>
      <p:graphicFrame>
        <p:nvGraphicFramePr>
          <p:cNvPr id="59394" name="Object 2"/>
          <p:cNvGraphicFramePr>
            <a:graphicFrameLocks noChangeAspect="1"/>
          </p:cNvGraphicFramePr>
          <p:nvPr>
            <p:extLst>
              <p:ext uri="{D42A27DB-BD31-4B8C-83A1-F6EECF244321}">
                <p14:modId xmlns:p14="http://schemas.microsoft.com/office/powerpoint/2010/main" val="3790674507"/>
              </p:ext>
            </p:extLst>
          </p:nvPr>
        </p:nvGraphicFramePr>
        <p:xfrm>
          <a:off x="3455212" y="404664"/>
          <a:ext cx="4429156" cy="4095839"/>
        </p:xfrm>
        <a:graphic>
          <a:graphicData uri="http://schemas.openxmlformats.org/presentationml/2006/ole">
            <mc:AlternateContent xmlns:mc="http://schemas.openxmlformats.org/markup-compatibility/2006">
              <mc:Choice xmlns:v="urn:schemas-microsoft-com:vml" Requires="v">
                <p:oleObj spid="_x0000_s59629" name="公式" r:id="rId3" imgW="1397000" imgH="1295400" progId="Equation.3">
                  <p:embed/>
                </p:oleObj>
              </mc:Choice>
              <mc:Fallback>
                <p:oleObj name="公式" r:id="rId3" imgW="1397000" imgH="1295400" progId="Equation.3">
                  <p:embed/>
                  <p:pic>
                    <p:nvPicPr>
                      <p:cNvPr id="0" name="Picture 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12" y="404664"/>
                        <a:ext cx="4429156" cy="4095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 4"/>
          <p:cNvSpPr/>
          <p:nvPr/>
        </p:nvSpPr>
        <p:spPr bwMode="auto">
          <a:xfrm>
            <a:off x="1348170" y="2555784"/>
            <a:ext cx="991582" cy="914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 name="直接箭头连接符 5"/>
          <p:cNvCxnSpPr/>
          <p:nvPr/>
        </p:nvCxnSpPr>
        <p:spPr bwMode="auto">
          <a:xfrm>
            <a:off x="899592" y="2984412"/>
            <a:ext cx="187220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1849825" y="1984256"/>
            <a:ext cx="0" cy="18047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8" name="Object 8"/>
          <p:cNvGraphicFramePr>
            <a:graphicFrameLocks noChangeAspect="1"/>
          </p:cNvGraphicFramePr>
          <p:nvPr>
            <p:extLst>
              <p:ext uri="{D42A27DB-BD31-4B8C-83A1-F6EECF244321}">
                <p14:modId xmlns:p14="http://schemas.microsoft.com/office/powerpoint/2010/main" val="2041854358"/>
              </p:ext>
            </p:extLst>
          </p:nvPr>
        </p:nvGraphicFramePr>
        <p:xfrm>
          <a:off x="1377503" y="1700808"/>
          <a:ext cx="530201" cy="786055"/>
        </p:xfrm>
        <a:graphic>
          <a:graphicData uri="http://schemas.openxmlformats.org/presentationml/2006/ole">
            <mc:AlternateContent xmlns:mc="http://schemas.openxmlformats.org/markup-compatibility/2006">
              <mc:Choice xmlns:v="urn:schemas-microsoft-com:vml" Requires="v">
                <p:oleObj spid="_x0000_s59630" name="公式" r:id="rId5" imgW="164957" imgH="241091" progId="Equation.3">
                  <p:embed/>
                </p:oleObj>
              </mc:Choice>
              <mc:Fallback>
                <p:oleObj name="公式" r:id="rId5" imgW="164957" imgH="241091" progId="Equation.3">
                  <p:embed/>
                  <p:pic>
                    <p:nvPicPr>
                      <p:cNvPr id="0"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503" y="1700808"/>
                        <a:ext cx="530201" cy="786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941347216"/>
              </p:ext>
            </p:extLst>
          </p:nvPr>
        </p:nvGraphicFramePr>
        <p:xfrm>
          <a:off x="2339752" y="2276872"/>
          <a:ext cx="531796" cy="740825"/>
        </p:xfrm>
        <a:graphic>
          <a:graphicData uri="http://schemas.openxmlformats.org/presentationml/2006/ole">
            <mc:AlternateContent xmlns:mc="http://schemas.openxmlformats.org/markup-compatibility/2006">
              <mc:Choice xmlns:v="urn:schemas-microsoft-com:vml" Requires="v">
                <p:oleObj spid="_x0000_s59631" name="公式" r:id="rId7" imgW="165028" imgH="228501" progId="Equation.3">
                  <p:embed/>
                </p:oleObj>
              </mc:Choice>
              <mc:Fallback>
                <p:oleObj name="公式" r:id="rId7" imgW="165028" imgH="228501" progId="Equation.3">
                  <p:embed/>
                  <p:pic>
                    <p:nvPicPr>
                      <p:cNvPr id="0" name="Picture 2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2276872"/>
                        <a:ext cx="531796" cy="74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089912516"/>
              </p:ext>
            </p:extLst>
          </p:nvPr>
        </p:nvGraphicFramePr>
        <p:xfrm>
          <a:off x="1378072" y="2923008"/>
          <a:ext cx="601640" cy="794024"/>
        </p:xfrm>
        <a:graphic>
          <a:graphicData uri="http://schemas.openxmlformats.org/presentationml/2006/ole">
            <mc:AlternateContent xmlns:mc="http://schemas.openxmlformats.org/markup-compatibility/2006">
              <mc:Choice xmlns:v="urn:schemas-microsoft-com:vml" Requires="v">
                <p:oleObj spid="_x0000_s59632" name="公式" r:id="rId9" imgW="164885" imgH="215619" progId="Equation.3">
                  <p:embed/>
                </p:oleObj>
              </mc:Choice>
              <mc:Fallback>
                <p:oleObj name="公式" r:id="rId9" imgW="164885" imgH="215619" progId="Equation.3">
                  <p:embed/>
                  <p:pic>
                    <p:nvPicPr>
                      <p:cNvPr id="0" name="Picture 2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8072" y="2923008"/>
                        <a:ext cx="601640" cy="794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3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0"/>
            <a:ext cx="7772400" cy="1143000"/>
          </a:xfrm>
        </p:spPr>
        <p:txBody>
          <a:bodyPr/>
          <a:lstStyle/>
          <a:p>
            <a:r>
              <a:rPr lang="en-US" altLang="zh-CN" sz="3600" dirty="0" smtClean="0">
                <a:latin typeface="宋体" pitchFamily="2" charset="-122"/>
              </a:rPr>
              <a:t>§7.</a:t>
            </a:r>
            <a:r>
              <a:rPr lang="zh-CN" altLang="en-US" sz="3600" dirty="0" smtClean="0">
                <a:latin typeface="宋体" pitchFamily="2" charset="-122"/>
              </a:rPr>
              <a:t>刚体角动量守恒定律</a:t>
            </a:r>
            <a:endParaRPr lang="zh-CN" altLang="en-US" sz="3600" dirty="0"/>
          </a:p>
        </p:txBody>
      </p:sp>
      <p:sp>
        <p:nvSpPr>
          <p:cNvPr id="3" name="内容占位符 2"/>
          <p:cNvSpPr>
            <a:spLocks noGrp="1"/>
          </p:cNvSpPr>
          <p:nvPr>
            <p:ph idx="1"/>
          </p:nvPr>
        </p:nvSpPr>
        <p:spPr>
          <a:xfrm>
            <a:off x="685800" y="1357298"/>
            <a:ext cx="7772400" cy="5312062"/>
          </a:xfrm>
        </p:spPr>
        <p:txBody>
          <a:bodyPr/>
          <a:lstStyle/>
          <a:p>
            <a:pPr>
              <a:buFont typeface="Wingdings" pitchFamily="2" charset="2"/>
              <a:buChar char="p"/>
            </a:pPr>
            <a:r>
              <a:rPr lang="zh-CN" altLang="en-US" sz="2800" dirty="0" smtClean="0"/>
              <a:t>刚体角动量</a:t>
            </a:r>
            <a:r>
              <a:rPr lang="zh-CN" altLang="en-US" sz="2800" dirty="0"/>
              <a:t>定理</a:t>
            </a:r>
            <a:r>
              <a:rPr lang="zh-CN" altLang="en-US" sz="2800" dirty="0" smtClean="0"/>
              <a:t>：</a:t>
            </a:r>
            <a:endParaRPr lang="en-US" altLang="zh-CN" sz="2800" dirty="0" smtClean="0"/>
          </a:p>
          <a:p>
            <a:pPr>
              <a:buFont typeface="Wingdings" pitchFamily="2" charset="2"/>
              <a:buChar char="p"/>
            </a:pPr>
            <a:endParaRPr lang="en-US" altLang="zh-CN" sz="2800" dirty="0" smtClean="0"/>
          </a:p>
          <a:p>
            <a:r>
              <a:rPr lang="zh-CN" altLang="en-US" sz="2800" dirty="0" smtClean="0">
                <a:solidFill>
                  <a:srgbClr val="C00000"/>
                </a:solidFill>
              </a:rPr>
              <a:t>当外力矩              时，角动量    为恒量。</a:t>
            </a:r>
            <a:endParaRPr lang="en-US" altLang="zh-CN" sz="2800" dirty="0" smtClean="0">
              <a:solidFill>
                <a:srgbClr val="C00000"/>
              </a:solidFill>
            </a:endParaRPr>
          </a:p>
          <a:p>
            <a:pPr marL="0" indent="0">
              <a:buNone/>
            </a:pPr>
            <a:r>
              <a:rPr lang="zh-CN" altLang="en-US" sz="2800" dirty="0" smtClean="0"/>
              <a:t>        </a:t>
            </a:r>
            <a:r>
              <a:rPr lang="en-US" altLang="zh-CN" sz="2800" dirty="0" smtClean="0">
                <a:solidFill>
                  <a:srgbClr val="C00000"/>
                </a:solidFill>
              </a:rPr>
              <a:t>——</a:t>
            </a:r>
            <a:r>
              <a:rPr lang="zh-CN" altLang="en-US" sz="2800" dirty="0" smtClean="0">
                <a:solidFill>
                  <a:srgbClr val="C00000"/>
                </a:solidFill>
              </a:rPr>
              <a:t>刚体的角动量守恒定律。</a:t>
            </a:r>
            <a:endParaRPr lang="en-US" altLang="zh-CN" sz="2800" dirty="0">
              <a:solidFill>
                <a:srgbClr val="C00000"/>
              </a:solidFill>
            </a:endParaRPr>
          </a:p>
          <a:p>
            <a:pPr marL="0" indent="0">
              <a:buNone/>
            </a:pPr>
            <a:endParaRPr lang="en-US" altLang="zh-CN" sz="2800" dirty="0" smtClean="0"/>
          </a:p>
          <a:p>
            <a:pPr marL="0" indent="0">
              <a:buNone/>
            </a:pPr>
            <a:r>
              <a:rPr lang="zh-CN" altLang="en-US" sz="2800" dirty="0" smtClean="0"/>
              <a:t>∴矢量式可用代数式表示：</a:t>
            </a:r>
            <a:endParaRPr lang="en-US" altLang="zh-CN" sz="2800" dirty="0" smtClean="0"/>
          </a:p>
          <a:p>
            <a:pPr marL="0" indent="0">
              <a:buNone/>
            </a:pPr>
            <a:r>
              <a:rPr lang="zh-CN" altLang="en-US" sz="2800" dirty="0" smtClean="0"/>
              <a:t>∴角动量守恒定律也可叙述为：</a:t>
            </a:r>
            <a:endParaRPr lang="en-US" altLang="zh-CN" sz="2800" dirty="0" smtClean="0"/>
          </a:p>
          <a:p>
            <a:pPr marL="0" indent="0">
              <a:buNone/>
            </a:pPr>
            <a:r>
              <a:rPr lang="zh-CN" altLang="en-US" sz="2800" dirty="0" smtClean="0"/>
              <a:t>当外力矩为零时，</a:t>
            </a:r>
            <a:endParaRPr lang="en-US" altLang="zh-CN" sz="2800" dirty="0" smtClean="0"/>
          </a:p>
          <a:p>
            <a:pPr marL="0" indent="0">
              <a:buNone/>
            </a:pPr>
            <a:r>
              <a:rPr lang="zh-CN" altLang="en-US" sz="2800" dirty="0" smtClean="0">
                <a:solidFill>
                  <a:srgbClr val="C00000"/>
                </a:solidFill>
              </a:rPr>
              <a:t>对于非刚体，</a:t>
            </a:r>
            <a:r>
              <a:rPr lang="en-US" altLang="zh-CN" sz="2800" dirty="0" smtClean="0">
                <a:solidFill>
                  <a:srgbClr val="C00000"/>
                </a:solidFill>
              </a:rPr>
              <a:t>I</a:t>
            </a:r>
            <a:r>
              <a:rPr lang="zh-CN" altLang="en-US" sz="2800" dirty="0" smtClean="0">
                <a:solidFill>
                  <a:srgbClr val="C00000"/>
                </a:solidFill>
              </a:rPr>
              <a:t>可能是变化的，所以    也将变化。</a:t>
            </a:r>
            <a:endParaRPr lang="en-US" altLang="zh-CN" sz="2800" dirty="0" smtClean="0">
              <a:solidFill>
                <a:srgbClr val="C00000"/>
              </a:solidFill>
            </a:endParaRPr>
          </a:p>
          <a:p>
            <a:pPr>
              <a:buFont typeface="Wingdings" panose="05000000000000000000" pitchFamily="2" charset="2"/>
              <a:buChar char="Ø"/>
            </a:pPr>
            <a:r>
              <a:rPr lang="zh-CN" altLang="en-US" sz="2800" dirty="0" smtClean="0">
                <a:solidFill>
                  <a:srgbClr val="C00000"/>
                </a:solidFill>
              </a:rPr>
              <a:t>角动量守恒定律也可以用于任意系统。</a:t>
            </a:r>
            <a:endParaRPr lang="zh-CN" altLang="en-US" sz="2800" dirty="0">
              <a:solidFill>
                <a:srgbClr val="C00000"/>
              </a:solidFill>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38</a:t>
            </a:fld>
            <a:endParaRPr lang="en-US" altLang="zh-CN" dirty="0"/>
          </a:p>
        </p:txBody>
      </p:sp>
      <p:graphicFrame>
        <p:nvGraphicFramePr>
          <p:cNvPr id="20482" name="Object 2"/>
          <p:cNvGraphicFramePr>
            <a:graphicFrameLocks noChangeAspect="1"/>
          </p:cNvGraphicFramePr>
          <p:nvPr/>
        </p:nvGraphicFramePr>
        <p:xfrm>
          <a:off x="4071934" y="928670"/>
          <a:ext cx="1571636" cy="1396017"/>
        </p:xfrm>
        <a:graphic>
          <a:graphicData uri="http://schemas.openxmlformats.org/presentationml/2006/ole">
            <mc:AlternateContent xmlns:mc="http://schemas.openxmlformats.org/markup-compatibility/2006">
              <mc:Choice xmlns:v="urn:schemas-microsoft-com:vml" Requires="v">
                <p:oleObj spid="_x0000_s20984" name="公式" r:id="rId3" imgW="469900" imgH="419100" progId="Equation.3">
                  <p:embed/>
                </p:oleObj>
              </mc:Choice>
              <mc:Fallback>
                <p:oleObj name="公式" r:id="rId3" imgW="469900" imgH="419100" progId="Equation.3">
                  <p:embed/>
                  <p:pic>
                    <p:nvPicPr>
                      <p:cNvPr id="0" name="Picture 4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4" y="928670"/>
                        <a:ext cx="1571636" cy="13960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376349725"/>
              </p:ext>
            </p:extLst>
          </p:nvPr>
        </p:nvGraphicFramePr>
        <p:xfrm>
          <a:off x="2714611" y="2357430"/>
          <a:ext cx="1065783" cy="530226"/>
        </p:xfrm>
        <a:graphic>
          <a:graphicData uri="http://schemas.openxmlformats.org/presentationml/2006/ole">
            <mc:AlternateContent xmlns:mc="http://schemas.openxmlformats.org/markup-compatibility/2006">
              <mc:Choice xmlns:v="urn:schemas-microsoft-com:vml" Requires="v">
                <p:oleObj spid="_x0000_s20985" name="Equation" r:id="rId5" imgW="355320" imgH="177480" progId="">
                  <p:embed/>
                </p:oleObj>
              </mc:Choice>
              <mc:Fallback>
                <p:oleObj name="Equation" r:id="rId5" imgW="355320" imgH="177480" progId="">
                  <p:embed/>
                  <p:pic>
                    <p:nvPicPr>
                      <p:cNvPr id="0" name="Picture 4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11" y="2357430"/>
                        <a:ext cx="1065783" cy="530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extLst>
              <p:ext uri="{D42A27DB-BD31-4B8C-83A1-F6EECF244321}">
                <p14:modId xmlns:p14="http://schemas.microsoft.com/office/powerpoint/2010/main" val="153809965"/>
              </p:ext>
            </p:extLst>
          </p:nvPr>
        </p:nvGraphicFramePr>
        <p:xfrm>
          <a:off x="5500694" y="2214554"/>
          <a:ext cx="428628" cy="622467"/>
        </p:xfrm>
        <a:graphic>
          <a:graphicData uri="http://schemas.openxmlformats.org/presentationml/2006/ole">
            <mc:AlternateContent xmlns:mc="http://schemas.openxmlformats.org/markup-compatibility/2006">
              <mc:Choice xmlns:v="urn:schemas-microsoft-com:vml" Requires="v">
                <p:oleObj spid="_x0000_s20986" name="Equation" r:id="rId7" imgW="139680" imgH="203040" progId="">
                  <p:embed/>
                </p:oleObj>
              </mc:Choice>
              <mc:Fallback>
                <p:oleObj name="Equation" r:id="rId7" imgW="139680" imgH="203040" progId="">
                  <p:embed/>
                  <p:pic>
                    <p:nvPicPr>
                      <p:cNvPr id="0" name="Picture 4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694" y="2214554"/>
                        <a:ext cx="428628" cy="622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5"/>
          <p:cNvGraphicFramePr>
            <a:graphicFrameLocks noChangeAspect="1"/>
          </p:cNvGraphicFramePr>
          <p:nvPr>
            <p:extLst>
              <p:ext uri="{D42A27DB-BD31-4B8C-83A1-F6EECF244321}">
                <p14:modId xmlns:p14="http://schemas.microsoft.com/office/powerpoint/2010/main" val="2983740269"/>
              </p:ext>
            </p:extLst>
          </p:nvPr>
        </p:nvGraphicFramePr>
        <p:xfrm>
          <a:off x="4859338" y="3868738"/>
          <a:ext cx="1357312" cy="512762"/>
        </p:xfrm>
        <a:graphic>
          <a:graphicData uri="http://schemas.openxmlformats.org/presentationml/2006/ole">
            <mc:AlternateContent xmlns:mc="http://schemas.openxmlformats.org/markup-compatibility/2006">
              <mc:Choice xmlns:v="urn:schemas-microsoft-com:vml" Requires="v">
                <p:oleObj spid="_x0000_s20987" name="Equation" r:id="rId9" imgW="469800" imgH="177480" progId="">
                  <p:embed/>
                </p:oleObj>
              </mc:Choice>
              <mc:Fallback>
                <p:oleObj name="Equation" r:id="rId9" imgW="469800" imgH="177480" progId="">
                  <p:embed/>
                  <p:pic>
                    <p:nvPicPr>
                      <p:cNvPr id="0" name="Picture 4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868738"/>
                        <a:ext cx="135731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p:cNvGraphicFramePr>
            <a:graphicFrameLocks noChangeAspect="1"/>
          </p:cNvGraphicFramePr>
          <p:nvPr>
            <p:extLst>
              <p:ext uri="{D42A27DB-BD31-4B8C-83A1-F6EECF244321}">
                <p14:modId xmlns:p14="http://schemas.microsoft.com/office/powerpoint/2010/main" val="914159719"/>
              </p:ext>
            </p:extLst>
          </p:nvPr>
        </p:nvGraphicFramePr>
        <p:xfrm>
          <a:off x="3419872" y="4895994"/>
          <a:ext cx="2071702" cy="621238"/>
        </p:xfrm>
        <a:graphic>
          <a:graphicData uri="http://schemas.openxmlformats.org/presentationml/2006/ole">
            <mc:AlternateContent xmlns:mc="http://schemas.openxmlformats.org/markup-compatibility/2006">
              <mc:Choice xmlns:v="urn:schemas-microsoft-com:vml" Requires="v">
                <p:oleObj spid="_x0000_s20988" name="公式" r:id="rId11" imgW="672808" imgH="203112" progId="Equation.3">
                  <p:embed/>
                </p:oleObj>
              </mc:Choice>
              <mc:Fallback>
                <p:oleObj name="公式" r:id="rId11" imgW="672808" imgH="203112" progId="Equation.3">
                  <p:embed/>
                  <p:pic>
                    <p:nvPicPr>
                      <p:cNvPr id="0" name="Picture 4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872" y="4895994"/>
                        <a:ext cx="2071702" cy="62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p:cNvGraphicFramePr>
            <a:graphicFrameLocks noChangeAspect="1"/>
          </p:cNvGraphicFramePr>
          <p:nvPr>
            <p:extLst>
              <p:ext uri="{D42A27DB-BD31-4B8C-83A1-F6EECF244321}">
                <p14:modId xmlns:p14="http://schemas.microsoft.com/office/powerpoint/2010/main" val="1419725463"/>
              </p:ext>
            </p:extLst>
          </p:nvPr>
        </p:nvGraphicFramePr>
        <p:xfrm>
          <a:off x="755576" y="3356992"/>
          <a:ext cx="1714512" cy="631525"/>
        </p:xfrm>
        <a:graphic>
          <a:graphicData uri="http://schemas.openxmlformats.org/presentationml/2006/ole">
            <mc:AlternateContent xmlns:mc="http://schemas.openxmlformats.org/markup-compatibility/2006">
              <mc:Choice xmlns:v="urn:schemas-microsoft-com:vml" Requires="v">
                <p:oleObj spid="_x0000_s20989" name="公式" r:id="rId13" imgW="583693" imgH="215713" progId="Equation.3">
                  <p:embed/>
                </p:oleObj>
              </mc:Choice>
              <mc:Fallback>
                <p:oleObj name="公式" r:id="rId13" imgW="583693" imgH="215713" progId="Equation.3">
                  <p:embed/>
                  <p:pic>
                    <p:nvPicPr>
                      <p:cNvPr id="0" name="Picture 4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3356992"/>
                        <a:ext cx="1714512" cy="63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00709584"/>
              </p:ext>
            </p:extLst>
          </p:nvPr>
        </p:nvGraphicFramePr>
        <p:xfrm>
          <a:off x="6156176" y="5517232"/>
          <a:ext cx="468313" cy="427037"/>
        </p:xfrm>
        <a:graphic>
          <a:graphicData uri="http://schemas.openxmlformats.org/presentationml/2006/ole">
            <mc:AlternateContent xmlns:mc="http://schemas.openxmlformats.org/markup-compatibility/2006">
              <mc:Choice xmlns:v="urn:schemas-microsoft-com:vml" Requires="v">
                <p:oleObj spid="_x0000_s20990" name="Equation" r:id="rId15" imgW="152280" imgH="139680" progId="">
                  <p:embed/>
                </p:oleObj>
              </mc:Choice>
              <mc:Fallback>
                <p:oleObj name="Equation" r:id="rId15" imgW="152280" imgH="139680" progId="">
                  <p:embed/>
                  <p:pic>
                    <p:nvPicPr>
                      <p:cNvPr id="0" name="Picture 4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6176" y="5517232"/>
                        <a:ext cx="468313"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4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129590" cy="1143000"/>
          </a:xfrm>
        </p:spPr>
        <p:txBody>
          <a:bodyPr/>
          <a:lstStyle/>
          <a:p>
            <a:r>
              <a:rPr lang="en-US" altLang="zh-CN" sz="3200" dirty="0" smtClean="0">
                <a:latin typeface="宋体" pitchFamily="2" charset="-122"/>
              </a:rPr>
              <a:t>§8.</a:t>
            </a:r>
            <a:r>
              <a:rPr lang="zh-CN" altLang="en-US" sz="3200" dirty="0" smtClean="0">
                <a:latin typeface="宋体" pitchFamily="2" charset="-122"/>
              </a:rPr>
              <a:t>刚体对质心的角动量定理和守恒定律</a:t>
            </a:r>
            <a:endParaRPr lang="zh-CN" altLang="en-US" sz="3200" dirty="0"/>
          </a:p>
        </p:txBody>
      </p:sp>
      <p:sp>
        <p:nvSpPr>
          <p:cNvPr id="3" name="内容占位符 2"/>
          <p:cNvSpPr>
            <a:spLocks noGrp="1"/>
          </p:cNvSpPr>
          <p:nvPr>
            <p:ph idx="1"/>
          </p:nvPr>
        </p:nvSpPr>
        <p:spPr>
          <a:xfrm>
            <a:off x="357158" y="1268760"/>
            <a:ext cx="8286808" cy="4732008"/>
          </a:xfrm>
        </p:spPr>
        <p:txBody>
          <a:bodyPr/>
          <a:lstStyle/>
          <a:p>
            <a:r>
              <a:rPr lang="zh-CN" altLang="en-US" sz="2800" dirty="0" smtClean="0"/>
              <a:t>在质心系中，可引入惯性力：</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a:buNone/>
            </a:pPr>
            <a:endParaRPr lang="en-US" altLang="zh-CN" sz="2800" dirty="0" smtClean="0"/>
          </a:p>
          <a:p>
            <a:pPr>
              <a:buNone/>
            </a:pPr>
            <a:r>
              <a:rPr lang="zh-CN" altLang="en-US" sz="2800" dirty="0" smtClean="0"/>
              <a:t>质心系中，外力矩和为             角动量为</a:t>
            </a:r>
            <a:endParaRPr lang="en-US" altLang="zh-CN" sz="2800" dirty="0" smtClean="0"/>
          </a:p>
          <a:p>
            <a:r>
              <a:rPr lang="zh-CN" altLang="en-US" sz="2800" dirty="0" smtClean="0"/>
              <a:t>引入惯性力后，角动量定理仍然成立，但此时总的力矩应包括惯性力构成的力矩，即：</a:t>
            </a:r>
            <a:endParaRPr lang="en-US" altLang="zh-CN" sz="16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39</a:t>
            </a:fld>
            <a:endParaRPr lang="en-US" altLang="zh-CN" dirty="0"/>
          </a:p>
        </p:txBody>
      </p:sp>
      <p:graphicFrame>
        <p:nvGraphicFramePr>
          <p:cNvPr id="21529" name="Object 25"/>
          <p:cNvGraphicFramePr>
            <a:graphicFrameLocks noChangeAspect="1"/>
          </p:cNvGraphicFramePr>
          <p:nvPr>
            <p:extLst>
              <p:ext uri="{D42A27DB-BD31-4B8C-83A1-F6EECF244321}">
                <p14:modId xmlns:p14="http://schemas.microsoft.com/office/powerpoint/2010/main" val="1286323270"/>
              </p:ext>
            </p:extLst>
          </p:nvPr>
        </p:nvGraphicFramePr>
        <p:xfrm>
          <a:off x="3995936" y="4817449"/>
          <a:ext cx="1000132" cy="771791"/>
        </p:xfrm>
        <a:graphic>
          <a:graphicData uri="http://schemas.openxmlformats.org/presentationml/2006/ole">
            <mc:AlternateContent xmlns:mc="http://schemas.openxmlformats.org/markup-compatibility/2006">
              <mc:Choice xmlns:v="urn:schemas-microsoft-com:vml" Requires="v">
                <p:oleObj spid="_x0000_s21685" name="公式" r:id="rId3" imgW="444307" imgH="342751" progId="Equation.3">
                  <p:embed/>
                </p:oleObj>
              </mc:Choice>
              <mc:Fallback>
                <p:oleObj name="公式" r:id="rId3" imgW="444307" imgH="342751" progId="Equation.3">
                  <p:embed/>
                  <p:pic>
                    <p:nvPicPr>
                      <p:cNvPr id="0" name="Picture 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817449"/>
                        <a:ext cx="1000132" cy="7717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30" name="Object 26"/>
          <p:cNvGraphicFramePr>
            <a:graphicFrameLocks noChangeAspect="1"/>
          </p:cNvGraphicFramePr>
          <p:nvPr>
            <p:extLst>
              <p:ext uri="{D42A27DB-BD31-4B8C-83A1-F6EECF244321}">
                <p14:modId xmlns:p14="http://schemas.microsoft.com/office/powerpoint/2010/main" val="2840088931"/>
              </p:ext>
            </p:extLst>
          </p:nvPr>
        </p:nvGraphicFramePr>
        <p:xfrm>
          <a:off x="6565783" y="4871222"/>
          <a:ext cx="526497" cy="646010"/>
        </p:xfrm>
        <a:graphic>
          <a:graphicData uri="http://schemas.openxmlformats.org/presentationml/2006/ole">
            <mc:AlternateContent xmlns:mc="http://schemas.openxmlformats.org/markup-compatibility/2006">
              <mc:Choice xmlns:v="urn:schemas-microsoft-com:vml" Requires="v">
                <p:oleObj spid="_x0000_s21686" name="公式" r:id="rId5" imgW="164957" imgH="203024" progId="Equation.3">
                  <p:embed/>
                </p:oleObj>
              </mc:Choice>
              <mc:Fallback>
                <p:oleObj name="公式" r:id="rId5" imgW="164957" imgH="203024" progId="Equation.3">
                  <p:embed/>
                  <p:pic>
                    <p:nvPicPr>
                      <p:cNvPr id="0" name="Picture 1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5783" y="4871222"/>
                        <a:ext cx="526497" cy="646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组合 8"/>
          <p:cNvGrpSpPr/>
          <p:nvPr/>
        </p:nvGrpSpPr>
        <p:grpSpPr>
          <a:xfrm>
            <a:off x="4570367" y="1714844"/>
            <a:ext cx="3710045" cy="3262328"/>
            <a:chOff x="4570367" y="1714844"/>
            <a:chExt cx="3710045" cy="3262328"/>
          </a:xfrm>
        </p:grpSpPr>
        <p:grpSp>
          <p:nvGrpSpPr>
            <p:cNvPr id="6" name="组合 5"/>
            <p:cNvGrpSpPr/>
            <p:nvPr/>
          </p:nvGrpSpPr>
          <p:grpSpPr>
            <a:xfrm>
              <a:off x="4570367" y="1714844"/>
              <a:ext cx="3710045" cy="3262328"/>
              <a:chOff x="4532255" y="1678840"/>
              <a:chExt cx="3710045" cy="3262328"/>
            </a:xfrm>
          </p:grpSpPr>
          <p:pic>
            <p:nvPicPr>
              <p:cNvPr id="21543" name="Picture 39"/>
              <p:cNvPicPr>
                <a:picLocks noChangeAspect="1" noChangeArrowheads="1"/>
              </p:cNvPicPr>
              <p:nvPr/>
            </p:nvPicPr>
            <p:blipFill rotWithShape="1">
              <a:blip r:embed="rId7"/>
              <a:srcRect r="19552"/>
              <a:stretch/>
            </p:blipFill>
            <p:spPr bwMode="auto">
              <a:xfrm>
                <a:off x="4532255" y="1678840"/>
                <a:ext cx="3710045" cy="3262328"/>
              </a:xfrm>
              <a:prstGeom prst="rect">
                <a:avLst/>
              </a:prstGeom>
              <a:noFill/>
              <a:ln w="9525">
                <a:noFill/>
                <a:miter lim="800000"/>
                <a:headEnd/>
                <a:tailEnd/>
              </a:ln>
              <a:effectLst/>
            </p:spPr>
          </p:pic>
          <p:pic>
            <p:nvPicPr>
              <p:cNvPr id="11" name="Picture 38"/>
              <p:cNvPicPr>
                <a:picLocks noChangeAspect="1" noChangeArrowheads="1"/>
              </p:cNvPicPr>
              <p:nvPr/>
            </p:nvPicPr>
            <p:blipFill rotWithShape="1">
              <a:blip r:embed="rId8"/>
              <a:srcRect l="63627" t="55804" r="31423" b="32487"/>
              <a:stretch/>
            </p:blipFill>
            <p:spPr bwMode="auto">
              <a:xfrm>
                <a:off x="4896036" y="2040757"/>
                <a:ext cx="201555" cy="380131"/>
              </a:xfrm>
              <a:prstGeom prst="rect">
                <a:avLst/>
              </a:prstGeom>
              <a:noFill/>
              <a:ln w="9525">
                <a:noFill/>
                <a:miter lim="800000"/>
                <a:headEnd/>
                <a:tailEnd/>
              </a:ln>
              <a:effectLst/>
            </p:spPr>
          </p:pic>
          <p:pic>
            <p:nvPicPr>
              <p:cNvPr id="12" name="Picture 38"/>
              <p:cNvPicPr>
                <a:picLocks noChangeAspect="1" noChangeArrowheads="1"/>
              </p:cNvPicPr>
              <p:nvPr/>
            </p:nvPicPr>
            <p:blipFill rotWithShape="1">
              <a:blip r:embed="rId8"/>
              <a:srcRect l="63627" t="55804" r="31423" b="35237"/>
              <a:stretch/>
            </p:blipFill>
            <p:spPr bwMode="auto">
              <a:xfrm>
                <a:off x="5450565" y="3750209"/>
                <a:ext cx="201555" cy="290859"/>
              </a:xfrm>
              <a:prstGeom prst="rect">
                <a:avLst/>
              </a:prstGeom>
              <a:noFill/>
              <a:ln w="9525">
                <a:noFill/>
                <a:miter lim="800000"/>
                <a:headEnd/>
                <a:tailEnd/>
              </a:ln>
              <a:effectLst/>
            </p:spPr>
          </p:pic>
          <p:pic>
            <p:nvPicPr>
              <p:cNvPr id="13" name="Picture 38"/>
              <p:cNvPicPr>
                <a:picLocks noChangeAspect="1" noChangeArrowheads="1"/>
              </p:cNvPicPr>
              <p:nvPr/>
            </p:nvPicPr>
            <p:blipFill rotWithShape="1">
              <a:blip r:embed="rId8"/>
              <a:srcRect l="63627" t="55804" r="31423" b="35237"/>
              <a:stretch/>
            </p:blipFill>
            <p:spPr bwMode="auto">
              <a:xfrm>
                <a:off x="6458677" y="3681028"/>
                <a:ext cx="201555" cy="290859"/>
              </a:xfrm>
              <a:prstGeom prst="rect">
                <a:avLst/>
              </a:prstGeom>
              <a:noFill/>
              <a:ln w="9525">
                <a:noFill/>
                <a:miter lim="800000"/>
                <a:headEnd/>
                <a:tailEnd/>
              </a:ln>
              <a:effectLst/>
            </p:spPr>
          </p:pic>
        </p:grpSp>
        <p:sp>
          <p:nvSpPr>
            <p:cNvPr id="7" name="TextBox 6"/>
            <p:cNvSpPr txBox="1"/>
            <p:nvPr/>
          </p:nvSpPr>
          <p:spPr>
            <a:xfrm>
              <a:off x="5726236" y="1880828"/>
              <a:ext cx="486054" cy="523220"/>
            </a:xfrm>
            <a:prstGeom prst="rect">
              <a:avLst/>
            </a:prstGeom>
            <a:solidFill>
              <a:schemeClr val="bg1"/>
            </a:solidFill>
          </p:spPr>
          <p:txBody>
            <a:bodyPr wrap="square" rtlCol="0">
              <a:spAutoFit/>
            </a:bodyPr>
            <a:lstStyle/>
            <a:p>
              <a:endParaRPr lang="zh-CN" altLang="en-US" sz="2800" dirty="0"/>
            </a:p>
          </p:txBody>
        </p:sp>
      </p:grpSp>
      <p:sp>
        <p:nvSpPr>
          <p:cNvPr id="5" name="TextBox 4"/>
          <p:cNvSpPr txBox="1"/>
          <p:nvPr/>
        </p:nvSpPr>
        <p:spPr>
          <a:xfrm>
            <a:off x="5148064" y="3212976"/>
            <a:ext cx="360040" cy="461665"/>
          </a:xfrm>
          <a:prstGeom prst="rect">
            <a:avLst/>
          </a:prstGeom>
          <a:solidFill>
            <a:schemeClr val="bg1"/>
          </a:solidFill>
        </p:spPr>
        <p:txBody>
          <a:bodyPr wrap="square" rtlCol="0">
            <a:spAutoFit/>
          </a:bodyPr>
          <a:lstStyle/>
          <a:p>
            <a:r>
              <a:rPr lang="en-US" altLang="zh-CN" dirty="0" smtClean="0"/>
              <a:t>C</a:t>
            </a:r>
            <a:endParaRPr lang="zh-CN" altLang="en-US" dirty="0"/>
          </a:p>
        </p:txBody>
      </p:sp>
      <p:sp>
        <p:nvSpPr>
          <p:cNvPr id="10" name="TextBox 9"/>
          <p:cNvSpPr txBox="1"/>
          <p:nvPr/>
        </p:nvSpPr>
        <p:spPr>
          <a:xfrm>
            <a:off x="2105726" y="3310004"/>
            <a:ext cx="162018" cy="191004"/>
          </a:xfrm>
          <a:prstGeom prst="rect">
            <a:avLst/>
          </a:prstGeom>
          <a:solidFill>
            <a:schemeClr val="bg1"/>
          </a:solidFill>
        </p:spPr>
        <p:txBody>
          <a:bodyPr wrap="square" rtlCol="0">
            <a:spAutoFit/>
          </a:bodyPr>
          <a:lstStyle/>
          <a:p>
            <a:endParaRPr lang="zh-CN" altLang="en-US" sz="800" dirty="0"/>
          </a:p>
        </p:txBody>
      </p:sp>
      <p:grpSp>
        <p:nvGrpSpPr>
          <p:cNvPr id="15" name="组合 14"/>
          <p:cNvGrpSpPr/>
          <p:nvPr/>
        </p:nvGrpSpPr>
        <p:grpSpPr>
          <a:xfrm>
            <a:off x="639192" y="1844824"/>
            <a:ext cx="3860800" cy="2959101"/>
            <a:chOff x="639192" y="1844824"/>
            <a:chExt cx="3860800" cy="2959101"/>
          </a:xfrm>
        </p:grpSpPr>
        <p:pic>
          <p:nvPicPr>
            <p:cNvPr id="21542" name="Picture 38"/>
            <p:cNvPicPr>
              <a:picLocks noChangeAspect="1" noChangeArrowheads="1"/>
            </p:cNvPicPr>
            <p:nvPr/>
          </p:nvPicPr>
          <p:blipFill rotWithShape="1">
            <a:blip r:embed="rId8"/>
            <a:srcRect l="585" t="3082" r="4601" b="5765"/>
            <a:stretch/>
          </p:blipFill>
          <p:spPr bwMode="auto">
            <a:xfrm>
              <a:off x="639192" y="1844824"/>
              <a:ext cx="3860800" cy="2959101"/>
            </a:xfrm>
            <a:prstGeom prst="rect">
              <a:avLst/>
            </a:prstGeom>
            <a:noFill/>
            <a:ln w="9525">
              <a:noFill/>
              <a:miter lim="800000"/>
              <a:headEnd/>
              <a:tailEnd/>
            </a:ln>
            <a:effectLst/>
          </p:spPr>
        </p:pic>
        <p:sp>
          <p:nvSpPr>
            <p:cNvPr id="14" name="TextBox 13"/>
            <p:cNvSpPr txBox="1"/>
            <p:nvPr/>
          </p:nvSpPr>
          <p:spPr>
            <a:xfrm>
              <a:off x="1682050" y="2871304"/>
              <a:ext cx="423676" cy="338554"/>
            </a:xfrm>
            <a:prstGeom prst="rect">
              <a:avLst/>
            </a:prstGeom>
            <a:noFill/>
          </p:spPr>
          <p:txBody>
            <a:bodyPr wrap="square" rtlCol="0">
              <a:spAutoFit/>
            </a:bodyPr>
            <a:lstStyle/>
            <a:p>
              <a:r>
                <a:rPr lang="en-US" altLang="zh-CN" sz="1600" dirty="0" smtClean="0"/>
                <a:t>c</a:t>
              </a:r>
              <a:endParaRPr lang="zh-CN" altLang="en-U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357166"/>
            <a:ext cx="7772400" cy="962012"/>
          </a:xfrm>
        </p:spPr>
        <p:txBody>
          <a:bodyPr/>
          <a:lstStyle/>
          <a:p>
            <a:r>
              <a:rPr lang="en-US" altLang="zh-CN" sz="3600" dirty="0" smtClean="0">
                <a:latin typeface="宋体" pitchFamily="2" charset="-122"/>
              </a:rPr>
              <a:t>§2.</a:t>
            </a:r>
            <a:r>
              <a:rPr lang="zh-CN" altLang="en-US" sz="3600" dirty="0" smtClean="0">
                <a:latin typeface="宋体" pitchFamily="2" charset="-122"/>
              </a:rPr>
              <a:t>刚体运动学</a:t>
            </a:r>
            <a:endParaRPr lang="zh-CN" altLang="en-US" sz="3600" dirty="0"/>
          </a:p>
        </p:txBody>
      </p:sp>
      <p:sp>
        <p:nvSpPr>
          <p:cNvPr id="3" name="内容占位符 2"/>
          <p:cNvSpPr>
            <a:spLocks noGrp="1"/>
          </p:cNvSpPr>
          <p:nvPr>
            <p:ph idx="1"/>
          </p:nvPr>
        </p:nvSpPr>
        <p:spPr>
          <a:xfrm>
            <a:off x="285720" y="1214422"/>
            <a:ext cx="8643998" cy="5214974"/>
          </a:xfrm>
        </p:spPr>
        <p:txBody>
          <a:bodyPr/>
          <a:lstStyle/>
          <a:p>
            <a:pPr>
              <a:buNone/>
            </a:pPr>
            <a:r>
              <a:rPr lang="zh-CN" altLang="en-US" sz="2800" dirty="0" smtClean="0"/>
              <a:t>刚体运动 </a:t>
            </a:r>
            <a:r>
              <a:rPr lang="en-US" altLang="zh-CN" sz="2800" dirty="0" smtClean="0"/>
              <a:t>= </a:t>
            </a:r>
            <a:r>
              <a:rPr lang="zh-CN" altLang="en-US" sz="2800" dirty="0" smtClean="0"/>
              <a:t>平动 </a:t>
            </a:r>
            <a:r>
              <a:rPr lang="en-US" altLang="zh-CN" sz="2800" dirty="0" smtClean="0"/>
              <a:t>+ </a:t>
            </a:r>
            <a:r>
              <a:rPr lang="zh-CN" altLang="en-US" sz="2800" dirty="0" smtClean="0"/>
              <a:t>转动</a:t>
            </a:r>
            <a:endParaRPr lang="en-US" altLang="zh-CN" sz="2800" dirty="0" smtClean="0"/>
          </a:p>
          <a:p>
            <a:pPr>
              <a:buNone/>
            </a:pPr>
            <a:r>
              <a:rPr lang="zh-CN" altLang="en-US" sz="2800" dirty="0" smtClean="0"/>
              <a:t>一、平动</a:t>
            </a:r>
            <a:endParaRPr lang="en-US" altLang="zh-CN" sz="2800" dirty="0" smtClean="0"/>
          </a:p>
          <a:p>
            <a:pPr lvl="1">
              <a:buFont typeface="Wingdings" pitchFamily="2" charset="2"/>
              <a:buChar char="ü"/>
            </a:pPr>
            <a:r>
              <a:rPr lang="zh-CN" altLang="en-US" dirty="0" smtClean="0"/>
              <a:t>刚体中任一直线在各时刻的位置始终保持彼此平行的运动叫平动。</a:t>
            </a:r>
            <a:endParaRPr lang="en-US" altLang="zh-CN" dirty="0" smtClean="0"/>
          </a:p>
          <a:p>
            <a:pPr lvl="1">
              <a:buFont typeface="Wingdings" pitchFamily="2" charset="2"/>
              <a:buChar char="ü"/>
            </a:pPr>
            <a:r>
              <a:rPr lang="zh-CN" altLang="en-US" dirty="0" smtClean="0"/>
              <a:t>平动的刚体各点的运动规律相同，所以刚体平动可看做是质点运动。所有关于质点运动学及动力学规律是适用的。</a:t>
            </a:r>
            <a:endParaRPr lang="en-US" altLang="zh-CN" dirty="0" smtClean="0"/>
          </a:p>
          <a:p>
            <a:pPr>
              <a:buNone/>
            </a:pPr>
            <a:r>
              <a:rPr lang="zh-CN" altLang="en-US" sz="2800" dirty="0" smtClean="0"/>
              <a:t>二、刚体绕固定轴的转动</a:t>
            </a:r>
            <a:endParaRPr lang="en-US" altLang="zh-CN" sz="2800" dirty="0" smtClean="0"/>
          </a:p>
          <a:p>
            <a:pPr>
              <a:buNone/>
            </a:pPr>
            <a:r>
              <a:rPr lang="en-US" altLang="zh-CN" sz="2800" dirty="0" smtClean="0"/>
              <a:t>	    </a:t>
            </a:r>
            <a:r>
              <a:rPr lang="zh-CN" altLang="en-US" sz="2800" dirty="0" smtClean="0"/>
              <a:t>刚体上的每一点都绕一直线在垂直</a:t>
            </a:r>
            <a:endParaRPr lang="en-US" altLang="zh-CN" sz="2800" dirty="0" smtClean="0"/>
          </a:p>
          <a:p>
            <a:pPr>
              <a:buNone/>
            </a:pPr>
            <a:r>
              <a:rPr lang="zh-CN" altLang="en-US" sz="2800" dirty="0" smtClean="0"/>
              <a:t>于直线的平面内作圆周运动</a:t>
            </a:r>
            <a:r>
              <a:rPr lang="en-US" altLang="zh-CN" sz="2800" dirty="0" smtClean="0"/>
              <a:t>——</a:t>
            </a:r>
            <a:r>
              <a:rPr lang="zh-CN" altLang="en-US" sz="2800" dirty="0" smtClean="0"/>
              <a:t>刚体绕</a:t>
            </a:r>
            <a:endParaRPr lang="en-US" altLang="zh-CN" sz="2800" dirty="0" smtClean="0"/>
          </a:p>
          <a:p>
            <a:pPr>
              <a:buNone/>
            </a:pPr>
            <a:r>
              <a:rPr lang="zh-CN" altLang="en-US" sz="2800" dirty="0" smtClean="0"/>
              <a:t>固定轴的转动。</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a:t>
            </a:fld>
            <a:endParaRPr lang="en-US" altLang="zh-CN" dirty="0"/>
          </a:p>
        </p:txBody>
      </p:sp>
      <p:grpSp>
        <p:nvGrpSpPr>
          <p:cNvPr id="17" name="Group 5"/>
          <p:cNvGrpSpPr>
            <a:grpSpLocks/>
          </p:cNvGrpSpPr>
          <p:nvPr/>
        </p:nvGrpSpPr>
        <p:grpSpPr bwMode="auto">
          <a:xfrm>
            <a:off x="6660232" y="4093840"/>
            <a:ext cx="2017713" cy="2073275"/>
            <a:chOff x="4241" y="1354"/>
            <a:chExt cx="1271" cy="1306"/>
          </a:xfrm>
        </p:grpSpPr>
        <p:sp>
          <p:nvSpPr>
            <p:cNvPr id="18" name="Arc 6"/>
            <p:cNvSpPr>
              <a:spLocks/>
            </p:cNvSpPr>
            <p:nvPr/>
          </p:nvSpPr>
          <p:spPr bwMode="auto">
            <a:xfrm>
              <a:off x="4468" y="1661"/>
              <a:ext cx="862" cy="318"/>
            </a:xfrm>
            <a:custGeom>
              <a:avLst/>
              <a:gdLst>
                <a:gd name="G0" fmla="+- 21600 0 0"/>
                <a:gd name="G1" fmla="+- 21600 0 0"/>
                <a:gd name="G2" fmla="+- 21600 0 0"/>
                <a:gd name="T0" fmla="*/ 21600 w 43200"/>
                <a:gd name="T1" fmla="*/ 0 h 43200"/>
                <a:gd name="T2" fmla="*/ 19933 w 43200"/>
                <a:gd name="T3" fmla="*/ 64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317"/>
                    <a:pt x="8683" y="935"/>
                    <a:pt x="19933" y="64"/>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317"/>
                    <a:pt x="8683" y="935"/>
                    <a:pt x="19933" y="64"/>
                  </a:cubicBezTo>
                  <a:lnTo>
                    <a:pt x="21600" y="21600"/>
                  </a:lnTo>
                  <a:close/>
                </a:path>
              </a:pathLst>
            </a:custGeom>
            <a:noFill/>
            <a:ln w="9525">
              <a:solidFill>
                <a:schemeClr val="tx1"/>
              </a:solidFill>
              <a:prstDash val="dash"/>
              <a:round/>
              <a:headEnd/>
              <a:tailEnd/>
            </a:ln>
            <a:effectLst/>
          </p:spPr>
          <p:txBody>
            <a:bodyPr wrap="none" anchor="ctr"/>
            <a:lstStyle/>
            <a:p>
              <a:endParaRPr lang="zh-CN" altLang="en-US"/>
            </a:p>
          </p:txBody>
        </p:sp>
        <p:grpSp>
          <p:nvGrpSpPr>
            <p:cNvPr id="19" name="Group 7"/>
            <p:cNvGrpSpPr>
              <a:grpSpLocks/>
            </p:cNvGrpSpPr>
            <p:nvPr/>
          </p:nvGrpSpPr>
          <p:grpSpPr bwMode="auto">
            <a:xfrm>
              <a:off x="4241" y="1354"/>
              <a:ext cx="1271" cy="1306"/>
              <a:chOff x="4241" y="1354"/>
              <a:chExt cx="1271" cy="1306"/>
            </a:xfrm>
          </p:grpSpPr>
          <p:graphicFrame>
            <p:nvGraphicFramePr>
              <p:cNvPr id="20" name="Object 8"/>
              <p:cNvGraphicFramePr>
                <a:graphicFrameLocks noChangeAspect="1"/>
              </p:cNvGraphicFramePr>
              <p:nvPr/>
            </p:nvGraphicFramePr>
            <p:xfrm>
              <a:off x="5051" y="1837"/>
              <a:ext cx="120" cy="135"/>
            </p:xfrm>
            <a:graphic>
              <a:graphicData uri="http://schemas.openxmlformats.org/presentationml/2006/ole">
                <mc:AlternateContent xmlns:mc="http://schemas.openxmlformats.org/markup-compatibility/2006">
                  <mc:Choice xmlns:v="urn:schemas-microsoft-com:vml" Requires="v">
                    <p:oleObj spid="_x0000_s2295" name="公式" r:id="rId3" imgW="114102" imgH="126780" progId="Equation.3">
                      <p:embed/>
                    </p:oleObj>
                  </mc:Choice>
                  <mc:Fallback>
                    <p:oleObj name="公式" r:id="rId3" imgW="114102" imgH="126780" progId="Equation.3">
                      <p:embed/>
                      <p:pic>
                        <p:nvPicPr>
                          <p:cNvPr id="0" name="Picture 2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1" y="1837"/>
                            <a:ext cx="120"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9"/>
              <p:cNvSpPr txBox="1">
                <a:spLocks noChangeArrowheads="1"/>
              </p:cNvSpPr>
              <p:nvPr/>
            </p:nvSpPr>
            <p:spPr bwMode="auto">
              <a:xfrm rot="-582339">
                <a:off x="5103" y="1616"/>
                <a:ext cx="317" cy="634"/>
              </a:xfrm>
              <a:prstGeom prst="rect">
                <a:avLst/>
              </a:prstGeom>
              <a:noFill/>
              <a:ln w="9525">
                <a:noFill/>
                <a:miter lim="800000"/>
                <a:headEnd/>
                <a:tailEnd/>
              </a:ln>
              <a:effectLst/>
            </p:spPr>
            <p:txBody>
              <a:bodyPr>
                <a:spAutoFit/>
              </a:bodyPr>
              <a:lstStyle/>
              <a:p>
                <a:pPr>
                  <a:spcBef>
                    <a:spcPct val="50000"/>
                  </a:spcBef>
                </a:pPr>
                <a:endParaRPr lang="en-US" altLang="zh-CN" sz="6000" b="1" dirty="0">
                  <a:latin typeface="Times New Roman" pitchFamily="18" charset="0"/>
                </a:endParaRPr>
              </a:p>
            </p:txBody>
          </p:sp>
          <p:grpSp>
            <p:nvGrpSpPr>
              <p:cNvPr id="22" name="Group 10"/>
              <p:cNvGrpSpPr>
                <a:grpSpLocks/>
              </p:cNvGrpSpPr>
              <p:nvPr/>
            </p:nvGrpSpPr>
            <p:grpSpPr bwMode="auto">
              <a:xfrm>
                <a:off x="4241" y="1354"/>
                <a:ext cx="1271" cy="1306"/>
                <a:chOff x="4241" y="1490"/>
                <a:chExt cx="1271" cy="1306"/>
              </a:xfrm>
            </p:grpSpPr>
            <p:sp>
              <p:nvSpPr>
                <p:cNvPr id="26" name="Arc 11"/>
                <p:cNvSpPr>
                  <a:spLocks/>
                </p:cNvSpPr>
                <p:nvPr/>
              </p:nvSpPr>
              <p:spPr bwMode="auto">
                <a:xfrm>
                  <a:off x="4241" y="1718"/>
                  <a:ext cx="1271" cy="499"/>
                </a:xfrm>
                <a:custGeom>
                  <a:avLst/>
                  <a:gdLst>
                    <a:gd name="G0" fmla="+- 21600 0 0"/>
                    <a:gd name="G1" fmla="+- 21600 0 0"/>
                    <a:gd name="G2" fmla="+- 21600 0 0"/>
                    <a:gd name="T0" fmla="*/ 21600 w 43200"/>
                    <a:gd name="T1" fmla="*/ 0 h 43200"/>
                    <a:gd name="T2" fmla="*/ 21384 w 43200"/>
                    <a:gd name="T3" fmla="*/ 1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754"/>
                        <a:pt x="9539" y="119"/>
                        <a:pt x="21384" y="1"/>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754"/>
                        <a:pt x="9539" y="119"/>
                        <a:pt x="21384" y="1"/>
                      </a:cubicBezTo>
                      <a:lnTo>
                        <a:pt x="21600" y="21600"/>
                      </a:lnTo>
                      <a:close/>
                    </a:path>
                  </a:pathLst>
                </a:custGeom>
                <a:noFill/>
                <a:ln w="9525">
                  <a:solidFill>
                    <a:schemeClr val="tx1"/>
                  </a:solidFill>
                  <a:round/>
                  <a:headEnd/>
                  <a:tailEnd/>
                </a:ln>
                <a:effectLst/>
              </p:spPr>
              <p:txBody>
                <a:bodyPr wrap="none" anchor="ctr"/>
                <a:lstStyle/>
                <a:p>
                  <a:endParaRPr lang="zh-CN" altLang="en-US"/>
                </a:p>
              </p:txBody>
            </p:sp>
            <p:sp>
              <p:nvSpPr>
                <p:cNvPr id="27" name="Line 12"/>
                <p:cNvSpPr>
                  <a:spLocks noChangeShapeType="1"/>
                </p:cNvSpPr>
                <p:nvPr/>
              </p:nvSpPr>
              <p:spPr bwMode="auto">
                <a:xfrm>
                  <a:off x="4241" y="1978"/>
                  <a:ext cx="0" cy="181"/>
                </a:xfrm>
                <a:prstGeom prst="line">
                  <a:avLst/>
                </a:prstGeom>
                <a:noFill/>
                <a:ln w="9525">
                  <a:solidFill>
                    <a:schemeClr val="tx1"/>
                  </a:solidFill>
                  <a:round/>
                  <a:headEnd/>
                  <a:tailEnd/>
                </a:ln>
                <a:effectLst/>
              </p:spPr>
              <p:txBody>
                <a:bodyPr/>
                <a:lstStyle/>
                <a:p>
                  <a:endParaRPr lang="zh-CN" altLang="en-US"/>
                </a:p>
              </p:txBody>
            </p:sp>
            <p:sp>
              <p:nvSpPr>
                <p:cNvPr id="28" name="Line 13"/>
                <p:cNvSpPr>
                  <a:spLocks noChangeShapeType="1"/>
                </p:cNvSpPr>
                <p:nvPr/>
              </p:nvSpPr>
              <p:spPr bwMode="auto">
                <a:xfrm>
                  <a:off x="5511" y="1978"/>
                  <a:ext cx="0" cy="227"/>
                </a:xfrm>
                <a:prstGeom prst="line">
                  <a:avLst/>
                </a:prstGeom>
                <a:noFill/>
                <a:ln w="9525">
                  <a:solidFill>
                    <a:schemeClr val="tx1"/>
                  </a:solidFill>
                  <a:round/>
                  <a:headEnd/>
                  <a:tailEnd/>
                </a:ln>
                <a:effectLst/>
              </p:spPr>
              <p:txBody>
                <a:bodyPr/>
                <a:lstStyle/>
                <a:p>
                  <a:endParaRPr lang="zh-CN" altLang="en-US"/>
                </a:p>
              </p:txBody>
            </p:sp>
            <p:sp>
              <p:nvSpPr>
                <p:cNvPr id="29" name="Arc 14"/>
                <p:cNvSpPr>
                  <a:spLocks/>
                </p:cNvSpPr>
                <p:nvPr/>
              </p:nvSpPr>
              <p:spPr bwMode="auto">
                <a:xfrm rot="7876124">
                  <a:off x="4457" y="1656"/>
                  <a:ext cx="882" cy="974"/>
                </a:xfrm>
                <a:custGeom>
                  <a:avLst/>
                  <a:gdLst>
                    <a:gd name="G0" fmla="+- 0 0 0"/>
                    <a:gd name="G1" fmla="+- 21546 0 0"/>
                    <a:gd name="G2" fmla="+- 21600 0 0"/>
                    <a:gd name="T0" fmla="*/ 1521 w 21596"/>
                    <a:gd name="T1" fmla="*/ 0 h 21546"/>
                    <a:gd name="T2" fmla="*/ 21596 w 21596"/>
                    <a:gd name="T3" fmla="*/ 21132 h 21546"/>
                    <a:gd name="T4" fmla="*/ 0 w 21596"/>
                    <a:gd name="T5" fmla="*/ 21546 h 21546"/>
                  </a:gdLst>
                  <a:ahLst/>
                  <a:cxnLst>
                    <a:cxn ang="0">
                      <a:pos x="T0" y="T1"/>
                    </a:cxn>
                    <a:cxn ang="0">
                      <a:pos x="T2" y="T3"/>
                    </a:cxn>
                    <a:cxn ang="0">
                      <a:pos x="T4" y="T5"/>
                    </a:cxn>
                  </a:cxnLst>
                  <a:rect l="0" t="0" r="r" b="b"/>
                  <a:pathLst>
                    <a:path w="21596" h="21546" fill="none" extrusionOk="0">
                      <a:moveTo>
                        <a:pt x="1521" y="-1"/>
                      </a:moveTo>
                      <a:cubicBezTo>
                        <a:pt x="12673" y="786"/>
                        <a:pt x="21381" y="9954"/>
                        <a:pt x="21596" y="21131"/>
                      </a:cubicBezTo>
                    </a:path>
                    <a:path w="21596" h="21546" stroke="0" extrusionOk="0">
                      <a:moveTo>
                        <a:pt x="1521" y="-1"/>
                      </a:moveTo>
                      <a:cubicBezTo>
                        <a:pt x="12673" y="786"/>
                        <a:pt x="21381" y="9954"/>
                        <a:pt x="21596" y="21131"/>
                      </a:cubicBezTo>
                      <a:lnTo>
                        <a:pt x="0" y="21546"/>
                      </a:lnTo>
                      <a:close/>
                    </a:path>
                  </a:pathLst>
                </a:custGeom>
                <a:noFill/>
                <a:ln w="9525">
                  <a:solidFill>
                    <a:schemeClr val="tx1"/>
                  </a:solidFill>
                  <a:round/>
                  <a:headEnd/>
                  <a:tailEnd/>
                </a:ln>
                <a:effectLst/>
              </p:spPr>
              <p:txBody>
                <a:bodyPr wrap="none" anchor="ctr"/>
                <a:lstStyle/>
                <a:p>
                  <a:endParaRPr lang="zh-CN" altLang="en-US"/>
                </a:p>
              </p:txBody>
            </p:sp>
            <p:sp>
              <p:nvSpPr>
                <p:cNvPr id="30" name="Line 15"/>
                <p:cNvSpPr>
                  <a:spLocks noChangeShapeType="1"/>
                </p:cNvSpPr>
                <p:nvPr/>
              </p:nvSpPr>
              <p:spPr bwMode="auto">
                <a:xfrm flipV="1">
                  <a:off x="4876" y="1490"/>
                  <a:ext cx="0" cy="534"/>
                </a:xfrm>
                <a:prstGeom prst="line">
                  <a:avLst/>
                </a:prstGeom>
                <a:noFill/>
                <a:ln w="9525">
                  <a:solidFill>
                    <a:schemeClr val="tx1"/>
                  </a:solidFill>
                  <a:round/>
                  <a:headEnd/>
                  <a:tailEnd/>
                </a:ln>
                <a:effectLst/>
              </p:spPr>
              <p:txBody>
                <a:bodyPr/>
                <a:lstStyle/>
                <a:p>
                  <a:endParaRPr lang="zh-CN" altLang="en-US"/>
                </a:p>
              </p:txBody>
            </p:sp>
            <p:sp>
              <p:nvSpPr>
                <p:cNvPr id="31" name="Line 16"/>
                <p:cNvSpPr>
                  <a:spLocks noChangeShapeType="1"/>
                </p:cNvSpPr>
                <p:nvPr/>
              </p:nvSpPr>
              <p:spPr bwMode="auto">
                <a:xfrm>
                  <a:off x="4876" y="2429"/>
                  <a:ext cx="0" cy="367"/>
                </a:xfrm>
                <a:prstGeom prst="line">
                  <a:avLst/>
                </a:prstGeom>
                <a:noFill/>
                <a:ln w="9525">
                  <a:solidFill>
                    <a:schemeClr val="tx1"/>
                  </a:solidFill>
                  <a:round/>
                  <a:headEnd/>
                  <a:tailEnd/>
                </a:ln>
                <a:effectLst/>
              </p:spPr>
              <p:txBody>
                <a:bodyPr/>
                <a:lstStyle/>
                <a:p>
                  <a:endParaRPr lang="zh-CN" altLang="en-US"/>
                </a:p>
              </p:txBody>
            </p:sp>
            <p:sp>
              <p:nvSpPr>
                <p:cNvPr id="32" name="Line 17"/>
                <p:cNvSpPr>
                  <a:spLocks noChangeShapeType="1"/>
                </p:cNvSpPr>
                <p:nvPr/>
              </p:nvSpPr>
              <p:spPr bwMode="auto">
                <a:xfrm flipV="1">
                  <a:off x="4876" y="1928"/>
                  <a:ext cx="445" cy="95"/>
                </a:xfrm>
                <a:prstGeom prst="line">
                  <a:avLst/>
                </a:prstGeom>
                <a:noFill/>
                <a:ln w="9525">
                  <a:solidFill>
                    <a:schemeClr val="tx1"/>
                  </a:solidFill>
                  <a:round/>
                  <a:headEnd/>
                  <a:tailEnd/>
                </a:ln>
                <a:effectLst/>
              </p:spPr>
              <p:txBody>
                <a:bodyPr/>
                <a:lstStyle/>
                <a:p>
                  <a:endParaRPr lang="zh-CN" altLang="en-US"/>
                </a:p>
              </p:txBody>
            </p:sp>
          </p:grpSp>
          <p:graphicFrame>
            <p:nvGraphicFramePr>
              <p:cNvPr id="25" name="Object 20"/>
              <p:cNvGraphicFramePr>
                <a:graphicFrameLocks noChangeAspect="1"/>
              </p:cNvGraphicFramePr>
              <p:nvPr>
                <p:extLst>
                  <p:ext uri="{D42A27DB-BD31-4B8C-83A1-F6EECF244321}">
                    <p14:modId xmlns:p14="http://schemas.microsoft.com/office/powerpoint/2010/main" val="198803035"/>
                  </p:ext>
                </p:extLst>
              </p:nvPr>
            </p:nvGraphicFramePr>
            <p:xfrm>
              <a:off x="5321" y="1702"/>
              <a:ext cx="98" cy="104"/>
            </p:xfrm>
            <a:graphic>
              <a:graphicData uri="http://schemas.openxmlformats.org/presentationml/2006/ole">
                <mc:AlternateContent xmlns:mc="http://schemas.openxmlformats.org/markup-compatibility/2006">
                  <mc:Choice xmlns:v="urn:schemas-microsoft-com:vml" Requires="v">
                    <p:oleObj spid="_x0000_s2296" name="Equation" r:id="rId5" imgW="152268" imgH="164957" progId="">
                      <p:embed/>
                    </p:oleObj>
                  </mc:Choice>
                  <mc:Fallback>
                    <p:oleObj name="Equation" r:id="rId5" imgW="152268" imgH="164957" progId="">
                      <p:embed/>
                      <p:pic>
                        <p:nvPicPr>
                          <p:cNvPr id="0" name="Picture 2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1" y="1702"/>
                            <a:ext cx="98"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3" name="Line 17"/>
          <p:cNvSpPr>
            <a:spLocks noChangeShapeType="1"/>
          </p:cNvSpPr>
          <p:nvPr/>
        </p:nvSpPr>
        <p:spPr bwMode="auto">
          <a:xfrm flipV="1">
            <a:off x="7743773" y="4581128"/>
            <a:ext cx="428627" cy="293682"/>
          </a:xfrm>
          <a:prstGeom prst="line">
            <a:avLst/>
          </a:prstGeom>
          <a:noFill/>
          <a:ln w="9525">
            <a:solidFill>
              <a:schemeClr val="tx1"/>
            </a:solidFill>
            <a:round/>
            <a:headEnd/>
            <a:tailEnd/>
          </a:ln>
          <a:effectLst/>
        </p:spPr>
        <p:txBody>
          <a:bodyPr/>
          <a:lstStyle/>
          <a:p>
            <a:endParaRPr lang="zh-CN" altLang="en-US"/>
          </a:p>
        </p:txBody>
      </p:sp>
      <p:graphicFrame>
        <p:nvGraphicFramePr>
          <p:cNvPr id="34" name="Object 20"/>
          <p:cNvGraphicFramePr>
            <a:graphicFrameLocks noChangeAspect="1"/>
          </p:cNvGraphicFramePr>
          <p:nvPr>
            <p:extLst>
              <p:ext uri="{D42A27DB-BD31-4B8C-83A1-F6EECF244321}">
                <p14:modId xmlns:p14="http://schemas.microsoft.com/office/powerpoint/2010/main" val="4116683681"/>
              </p:ext>
            </p:extLst>
          </p:nvPr>
        </p:nvGraphicFramePr>
        <p:xfrm>
          <a:off x="7929586" y="4503420"/>
          <a:ext cx="357190" cy="311023"/>
        </p:xfrm>
        <a:graphic>
          <a:graphicData uri="http://schemas.openxmlformats.org/presentationml/2006/ole">
            <mc:AlternateContent xmlns:mc="http://schemas.openxmlformats.org/markup-compatibility/2006">
              <mc:Choice xmlns:v="urn:schemas-microsoft-com:vml" Requires="v">
                <p:oleObj spid="_x0000_s2297" name="公式" r:id="rId7" imgW="228501" imgH="203112" progId="Equation.3">
                  <p:embed/>
                </p:oleObj>
              </mc:Choice>
              <mc:Fallback>
                <p:oleObj name="公式" r:id="rId7" imgW="228501" imgH="203112" progId="Equation.3">
                  <p:embed/>
                  <p:pic>
                    <p:nvPicPr>
                      <p:cNvPr id="0" name="Picture 2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9586" y="4503420"/>
                        <a:ext cx="357190" cy="311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0"/>
          <p:cNvGraphicFramePr>
            <a:graphicFrameLocks noChangeAspect="1"/>
          </p:cNvGraphicFramePr>
          <p:nvPr>
            <p:extLst>
              <p:ext uri="{D42A27DB-BD31-4B8C-83A1-F6EECF244321}">
                <p14:modId xmlns:p14="http://schemas.microsoft.com/office/powerpoint/2010/main" val="131342977"/>
              </p:ext>
            </p:extLst>
          </p:nvPr>
        </p:nvGraphicFramePr>
        <p:xfrm>
          <a:off x="7489825" y="4827588"/>
          <a:ext cx="155575" cy="177800"/>
        </p:xfrm>
        <a:graphic>
          <a:graphicData uri="http://schemas.openxmlformats.org/presentationml/2006/ole">
            <mc:AlternateContent xmlns:mc="http://schemas.openxmlformats.org/markup-compatibility/2006">
              <mc:Choice xmlns:v="urn:schemas-microsoft-com:vml" Requires="v">
                <p:oleObj spid="_x0000_s2298" name="Equation" r:id="rId9" imgW="152280" imgH="177480" progId="">
                  <p:embed/>
                </p:oleObj>
              </mc:Choice>
              <mc:Fallback>
                <p:oleObj name="Equation" r:id="rId9" imgW="152280" imgH="177480" progId="">
                  <p:embed/>
                  <p:pic>
                    <p:nvPicPr>
                      <p:cNvPr id="0" name="Picture 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9825" y="4827588"/>
                        <a:ext cx="155575"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40</a:t>
            </a:fld>
            <a:endParaRPr lang="en-US" altLang="zh-CN" dirty="0"/>
          </a:p>
        </p:txBody>
      </p:sp>
      <p:graphicFrame>
        <p:nvGraphicFramePr>
          <p:cNvPr id="60425" name="Object 9"/>
          <p:cNvGraphicFramePr>
            <a:graphicFrameLocks noChangeAspect="1"/>
          </p:cNvGraphicFramePr>
          <p:nvPr>
            <p:extLst>
              <p:ext uri="{D42A27DB-BD31-4B8C-83A1-F6EECF244321}">
                <p14:modId xmlns:p14="http://schemas.microsoft.com/office/powerpoint/2010/main" val="4084181628"/>
              </p:ext>
            </p:extLst>
          </p:nvPr>
        </p:nvGraphicFramePr>
        <p:xfrm>
          <a:off x="1285852" y="344056"/>
          <a:ext cx="5551940" cy="1428760"/>
        </p:xfrm>
        <a:graphic>
          <a:graphicData uri="http://schemas.openxmlformats.org/presentationml/2006/ole">
            <mc:AlternateContent xmlns:mc="http://schemas.openxmlformats.org/markup-compatibility/2006">
              <mc:Choice xmlns:v="urn:schemas-microsoft-com:vml" Requires="v">
                <p:oleObj spid="_x0000_s60575" name="公式" r:id="rId3" imgW="1726451" imgH="444307" progId="Equation.3">
                  <p:embed/>
                </p:oleObj>
              </mc:Choice>
              <mc:Fallback>
                <p:oleObj name="公式" r:id="rId3" imgW="1726451" imgH="444307" progId="Equation.3">
                  <p:embed/>
                  <p:pic>
                    <p:nvPicPr>
                      <p:cNvPr id="0" name="Picture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44056"/>
                        <a:ext cx="5551940" cy="142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extLst>
              <p:ext uri="{D42A27DB-BD31-4B8C-83A1-F6EECF244321}">
                <p14:modId xmlns:p14="http://schemas.microsoft.com/office/powerpoint/2010/main" val="2777493699"/>
              </p:ext>
            </p:extLst>
          </p:nvPr>
        </p:nvGraphicFramePr>
        <p:xfrm>
          <a:off x="1116013" y="1769070"/>
          <a:ext cx="6624637" cy="4540250"/>
        </p:xfrm>
        <a:graphic>
          <a:graphicData uri="http://schemas.openxmlformats.org/presentationml/2006/ole">
            <mc:AlternateContent xmlns:mc="http://schemas.openxmlformats.org/markup-compatibility/2006">
              <mc:Choice xmlns:v="urn:schemas-microsoft-com:vml" Requires="v">
                <p:oleObj spid="_x0000_s60576" name="Equation" r:id="rId5" imgW="2273040" imgH="1574640" progId="Equation.DSMT4">
                  <p:embed/>
                </p:oleObj>
              </mc:Choice>
              <mc:Fallback>
                <p:oleObj name="Equation" r:id="rId5" imgW="2273040" imgH="1574640" progId="Equation.DSMT4">
                  <p:embed/>
                  <p:pic>
                    <p:nvPicPr>
                      <p:cNvPr id="0" name="Picture 152"/>
                      <p:cNvPicPr>
                        <a:picLocks noChangeAspect="1" noChangeArrowheads="1"/>
                      </p:cNvPicPr>
                      <p:nvPr/>
                    </p:nvPicPr>
                    <p:blipFill>
                      <a:blip r:embed="rId6"/>
                      <a:srcRect/>
                      <a:stretch>
                        <a:fillRect/>
                      </a:stretch>
                    </p:blipFill>
                    <p:spPr bwMode="auto">
                      <a:xfrm>
                        <a:off x="1116013" y="1769070"/>
                        <a:ext cx="6624637" cy="454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6"/>
                                        </p:tgtEl>
                                        <p:attrNameLst>
                                          <p:attrName>style.visibility</p:attrName>
                                        </p:attrNameLst>
                                      </p:cBhvr>
                                      <p:to>
                                        <p:strVal val="visible"/>
                                      </p:to>
                                    </p:set>
                                    <p:anim calcmode="lin" valueType="num">
                                      <p:cBhvr additive="base">
                                        <p:cTn id="7" dur="500" fill="hold"/>
                                        <p:tgtEl>
                                          <p:spTgt spid="60426"/>
                                        </p:tgtEl>
                                        <p:attrNameLst>
                                          <p:attrName>ppt_x</p:attrName>
                                        </p:attrNameLst>
                                      </p:cBhvr>
                                      <p:tavLst>
                                        <p:tav tm="0">
                                          <p:val>
                                            <p:strVal val="#ppt_x"/>
                                          </p:val>
                                        </p:tav>
                                        <p:tav tm="100000">
                                          <p:val>
                                            <p:strVal val="#ppt_x"/>
                                          </p:val>
                                        </p:tav>
                                      </p:tavLst>
                                    </p:anim>
                                    <p:anim calcmode="lin" valueType="num">
                                      <p:cBhvr additive="base">
                                        <p:cTn id="8" dur="500" fill="hold"/>
                                        <p:tgtEl>
                                          <p:spTgt spid="60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pPr>
              <a:buNone/>
            </a:pPr>
            <a:r>
              <a:rPr lang="zh-CN" altLang="en-US" sz="2800" dirty="0" smtClean="0">
                <a:solidFill>
                  <a:srgbClr val="C00000"/>
                </a:solidFill>
              </a:rPr>
              <a:t>即：刚体在质心系中，角动量定理及其守恒定律的形式不变，无需引入惯性力。</a:t>
            </a:r>
            <a:endParaRPr lang="en-US" altLang="zh-CN" sz="2800" dirty="0" smtClean="0">
              <a:solidFill>
                <a:srgbClr val="C00000"/>
              </a:solidFill>
            </a:endParaRPr>
          </a:p>
          <a:p>
            <a:r>
              <a:rPr lang="zh-CN" altLang="en-US" sz="2800" dirty="0" smtClean="0">
                <a:solidFill>
                  <a:srgbClr val="C00000"/>
                </a:solidFill>
              </a:rPr>
              <a:t>当                  时，角动量      守恒。</a:t>
            </a:r>
            <a:endParaRPr lang="en-US" altLang="zh-CN" sz="2800" dirty="0" smtClean="0">
              <a:solidFill>
                <a:srgbClr val="C00000"/>
              </a:solidFill>
            </a:endParaRPr>
          </a:p>
          <a:p>
            <a:endParaRPr lang="en-US" altLang="zh-CN" sz="2800" dirty="0" smtClean="0"/>
          </a:p>
          <a:p>
            <a:r>
              <a:rPr lang="zh-CN" altLang="en-US" sz="2800" dirty="0" smtClean="0"/>
              <a:t>也就是如果             </a:t>
            </a:r>
            <a:r>
              <a:rPr lang="en-US" altLang="zh-CN" sz="2800" dirty="0" smtClean="0"/>
              <a:t>,I</a:t>
            </a:r>
            <a:r>
              <a:rPr lang="zh-CN" altLang="en-US" sz="2800" dirty="0" smtClean="0"/>
              <a:t>不变，刚体角速度      不变如             ，</a:t>
            </a:r>
            <a:r>
              <a:rPr lang="en-US" altLang="zh-CN" sz="2800" dirty="0" smtClean="0"/>
              <a:t>I</a:t>
            </a:r>
            <a:r>
              <a:rPr lang="zh-CN" altLang="en-US" sz="2800" dirty="0" smtClean="0"/>
              <a:t>变化，则       也相应变化。</a:t>
            </a:r>
            <a:endParaRPr lang="en-US" altLang="zh-CN" sz="2800" dirty="0" smtClean="0"/>
          </a:p>
          <a:p>
            <a:endParaRPr lang="en-US" altLang="zh-CN" sz="2800" dirty="0" smtClean="0"/>
          </a:p>
          <a:p>
            <a:r>
              <a:rPr lang="zh-CN" altLang="en-US" sz="2800" dirty="0" smtClean="0"/>
              <a:t>另：如              当某刚体的某一部分转动时，则另一部分也将转动。</a:t>
            </a:r>
            <a:endParaRPr lang="en-US" altLang="zh-CN" sz="2800" dirty="0" smtClean="0"/>
          </a:p>
          <a:p>
            <a:pPr marL="0" indent="355600">
              <a:buNone/>
            </a:pPr>
            <a:r>
              <a:rPr lang="zh-CN" altLang="en-US" sz="2800" dirty="0" smtClean="0"/>
              <a:t>两部分的角动量大小相等，方向相反。</a:t>
            </a: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41</a:t>
            </a:fld>
            <a:endParaRPr lang="en-US" altLang="zh-CN" dirty="0"/>
          </a:p>
        </p:txBody>
      </p:sp>
      <p:graphicFrame>
        <p:nvGraphicFramePr>
          <p:cNvPr id="61442" name="Object 2"/>
          <p:cNvGraphicFramePr>
            <a:graphicFrameLocks noChangeAspect="1"/>
          </p:cNvGraphicFramePr>
          <p:nvPr>
            <p:extLst>
              <p:ext uri="{D42A27DB-BD31-4B8C-83A1-F6EECF244321}">
                <p14:modId xmlns:p14="http://schemas.microsoft.com/office/powerpoint/2010/main" val="4094169650"/>
              </p:ext>
            </p:extLst>
          </p:nvPr>
        </p:nvGraphicFramePr>
        <p:xfrm>
          <a:off x="4860032" y="1628800"/>
          <a:ext cx="538163" cy="571500"/>
        </p:xfrm>
        <a:graphic>
          <a:graphicData uri="http://schemas.openxmlformats.org/presentationml/2006/ole">
            <mc:AlternateContent xmlns:mc="http://schemas.openxmlformats.org/markup-compatibility/2006">
              <mc:Choice xmlns:v="urn:schemas-microsoft-com:vml" Requires="v">
                <p:oleObj spid="_x0000_s61967" name="Equation" r:id="rId3" imgW="177480" imgH="203040" progId="">
                  <p:embed/>
                </p:oleObj>
              </mc:Choice>
              <mc:Fallback>
                <p:oleObj name="Equation" r:id="rId3" imgW="177480" imgH="203040" progId="">
                  <p:embed/>
                  <p:pic>
                    <p:nvPicPr>
                      <p:cNvPr id="0" name="Picture 4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5381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3"/>
          <p:cNvGraphicFramePr>
            <a:graphicFrameLocks noChangeAspect="1"/>
          </p:cNvGraphicFramePr>
          <p:nvPr>
            <p:extLst>
              <p:ext uri="{D42A27DB-BD31-4B8C-83A1-F6EECF244321}">
                <p14:modId xmlns:p14="http://schemas.microsoft.com/office/powerpoint/2010/main" val="391887449"/>
              </p:ext>
            </p:extLst>
          </p:nvPr>
        </p:nvGraphicFramePr>
        <p:xfrm>
          <a:off x="1475656" y="1737817"/>
          <a:ext cx="1652587" cy="827087"/>
        </p:xfrm>
        <a:graphic>
          <a:graphicData uri="http://schemas.openxmlformats.org/presentationml/2006/ole">
            <mc:AlternateContent xmlns:mc="http://schemas.openxmlformats.org/markup-compatibility/2006">
              <mc:Choice xmlns:v="urn:schemas-microsoft-com:vml" Requires="v">
                <p:oleObj spid="_x0000_s61968" name="Equation" r:id="rId5" imgW="685800" imgH="342720" progId="">
                  <p:embed/>
                </p:oleObj>
              </mc:Choice>
              <mc:Fallback>
                <p:oleObj name="Equation" r:id="rId5" imgW="685800" imgH="342720" progId="">
                  <p:embed/>
                  <p:pic>
                    <p:nvPicPr>
                      <p:cNvPr id="0" name="Picture 5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737817"/>
                        <a:ext cx="1652587"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extLst>
              <p:ext uri="{D42A27DB-BD31-4B8C-83A1-F6EECF244321}">
                <p14:modId xmlns:p14="http://schemas.microsoft.com/office/powerpoint/2010/main" val="2975714529"/>
              </p:ext>
            </p:extLst>
          </p:nvPr>
        </p:nvGraphicFramePr>
        <p:xfrm>
          <a:off x="2928926" y="2780928"/>
          <a:ext cx="984252" cy="492127"/>
        </p:xfrm>
        <a:graphic>
          <a:graphicData uri="http://schemas.openxmlformats.org/presentationml/2006/ole">
            <mc:AlternateContent xmlns:mc="http://schemas.openxmlformats.org/markup-compatibility/2006">
              <mc:Choice xmlns:v="urn:schemas-microsoft-com:vml" Requires="v">
                <p:oleObj spid="_x0000_s61969" name="公式" r:id="rId7" imgW="355138" imgH="177569" progId="Equation.3">
                  <p:embed/>
                </p:oleObj>
              </mc:Choice>
              <mc:Fallback>
                <p:oleObj name="公式" r:id="rId7" imgW="355138" imgH="177569" progId="Equation.3">
                  <p:embed/>
                  <p:pic>
                    <p:nvPicPr>
                      <p:cNvPr id="0" name="Picture 5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926" y="2780928"/>
                        <a:ext cx="984252" cy="492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extLst>
              <p:ext uri="{D42A27DB-BD31-4B8C-83A1-F6EECF244321}">
                <p14:modId xmlns:p14="http://schemas.microsoft.com/office/powerpoint/2010/main" val="3916110303"/>
              </p:ext>
            </p:extLst>
          </p:nvPr>
        </p:nvGraphicFramePr>
        <p:xfrm>
          <a:off x="7143768" y="2852366"/>
          <a:ext cx="472755" cy="431784"/>
        </p:xfrm>
        <a:graphic>
          <a:graphicData uri="http://schemas.openxmlformats.org/presentationml/2006/ole">
            <mc:AlternateContent xmlns:mc="http://schemas.openxmlformats.org/markup-compatibility/2006">
              <mc:Choice xmlns:v="urn:schemas-microsoft-com:vml" Requires="v">
                <p:oleObj spid="_x0000_s61970" name="公式" r:id="rId9" imgW="152334" imgH="139639" progId="Equation.3">
                  <p:embed/>
                </p:oleObj>
              </mc:Choice>
              <mc:Fallback>
                <p:oleObj name="公式" r:id="rId9" imgW="152334" imgH="139639" progId="Equation.3">
                  <p:embed/>
                  <p:pic>
                    <p:nvPicPr>
                      <p:cNvPr id="0" name="Picture 5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768" y="2852366"/>
                        <a:ext cx="472755" cy="431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extLst>
              <p:ext uri="{D42A27DB-BD31-4B8C-83A1-F6EECF244321}">
                <p14:modId xmlns:p14="http://schemas.microsoft.com/office/powerpoint/2010/main" val="1676313513"/>
              </p:ext>
            </p:extLst>
          </p:nvPr>
        </p:nvGraphicFramePr>
        <p:xfrm>
          <a:off x="2285984" y="4209688"/>
          <a:ext cx="1088449" cy="563547"/>
        </p:xfrm>
        <a:graphic>
          <a:graphicData uri="http://schemas.openxmlformats.org/presentationml/2006/ole">
            <mc:AlternateContent xmlns:mc="http://schemas.openxmlformats.org/markup-compatibility/2006">
              <mc:Choice xmlns:v="urn:schemas-microsoft-com:vml" Requires="v">
                <p:oleObj spid="_x0000_s61971" name="公式" r:id="rId11" imgW="342603" imgH="177646" progId="Equation.3">
                  <p:embed/>
                </p:oleObj>
              </mc:Choice>
              <mc:Fallback>
                <p:oleObj name="公式" r:id="rId11" imgW="342603" imgH="177646" progId="Equation.3">
                  <p:embed/>
                  <p:pic>
                    <p:nvPicPr>
                      <p:cNvPr id="0" name="Picture 5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5984" y="4209688"/>
                        <a:ext cx="1088449" cy="5635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extLst>
              <p:ext uri="{D42A27DB-BD31-4B8C-83A1-F6EECF244321}">
                <p14:modId xmlns:p14="http://schemas.microsoft.com/office/powerpoint/2010/main" val="772555382"/>
              </p:ext>
            </p:extLst>
          </p:nvPr>
        </p:nvGraphicFramePr>
        <p:xfrm>
          <a:off x="4643438" y="3280994"/>
          <a:ext cx="500083" cy="456744"/>
        </p:xfrm>
        <a:graphic>
          <a:graphicData uri="http://schemas.openxmlformats.org/presentationml/2006/ole">
            <mc:AlternateContent xmlns:mc="http://schemas.openxmlformats.org/markup-compatibility/2006">
              <mc:Choice xmlns:v="urn:schemas-microsoft-com:vml" Requires="v">
                <p:oleObj spid="_x0000_s61972" name="公式" r:id="rId13" imgW="152334" imgH="139639" progId="Equation.3">
                  <p:embed/>
                </p:oleObj>
              </mc:Choice>
              <mc:Fallback>
                <p:oleObj name="公式" r:id="rId13" imgW="152334" imgH="139639" progId="Equation.3">
                  <p:embed/>
                  <p:pic>
                    <p:nvPicPr>
                      <p:cNvPr id="0" name="Picture 5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280994"/>
                        <a:ext cx="500083" cy="456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extLst>
              <p:ext uri="{D42A27DB-BD31-4B8C-83A1-F6EECF244321}">
                <p14:modId xmlns:p14="http://schemas.microsoft.com/office/powerpoint/2010/main" val="3898526027"/>
              </p:ext>
            </p:extLst>
          </p:nvPr>
        </p:nvGraphicFramePr>
        <p:xfrm>
          <a:off x="1657350" y="3225924"/>
          <a:ext cx="836613" cy="419100"/>
        </p:xfrm>
        <a:graphic>
          <a:graphicData uri="http://schemas.openxmlformats.org/presentationml/2006/ole">
            <mc:AlternateContent xmlns:mc="http://schemas.openxmlformats.org/markup-compatibility/2006">
              <mc:Choice xmlns:v="urn:schemas-microsoft-com:vml" Requires="v">
                <p:oleObj spid="_x0000_s61973" name="Equation" r:id="rId14" imgW="355320" imgH="177480" progId="">
                  <p:embed/>
                </p:oleObj>
              </mc:Choice>
              <mc:Fallback>
                <p:oleObj name="Equation" r:id="rId14" imgW="355320" imgH="177480" progId="">
                  <p:embed/>
                  <p:pic>
                    <p:nvPicPr>
                      <p:cNvPr id="0" name="Picture 5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7350" y="3225924"/>
                        <a:ext cx="8366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4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4667264"/>
          </a:xfrm>
        </p:spPr>
        <p:txBody>
          <a:bodyPr/>
          <a:lstStyle/>
          <a:p>
            <a:r>
              <a:rPr lang="zh-CN" altLang="en-US" sz="2800" dirty="0" smtClean="0"/>
              <a:t>若刚体绕定轴以角速度       转动，则刚体中每个质元都在作圆周运动，角速度也是</a:t>
            </a:r>
            <a:endParaRPr lang="en-US" altLang="zh-CN" sz="2800" dirty="0" smtClean="0"/>
          </a:p>
          <a:p>
            <a:r>
              <a:rPr lang="zh-CN" altLang="en-US" sz="2800" dirty="0" smtClean="0"/>
              <a:t>对于其中的第</a:t>
            </a:r>
            <a:r>
              <a:rPr lang="en-US" altLang="zh-CN" sz="2800" dirty="0" smtClean="0"/>
              <a:t>i</a:t>
            </a:r>
            <a:r>
              <a:rPr lang="zh-CN" altLang="en-US" sz="2800" dirty="0" smtClean="0"/>
              <a:t>个质元有：</a:t>
            </a:r>
            <a:endParaRPr lang="en-US" altLang="zh-CN" sz="2800" dirty="0" smtClean="0"/>
          </a:p>
          <a:p>
            <a:pPr marL="0" indent="0">
              <a:buNone/>
            </a:pPr>
            <a:r>
              <a:rPr lang="zh-CN" altLang="en-US" sz="2800" dirty="0" smtClean="0"/>
              <a:t>    线速度</a:t>
            </a:r>
            <a:r>
              <a:rPr lang="en-US" altLang="zh-CN" sz="2800" dirty="0" smtClean="0"/>
              <a:t>:</a:t>
            </a:r>
          </a:p>
          <a:p>
            <a:pPr marL="0" indent="0">
              <a:buNone/>
            </a:pPr>
            <a:r>
              <a:rPr lang="zh-CN" altLang="en-US" sz="1200" dirty="0" smtClean="0"/>
              <a:t>   </a:t>
            </a:r>
            <a:endParaRPr lang="en-US" altLang="zh-CN" sz="1200" dirty="0" smtClean="0"/>
          </a:p>
          <a:p>
            <a:pPr marL="0" indent="0">
              <a:buNone/>
            </a:pPr>
            <a:r>
              <a:rPr lang="zh-CN" altLang="en-US" sz="2800" dirty="0" smtClean="0"/>
              <a:t> 质元的动能：</a:t>
            </a:r>
            <a:endParaRPr lang="en-US" altLang="zh-CN" sz="2800" dirty="0" smtClean="0"/>
          </a:p>
          <a:p>
            <a:endParaRPr lang="en-US" altLang="zh-CN" sz="1200" dirty="0" smtClean="0"/>
          </a:p>
          <a:p>
            <a:r>
              <a:rPr lang="zh-CN" altLang="en-US" sz="2800" dirty="0" smtClean="0"/>
              <a:t>刚体的动能应为所有质元动能之和，即</a:t>
            </a:r>
            <a:endParaRPr lang="en-US" altLang="zh-CN" sz="2800" dirty="0" smtClean="0"/>
          </a:p>
          <a:p>
            <a:endParaRPr lang="en-US" altLang="zh-CN" sz="1800" dirty="0" smtClean="0"/>
          </a:p>
          <a:p>
            <a:endParaRPr lang="en-US" altLang="zh-CN" sz="1800" dirty="0" smtClean="0"/>
          </a:p>
          <a:p>
            <a:endParaRPr lang="en-US" altLang="zh-CN" sz="1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42</a:t>
            </a:fld>
            <a:endParaRPr lang="en-US" altLang="zh-CN" dirty="0"/>
          </a:p>
        </p:txBody>
      </p:sp>
      <p:sp>
        <p:nvSpPr>
          <p:cNvPr id="5" name="标题 1"/>
          <p:cNvSpPr>
            <a:spLocks noGrp="1"/>
          </p:cNvSpPr>
          <p:nvPr>
            <p:ph type="title"/>
          </p:nvPr>
        </p:nvSpPr>
        <p:spPr>
          <a:xfrm>
            <a:off x="714348" y="285728"/>
            <a:ext cx="7772400" cy="1143000"/>
          </a:xfrm>
        </p:spPr>
        <p:txBody>
          <a:bodyPr/>
          <a:lstStyle/>
          <a:p>
            <a:r>
              <a:rPr lang="en-US" altLang="zh-CN" sz="3200" dirty="0" smtClean="0">
                <a:latin typeface="宋体" pitchFamily="2" charset="-122"/>
              </a:rPr>
              <a:t>§9.</a:t>
            </a:r>
            <a:r>
              <a:rPr lang="zh-CN" altLang="en-US" sz="3200" dirty="0" smtClean="0">
                <a:latin typeface="宋体" pitchFamily="2" charset="-122"/>
              </a:rPr>
              <a:t>绕固定轴转动的刚体的动能</a:t>
            </a:r>
            <a:endParaRPr lang="zh-CN" altLang="en-US" sz="3200" dirty="0"/>
          </a:p>
        </p:txBody>
      </p:sp>
      <p:graphicFrame>
        <p:nvGraphicFramePr>
          <p:cNvPr id="37890" name="Object 2"/>
          <p:cNvGraphicFramePr>
            <a:graphicFrameLocks noChangeAspect="1"/>
          </p:cNvGraphicFramePr>
          <p:nvPr/>
        </p:nvGraphicFramePr>
        <p:xfrm>
          <a:off x="4786314" y="1500174"/>
          <a:ext cx="428628" cy="394338"/>
        </p:xfrm>
        <a:graphic>
          <a:graphicData uri="http://schemas.openxmlformats.org/presentationml/2006/ole">
            <mc:AlternateContent xmlns:mc="http://schemas.openxmlformats.org/markup-compatibility/2006">
              <mc:Choice xmlns:v="urn:schemas-microsoft-com:vml" Requires="v">
                <p:oleObj spid="_x0000_s38260" name="公式" r:id="rId3" imgW="152334" imgH="139639" progId="Equation.3">
                  <p:embed/>
                </p:oleObj>
              </mc:Choice>
              <mc:Fallback>
                <p:oleObj name="公式" r:id="rId3" imgW="152334" imgH="139639" progId="Equation.3">
                  <p:embed/>
                  <p:pic>
                    <p:nvPicPr>
                      <p:cNvPr id="0" name="Picture 3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1500174"/>
                        <a:ext cx="428628" cy="39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extLst>
              <p:ext uri="{D42A27DB-BD31-4B8C-83A1-F6EECF244321}">
                <p14:modId xmlns:p14="http://schemas.microsoft.com/office/powerpoint/2010/main" val="2080032611"/>
              </p:ext>
            </p:extLst>
          </p:nvPr>
        </p:nvGraphicFramePr>
        <p:xfrm>
          <a:off x="6804248" y="1857364"/>
          <a:ext cx="500066" cy="460061"/>
        </p:xfrm>
        <a:graphic>
          <a:graphicData uri="http://schemas.openxmlformats.org/presentationml/2006/ole">
            <mc:AlternateContent xmlns:mc="http://schemas.openxmlformats.org/markup-compatibility/2006">
              <mc:Choice xmlns:v="urn:schemas-microsoft-com:vml" Requires="v">
                <p:oleObj spid="_x0000_s38261" name="公式" r:id="rId5" imgW="152334" imgH="139639" progId="Equation.3">
                  <p:embed/>
                </p:oleObj>
              </mc:Choice>
              <mc:Fallback>
                <p:oleObj name="公式" r:id="rId5" imgW="152334" imgH="139639" progId="Equation.3">
                  <p:embed/>
                  <p:pic>
                    <p:nvPicPr>
                      <p:cNvPr id="0" name="Picture 3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1857364"/>
                        <a:ext cx="500066" cy="4600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4"/>
          <p:cNvGraphicFramePr>
            <a:graphicFrameLocks noChangeAspect="1"/>
          </p:cNvGraphicFramePr>
          <p:nvPr>
            <p:extLst>
              <p:ext uri="{D42A27DB-BD31-4B8C-83A1-F6EECF244321}">
                <p14:modId xmlns:p14="http://schemas.microsoft.com/office/powerpoint/2010/main" val="1868368814"/>
              </p:ext>
            </p:extLst>
          </p:nvPr>
        </p:nvGraphicFramePr>
        <p:xfrm>
          <a:off x="3252962" y="2857496"/>
          <a:ext cx="1643074" cy="672166"/>
        </p:xfrm>
        <a:graphic>
          <a:graphicData uri="http://schemas.openxmlformats.org/presentationml/2006/ole">
            <mc:AlternateContent xmlns:mc="http://schemas.openxmlformats.org/markup-compatibility/2006">
              <mc:Choice xmlns:v="urn:schemas-microsoft-com:vml" Requires="v">
                <p:oleObj spid="_x0000_s38262" name="公式" r:id="rId6" imgW="558800" imgH="228600" progId="Equation.3">
                  <p:embed/>
                </p:oleObj>
              </mc:Choice>
              <mc:Fallback>
                <p:oleObj name="公式" r:id="rId6" imgW="558800" imgH="228600" progId="Equation.3">
                  <p:embed/>
                  <p:pic>
                    <p:nvPicPr>
                      <p:cNvPr id="0" name="Picture 3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962" y="2857496"/>
                        <a:ext cx="1643074" cy="672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3071802" y="3357562"/>
          <a:ext cx="4514233" cy="1042991"/>
        </p:xfrm>
        <a:graphic>
          <a:graphicData uri="http://schemas.openxmlformats.org/presentationml/2006/ole">
            <mc:AlternateContent xmlns:mc="http://schemas.openxmlformats.org/markup-compatibility/2006">
              <mc:Choice xmlns:v="urn:schemas-microsoft-com:vml" Requires="v">
                <p:oleObj spid="_x0000_s38263" name="公式" r:id="rId8" imgW="1701800" imgH="393700" progId="Equation.3">
                  <p:embed/>
                </p:oleObj>
              </mc:Choice>
              <mc:Fallback>
                <p:oleObj name="公式" r:id="rId8" imgW="1701800" imgH="393700" progId="Equation.3">
                  <p:embed/>
                  <p:pic>
                    <p:nvPicPr>
                      <p:cNvPr id="0" name="Picture 3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1802" y="3357562"/>
                        <a:ext cx="4514233" cy="1042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extLst>
              <p:ext uri="{D42A27DB-BD31-4B8C-83A1-F6EECF244321}">
                <p14:modId xmlns:p14="http://schemas.microsoft.com/office/powerpoint/2010/main" val="1093489363"/>
              </p:ext>
            </p:extLst>
          </p:nvPr>
        </p:nvGraphicFramePr>
        <p:xfrm>
          <a:off x="654370" y="5000636"/>
          <a:ext cx="7950078" cy="1000132"/>
        </p:xfrm>
        <a:graphic>
          <a:graphicData uri="http://schemas.openxmlformats.org/presentationml/2006/ole">
            <mc:AlternateContent xmlns:mc="http://schemas.openxmlformats.org/markup-compatibility/2006">
              <mc:Choice xmlns:v="urn:schemas-microsoft-com:vml" Requires="v">
                <p:oleObj spid="_x0000_s38264" name="公式" r:id="rId10" imgW="3327400" imgH="419100" progId="Equation.3">
                  <p:embed/>
                </p:oleObj>
              </mc:Choice>
              <mc:Fallback>
                <p:oleObj name="公式" r:id="rId10" imgW="3327400" imgH="419100" progId="Equation.3">
                  <p:embed/>
                  <p:pic>
                    <p:nvPicPr>
                      <p:cNvPr id="0" name="Picture 3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370" y="5000636"/>
                        <a:ext cx="7950078" cy="1000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8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7894"/>
                                        </p:tgtEl>
                                        <p:attrNameLst>
                                          <p:attrName>style.visibility</p:attrName>
                                        </p:attrNameLst>
                                      </p:cBhvr>
                                      <p:to>
                                        <p:strVal val="visible"/>
                                      </p:to>
                                    </p:set>
                                    <p:anim calcmode="lin" valueType="num">
                                      <p:cBhvr additive="base">
                                        <p:cTn id="41" dur="500" fill="hold"/>
                                        <p:tgtEl>
                                          <p:spTgt spid="37894"/>
                                        </p:tgtEl>
                                        <p:attrNameLst>
                                          <p:attrName>ppt_x</p:attrName>
                                        </p:attrNameLst>
                                      </p:cBhvr>
                                      <p:tavLst>
                                        <p:tav tm="0">
                                          <p:val>
                                            <p:strVal val="#ppt_x"/>
                                          </p:val>
                                        </p:tav>
                                        <p:tav tm="100000">
                                          <p:val>
                                            <p:strVal val="#ppt_x"/>
                                          </p:val>
                                        </p:tav>
                                      </p:tavLst>
                                    </p:anim>
                                    <p:anim calcmode="lin" valueType="num">
                                      <p:cBhvr additive="base">
                                        <p:cTn id="42"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57232"/>
            <a:ext cx="7772400" cy="5238768"/>
          </a:xfrm>
        </p:spPr>
        <p:txBody>
          <a:bodyPr/>
          <a:lstStyle/>
          <a:p>
            <a:r>
              <a:rPr lang="zh-CN" altLang="en-US" sz="2800" dirty="0" smtClean="0"/>
              <a:t>即 刚体绕定轴转动的动能为：</a:t>
            </a:r>
            <a:endParaRPr lang="en-US" altLang="zh-CN" sz="2800" dirty="0" smtClean="0"/>
          </a:p>
          <a:p>
            <a:endParaRPr lang="en-US" altLang="zh-CN" sz="2800" dirty="0" smtClean="0"/>
          </a:p>
          <a:p>
            <a:r>
              <a:rPr lang="zh-CN" altLang="en-US" sz="2800" dirty="0" smtClean="0"/>
              <a:t>另外根据平行轴定理：</a:t>
            </a:r>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而</a:t>
            </a: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43</a:t>
            </a:fld>
            <a:endParaRPr lang="en-US" altLang="zh-CN" dirty="0"/>
          </a:p>
        </p:txBody>
      </p:sp>
      <p:graphicFrame>
        <p:nvGraphicFramePr>
          <p:cNvPr id="62466" name="Object 2"/>
          <p:cNvGraphicFramePr>
            <a:graphicFrameLocks noChangeAspect="1"/>
          </p:cNvGraphicFramePr>
          <p:nvPr/>
        </p:nvGraphicFramePr>
        <p:xfrm>
          <a:off x="4429124" y="1785926"/>
          <a:ext cx="2263834" cy="727661"/>
        </p:xfrm>
        <a:graphic>
          <a:graphicData uri="http://schemas.openxmlformats.org/presentationml/2006/ole">
            <mc:AlternateContent xmlns:mc="http://schemas.openxmlformats.org/markup-compatibility/2006">
              <mc:Choice xmlns:v="urn:schemas-microsoft-com:vml" Requires="v">
                <p:oleObj spid="_x0000_s62837" name="公式" r:id="rId3" imgW="748975" imgH="241195" progId="Equation.3">
                  <p:embed/>
                </p:oleObj>
              </mc:Choice>
              <mc:Fallback>
                <p:oleObj name="公式" r:id="rId3" imgW="748975" imgH="241195" progId="Equation.3">
                  <p:embed/>
                  <p:pic>
                    <p:nvPicPr>
                      <p:cNvPr id="0" name="Picture 3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4" y="1785926"/>
                        <a:ext cx="2263834" cy="727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3"/>
          <p:cNvGraphicFramePr>
            <a:graphicFrameLocks noChangeAspect="1"/>
          </p:cNvGraphicFramePr>
          <p:nvPr>
            <p:extLst>
              <p:ext uri="{D42A27DB-BD31-4B8C-83A1-F6EECF244321}">
                <p14:modId xmlns:p14="http://schemas.microsoft.com/office/powerpoint/2010/main" val="1965717134"/>
              </p:ext>
            </p:extLst>
          </p:nvPr>
        </p:nvGraphicFramePr>
        <p:xfrm>
          <a:off x="5786446" y="620688"/>
          <a:ext cx="1886529" cy="1042980"/>
        </p:xfrm>
        <a:graphic>
          <a:graphicData uri="http://schemas.openxmlformats.org/presentationml/2006/ole">
            <mc:AlternateContent xmlns:mc="http://schemas.openxmlformats.org/markup-compatibility/2006">
              <mc:Choice xmlns:v="urn:schemas-microsoft-com:vml" Requires="v">
                <p:oleObj spid="_x0000_s62838" name="Equation" r:id="rId5" imgW="711000" imgH="393480" progId="">
                  <p:embed/>
                </p:oleObj>
              </mc:Choice>
              <mc:Fallback>
                <p:oleObj name="Equation" r:id="rId5" imgW="711000" imgH="393480" progId="">
                  <p:embed/>
                  <p:pic>
                    <p:nvPicPr>
                      <p:cNvPr id="0" name="Picture 3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46" y="620688"/>
                        <a:ext cx="1886529" cy="1042980"/>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4"/>
          <p:cNvGraphicFramePr>
            <a:graphicFrameLocks noChangeAspect="1"/>
          </p:cNvGraphicFramePr>
          <p:nvPr>
            <p:extLst>
              <p:ext uri="{D42A27DB-BD31-4B8C-83A1-F6EECF244321}">
                <p14:modId xmlns:p14="http://schemas.microsoft.com/office/powerpoint/2010/main" val="535048123"/>
              </p:ext>
            </p:extLst>
          </p:nvPr>
        </p:nvGraphicFramePr>
        <p:xfrm>
          <a:off x="1187624" y="2674050"/>
          <a:ext cx="6804980" cy="1042982"/>
        </p:xfrm>
        <a:graphic>
          <a:graphicData uri="http://schemas.openxmlformats.org/presentationml/2006/ole">
            <mc:AlternateContent xmlns:mc="http://schemas.openxmlformats.org/markup-compatibility/2006">
              <mc:Choice xmlns:v="urn:schemas-microsoft-com:vml" Requires="v">
                <p:oleObj spid="_x0000_s62839" name="公式" r:id="rId7" imgW="2565400" imgH="393700" progId="Equation.3">
                  <p:embed/>
                </p:oleObj>
              </mc:Choice>
              <mc:Fallback>
                <p:oleObj name="公式" r:id="rId7" imgW="2565400" imgH="393700" progId="Equation.3">
                  <p:embed/>
                  <p:pic>
                    <p:nvPicPr>
                      <p:cNvPr id="0" name="Picture 3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2674050"/>
                        <a:ext cx="6804980" cy="1042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5"/>
          <p:cNvGraphicFramePr>
            <a:graphicFrameLocks noChangeAspect="1"/>
          </p:cNvGraphicFramePr>
          <p:nvPr>
            <p:extLst>
              <p:ext uri="{D42A27DB-BD31-4B8C-83A1-F6EECF244321}">
                <p14:modId xmlns:p14="http://schemas.microsoft.com/office/powerpoint/2010/main" val="2527540257"/>
              </p:ext>
            </p:extLst>
          </p:nvPr>
        </p:nvGraphicFramePr>
        <p:xfrm>
          <a:off x="1643042" y="3795894"/>
          <a:ext cx="1714487" cy="857242"/>
        </p:xfrm>
        <a:graphic>
          <a:graphicData uri="http://schemas.openxmlformats.org/presentationml/2006/ole">
            <mc:AlternateContent xmlns:mc="http://schemas.openxmlformats.org/markup-compatibility/2006">
              <mc:Choice xmlns:v="urn:schemas-microsoft-com:vml" Requires="v">
                <p:oleObj spid="_x0000_s62840" name="公式" r:id="rId9" imgW="457200" imgH="228600" progId="Equation.3">
                  <p:embed/>
                </p:oleObj>
              </mc:Choice>
              <mc:Fallback>
                <p:oleObj name="公式" r:id="rId9" imgW="457200" imgH="228600" progId="Equation.3">
                  <p:embed/>
                  <p:pic>
                    <p:nvPicPr>
                      <p:cNvPr id="0" name="Picture 3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3795894"/>
                        <a:ext cx="1714487" cy="857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6"/>
          <p:cNvGraphicFramePr>
            <a:graphicFrameLocks noChangeAspect="1"/>
          </p:cNvGraphicFramePr>
          <p:nvPr>
            <p:extLst>
              <p:ext uri="{D42A27DB-BD31-4B8C-83A1-F6EECF244321}">
                <p14:modId xmlns:p14="http://schemas.microsoft.com/office/powerpoint/2010/main" val="590134855"/>
              </p:ext>
            </p:extLst>
          </p:nvPr>
        </p:nvGraphicFramePr>
        <p:xfrm>
          <a:off x="1308100" y="4664075"/>
          <a:ext cx="4865688" cy="1357313"/>
        </p:xfrm>
        <a:graphic>
          <a:graphicData uri="http://schemas.openxmlformats.org/presentationml/2006/ole">
            <mc:AlternateContent xmlns:mc="http://schemas.openxmlformats.org/markup-compatibility/2006">
              <mc:Choice xmlns:v="urn:schemas-microsoft-com:vml" Requires="v">
                <p:oleObj spid="_x0000_s62841" name="Equation" r:id="rId11" imgW="1409400" imgH="393480" progId="">
                  <p:embed/>
                </p:oleObj>
              </mc:Choice>
              <mc:Fallback>
                <p:oleObj name="Equation" r:id="rId11" imgW="1409400" imgH="393480" progId="">
                  <p:embed/>
                  <p:pic>
                    <p:nvPicPr>
                      <p:cNvPr id="0" name="Picture 3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8100" y="4664075"/>
                        <a:ext cx="4865688" cy="1357313"/>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929354"/>
          </a:xfrm>
        </p:spPr>
        <p:txBody>
          <a:bodyPr/>
          <a:lstStyle/>
          <a:p>
            <a:r>
              <a:rPr lang="zh-CN" altLang="en-US" sz="2800" dirty="0" smtClean="0"/>
              <a:t>也就是说：转动刚体的总动能包含两部分：</a:t>
            </a:r>
            <a:endParaRPr lang="en-US" altLang="zh-CN" sz="2800" dirty="0" smtClean="0"/>
          </a:p>
          <a:p>
            <a:r>
              <a:rPr lang="zh-CN" altLang="en-US" sz="2800" dirty="0" smtClean="0"/>
              <a:t>刚体绕质心轴转动的动能</a:t>
            </a:r>
            <a:endParaRPr lang="en-US" altLang="zh-CN" sz="2800" dirty="0" smtClean="0"/>
          </a:p>
          <a:p>
            <a:endParaRPr lang="en-US" altLang="zh-CN" sz="2800" dirty="0" smtClean="0"/>
          </a:p>
          <a:p>
            <a:r>
              <a:rPr lang="zh-CN" altLang="en-US" sz="2800" dirty="0" smtClean="0"/>
              <a:t>质心携带全部质量绕转动轴的动能</a:t>
            </a:r>
            <a:endParaRPr lang="en-US" altLang="zh-CN" sz="2800" dirty="0" smtClean="0"/>
          </a:p>
          <a:p>
            <a:endParaRPr lang="en-US" altLang="zh-CN" sz="2800" dirty="0" smtClean="0"/>
          </a:p>
          <a:p>
            <a:pPr marL="457200" indent="-457200">
              <a:buFont typeface="Wingdings" pitchFamily="2" charset="2"/>
              <a:buChar char="ü"/>
            </a:pPr>
            <a:r>
              <a:rPr lang="zh-CN" altLang="en-US" sz="2800" dirty="0" smtClean="0"/>
              <a:t>顺便提一下，刚体的重力势能：</a:t>
            </a:r>
            <a:endParaRPr lang="en-US" altLang="zh-CN" sz="2800" dirty="0" smtClean="0"/>
          </a:p>
          <a:p>
            <a:r>
              <a:rPr lang="zh-CN" altLang="en-US" sz="2800" dirty="0" smtClean="0"/>
              <a:t>如果刚体不太大，质心与重心重合，即刚体各部分所受重力的合力可以看做是一个作用于质心的重力</a:t>
            </a:r>
            <a:r>
              <a:rPr lang="en-US" altLang="zh-CN" sz="2800" dirty="0" smtClean="0"/>
              <a:t>mg</a:t>
            </a:r>
            <a:r>
              <a:rPr lang="zh-CN" altLang="en-US" sz="2800" dirty="0" smtClean="0"/>
              <a:t>，故刚体相对于地球的重力势能由质心高度      决定，即</a:t>
            </a:r>
            <a:endParaRPr lang="en-US" altLang="zh-CN" sz="2800" dirty="0" smtClean="0"/>
          </a:p>
          <a:p>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44</a:t>
            </a:fld>
            <a:endParaRPr lang="en-US" altLang="zh-CN" dirty="0"/>
          </a:p>
        </p:txBody>
      </p:sp>
      <p:graphicFrame>
        <p:nvGraphicFramePr>
          <p:cNvPr id="38914" name="Object 2"/>
          <p:cNvGraphicFramePr>
            <a:graphicFrameLocks noChangeAspect="1"/>
          </p:cNvGraphicFramePr>
          <p:nvPr/>
        </p:nvGraphicFramePr>
        <p:xfrm>
          <a:off x="5143504" y="928670"/>
          <a:ext cx="1357322" cy="1199277"/>
        </p:xfrm>
        <a:graphic>
          <a:graphicData uri="http://schemas.openxmlformats.org/presentationml/2006/ole">
            <mc:AlternateContent xmlns:mc="http://schemas.openxmlformats.org/markup-compatibility/2006">
              <mc:Choice xmlns:v="urn:schemas-microsoft-com:vml" Requires="v">
                <p:oleObj spid="_x0000_s39182" name="公式" r:id="rId3" imgW="444307" imgH="393529" progId="Equation.3">
                  <p:embed/>
                </p:oleObj>
              </mc:Choice>
              <mc:Fallback>
                <p:oleObj name="公式" r:id="rId3" imgW="444307" imgH="393529" progId="Equation.3">
                  <p:embed/>
                  <p:pic>
                    <p:nvPicPr>
                      <p:cNvPr id="0" name="Picture 2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4" y="928670"/>
                        <a:ext cx="1357322" cy="1199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3"/>
          <p:cNvGraphicFramePr>
            <a:graphicFrameLocks noChangeAspect="1"/>
          </p:cNvGraphicFramePr>
          <p:nvPr/>
        </p:nvGraphicFramePr>
        <p:xfrm>
          <a:off x="2571736" y="5000636"/>
          <a:ext cx="428628" cy="589036"/>
        </p:xfrm>
        <a:graphic>
          <a:graphicData uri="http://schemas.openxmlformats.org/presentationml/2006/ole">
            <mc:AlternateContent xmlns:mc="http://schemas.openxmlformats.org/markup-compatibility/2006">
              <mc:Choice xmlns:v="urn:schemas-microsoft-com:vml" Requires="v">
                <p:oleObj spid="_x0000_s39183" name="公式" r:id="rId5" imgW="165028" imgH="228501" progId="Equation.3">
                  <p:embed/>
                </p:oleObj>
              </mc:Choice>
              <mc:Fallback>
                <p:oleObj name="公式" r:id="rId5" imgW="165028" imgH="228501" progId="Equation.3">
                  <p:embed/>
                  <p:pic>
                    <p:nvPicPr>
                      <p:cNvPr id="0" name="Picture 2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36" y="5000636"/>
                        <a:ext cx="428628" cy="589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4"/>
          <p:cNvGraphicFramePr>
            <a:graphicFrameLocks noChangeAspect="1"/>
          </p:cNvGraphicFramePr>
          <p:nvPr>
            <p:extLst>
              <p:ext uri="{D42A27DB-BD31-4B8C-83A1-F6EECF244321}">
                <p14:modId xmlns:p14="http://schemas.microsoft.com/office/powerpoint/2010/main" val="539496632"/>
              </p:ext>
            </p:extLst>
          </p:nvPr>
        </p:nvGraphicFramePr>
        <p:xfrm>
          <a:off x="3000364" y="5445224"/>
          <a:ext cx="3220698" cy="1142984"/>
        </p:xfrm>
        <a:graphic>
          <a:graphicData uri="http://schemas.openxmlformats.org/presentationml/2006/ole">
            <mc:AlternateContent xmlns:mc="http://schemas.openxmlformats.org/markup-compatibility/2006">
              <mc:Choice xmlns:v="urn:schemas-microsoft-com:vml" Requires="v">
                <p:oleObj spid="_x0000_s39184" name="Equation" r:id="rId7" imgW="672840" imgH="241200" progId="">
                  <p:embed/>
                </p:oleObj>
              </mc:Choice>
              <mc:Fallback>
                <p:oleObj name="Equation" r:id="rId7" imgW="672840" imgH="241200" progId="">
                  <p:embed/>
                  <p:pic>
                    <p:nvPicPr>
                      <p:cNvPr id="0" name="Picture 2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64" y="5445224"/>
                        <a:ext cx="3220698" cy="1142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89599323"/>
              </p:ext>
            </p:extLst>
          </p:nvPr>
        </p:nvGraphicFramePr>
        <p:xfrm>
          <a:off x="6537722" y="1700808"/>
          <a:ext cx="1490662" cy="1357313"/>
        </p:xfrm>
        <a:graphic>
          <a:graphicData uri="http://schemas.openxmlformats.org/presentationml/2006/ole">
            <mc:AlternateContent xmlns:mc="http://schemas.openxmlformats.org/markup-compatibility/2006">
              <mc:Choice xmlns:v="urn:schemas-microsoft-com:vml" Requires="v">
                <p:oleObj spid="_x0000_s39185" name="Equation" r:id="rId9" imgW="431640" imgH="393480" progId="">
                  <p:embed/>
                </p:oleObj>
              </mc:Choice>
              <mc:Fallback>
                <p:oleObj name="Equation" r:id="rId9" imgW="431640" imgH="393480" progId="">
                  <p:embed/>
                  <p:pic>
                    <p:nvPicPr>
                      <p:cNvPr id="0" name="Picture 2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7722" y="1700808"/>
                        <a:ext cx="14906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916"/>
                                        </p:tgtEl>
                                        <p:attrNameLst>
                                          <p:attrName>style.visibility</p:attrName>
                                        </p:attrNameLst>
                                      </p:cBhvr>
                                      <p:to>
                                        <p:strVal val="visible"/>
                                      </p:to>
                                    </p:set>
                                    <p:anim calcmode="lin" valueType="num">
                                      <p:cBhvr additive="base">
                                        <p:cTn id="29" dur="500" fill="hold"/>
                                        <p:tgtEl>
                                          <p:spTgt spid="38916"/>
                                        </p:tgtEl>
                                        <p:attrNameLst>
                                          <p:attrName>ppt_x</p:attrName>
                                        </p:attrNameLst>
                                      </p:cBhvr>
                                      <p:tavLst>
                                        <p:tav tm="0">
                                          <p:val>
                                            <p:strVal val="#ppt_x"/>
                                          </p:val>
                                        </p:tav>
                                        <p:tav tm="100000">
                                          <p:val>
                                            <p:strVal val="#ppt_x"/>
                                          </p:val>
                                        </p:tav>
                                      </p:tavLst>
                                    </p:anim>
                                    <p:anim calcmode="lin" valueType="num">
                                      <p:cBhvr additive="base">
                                        <p:cTn id="30"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480"/>
            <a:ext cx="7772400" cy="5524520"/>
          </a:xfrm>
        </p:spPr>
        <p:txBody>
          <a:bodyPr/>
          <a:lstStyle/>
          <a:p>
            <a:r>
              <a:rPr lang="zh-CN" altLang="en-US" sz="2800" dirty="0" smtClean="0"/>
              <a:t>此外，刚体既然可以看做质点组，那么关于质点系的机械能守恒定律也适合于刚体。</a:t>
            </a:r>
            <a:endParaRPr lang="en-US" altLang="zh-CN" sz="2800" dirty="0" smtClean="0"/>
          </a:p>
          <a:p>
            <a:r>
              <a:rPr lang="zh-CN" altLang="en-US" sz="2800" dirty="0" smtClean="0"/>
              <a:t>如</a:t>
            </a:r>
            <a:endParaRPr lang="en-US" altLang="zh-CN" sz="2800" dirty="0" smtClean="0"/>
          </a:p>
          <a:p>
            <a:endParaRPr lang="en-US" altLang="zh-CN" sz="2800" dirty="0" smtClean="0"/>
          </a:p>
          <a:p>
            <a:endParaRPr lang="en-US" altLang="zh-CN" sz="28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800" dirty="0" smtClean="0"/>
          </a:p>
          <a:p>
            <a:endParaRPr lang="en-US" altLang="zh-CN" sz="2800" dirty="0" smtClean="0"/>
          </a:p>
          <a:p>
            <a:r>
              <a:rPr lang="zh-CN" altLang="en-US" sz="2800" dirty="0" smtClean="0"/>
              <a:t>当然，质点系的</a:t>
            </a:r>
            <a:r>
              <a:rPr lang="zh-CN" altLang="en-US" sz="2800" dirty="0"/>
              <a:t>功能</a:t>
            </a:r>
            <a:r>
              <a:rPr lang="zh-CN" altLang="en-US" sz="2800" dirty="0" smtClean="0"/>
              <a:t>原理和动能定理也可应用，前提是知道力矩做功。</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45</a:t>
            </a:fld>
            <a:endParaRPr lang="en-US" altLang="zh-CN" dirty="0"/>
          </a:p>
        </p:txBody>
      </p:sp>
      <p:graphicFrame>
        <p:nvGraphicFramePr>
          <p:cNvPr id="63490" name="Object 2"/>
          <p:cNvGraphicFramePr>
            <a:graphicFrameLocks noChangeAspect="1"/>
          </p:cNvGraphicFramePr>
          <p:nvPr>
            <p:extLst>
              <p:ext uri="{D42A27DB-BD31-4B8C-83A1-F6EECF244321}">
                <p14:modId xmlns:p14="http://schemas.microsoft.com/office/powerpoint/2010/main" val="3461119851"/>
              </p:ext>
            </p:extLst>
          </p:nvPr>
        </p:nvGraphicFramePr>
        <p:xfrm>
          <a:off x="4814836" y="1571612"/>
          <a:ext cx="3357564" cy="4108933"/>
        </p:xfrm>
        <a:graphic>
          <a:graphicData uri="http://schemas.openxmlformats.org/presentationml/2006/ole">
            <mc:AlternateContent xmlns:mc="http://schemas.openxmlformats.org/markup-compatibility/2006">
              <mc:Choice xmlns:v="urn:schemas-microsoft-com:vml" Requires="v">
                <p:oleObj spid="_x0000_s63563" name="公式" r:id="rId3" imgW="850900" imgH="1206500" progId="Equation.3">
                  <p:embed/>
                </p:oleObj>
              </mc:Choice>
              <mc:Fallback>
                <p:oleObj name="公式" r:id="rId3" imgW="850900" imgH="1206500"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36" y="1571612"/>
                        <a:ext cx="3357564" cy="4108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3491" name="Picture 3"/>
          <p:cNvPicPr>
            <a:picLocks noChangeAspect="1" noChangeArrowheads="1"/>
          </p:cNvPicPr>
          <p:nvPr/>
        </p:nvPicPr>
        <p:blipFill>
          <a:blip r:embed="rId5"/>
          <a:srcRect/>
          <a:stretch>
            <a:fillRect/>
          </a:stretch>
        </p:blipFill>
        <p:spPr bwMode="auto">
          <a:xfrm>
            <a:off x="827584" y="2357430"/>
            <a:ext cx="3647754" cy="25717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1"/>
                                        </p:tgtEl>
                                        <p:attrNameLst>
                                          <p:attrName>style.visibility</p:attrName>
                                        </p:attrNameLst>
                                      </p:cBhvr>
                                      <p:to>
                                        <p:strVal val="visible"/>
                                      </p:to>
                                    </p:set>
                                    <p:anim calcmode="lin" valueType="num">
                                      <p:cBhvr additive="base">
                                        <p:cTn id="13" dur="500" fill="hold"/>
                                        <p:tgtEl>
                                          <p:spTgt spid="63491"/>
                                        </p:tgtEl>
                                        <p:attrNameLst>
                                          <p:attrName>ppt_x</p:attrName>
                                        </p:attrNameLst>
                                      </p:cBhvr>
                                      <p:tavLst>
                                        <p:tav tm="0">
                                          <p:val>
                                            <p:strVal val="#ppt_x"/>
                                          </p:val>
                                        </p:tav>
                                        <p:tav tm="100000">
                                          <p:val>
                                            <p:strVal val="#ppt_x"/>
                                          </p:val>
                                        </p:tav>
                                      </p:tavLst>
                                    </p:anim>
                                    <p:anim calcmode="lin" valueType="num">
                                      <p:cBhvr additive="base">
                                        <p:cTn id="14" dur="500" fill="hold"/>
                                        <p:tgtEl>
                                          <p:spTgt spid="634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0"/>
                                        </p:tgtEl>
                                        <p:attrNameLst>
                                          <p:attrName>style.visibility</p:attrName>
                                        </p:attrNameLst>
                                      </p:cBhvr>
                                      <p:to>
                                        <p:strVal val="visible"/>
                                      </p:to>
                                    </p:set>
                                    <p:anim calcmode="lin" valueType="num">
                                      <p:cBhvr additive="base">
                                        <p:cTn id="19" dur="500" fill="hold"/>
                                        <p:tgtEl>
                                          <p:spTgt spid="63490"/>
                                        </p:tgtEl>
                                        <p:attrNameLst>
                                          <p:attrName>ppt_x</p:attrName>
                                        </p:attrNameLst>
                                      </p:cBhvr>
                                      <p:tavLst>
                                        <p:tav tm="0">
                                          <p:val>
                                            <p:strVal val="#ppt_x"/>
                                          </p:val>
                                        </p:tav>
                                        <p:tav tm="100000">
                                          <p:val>
                                            <p:strVal val="#ppt_x"/>
                                          </p:val>
                                        </p:tav>
                                      </p:tavLst>
                                    </p:anim>
                                    <p:anim calcmode="lin" valueType="num">
                                      <p:cBhvr additive="base">
                                        <p:cTn id="20"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664"/>
            <a:ext cx="7772400" cy="819136"/>
          </a:xfrm>
        </p:spPr>
        <p:txBody>
          <a:bodyPr/>
          <a:lstStyle/>
          <a:p>
            <a:r>
              <a:rPr lang="en-US" altLang="zh-CN" sz="3600" dirty="0" smtClean="0">
                <a:latin typeface="宋体" pitchFamily="2" charset="-122"/>
              </a:rPr>
              <a:t>§10.</a:t>
            </a:r>
            <a:r>
              <a:rPr lang="zh-CN" altLang="en-US" sz="3600" dirty="0" smtClean="0">
                <a:latin typeface="宋体" pitchFamily="2" charset="-122"/>
              </a:rPr>
              <a:t>力矩的功</a:t>
            </a:r>
            <a:endParaRPr lang="zh-CN" altLang="en-US" sz="3600" dirty="0"/>
          </a:p>
        </p:txBody>
      </p:sp>
      <p:sp>
        <p:nvSpPr>
          <p:cNvPr id="3" name="内容占位符 2"/>
          <p:cNvSpPr>
            <a:spLocks noGrp="1"/>
          </p:cNvSpPr>
          <p:nvPr>
            <p:ph idx="1"/>
          </p:nvPr>
        </p:nvSpPr>
        <p:spPr>
          <a:xfrm>
            <a:off x="685800" y="1428736"/>
            <a:ext cx="7772400" cy="4667264"/>
          </a:xfrm>
        </p:spPr>
        <p:txBody>
          <a:bodyPr/>
          <a:lstStyle/>
          <a:p>
            <a:r>
              <a:rPr lang="zh-CN" altLang="en-US" sz="2800" dirty="0" smtClean="0"/>
              <a:t>设刚体绕通过</a:t>
            </a:r>
            <a:r>
              <a:rPr lang="en-US" altLang="zh-CN" sz="2800" dirty="0" smtClean="0"/>
              <a:t>O</a:t>
            </a:r>
            <a:r>
              <a:rPr lang="zh-CN" altLang="en-US" sz="2800" dirty="0" smtClean="0"/>
              <a:t>点，垂直于</a:t>
            </a:r>
            <a:r>
              <a:rPr lang="en-US" altLang="zh-CN" sz="2800" dirty="0" smtClean="0"/>
              <a:t>xy</a:t>
            </a:r>
            <a:r>
              <a:rPr lang="zh-CN" altLang="en-US" sz="2800" dirty="0" smtClean="0"/>
              <a:t>平面的轴线转动，外力作用于刚体上一点</a:t>
            </a:r>
            <a:r>
              <a:rPr lang="en-US" altLang="zh-CN" sz="2800" dirty="0" smtClean="0"/>
              <a:t>A</a:t>
            </a:r>
            <a:r>
              <a:rPr lang="zh-CN" altLang="en-US" sz="2800" dirty="0" smtClean="0"/>
              <a:t>，</a:t>
            </a:r>
            <a:r>
              <a:rPr lang="en-US" altLang="zh-CN" sz="2800" dirty="0" smtClean="0"/>
              <a:t>dt</a:t>
            </a:r>
            <a:r>
              <a:rPr lang="zh-CN" altLang="en-US" sz="2800" dirty="0" smtClean="0"/>
              <a:t>时间后，刚体转动的角位移为      ，作用点</a:t>
            </a:r>
            <a:r>
              <a:rPr lang="en-US" altLang="zh-CN" sz="2800" dirty="0" smtClean="0"/>
              <a:t>A</a:t>
            </a:r>
            <a:r>
              <a:rPr lang="zh-CN" altLang="en-US" sz="2800" dirty="0" smtClean="0"/>
              <a:t>转动的距离为 </a:t>
            </a:r>
            <a:endParaRPr lang="en-US" altLang="zh-CN" sz="2800" dirty="0" smtClean="0"/>
          </a:p>
          <a:p>
            <a:r>
              <a:rPr lang="zh-CN" altLang="en-US" sz="2800" dirty="0" smtClean="0"/>
              <a:t>则</a:t>
            </a:r>
            <a:endParaRPr lang="en-US" altLang="zh-CN" sz="2800" dirty="0" smtClean="0"/>
          </a:p>
          <a:p>
            <a:r>
              <a:rPr lang="zh-CN" altLang="en-US" sz="2800" dirty="0" smtClean="0"/>
              <a:t>当                      为直线，即</a:t>
            </a:r>
            <a:r>
              <a:rPr lang="en-US" altLang="zh-CN" sz="2800" dirty="0" smtClean="0"/>
              <a:t>A</a:t>
            </a:r>
            <a:r>
              <a:rPr lang="zh-CN" altLang="en-US" sz="2800" dirty="0" smtClean="0"/>
              <a:t>点轨道的切线，表示</a:t>
            </a:r>
            <a:r>
              <a:rPr lang="en-US" altLang="zh-CN" sz="2800" dirty="0" smtClean="0"/>
              <a:t>A</a:t>
            </a:r>
            <a:r>
              <a:rPr lang="zh-CN" altLang="en-US" sz="2800" dirty="0" smtClean="0"/>
              <a:t>点的位移。</a:t>
            </a:r>
            <a:endParaRPr lang="en-US" altLang="zh-CN" sz="2800" dirty="0" smtClean="0"/>
          </a:p>
          <a:p>
            <a:pPr>
              <a:buNone/>
            </a:pPr>
            <a:r>
              <a:rPr lang="zh-CN" altLang="en-US" sz="2800" dirty="0" smtClean="0"/>
              <a:t>    </a:t>
            </a:r>
            <a:r>
              <a:rPr lang="en-US" altLang="zh-CN" sz="2800" dirty="0"/>
              <a:t>(</a:t>
            </a:r>
            <a:r>
              <a:rPr lang="zh-CN" altLang="en-US" sz="2800" dirty="0" smtClean="0"/>
              <a:t>在</a:t>
            </a:r>
            <a:r>
              <a:rPr lang="en-US" altLang="zh-CN" sz="2800" dirty="0" err="1" smtClean="0"/>
              <a:t>xy</a:t>
            </a:r>
            <a:r>
              <a:rPr lang="zh-CN" altLang="en-US" sz="2800" dirty="0" smtClean="0"/>
              <a:t>平面内</a:t>
            </a:r>
            <a:r>
              <a:rPr lang="en-US" altLang="zh-CN" sz="2800" dirty="0" smtClean="0"/>
              <a:t>)</a:t>
            </a:r>
            <a:r>
              <a:rPr lang="zh-CN" altLang="en-US" sz="2800" dirty="0" smtClean="0"/>
              <a:t>所作的功为：</a:t>
            </a:r>
            <a:endParaRPr lang="en-US" altLang="zh-CN" sz="28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46</a:t>
            </a:fld>
            <a:endParaRPr lang="en-US" altLang="zh-CN" dirty="0"/>
          </a:p>
        </p:txBody>
      </p:sp>
      <p:graphicFrame>
        <p:nvGraphicFramePr>
          <p:cNvPr id="39938" name="Object 2"/>
          <p:cNvGraphicFramePr>
            <a:graphicFrameLocks noChangeAspect="1"/>
          </p:cNvGraphicFramePr>
          <p:nvPr/>
        </p:nvGraphicFramePr>
        <p:xfrm>
          <a:off x="3643306" y="2285992"/>
          <a:ext cx="551095" cy="428628"/>
        </p:xfrm>
        <a:graphic>
          <a:graphicData uri="http://schemas.openxmlformats.org/presentationml/2006/ole">
            <mc:AlternateContent xmlns:mc="http://schemas.openxmlformats.org/markup-compatibility/2006">
              <mc:Choice xmlns:v="urn:schemas-microsoft-com:vml" Requires="v">
                <p:oleObj spid="_x0000_s40536" name="公式" r:id="rId3" imgW="228402" imgH="177646" progId="Equation.3">
                  <p:embed/>
                </p:oleObj>
              </mc:Choice>
              <mc:Fallback>
                <p:oleObj name="公式" r:id="rId3" imgW="228402" imgH="177646" progId="Equation.3">
                  <p:embed/>
                  <p:pic>
                    <p:nvPicPr>
                      <p:cNvPr id="0" name="Picture 5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6" y="2285992"/>
                        <a:ext cx="55109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nvGraphicFramePr>
        <p:xfrm>
          <a:off x="8001024" y="2214554"/>
          <a:ext cx="642942" cy="682367"/>
        </p:xfrm>
        <a:graphic>
          <a:graphicData uri="http://schemas.openxmlformats.org/presentationml/2006/ole">
            <mc:AlternateContent xmlns:mc="http://schemas.openxmlformats.org/markup-compatibility/2006">
              <mc:Choice xmlns:v="urn:schemas-microsoft-com:vml" Requires="v">
                <p:oleObj spid="_x0000_s40537" name="公式" r:id="rId5" imgW="215806" imgH="228501" progId="Equation.3">
                  <p:embed/>
                </p:oleObj>
              </mc:Choice>
              <mc:Fallback>
                <p:oleObj name="公式" r:id="rId5" imgW="215806" imgH="228501" progId="Equation.3">
                  <p:embed/>
                  <p:pic>
                    <p:nvPicPr>
                      <p:cNvPr id="0" name="Picture 5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24" y="2214554"/>
                        <a:ext cx="642942" cy="682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4"/>
          <p:cNvGraphicFramePr>
            <a:graphicFrameLocks noChangeAspect="1"/>
          </p:cNvGraphicFramePr>
          <p:nvPr/>
        </p:nvGraphicFramePr>
        <p:xfrm>
          <a:off x="1500166" y="2786058"/>
          <a:ext cx="1714512" cy="618215"/>
        </p:xfrm>
        <a:graphic>
          <a:graphicData uri="http://schemas.openxmlformats.org/presentationml/2006/ole">
            <mc:AlternateContent xmlns:mc="http://schemas.openxmlformats.org/markup-compatibility/2006">
              <mc:Choice xmlns:v="urn:schemas-microsoft-com:vml" Requires="v">
                <p:oleObj spid="_x0000_s40538" name="公式" r:id="rId7" imgW="634725" imgH="228501" progId="Equation.3">
                  <p:embed/>
                </p:oleObj>
              </mc:Choice>
              <mc:Fallback>
                <p:oleObj name="公式" r:id="rId7" imgW="634725" imgH="228501" progId="Equation.3">
                  <p:embed/>
                  <p:pic>
                    <p:nvPicPr>
                      <p:cNvPr id="0" name="Picture 5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2786058"/>
                        <a:ext cx="1714512" cy="618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1" name="Object 5"/>
          <p:cNvGraphicFramePr>
            <a:graphicFrameLocks noChangeAspect="1"/>
          </p:cNvGraphicFramePr>
          <p:nvPr/>
        </p:nvGraphicFramePr>
        <p:xfrm>
          <a:off x="1500166" y="3357562"/>
          <a:ext cx="1143008" cy="432958"/>
        </p:xfrm>
        <a:graphic>
          <a:graphicData uri="http://schemas.openxmlformats.org/presentationml/2006/ole">
            <mc:AlternateContent xmlns:mc="http://schemas.openxmlformats.org/markup-compatibility/2006">
              <mc:Choice xmlns:v="urn:schemas-microsoft-com:vml" Requires="v">
                <p:oleObj spid="_x0000_s40539" name="公式" r:id="rId9" imgW="469696" imgH="177723" progId="Equation.3">
                  <p:embed/>
                </p:oleObj>
              </mc:Choice>
              <mc:Fallback>
                <p:oleObj name="公式" r:id="rId9" imgW="469696" imgH="177723" progId="Equation.3">
                  <p:embed/>
                  <p:pic>
                    <p:nvPicPr>
                      <p:cNvPr id="0" name="Picture 5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66" y="3357562"/>
                        <a:ext cx="1143008" cy="432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6"/>
          <p:cNvGraphicFramePr>
            <a:graphicFrameLocks noChangeAspect="1"/>
          </p:cNvGraphicFramePr>
          <p:nvPr/>
        </p:nvGraphicFramePr>
        <p:xfrm>
          <a:off x="2928926" y="3286124"/>
          <a:ext cx="571504" cy="606548"/>
        </p:xfrm>
        <a:graphic>
          <a:graphicData uri="http://schemas.openxmlformats.org/presentationml/2006/ole">
            <mc:AlternateContent xmlns:mc="http://schemas.openxmlformats.org/markup-compatibility/2006">
              <mc:Choice xmlns:v="urn:schemas-microsoft-com:vml" Requires="v">
                <p:oleObj spid="_x0000_s40540" name="公式" r:id="rId11" imgW="215806" imgH="228501" progId="Equation.3">
                  <p:embed/>
                </p:oleObj>
              </mc:Choice>
              <mc:Fallback>
                <p:oleObj name="公式" r:id="rId11" imgW="215806" imgH="228501" progId="Equation.3">
                  <p:embed/>
                  <p:pic>
                    <p:nvPicPr>
                      <p:cNvPr id="0" name="Picture 5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926" y="3286124"/>
                        <a:ext cx="571504" cy="606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3" name="Object 7"/>
          <p:cNvGraphicFramePr>
            <a:graphicFrameLocks noChangeAspect="1"/>
          </p:cNvGraphicFramePr>
          <p:nvPr/>
        </p:nvGraphicFramePr>
        <p:xfrm>
          <a:off x="714348" y="4071942"/>
          <a:ext cx="500066" cy="771707"/>
        </p:xfrm>
        <a:graphic>
          <a:graphicData uri="http://schemas.openxmlformats.org/presentationml/2006/ole">
            <mc:AlternateContent xmlns:mc="http://schemas.openxmlformats.org/markup-compatibility/2006">
              <mc:Choice xmlns:v="urn:schemas-microsoft-com:vml" Requires="v">
                <p:oleObj spid="_x0000_s40541" name="公式" r:id="rId13" imgW="164957" imgH="253780" progId="Equation.3">
                  <p:embed/>
                </p:oleObj>
              </mc:Choice>
              <mc:Fallback>
                <p:oleObj name="公式" r:id="rId13" imgW="164957" imgH="253780" progId="Equation.3">
                  <p:embed/>
                  <p:pic>
                    <p:nvPicPr>
                      <p:cNvPr id="0" name="Picture 5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4348" y="4071942"/>
                        <a:ext cx="500066" cy="771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4" name="Object 8"/>
          <p:cNvGraphicFramePr>
            <a:graphicFrameLocks noChangeAspect="1"/>
          </p:cNvGraphicFramePr>
          <p:nvPr>
            <p:extLst>
              <p:ext uri="{D42A27DB-BD31-4B8C-83A1-F6EECF244321}">
                <p14:modId xmlns:p14="http://schemas.microsoft.com/office/powerpoint/2010/main" val="2868414643"/>
              </p:ext>
            </p:extLst>
          </p:nvPr>
        </p:nvGraphicFramePr>
        <p:xfrm>
          <a:off x="357158" y="4857760"/>
          <a:ext cx="4829092" cy="1285884"/>
        </p:xfrm>
        <a:graphic>
          <a:graphicData uri="http://schemas.openxmlformats.org/presentationml/2006/ole">
            <mc:AlternateContent xmlns:mc="http://schemas.openxmlformats.org/markup-compatibility/2006">
              <mc:Choice xmlns:v="urn:schemas-microsoft-com:vml" Requires="v">
                <p:oleObj spid="_x0000_s40542" name="Equation" r:id="rId15" imgW="1815840" imgH="482400" progId="">
                  <p:embed/>
                </p:oleObj>
              </mc:Choice>
              <mc:Fallback>
                <p:oleObj name="Equation" r:id="rId15" imgW="1815840" imgH="482400" progId="">
                  <p:embed/>
                  <p:pic>
                    <p:nvPicPr>
                      <p:cNvPr id="0" name="Picture 5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58" y="4857760"/>
                        <a:ext cx="4829092" cy="1285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5" name="Picture 19"/>
          <p:cNvPicPr>
            <a:picLocks noChangeAspect="1" noChangeArrowheads="1"/>
          </p:cNvPicPr>
          <p:nvPr/>
        </p:nvPicPr>
        <p:blipFill>
          <a:blip r:embed="rId17"/>
          <a:srcRect/>
          <a:stretch>
            <a:fillRect/>
          </a:stretch>
        </p:blipFill>
        <p:spPr bwMode="auto">
          <a:xfrm>
            <a:off x="5258394" y="3714753"/>
            <a:ext cx="3885606" cy="2571768"/>
          </a:xfrm>
          <a:prstGeom prst="rect">
            <a:avLst/>
          </a:prstGeom>
          <a:noFill/>
          <a:ln w="9525">
            <a:noFill/>
            <a:miter lim="800000"/>
            <a:headEnd/>
            <a:tailEnd/>
          </a:ln>
          <a:effectLst/>
        </p:spPr>
      </p:pic>
      <p:graphicFrame>
        <p:nvGraphicFramePr>
          <p:cNvPr id="5" name="对象 4"/>
          <p:cNvGraphicFramePr>
            <a:graphicFrameLocks noChangeAspect="1"/>
          </p:cNvGraphicFramePr>
          <p:nvPr>
            <p:extLst>
              <p:ext uri="{D42A27DB-BD31-4B8C-83A1-F6EECF244321}">
                <p14:modId xmlns:p14="http://schemas.microsoft.com/office/powerpoint/2010/main" val="1617447615"/>
              </p:ext>
            </p:extLst>
          </p:nvPr>
        </p:nvGraphicFramePr>
        <p:xfrm>
          <a:off x="7214171" y="4149080"/>
          <a:ext cx="310157" cy="496544"/>
        </p:xfrm>
        <a:graphic>
          <a:graphicData uri="http://schemas.openxmlformats.org/presentationml/2006/ole">
            <mc:AlternateContent xmlns:mc="http://schemas.openxmlformats.org/markup-compatibility/2006">
              <mc:Choice xmlns:v="urn:schemas-microsoft-com:vml" Requires="v">
                <p:oleObj spid="_x0000_s40543" name="Equation" r:id="rId18" imgW="126720" imgH="203040" progId="">
                  <p:embed/>
                </p:oleObj>
              </mc:Choice>
              <mc:Fallback>
                <p:oleObj name="Equation" r:id="rId18" imgW="126720" imgH="203040" progId="">
                  <p:embed/>
                  <p:pic>
                    <p:nvPicPr>
                      <p:cNvPr id="0" name="Picture 5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14171" y="4149080"/>
                        <a:ext cx="310157" cy="49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42113353"/>
              </p:ext>
            </p:extLst>
          </p:nvPr>
        </p:nvGraphicFramePr>
        <p:xfrm>
          <a:off x="7524328" y="4581128"/>
          <a:ext cx="323085" cy="432048"/>
        </p:xfrm>
        <a:graphic>
          <a:graphicData uri="http://schemas.openxmlformats.org/presentationml/2006/ole">
            <mc:AlternateContent xmlns:mc="http://schemas.openxmlformats.org/markup-compatibility/2006">
              <mc:Choice xmlns:v="urn:schemas-microsoft-com:vml" Requires="v">
                <p:oleObj spid="_x0000_s40544" name="Equation" r:id="rId20" imgW="152280" imgH="203040" progId="">
                  <p:embed/>
                </p:oleObj>
              </mc:Choice>
              <mc:Fallback>
                <p:oleObj name="Equation" r:id="rId20" imgW="152280" imgH="203040" progId="">
                  <p:embed/>
                  <p:pic>
                    <p:nvPicPr>
                      <p:cNvPr id="0" name="Picture 57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24328" y="4581128"/>
                        <a:ext cx="32308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9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9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r>
              <a:rPr lang="zh-CN" altLang="en-US" sz="2800" dirty="0" smtClean="0"/>
              <a:t>而                 正好是力      对转轴的力矩的大小。</a:t>
            </a:r>
            <a:endParaRPr lang="en-US" altLang="zh-CN" sz="2800" dirty="0" smtClean="0"/>
          </a:p>
          <a:p>
            <a:pPr>
              <a:buNone/>
            </a:pPr>
            <a:endParaRPr lang="en-US" altLang="zh-CN" sz="2800" dirty="0" smtClean="0"/>
          </a:p>
          <a:p>
            <a:r>
              <a:rPr lang="zh-CN" altLang="en-US" sz="2800" dirty="0" smtClean="0"/>
              <a:t>如果有很多外力同时作用于刚体</a:t>
            </a:r>
            <a:endParaRPr lang="en-US" altLang="zh-CN" sz="2800" dirty="0" smtClean="0"/>
          </a:p>
          <a:p>
            <a:r>
              <a:rPr lang="zh-CN" altLang="en-US" sz="2800" dirty="0" smtClean="0"/>
              <a:t>在刚体转动        的过程中，这些力对刚体做的总功为：</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47</a:t>
            </a:fld>
            <a:endParaRPr lang="en-US" altLang="zh-CN" dirty="0"/>
          </a:p>
        </p:txBody>
      </p:sp>
      <p:graphicFrame>
        <p:nvGraphicFramePr>
          <p:cNvPr id="64514" name="Object 2"/>
          <p:cNvGraphicFramePr>
            <a:graphicFrameLocks noChangeAspect="1"/>
          </p:cNvGraphicFramePr>
          <p:nvPr>
            <p:extLst>
              <p:ext uri="{D42A27DB-BD31-4B8C-83A1-F6EECF244321}">
                <p14:modId xmlns:p14="http://schemas.microsoft.com/office/powerpoint/2010/main" val="3860930381"/>
              </p:ext>
            </p:extLst>
          </p:nvPr>
        </p:nvGraphicFramePr>
        <p:xfrm>
          <a:off x="1158875" y="697260"/>
          <a:ext cx="1458913" cy="571500"/>
        </p:xfrm>
        <a:graphic>
          <a:graphicData uri="http://schemas.openxmlformats.org/presentationml/2006/ole">
            <mc:AlternateContent xmlns:mc="http://schemas.openxmlformats.org/markup-compatibility/2006">
              <mc:Choice xmlns:v="urn:schemas-microsoft-com:vml" Requires="v">
                <p:oleObj spid="_x0000_s64952" name="Equation" r:id="rId3" imgW="583920" imgH="228600" progId="">
                  <p:embed/>
                </p:oleObj>
              </mc:Choice>
              <mc:Fallback>
                <p:oleObj name="Equation" r:id="rId3" imgW="583920" imgH="228600" progId="">
                  <p:embed/>
                  <p:pic>
                    <p:nvPicPr>
                      <p:cNvPr id="0" name="Picture 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697260"/>
                        <a:ext cx="14589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3"/>
          <p:cNvGraphicFramePr>
            <a:graphicFrameLocks noChangeAspect="1"/>
          </p:cNvGraphicFramePr>
          <p:nvPr>
            <p:extLst>
              <p:ext uri="{D42A27DB-BD31-4B8C-83A1-F6EECF244321}">
                <p14:modId xmlns:p14="http://schemas.microsoft.com/office/powerpoint/2010/main" val="3354150687"/>
              </p:ext>
            </p:extLst>
          </p:nvPr>
        </p:nvGraphicFramePr>
        <p:xfrm>
          <a:off x="4108508" y="653211"/>
          <a:ext cx="463492" cy="657328"/>
        </p:xfrm>
        <a:graphic>
          <a:graphicData uri="http://schemas.openxmlformats.org/presentationml/2006/ole">
            <mc:AlternateContent xmlns:mc="http://schemas.openxmlformats.org/markup-compatibility/2006">
              <mc:Choice xmlns:v="urn:schemas-microsoft-com:vml" Requires="v">
                <p:oleObj spid="_x0000_s64953" name="公式" r:id="rId5" imgW="164957" imgH="253780" progId="Equation.3">
                  <p:embed/>
                </p:oleObj>
              </mc:Choice>
              <mc:Fallback>
                <p:oleObj name="公式" r:id="rId5" imgW="164957" imgH="253780" progId="Equation.3">
                  <p:embed/>
                  <p:pic>
                    <p:nvPicPr>
                      <p:cNvPr id="0" name="Picture 4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508" y="653211"/>
                        <a:ext cx="463492" cy="657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4"/>
          <p:cNvGraphicFramePr>
            <a:graphicFrameLocks noChangeAspect="1"/>
          </p:cNvGraphicFramePr>
          <p:nvPr>
            <p:extLst>
              <p:ext uri="{D42A27DB-BD31-4B8C-83A1-F6EECF244321}">
                <p14:modId xmlns:p14="http://schemas.microsoft.com/office/powerpoint/2010/main" val="1403290939"/>
              </p:ext>
            </p:extLst>
          </p:nvPr>
        </p:nvGraphicFramePr>
        <p:xfrm>
          <a:off x="1571604" y="1201887"/>
          <a:ext cx="2351716" cy="642937"/>
        </p:xfrm>
        <a:graphic>
          <a:graphicData uri="http://schemas.openxmlformats.org/presentationml/2006/ole">
            <mc:AlternateContent xmlns:mc="http://schemas.openxmlformats.org/markup-compatibility/2006">
              <mc:Choice xmlns:v="urn:schemas-microsoft-com:vml" Requires="v">
                <p:oleObj spid="_x0000_s64954" name="公式" r:id="rId7" imgW="838200" imgH="228600" progId="Equation.3">
                  <p:embed/>
                </p:oleObj>
              </mc:Choice>
              <mc:Fallback>
                <p:oleObj name="公式" r:id="rId7" imgW="838200" imgH="228600" progId="Equation.3">
                  <p:embed/>
                  <p:pic>
                    <p:nvPicPr>
                      <p:cNvPr id="0" name="Picture 4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04" y="1201887"/>
                        <a:ext cx="2351716"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5"/>
          <p:cNvGraphicFramePr>
            <a:graphicFrameLocks noChangeAspect="1"/>
          </p:cNvGraphicFramePr>
          <p:nvPr/>
        </p:nvGraphicFramePr>
        <p:xfrm>
          <a:off x="6072198" y="1571612"/>
          <a:ext cx="1883849" cy="735010"/>
        </p:xfrm>
        <a:graphic>
          <a:graphicData uri="http://schemas.openxmlformats.org/presentationml/2006/ole">
            <mc:AlternateContent xmlns:mc="http://schemas.openxmlformats.org/markup-compatibility/2006">
              <mc:Choice xmlns:v="urn:schemas-microsoft-com:vml" Requires="v">
                <p:oleObj spid="_x0000_s64955" name="公式" r:id="rId9" imgW="622030" imgH="241195" progId="Equation.3">
                  <p:embed/>
                </p:oleObj>
              </mc:Choice>
              <mc:Fallback>
                <p:oleObj name="公式" r:id="rId9" imgW="622030" imgH="241195" progId="Equation.3">
                  <p:embed/>
                  <p:pic>
                    <p:nvPicPr>
                      <p:cNvPr id="0" name="Picture 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2198" y="1571612"/>
                        <a:ext cx="1883849" cy="735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6"/>
          <p:cNvGraphicFramePr>
            <a:graphicFrameLocks noChangeAspect="1"/>
          </p:cNvGraphicFramePr>
          <p:nvPr>
            <p:extLst>
              <p:ext uri="{D42A27DB-BD31-4B8C-83A1-F6EECF244321}">
                <p14:modId xmlns:p14="http://schemas.microsoft.com/office/powerpoint/2010/main" val="2710388120"/>
              </p:ext>
            </p:extLst>
          </p:nvPr>
        </p:nvGraphicFramePr>
        <p:xfrm>
          <a:off x="2857488" y="2225299"/>
          <a:ext cx="714380" cy="555629"/>
        </p:xfrm>
        <a:graphic>
          <a:graphicData uri="http://schemas.openxmlformats.org/presentationml/2006/ole">
            <mc:AlternateContent xmlns:mc="http://schemas.openxmlformats.org/markup-compatibility/2006">
              <mc:Choice xmlns:v="urn:schemas-microsoft-com:vml" Requires="v">
                <p:oleObj spid="_x0000_s64956" name="公式" r:id="rId11" imgW="228402" imgH="177646" progId="Equation.3">
                  <p:embed/>
                </p:oleObj>
              </mc:Choice>
              <mc:Fallback>
                <p:oleObj name="公式" r:id="rId11" imgW="228402" imgH="177646" progId="Equation.3">
                  <p:embed/>
                  <p:pic>
                    <p:nvPicPr>
                      <p:cNvPr id="0" name="Picture 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488" y="2225299"/>
                        <a:ext cx="714380" cy="555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7"/>
          <p:cNvGraphicFramePr>
            <a:graphicFrameLocks noChangeAspect="1"/>
          </p:cNvGraphicFramePr>
          <p:nvPr/>
        </p:nvGraphicFramePr>
        <p:xfrm>
          <a:off x="1857356" y="3357562"/>
          <a:ext cx="5529301" cy="2857520"/>
        </p:xfrm>
        <a:graphic>
          <a:graphicData uri="http://schemas.openxmlformats.org/presentationml/2006/ole">
            <mc:AlternateContent xmlns:mc="http://schemas.openxmlformats.org/markup-compatibility/2006">
              <mc:Choice xmlns:v="urn:schemas-microsoft-com:vml" Requires="v">
                <p:oleObj spid="_x0000_s64957" name="公式" r:id="rId13" imgW="1574800" imgH="812800" progId="Equation.3">
                  <p:embed/>
                </p:oleObj>
              </mc:Choice>
              <mc:Fallback>
                <p:oleObj name="公式" r:id="rId13" imgW="1574800" imgH="812800" progId="Equation.3">
                  <p:embed/>
                  <p:pic>
                    <p:nvPicPr>
                      <p:cNvPr id="0" name="Picture 4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7356" y="3357562"/>
                        <a:ext cx="5529301" cy="285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r>
              <a:rPr lang="zh-CN" altLang="en-US" sz="2800" dirty="0" smtClean="0"/>
              <a:t>如刚体在合力矩 的作用下，从             合力矩所作的功为：</a:t>
            </a:r>
            <a:endParaRPr lang="en-US" altLang="zh-CN" sz="2800" dirty="0" smtClean="0"/>
          </a:p>
          <a:p>
            <a:endParaRPr lang="en-US" altLang="zh-CN" sz="2800" dirty="0" smtClean="0"/>
          </a:p>
          <a:p>
            <a:r>
              <a:rPr lang="zh-CN" altLang="en-US" sz="2800" dirty="0" smtClean="0"/>
              <a:t>这里注意：在计算合力矩       时，与     同向的力矩为正，与    反向的力矩为负。</a:t>
            </a:r>
            <a:endParaRPr lang="en-US" altLang="zh-CN" sz="2800" dirty="0" smtClean="0"/>
          </a:p>
          <a:p>
            <a:r>
              <a:rPr lang="zh-CN" altLang="en-US" sz="2800" dirty="0" smtClean="0"/>
              <a:t>力矩的功率：</a:t>
            </a:r>
            <a:endParaRPr lang="en-US" altLang="zh-CN" sz="2000" dirty="0" smtClean="0"/>
          </a:p>
          <a:p>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48</a:t>
            </a:fld>
            <a:endParaRPr lang="en-US" altLang="zh-CN" dirty="0"/>
          </a:p>
        </p:txBody>
      </p:sp>
      <p:graphicFrame>
        <p:nvGraphicFramePr>
          <p:cNvPr id="40962" name="Object 2"/>
          <p:cNvGraphicFramePr>
            <a:graphicFrameLocks noChangeAspect="1"/>
          </p:cNvGraphicFramePr>
          <p:nvPr/>
        </p:nvGraphicFramePr>
        <p:xfrm>
          <a:off x="5857884" y="714356"/>
          <a:ext cx="1071570" cy="455156"/>
        </p:xfrm>
        <a:graphic>
          <a:graphicData uri="http://schemas.openxmlformats.org/presentationml/2006/ole">
            <mc:AlternateContent xmlns:mc="http://schemas.openxmlformats.org/markup-compatibility/2006">
              <mc:Choice xmlns:v="urn:schemas-microsoft-com:vml" Requires="v">
                <p:oleObj spid="_x0000_s41400" name="公式" r:id="rId3" imgW="418918" imgH="177723" progId="Equation.3">
                  <p:embed/>
                </p:oleObj>
              </mc:Choice>
              <mc:Fallback>
                <p:oleObj name="公式" r:id="rId3" imgW="418918" imgH="177723" progId="Equation.3">
                  <p:embed/>
                  <p:pic>
                    <p:nvPicPr>
                      <p:cNvPr id="0" name="Picture 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4" y="714356"/>
                        <a:ext cx="1071570" cy="455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3"/>
          <p:cNvGraphicFramePr>
            <a:graphicFrameLocks noChangeAspect="1"/>
          </p:cNvGraphicFramePr>
          <p:nvPr>
            <p:extLst>
              <p:ext uri="{D42A27DB-BD31-4B8C-83A1-F6EECF244321}">
                <p14:modId xmlns:p14="http://schemas.microsoft.com/office/powerpoint/2010/main" val="355144448"/>
              </p:ext>
            </p:extLst>
          </p:nvPr>
        </p:nvGraphicFramePr>
        <p:xfrm>
          <a:off x="3179763" y="1276176"/>
          <a:ext cx="2249487" cy="928688"/>
        </p:xfrm>
        <a:graphic>
          <a:graphicData uri="http://schemas.openxmlformats.org/presentationml/2006/ole">
            <mc:AlternateContent xmlns:mc="http://schemas.openxmlformats.org/markup-compatibility/2006">
              <mc:Choice xmlns:v="urn:schemas-microsoft-com:vml" Requires="v">
                <p:oleObj spid="_x0000_s41401" name="Equation" r:id="rId5" imgW="799920" imgH="330120" progId="">
                  <p:embed/>
                </p:oleObj>
              </mc:Choice>
              <mc:Fallback>
                <p:oleObj name="Equation" r:id="rId5" imgW="799920" imgH="330120" progId="">
                  <p:embed/>
                  <p:pic>
                    <p:nvPicPr>
                      <p:cNvPr id="0" name="Picture 4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763" y="1276176"/>
                        <a:ext cx="2249487"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4"/>
          <p:cNvGraphicFramePr>
            <a:graphicFrameLocks noChangeAspect="1"/>
          </p:cNvGraphicFramePr>
          <p:nvPr>
            <p:extLst>
              <p:ext uri="{D42A27DB-BD31-4B8C-83A1-F6EECF244321}">
                <p14:modId xmlns:p14="http://schemas.microsoft.com/office/powerpoint/2010/main" val="277964839"/>
              </p:ext>
            </p:extLst>
          </p:nvPr>
        </p:nvGraphicFramePr>
        <p:xfrm>
          <a:off x="5143500" y="2084388"/>
          <a:ext cx="428625" cy="554037"/>
        </p:xfrm>
        <a:graphic>
          <a:graphicData uri="http://schemas.openxmlformats.org/presentationml/2006/ole">
            <mc:AlternateContent xmlns:mc="http://schemas.openxmlformats.org/markup-compatibility/2006">
              <mc:Choice xmlns:v="urn:schemas-microsoft-com:vml" Requires="v">
                <p:oleObj spid="_x0000_s41402" name="Equation" r:id="rId7" imgW="126720" imgH="177480" progId="">
                  <p:embed/>
                </p:oleObj>
              </mc:Choice>
              <mc:Fallback>
                <p:oleObj name="Equation" r:id="rId7" imgW="126720" imgH="177480" progId="">
                  <p:embed/>
                  <p:pic>
                    <p:nvPicPr>
                      <p:cNvPr id="0" name="Picture 4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2084388"/>
                        <a:ext cx="42862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6715140" y="2143116"/>
          <a:ext cx="468042" cy="542929"/>
        </p:xfrm>
        <a:graphic>
          <a:graphicData uri="http://schemas.openxmlformats.org/presentationml/2006/ole">
            <mc:AlternateContent xmlns:mc="http://schemas.openxmlformats.org/markup-compatibility/2006">
              <mc:Choice xmlns:v="urn:schemas-microsoft-com:vml" Requires="v">
                <p:oleObj spid="_x0000_s41403" name="公式" r:id="rId9" imgW="152202" imgH="177569" progId="Equation.3">
                  <p:embed/>
                </p:oleObj>
              </mc:Choice>
              <mc:Fallback>
                <p:oleObj name="公式" r:id="rId9" imgW="152202" imgH="177569" progId="Equation.3">
                  <p:embed/>
                  <p:pic>
                    <p:nvPicPr>
                      <p:cNvPr id="0" name="Picture 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40" y="2143116"/>
                        <a:ext cx="468042" cy="542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6"/>
          <p:cNvGraphicFramePr>
            <a:graphicFrameLocks noChangeAspect="1"/>
          </p:cNvGraphicFramePr>
          <p:nvPr/>
        </p:nvGraphicFramePr>
        <p:xfrm>
          <a:off x="3214678" y="2571744"/>
          <a:ext cx="500066" cy="580077"/>
        </p:xfrm>
        <a:graphic>
          <a:graphicData uri="http://schemas.openxmlformats.org/presentationml/2006/ole">
            <mc:AlternateContent xmlns:mc="http://schemas.openxmlformats.org/markup-compatibility/2006">
              <mc:Choice xmlns:v="urn:schemas-microsoft-com:vml" Requires="v">
                <p:oleObj spid="_x0000_s41404" name="公式" r:id="rId11" imgW="152202" imgH="177569" progId="Equation.3">
                  <p:embed/>
                </p:oleObj>
              </mc:Choice>
              <mc:Fallback>
                <p:oleObj name="公式" r:id="rId11" imgW="152202" imgH="177569" progId="Equation.3">
                  <p:embed/>
                  <p:pic>
                    <p:nvPicPr>
                      <p:cNvPr id="0" name="Picture 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4678" y="2571744"/>
                        <a:ext cx="500066" cy="580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92163311"/>
              </p:ext>
            </p:extLst>
          </p:nvPr>
        </p:nvGraphicFramePr>
        <p:xfrm>
          <a:off x="1016000" y="3933825"/>
          <a:ext cx="6654800" cy="1865313"/>
        </p:xfrm>
        <a:graphic>
          <a:graphicData uri="http://schemas.openxmlformats.org/presentationml/2006/ole">
            <mc:AlternateContent xmlns:mc="http://schemas.openxmlformats.org/markup-compatibility/2006">
              <mc:Choice xmlns:v="urn:schemas-microsoft-com:vml" Requires="v">
                <p:oleObj spid="_x0000_s41405" name="Equation" r:id="rId13" imgW="1485720" imgH="419040" progId="Equation.DSMT4">
                  <p:embed/>
                </p:oleObj>
              </mc:Choice>
              <mc:Fallback>
                <p:oleObj name="Equation" r:id="rId13" imgW="1485720" imgH="419040" progId="Equation.DSMT4">
                  <p:embed/>
                  <p:pic>
                    <p:nvPicPr>
                      <p:cNvPr id="0" name="Picture 421"/>
                      <p:cNvPicPr>
                        <a:picLocks noChangeAspect="1" noChangeArrowheads="1"/>
                      </p:cNvPicPr>
                      <p:nvPr/>
                    </p:nvPicPr>
                    <p:blipFill>
                      <a:blip r:embed="rId14"/>
                      <a:srcRect/>
                      <a:stretch>
                        <a:fillRect/>
                      </a:stretch>
                    </p:blipFill>
                    <p:spPr bwMode="auto">
                      <a:xfrm>
                        <a:off x="1016000" y="3933825"/>
                        <a:ext cx="6654800" cy="186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4"/>
                                        </p:tgtEl>
                                        <p:attrNameLst>
                                          <p:attrName>style.visibility</p:attrName>
                                        </p:attrNameLst>
                                      </p:cBhvr>
                                      <p:to>
                                        <p:strVal val="visible"/>
                                      </p:to>
                                    </p:set>
                                    <p:anim calcmode="lin" valueType="num">
                                      <p:cBhvr additive="base">
                                        <p:cTn id="11" dur="500" fill="hold"/>
                                        <p:tgtEl>
                                          <p:spTgt spid="40964"/>
                                        </p:tgtEl>
                                        <p:attrNameLst>
                                          <p:attrName>ppt_x</p:attrName>
                                        </p:attrNameLst>
                                      </p:cBhvr>
                                      <p:tavLst>
                                        <p:tav tm="0">
                                          <p:val>
                                            <p:strVal val="#ppt_x"/>
                                          </p:val>
                                        </p:tav>
                                        <p:tav tm="100000">
                                          <p:val>
                                            <p:strVal val="#ppt_x"/>
                                          </p:val>
                                        </p:tav>
                                      </p:tavLst>
                                    </p:anim>
                                    <p:anim calcmode="lin" valueType="num">
                                      <p:cBhvr additive="base">
                                        <p:cTn id="12" dur="500" fill="hold"/>
                                        <p:tgtEl>
                                          <p:spTgt spid="409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5"/>
                                        </p:tgtEl>
                                        <p:attrNameLst>
                                          <p:attrName>style.visibility</p:attrName>
                                        </p:attrNameLst>
                                      </p:cBhvr>
                                      <p:to>
                                        <p:strVal val="visible"/>
                                      </p:to>
                                    </p:set>
                                    <p:anim calcmode="lin" valueType="num">
                                      <p:cBhvr additive="base">
                                        <p:cTn id="15" dur="500" fill="hold"/>
                                        <p:tgtEl>
                                          <p:spTgt spid="40965"/>
                                        </p:tgtEl>
                                        <p:attrNameLst>
                                          <p:attrName>ppt_x</p:attrName>
                                        </p:attrNameLst>
                                      </p:cBhvr>
                                      <p:tavLst>
                                        <p:tav tm="0">
                                          <p:val>
                                            <p:strVal val="#ppt_x"/>
                                          </p:val>
                                        </p:tav>
                                        <p:tav tm="100000">
                                          <p:val>
                                            <p:strVal val="#ppt_x"/>
                                          </p:val>
                                        </p:tav>
                                      </p:tavLst>
                                    </p:anim>
                                    <p:anim calcmode="lin" valueType="num">
                                      <p:cBhvr additive="base">
                                        <p:cTn id="16" dur="500" fill="hold"/>
                                        <p:tgtEl>
                                          <p:spTgt spid="4096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additive="base">
                                        <p:cTn id="19" dur="500" fill="hold"/>
                                        <p:tgtEl>
                                          <p:spTgt spid="40966"/>
                                        </p:tgtEl>
                                        <p:attrNameLst>
                                          <p:attrName>ppt_x</p:attrName>
                                        </p:attrNameLst>
                                      </p:cBhvr>
                                      <p:tavLst>
                                        <p:tav tm="0">
                                          <p:val>
                                            <p:strVal val="#ppt_x"/>
                                          </p:val>
                                        </p:tav>
                                        <p:tav tm="100000">
                                          <p:val>
                                            <p:strVal val="#ppt_x"/>
                                          </p:val>
                                        </p:tav>
                                      </p:tavLst>
                                    </p:anim>
                                    <p:anim calcmode="lin" valueType="num">
                                      <p:cBhvr additive="base">
                                        <p:cTn id="20"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7"/>
                                        </p:tgtEl>
                                        <p:attrNameLst>
                                          <p:attrName>style.visibility</p:attrName>
                                        </p:attrNameLst>
                                      </p:cBhvr>
                                      <p:to>
                                        <p:strVal val="visible"/>
                                      </p:to>
                                    </p:set>
                                    <p:anim calcmode="lin" valueType="num">
                                      <p:cBhvr additive="base">
                                        <p:cTn id="31" dur="500" fill="hold"/>
                                        <p:tgtEl>
                                          <p:spTgt spid="40967"/>
                                        </p:tgtEl>
                                        <p:attrNameLst>
                                          <p:attrName>ppt_x</p:attrName>
                                        </p:attrNameLst>
                                      </p:cBhvr>
                                      <p:tavLst>
                                        <p:tav tm="0">
                                          <p:val>
                                            <p:strVal val="#ppt_x"/>
                                          </p:val>
                                        </p:tav>
                                        <p:tav tm="100000">
                                          <p:val>
                                            <p:strVal val="#ppt_x"/>
                                          </p:val>
                                        </p:tav>
                                      </p:tavLst>
                                    </p:anim>
                                    <p:anim calcmode="lin" valueType="num">
                                      <p:cBhvr additive="base">
                                        <p:cTn id="32"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r>
              <a:rPr lang="zh-CN" altLang="en-US" sz="2800" dirty="0" smtClean="0"/>
              <a:t>如果 </a:t>
            </a:r>
            <a:r>
              <a:rPr lang="en-US" altLang="zh-CN" sz="2800" dirty="0" smtClean="0"/>
              <a:t>F</a:t>
            </a:r>
            <a:r>
              <a:rPr lang="zh-CN" altLang="en-US" sz="2800" dirty="0" smtClean="0"/>
              <a:t>不在</a:t>
            </a:r>
            <a:r>
              <a:rPr lang="en-US" altLang="zh-CN" sz="2800" dirty="0" err="1" smtClean="0"/>
              <a:t>xy</a:t>
            </a:r>
            <a:r>
              <a:rPr lang="zh-CN" altLang="en-US" sz="2800" dirty="0" smtClean="0"/>
              <a:t>平面内，则只考虑</a:t>
            </a:r>
            <a:r>
              <a:rPr lang="en-US" altLang="zh-CN" sz="2800" dirty="0" err="1" smtClean="0"/>
              <a:t>xy</a:t>
            </a:r>
            <a:r>
              <a:rPr lang="zh-CN" altLang="en-US" sz="2800" dirty="0" smtClean="0"/>
              <a:t>平面的分量即可。</a:t>
            </a:r>
            <a:endParaRPr lang="en-US" altLang="zh-CN" sz="2800" dirty="0" smtClean="0"/>
          </a:p>
          <a:p>
            <a:r>
              <a:rPr lang="zh-CN" altLang="en-US" sz="2800" dirty="0" smtClean="0"/>
              <a:t>有了做功的概念，刚体动能、势能后，有关质点系的功能</a:t>
            </a:r>
            <a:r>
              <a:rPr lang="zh-CN" altLang="en-US" sz="2800" dirty="0"/>
              <a:t>关系</a:t>
            </a:r>
            <a:r>
              <a:rPr lang="zh-CN" altLang="en-US" sz="2800" dirty="0" smtClean="0"/>
              <a:t>都可适用于刚体。</a:t>
            </a:r>
            <a:endParaRPr lang="en-US" altLang="zh-CN" sz="2800" dirty="0" smtClean="0"/>
          </a:p>
          <a:p>
            <a:r>
              <a:rPr lang="zh-CN" altLang="en-US" sz="2800" dirty="0"/>
              <a:t>如</a:t>
            </a:r>
            <a:r>
              <a:rPr lang="zh-CN" altLang="en-US" sz="2800" dirty="0" smtClean="0"/>
              <a:t>定轴转动的动能定理：</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49</a:t>
            </a:fld>
            <a:endParaRPr lang="en-US" altLang="zh-CN" dirty="0"/>
          </a:p>
        </p:txBody>
      </p:sp>
      <p:graphicFrame>
        <p:nvGraphicFramePr>
          <p:cNvPr id="65538" name="Object 2"/>
          <p:cNvGraphicFramePr>
            <a:graphicFrameLocks noChangeAspect="1"/>
          </p:cNvGraphicFramePr>
          <p:nvPr/>
        </p:nvGraphicFramePr>
        <p:xfrm>
          <a:off x="857224" y="2928934"/>
          <a:ext cx="8096878" cy="3679837"/>
        </p:xfrm>
        <a:graphic>
          <a:graphicData uri="http://schemas.openxmlformats.org/presentationml/2006/ole">
            <mc:AlternateContent xmlns:mc="http://schemas.openxmlformats.org/markup-compatibility/2006">
              <mc:Choice xmlns:v="urn:schemas-microsoft-com:vml" Requires="v">
                <p:oleObj spid="_x0000_s65611" name="公式" r:id="rId3" imgW="2667000" imgH="1219200" progId="Equation.3">
                  <p:embed/>
                </p:oleObj>
              </mc:Choice>
              <mc:Fallback>
                <p:oleObj name="公式" r:id="rId3" imgW="2667000" imgH="1219200"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928934"/>
                        <a:ext cx="8096878" cy="367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8"/>
                                        </p:tgtEl>
                                        <p:attrNameLst>
                                          <p:attrName>style.visibility</p:attrName>
                                        </p:attrNameLst>
                                      </p:cBhvr>
                                      <p:to>
                                        <p:strVal val="visible"/>
                                      </p:to>
                                    </p:set>
                                    <p:anim calcmode="lin" valueType="num">
                                      <p:cBhvr additive="base">
                                        <p:cTn id="19" dur="500" fill="hold"/>
                                        <p:tgtEl>
                                          <p:spTgt spid="65538"/>
                                        </p:tgtEl>
                                        <p:attrNameLst>
                                          <p:attrName>ppt_x</p:attrName>
                                        </p:attrNameLst>
                                      </p:cBhvr>
                                      <p:tavLst>
                                        <p:tav tm="0">
                                          <p:val>
                                            <p:strVal val="#ppt_x"/>
                                          </p:val>
                                        </p:tav>
                                        <p:tav tm="100000">
                                          <p:val>
                                            <p:strVal val="#ppt_x"/>
                                          </p:val>
                                        </p:tav>
                                      </p:tavLst>
                                    </p:anim>
                                    <p:anim calcmode="lin" valueType="num">
                                      <p:cBhvr additive="base">
                                        <p:cTn id="20"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571480"/>
            <a:ext cx="7772400" cy="5524520"/>
          </a:xfrm>
        </p:spPr>
        <p:txBody>
          <a:bodyPr/>
          <a:lstStyle/>
          <a:p>
            <a:pPr>
              <a:buFont typeface="Arial" panose="020B0604020202020204" pitchFamily="34" charset="0"/>
              <a:buChar char="•"/>
            </a:pPr>
            <a:r>
              <a:rPr lang="zh-CN" altLang="en-US" sz="2800" dirty="0" smtClean="0"/>
              <a:t>对刚体上任一点</a:t>
            </a:r>
            <a:r>
              <a:rPr lang="en-US" altLang="zh-CN" sz="2800" dirty="0" smtClean="0"/>
              <a:t>A</a:t>
            </a:r>
            <a:r>
              <a:rPr lang="zh-CN" altLang="en-US" sz="2800" dirty="0" smtClean="0"/>
              <a:t>，作</a:t>
            </a:r>
            <a:endParaRPr lang="en-US" altLang="zh-CN" sz="2800" dirty="0" smtClean="0"/>
          </a:p>
          <a:p>
            <a:pPr>
              <a:buNone/>
            </a:pPr>
            <a:r>
              <a:rPr lang="en-US" altLang="zh-CN" sz="2800" dirty="0" smtClean="0"/>
              <a:t>    OA——A</a:t>
            </a:r>
            <a:r>
              <a:rPr lang="zh-CN" altLang="en-US" sz="2800" dirty="0" smtClean="0"/>
              <a:t>点的半径 </a:t>
            </a:r>
            <a:r>
              <a:rPr lang="en-US" altLang="zh-CN" sz="2800" dirty="0" smtClean="0"/>
              <a:t>r</a:t>
            </a:r>
          </a:p>
          <a:p>
            <a:pPr>
              <a:buNone/>
            </a:pPr>
            <a:r>
              <a:rPr lang="en-US" altLang="zh-CN" sz="2800" dirty="0" smtClean="0"/>
              <a:t>    OA</a:t>
            </a:r>
            <a:r>
              <a:rPr lang="zh-CN" altLang="en-US" sz="2800" dirty="0" smtClean="0"/>
              <a:t>绕过的角度        叫刚体的角位移。</a:t>
            </a:r>
            <a:endParaRPr lang="en-US" altLang="zh-CN" sz="2800" dirty="0" smtClean="0"/>
          </a:p>
          <a:p>
            <a:pPr>
              <a:buNone/>
            </a:pPr>
            <a:endParaRPr lang="en-US" altLang="zh-CN" sz="2800" dirty="0" smtClean="0"/>
          </a:p>
          <a:p>
            <a:pPr>
              <a:buNone/>
            </a:pPr>
            <a:r>
              <a:rPr lang="zh-CN" altLang="en-US" sz="2800" dirty="0" smtClean="0"/>
              <a:t>    因为刚体没有形变，故在同一时间内，各点角位移大小相等，且有相同的角速度      及角加速度     ，但各点到轴线距离不同，故线速度、线加速度各不同。因此，描述刚体转动时，多采用角量。</a:t>
            </a:r>
            <a:endParaRPr lang="en-US" altLang="zh-CN" sz="2800" dirty="0" smtClean="0"/>
          </a:p>
          <a:p>
            <a:pPr>
              <a:buFont typeface="Wingdings" pitchFamily="2" charset="2"/>
              <a:buChar char="u"/>
            </a:pPr>
            <a:r>
              <a:rPr lang="zh-CN" altLang="en-US" sz="2800" b="1" dirty="0" smtClean="0">
                <a:solidFill>
                  <a:srgbClr val="C00000"/>
                </a:solidFill>
              </a:rPr>
              <a:t>自由度</a:t>
            </a:r>
            <a:r>
              <a:rPr lang="en-US" altLang="zh-CN" sz="2800" b="1" dirty="0" smtClean="0">
                <a:solidFill>
                  <a:srgbClr val="C00000"/>
                </a:solidFill>
              </a:rPr>
              <a:t>:</a:t>
            </a:r>
            <a:r>
              <a:rPr lang="zh-CN" altLang="en-US" sz="2800" dirty="0" smtClean="0"/>
              <a:t>确定一个刚体的位置所需的独立坐标数称为这个刚体的自由度，一般有</a:t>
            </a:r>
            <a:r>
              <a:rPr lang="en-US" altLang="zh-CN" sz="2800" dirty="0" smtClean="0"/>
              <a:t>6</a:t>
            </a:r>
            <a:r>
              <a:rPr lang="zh-CN" altLang="en-US" sz="2800" dirty="0" smtClean="0"/>
              <a:t>个。</a:t>
            </a:r>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a:t>
            </a:fld>
            <a:endParaRPr lang="en-US" altLang="zh-CN" dirty="0"/>
          </a:p>
        </p:txBody>
      </p:sp>
      <p:graphicFrame>
        <p:nvGraphicFramePr>
          <p:cNvPr id="46082" name="Object 2"/>
          <p:cNvGraphicFramePr>
            <a:graphicFrameLocks noChangeAspect="1"/>
          </p:cNvGraphicFramePr>
          <p:nvPr/>
        </p:nvGraphicFramePr>
        <p:xfrm>
          <a:off x="4786314" y="571480"/>
          <a:ext cx="1500198" cy="616747"/>
        </p:xfrm>
        <a:graphic>
          <a:graphicData uri="http://schemas.openxmlformats.org/presentationml/2006/ole">
            <mc:AlternateContent xmlns:mc="http://schemas.openxmlformats.org/markup-compatibility/2006">
              <mc:Choice xmlns:v="urn:schemas-microsoft-com:vml" Requires="v">
                <p:oleObj spid="_x0000_s46374" name="公式" r:id="rId3" imgW="494870" imgH="203024" progId="Equation.3">
                  <p:embed/>
                </p:oleObj>
              </mc:Choice>
              <mc:Fallback>
                <p:oleObj name="公式" r:id="rId3" imgW="494870" imgH="203024" progId="Equation.3">
                  <p:embed/>
                  <p:pic>
                    <p:nvPicPr>
                      <p:cNvPr id="0" name="Picture 2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571480"/>
                        <a:ext cx="1500198" cy="6167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3"/>
          <p:cNvGraphicFramePr>
            <a:graphicFrameLocks noChangeAspect="1"/>
          </p:cNvGraphicFramePr>
          <p:nvPr>
            <p:extLst>
              <p:ext uri="{D42A27DB-BD31-4B8C-83A1-F6EECF244321}">
                <p14:modId xmlns:p14="http://schemas.microsoft.com/office/powerpoint/2010/main" val="4146014131"/>
              </p:ext>
            </p:extLst>
          </p:nvPr>
        </p:nvGraphicFramePr>
        <p:xfrm>
          <a:off x="3419872" y="1571612"/>
          <a:ext cx="642942" cy="571505"/>
        </p:xfrm>
        <a:graphic>
          <a:graphicData uri="http://schemas.openxmlformats.org/presentationml/2006/ole">
            <mc:AlternateContent xmlns:mc="http://schemas.openxmlformats.org/markup-compatibility/2006">
              <mc:Choice xmlns:v="urn:schemas-microsoft-com:vml" Requires="v">
                <p:oleObj spid="_x0000_s46375" name="公式" r:id="rId5" imgW="228501" imgH="203112" progId="Equation.3">
                  <p:embed/>
                </p:oleObj>
              </mc:Choice>
              <mc:Fallback>
                <p:oleObj name="公式" r:id="rId5" imgW="228501" imgH="203112" progId="Equation.3">
                  <p:embed/>
                  <p:pic>
                    <p:nvPicPr>
                      <p:cNvPr id="0" name="Picture 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1571612"/>
                        <a:ext cx="642942" cy="571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4"/>
          <p:cNvGraphicFramePr>
            <a:graphicFrameLocks noChangeAspect="1"/>
          </p:cNvGraphicFramePr>
          <p:nvPr>
            <p:extLst>
              <p:ext uri="{D42A27DB-BD31-4B8C-83A1-F6EECF244321}">
                <p14:modId xmlns:p14="http://schemas.microsoft.com/office/powerpoint/2010/main" val="2358467914"/>
              </p:ext>
            </p:extLst>
          </p:nvPr>
        </p:nvGraphicFramePr>
        <p:xfrm>
          <a:off x="6516216" y="3140968"/>
          <a:ext cx="446064" cy="408696"/>
        </p:xfrm>
        <a:graphic>
          <a:graphicData uri="http://schemas.openxmlformats.org/presentationml/2006/ole">
            <mc:AlternateContent xmlns:mc="http://schemas.openxmlformats.org/markup-compatibility/2006">
              <mc:Choice xmlns:v="urn:schemas-microsoft-com:vml" Requires="v">
                <p:oleObj spid="_x0000_s46376" name="公式" r:id="rId7" imgW="152334" imgH="139639" progId="Equation.3">
                  <p:embed/>
                </p:oleObj>
              </mc:Choice>
              <mc:Fallback>
                <p:oleObj name="公式" r:id="rId7" imgW="152334" imgH="139639" progId="Equation.3">
                  <p:embed/>
                  <p:pic>
                    <p:nvPicPr>
                      <p:cNvPr id="0" name="Picture 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3140968"/>
                        <a:ext cx="446064" cy="408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3226563517"/>
              </p:ext>
            </p:extLst>
          </p:nvPr>
        </p:nvGraphicFramePr>
        <p:xfrm>
          <a:off x="1835696" y="3573016"/>
          <a:ext cx="571504" cy="432230"/>
        </p:xfrm>
        <a:graphic>
          <a:graphicData uri="http://schemas.openxmlformats.org/presentationml/2006/ole">
            <mc:AlternateContent xmlns:mc="http://schemas.openxmlformats.org/markup-compatibility/2006">
              <mc:Choice xmlns:v="urn:schemas-microsoft-com:vml" Requires="v">
                <p:oleObj spid="_x0000_s46377" name="公式" r:id="rId9" imgW="152334" imgH="139639" progId="Equation.3">
                  <p:embed/>
                </p:oleObj>
              </mc:Choice>
              <mc:Fallback>
                <p:oleObj name="公式" r:id="rId9" imgW="152334" imgH="139639" progId="Equation.3">
                  <p:embed/>
                  <p:pic>
                    <p:nvPicPr>
                      <p:cNvPr id="0" name="Picture 2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3573016"/>
                        <a:ext cx="571504" cy="432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083"/>
                                        </p:tgtEl>
                                        <p:attrNameLst>
                                          <p:attrName>style.visibility</p:attrName>
                                        </p:attrNameLst>
                                      </p:cBhvr>
                                      <p:to>
                                        <p:strVal val="visible"/>
                                      </p:to>
                                    </p:set>
                                    <p:anim calcmode="lin" valueType="num">
                                      <p:cBhvr additive="base">
                                        <p:cTn id="17" dur="500" fill="hold"/>
                                        <p:tgtEl>
                                          <p:spTgt spid="46083"/>
                                        </p:tgtEl>
                                        <p:attrNameLst>
                                          <p:attrName>ppt_x</p:attrName>
                                        </p:attrNameLst>
                                      </p:cBhvr>
                                      <p:tavLst>
                                        <p:tav tm="0">
                                          <p:val>
                                            <p:strVal val="#ppt_x"/>
                                          </p:val>
                                        </p:tav>
                                        <p:tav tm="100000">
                                          <p:val>
                                            <p:strVal val="#ppt_x"/>
                                          </p:val>
                                        </p:tav>
                                      </p:tavLst>
                                    </p:anim>
                                    <p:anim calcmode="lin" valueType="num">
                                      <p:cBhvr additive="base">
                                        <p:cTn id="1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085"/>
                                        </p:tgtEl>
                                        <p:attrNameLst>
                                          <p:attrName>style.visibility</p:attrName>
                                        </p:attrNameLst>
                                      </p:cBhvr>
                                      <p:to>
                                        <p:strVal val="visible"/>
                                      </p:to>
                                    </p:set>
                                    <p:anim calcmode="lin" valueType="num">
                                      <p:cBhvr additive="base">
                                        <p:cTn id="27" dur="500" fill="hold"/>
                                        <p:tgtEl>
                                          <p:spTgt spid="46085"/>
                                        </p:tgtEl>
                                        <p:attrNameLst>
                                          <p:attrName>ppt_x</p:attrName>
                                        </p:attrNameLst>
                                      </p:cBhvr>
                                      <p:tavLst>
                                        <p:tav tm="0">
                                          <p:val>
                                            <p:strVal val="#ppt_x"/>
                                          </p:val>
                                        </p:tav>
                                        <p:tav tm="100000">
                                          <p:val>
                                            <p:strVal val="#ppt_x"/>
                                          </p:val>
                                        </p:tav>
                                      </p:tavLst>
                                    </p:anim>
                                    <p:anim calcmode="lin" valueType="num">
                                      <p:cBhvr additive="base">
                                        <p:cTn id="28" dur="500" fill="hold"/>
                                        <p:tgtEl>
                                          <p:spTgt spid="4608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084"/>
                                        </p:tgtEl>
                                        <p:attrNameLst>
                                          <p:attrName>style.visibility</p:attrName>
                                        </p:attrNameLst>
                                      </p:cBhvr>
                                      <p:to>
                                        <p:strVal val="visible"/>
                                      </p:to>
                                    </p:set>
                                    <p:anim calcmode="lin" valueType="num">
                                      <p:cBhvr additive="base">
                                        <p:cTn id="31" dur="500" fill="hold"/>
                                        <p:tgtEl>
                                          <p:spTgt spid="46084"/>
                                        </p:tgtEl>
                                        <p:attrNameLst>
                                          <p:attrName>ppt_x</p:attrName>
                                        </p:attrNameLst>
                                      </p:cBhvr>
                                      <p:tavLst>
                                        <p:tav tm="0">
                                          <p:val>
                                            <p:strVal val="#ppt_x"/>
                                          </p:val>
                                        </p:tav>
                                        <p:tav tm="100000">
                                          <p:val>
                                            <p:strVal val="#ppt_x"/>
                                          </p:val>
                                        </p:tav>
                                      </p:tavLst>
                                    </p:anim>
                                    <p:anim calcmode="lin" valueType="num">
                                      <p:cBhvr additive="base">
                                        <p:cTn id="32"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7772400" cy="1143000"/>
          </a:xfrm>
        </p:spPr>
        <p:txBody>
          <a:bodyPr/>
          <a:lstStyle/>
          <a:p>
            <a:r>
              <a:rPr lang="en-US" altLang="zh-CN" sz="3600" dirty="0" smtClean="0">
                <a:latin typeface="宋体" pitchFamily="2" charset="-122"/>
              </a:rPr>
              <a:t>§11.</a:t>
            </a:r>
            <a:r>
              <a:rPr lang="zh-CN" altLang="en-US" sz="3600" dirty="0" smtClean="0">
                <a:latin typeface="宋体" pitchFamily="2" charset="-122"/>
              </a:rPr>
              <a:t>刚体的平面运动</a:t>
            </a:r>
            <a:endParaRPr lang="zh-CN" altLang="en-US" sz="3600" dirty="0"/>
          </a:p>
        </p:txBody>
      </p:sp>
      <p:sp>
        <p:nvSpPr>
          <p:cNvPr id="3" name="内容占位符 2"/>
          <p:cNvSpPr>
            <a:spLocks noGrp="1"/>
          </p:cNvSpPr>
          <p:nvPr>
            <p:ph idx="1"/>
          </p:nvPr>
        </p:nvSpPr>
        <p:spPr>
          <a:xfrm>
            <a:off x="685800" y="1357298"/>
            <a:ext cx="7772400" cy="4738702"/>
          </a:xfrm>
        </p:spPr>
        <p:txBody>
          <a:bodyPr/>
          <a:lstStyle/>
          <a:p>
            <a:r>
              <a:rPr lang="zh-CN" altLang="en-US" sz="2800" b="1" dirty="0" smtClean="0">
                <a:solidFill>
                  <a:srgbClr val="C00000"/>
                </a:solidFill>
              </a:rPr>
              <a:t>平面运动：</a:t>
            </a:r>
            <a:r>
              <a:rPr lang="zh-CN" altLang="en-US" sz="2800" dirty="0" smtClean="0"/>
              <a:t>刚体在运动过程中，每个点的运动轨迹始终在一个平面内；即：每个点都在做平面运动。</a:t>
            </a:r>
            <a:endParaRPr lang="en-US" altLang="zh-CN" sz="2800" dirty="0" smtClean="0"/>
          </a:p>
          <a:p>
            <a:pPr marL="0" indent="0">
              <a:buNone/>
            </a:pPr>
            <a:r>
              <a:rPr lang="zh-CN" altLang="en-US" sz="2800" b="1" dirty="0" smtClean="0">
                <a:solidFill>
                  <a:schemeClr val="accent2"/>
                </a:solidFill>
              </a:rPr>
              <a:t>一、平面运动的合成</a:t>
            </a:r>
            <a:endParaRPr lang="en-US" altLang="zh-CN" sz="2800" b="1" dirty="0" smtClean="0">
              <a:solidFill>
                <a:schemeClr val="accent2"/>
              </a:solidFill>
            </a:endParaRPr>
          </a:p>
          <a:p>
            <a:pPr marL="457200" lvl="1" indent="0">
              <a:buNone/>
            </a:pPr>
            <a:r>
              <a:rPr lang="zh-CN" altLang="en-US" dirty="0" smtClean="0"/>
              <a:t>刚体的平面运动 </a:t>
            </a:r>
            <a:r>
              <a:rPr lang="en-US" altLang="zh-CN" dirty="0" smtClean="0"/>
              <a:t>= </a:t>
            </a:r>
            <a:r>
              <a:rPr lang="zh-CN" altLang="en-US" dirty="0" smtClean="0"/>
              <a:t>刚体随刚体上任一选定基点平动 </a:t>
            </a:r>
            <a:r>
              <a:rPr lang="en-US" altLang="zh-CN" dirty="0" smtClean="0"/>
              <a:t>+ </a:t>
            </a:r>
            <a:r>
              <a:rPr lang="zh-CN" altLang="en-US" dirty="0" smtClean="0"/>
              <a:t>刚体绕通过该基点且垂直于运动平面的转轴的定轴转动。</a:t>
            </a:r>
            <a:endParaRPr lang="en-US" altLang="zh-CN" dirty="0" smtClean="0"/>
          </a:p>
          <a:p>
            <a:pPr marL="457200" lvl="1" indent="0">
              <a:buNone/>
            </a:pPr>
            <a:r>
              <a:rPr lang="zh-CN" altLang="en-US" dirty="0" smtClean="0"/>
              <a:t>为了利用质心定理，我们选质心为基点。</a:t>
            </a:r>
            <a:endParaRPr lang="en-US" altLang="zh-CN" dirty="0" smtClean="0"/>
          </a:p>
          <a:p>
            <a:pPr marL="457200" lvl="1" indent="0">
              <a:buNone/>
            </a:pPr>
            <a:r>
              <a:rPr lang="zh-CN" altLang="en-US" b="1" dirty="0" smtClean="0">
                <a:solidFill>
                  <a:srgbClr val="C00000"/>
                </a:solidFill>
              </a:rPr>
              <a:t>刚体平面运动 </a:t>
            </a:r>
            <a:r>
              <a:rPr lang="en-US" altLang="zh-CN" b="1" dirty="0" smtClean="0"/>
              <a:t>=</a:t>
            </a:r>
            <a:r>
              <a:rPr lang="en-US" altLang="zh-CN" dirty="0" smtClean="0"/>
              <a:t> </a:t>
            </a:r>
            <a:r>
              <a:rPr lang="zh-CN" altLang="en-US" b="1" dirty="0">
                <a:solidFill>
                  <a:srgbClr val="C00000"/>
                </a:solidFill>
              </a:rPr>
              <a:t>刚体随质心的平动 </a:t>
            </a:r>
            <a:r>
              <a:rPr lang="en-US" altLang="zh-CN" b="1" dirty="0" smtClean="0"/>
              <a:t>+</a:t>
            </a:r>
            <a:r>
              <a:rPr lang="en-US" altLang="zh-CN" dirty="0" smtClean="0"/>
              <a:t> </a:t>
            </a:r>
            <a:r>
              <a:rPr lang="zh-CN" altLang="en-US" b="1" dirty="0">
                <a:solidFill>
                  <a:srgbClr val="C00000"/>
                </a:solidFill>
              </a:rPr>
              <a:t>绕过质心且垂直于运动平面的轴的</a:t>
            </a:r>
            <a:r>
              <a:rPr lang="zh-CN" altLang="en-US" b="1" dirty="0" smtClean="0">
                <a:solidFill>
                  <a:srgbClr val="C00000"/>
                </a:solidFill>
              </a:rPr>
              <a:t>定轴转动。</a:t>
            </a:r>
            <a:endParaRPr lang="en-US" altLang="zh-CN" b="1" dirty="0">
              <a:solidFill>
                <a:srgbClr val="C00000"/>
              </a:solidFill>
            </a:endParaRPr>
          </a:p>
          <a:p>
            <a:pPr lvl="1"/>
            <a:endParaRPr lang="en-US" altLang="zh-CN" sz="16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0" indent="0">
              <a:buNone/>
            </a:pPr>
            <a:r>
              <a:rPr lang="zh-CN" altLang="en-US" sz="2800" b="1" dirty="0" smtClean="0">
                <a:solidFill>
                  <a:schemeClr val="accent2"/>
                </a:solidFill>
              </a:rPr>
              <a:t>二、力的三要素</a:t>
            </a:r>
            <a:endParaRPr lang="en-US" altLang="zh-CN" sz="2800" b="1" dirty="0" smtClean="0">
              <a:solidFill>
                <a:schemeClr val="accent2"/>
              </a:solidFill>
            </a:endParaRPr>
          </a:p>
          <a:p>
            <a:pPr marL="444500" lvl="1" indent="-444500">
              <a:buFont typeface="Wingdings" pitchFamily="2" charset="2"/>
              <a:buChar char="p"/>
            </a:pPr>
            <a:r>
              <a:rPr lang="zh-CN" altLang="en-US" dirty="0" smtClean="0"/>
              <a:t>一刚体可绕</a:t>
            </a:r>
            <a:r>
              <a:rPr lang="en-US" altLang="zh-CN" dirty="0" smtClean="0"/>
              <a:t>O</a:t>
            </a:r>
            <a:r>
              <a:rPr lang="zh-CN" altLang="en-US" dirty="0" smtClean="0"/>
              <a:t>点的轴线转动，      </a:t>
            </a:r>
            <a:r>
              <a:rPr lang="en-US" altLang="zh-CN" dirty="0" smtClean="0"/>
              <a:t>              </a:t>
            </a:r>
            <a:r>
              <a:rPr lang="zh-CN" altLang="en-US" dirty="0" smtClean="0"/>
              <a:t>大小相等，方向相同</a:t>
            </a:r>
            <a:r>
              <a:rPr lang="zh-CN" altLang="en-US" dirty="0"/>
              <a:t>，</a:t>
            </a:r>
            <a:r>
              <a:rPr lang="zh-CN" altLang="en-US" dirty="0" smtClean="0"/>
              <a:t>但                             的力矩不同，因此作用效果不同。</a:t>
            </a:r>
            <a:endParaRPr lang="en-US" altLang="zh-CN" dirty="0"/>
          </a:p>
          <a:p>
            <a:pPr marL="457200" lvl="1" indent="0">
              <a:buNone/>
            </a:pPr>
            <a:r>
              <a:rPr lang="zh-CN" altLang="en-US" dirty="0" smtClean="0"/>
              <a:t>而              的作用效果完全相同，</a:t>
            </a:r>
            <a:endParaRPr lang="en-US" altLang="zh-CN" dirty="0" smtClean="0"/>
          </a:p>
          <a:p>
            <a:pPr marL="457200" lvl="1" indent="0">
              <a:buNone/>
            </a:pPr>
            <a:r>
              <a:rPr lang="zh-CN" altLang="en-US" dirty="0" smtClean="0"/>
              <a:t>其力矩：</a:t>
            </a:r>
            <a:endParaRPr lang="en-US" altLang="zh-CN" dirty="0" smtClean="0"/>
          </a:p>
          <a:p>
            <a:pPr marL="457200" lvl="1" indent="0">
              <a:buNone/>
            </a:pPr>
            <a:endParaRPr lang="en-US" altLang="zh-CN" sz="1600" dirty="0" smtClean="0">
              <a:solidFill>
                <a:srgbClr val="FF0000"/>
              </a:solidFill>
            </a:endParaRPr>
          </a:p>
          <a:p>
            <a:pPr marL="457200" lvl="1" indent="0">
              <a:buNone/>
            </a:pPr>
            <a:r>
              <a:rPr lang="zh-CN" altLang="en-US" dirty="0" smtClean="0"/>
              <a:t>说明力这种矢量在它所在的直线上，进行滑移，其作用效果不变，具有这样性质的矢量叫</a:t>
            </a:r>
            <a:r>
              <a:rPr lang="zh-CN" altLang="en-US" b="1" dirty="0" smtClean="0">
                <a:solidFill>
                  <a:srgbClr val="C00000"/>
                </a:solidFill>
              </a:rPr>
              <a:t>滑移量</a:t>
            </a:r>
            <a:r>
              <a:rPr lang="zh-CN" altLang="en-US" dirty="0" smtClean="0"/>
              <a:t>，力就是一种滑移矢量，其所在的直线叫力的作用线。</a:t>
            </a:r>
            <a:endParaRPr lang="en-US" altLang="zh-CN" dirty="0" smtClean="0"/>
          </a:p>
          <a:p>
            <a:pPr marL="457200" lvl="1" indent="0">
              <a:buNone/>
            </a:pPr>
            <a:r>
              <a:rPr lang="zh-CN" altLang="en-US" b="1" dirty="0" smtClean="0">
                <a:solidFill>
                  <a:srgbClr val="C00000"/>
                </a:solidFill>
              </a:rPr>
              <a:t>故力的三要素：大小、方向、作用线。</a:t>
            </a:r>
            <a:endParaRPr lang="en-US" altLang="zh-CN" b="1" dirty="0" smtClean="0">
              <a:solidFill>
                <a:srgbClr val="C00000"/>
              </a:solidFill>
            </a:endParaRPr>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51</a:t>
            </a:fld>
            <a:endParaRPr lang="en-US" altLang="zh-CN" dirty="0"/>
          </a:p>
        </p:txBody>
      </p:sp>
      <p:graphicFrame>
        <p:nvGraphicFramePr>
          <p:cNvPr id="66562" name="Object 2"/>
          <p:cNvGraphicFramePr>
            <a:graphicFrameLocks noChangeAspect="1"/>
          </p:cNvGraphicFramePr>
          <p:nvPr>
            <p:extLst>
              <p:ext uri="{D42A27DB-BD31-4B8C-83A1-F6EECF244321}">
                <p14:modId xmlns:p14="http://schemas.microsoft.com/office/powerpoint/2010/main" val="4007909275"/>
              </p:ext>
            </p:extLst>
          </p:nvPr>
        </p:nvGraphicFramePr>
        <p:xfrm>
          <a:off x="5436096" y="1125538"/>
          <a:ext cx="2182812" cy="581025"/>
        </p:xfrm>
        <a:graphic>
          <a:graphicData uri="http://schemas.openxmlformats.org/presentationml/2006/ole">
            <mc:AlternateContent xmlns:mc="http://schemas.openxmlformats.org/markup-compatibility/2006">
              <mc:Choice xmlns:v="urn:schemas-microsoft-com:vml" Requires="v">
                <p:oleObj spid="_x0000_s66973" name="Equation" r:id="rId3" imgW="698400" imgH="253800" progId="">
                  <p:embed/>
                </p:oleObj>
              </mc:Choice>
              <mc:Fallback>
                <p:oleObj name="Equation" r:id="rId3" imgW="698400" imgH="253800" progId="">
                  <p:embed/>
                  <p:pic>
                    <p:nvPicPr>
                      <p:cNvPr id="0" name="Picture 3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125538"/>
                        <a:ext cx="21828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3"/>
          <p:cNvGraphicFramePr>
            <a:graphicFrameLocks noChangeAspect="1"/>
          </p:cNvGraphicFramePr>
          <p:nvPr>
            <p:extLst>
              <p:ext uri="{D42A27DB-BD31-4B8C-83A1-F6EECF244321}">
                <p14:modId xmlns:p14="http://schemas.microsoft.com/office/powerpoint/2010/main" val="1442468625"/>
              </p:ext>
            </p:extLst>
          </p:nvPr>
        </p:nvGraphicFramePr>
        <p:xfrm>
          <a:off x="4355976" y="1608138"/>
          <a:ext cx="2690812" cy="525462"/>
        </p:xfrm>
        <a:graphic>
          <a:graphicData uri="http://schemas.openxmlformats.org/presentationml/2006/ole">
            <mc:AlternateContent xmlns:mc="http://schemas.openxmlformats.org/markup-compatibility/2006">
              <mc:Choice xmlns:v="urn:schemas-microsoft-com:vml" Requires="v">
                <p:oleObj spid="_x0000_s66974" name="Equation" r:id="rId5" imgW="990360" imgH="253800" progId="">
                  <p:embed/>
                </p:oleObj>
              </mc:Choice>
              <mc:Fallback>
                <p:oleObj name="Equation" r:id="rId5" imgW="990360" imgH="253800" progId="">
                  <p:embed/>
                  <p:pic>
                    <p:nvPicPr>
                      <p:cNvPr id="0" name="Picture 3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1608138"/>
                        <a:ext cx="2690812"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组合 5"/>
          <p:cNvGrpSpPr/>
          <p:nvPr/>
        </p:nvGrpSpPr>
        <p:grpSpPr>
          <a:xfrm>
            <a:off x="6444208" y="2060848"/>
            <a:ext cx="1656184" cy="2016224"/>
            <a:chOff x="3848114" y="4721388"/>
            <a:chExt cx="1656184" cy="2016224"/>
          </a:xfrm>
        </p:grpSpPr>
        <p:sp>
          <p:nvSpPr>
            <p:cNvPr id="7" name="椭圆 6"/>
            <p:cNvSpPr/>
            <p:nvPr/>
          </p:nvSpPr>
          <p:spPr bwMode="auto">
            <a:xfrm>
              <a:off x="3848114" y="5267335"/>
              <a:ext cx="1643074" cy="10001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8" name="直接箭头连接符 7"/>
            <p:cNvCxnSpPr/>
            <p:nvPr/>
          </p:nvCxnSpPr>
          <p:spPr bwMode="auto">
            <a:xfrm rot="5400000" flipH="1" flipV="1">
              <a:off x="4741883" y="5373698"/>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p:cNvCxnSpPr/>
            <p:nvPr/>
          </p:nvCxnSpPr>
          <p:spPr bwMode="auto">
            <a:xfrm rot="5400000" flipH="1" flipV="1">
              <a:off x="4313255" y="530226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rot="5400000" flipH="1" flipV="1">
              <a:off x="4741883" y="6159516"/>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1" name="Object 4"/>
            <p:cNvGraphicFramePr>
              <a:graphicFrameLocks noChangeAspect="1"/>
            </p:cNvGraphicFramePr>
            <p:nvPr>
              <p:extLst>
                <p:ext uri="{D42A27DB-BD31-4B8C-83A1-F6EECF244321}">
                  <p14:modId xmlns:p14="http://schemas.microsoft.com/office/powerpoint/2010/main" val="4188327593"/>
                </p:ext>
              </p:extLst>
            </p:nvPr>
          </p:nvGraphicFramePr>
          <p:xfrm>
            <a:off x="4208154" y="4721388"/>
            <a:ext cx="425840" cy="582470"/>
          </p:xfrm>
          <a:graphic>
            <a:graphicData uri="http://schemas.openxmlformats.org/presentationml/2006/ole">
              <mc:AlternateContent xmlns:mc="http://schemas.openxmlformats.org/markup-compatibility/2006">
                <mc:Choice xmlns:v="urn:schemas-microsoft-com:vml" Requires="v">
                  <p:oleObj spid="_x0000_s66975" name="公式" r:id="rId7" imgW="177646" imgH="241091" progId="Equation.3">
                    <p:embed/>
                  </p:oleObj>
                </mc:Choice>
                <mc:Fallback>
                  <p:oleObj name="公式" r:id="rId7" imgW="177646" imgH="241091" progId="Equation.3">
                    <p:embed/>
                    <p:pic>
                      <p:nvPicPr>
                        <p:cNvPr id="0" name="Picture 3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8154" y="4721388"/>
                          <a:ext cx="425840" cy="582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556468261"/>
                </p:ext>
              </p:extLst>
            </p:nvPr>
          </p:nvGraphicFramePr>
          <p:xfrm>
            <a:off x="5072250" y="4815377"/>
            <a:ext cx="418938" cy="615477"/>
          </p:xfrm>
          <a:graphic>
            <a:graphicData uri="http://schemas.openxmlformats.org/presentationml/2006/ole">
              <mc:AlternateContent xmlns:mc="http://schemas.openxmlformats.org/markup-compatibility/2006">
                <mc:Choice xmlns:v="urn:schemas-microsoft-com:vml" Requires="v">
                  <p:oleObj spid="_x0000_s66976" name="公式" r:id="rId9" imgW="164957" imgH="241091" progId="Equation.3">
                    <p:embed/>
                  </p:oleObj>
                </mc:Choice>
                <mc:Fallback>
                  <p:oleObj name="公式" r:id="rId9" imgW="164957" imgH="241091" progId="Equation.3">
                    <p:embed/>
                    <p:pic>
                      <p:nvPicPr>
                        <p:cNvPr id="0" name="Picture 3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2250" y="4815377"/>
                          <a:ext cx="418938" cy="615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3252643450"/>
                </p:ext>
              </p:extLst>
            </p:nvPr>
          </p:nvGraphicFramePr>
          <p:xfrm>
            <a:off x="5053240" y="6089540"/>
            <a:ext cx="451058" cy="648072"/>
          </p:xfrm>
          <a:graphic>
            <a:graphicData uri="http://schemas.openxmlformats.org/presentationml/2006/ole">
              <mc:AlternateContent xmlns:mc="http://schemas.openxmlformats.org/markup-compatibility/2006">
                <mc:Choice xmlns:v="urn:schemas-microsoft-com:vml" Requires="v">
                  <p:oleObj spid="_x0000_s66977" name="公式" r:id="rId11" imgW="177569" imgH="253670" progId="Equation.3">
                    <p:embed/>
                  </p:oleObj>
                </mc:Choice>
                <mc:Fallback>
                  <p:oleObj name="公式" r:id="rId11" imgW="177569" imgH="253670" progId="Equation.3">
                    <p:embed/>
                    <p:pic>
                      <p:nvPicPr>
                        <p:cNvPr id="0" name="Picture 3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3240" y="6089540"/>
                          <a:ext cx="451058"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986388188"/>
                </p:ext>
              </p:extLst>
            </p:nvPr>
          </p:nvGraphicFramePr>
          <p:xfrm>
            <a:off x="4477299" y="5607102"/>
            <a:ext cx="450852" cy="644504"/>
          </p:xfrm>
          <a:graphic>
            <a:graphicData uri="http://schemas.openxmlformats.org/presentationml/2006/ole">
              <mc:AlternateContent xmlns:mc="http://schemas.openxmlformats.org/markup-compatibility/2006">
                <mc:Choice xmlns:v="urn:schemas-microsoft-com:vml" Requires="v">
                  <p:oleObj spid="_x0000_s66978" name="公式" r:id="rId13" imgW="152268" imgH="215713" progId="Equation.3">
                    <p:embed/>
                  </p:oleObj>
                </mc:Choice>
                <mc:Fallback>
                  <p:oleObj name="公式" r:id="rId13" imgW="152268" imgH="215713" progId="Equation.3">
                    <p:embed/>
                    <p:pic>
                      <p:nvPicPr>
                        <p:cNvPr id="0" name="Picture 3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7299" y="5607102"/>
                          <a:ext cx="450852" cy="644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41434101"/>
                </p:ext>
              </p:extLst>
            </p:nvPr>
          </p:nvGraphicFramePr>
          <p:xfrm>
            <a:off x="3990990" y="5624525"/>
            <a:ext cx="196850" cy="219075"/>
          </p:xfrm>
          <a:graphic>
            <a:graphicData uri="http://schemas.openxmlformats.org/presentationml/2006/ole">
              <mc:AlternateContent xmlns:mc="http://schemas.openxmlformats.org/markup-compatibility/2006">
                <mc:Choice xmlns:v="urn:schemas-microsoft-com:vml" Requires="v">
                  <p:oleObj spid="_x0000_s66979" name="公式" r:id="rId15" imgW="126835" imgH="139518" progId="Equation.3">
                    <p:embed/>
                  </p:oleObj>
                </mc:Choice>
                <mc:Fallback>
                  <p:oleObj name="公式" r:id="rId15" imgW="126835" imgH="139518" progId="Equation.3">
                    <p:embed/>
                    <p:pic>
                      <p:nvPicPr>
                        <p:cNvPr id="0" name="Picture 3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0990" y="5624525"/>
                          <a:ext cx="19685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任意多边形 15"/>
            <p:cNvSpPr/>
            <p:nvPr/>
          </p:nvSpPr>
          <p:spPr bwMode="auto">
            <a:xfrm>
              <a:off x="4197350" y="5629291"/>
              <a:ext cx="230717" cy="330200"/>
            </a:xfrm>
            <a:custGeom>
              <a:avLst/>
              <a:gdLst>
                <a:gd name="connsiteX0" fmla="*/ 0 w 230717"/>
                <a:gd name="connsiteY0" fmla="*/ 330200 h 330200"/>
                <a:gd name="connsiteX1" fmla="*/ 215900 w 230717"/>
                <a:gd name="connsiteY1" fmla="*/ 177800 h 330200"/>
                <a:gd name="connsiteX2" fmla="*/ 88900 w 230717"/>
                <a:gd name="connsiteY2" fmla="*/ 0 h 330200"/>
              </a:gdLst>
              <a:ahLst/>
              <a:cxnLst>
                <a:cxn ang="0">
                  <a:pos x="connsiteX0" y="connsiteY0"/>
                </a:cxn>
                <a:cxn ang="0">
                  <a:pos x="connsiteX1" y="connsiteY1"/>
                </a:cxn>
                <a:cxn ang="0">
                  <a:pos x="connsiteX2" y="connsiteY2"/>
                </a:cxn>
              </a:cxnLst>
              <a:rect l="l" t="t" r="r" b="b"/>
              <a:pathLst>
                <a:path w="230717" h="330200">
                  <a:moveTo>
                    <a:pt x="0" y="330200"/>
                  </a:moveTo>
                  <a:cubicBezTo>
                    <a:pt x="100541" y="281516"/>
                    <a:pt x="201083" y="232833"/>
                    <a:pt x="215900" y="177800"/>
                  </a:cubicBezTo>
                  <a:cubicBezTo>
                    <a:pt x="230717" y="122767"/>
                    <a:pt x="159808" y="61383"/>
                    <a:pt x="88900" y="0"/>
                  </a:cubicBezTo>
                </a:path>
              </a:pathLst>
            </a:custGeom>
            <a:solidFill>
              <a:schemeClr val="accent1"/>
            </a:solid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7" name="直接箭头连接符 16"/>
            <p:cNvCxnSpPr/>
            <p:nvPr/>
          </p:nvCxnSpPr>
          <p:spPr bwMode="auto">
            <a:xfrm>
              <a:off x="4276742" y="5767401"/>
              <a:ext cx="785818" cy="1588"/>
            </a:xfrm>
            <a:prstGeom prst="straightConnector1">
              <a:avLst/>
            </a:prstGeom>
            <a:solidFill>
              <a:schemeClr val="accent1"/>
            </a:solidFill>
            <a:ln w="9525" cap="flat" cmpd="sng" algn="ctr">
              <a:solidFill>
                <a:schemeClr val="tx1"/>
              </a:solidFill>
              <a:prstDash val="solid"/>
              <a:round/>
              <a:headEnd type="none" w="med" len="med"/>
              <a:tailEnd type="none" w="med" len="med"/>
            </a:ln>
            <a:effectLst/>
          </p:spPr>
        </p:cxnSp>
      </p:grpSp>
      <p:graphicFrame>
        <p:nvGraphicFramePr>
          <p:cNvPr id="2" name="对象 1"/>
          <p:cNvGraphicFramePr>
            <a:graphicFrameLocks noChangeAspect="1"/>
          </p:cNvGraphicFramePr>
          <p:nvPr>
            <p:extLst>
              <p:ext uri="{D42A27DB-BD31-4B8C-83A1-F6EECF244321}">
                <p14:modId xmlns:p14="http://schemas.microsoft.com/office/powerpoint/2010/main" val="1485382030"/>
              </p:ext>
            </p:extLst>
          </p:nvPr>
        </p:nvGraphicFramePr>
        <p:xfrm>
          <a:off x="1566863" y="2492375"/>
          <a:ext cx="1349375" cy="581025"/>
        </p:xfrm>
        <a:graphic>
          <a:graphicData uri="http://schemas.openxmlformats.org/presentationml/2006/ole">
            <mc:AlternateContent xmlns:mc="http://schemas.openxmlformats.org/markup-compatibility/2006">
              <mc:Choice xmlns:v="urn:schemas-microsoft-com:vml" Requires="v">
                <p:oleObj spid="_x0000_s66980" name="Equation" r:id="rId17" imgW="431640" imgH="253800" progId="">
                  <p:embed/>
                </p:oleObj>
              </mc:Choice>
              <mc:Fallback>
                <p:oleObj name="Equation" r:id="rId17" imgW="431640" imgH="253800" progId="">
                  <p:embed/>
                  <p:pic>
                    <p:nvPicPr>
                      <p:cNvPr id="0" name="Picture 3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6863" y="2492375"/>
                        <a:ext cx="13493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63285240"/>
              </p:ext>
            </p:extLst>
          </p:nvPr>
        </p:nvGraphicFramePr>
        <p:xfrm>
          <a:off x="2618284" y="3356992"/>
          <a:ext cx="2817812" cy="523875"/>
        </p:xfrm>
        <a:graphic>
          <a:graphicData uri="http://schemas.openxmlformats.org/presentationml/2006/ole">
            <mc:AlternateContent xmlns:mc="http://schemas.openxmlformats.org/markup-compatibility/2006">
              <mc:Choice xmlns:v="urn:schemas-microsoft-com:vml" Requires="v">
                <p:oleObj spid="_x0000_s66981" name="Equation" r:id="rId19" imgW="901440" imgH="228600" progId="">
                  <p:embed/>
                </p:oleObj>
              </mc:Choice>
              <mc:Fallback>
                <p:oleObj name="Equation" r:id="rId19" imgW="901440" imgH="228600" progId="">
                  <p:embed/>
                  <p:pic>
                    <p:nvPicPr>
                      <p:cNvPr id="0" name="Picture 3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8284" y="3356992"/>
                        <a:ext cx="281781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31520"/>
            <a:ext cx="7958166" cy="4929728"/>
          </a:xfrm>
        </p:spPr>
        <p:txBody>
          <a:bodyPr/>
          <a:lstStyle/>
          <a:p>
            <a:pPr marL="0" indent="0">
              <a:buNone/>
            </a:pPr>
            <a:r>
              <a:rPr lang="zh-CN" altLang="en-US" sz="2800" b="1" dirty="0" smtClean="0">
                <a:solidFill>
                  <a:schemeClr val="accent2"/>
                </a:solidFill>
              </a:rPr>
              <a:t>三、力偶及力偶矩</a:t>
            </a:r>
            <a:endParaRPr lang="en-US" altLang="zh-CN" sz="2800" b="1" dirty="0" smtClean="0">
              <a:solidFill>
                <a:schemeClr val="accent2"/>
              </a:solidFill>
            </a:endParaRPr>
          </a:p>
          <a:p>
            <a:pPr marL="457200" lvl="1" indent="0">
              <a:buNone/>
            </a:pPr>
            <a:r>
              <a:rPr lang="zh-CN" altLang="en-US" b="1" dirty="0" smtClean="0">
                <a:solidFill>
                  <a:srgbClr val="C00000"/>
                </a:solidFill>
              </a:rPr>
              <a:t>力偶：大小相等，方向相反，作用线平行的一对力，叫力偶。</a:t>
            </a:r>
            <a:endParaRPr lang="en-US" altLang="zh-CN" b="1" dirty="0" smtClean="0">
              <a:solidFill>
                <a:srgbClr val="C00000"/>
              </a:solidFill>
            </a:endParaRPr>
          </a:p>
          <a:p>
            <a:pPr lvl="1">
              <a:buNone/>
            </a:pPr>
            <a:r>
              <a:rPr lang="zh-CN" altLang="en-US" dirty="0" smtClean="0"/>
              <a:t>如果作平面运动的刚体，受一</a:t>
            </a:r>
            <a:endParaRPr lang="en-US" altLang="zh-CN" dirty="0" smtClean="0"/>
          </a:p>
          <a:p>
            <a:pPr lvl="1">
              <a:buNone/>
            </a:pPr>
            <a:r>
              <a:rPr lang="zh-CN" altLang="en-US" dirty="0" smtClean="0"/>
              <a:t>力偶的作用，各力的大小为</a:t>
            </a:r>
            <a:r>
              <a:rPr lang="en-US" altLang="zh-CN" dirty="0" smtClean="0"/>
              <a:t>F</a:t>
            </a:r>
            <a:r>
              <a:rPr lang="zh-CN" altLang="en-US" dirty="0" smtClean="0"/>
              <a:t>。</a:t>
            </a:r>
            <a:endParaRPr lang="en-US" altLang="zh-CN" dirty="0" smtClean="0"/>
          </a:p>
          <a:p>
            <a:pPr lvl="1">
              <a:buNone/>
            </a:pPr>
            <a:r>
              <a:rPr lang="zh-CN" altLang="en-US" dirty="0"/>
              <a:t>如果</a:t>
            </a:r>
            <a:r>
              <a:rPr lang="zh-CN" altLang="en-US" dirty="0" smtClean="0"/>
              <a:t>力偶在质心运动的平面内，</a:t>
            </a:r>
            <a:endParaRPr lang="en-US" altLang="zh-CN" dirty="0" smtClean="0"/>
          </a:p>
          <a:p>
            <a:pPr lvl="1">
              <a:buNone/>
            </a:pPr>
            <a:r>
              <a:rPr lang="zh-CN" altLang="en-US" dirty="0" smtClean="0"/>
              <a:t>刚体所受合力为</a:t>
            </a:r>
            <a:endParaRPr lang="en-US" altLang="zh-CN" dirty="0" smtClean="0"/>
          </a:p>
          <a:p>
            <a:pPr lvl="1">
              <a:buNone/>
            </a:pPr>
            <a:r>
              <a:rPr lang="zh-CN" altLang="en-US" dirty="0" smtClean="0"/>
              <a:t>由质心定理知：</a:t>
            </a:r>
            <a:endParaRPr lang="en-US" altLang="zh-CN" dirty="0" smtClean="0"/>
          </a:p>
          <a:p>
            <a:pPr marL="457200" lvl="1" indent="0">
              <a:buNone/>
            </a:pPr>
            <a:r>
              <a:rPr lang="zh-CN" altLang="en-US" b="1" dirty="0" smtClean="0">
                <a:solidFill>
                  <a:srgbClr val="C00000"/>
                </a:solidFill>
              </a:rPr>
              <a:t>结论：力偶对质心运动没有贡献。</a:t>
            </a:r>
            <a:endParaRPr lang="en-US" altLang="zh-CN" b="1" dirty="0" smtClean="0">
              <a:solidFill>
                <a:srgbClr val="C00000"/>
              </a:solidFill>
            </a:endParaRPr>
          </a:p>
          <a:p>
            <a:pPr lvl="1">
              <a:buFont typeface="Wingdings" pitchFamily="2" charset="2"/>
              <a:buChar char="u"/>
            </a:pPr>
            <a:endParaRPr lang="en-US" altLang="zh-CN" sz="2000" dirty="0" smtClean="0"/>
          </a:p>
          <a:p>
            <a:pPr>
              <a:buNone/>
            </a:pPr>
            <a:endParaRPr lang="zh-CN" altLang="en-US" sz="1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52</a:t>
            </a:fld>
            <a:endParaRPr lang="en-US" altLang="zh-CN" dirty="0"/>
          </a:p>
        </p:txBody>
      </p:sp>
      <p:graphicFrame>
        <p:nvGraphicFramePr>
          <p:cNvPr id="43010" name="Object 2"/>
          <p:cNvGraphicFramePr>
            <a:graphicFrameLocks noChangeAspect="1"/>
          </p:cNvGraphicFramePr>
          <p:nvPr>
            <p:extLst>
              <p:ext uri="{D42A27DB-BD31-4B8C-83A1-F6EECF244321}">
                <p14:modId xmlns:p14="http://schemas.microsoft.com/office/powerpoint/2010/main" val="2381091395"/>
              </p:ext>
            </p:extLst>
          </p:nvPr>
        </p:nvGraphicFramePr>
        <p:xfrm>
          <a:off x="3617669" y="3700957"/>
          <a:ext cx="1674411" cy="592139"/>
        </p:xfrm>
        <a:graphic>
          <a:graphicData uri="http://schemas.openxmlformats.org/presentationml/2006/ole">
            <mc:AlternateContent xmlns:mc="http://schemas.openxmlformats.org/markup-compatibility/2006">
              <mc:Choice xmlns:v="urn:schemas-microsoft-com:vml" Requires="v">
                <p:oleObj spid="_x0000_s43495" name="公式" r:id="rId3" imgW="685800" imgH="241300" progId="Equation.3">
                  <p:embed/>
                </p:oleObj>
              </mc:Choice>
              <mc:Fallback>
                <p:oleObj name="公式" r:id="rId3" imgW="685800" imgH="241300" progId="Equation.3">
                  <p:embed/>
                  <p:pic>
                    <p:nvPicPr>
                      <p:cNvPr id="0" name="Picture 4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669" y="3700957"/>
                        <a:ext cx="1674411" cy="592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3"/>
          <p:cNvGraphicFramePr>
            <a:graphicFrameLocks noChangeAspect="1"/>
          </p:cNvGraphicFramePr>
          <p:nvPr>
            <p:extLst>
              <p:ext uri="{D42A27DB-BD31-4B8C-83A1-F6EECF244321}">
                <p14:modId xmlns:p14="http://schemas.microsoft.com/office/powerpoint/2010/main" val="1252390246"/>
              </p:ext>
            </p:extLst>
          </p:nvPr>
        </p:nvGraphicFramePr>
        <p:xfrm>
          <a:off x="3419872" y="4222986"/>
          <a:ext cx="1143008" cy="646174"/>
        </p:xfrm>
        <a:graphic>
          <a:graphicData uri="http://schemas.openxmlformats.org/presentationml/2006/ole">
            <mc:AlternateContent xmlns:mc="http://schemas.openxmlformats.org/markup-compatibility/2006">
              <mc:Choice xmlns:v="urn:schemas-microsoft-com:vml" Requires="v">
                <p:oleObj spid="_x0000_s43496" name="公式" r:id="rId5" imgW="406224" imgH="228501" progId="Equation.3">
                  <p:embed/>
                </p:oleObj>
              </mc:Choice>
              <mc:Fallback>
                <p:oleObj name="公式" r:id="rId5" imgW="406224" imgH="228501" progId="Equation.3">
                  <p:embed/>
                  <p:pic>
                    <p:nvPicPr>
                      <p:cNvPr id="0" name="Picture 4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4222986"/>
                        <a:ext cx="1143008" cy="646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椭圆 8"/>
          <p:cNvSpPr/>
          <p:nvPr/>
        </p:nvSpPr>
        <p:spPr bwMode="auto">
          <a:xfrm>
            <a:off x="6363080" y="2461991"/>
            <a:ext cx="1571636" cy="8572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3" name="直接箭头连接符 12"/>
          <p:cNvCxnSpPr/>
          <p:nvPr/>
        </p:nvCxnSpPr>
        <p:spPr bwMode="auto">
          <a:xfrm rot="5400000">
            <a:off x="7149692" y="3318453"/>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rot="16200000" flipV="1">
            <a:off x="6756783" y="2568354"/>
            <a:ext cx="795342" cy="111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连接符 17"/>
          <p:cNvCxnSpPr/>
          <p:nvPr/>
        </p:nvCxnSpPr>
        <p:spPr bwMode="auto">
          <a:xfrm>
            <a:off x="6804248" y="2962057"/>
            <a:ext cx="701840"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1" name="直接连接符 20"/>
          <p:cNvCxnSpPr/>
          <p:nvPr/>
        </p:nvCxnSpPr>
        <p:spPr bwMode="auto">
          <a:xfrm rot="5400000" flipH="1" flipV="1">
            <a:off x="7255261" y="2783462"/>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43015" name="Object 7"/>
          <p:cNvGraphicFramePr>
            <a:graphicFrameLocks noChangeAspect="1"/>
          </p:cNvGraphicFramePr>
          <p:nvPr>
            <p:extLst>
              <p:ext uri="{D42A27DB-BD31-4B8C-83A1-F6EECF244321}">
                <p14:modId xmlns:p14="http://schemas.microsoft.com/office/powerpoint/2010/main" val="257435996"/>
              </p:ext>
            </p:extLst>
          </p:nvPr>
        </p:nvGraphicFramePr>
        <p:xfrm>
          <a:off x="7720402" y="3247810"/>
          <a:ext cx="379990" cy="558257"/>
        </p:xfrm>
        <a:graphic>
          <a:graphicData uri="http://schemas.openxmlformats.org/presentationml/2006/ole">
            <mc:AlternateContent xmlns:mc="http://schemas.openxmlformats.org/markup-compatibility/2006">
              <mc:Choice xmlns:v="urn:schemas-microsoft-com:vml" Requires="v">
                <p:oleObj spid="_x0000_s43497" name="公式" r:id="rId7" imgW="164957" imgH="241091" progId="Equation.3">
                  <p:embed/>
                </p:oleObj>
              </mc:Choice>
              <mc:Fallback>
                <p:oleObj name="公式" r:id="rId7" imgW="164957" imgH="241091" progId="Equation.3">
                  <p:embed/>
                  <p:pic>
                    <p:nvPicPr>
                      <p:cNvPr id="0" name="Picture 4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0402" y="3247810"/>
                        <a:ext cx="379990" cy="558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7" name="Object 9"/>
          <p:cNvGraphicFramePr>
            <a:graphicFrameLocks noChangeAspect="1"/>
          </p:cNvGraphicFramePr>
          <p:nvPr>
            <p:extLst>
              <p:ext uri="{D42A27DB-BD31-4B8C-83A1-F6EECF244321}">
                <p14:modId xmlns:p14="http://schemas.microsoft.com/office/powerpoint/2010/main" val="3877302553"/>
              </p:ext>
            </p:extLst>
          </p:nvPr>
        </p:nvGraphicFramePr>
        <p:xfrm>
          <a:off x="6713501" y="1844824"/>
          <a:ext cx="435397" cy="592139"/>
        </p:xfrm>
        <a:graphic>
          <a:graphicData uri="http://schemas.openxmlformats.org/presentationml/2006/ole">
            <mc:AlternateContent xmlns:mc="http://schemas.openxmlformats.org/markup-compatibility/2006">
              <mc:Choice xmlns:v="urn:schemas-microsoft-com:vml" Requires="v">
                <p:oleObj spid="_x0000_s43498" name="公式" r:id="rId9" imgW="177646" imgH="241091" progId="Equation.3">
                  <p:embed/>
                </p:oleObj>
              </mc:Choice>
              <mc:Fallback>
                <p:oleObj name="公式" r:id="rId9" imgW="177646" imgH="241091" progId="Equation.3">
                  <p:embed/>
                  <p:pic>
                    <p:nvPicPr>
                      <p:cNvPr id="0" name="Picture 4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3501" y="1844824"/>
                        <a:ext cx="435397" cy="592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8" name="Object 10"/>
          <p:cNvGraphicFramePr>
            <a:graphicFrameLocks noChangeAspect="1"/>
          </p:cNvGraphicFramePr>
          <p:nvPr>
            <p:extLst>
              <p:ext uri="{D42A27DB-BD31-4B8C-83A1-F6EECF244321}">
                <p14:modId xmlns:p14="http://schemas.microsoft.com/office/powerpoint/2010/main" val="2799375448"/>
              </p:ext>
            </p:extLst>
          </p:nvPr>
        </p:nvGraphicFramePr>
        <p:xfrm>
          <a:off x="6444208" y="2540893"/>
          <a:ext cx="500062" cy="600075"/>
        </p:xfrm>
        <a:graphic>
          <a:graphicData uri="http://schemas.openxmlformats.org/presentationml/2006/ole">
            <mc:AlternateContent xmlns:mc="http://schemas.openxmlformats.org/markup-compatibility/2006">
              <mc:Choice xmlns:v="urn:schemas-microsoft-com:vml" Requires="v">
                <p:oleObj spid="_x0000_s43499" name="Equation" r:id="rId11" imgW="190440" imgH="228600" progId="">
                  <p:embed/>
                </p:oleObj>
              </mc:Choice>
              <mc:Fallback>
                <p:oleObj name="Equation" r:id="rId11" imgW="190440" imgH="228600" progId="">
                  <p:embed/>
                  <p:pic>
                    <p:nvPicPr>
                      <p:cNvPr id="0" name="Picture 4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4208" y="2540893"/>
                        <a:ext cx="50006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9" name="Object 11"/>
          <p:cNvGraphicFramePr>
            <a:graphicFrameLocks noChangeAspect="1"/>
          </p:cNvGraphicFramePr>
          <p:nvPr>
            <p:extLst>
              <p:ext uri="{D42A27DB-BD31-4B8C-83A1-F6EECF244321}">
                <p14:modId xmlns:p14="http://schemas.microsoft.com/office/powerpoint/2010/main" val="1905671140"/>
              </p:ext>
            </p:extLst>
          </p:nvPr>
        </p:nvGraphicFramePr>
        <p:xfrm>
          <a:off x="7164288" y="2492896"/>
          <a:ext cx="357190" cy="496006"/>
        </p:xfrm>
        <a:graphic>
          <a:graphicData uri="http://schemas.openxmlformats.org/presentationml/2006/ole">
            <mc:AlternateContent xmlns:mc="http://schemas.openxmlformats.org/markup-compatibility/2006">
              <mc:Choice xmlns:v="urn:schemas-microsoft-com:vml" Requires="v">
                <p:oleObj spid="_x0000_s43500" name="公式" r:id="rId13" imgW="88669" imgH="177338" progId="Equation.3">
                  <p:embed/>
                </p:oleObj>
              </mc:Choice>
              <mc:Fallback>
                <p:oleObj name="公式" r:id="rId13" imgW="88669" imgH="177338" progId="Equation.3">
                  <p:embed/>
                  <p:pic>
                    <p:nvPicPr>
                      <p:cNvPr id="0" name="Picture 4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2492896"/>
                        <a:ext cx="357190" cy="496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直接连接符 28"/>
          <p:cNvCxnSpPr/>
          <p:nvPr/>
        </p:nvCxnSpPr>
        <p:spPr bwMode="auto">
          <a:xfrm rot="5400000" flipH="1" flipV="1">
            <a:off x="6898865" y="3212090"/>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7" name="对象 6"/>
          <p:cNvGraphicFramePr>
            <a:graphicFrameLocks noChangeAspect="1"/>
          </p:cNvGraphicFramePr>
          <p:nvPr>
            <p:extLst>
              <p:ext uri="{D42A27DB-BD31-4B8C-83A1-F6EECF244321}">
                <p14:modId xmlns:p14="http://schemas.microsoft.com/office/powerpoint/2010/main" val="2513625274"/>
              </p:ext>
            </p:extLst>
          </p:nvPr>
        </p:nvGraphicFramePr>
        <p:xfrm>
          <a:off x="6804248" y="2492896"/>
          <a:ext cx="560388" cy="496887"/>
        </p:xfrm>
        <a:graphic>
          <a:graphicData uri="http://schemas.openxmlformats.org/presentationml/2006/ole">
            <mc:AlternateContent xmlns:mc="http://schemas.openxmlformats.org/markup-compatibility/2006">
              <mc:Choice xmlns:v="urn:schemas-microsoft-com:vml" Requires="v">
                <p:oleObj spid="_x0000_s43501" name="Equation" r:id="rId15" imgW="139680" imgH="177480" progId="">
                  <p:embed/>
                </p:oleObj>
              </mc:Choice>
              <mc:Fallback>
                <p:oleObj name="Equation" r:id="rId15" imgW="139680" imgH="177480" progId="">
                  <p:embed/>
                  <p:pic>
                    <p:nvPicPr>
                      <p:cNvPr id="0" name="Picture 4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4248" y="2492896"/>
                        <a:ext cx="560388"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0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0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56238"/>
            <a:ext cx="7772400" cy="5453082"/>
          </a:xfrm>
        </p:spPr>
        <p:txBody>
          <a:bodyPr/>
          <a:lstStyle/>
          <a:p>
            <a:pPr marL="0" indent="0">
              <a:buNone/>
            </a:pPr>
            <a:r>
              <a:rPr lang="zh-CN" altLang="en-US" sz="2800" dirty="0" smtClean="0"/>
              <a:t>但            对于过质心垂直于运动平面的</a:t>
            </a:r>
            <a:r>
              <a:rPr lang="zh-CN" altLang="en-US" sz="2800" dirty="0"/>
              <a:t>轴线</a:t>
            </a:r>
            <a:r>
              <a:rPr lang="zh-CN" altLang="en-US" sz="2800" dirty="0" smtClean="0"/>
              <a:t>存在力矩：</a:t>
            </a:r>
            <a:endParaRPr lang="en-US" altLang="zh-CN" sz="2800" dirty="0" smtClean="0"/>
          </a:p>
          <a:p>
            <a:pPr>
              <a:buFont typeface="Wingdings" pitchFamily="2" charset="2"/>
              <a:buChar char="p"/>
            </a:pPr>
            <a:endParaRPr lang="en-US" altLang="zh-CN" sz="2800" dirty="0" smtClean="0"/>
          </a:p>
          <a:p>
            <a:pPr>
              <a:buFont typeface="Wingdings" pitchFamily="2" charset="2"/>
              <a:buChar char="p"/>
            </a:pPr>
            <a:endParaRPr lang="en-US" altLang="zh-CN" sz="2800" dirty="0" smtClean="0"/>
          </a:p>
          <a:p>
            <a:pPr marL="0" indent="0">
              <a:buNone/>
            </a:pPr>
            <a:r>
              <a:rPr lang="zh-CN" altLang="en-US" sz="2800" dirty="0" smtClean="0"/>
              <a:t>我们把力偶产生的力矩叫</a:t>
            </a:r>
            <a:r>
              <a:rPr lang="zh-CN" altLang="en-US" sz="2800" b="1" dirty="0" smtClean="0">
                <a:solidFill>
                  <a:srgbClr val="C00000"/>
                </a:solidFill>
              </a:rPr>
              <a:t>力偶矩</a:t>
            </a:r>
            <a:r>
              <a:rPr lang="zh-CN" altLang="en-US" sz="2800" dirty="0" smtClean="0"/>
              <a:t>。</a:t>
            </a:r>
            <a:endParaRPr lang="en-US" altLang="zh-CN" sz="2800" dirty="0" smtClean="0"/>
          </a:p>
          <a:p>
            <a:pPr marL="0" indent="0">
              <a:buNone/>
            </a:pPr>
            <a:r>
              <a:rPr lang="zh-CN" altLang="en-US" sz="2800" b="1" dirty="0" smtClean="0">
                <a:solidFill>
                  <a:srgbClr val="C00000"/>
                </a:solidFill>
              </a:rPr>
              <a:t>结论：力偶矩对刚体绕质心轴的转动有贡献。</a:t>
            </a:r>
            <a:endParaRPr lang="en-US" altLang="zh-CN" sz="2800" b="1" dirty="0" smtClean="0">
              <a:solidFill>
                <a:srgbClr val="C00000"/>
              </a:solidFill>
            </a:endParaRPr>
          </a:p>
          <a:p>
            <a:pPr>
              <a:buFont typeface="Arial" pitchFamily="34" charset="0"/>
              <a:buChar char="•"/>
            </a:pPr>
            <a:r>
              <a:rPr lang="zh-CN" altLang="en-US" sz="2800" dirty="0" smtClean="0"/>
              <a:t>力偶矩的大小与轴线位置无关，只与两力作用线的距离有关，二作用线的距离叫</a:t>
            </a:r>
            <a:r>
              <a:rPr lang="zh-CN" altLang="en-US" sz="2800" b="1" dirty="0" smtClean="0">
                <a:solidFill>
                  <a:srgbClr val="C00000"/>
                </a:solidFill>
              </a:rPr>
              <a:t>力偶臂</a:t>
            </a:r>
            <a:r>
              <a:rPr lang="zh-CN" altLang="en-US" sz="2800" dirty="0" smtClean="0"/>
              <a:t>。</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53</a:t>
            </a:fld>
            <a:endParaRPr lang="en-US" altLang="zh-CN" dirty="0"/>
          </a:p>
        </p:txBody>
      </p:sp>
      <p:graphicFrame>
        <p:nvGraphicFramePr>
          <p:cNvPr id="67586" name="Object 2"/>
          <p:cNvGraphicFramePr>
            <a:graphicFrameLocks noChangeAspect="1"/>
          </p:cNvGraphicFramePr>
          <p:nvPr>
            <p:extLst>
              <p:ext uri="{D42A27DB-BD31-4B8C-83A1-F6EECF244321}">
                <p14:modId xmlns:p14="http://schemas.microsoft.com/office/powerpoint/2010/main" val="3822219590"/>
              </p:ext>
            </p:extLst>
          </p:nvPr>
        </p:nvGraphicFramePr>
        <p:xfrm>
          <a:off x="1106711" y="785813"/>
          <a:ext cx="1089025" cy="642937"/>
        </p:xfrm>
        <a:graphic>
          <a:graphicData uri="http://schemas.openxmlformats.org/presentationml/2006/ole">
            <mc:AlternateContent xmlns:mc="http://schemas.openxmlformats.org/markup-compatibility/2006">
              <mc:Choice xmlns:v="urn:schemas-microsoft-com:vml" Requires="v">
                <p:oleObj spid="_x0000_s67777" name="Equation" r:id="rId3" imgW="431640" imgH="253800" progId="">
                  <p:embed/>
                </p:oleObj>
              </mc:Choice>
              <mc:Fallback>
                <p:oleObj name="Equation" r:id="rId3" imgW="431640" imgH="253800" progId="">
                  <p:embed/>
                  <p:pic>
                    <p:nvPicPr>
                      <p:cNvPr id="0" name="Picture 1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711" y="785813"/>
                        <a:ext cx="10890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extLst>
              <p:ext uri="{D42A27DB-BD31-4B8C-83A1-F6EECF244321}">
                <p14:modId xmlns:p14="http://schemas.microsoft.com/office/powerpoint/2010/main" val="4242638797"/>
              </p:ext>
            </p:extLst>
          </p:nvPr>
        </p:nvGraphicFramePr>
        <p:xfrm>
          <a:off x="2143125" y="1373188"/>
          <a:ext cx="4857750" cy="1449387"/>
        </p:xfrm>
        <a:graphic>
          <a:graphicData uri="http://schemas.openxmlformats.org/presentationml/2006/ole">
            <mc:AlternateContent xmlns:mc="http://schemas.openxmlformats.org/markup-compatibility/2006">
              <mc:Choice xmlns:v="urn:schemas-microsoft-com:vml" Requires="v">
                <p:oleObj spid="_x0000_s67778" name="Equation" r:id="rId5" imgW="1295280" imgH="457200" progId="">
                  <p:embed/>
                </p:oleObj>
              </mc:Choice>
              <mc:Fallback>
                <p:oleObj name="Equation" r:id="rId5" imgW="1295280" imgH="457200" progId="">
                  <p:embed/>
                  <p:pic>
                    <p:nvPicPr>
                      <p:cNvPr id="0" name="Picture 1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1373188"/>
                        <a:ext cx="4857750" cy="1449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ppt_x"/>
                                          </p:val>
                                        </p:tav>
                                        <p:tav tm="100000">
                                          <p:val>
                                            <p:strVal val="#ppt_x"/>
                                          </p:val>
                                        </p:tav>
                                      </p:tavLst>
                                    </p:anim>
                                    <p:anim calcmode="lin" valueType="num">
                                      <p:cBhvr additive="base">
                                        <p:cTn id="8"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t>如刚体受一力     ，在质心运动平面内。</a:t>
            </a:r>
            <a:endParaRPr lang="en-US" altLang="zh-CN" sz="2800" dirty="0" smtClean="0"/>
          </a:p>
          <a:p>
            <a:r>
              <a:rPr lang="zh-CN" altLang="en-US" sz="2800" dirty="0" smtClean="0"/>
              <a:t>如      作用线过质心，则刚体只有随质心的平动而无转动；如    不过质心，则可转化为三个力的作用：</a:t>
            </a:r>
            <a:endParaRPr lang="en-US" altLang="zh-CN" sz="2800" dirty="0" smtClean="0"/>
          </a:p>
          <a:p>
            <a:endParaRPr lang="en-US" altLang="zh-CN" sz="2800" dirty="0" smtClean="0"/>
          </a:p>
          <a:p>
            <a:pPr marL="0" indent="0">
              <a:buNone/>
            </a:pPr>
            <a:endParaRPr lang="en-US" altLang="zh-CN" sz="2800" dirty="0"/>
          </a:p>
          <a:p>
            <a:pPr marL="0" indent="0">
              <a:buNone/>
            </a:pPr>
            <a:endParaRPr lang="en-US" altLang="zh-CN" sz="900" dirty="0" smtClean="0"/>
          </a:p>
          <a:p>
            <a:pPr>
              <a:buNone/>
            </a:pPr>
            <a:r>
              <a:rPr lang="en-US" altLang="zh-CN" sz="2800" dirty="0" smtClean="0"/>
              <a:t>     </a:t>
            </a:r>
          </a:p>
          <a:p>
            <a:pPr>
              <a:lnSpc>
                <a:spcPct val="120000"/>
              </a:lnSpc>
            </a:pPr>
            <a:r>
              <a:rPr lang="zh-CN" altLang="en-US" sz="2800" dirty="0" smtClean="0"/>
              <a:t>   对质心</a:t>
            </a:r>
            <a:r>
              <a:rPr lang="zh-CN" altLang="en-US" sz="2800" dirty="0"/>
              <a:t>平动</a:t>
            </a:r>
            <a:r>
              <a:rPr lang="zh-CN" altLang="en-US" sz="2800" dirty="0" smtClean="0"/>
              <a:t>有贡献，对转动无贡献：</a:t>
            </a:r>
            <a:endParaRPr lang="en-US" altLang="zh-CN" sz="2800" dirty="0" smtClean="0"/>
          </a:p>
          <a:p>
            <a:pPr marL="266700" indent="-266700">
              <a:lnSpc>
                <a:spcPct val="120000"/>
              </a:lnSpc>
              <a:buNone/>
            </a:pPr>
            <a:r>
              <a:rPr lang="zh-CN" altLang="en-US" sz="2800" dirty="0" smtClean="0"/>
              <a:t>                组成力偶，只对转动有贡献，对质心平动无贡献，其力矩为：</a:t>
            </a:r>
            <a:endParaRPr lang="en-US" altLang="zh-CN" sz="1800" dirty="0" smtClean="0"/>
          </a:p>
          <a:p>
            <a:endParaRPr lang="zh-CN" altLang="en-US" sz="1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54</a:t>
            </a:fld>
            <a:endParaRPr lang="en-US" altLang="zh-CN" dirty="0"/>
          </a:p>
        </p:txBody>
      </p:sp>
      <p:graphicFrame>
        <p:nvGraphicFramePr>
          <p:cNvPr id="44034" name="Object 2"/>
          <p:cNvGraphicFramePr>
            <a:graphicFrameLocks noChangeAspect="1"/>
          </p:cNvGraphicFramePr>
          <p:nvPr>
            <p:extLst>
              <p:ext uri="{D42A27DB-BD31-4B8C-83A1-F6EECF244321}">
                <p14:modId xmlns:p14="http://schemas.microsoft.com/office/powerpoint/2010/main" val="1005784258"/>
              </p:ext>
            </p:extLst>
          </p:nvPr>
        </p:nvGraphicFramePr>
        <p:xfrm>
          <a:off x="3231470" y="768772"/>
          <a:ext cx="476434" cy="716012"/>
        </p:xfrm>
        <a:graphic>
          <a:graphicData uri="http://schemas.openxmlformats.org/presentationml/2006/ole">
            <mc:AlternateContent xmlns:mc="http://schemas.openxmlformats.org/markup-compatibility/2006">
              <mc:Choice xmlns:v="urn:schemas-microsoft-com:vml" Requires="v">
                <p:oleObj spid="_x0000_s44830" name="公式" r:id="rId3" imgW="177569" imgH="266353" progId="Equation.3">
                  <p:embed/>
                </p:oleObj>
              </mc:Choice>
              <mc:Fallback>
                <p:oleObj name="公式" r:id="rId3" imgW="177569" imgH="266353" progId="Equation.3">
                  <p:embed/>
                  <p:pic>
                    <p:nvPicPr>
                      <p:cNvPr id="0" name="Picture 7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470" y="768772"/>
                        <a:ext cx="476434" cy="7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extLst>
              <p:ext uri="{D42A27DB-BD31-4B8C-83A1-F6EECF244321}">
                <p14:modId xmlns:p14="http://schemas.microsoft.com/office/powerpoint/2010/main" val="3892707148"/>
              </p:ext>
            </p:extLst>
          </p:nvPr>
        </p:nvGraphicFramePr>
        <p:xfrm>
          <a:off x="1547664" y="1268760"/>
          <a:ext cx="500066" cy="608652"/>
        </p:xfrm>
        <a:graphic>
          <a:graphicData uri="http://schemas.openxmlformats.org/presentationml/2006/ole">
            <mc:AlternateContent xmlns:mc="http://schemas.openxmlformats.org/markup-compatibility/2006">
              <mc:Choice xmlns:v="urn:schemas-microsoft-com:vml" Requires="v">
                <p:oleObj spid="_x0000_s44831" name="公式" r:id="rId5" imgW="177569" imgH="266353" progId="Equation.3">
                  <p:embed/>
                </p:oleObj>
              </mc:Choice>
              <mc:Fallback>
                <p:oleObj name="公式" r:id="rId5" imgW="177569" imgH="266353" progId="Equation.3">
                  <p:embed/>
                  <p:pic>
                    <p:nvPicPr>
                      <p:cNvPr id="0" name="Picture 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268760"/>
                        <a:ext cx="500066" cy="608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extLst>
              <p:ext uri="{D42A27DB-BD31-4B8C-83A1-F6EECF244321}">
                <p14:modId xmlns:p14="http://schemas.microsoft.com/office/powerpoint/2010/main" val="1594871595"/>
              </p:ext>
            </p:extLst>
          </p:nvPr>
        </p:nvGraphicFramePr>
        <p:xfrm>
          <a:off x="3567878" y="1700808"/>
          <a:ext cx="500066" cy="608652"/>
        </p:xfrm>
        <a:graphic>
          <a:graphicData uri="http://schemas.openxmlformats.org/presentationml/2006/ole">
            <mc:AlternateContent xmlns:mc="http://schemas.openxmlformats.org/markup-compatibility/2006">
              <mc:Choice xmlns:v="urn:schemas-microsoft-com:vml" Requires="v">
                <p:oleObj spid="_x0000_s44832" name="公式" r:id="rId6" imgW="177569" imgH="266353" progId="Equation.3">
                  <p:embed/>
                </p:oleObj>
              </mc:Choice>
              <mc:Fallback>
                <p:oleObj name="公式" r:id="rId6" imgW="177569" imgH="266353" progId="Equation.3">
                  <p:embed/>
                  <p:pic>
                    <p:nvPicPr>
                      <p:cNvPr id="0" name="Picture 7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878" y="1700808"/>
                        <a:ext cx="500066" cy="608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extLst>
              <p:ext uri="{D42A27DB-BD31-4B8C-83A1-F6EECF244321}">
                <p14:modId xmlns:p14="http://schemas.microsoft.com/office/powerpoint/2010/main" val="2577260089"/>
              </p:ext>
            </p:extLst>
          </p:nvPr>
        </p:nvGraphicFramePr>
        <p:xfrm>
          <a:off x="2987824" y="2132856"/>
          <a:ext cx="2227699" cy="2193099"/>
        </p:xfrm>
        <a:graphic>
          <a:graphicData uri="http://schemas.openxmlformats.org/presentationml/2006/ole">
            <mc:AlternateContent xmlns:mc="http://schemas.openxmlformats.org/markup-compatibility/2006">
              <mc:Choice xmlns:v="urn:schemas-microsoft-com:vml" Requires="v">
                <p:oleObj spid="_x0000_s44833" name="Equation" r:id="rId7" imgW="749160" imgH="736560" progId="">
                  <p:embed/>
                </p:oleObj>
              </mc:Choice>
              <mc:Fallback>
                <p:oleObj name="Equation" r:id="rId7" imgW="749160" imgH="736560" progId="">
                  <p:embed/>
                  <p:pic>
                    <p:nvPicPr>
                      <p:cNvPr id="0" name="Picture 7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2132856"/>
                        <a:ext cx="2227699" cy="21930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5" name="Object 13"/>
          <p:cNvGraphicFramePr>
            <a:graphicFrameLocks noChangeAspect="1"/>
          </p:cNvGraphicFramePr>
          <p:nvPr>
            <p:extLst>
              <p:ext uri="{D42A27DB-BD31-4B8C-83A1-F6EECF244321}">
                <p14:modId xmlns:p14="http://schemas.microsoft.com/office/powerpoint/2010/main" val="2850051465"/>
              </p:ext>
            </p:extLst>
          </p:nvPr>
        </p:nvGraphicFramePr>
        <p:xfrm>
          <a:off x="975020" y="4293096"/>
          <a:ext cx="428628" cy="629713"/>
        </p:xfrm>
        <a:graphic>
          <a:graphicData uri="http://schemas.openxmlformats.org/presentationml/2006/ole">
            <mc:AlternateContent xmlns:mc="http://schemas.openxmlformats.org/markup-compatibility/2006">
              <mc:Choice xmlns:v="urn:schemas-microsoft-com:vml" Requires="v">
                <p:oleObj spid="_x0000_s44834" name="公式" r:id="rId9" imgW="164957" imgH="241091" progId="Equation.3">
                  <p:embed/>
                </p:oleObj>
              </mc:Choice>
              <mc:Fallback>
                <p:oleObj name="公式" r:id="rId9" imgW="164957" imgH="241091" progId="Equation.3">
                  <p:embed/>
                  <p:pic>
                    <p:nvPicPr>
                      <p:cNvPr id="0" name="Picture 7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020" y="4293096"/>
                        <a:ext cx="428628" cy="62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6" name="Object 14"/>
          <p:cNvGraphicFramePr>
            <a:graphicFrameLocks noChangeAspect="1"/>
          </p:cNvGraphicFramePr>
          <p:nvPr>
            <p:extLst>
              <p:ext uri="{D42A27DB-BD31-4B8C-83A1-F6EECF244321}">
                <p14:modId xmlns:p14="http://schemas.microsoft.com/office/powerpoint/2010/main" val="763135947"/>
              </p:ext>
            </p:extLst>
          </p:nvPr>
        </p:nvGraphicFramePr>
        <p:xfrm>
          <a:off x="6853238" y="4365104"/>
          <a:ext cx="1463675" cy="682625"/>
        </p:xfrm>
        <a:graphic>
          <a:graphicData uri="http://schemas.openxmlformats.org/presentationml/2006/ole">
            <mc:AlternateContent xmlns:mc="http://schemas.openxmlformats.org/markup-compatibility/2006">
              <mc:Choice xmlns:v="urn:schemas-microsoft-com:vml" Requires="v">
                <p:oleObj spid="_x0000_s44835" name="Equation" r:id="rId11" imgW="545626" imgH="253780" progId="">
                  <p:embed/>
                </p:oleObj>
              </mc:Choice>
              <mc:Fallback>
                <p:oleObj name="Equation" r:id="rId11" imgW="545626" imgH="253780" progId="">
                  <p:embed/>
                  <p:pic>
                    <p:nvPicPr>
                      <p:cNvPr id="0" name="Picture 7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3238" y="4365104"/>
                        <a:ext cx="1463675"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7" name="Object 15"/>
          <p:cNvGraphicFramePr>
            <a:graphicFrameLocks noChangeAspect="1"/>
          </p:cNvGraphicFramePr>
          <p:nvPr>
            <p:extLst>
              <p:ext uri="{D42A27DB-BD31-4B8C-83A1-F6EECF244321}">
                <p14:modId xmlns:p14="http://schemas.microsoft.com/office/powerpoint/2010/main" val="2290629844"/>
              </p:ext>
            </p:extLst>
          </p:nvPr>
        </p:nvGraphicFramePr>
        <p:xfrm>
          <a:off x="971600" y="4941168"/>
          <a:ext cx="1266937" cy="709166"/>
        </p:xfrm>
        <a:graphic>
          <a:graphicData uri="http://schemas.openxmlformats.org/presentationml/2006/ole">
            <mc:AlternateContent xmlns:mc="http://schemas.openxmlformats.org/markup-compatibility/2006">
              <mc:Choice xmlns:v="urn:schemas-microsoft-com:vml" Requires="v">
                <p:oleObj spid="_x0000_s44836" name="Equation" r:id="rId13" imgW="419040" imgH="253800" progId="">
                  <p:embed/>
                </p:oleObj>
              </mc:Choice>
              <mc:Fallback>
                <p:oleObj name="Equation" r:id="rId13" imgW="419040" imgH="253800" progId="">
                  <p:embed/>
                  <p:pic>
                    <p:nvPicPr>
                      <p:cNvPr id="0" name="Picture 7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600" y="4941168"/>
                        <a:ext cx="1266937" cy="709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8" name="Object 16"/>
          <p:cNvGraphicFramePr>
            <a:graphicFrameLocks noChangeAspect="1"/>
          </p:cNvGraphicFramePr>
          <p:nvPr>
            <p:extLst>
              <p:ext uri="{D42A27DB-BD31-4B8C-83A1-F6EECF244321}">
                <p14:modId xmlns:p14="http://schemas.microsoft.com/office/powerpoint/2010/main" val="918709769"/>
              </p:ext>
            </p:extLst>
          </p:nvPr>
        </p:nvGraphicFramePr>
        <p:xfrm>
          <a:off x="4395068" y="5379492"/>
          <a:ext cx="1689100" cy="785812"/>
        </p:xfrm>
        <a:graphic>
          <a:graphicData uri="http://schemas.openxmlformats.org/presentationml/2006/ole">
            <mc:AlternateContent xmlns:mc="http://schemas.openxmlformats.org/markup-compatibility/2006">
              <mc:Choice xmlns:v="urn:schemas-microsoft-com:vml" Requires="v">
                <p:oleObj spid="_x0000_s44837" name="Equation" r:id="rId15" imgW="495000" imgH="228600" progId="">
                  <p:embed/>
                </p:oleObj>
              </mc:Choice>
              <mc:Fallback>
                <p:oleObj name="Equation" r:id="rId15" imgW="495000" imgH="228600" progId="">
                  <p:embed/>
                  <p:pic>
                    <p:nvPicPr>
                      <p:cNvPr id="0" name="Picture 7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5068" y="5379492"/>
                        <a:ext cx="16891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椭圆 12"/>
          <p:cNvSpPr/>
          <p:nvPr/>
        </p:nvSpPr>
        <p:spPr bwMode="auto">
          <a:xfrm>
            <a:off x="6363080" y="2966047"/>
            <a:ext cx="1571636" cy="8572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4" name="直接箭头连接符 13"/>
          <p:cNvCxnSpPr/>
          <p:nvPr/>
        </p:nvCxnSpPr>
        <p:spPr bwMode="auto">
          <a:xfrm rot="5400000">
            <a:off x="7149692" y="3822509"/>
            <a:ext cx="71438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rot="16200000" flipV="1">
            <a:off x="6756783" y="3072410"/>
            <a:ext cx="795342" cy="1111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直接连接符 15"/>
          <p:cNvCxnSpPr/>
          <p:nvPr/>
        </p:nvCxnSpPr>
        <p:spPr bwMode="auto">
          <a:xfrm>
            <a:off x="7148898" y="3466113"/>
            <a:ext cx="357190" cy="15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7" name="直接连接符 16"/>
          <p:cNvCxnSpPr/>
          <p:nvPr/>
        </p:nvCxnSpPr>
        <p:spPr bwMode="auto">
          <a:xfrm rot="5400000" flipH="1" flipV="1">
            <a:off x="7255261" y="3287518"/>
            <a:ext cx="500860" cy="794"/>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aphicFrame>
        <p:nvGraphicFramePr>
          <p:cNvPr id="18" name="Object 7"/>
          <p:cNvGraphicFramePr>
            <a:graphicFrameLocks noChangeAspect="1"/>
          </p:cNvGraphicFramePr>
          <p:nvPr>
            <p:extLst>
              <p:ext uri="{D42A27DB-BD31-4B8C-83A1-F6EECF244321}">
                <p14:modId xmlns:p14="http://schemas.microsoft.com/office/powerpoint/2010/main" val="1610539696"/>
              </p:ext>
            </p:extLst>
          </p:nvPr>
        </p:nvGraphicFramePr>
        <p:xfrm>
          <a:off x="6768908" y="3846817"/>
          <a:ext cx="379990" cy="558257"/>
        </p:xfrm>
        <a:graphic>
          <a:graphicData uri="http://schemas.openxmlformats.org/presentationml/2006/ole">
            <mc:AlternateContent xmlns:mc="http://schemas.openxmlformats.org/markup-compatibility/2006">
              <mc:Choice xmlns:v="urn:schemas-microsoft-com:vml" Requires="v">
                <p:oleObj spid="_x0000_s44838" name="Equation" r:id="rId17" imgW="164957" imgH="241091" progId="">
                  <p:embed/>
                </p:oleObj>
              </mc:Choice>
              <mc:Fallback>
                <p:oleObj name="Equation" r:id="rId17" imgW="164957" imgH="241091" progId="">
                  <p:embed/>
                  <p:pic>
                    <p:nvPicPr>
                      <p:cNvPr id="0" name="Picture 7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908" y="3846817"/>
                        <a:ext cx="379990" cy="558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9"/>
          <p:cNvGraphicFramePr>
            <a:graphicFrameLocks noChangeAspect="1"/>
          </p:cNvGraphicFramePr>
          <p:nvPr>
            <p:extLst>
              <p:ext uri="{D42A27DB-BD31-4B8C-83A1-F6EECF244321}">
                <p14:modId xmlns:p14="http://schemas.microsoft.com/office/powerpoint/2010/main" val="1114756674"/>
              </p:ext>
            </p:extLst>
          </p:nvPr>
        </p:nvGraphicFramePr>
        <p:xfrm>
          <a:off x="6713501" y="2348880"/>
          <a:ext cx="435397" cy="592139"/>
        </p:xfrm>
        <a:graphic>
          <a:graphicData uri="http://schemas.openxmlformats.org/presentationml/2006/ole">
            <mc:AlternateContent xmlns:mc="http://schemas.openxmlformats.org/markup-compatibility/2006">
              <mc:Choice xmlns:v="urn:schemas-microsoft-com:vml" Requires="v">
                <p:oleObj spid="_x0000_s44839" name="公式" r:id="rId18" imgW="177646" imgH="241091" progId="Equation.3">
                  <p:embed/>
                </p:oleObj>
              </mc:Choice>
              <mc:Fallback>
                <p:oleObj name="公式" r:id="rId18" imgW="177646" imgH="241091" progId="Equation.3">
                  <p:embed/>
                  <p:pic>
                    <p:nvPicPr>
                      <p:cNvPr id="0" name="Picture 7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13501" y="2348880"/>
                        <a:ext cx="435397" cy="592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3607769921"/>
              </p:ext>
            </p:extLst>
          </p:nvPr>
        </p:nvGraphicFramePr>
        <p:xfrm>
          <a:off x="6808241" y="3061976"/>
          <a:ext cx="500063" cy="600075"/>
        </p:xfrm>
        <a:graphic>
          <a:graphicData uri="http://schemas.openxmlformats.org/presentationml/2006/ole">
            <mc:AlternateContent xmlns:mc="http://schemas.openxmlformats.org/markup-compatibility/2006">
              <mc:Choice xmlns:v="urn:schemas-microsoft-com:vml" Requires="v">
                <p:oleObj spid="_x0000_s44840" name="Equation" r:id="rId20" imgW="190440" imgH="228600" progId="">
                  <p:embed/>
                </p:oleObj>
              </mc:Choice>
              <mc:Fallback>
                <p:oleObj name="Equation" r:id="rId20" imgW="190440" imgH="228600" progId="">
                  <p:embed/>
                  <p:pic>
                    <p:nvPicPr>
                      <p:cNvPr id="0" name="Picture 7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08241" y="3061976"/>
                        <a:ext cx="500063"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1"/>
          <p:cNvGraphicFramePr>
            <a:graphicFrameLocks noChangeAspect="1"/>
          </p:cNvGraphicFramePr>
          <p:nvPr>
            <p:extLst>
              <p:ext uri="{D42A27DB-BD31-4B8C-83A1-F6EECF244321}">
                <p14:modId xmlns:p14="http://schemas.microsoft.com/office/powerpoint/2010/main" val="350157231"/>
              </p:ext>
            </p:extLst>
          </p:nvPr>
        </p:nvGraphicFramePr>
        <p:xfrm>
          <a:off x="7164288" y="3005002"/>
          <a:ext cx="357190" cy="496006"/>
        </p:xfrm>
        <a:graphic>
          <a:graphicData uri="http://schemas.openxmlformats.org/presentationml/2006/ole">
            <mc:AlternateContent xmlns:mc="http://schemas.openxmlformats.org/markup-compatibility/2006">
              <mc:Choice xmlns:v="urn:schemas-microsoft-com:vml" Requires="v">
                <p:oleObj spid="_x0000_s44841" name="公式" r:id="rId22" imgW="88669" imgH="177338" progId="Equation.3">
                  <p:embed/>
                </p:oleObj>
              </mc:Choice>
              <mc:Fallback>
                <p:oleObj name="公式" r:id="rId22" imgW="88669" imgH="177338" progId="Equation.3">
                  <p:embed/>
                  <p:pic>
                    <p:nvPicPr>
                      <p:cNvPr id="0" name="Picture 75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4288" y="3005002"/>
                        <a:ext cx="357190" cy="496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直接箭头连接符 22"/>
          <p:cNvCxnSpPr/>
          <p:nvPr/>
        </p:nvCxnSpPr>
        <p:spPr bwMode="auto">
          <a:xfrm>
            <a:off x="7164288" y="3446027"/>
            <a:ext cx="11212" cy="7363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aphicFrame>
        <p:nvGraphicFramePr>
          <p:cNvPr id="5" name="对象 4"/>
          <p:cNvGraphicFramePr>
            <a:graphicFrameLocks noChangeAspect="1"/>
          </p:cNvGraphicFramePr>
          <p:nvPr>
            <p:extLst>
              <p:ext uri="{D42A27DB-BD31-4B8C-83A1-F6EECF244321}">
                <p14:modId xmlns:p14="http://schemas.microsoft.com/office/powerpoint/2010/main" val="904256758"/>
              </p:ext>
            </p:extLst>
          </p:nvPr>
        </p:nvGraphicFramePr>
        <p:xfrm>
          <a:off x="7524750" y="3849004"/>
          <a:ext cx="379413" cy="469900"/>
        </p:xfrm>
        <a:graphic>
          <a:graphicData uri="http://schemas.openxmlformats.org/presentationml/2006/ole">
            <mc:AlternateContent xmlns:mc="http://schemas.openxmlformats.org/markup-compatibility/2006">
              <mc:Choice xmlns:v="urn:schemas-microsoft-com:vml" Requires="v">
                <p:oleObj spid="_x0000_s44842" name="Equation" r:id="rId24" imgW="164880" imgH="203040" progId="">
                  <p:embed/>
                </p:oleObj>
              </mc:Choice>
              <mc:Fallback>
                <p:oleObj name="Equation" r:id="rId24" imgW="164880" imgH="203040" progId="">
                  <p:embed/>
                  <p:pic>
                    <p:nvPicPr>
                      <p:cNvPr id="0" name="Picture 75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524750" y="3849004"/>
                        <a:ext cx="37941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0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0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0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029604" cy="5381644"/>
          </a:xfrm>
        </p:spPr>
        <p:txBody>
          <a:bodyPr/>
          <a:lstStyle/>
          <a:p>
            <a:pPr>
              <a:buNone/>
            </a:pPr>
            <a:r>
              <a:rPr lang="zh-CN" altLang="en-US" sz="2800" b="1" dirty="0" smtClean="0">
                <a:solidFill>
                  <a:schemeClr val="accent2"/>
                </a:solidFill>
              </a:rPr>
              <a:t>四、平面运动的动力学方程</a:t>
            </a:r>
            <a:endParaRPr lang="en-US" altLang="zh-CN" sz="2800" b="1" dirty="0" smtClean="0">
              <a:solidFill>
                <a:schemeClr val="accent2"/>
              </a:solidFill>
            </a:endParaRPr>
          </a:p>
          <a:p>
            <a:pPr marL="0" indent="0">
              <a:buNone/>
            </a:pPr>
            <a:r>
              <a:rPr lang="zh-CN" altLang="en-US" sz="2800" dirty="0" smtClean="0"/>
              <a:t>如果刚体同时受到多个力的作用，且所有力及质心在同一平面内，则：</a:t>
            </a:r>
            <a:endParaRPr lang="en-US" altLang="zh-CN" sz="2800" dirty="0" smtClean="0"/>
          </a:p>
          <a:p>
            <a:pPr>
              <a:buNone/>
            </a:pPr>
            <a:endParaRPr lang="en-US" altLang="zh-CN" sz="1100" dirty="0" smtClean="0"/>
          </a:p>
          <a:p>
            <a:pPr>
              <a:buNone/>
            </a:pPr>
            <a:r>
              <a:rPr lang="zh-CN" altLang="en-US" sz="2800" dirty="0" smtClean="0"/>
              <a:t>质心动力学方程：</a:t>
            </a:r>
            <a:endParaRPr lang="en-US" altLang="zh-CN" sz="2800" dirty="0" smtClean="0"/>
          </a:p>
          <a:p>
            <a:pPr>
              <a:buNone/>
            </a:pPr>
            <a:endParaRPr lang="en-US" altLang="zh-CN" sz="2800" dirty="0" smtClean="0"/>
          </a:p>
          <a:p>
            <a:pPr>
              <a:buNone/>
            </a:pPr>
            <a:r>
              <a:rPr lang="zh-CN" altLang="en-US" sz="2800" dirty="0" smtClean="0"/>
              <a:t>绕质心轴的转动方程：                                 </a:t>
            </a:r>
            <a:r>
              <a:rPr lang="en-US" altLang="zh-CN" sz="2800" dirty="0" smtClean="0"/>
              <a:t>(</a:t>
            </a:r>
            <a:r>
              <a:rPr lang="zh-CN" altLang="en-US" sz="2800" b="1" dirty="0" smtClean="0">
                <a:solidFill>
                  <a:srgbClr val="FF0000"/>
                </a:solidFill>
              </a:rPr>
              <a:t>方向！</a:t>
            </a:r>
            <a:r>
              <a:rPr lang="en-US" altLang="zh-CN" sz="2800" dirty="0" smtClean="0"/>
              <a:t>)</a:t>
            </a:r>
          </a:p>
          <a:p>
            <a:pPr>
              <a:buNone/>
            </a:pPr>
            <a:endParaRPr lang="en-US" altLang="zh-CN" sz="2800" dirty="0" smtClean="0"/>
          </a:p>
          <a:p>
            <a:pPr marL="0" indent="0">
              <a:buNone/>
            </a:pPr>
            <a:r>
              <a:rPr lang="zh-CN" altLang="en-US" sz="2800" dirty="0" smtClean="0"/>
              <a:t>这里我们一直假定所有作用力在质心运动平面内，如果不这样，则刚体就不能保持平面运动</a:t>
            </a:r>
            <a:r>
              <a:rPr lang="en-US" altLang="zh-CN" sz="2800" dirty="0" smtClean="0"/>
              <a:t>——</a:t>
            </a:r>
            <a:r>
              <a:rPr lang="zh-CN" altLang="en-US" sz="2800" dirty="0" smtClean="0"/>
              <a:t>三维运动。</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55</a:t>
            </a:fld>
            <a:endParaRPr lang="en-US" altLang="zh-CN" dirty="0"/>
          </a:p>
        </p:txBody>
      </p:sp>
      <p:graphicFrame>
        <p:nvGraphicFramePr>
          <p:cNvPr id="68610" name="Object 2"/>
          <p:cNvGraphicFramePr>
            <a:graphicFrameLocks noChangeAspect="1"/>
          </p:cNvGraphicFramePr>
          <p:nvPr>
            <p:extLst>
              <p:ext uri="{D42A27DB-BD31-4B8C-83A1-F6EECF244321}">
                <p14:modId xmlns:p14="http://schemas.microsoft.com/office/powerpoint/2010/main" val="955396964"/>
              </p:ext>
            </p:extLst>
          </p:nvPr>
        </p:nvGraphicFramePr>
        <p:xfrm>
          <a:off x="3203848" y="2307536"/>
          <a:ext cx="1869202" cy="833432"/>
        </p:xfrm>
        <a:graphic>
          <a:graphicData uri="http://schemas.openxmlformats.org/presentationml/2006/ole">
            <mc:AlternateContent xmlns:mc="http://schemas.openxmlformats.org/markup-compatibility/2006">
              <mc:Choice xmlns:v="urn:schemas-microsoft-com:vml" Requires="v">
                <p:oleObj spid="_x0000_s68760" name="公式" r:id="rId3" imgW="736280" imgH="355446" progId="Equation.3">
                  <p:embed/>
                </p:oleObj>
              </mc:Choice>
              <mc:Fallback>
                <p:oleObj name="公式" r:id="rId3" imgW="736280" imgH="355446" progId="Equation.3">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307536"/>
                        <a:ext cx="1869202" cy="833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3"/>
          <p:cNvGraphicFramePr>
            <a:graphicFrameLocks noChangeAspect="1"/>
          </p:cNvGraphicFramePr>
          <p:nvPr>
            <p:extLst>
              <p:ext uri="{D42A27DB-BD31-4B8C-83A1-F6EECF244321}">
                <p14:modId xmlns:p14="http://schemas.microsoft.com/office/powerpoint/2010/main" val="2622223517"/>
              </p:ext>
            </p:extLst>
          </p:nvPr>
        </p:nvGraphicFramePr>
        <p:xfrm>
          <a:off x="3779912" y="3358044"/>
          <a:ext cx="3214710" cy="863044"/>
        </p:xfrm>
        <a:graphic>
          <a:graphicData uri="http://schemas.openxmlformats.org/presentationml/2006/ole">
            <mc:AlternateContent xmlns:mc="http://schemas.openxmlformats.org/markup-compatibility/2006">
              <mc:Choice xmlns:v="urn:schemas-microsoft-com:vml" Requires="v">
                <p:oleObj spid="_x0000_s68761" name="Equation" r:id="rId5" imgW="1282700" imgH="342900" progId="">
                  <p:embed/>
                </p:oleObj>
              </mc:Choice>
              <mc:Fallback>
                <p:oleObj name="Equation" r:id="rId5" imgW="1282700" imgH="342900" progId="">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3358044"/>
                        <a:ext cx="3214710" cy="863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610"/>
                                        </p:tgtEl>
                                        <p:attrNameLst>
                                          <p:attrName>style.visibility</p:attrName>
                                        </p:attrNameLst>
                                      </p:cBhvr>
                                      <p:to>
                                        <p:strVal val="visible"/>
                                      </p:to>
                                    </p:set>
                                    <p:anim calcmode="lin" valueType="num">
                                      <p:cBhvr additive="base">
                                        <p:cTn id="17" dur="500" fill="hold"/>
                                        <p:tgtEl>
                                          <p:spTgt spid="68610"/>
                                        </p:tgtEl>
                                        <p:attrNameLst>
                                          <p:attrName>ppt_x</p:attrName>
                                        </p:attrNameLst>
                                      </p:cBhvr>
                                      <p:tavLst>
                                        <p:tav tm="0">
                                          <p:val>
                                            <p:strVal val="#ppt_x"/>
                                          </p:val>
                                        </p:tav>
                                        <p:tav tm="100000">
                                          <p:val>
                                            <p:strVal val="#ppt_x"/>
                                          </p:val>
                                        </p:tav>
                                      </p:tavLst>
                                    </p:anim>
                                    <p:anim calcmode="lin" valueType="num">
                                      <p:cBhvr additive="base">
                                        <p:cTn id="18"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611"/>
                                        </p:tgtEl>
                                        <p:attrNameLst>
                                          <p:attrName>style.visibility</p:attrName>
                                        </p:attrNameLst>
                                      </p:cBhvr>
                                      <p:to>
                                        <p:strVal val="visible"/>
                                      </p:to>
                                    </p:set>
                                    <p:anim calcmode="lin" valueType="num">
                                      <p:cBhvr additive="base">
                                        <p:cTn id="27" dur="500" fill="hold"/>
                                        <p:tgtEl>
                                          <p:spTgt spid="68611"/>
                                        </p:tgtEl>
                                        <p:attrNameLst>
                                          <p:attrName>ppt_x</p:attrName>
                                        </p:attrNameLst>
                                      </p:cBhvr>
                                      <p:tavLst>
                                        <p:tav tm="0">
                                          <p:val>
                                            <p:strVal val="#ppt_x"/>
                                          </p:val>
                                        </p:tav>
                                        <p:tav tm="100000">
                                          <p:val>
                                            <p:strVal val="#ppt_x"/>
                                          </p:val>
                                        </p:tav>
                                      </p:tavLst>
                                    </p:anim>
                                    <p:anim calcmode="lin" valueType="num">
                                      <p:cBhvr additive="base">
                                        <p:cTn id="28"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685800" y="1124744"/>
            <a:ext cx="7772400" cy="4971256"/>
          </a:xfrm>
        </p:spPr>
        <p:txBody>
          <a:bodyPr/>
          <a:lstStyle/>
          <a:p>
            <a:pPr marL="0" indent="0">
              <a:buNone/>
            </a:pPr>
            <a:r>
              <a:rPr lang="zh-CN" altLang="en-US" sz="2800" dirty="0" smtClean="0"/>
              <a:t>例</a:t>
            </a:r>
            <a:r>
              <a:rPr lang="en-US" altLang="zh-CN" sz="2800" dirty="0" smtClean="0"/>
              <a:t>1. </a:t>
            </a:r>
            <a:r>
              <a:rPr lang="zh-CN" altLang="en-US" sz="2800" dirty="0" smtClean="0"/>
              <a:t>求打击中心的位置。</a:t>
            </a:r>
            <a:endParaRPr lang="zh-CN" altLang="en-US" sz="2800" dirty="0"/>
          </a:p>
        </p:txBody>
      </p:sp>
      <p:sp>
        <p:nvSpPr>
          <p:cNvPr id="2" name="灯片编号占位符 1"/>
          <p:cNvSpPr>
            <a:spLocks noGrp="1"/>
          </p:cNvSpPr>
          <p:nvPr>
            <p:ph type="sldNum" sz="quarter" idx="12"/>
          </p:nvPr>
        </p:nvSpPr>
        <p:spPr/>
        <p:txBody>
          <a:bodyPr/>
          <a:lstStyle/>
          <a:p>
            <a:pPr>
              <a:defRPr/>
            </a:pPr>
            <a:fld id="{00632100-DCC0-4624-972A-88CCBC8A7E77}" type="slidenum">
              <a:rPr lang="en-US" altLang="zh-CN" smtClean="0"/>
              <a:pPr>
                <a:defRPr/>
              </a:pPr>
              <a:t>56</a:t>
            </a:fld>
            <a:endParaRPr lang="en-US" altLang="zh-CN" dirty="0"/>
          </a:p>
        </p:txBody>
      </p:sp>
      <p:sp>
        <p:nvSpPr>
          <p:cNvPr id="8" name="矩形 7"/>
          <p:cNvSpPr/>
          <p:nvPr/>
        </p:nvSpPr>
        <p:spPr bwMode="auto">
          <a:xfrm>
            <a:off x="1079612" y="1988840"/>
            <a:ext cx="72008" cy="15121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10027579"/>
              </p:ext>
            </p:extLst>
          </p:nvPr>
        </p:nvGraphicFramePr>
        <p:xfrm>
          <a:off x="823578" y="1628800"/>
          <a:ext cx="400050" cy="600075"/>
        </p:xfrm>
        <a:graphic>
          <a:graphicData uri="http://schemas.openxmlformats.org/presentationml/2006/ole">
            <mc:AlternateContent xmlns:mc="http://schemas.openxmlformats.org/markup-compatibility/2006">
              <mc:Choice xmlns:v="urn:schemas-microsoft-com:vml" Requires="v">
                <p:oleObj spid="_x0000_s73951" name="Equation" r:id="rId3" imgW="152280" imgH="228600" progId="">
                  <p:embed/>
                </p:oleObj>
              </mc:Choice>
              <mc:Fallback>
                <p:oleObj name="Equation" r:id="rId3" imgW="152280" imgH="228600" progId="">
                  <p:embed/>
                  <p:pic>
                    <p:nvPicPr>
                      <p:cNvPr id="0" name="Picture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578" y="1628800"/>
                        <a:ext cx="4000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22871935"/>
              </p:ext>
            </p:extLst>
          </p:nvPr>
        </p:nvGraphicFramePr>
        <p:xfrm>
          <a:off x="771525" y="2613025"/>
          <a:ext cx="466725" cy="600075"/>
        </p:xfrm>
        <a:graphic>
          <a:graphicData uri="http://schemas.openxmlformats.org/presentationml/2006/ole">
            <mc:AlternateContent xmlns:mc="http://schemas.openxmlformats.org/markup-compatibility/2006">
              <mc:Choice xmlns:v="urn:schemas-microsoft-com:vml" Requires="v">
                <p:oleObj spid="_x0000_s73952" name="Equation" r:id="rId5" imgW="177480" imgH="228600" progId="">
                  <p:embed/>
                </p:oleObj>
              </mc:Choice>
              <mc:Fallback>
                <p:oleObj name="Equation" r:id="rId5" imgW="177480" imgH="228600" progId="">
                  <p:embed/>
                  <p:pic>
                    <p:nvPicPr>
                      <p:cNvPr id="0" name="Picture 1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5" y="2613025"/>
                        <a:ext cx="4667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94186869"/>
              </p:ext>
            </p:extLst>
          </p:nvPr>
        </p:nvGraphicFramePr>
        <p:xfrm>
          <a:off x="791580" y="2306204"/>
          <a:ext cx="333375" cy="366712"/>
        </p:xfrm>
        <a:graphic>
          <a:graphicData uri="http://schemas.openxmlformats.org/presentationml/2006/ole">
            <mc:AlternateContent xmlns:mc="http://schemas.openxmlformats.org/markup-compatibility/2006">
              <mc:Choice xmlns:v="urn:schemas-microsoft-com:vml" Requires="v">
                <p:oleObj spid="_x0000_s73953" name="Equation" r:id="rId7" imgW="126720" imgH="139680" progId="">
                  <p:embed/>
                </p:oleObj>
              </mc:Choice>
              <mc:Fallback>
                <p:oleObj name="Equation" r:id="rId7" imgW="126720" imgH="139680" progId="">
                  <p:embed/>
                  <p:pic>
                    <p:nvPicPr>
                      <p:cNvPr id="0" name="Picture 1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580" y="2306204"/>
                        <a:ext cx="3333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860281454"/>
              </p:ext>
            </p:extLst>
          </p:nvPr>
        </p:nvGraphicFramePr>
        <p:xfrm>
          <a:off x="1560513" y="2528900"/>
          <a:ext cx="433387" cy="533400"/>
        </p:xfrm>
        <a:graphic>
          <a:graphicData uri="http://schemas.openxmlformats.org/presentationml/2006/ole">
            <mc:AlternateContent xmlns:mc="http://schemas.openxmlformats.org/markup-compatibility/2006">
              <mc:Choice xmlns:v="urn:schemas-microsoft-com:vml" Requires="v">
                <p:oleObj spid="_x0000_s73954" name="Equation" r:id="rId9" imgW="164880" imgH="203040" progId="">
                  <p:embed/>
                </p:oleObj>
              </mc:Choice>
              <mc:Fallback>
                <p:oleObj name="Equation" r:id="rId9" imgW="164880" imgH="203040" progId="">
                  <p:embed/>
                  <p:pic>
                    <p:nvPicPr>
                      <p:cNvPr id="0" name="Picture 1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0513" y="2528900"/>
                        <a:ext cx="4333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直接箭头连接符 13"/>
          <p:cNvCxnSpPr/>
          <p:nvPr/>
        </p:nvCxnSpPr>
        <p:spPr bwMode="auto">
          <a:xfrm flipH="1">
            <a:off x="1151620" y="3032956"/>
            <a:ext cx="7920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5" name="对象 14"/>
          <p:cNvGraphicFramePr>
            <a:graphicFrameLocks noChangeAspect="1"/>
          </p:cNvGraphicFramePr>
          <p:nvPr>
            <p:extLst>
              <p:ext uri="{D42A27DB-BD31-4B8C-83A1-F6EECF244321}">
                <p14:modId xmlns:p14="http://schemas.microsoft.com/office/powerpoint/2010/main" val="1418346292"/>
              </p:ext>
            </p:extLst>
          </p:nvPr>
        </p:nvGraphicFramePr>
        <p:xfrm>
          <a:off x="2487736" y="1960798"/>
          <a:ext cx="2300288" cy="2800350"/>
        </p:xfrm>
        <a:graphic>
          <a:graphicData uri="http://schemas.openxmlformats.org/presentationml/2006/ole">
            <mc:AlternateContent xmlns:mc="http://schemas.openxmlformats.org/markup-compatibility/2006">
              <mc:Choice xmlns:v="urn:schemas-microsoft-com:vml" Requires="v">
                <p:oleObj spid="_x0000_s73955" name="Equation" r:id="rId11" imgW="876240" imgH="1066680" progId="">
                  <p:embed/>
                </p:oleObj>
              </mc:Choice>
              <mc:Fallback>
                <p:oleObj name="Equation" r:id="rId11" imgW="876240" imgH="1066680" progId="">
                  <p:embed/>
                  <p:pic>
                    <p:nvPicPr>
                      <p:cNvPr id="0" name="Picture 1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7736" y="1960798"/>
                        <a:ext cx="2300288" cy="280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78345726"/>
              </p:ext>
            </p:extLst>
          </p:nvPr>
        </p:nvGraphicFramePr>
        <p:xfrm>
          <a:off x="762000" y="3519488"/>
          <a:ext cx="700088" cy="533400"/>
        </p:xfrm>
        <a:graphic>
          <a:graphicData uri="http://schemas.openxmlformats.org/presentationml/2006/ole">
            <mc:AlternateContent xmlns:mc="http://schemas.openxmlformats.org/markup-compatibility/2006">
              <mc:Choice xmlns:v="urn:schemas-microsoft-com:vml" Requires="v">
                <p:oleObj spid="_x0000_s73956" name="Equation" r:id="rId13" imgW="266400" imgH="203040" progId="">
                  <p:embed/>
                </p:oleObj>
              </mc:Choice>
              <mc:Fallback>
                <p:oleObj name="Equation" r:id="rId13" imgW="266400" imgH="203040" progId="">
                  <p:embed/>
                  <p:pic>
                    <p:nvPicPr>
                      <p:cNvPr id="0" name="Picture 2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3519488"/>
                        <a:ext cx="7000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右箭头 16"/>
          <p:cNvSpPr/>
          <p:nvPr/>
        </p:nvSpPr>
        <p:spPr bwMode="auto">
          <a:xfrm>
            <a:off x="5184068" y="3032956"/>
            <a:ext cx="864096" cy="4680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341331330"/>
              </p:ext>
            </p:extLst>
          </p:nvPr>
        </p:nvGraphicFramePr>
        <p:xfrm>
          <a:off x="6033480" y="2751138"/>
          <a:ext cx="1166812" cy="1033462"/>
        </p:xfrm>
        <a:graphic>
          <a:graphicData uri="http://schemas.openxmlformats.org/presentationml/2006/ole">
            <mc:AlternateContent xmlns:mc="http://schemas.openxmlformats.org/markup-compatibility/2006">
              <mc:Choice xmlns:v="urn:schemas-microsoft-com:vml" Requires="v">
                <p:oleObj spid="_x0000_s73957" name="Equation" r:id="rId15" imgW="444240" imgH="393480" progId="">
                  <p:embed/>
                </p:oleObj>
              </mc:Choice>
              <mc:Fallback>
                <p:oleObj name="Equation" r:id="rId15" imgW="444240" imgH="393480" progId="">
                  <p:embed/>
                  <p:pic>
                    <p:nvPicPr>
                      <p:cNvPr id="0" name="Picture 2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33480" y="2751138"/>
                        <a:ext cx="1166812"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0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16732"/>
            <a:ext cx="7772400" cy="5079268"/>
          </a:xfrm>
        </p:spPr>
        <p:txBody>
          <a:bodyPr/>
          <a:lstStyle/>
          <a:p>
            <a:pPr marL="0" indent="0">
              <a:buNone/>
            </a:pPr>
            <a:r>
              <a:rPr lang="zh-CN" altLang="en-US" sz="2800" dirty="0" smtClean="0"/>
              <a:t>例</a:t>
            </a:r>
            <a:r>
              <a:rPr lang="en-US" altLang="zh-CN" sz="2800" dirty="0" smtClean="0"/>
              <a:t>2. </a:t>
            </a:r>
            <a:r>
              <a:rPr lang="zh-CN" altLang="en-US" sz="2800" dirty="0" smtClean="0"/>
              <a:t>求子弹射入细杆后共同的角速度。</a:t>
            </a:r>
            <a:endParaRPr lang="en-US" altLang="zh-CN" sz="2800" dirty="0" smtClean="0"/>
          </a:p>
          <a:p>
            <a:pPr marL="4305300" indent="0">
              <a:buNone/>
            </a:pPr>
            <a:r>
              <a:rPr lang="zh-CN" altLang="en-US" sz="2800" dirty="0" smtClean="0"/>
              <a:t>解法一</a:t>
            </a:r>
            <a:r>
              <a:rPr lang="en-US" altLang="zh-CN" sz="2800" dirty="0" smtClean="0"/>
              <a:t>(</a:t>
            </a:r>
            <a:r>
              <a:rPr lang="zh-CN" altLang="en-US" sz="2800" b="1" dirty="0" smtClean="0">
                <a:solidFill>
                  <a:srgbClr val="C00000"/>
                </a:solidFill>
              </a:rPr>
              <a:t>惯性系</a:t>
            </a:r>
            <a:r>
              <a:rPr lang="en-US" altLang="zh-CN" sz="2800" dirty="0" smtClean="0"/>
              <a:t>)</a:t>
            </a:r>
            <a:r>
              <a:rPr lang="zh-CN" altLang="en-US" sz="2800" dirty="0" smtClean="0"/>
              <a:t>：</a:t>
            </a:r>
            <a:endParaRPr lang="en-US" altLang="zh-CN" sz="2800" dirty="0" smtClean="0"/>
          </a:p>
          <a:p>
            <a:pPr marL="4305300" indent="0">
              <a:buNone/>
            </a:pPr>
            <a:r>
              <a:rPr lang="zh-CN" altLang="en-US" sz="2800" dirty="0" smtClean="0"/>
              <a:t>设</a:t>
            </a:r>
            <a:r>
              <a:rPr lang="en-US" altLang="zh-CN" sz="2800" dirty="0" smtClean="0"/>
              <a:t>A</a:t>
            </a:r>
            <a:r>
              <a:rPr lang="zh-CN" altLang="en-US" sz="2800" dirty="0" smtClean="0"/>
              <a:t>点为瞬时轴</a:t>
            </a:r>
            <a:endParaRPr lang="en-US" altLang="zh-CN" sz="2800" dirty="0" smtClean="0"/>
          </a:p>
          <a:p>
            <a:pPr marL="4305300" indent="0">
              <a:buNone/>
            </a:pPr>
            <a:r>
              <a:rPr lang="zh-CN" altLang="en-US" sz="2800" b="1" dirty="0" smtClean="0">
                <a:solidFill>
                  <a:srgbClr val="C00000"/>
                </a:solidFill>
              </a:rPr>
              <a:t>动量守恒</a:t>
            </a:r>
            <a:r>
              <a:rPr lang="zh-CN" altLang="en-US" sz="2800" dirty="0" smtClean="0"/>
              <a:t>：</a:t>
            </a:r>
            <a:endParaRPr lang="en-US" altLang="zh-CN" sz="2800" dirty="0" smtClean="0"/>
          </a:p>
          <a:p>
            <a:pPr marL="4305300" indent="0">
              <a:buNone/>
            </a:pPr>
            <a:endParaRPr lang="en-US" altLang="zh-CN" sz="900" dirty="0"/>
          </a:p>
          <a:p>
            <a:pPr marL="4305300" indent="0">
              <a:buNone/>
            </a:pPr>
            <a:endParaRPr lang="en-US" altLang="zh-CN" sz="2800" dirty="0" smtClean="0"/>
          </a:p>
          <a:p>
            <a:pPr marL="4305300" indent="-1701800">
              <a:buNone/>
            </a:pPr>
            <a:r>
              <a:rPr lang="zh-CN" altLang="en-US" sz="2800" b="1" dirty="0" smtClean="0">
                <a:solidFill>
                  <a:srgbClr val="C00000"/>
                </a:solidFill>
              </a:rPr>
              <a:t>角动量守恒</a:t>
            </a:r>
            <a:r>
              <a:rPr lang="zh-CN" altLang="en-US" sz="2800" dirty="0" smtClean="0"/>
              <a:t>：</a:t>
            </a:r>
            <a:endParaRPr lang="en-US" altLang="zh-CN" sz="2800" dirty="0" smtClean="0"/>
          </a:p>
          <a:p>
            <a:pPr marL="430530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57</a:t>
            </a:fld>
            <a:endParaRPr lang="en-US" altLang="zh-CN" dirty="0"/>
          </a:p>
        </p:txBody>
      </p:sp>
      <p:sp>
        <p:nvSpPr>
          <p:cNvPr id="5" name="平行四边形 4"/>
          <p:cNvSpPr/>
          <p:nvPr/>
        </p:nvSpPr>
        <p:spPr bwMode="auto">
          <a:xfrm>
            <a:off x="683568" y="1808820"/>
            <a:ext cx="4320480" cy="1584176"/>
          </a:xfrm>
          <a:prstGeom prst="parallelogram">
            <a:avLst>
              <a:gd name="adj" fmla="val 9234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1799692" y="2564904"/>
            <a:ext cx="2088232" cy="108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等腰三角形 7"/>
          <p:cNvSpPr/>
          <p:nvPr/>
        </p:nvSpPr>
        <p:spPr bwMode="auto">
          <a:xfrm rot="2220000">
            <a:off x="3639685" y="2712422"/>
            <a:ext cx="108012" cy="28803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44166289"/>
              </p:ext>
            </p:extLst>
          </p:nvPr>
        </p:nvGraphicFramePr>
        <p:xfrm>
          <a:off x="2987824" y="2895600"/>
          <a:ext cx="700087" cy="600075"/>
        </p:xfrm>
        <a:graphic>
          <a:graphicData uri="http://schemas.openxmlformats.org/presentationml/2006/ole">
            <mc:AlternateContent xmlns:mc="http://schemas.openxmlformats.org/markup-compatibility/2006">
              <mc:Choice xmlns:v="urn:schemas-microsoft-com:vml" Requires="v">
                <p:oleObj spid="_x0000_s75010" name="Equation" r:id="rId3" imgW="266400" imgH="228600" progId="">
                  <p:embed/>
                </p:oleObj>
              </mc:Choice>
              <mc:Fallback>
                <p:oleObj name="Equation" r:id="rId3" imgW="266400" imgH="228600" progId="">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895600"/>
                        <a:ext cx="700087"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41395141"/>
              </p:ext>
            </p:extLst>
          </p:nvPr>
        </p:nvGraphicFramePr>
        <p:xfrm>
          <a:off x="1959682" y="2024063"/>
          <a:ext cx="2000250" cy="600075"/>
        </p:xfrm>
        <a:graphic>
          <a:graphicData uri="http://schemas.openxmlformats.org/presentationml/2006/ole">
            <mc:AlternateContent xmlns:mc="http://schemas.openxmlformats.org/markup-compatibility/2006">
              <mc:Choice xmlns:v="urn:schemas-microsoft-com:vml" Requires="v">
                <p:oleObj spid="_x0000_s75011" name="Equation" r:id="rId5" imgW="761760" imgH="228600" progId="">
                  <p:embed/>
                </p:oleObj>
              </mc:Choice>
              <mc:Fallback>
                <p:oleObj name="Equation" r:id="rId5" imgW="761760" imgH="22860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682" y="2024063"/>
                        <a:ext cx="20002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bwMode="auto">
          <a:xfrm>
            <a:off x="827584" y="4023742"/>
            <a:ext cx="2088232" cy="108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51549648"/>
              </p:ext>
            </p:extLst>
          </p:nvPr>
        </p:nvGraphicFramePr>
        <p:xfrm>
          <a:off x="1076325" y="3537012"/>
          <a:ext cx="400050" cy="666750"/>
        </p:xfrm>
        <a:graphic>
          <a:graphicData uri="http://schemas.openxmlformats.org/presentationml/2006/ole">
            <mc:AlternateContent xmlns:mc="http://schemas.openxmlformats.org/markup-compatibility/2006">
              <mc:Choice xmlns:v="urn:schemas-microsoft-com:vml" Requires="v">
                <p:oleObj spid="_x0000_s75012" name="Equation" r:id="rId7" imgW="152280" imgH="253800" progId="">
                  <p:embed/>
                </p:oleObj>
              </mc:Choice>
              <mc:Fallback>
                <p:oleObj name="Equation" r:id="rId7" imgW="152280" imgH="253800" progId="">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325" y="3537012"/>
                        <a:ext cx="4000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36216883"/>
              </p:ext>
            </p:extLst>
          </p:nvPr>
        </p:nvGraphicFramePr>
        <p:xfrm>
          <a:off x="1795686" y="3537012"/>
          <a:ext cx="400050" cy="666750"/>
        </p:xfrm>
        <a:graphic>
          <a:graphicData uri="http://schemas.openxmlformats.org/presentationml/2006/ole">
            <mc:AlternateContent xmlns:mc="http://schemas.openxmlformats.org/markup-compatibility/2006">
              <mc:Choice xmlns:v="urn:schemas-microsoft-com:vml" Requires="v">
                <p:oleObj spid="_x0000_s75013" name="Equation" r:id="rId9" imgW="152280" imgH="253800" progId="">
                  <p:embed/>
                </p:oleObj>
              </mc:Choice>
              <mc:Fallback>
                <p:oleObj name="Equation" r:id="rId9" imgW="152280" imgH="253800" progId="">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686" y="3537012"/>
                        <a:ext cx="4000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直接箭头连接符 14"/>
          <p:cNvCxnSpPr/>
          <p:nvPr/>
        </p:nvCxnSpPr>
        <p:spPr bwMode="auto">
          <a:xfrm flipV="1">
            <a:off x="2879812" y="4131754"/>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6" name="对象 15"/>
          <p:cNvGraphicFramePr>
            <a:graphicFrameLocks noChangeAspect="1"/>
          </p:cNvGraphicFramePr>
          <p:nvPr>
            <p:extLst>
              <p:ext uri="{D42A27DB-BD31-4B8C-83A1-F6EECF244321}">
                <p14:modId xmlns:p14="http://schemas.microsoft.com/office/powerpoint/2010/main" val="1038157878"/>
              </p:ext>
            </p:extLst>
          </p:nvPr>
        </p:nvGraphicFramePr>
        <p:xfrm>
          <a:off x="1358305" y="4161085"/>
          <a:ext cx="333375" cy="366713"/>
        </p:xfrm>
        <a:graphic>
          <a:graphicData uri="http://schemas.openxmlformats.org/presentationml/2006/ole">
            <mc:AlternateContent xmlns:mc="http://schemas.openxmlformats.org/markup-compatibility/2006">
              <mc:Choice xmlns:v="urn:schemas-microsoft-com:vml" Requires="v">
                <p:oleObj spid="_x0000_s75014" name="Equation" r:id="rId11" imgW="126720" imgH="139680" progId="">
                  <p:embed/>
                </p:oleObj>
              </mc:Choice>
              <mc:Fallback>
                <p:oleObj name="Equation" r:id="rId11" imgW="126720" imgH="139680" progId="">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8305" y="4161085"/>
                        <a:ext cx="333375"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578677916"/>
              </p:ext>
            </p:extLst>
          </p:nvPr>
        </p:nvGraphicFramePr>
        <p:xfrm>
          <a:off x="4414838" y="2852936"/>
          <a:ext cx="4100512" cy="1033462"/>
        </p:xfrm>
        <a:graphic>
          <a:graphicData uri="http://schemas.openxmlformats.org/presentationml/2006/ole">
            <mc:AlternateContent xmlns:mc="http://schemas.openxmlformats.org/markup-compatibility/2006">
              <mc:Choice xmlns:v="urn:schemas-microsoft-com:vml" Requires="v">
                <p:oleObj spid="_x0000_s75015" name="Equation" r:id="rId13" imgW="1562040" imgH="393480" progId="">
                  <p:embed/>
                </p:oleObj>
              </mc:Choice>
              <mc:Fallback>
                <p:oleObj name="Equation" r:id="rId13" imgW="1562040" imgH="393480" progId="">
                  <p:embed/>
                  <p:pic>
                    <p:nvPicPr>
                      <p:cNvPr id="0" name="Picture 2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4838" y="2852936"/>
                        <a:ext cx="4100512"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87228513"/>
              </p:ext>
            </p:extLst>
          </p:nvPr>
        </p:nvGraphicFramePr>
        <p:xfrm>
          <a:off x="974167" y="4653136"/>
          <a:ext cx="7234237" cy="1133475"/>
        </p:xfrm>
        <a:graphic>
          <a:graphicData uri="http://schemas.openxmlformats.org/presentationml/2006/ole">
            <mc:AlternateContent xmlns:mc="http://schemas.openxmlformats.org/markup-compatibility/2006">
              <mc:Choice xmlns:v="urn:schemas-microsoft-com:vml" Requires="v">
                <p:oleObj spid="_x0000_s75016" name="Equation" r:id="rId15" imgW="2755800" imgH="431640" progId="">
                  <p:embed/>
                </p:oleObj>
              </mc:Choice>
              <mc:Fallback>
                <p:oleObj name="Equation" r:id="rId15" imgW="2755800" imgH="431640" progId="">
                  <p:embed/>
                  <p:pic>
                    <p:nvPicPr>
                      <p:cNvPr id="0" name="Picture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4167" y="4653136"/>
                        <a:ext cx="7234237"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右箭头 18"/>
          <p:cNvSpPr/>
          <p:nvPr/>
        </p:nvSpPr>
        <p:spPr bwMode="auto">
          <a:xfrm>
            <a:off x="1007604" y="5949280"/>
            <a:ext cx="864096" cy="4680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173224915"/>
              </p:ext>
            </p:extLst>
          </p:nvPr>
        </p:nvGraphicFramePr>
        <p:xfrm>
          <a:off x="1922351" y="5665788"/>
          <a:ext cx="1533525" cy="1033462"/>
        </p:xfrm>
        <a:graphic>
          <a:graphicData uri="http://schemas.openxmlformats.org/presentationml/2006/ole">
            <mc:AlternateContent xmlns:mc="http://schemas.openxmlformats.org/markup-compatibility/2006">
              <mc:Choice xmlns:v="urn:schemas-microsoft-com:vml" Requires="v">
                <p:oleObj spid="_x0000_s75017" name="Equation" r:id="rId17" imgW="583920" imgH="393480" progId="">
                  <p:embed/>
                </p:oleObj>
              </mc:Choice>
              <mc:Fallback>
                <p:oleObj name="Equation" r:id="rId17" imgW="583920" imgH="393480" progId="">
                  <p:embed/>
                  <p:pic>
                    <p:nvPicPr>
                      <p:cNvPr id="0" name="Picture 2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2351" y="5665788"/>
                        <a:ext cx="153352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10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52736"/>
            <a:ext cx="7772400" cy="5043264"/>
          </a:xfrm>
        </p:spPr>
        <p:txBody>
          <a:bodyPr/>
          <a:lstStyle/>
          <a:p>
            <a:pPr marL="0" indent="0">
              <a:buNone/>
            </a:pPr>
            <a:r>
              <a:rPr lang="zh-CN" altLang="en-US" sz="2800" dirty="0"/>
              <a:t>解</a:t>
            </a:r>
            <a:r>
              <a:rPr lang="zh-CN" altLang="en-US" sz="2800" dirty="0" smtClean="0"/>
              <a:t>法二（</a:t>
            </a:r>
            <a:r>
              <a:rPr lang="zh-CN" altLang="en-US" sz="2800" b="1" dirty="0" smtClean="0">
                <a:solidFill>
                  <a:srgbClr val="C00000"/>
                </a:solidFill>
              </a:rPr>
              <a:t>质心系</a:t>
            </a:r>
            <a:r>
              <a:rPr lang="zh-CN" altLang="en-US" sz="2800" dirty="0" smtClean="0"/>
              <a:t>）：</a:t>
            </a:r>
            <a:endParaRPr lang="en-US" altLang="zh-CN" sz="2800" dirty="0" smtClean="0"/>
          </a:p>
          <a:p>
            <a:pPr marL="0" indent="0">
              <a:buNone/>
            </a:pPr>
            <a:r>
              <a:rPr lang="zh-CN" altLang="en-US" sz="2800" dirty="0" smtClean="0"/>
              <a:t>设子弹嵌入后质点位置为     。</a:t>
            </a:r>
            <a:endParaRPr lang="en-US" altLang="zh-CN" sz="2800" dirty="0" smtClean="0"/>
          </a:p>
          <a:p>
            <a:pPr marL="0" indent="0">
              <a:buNone/>
            </a:pPr>
            <a:endParaRPr lang="en-US" altLang="zh-CN" sz="2800" dirty="0"/>
          </a:p>
          <a:p>
            <a:pPr marL="0" indent="0">
              <a:buNone/>
            </a:pPr>
            <a:endParaRPr lang="en-US" altLang="zh-CN" sz="2800" dirty="0" smtClean="0"/>
          </a:p>
          <a:p>
            <a:pPr marL="0" indent="0">
              <a:buNone/>
            </a:pPr>
            <a:endParaRPr lang="en-US" altLang="zh-CN" sz="2800" dirty="0"/>
          </a:p>
          <a:p>
            <a:pPr marL="0" indent="0">
              <a:buNone/>
            </a:pPr>
            <a:r>
              <a:rPr lang="zh-CN" altLang="en-US" sz="2800" b="1" dirty="0" smtClean="0">
                <a:solidFill>
                  <a:srgbClr val="C00000"/>
                </a:solidFill>
              </a:rPr>
              <a:t>角动量守恒</a:t>
            </a:r>
            <a:r>
              <a:rPr lang="zh-CN" altLang="en-US" sz="2800" dirty="0" smtClean="0"/>
              <a:t>：</a:t>
            </a:r>
            <a:endParaRPr lang="en-US" altLang="zh-CN" sz="2800" dirty="0" smtClean="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58</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526325290"/>
              </p:ext>
            </p:extLst>
          </p:nvPr>
        </p:nvGraphicFramePr>
        <p:xfrm>
          <a:off x="4644008" y="1592796"/>
          <a:ext cx="500063" cy="466725"/>
        </p:xfrm>
        <a:graphic>
          <a:graphicData uri="http://schemas.openxmlformats.org/presentationml/2006/ole">
            <mc:AlternateContent xmlns:mc="http://schemas.openxmlformats.org/markup-compatibility/2006">
              <mc:Choice xmlns:v="urn:schemas-microsoft-com:vml" Requires="v">
                <p:oleObj spid="_x0000_s75976" name="Equation" r:id="rId3" imgW="190440" imgH="177480" progId="">
                  <p:embed/>
                </p:oleObj>
              </mc:Choice>
              <mc:Fallback>
                <p:oleObj name="Equation" r:id="rId3" imgW="190440" imgH="177480" progId="">
                  <p:embed/>
                  <p:pic>
                    <p:nvPicPr>
                      <p:cNvPr id="0" name="Picture 1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92796"/>
                        <a:ext cx="50006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bwMode="auto">
          <a:xfrm>
            <a:off x="827584" y="2619586"/>
            <a:ext cx="2088232" cy="1080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041621166"/>
              </p:ext>
            </p:extLst>
          </p:nvPr>
        </p:nvGraphicFramePr>
        <p:xfrm>
          <a:off x="2001838" y="2133600"/>
          <a:ext cx="500062" cy="666750"/>
        </p:xfrm>
        <a:graphic>
          <a:graphicData uri="http://schemas.openxmlformats.org/presentationml/2006/ole">
            <mc:AlternateContent xmlns:mc="http://schemas.openxmlformats.org/markup-compatibility/2006">
              <mc:Choice xmlns:v="urn:schemas-microsoft-com:vml" Requires="v">
                <p:oleObj spid="_x0000_s75977" name="Equation" r:id="rId5" imgW="190440" imgH="253800" progId="">
                  <p:embed/>
                </p:oleObj>
              </mc:Choice>
              <mc:Fallback>
                <p:oleObj name="Equation" r:id="rId5" imgW="190440" imgH="253800" progId="">
                  <p:embed/>
                  <p:pic>
                    <p:nvPicPr>
                      <p:cNvPr id="0" name="Picture 1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838" y="2133600"/>
                        <a:ext cx="500062"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65370515"/>
              </p:ext>
            </p:extLst>
          </p:nvPr>
        </p:nvGraphicFramePr>
        <p:xfrm>
          <a:off x="1795686" y="2132856"/>
          <a:ext cx="400050" cy="666750"/>
        </p:xfrm>
        <a:graphic>
          <a:graphicData uri="http://schemas.openxmlformats.org/presentationml/2006/ole">
            <mc:AlternateContent xmlns:mc="http://schemas.openxmlformats.org/markup-compatibility/2006">
              <mc:Choice xmlns:v="urn:schemas-microsoft-com:vml" Requires="v">
                <p:oleObj spid="_x0000_s75978" name="Equation" r:id="rId7" imgW="152280" imgH="253800" progId="">
                  <p:embed/>
                </p:oleObj>
              </mc:Choice>
              <mc:Fallback>
                <p:oleObj name="Equation" r:id="rId7" imgW="152280" imgH="253800" progId="">
                  <p:embed/>
                  <p:pic>
                    <p:nvPicPr>
                      <p:cNvPr id="0" name="Picture 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686" y="2132856"/>
                        <a:ext cx="4000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直接箭头连接符 8"/>
          <p:cNvCxnSpPr/>
          <p:nvPr/>
        </p:nvCxnSpPr>
        <p:spPr bwMode="auto">
          <a:xfrm flipV="1">
            <a:off x="2879812" y="2727598"/>
            <a:ext cx="0"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0" name="对象 9"/>
          <p:cNvGraphicFramePr>
            <a:graphicFrameLocks noChangeAspect="1"/>
          </p:cNvGraphicFramePr>
          <p:nvPr>
            <p:extLst>
              <p:ext uri="{D42A27DB-BD31-4B8C-83A1-F6EECF244321}">
                <p14:modId xmlns:p14="http://schemas.microsoft.com/office/powerpoint/2010/main" val="811195172"/>
              </p:ext>
            </p:extLst>
          </p:nvPr>
        </p:nvGraphicFramePr>
        <p:xfrm>
          <a:off x="1757015" y="2710247"/>
          <a:ext cx="366713" cy="466725"/>
        </p:xfrm>
        <a:graphic>
          <a:graphicData uri="http://schemas.openxmlformats.org/presentationml/2006/ole">
            <mc:AlternateContent xmlns:mc="http://schemas.openxmlformats.org/markup-compatibility/2006">
              <mc:Choice xmlns:v="urn:schemas-microsoft-com:vml" Requires="v">
                <p:oleObj spid="_x0000_s75979" name="Equation" r:id="rId9" imgW="139680" imgH="177480" progId="">
                  <p:embed/>
                </p:oleObj>
              </mc:Choice>
              <mc:Fallback>
                <p:oleObj name="Equation" r:id="rId9" imgW="139680" imgH="177480" progId="">
                  <p:embed/>
                  <p:pic>
                    <p:nvPicPr>
                      <p:cNvPr id="0" name="Picture 1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7015" y="2710247"/>
                        <a:ext cx="3667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25422335"/>
              </p:ext>
            </p:extLst>
          </p:nvPr>
        </p:nvGraphicFramePr>
        <p:xfrm>
          <a:off x="3779912" y="2143522"/>
          <a:ext cx="3100388" cy="1600200"/>
        </p:xfrm>
        <a:graphic>
          <a:graphicData uri="http://schemas.openxmlformats.org/presentationml/2006/ole">
            <mc:AlternateContent xmlns:mc="http://schemas.openxmlformats.org/markup-compatibility/2006">
              <mc:Choice xmlns:v="urn:schemas-microsoft-com:vml" Requires="v">
                <p:oleObj spid="_x0000_s75980" name="Equation" r:id="rId11" imgW="1180800" imgH="609480" progId="">
                  <p:embed/>
                </p:oleObj>
              </mc:Choice>
              <mc:Fallback>
                <p:oleObj name="Equation" r:id="rId11" imgW="1180800" imgH="609480" progId="">
                  <p:embed/>
                  <p:pic>
                    <p:nvPicPr>
                      <p:cNvPr id="0" name="Picture 1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12" y="2143522"/>
                        <a:ext cx="3100388"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82869204"/>
              </p:ext>
            </p:extLst>
          </p:nvPr>
        </p:nvGraphicFramePr>
        <p:xfrm>
          <a:off x="814388" y="4221163"/>
          <a:ext cx="7334250" cy="1133475"/>
        </p:xfrm>
        <a:graphic>
          <a:graphicData uri="http://schemas.openxmlformats.org/presentationml/2006/ole">
            <mc:AlternateContent xmlns:mc="http://schemas.openxmlformats.org/markup-compatibility/2006">
              <mc:Choice xmlns:v="urn:schemas-microsoft-com:vml" Requires="v">
                <p:oleObj spid="_x0000_s75981" name="Equation" r:id="rId13" imgW="2793960" imgH="431640" progId="">
                  <p:embed/>
                </p:oleObj>
              </mc:Choice>
              <mc:Fallback>
                <p:oleObj name="Equation" r:id="rId13" imgW="2793960" imgH="431640" progId="">
                  <p:embed/>
                  <p:pic>
                    <p:nvPicPr>
                      <p:cNvPr id="0" name="Picture 1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4388" y="4221163"/>
                        <a:ext cx="733425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右箭头 17"/>
          <p:cNvSpPr/>
          <p:nvPr/>
        </p:nvSpPr>
        <p:spPr bwMode="auto">
          <a:xfrm>
            <a:off x="1007604" y="5692712"/>
            <a:ext cx="864096" cy="4680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225075649"/>
              </p:ext>
            </p:extLst>
          </p:nvPr>
        </p:nvGraphicFramePr>
        <p:xfrm>
          <a:off x="1922351" y="5409220"/>
          <a:ext cx="1533525" cy="1033462"/>
        </p:xfrm>
        <a:graphic>
          <a:graphicData uri="http://schemas.openxmlformats.org/presentationml/2006/ole">
            <mc:AlternateContent xmlns:mc="http://schemas.openxmlformats.org/markup-compatibility/2006">
              <mc:Choice xmlns:v="urn:schemas-microsoft-com:vml" Requires="v">
                <p:oleObj spid="_x0000_s75982" name="Equation" r:id="rId15" imgW="583920" imgH="393480" progId="">
                  <p:embed/>
                </p:oleObj>
              </mc:Choice>
              <mc:Fallback>
                <p:oleObj name="Equation" r:id="rId15" imgW="583920" imgH="393480" progId="">
                  <p:embed/>
                  <p:pic>
                    <p:nvPicPr>
                      <p:cNvPr id="0" name="Picture 1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2351" y="5409220"/>
                        <a:ext cx="1533525"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373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772400" cy="4942892"/>
          </a:xfrm>
        </p:spPr>
        <p:txBody>
          <a:bodyPr/>
          <a:lstStyle/>
          <a:p>
            <a:pPr marL="0" indent="0">
              <a:buNone/>
            </a:pPr>
            <a:r>
              <a:rPr lang="zh-CN" altLang="en-US" sz="2800" dirty="0" smtClean="0"/>
              <a:t>解法三（</a:t>
            </a:r>
            <a:r>
              <a:rPr lang="zh-CN" altLang="en-US" sz="2800" b="1" dirty="0" smtClean="0">
                <a:solidFill>
                  <a:srgbClr val="C00000"/>
                </a:solidFill>
              </a:rPr>
              <a:t>质心系近似法</a:t>
            </a:r>
            <a:r>
              <a:rPr lang="zh-CN" altLang="en-US" sz="2800" dirty="0" smtClean="0"/>
              <a:t>）：</a:t>
            </a:r>
            <a:endParaRPr lang="en-US" altLang="zh-CN" sz="2800" dirty="0" smtClean="0"/>
          </a:p>
          <a:p>
            <a:pPr marL="0" indent="0">
              <a:buNone/>
            </a:pPr>
            <a:r>
              <a:rPr lang="zh-CN" altLang="en-US" sz="2800" dirty="0" smtClean="0"/>
              <a:t>因为子弹质量比细杆的质量小得多，可近似认为</a:t>
            </a:r>
            <a:r>
              <a:rPr lang="en-US" altLang="zh-CN" sz="2800" dirty="0" smtClean="0"/>
              <a:t>d = 0</a:t>
            </a:r>
            <a:r>
              <a:rPr lang="zh-CN" altLang="en-US" sz="2800" dirty="0" smtClean="0"/>
              <a:t>。</a:t>
            </a:r>
            <a:endParaRPr lang="en-US" altLang="zh-CN" sz="2800" dirty="0" smtClean="0"/>
          </a:p>
          <a:p>
            <a:pPr marL="0" indent="0">
              <a:buNone/>
            </a:pPr>
            <a:r>
              <a:rPr lang="zh-CN" altLang="en-US" sz="2800" b="1" dirty="0">
                <a:solidFill>
                  <a:srgbClr val="C00000"/>
                </a:solidFill>
              </a:rPr>
              <a:t>角动量守恒</a:t>
            </a:r>
            <a:r>
              <a:rPr lang="zh-CN" altLang="en-US" sz="2800" dirty="0"/>
              <a:t>：</a:t>
            </a:r>
            <a:endParaRPr lang="en-US" altLang="zh-CN" sz="2800"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59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725115245"/>
              </p:ext>
            </p:extLst>
          </p:nvPr>
        </p:nvGraphicFramePr>
        <p:xfrm>
          <a:off x="2114550" y="3284538"/>
          <a:ext cx="4733925" cy="1133475"/>
        </p:xfrm>
        <a:graphic>
          <a:graphicData uri="http://schemas.openxmlformats.org/presentationml/2006/ole">
            <mc:AlternateContent xmlns:mc="http://schemas.openxmlformats.org/markup-compatibility/2006">
              <mc:Choice xmlns:v="urn:schemas-microsoft-com:vml" Requires="v">
                <p:oleObj spid="_x0000_s76855" name="Equation" r:id="rId3" imgW="1803240" imgH="431640" progId="">
                  <p:embed/>
                </p:oleObj>
              </mc:Choice>
              <mc:Fallback>
                <p:oleObj name="Equation" r:id="rId3" imgW="1803240" imgH="431640"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3284538"/>
                        <a:ext cx="473392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箭头 5"/>
          <p:cNvSpPr/>
          <p:nvPr/>
        </p:nvSpPr>
        <p:spPr bwMode="auto">
          <a:xfrm>
            <a:off x="1007604" y="5091298"/>
            <a:ext cx="864096" cy="4680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53822008"/>
              </p:ext>
            </p:extLst>
          </p:nvPr>
        </p:nvGraphicFramePr>
        <p:xfrm>
          <a:off x="2035684" y="4761148"/>
          <a:ext cx="2500312" cy="1033462"/>
        </p:xfrm>
        <a:graphic>
          <a:graphicData uri="http://schemas.openxmlformats.org/presentationml/2006/ole">
            <mc:AlternateContent xmlns:mc="http://schemas.openxmlformats.org/markup-compatibility/2006">
              <mc:Choice xmlns:v="urn:schemas-microsoft-com:vml" Requires="v">
                <p:oleObj spid="_x0000_s76856" name="Equation" r:id="rId5" imgW="952200" imgH="393480" progId="">
                  <p:embed/>
                </p:oleObj>
              </mc:Choice>
              <mc:Fallback>
                <p:oleObj name="Equation" r:id="rId5" imgW="952200" imgH="393480" progId="">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684" y="4761148"/>
                        <a:ext cx="2500312" cy="103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486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357166"/>
            <a:ext cx="7772400" cy="890574"/>
          </a:xfrm>
        </p:spPr>
        <p:txBody>
          <a:bodyPr/>
          <a:lstStyle/>
          <a:p>
            <a:r>
              <a:rPr lang="en-US" altLang="zh-CN" sz="3600" dirty="0" smtClean="0">
                <a:latin typeface="宋体" pitchFamily="2" charset="-122"/>
              </a:rPr>
              <a:t>§3.</a:t>
            </a:r>
            <a:r>
              <a:rPr lang="zh-CN" altLang="en-US" sz="3600" dirty="0" smtClean="0">
                <a:latin typeface="宋体" pitchFamily="2" charset="-122"/>
              </a:rPr>
              <a:t>刚体平动的动力学</a:t>
            </a:r>
            <a:endParaRPr lang="zh-CN" altLang="en-US" sz="3600" dirty="0"/>
          </a:p>
        </p:txBody>
      </p:sp>
      <p:sp>
        <p:nvSpPr>
          <p:cNvPr id="3" name="内容占位符 2"/>
          <p:cNvSpPr>
            <a:spLocks noGrp="1"/>
          </p:cNvSpPr>
          <p:nvPr>
            <p:ph idx="1"/>
          </p:nvPr>
        </p:nvSpPr>
        <p:spPr>
          <a:xfrm>
            <a:off x="428596" y="1071546"/>
            <a:ext cx="8029604" cy="5024454"/>
          </a:xfrm>
        </p:spPr>
        <p:txBody>
          <a:bodyPr/>
          <a:lstStyle/>
          <a:p>
            <a:pPr>
              <a:buFont typeface="Wingdings" pitchFamily="2" charset="2"/>
              <a:buChar char="p"/>
            </a:pPr>
            <a:r>
              <a:rPr lang="zh-CN" altLang="en-US" sz="2800" dirty="0" smtClean="0"/>
              <a:t>刚体可看做质点组，或分成很多小的质量单元。</a:t>
            </a:r>
            <a:endParaRPr lang="en-US" altLang="zh-CN" sz="2800" dirty="0" smtClean="0"/>
          </a:p>
          <a:p>
            <a:r>
              <a:rPr lang="zh-CN" altLang="en-US" sz="2800" dirty="0" smtClean="0"/>
              <a:t>而对于平动，由于无形变，每个质点具有相同的加速度，由牛二定律可知：</a:t>
            </a:r>
            <a:endParaRPr lang="en-US" altLang="zh-CN" sz="2800" dirty="0" smtClean="0"/>
          </a:p>
          <a:p>
            <a:endParaRPr lang="en-US" altLang="zh-CN" sz="2800" dirty="0" smtClean="0"/>
          </a:p>
          <a:p>
            <a:pPr>
              <a:buNone/>
            </a:pPr>
            <a:endParaRPr lang="en-US" altLang="zh-CN" sz="2800" dirty="0" smtClean="0"/>
          </a:p>
          <a:p>
            <a:pPr>
              <a:buNone/>
            </a:pPr>
            <a:r>
              <a:rPr lang="zh-CN" altLang="en-US" sz="2800" dirty="0" smtClean="0"/>
              <a:t>对于整个刚体各单元的动力学方程求和：</a:t>
            </a:r>
            <a:endParaRPr lang="en-US" altLang="zh-CN" sz="2800" dirty="0" smtClean="0"/>
          </a:p>
          <a:p>
            <a:endParaRPr lang="en-US" altLang="zh-CN" sz="2800" dirty="0" smtClean="0"/>
          </a:p>
          <a:p>
            <a:endParaRPr lang="en-US" altLang="zh-CN" sz="2800" dirty="0" smtClean="0"/>
          </a:p>
          <a:p>
            <a:endParaRPr lang="en-US" altLang="zh-CN" sz="2800" dirty="0" smtClean="0"/>
          </a:p>
          <a:p>
            <a:r>
              <a:rPr lang="zh-CN" altLang="en-US" sz="2800" dirty="0" smtClean="0"/>
              <a:t>再次证明刚体平动可当做质点运动来研究。</a:t>
            </a:r>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6</a:t>
            </a:fld>
            <a:endParaRPr lang="en-US" altLang="zh-CN" dirty="0"/>
          </a:p>
        </p:txBody>
      </p:sp>
      <p:graphicFrame>
        <p:nvGraphicFramePr>
          <p:cNvPr id="3074" name="Object 2"/>
          <p:cNvGraphicFramePr>
            <a:graphicFrameLocks noChangeAspect="1"/>
          </p:cNvGraphicFramePr>
          <p:nvPr>
            <p:extLst>
              <p:ext uri="{D42A27DB-BD31-4B8C-83A1-F6EECF244321}">
                <p14:modId xmlns:p14="http://schemas.microsoft.com/office/powerpoint/2010/main" val="1463321665"/>
              </p:ext>
            </p:extLst>
          </p:nvPr>
        </p:nvGraphicFramePr>
        <p:xfrm>
          <a:off x="1979712" y="2472432"/>
          <a:ext cx="4114800" cy="1244600"/>
        </p:xfrm>
        <a:graphic>
          <a:graphicData uri="http://schemas.openxmlformats.org/presentationml/2006/ole">
            <mc:AlternateContent xmlns:mc="http://schemas.openxmlformats.org/markup-compatibility/2006">
              <mc:Choice xmlns:v="urn:schemas-microsoft-com:vml" Requires="v">
                <p:oleObj spid="_x0000_s3222" name="Equation" r:id="rId3" imgW="1218960" imgH="368280" progId="">
                  <p:embed/>
                </p:oleObj>
              </mc:Choice>
              <mc:Fallback>
                <p:oleObj name="Equation" r:id="rId3" imgW="1218960" imgH="368280" progId="">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472432"/>
                        <a:ext cx="411480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1829372590"/>
              </p:ext>
            </p:extLst>
          </p:nvPr>
        </p:nvGraphicFramePr>
        <p:xfrm>
          <a:off x="730250" y="4100513"/>
          <a:ext cx="6343650" cy="1527175"/>
        </p:xfrm>
        <a:graphic>
          <a:graphicData uri="http://schemas.openxmlformats.org/presentationml/2006/ole">
            <mc:AlternateContent xmlns:mc="http://schemas.openxmlformats.org/markup-compatibility/2006">
              <mc:Choice xmlns:v="urn:schemas-microsoft-com:vml" Requires="v">
                <p:oleObj spid="_x0000_s3223" name="公式" r:id="rId5" imgW="2057400" imgH="583920" progId="Equation.3">
                  <p:embed/>
                </p:oleObj>
              </mc:Choice>
              <mc:Fallback>
                <p:oleObj name="公式" r:id="rId5" imgW="2057400" imgH="583920" progId="Equation.3">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50" y="4100513"/>
                        <a:ext cx="6343650"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additive="base">
                                        <p:cTn id="17" dur="500" fill="hold"/>
                                        <p:tgtEl>
                                          <p:spTgt spid="3074"/>
                                        </p:tgtEl>
                                        <p:attrNameLst>
                                          <p:attrName>ppt_x</p:attrName>
                                        </p:attrNameLst>
                                      </p:cBhvr>
                                      <p:tavLst>
                                        <p:tav tm="0">
                                          <p:val>
                                            <p:strVal val="#ppt_x"/>
                                          </p:val>
                                        </p:tav>
                                        <p:tav tm="100000">
                                          <p:val>
                                            <p:strVal val="#ppt_x"/>
                                          </p:val>
                                        </p:tav>
                                      </p:tavLst>
                                    </p:anim>
                                    <p:anim calcmode="lin" valueType="num">
                                      <p:cBhvr additive="base">
                                        <p:cTn id="1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b="1" dirty="0" smtClean="0">
                <a:solidFill>
                  <a:schemeClr val="accent2"/>
                </a:solidFill>
              </a:rPr>
              <a:t>五、刚体平面运动的动能</a:t>
            </a:r>
            <a:endParaRPr lang="en-US" altLang="zh-CN" sz="2800" b="1" dirty="0" smtClean="0">
              <a:solidFill>
                <a:schemeClr val="accent2"/>
              </a:solidFill>
            </a:endParaRPr>
          </a:p>
          <a:p>
            <a:r>
              <a:rPr lang="zh-CN" altLang="en-US" sz="2800" dirty="0" smtClean="0"/>
              <a:t>其动能可看做由两部分组成：</a:t>
            </a:r>
            <a:endParaRPr lang="en-US" altLang="zh-CN" sz="2800" dirty="0" smtClean="0"/>
          </a:p>
          <a:p>
            <a:pPr>
              <a:buFont typeface="Wingdings" pitchFamily="2" charset="2"/>
              <a:buChar char="ü"/>
            </a:pPr>
            <a:endParaRPr lang="en-US" altLang="zh-CN" sz="2800" dirty="0" smtClean="0"/>
          </a:p>
          <a:p>
            <a:pPr>
              <a:buFont typeface="Wingdings" pitchFamily="2" charset="2"/>
              <a:buChar char="ü"/>
            </a:pPr>
            <a:r>
              <a:rPr lang="zh-CN" altLang="en-US" sz="2800" dirty="0" smtClean="0"/>
              <a:t>刚体随质心平动的动能：</a:t>
            </a:r>
            <a:endParaRPr lang="en-US" altLang="zh-CN" sz="2800" dirty="0" smtClean="0"/>
          </a:p>
          <a:p>
            <a:endParaRPr lang="en-US" altLang="zh-CN" sz="2800" dirty="0" smtClean="0"/>
          </a:p>
          <a:p>
            <a:pPr>
              <a:buFont typeface="Wingdings" pitchFamily="2" charset="2"/>
              <a:buChar char="ü"/>
            </a:pPr>
            <a:r>
              <a:rPr lang="zh-CN" altLang="en-US" sz="2800" dirty="0" smtClean="0"/>
              <a:t>刚体绕质心轴转动的动能：</a:t>
            </a:r>
            <a:endParaRPr lang="en-US" altLang="zh-CN" sz="2800" dirty="0" smtClean="0"/>
          </a:p>
          <a:p>
            <a:endParaRPr lang="en-US" altLang="zh-CN" sz="2800" dirty="0" smtClean="0"/>
          </a:p>
          <a:p>
            <a:r>
              <a:rPr lang="zh-CN" altLang="en-US" sz="2800" dirty="0" smtClean="0"/>
              <a:t>即：</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60</a:t>
            </a:fld>
            <a:endParaRPr lang="en-US" altLang="zh-CN" dirty="0"/>
          </a:p>
        </p:txBody>
      </p:sp>
      <p:graphicFrame>
        <p:nvGraphicFramePr>
          <p:cNvPr id="69634" name="Object 2"/>
          <p:cNvGraphicFramePr>
            <a:graphicFrameLocks noChangeAspect="1"/>
          </p:cNvGraphicFramePr>
          <p:nvPr>
            <p:extLst>
              <p:ext uri="{D42A27DB-BD31-4B8C-83A1-F6EECF244321}">
                <p14:modId xmlns:p14="http://schemas.microsoft.com/office/powerpoint/2010/main" val="2441584674"/>
              </p:ext>
            </p:extLst>
          </p:nvPr>
        </p:nvGraphicFramePr>
        <p:xfrm>
          <a:off x="5220072" y="1880828"/>
          <a:ext cx="1214438" cy="1080738"/>
        </p:xfrm>
        <a:graphic>
          <a:graphicData uri="http://schemas.openxmlformats.org/presentationml/2006/ole">
            <mc:AlternateContent xmlns:mc="http://schemas.openxmlformats.org/markup-compatibility/2006">
              <mc:Choice xmlns:v="urn:schemas-microsoft-com:vml" Requires="v">
                <p:oleObj spid="_x0000_s69853" name="公式" r:id="rId3" imgW="444307" imgH="393529" progId="Equation.3">
                  <p:embed/>
                </p:oleObj>
              </mc:Choice>
              <mc:Fallback>
                <p:oleObj name="公式" r:id="rId3" imgW="444307" imgH="393529" progId="Equation.3">
                  <p:embed/>
                  <p:pic>
                    <p:nvPicPr>
                      <p:cNvPr id="0" name="Picture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0828"/>
                        <a:ext cx="1214438" cy="108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
          <p:cNvGraphicFramePr>
            <a:graphicFrameLocks noChangeAspect="1"/>
          </p:cNvGraphicFramePr>
          <p:nvPr>
            <p:extLst>
              <p:ext uri="{D42A27DB-BD31-4B8C-83A1-F6EECF244321}">
                <p14:modId xmlns:p14="http://schemas.microsoft.com/office/powerpoint/2010/main" val="685144514"/>
              </p:ext>
            </p:extLst>
          </p:nvPr>
        </p:nvGraphicFramePr>
        <p:xfrm>
          <a:off x="5364088" y="2888940"/>
          <a:ext cx="1430342" cy="1143008"/>
        </p:xfrm>
        <a:graphic>
          <a:graphicData uri="http://schemas.openxmlformats.org/presentationml/2006/ole">
            <mc:AlternateContent xmlns:mc="http://schemas.openxmlformats.org/markup-compatibility/2006">
              <mc:Choice xmlns:v="urn:schemas-microsoft-com:vml" Requires="v">
                <p:oleObj spid="_x0000_s69854" name="公式" r:id="rId5" imgW="444307" imgH="393529" progId="Equation.3">
                  <p:embed/>
                </p:oleObj>
              </mc:Choice>
              <mc:Fallback>
                <p:oleObj name="公式" r:id="rId5" imgW="444307" imgH="393529" progId="Equation.3">
                  <p:embed/>
                  <p:pic>
                    <p:nvPicPr>
                      <p:cNvPr id="0" name="Picture 2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2888940"/>
                        <a:ext cx="1430342"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4"/>
          <p:cNvGraphicFramePr>
            <a:graphicFrameLocks noChangeAspect="1"/>
          </p:cNvGraphicFramePr>
          <p:nvPr>
            <p:extLst>
              <p:ext uri="{D42A27DB-BD31-4B8C-83A1-F6EECF244321}">
                <p14:modId xmlns:p14="http://schemas.microsoft.com/office/powerpoint/2010/main" val="3575666519"/>
              </p:ext>
            </p:extLst>
          </p:nvPr>
        </p:nvGraphicFramePr>
        <p:xfrm>
          <a:off x="1835696" y="3969060"/>
          <a:ext cx="3551670" cy="1071577"/>
        </p:xfrm>
        <a:graphic>
          <a:graphicData uri="http://schemas.openxmlformats.org/presentationml/2006/ole">
            <mc:AlternateContent xmlns:mc="http://schemas.openxmlformats.org/markup-compatibility/2006">
              <mc:Choice xmlns:v="urn:schemas-microsoft-com:vml" Requires="v">
                <p:oleObj spid="_x0000_s69855" name="公式" r:id="rId7" imgW="1307532" imgH="393529" progId="Equation.3">
                  <p:embed/>
                </p:oleObj>
              </mc:Choice>
              <mc:Fallback>
                <p:oleObj name="公式" r:id="rId7" imgW="1307532" imgH="393529" progId="Equation.3">
                  <p:embed/>
                  <p:pic>
                    <p:nvPicPr>
                      <p:cNvPr id="0" name="Picture 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969060"/>
                        <a:ext cx="3551670" cy="1071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9634"/>
                                        </p:tgtEl>
                                        <p:attrNameLst>
                                          <p:attrName>style.visibility</p:attrName>
                                        </p:attrNameLst>
                                      </p:cBhvr>
                                      <p:to>
                                        <p:strVal val="visible"/>
                                      </p:to>
                                    </p:set>
                                    <p:anim calcmode="lin" valueType="num">
                                      <p:cBhvr additive="base">
                                        <p:cTn id="17" dur="500" fill="hold"/>
                                        <p:tgtEl>
                                          <p:spTgt spid="69634"/>
                                        </p:tgtEl>
                                        <p:attrNameLst>
                                          <p:attrName>ppt_x</p:attrName>
                                        </p:attrNameLst>
                                      </p:cBhvr>
                                      <p:tavLst>
                                        <p:tav tm="0">
                                          <p:val>
                                            <p:strVal val="#ppt_x"/>
                                          </p:val>
                                        </p:tav>
                                        <p:tav tm="100000">
                                          <p:val>
                                            <p:strVal val="#ppt_x"/>
                                          </p:val>
                                        </p:tav>
                                      </p:tavLst>
                                    </p:anim>
                                    <p:anim calcmode="lin" valueType="num">
                                      <p:cBhvr additive="base">
                                        <p:cTn id="18" dur="500" fill="hold"/>
                                        <p:tgtEl>
                                          <p:spTgt spid="6963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9635"/>
                                        </p:tgtEl>
                                        <p:attrNameLst>
                                          <p:attrName>style.visibility</p:attrName>
                                        </p:attrNameLst>
                                      </p:cBhvr>
                                      <p:to>
                                        <p:strVal val="visible"/>
                                      </p:to>
                                    </p:set>
                                    <p:anim calcmode="lin" valueType="num">
                                      <p:cBhvr additive="base">
                                        <p:cTn id="27" dur="500" fill="hold"/>
                                        <p:tgtEl>
                                          <p:spTgt spid="69635"/>
                                        </p:tgtEl>
                                        <p:attrNameLst>
                                          <p:attrName>ppt_x</p:attrName>
                                        </p:attrNameLst>
                                      </p:cBhvr>
                                      <p:tavLst>
                                        <p:tav tm="0">
                                          <p:val>
                                            <p:strVal val="#ppt_x"/>
                                          </p:val>
                                        </p:tav>
                                        <p:tav tm="100000">
                                          <p:val>
                                            <p:strVal val="#ppt_x"/>
                                          </p:val>
                                        </p:tav>
                                      </p:tavLst>
                                    </p:anim>
                                    <p:anim calcmode="lin" valueType="num">
                                      <p:cBhvr additive="base">
                                        <p:cTn id="2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9636"/>
                                        </p:tgtEl>
                                        <p:attrNameLst>
                                          <p:attrName>style.visibility</p:attrName>
                                        </p:attrNameLst>
                                      </p:cBhvr>
                                      <p:to>
                                        <p:strVal val="visible"/>
                                      </p:to>
                                    </p:set>
                                    <p:anim calcmode="lin" valueType="num">
                                      <p:cBhvr additive="base">
                                        <p:cTn id="37" dur="500" fill="hold"/>
                                        <p:tgtEl>
                                          <p:spTgt spid="69636"/>
                                        </p:tgtEl>
                                        <p:attrNameLst>
                                          <p:attrName>ppt_x</p:attrName>
                                        </p:attrNameLst>
                                      </p:cBhvr>
                                      <p:tavLst>
                                        <p:tav tm="0">
                                          <p:val>
                                            <p:strVal val="#ppt_x"/>
                                          </p:val>
                                        </p:tav>
                                        <p:tav tm="100000">
                                          <p:val>
                                            <p:strVal val="#ppt_x"/>
                                          </p:val>
                                        </p:tav>
                                      </p:tavLst>
                                    </p:anim>
                                    <p:anim calcmode="lin" valueType="num">
                                      <p:cBhvr additive="base">
                                        <p:cTn id="38" dur="500" fill="hold"/>
                                        <p:tgtEl>
                                          <p:spTgt spid="6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accent2"/>
                </a:solidFill>
              </a:rPr>
              <a:t>本章小结</a:t>
            </a:r>
          </a:p>
        </p:txBody>
      </p:sp>
      <p:sp>
        <p:nvSpPr>
          <p:cNvPr id="3" name="内容占位符 2"/>
          <p:cNvSpPr>
            <a:spLocks noGrp="1"/>
          </p:cNvSpPr>
          <p:nvPr>
            <p:ph idx="1"/>
          </p:nvPr>
        </p:nvSpPr>
        <p:spPr>
          <a:xfrm>
            <a:off x="685800" y="1592796"/>
            <a:ext cx="7772400" cy="4503204"/>
          </a:xfrm>
        </p:spPr>
        <p:txBody>
          <a:bodyPr/>
          <a:lstStyle/>
          <a:p>
            <a:r>
              <a:rPr lang="zh-CN" altLang="en-US" sz="2800" dirty="0" smtClean="0"/>
              <a:t>质心</a:t>
            </a:r>
            <a:endParaRPr lang="en-US" altLang="zh-CN" sz="2800" dirty="0" smtClean="0"/>
          </a:p>
          <a:p>
            <a:r>
              <a:rPr lang="zh-CN" altLang="en-US" sz="2800" dirty="0"/>
              <a:t>质心</a:t>
            </a:r>
            <a:r>
              <a:rPr lang="zh-CN" altLang="en-US" sz="2800" dirty="0" smtClean="0"/>
              <a:t>定理</a:t>
            </a:r>
            <a:endParaRPr lang="en-US" altLang="zh-CN" sz="2800" dirty="0" smtClean="0"/>
          </a:p>
          <a:p>
            <a:r>
              <a:rPr lang="zh-CN" altLang="en-US" sz="2800" dirty="0" smtClean="0"/>
              <a:t>质点角动量定理</a:t>
            </a:r>
            <a:endParaRPr lang="en-US" altLang="zh-CN" sz="2800" dirty="0" smtClean="0"/>
          </a:p>
          <a:p>
            <a:r>
              <a:rPr lang="zh-CN" altLang="en-US" sz="2800" dirty="0" smtClean="0"/>
              <a:t>定轴转动刚体的角动量定理</a:t>
            </a:r>
            <a:endParaRPr lang="en-US" altLang="zh-CN" sz="2800" dirty="0" smtClean="0"/>
          </a:p>
          <a:p>
            <a:r>
              <a:rPr lang="zh-CN" altLang="en-US" sz="2800" dirty="0" smtClean="0"/>
              <a:t>系统的角动量守恒定律</a:t>
            </a:r>
            <a:endParaRPr lang="en-US" altLang="zh-CN" sz="2800" dirty="0" smtClean="0"/>
          </a:p>
          <a:p>
            <a:r>
              <a:rPr lang="zh-CN" altLang="en-US" sz="2800" dirty="0" smtClean="0"/>
              <a:t>刚体定轴转动的转动定律</a:t>
            </a:r>
            <a:endParaRPr lang="en-US" altLang="zh-CN" sz="2800" dirty="0" smtClean="0"/>
          </a:p>
          <a:p>
            <a:r>
              <a:rPr lang="zh-CN" altLang="en-US" sz="2800" dirty="0" smtClean="0"/>
              <a:t>刚体的平面运动</a:t>
            </a:r>
            <a:endParaRPr lang="en-US" altLang="zh-CN" sz="2800" dirty="0" smtClean="0"/>
          </a:p>
          <a:p>
            <a:r>
              <a:rPr lang="zh-CN" altLang="en-US" sz="2800" dirty="0" smtClean="0"/>
              <a:t>刚体的动能、重力势能、动量</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61</a:t>
            </a:fld>
            <a:endParaRPr lang="en-US" altLang="zh-CN" dirty="0"/>
          </a:p>
        </p:txBody>
      </p:sp>
    </p:spTree>
    <p:extLst>
      <p:ext uri="{BB962C8B-B14F-4D97-AF65-F5344CB8AC3E}">
        <p14:creationId xmlns:p14="http://schemas.microsoft.com/office/powerpoint/2010/main" val="1087216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r>
              <a:rPr lang="zh-CN" altLang="en-US" sz="2800" b="1" dirty="0" smtClean="0">
                <a:solidFill>
                  <a:srgbClr val="FF0000"/>
                </a:solidFill>
              </a:rPr>
              <a:t>作业：</a:t>
            </a:r>
            <a:endParaRPr lang="en-US" altLang="zh-CN" sz="2800" b="1" dirty="0" smtClean="0">
              <a:solidFill>
                <a:srgbClr val="FF0000"/>
              </a:solidFill>
            </a:endParaRPr>
          </a:p>
          <a:p>
            <a:pPr>
              <a:buNone/>
            </a:pPr>
            <a:r>
              <a:rPr lang="en-US" altLang="zh-CN" sz="2800" dirty="0" smtClean="0"/>
              <a:t>1. </a:t>
            </a:r>
            <a:r>
              <a:rPr lang="zh-CN" altLang="en-US" sz="2800" dirty="0" smtClean="0"/>
              <a:t>板的质量  </a:t>
            </a:r>
            <a:r>
              <a:rPr lang="en-US" altLang="zh-CN" sz="2800" dirty="0" smtClean="0"/>
              <a:t>    </a:t>
            </a:r>
            <a:r>
              <a:rPr lang="zh-CN" altLang="en-US" sz="2800" dirty="0" smtClean="0"/>
              <a:t>，受水平力     的作用，沿水平面运动，板与平面间的摩擦系数为       ，在板上放一半径为</a:t>
            </a:r>
            <a:r>
              <a:rPr lang="en-US" altLang="zh-CN" sz="2800" dirty="0" smtClean="0"/>
              <a:t>R</a:t>
            </a:r>
            <a:r>
              <a:rPr lang="zh-CN" altLang="en-US" sz="2800" dirty="0" smtClean="0"/>
              <a:t>质量为       的实心圆柱，此圆柱只滚动不滑动，求板的加速度。</a:t>
            </a: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smtClean="0"/>
          </a:p>
          <a:p>
            <a:pPr>
              <a:buNone/>
            </a:pPr>
            <a:r>
              <a:rPr lang="en-US" altLang="zh-CN" sz="2800" dirty="0" smtClean="0"/>
              <a:t>2. </a:t>
            </a:r>
            <a:r>
              <a:rPr lang="zh-CN" altLang="en-US" sz="2800" dirty="0" smtClean="0"/>
              <a:t>用积分法求薄圆盘对直径轴的转动惯量。已知圆盘的质量为</a:t>
            </a:r>
            <a:r>
              <a:rPr lang="en-US" altLang="zh-CN" sz="2800" dirty="0" smtClean="0"/>
              <a:t>M</a:t>
            </a:r>
            <a:r>
              <a:rPr lang="zh-CN" altLang="en-US" sz="2800" dirty="0" smtClean="0"/>
              <a:t>，半径为</a:t>
            </a:r>
            <a:r>
              <a:rPr lang="en-US" altLang="zh-CN" sz="2800" dirty="0" smtClean="0"/>
              <a:t>R</a:t>
            </a:r>
            <a:r>
              <a:rPr lang="zh-CN" altLang="en-US" sz="2800" dirty="0" smtClean="0"/>
              <a:t>。</a:t>
            </a:r>
            <a:endParaRPr lang="en-US" altLang="zh-CN" sz="2800" dirty="0" smtClean="0"/>
          </a:p>
          <a:p>
            <a:pPr>
              <a:buNone/>
            </a:pPr>
            <a:r>
              <a:rPr lang="en-US" altLang="zh-CN" sz="2800" b="1">
                <a:solidFill>
                  <a:srgbClr val="FF0000"/>
                </a:solidFill>
              </a:rPr>
              <a:t>P227   T6.17  T6.21  T6.22 </a:t>
            </a:r>
            <a:endParaRPr lang="zh-CN" altLang="en-US" sz="2800" dirty="0" smtClean="0"/>
          </a:p>
          <a:p>
            <a:pPr>
              <a:buNone/>
            </a:pPr>
            <a:endParaRPr lang="en-US" altLang="zh-CN" sz="2000" dirty="0" smtClean="0"/>
          </a:p>
          <a:p>
            <a:pPr>
              <a:buNone/>
            </a:pPr>
            <a:endParaRPr lang="en-US" altLang="zh-CN" sz="2000" dirty="0" smtClean="0"/>
          </a:p>
          <a:p>
            <a:pPr>
              <a:buNone/>
            </a:pPr>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62</a:t>
            </a:fld>
            <a:endParaRPr lang="en-US" altLang="zh-CN" dirty="0"/>
          </a:p>
        </p:txBody>
      </p:sp>
      <p:graphicFrame>
        <p:nvGraphicFramePr>
          <p:cNvPr id="45059" name="Object 3"/>
          <p:cNvGraphicFramePr>
            <a:graphicFrameLocks noChangeAspect="1"/>
          </p:cNvGraphicFramePr>
          <p:nvPr>
            <p:extLst>
              <p:ext uri="{D42A27DB-BD31-4B8C-83A1-F6EECF244321}">
                <p14:modId xmlns:p14="http://schemas.microsoft.com/office/powerpoint/2010/main" val="3472765986"/>
              </p:ext>
            </p:extLst>
          </p:nvPr>
        </p:nvGraphicFramePr>
        <p:xfrm>
          <a:off x="4863452" y="1196752"/>
          <a:ext cx="428628" cy="644166"/>
        </p:xfrm>
        <a:graphic>
          <a:graphicData uri="http://schemas.openxmlformats.org/presentationml/2006/ole">
            <mc:AlternateContent xmlns:mc="http://schemas.openxmlformats.org/markup-compatibility/2006">
              <mc:Choice xmlns:v="urn:schemas-microsoft-com:vml" Requires="v">
                <p:oleObj spid="_x0000_s45467" name="公式" r:id="rId3" imgW="177569" imgH="266353" progId="Equation.3">
                  <p:embed/>
                </p:oleObj>
              </mc:Choice>
              <mc:Fallback>
                <p:oleObj name="公式" r:id="rId3" imgW="177569" imgH="266353" progId="Equation.3">
                  <p:embed/>
                  <p:pic>
                    <p:nvPicPr>
                      <p:cNvPr id="0" name="Picture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452" y="1196752"/>
                        <a:ext cx="428628" cy="644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4"/>
          <p:cNvGraphicFramePr>
            <a:graphicFrameLocks noChangeAspect="1"/>
          </p:cNvGraphicFramePr>
          <p:nvPr>
            <p:extLst>
              <p:ext uri="{D42A27DB-BD31-4B8C-83A1-F6EECF244321}">
                <p14:modId xmlns:p14="http://schemas.microsoft.com/office/powerpoint/2010/main" val="2449519528"/>
              </p:ext>
            </p:extLst>
          </p:nvPr>
        </p:nvGraphicFramePr>
        <p:xfrm>
          <a:off x="6088158" y="1733466"/>
          <a:ext cx="500066" cy="543406"/>
        </p:xfrm>
        <a:graphic>
          <a:graphicData uri="http://schemas.openxmlformats.org/presentationml/2006/ole">
            <mc:AlternateContent xmlns:mc="http://schemas.openxmlformats.org/markup-compatibility/2006">
              <mc:Choice xmlns:v="urn:schemas-microsoft-com:vml" Requires="v">
                <p:oleObj spid="_x0000_s45468" name="公式" r:id="rId5" imgW="152268" imgH="164957" progId="Equation.3">
                  <p:embed/>
                </p:oleObj>
              </mc:Choice>
              <mc:Fallback>
                <p:oleObj name="公式" r:id="rId5" imgW="152268" imgH="164957" progId="Equation.3">
                  <p:embed/>
                  <p:pic>
                    <p:nvPicPr>
                      <p:cNvPr id="0" name="Picture 3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8158" y="1733466"/>
                        <a:ext cx="500066" cy="543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5"/>
          <p:cNvGraphicFramePr>
            <a:graphicFrameLocks noChangeAspect="1"/>
          </p:cNvGraphicFramePr>
          <p:nvPr>
            <p:extLst>
              <p:ext uri="{D42A27DB-BD31-4B8C-83A1-F6EECF244321}">
                <p14:modId xmlns:p14="http://schemas.microsoft.com/office/powerpoint/2010/main" val="1896258275"/>
              </p:ext>
            </p:extLst>
          </p:nvPr>
        </p:nvGraphicFramePr>
        <p:xfrm>
          <a:off x="4288528" y="2060848"/>
          <a:ext cx="571504" cy="511471"/>
        </p:xfrm>
        <a:graphic>
          <a:graphicData uri="http://schemas.openxmlformats.org/presentationml/2006/ole">
            <mc:AlternateContent xmlns:mc="http://schemas.openxmlformats.org/markup-compatibility/2006">
              <mc:Choice xmlns:v="urn:schemas-microsoft-com:vml" Requires="v">
                <p:oleObj spid="_x0000_s45469" name="公式" r:id="rId7" imgW="241091" imgH="215713" progId="Equation.3">
                  <p:embed/>
                </p:oleObj>
              </mc:Choice>
              <mc:Fallback>
                <p:oleObj name="公式" r:id="rId7" imgW="241091" imgH="215713" progId="Equation.3">
                  <p:embed/>
                  <p:pic>
                    <p:nvPicPr>
                      <p:cNvPr id="0" name="Picture 3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8528" y="2060848"/>
                        <a:ext cx="571504" cy="511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bwMode="auto">
          <a:xfrm>
            <a:off x="3771362" y="3926216"/>
            <a:ext cx="2428892" cy="14287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0" name="直接连接符 9"/>
          <p:cNvCxnSpPr/>
          <p:nvPr/>
        </p:nvCxnSpPr>
        <p:spPr bwMode="auto">
          <a:xfrm>
            <a:off x="3419872" y="3999242"/>
            <a:ext cx="3096344" cy="714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直接箭头连接符 13"/>
          <p:cNvCxnSpPr/>
          <p:nvPr/>
        </p:nvCxnSpPr>
        <p:spPr bwMode="auto">
          <a:xfrm>
            <a:off x="6200254" y="3997654"/>
            <a:ext cx="74801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45062" name="Object 6"/>
          <p:cNvGraphicFramePr>
            <a:graphicFrameLocks noChangeAspect="1"/>
          </p:cNvGraphicFramePr>
          <p:nvPr>
            <p:extLst>
              <p:ext uri="{D42A27DB-BD31-4B8C-83A1-F6EECF244321}">
                <p14:modId xmlns:p14="http://schemas.microsoft.com/office/powerpoint/2010/main" val="3627507607"/>
              </p:ext>
            </p:extLst>
          </p:nvPr>
        </p:nvGraphicFramePr>
        <p:xfrm>
          <a:off x="6948264" y="3640464"/>
          <a:ext cx="500066" cy="751530"/>
        </p:xfrm>
        <a:graphic>
          <a:graphicData uri="http://schemas.openxmlformats.org/presentationml/2006/ole">
            <mc:AlternateContent xmlns:mc="http://schemas.openxmlformats.org/markup-compatibility/2006">
              <mc:Choice xmlns:v="urn:schemas-microsoft-com:vml" Requires="v">
                <p:oleObj spid="_x0000_s45470" name="公式" r:id="rId9" imgW="177569" imgH="266353" progId="Equation.3">
                  <p:embed/>
                </p:oleObj>
              </mc:Choice>
              <mc:Fallback>
                <p:oleObj name="公式" r:id="rId9" imgW="177569" imgH="266353" progId="Equation.3">
                  <p:embed/>
                  <p:pic>
                    <p:nvPicPr>
                      <p:cNvPr id="0" name="Picture 3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3640464"/>
                        <a:ext cx="500066" cy="751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椭圆 16"/>
          <p:cNvSpPr/>
          <p:nvPr/>
        </p:nvSpPr>
        <p:spPr bwMode="auto">
          <a:xfrm>
            <a:off x="4700056" y="3068960"/>
            <a:ext cx="928694" cy="85725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9" name="直接连接符 18"/>
          <p:cNvCxnSpPr>
            <a:endCxn id="17" idx="5"/>
          </p:cNvCxnSpPr>
          <p:nvPr/>
        </p:nvCxnSpPr>
        <p:spPr bwMode="auto">
          <a:xfrm rot="16200000" flipH="1">
            <a:off x="5194893" y="3502821"/>
            <a:ext cx="303084" cy="292622"/>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45063" name="Object 7"/>
          <p:cNvGraphicFramePr>
            <a:graphicFrameLocks noChangeAspect="1"/>
          </p:cNvGraphicFramePr>
          <p:nvPr>
            <p:extLst>
              <p:ext uri="{D42A27DB-BD31-4B8C-83A1-F6EECF244321}">
                <p14:modId xmlns:p14="http://schemas.microsoft.com/office/powerpoint/2010/main" val="2107725744"/>
              </p:ext>
            </p:extLst>
          </p:nvPr>
        </p:nvGraphicFramePr>
        <p:xfrm>
          <a:off x="5223492" y="3179247"/>
          <a:ext cx="428628" cy="465777"/>
        </p:xfrm>
        <a:graphic>
          <a:graphicData uri="http://schemas.openxmlformats.org/presentationml/2006/ole">
            <mc:AlternateContent xmlns:mc="http://schemas.openxmlformats.org/markup-compatibility/2006">
              <mc:Choice xmlns:v="urn:schemas-microsoft-com:vml" Requires="v">
                <p:oleObj spid="_x0000_s45471" name="公式" r:id="rId10" imgW="152268" imgH="164957" progId="Equation.3">
                  <p:embed/>
                </p:oleObj>
              </mc:Choice>
              <mc:Fallback>
                <p:oleObj name="公式" r:id="rId10" imgW="152268" imgH="164957" progId="Equation.3">
                  <p:embed/>
                  <p:pic>
                    <p:nvPicPr>
                      <p:cNvPr id="0" name="Picture 3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3492" y="3179247"/>
                        <a:ext cx="428628" cy="465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629808080"/>
              </p:ext>
            </p:extLst>
          </p:nvPr>
        </p:nvGraphicFramePr>
        <p:xfrm>
          <a:off x="2518495" y="1247775"/>
          <a:ext cx="541337" cy="541338"/>
        </p:xfrm>
        <a:graphic>
          <a:graphicData uri="http://schemas.openxmlformats.org/presentationml/2006/ole">
            <mc:AlternateContent xmlns:mc="http://schemas.openxmlformats.org/markup-compatibility/2006">
              <mc:Choice xmlns:v="urn:schemas-microsoft-com:vml" Requires="v">
                <p:oleObj spid="_x0000_s45472" name="Equation" r:id="rId12" imgW="228600" imgH="228600" progId="">
                  <p:embed/>
                </p:oleObj>
              </mc:Choice>
              <mc:Fallback>
                <p:oleObj name="Equation" r:id="rId12" imgW="228600" imgH="228600" progId="">
                  <p:embed/>
                  <p:pic>
                    <p:nvPicPr>
                      <p:cNvPr id="0" name="Picture 3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8495" y="1247775"/>
                        <a:ext cx="54133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0"/>
            <a:ext cx="7772400" cy="1143000"/>
          </a:xfrm>
        </p:spPr>
        <p:txBody>
          <a:bodyPr/>
          <a:lstStyle/>
          <a:p>
            <a:r>
              <a:rPr lang="en-US" altLang="zh-CN" sz="3600" dirty="0" smtClean="0">
                <a:latin typeface="宋体" pitchFamily="2" charset="-122"/>
              </a:rPr>
              <a:t>§4.</a:t>
            </a:r>
            <a:r>
              <a:rPr lang="zh-CN" altLang="en-US" sz="3600" dirty="0" smtClean="0">
                <a:latin typeface="宋体" pitchFamily="2" charset="-122"/>
              </a:rPr>
              <a:t>质心和质心运动定律</a:t>
            </a:r>
            <a:endParaRPr lang="zh-CN" altLang="en-US" sz="3600" dirty="0"/>
          </a:p>
        </p:txBody>
      </p:sp>
      <p:sp>
        <p:nvSpPr>
          <p:cNvPr id="3" name="内容占位符 2"/>
          <p:cNvSpPr>
            <a:spLocks noGrp="1"/>
          </p:cNvSpPr>
          <p:nvPr>
            <p:ph idx="1"/>
          </p:nvPr>
        </p:nvSpPr>
        <p:spPr>
          <a:xfrm>
            <a:off x="214282" y="1000108"/>
            <a:ext cx="8929718" cy="4881578"/>
          </a:xfrm>
        </p:spPr>
        <p:txBody>
          <a:bodyPr/>
          <a:lstStyle/>
          <a:p>
            <a:r>
              <a:rPr lang="zh-CN" altLang="en-US" sz="2800" b="1" dirty="0" smtClean="0">
                <a:solidFill>
                  <a:schemeClr val="accent2"/>
                </a:solidFill>
              </a:rPr>
              <a:t>一、质心：</a:t>
            </a:r>
            <a:endParaRPr lang="en-US" altLang="zh-CN" sz="2800" b="1" dirty="0" smtClean="0">
              <a:solidFill>
                <a:schemeClr val="accent2"/>
              </a:solidFill>
            </a:endParaRPr>
          </a:p>
          <a:p>
            <a:r>
              <a:rPr lang="zh-CN" altLang="en-US" sz="2800" dirty="0" smtClean="0"/>
              <a:t>每一个物体或质点系都存在一个质量中心</a:t>
            </a:r>
            <a:r>
              <a:rPr lang="en-US" altLang="zh-CN" sz="2800" dirty="0" smtClean="0"/>
              <a:t>C</a:t>
            </a:r>
            <a:r>
              <a:rPr lang="zh-CN" altLang="en-US" sz="2800" dirty="0" smtClean="0"/>
              <a:t>，其所在位置为：</a:t>
            </a:r>
            <a:endParaRPr lang="en-US" altLang="zh-CN" sz="2800" dirty="0" smtClean="0"/>
          </a:p>
          <a:p>
            <a:endParaRPr lang="en-US" altLang="zh-CN" sz="2800" dirty="0" smtClean="0"/>
          </a:p>
          <a:p>
            <a:pPr>
              <a:buNone/>
            </a:pPr>
            <a:endParaRPr lang="en-US" altLang="zh-CN" sz="2800" dirty="0" smtClean="0"/>
          </a:p>
          <a:p>
            <a:pPr>
              <a:buNone/>
            </a:pPr>
            <a:r>
              <a:rPr lang="zh-CN" altLang="en-US" sz="2800" dirty="0" smtClean="0"/>
              <a:t>在直角坐标系中：</a:t>
            </a:r>
            <a:endParaRPr lang="en-US" altLang="zh-CN" sz="2800"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7</a:t>
            </a:fld>
            <a:endParaRPr lang="en-US" altLang="zh-CN" dirty="0"/>
          </a:p>
        </p:txBody>
      </p:sp>
      <p:graphicFrame>
        <p:nvGraphicFramePr>
          <p:cNvPr id="4098" name="Object 2"/>
          <p:cNvGraphicFramePr>
            <a:graphicFrameLocks noChangeAspect="1"/>
          </p:cNvGraphicFramePr>
          <p:nvPr>
            <p:extLst>
              <p:ext uri="{D42A27DB-BD31-4B8C-83A1-F6EECF244321}">
                <p14:modId xmlns:p14="http://schemas.microsoft.com/office/powerpoint/2010/main" val="3137880897"/>
              </p:ext>
            </p:extLst>
          </p:nvPr>
        </p:nvGraphicFramePr>
        <p:xfrm>
          <a:off x="2148808" y="2204864"/>
          <a:ext cx="3143272" cy="1080120"/>
        </p:xfrm>
        <a:graphic>
          <a:graphicData uri="http://schemas.openxmlformats.org/presentationml/2006/ole">
            <mc:AlternateContent xmlns:mc="http://schemas.openxmlformats.org/markup-compatibility/2006">
              <mc:Choice xmlns:v="urn:schemas-microsoft-com:vml" Requires="v">
                <p:oleObj spid="_x0000_s4248" name="公式" r:id="rId3" imgW="863225" imgH="520474" progId="Equation.3">
                  <p:embed/>
                </p:oleObj>
              </mc:Choice>
              <mc:Fallback>
                <p:oleObj name="公式" r:id="rId3" imgW="863225" imgH="520474" progId="Equation.3">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8808" y="2204864"/>
                        <a:ext cx="3143272"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863077673"/>
              </p:ext>
            </p:extLst>
          </p:nvPr>
        </p:nvGraphicFramePr>
        <p:xfrm>
          <a:off x="3419872" y="3528392"/>
          <a:ext cx="4000528" cy="2708920"/>
        </p:xfrm>
        <a:graphic>
          <a:graphicData uri="http://schemas.openxmlformats.org/presentationml/2006/ole">
            <mc:AlternateContent xmlns:mc="http://schemas.openxmlformats.org/markup-compatibility/2006">
              <mc:Choice xmlns:v="urn:schemas-microsoft-com:vml" Requires="v">
                <p:oleObj spid="_x0000_s4249" name="公式" r:id="rId5" imgW="939800" imgH="1587500" progId="Equation.3">
                  <p:embed/>
                </p:oleObj>
              </mc:Choice>
              <mc:Fallback>
                <p:oleObj name="公式" r:id="rId5" imgW="939800" imgH="1587500" progId="Equation.3">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528392"/>
                        <a:ext cx="4000528" cy="2708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additive="base">
                                        <p:cTn id="19" dur="500" fill="hold"/>
                                        <p:tgtEl>
                                          <p:spTgt spid="4098"/>
                                        </p:tgtEl>
                                        <p:attrNameLst>
                                          <p:attrName>ppt_x</p:attrName>
                                        </p:attrNameLst>
                                      </p:cBhvr>
                                      <p:tavLst>
                                        <p:tav tm="0">
                                          <p:val>
                                            <p:strVal val="#ppt_x"/>
                                          </p:val>
                                        </p:tav>
                                        <p:tav tm="100000">
                                          <p:val>
                                            <p:strVal val="#ppt_x"/>
                                          </p:val>
                                        </p:tav>
                                      </p:tavLst>
                                    </p:anim>
                                    <p:anim calcmode="lin" valueType="num">
                                      <p:cBhvr additive="base">
                                        <p:cTn id="2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anim calcmode="lin" valueType="num">
                                      <p:cBhvr additive="base">
                                        <p:cTn id="31" dur="500" fill="hold"/>
                                        <p:tgtEl>
                                          <p:spTgt spid="4099"/>
                                        </p:tgtEl>
                                        <p:attrNameLst>
                                          <p:attrName>ppt_x</p:attrName>
                                        </p:attrNameLst>
                                      </p:cBhvr>
                                      <p:tavLst>
                                        <p:tav tm="0">
                                          <p:val>
                                            <p:strVal val="#ppt_x"/>
                                          </p:val>
                                        </p:tav>
                                        <p:tav tm="100000">
                                          <p:val>
                                            <p:strVal val="#ppt_x"/>
                                          </p:val>
                                        </p:tav>
                                      </p:tavLst>
                                    </p:anim>
                                    <p:anim calcmode="lin" valueType="num">
                                      <p:cBhvr additive="base">
                                        <p:cTn id="32"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85794"/>
            <a:ext cx="7772400" cy="5310206"/>
          </a:xfrm>
        </p:spPr>
        <p:txBody>
          <a:bodyPr/>
          <a:lstStyle/>
          <a:p>
            <a:r>
              <a:rPr lang="zh-CN" altLang="en-US" sz="2800" dirty="0" smtClean="0"/>
              <a:t>以上是</a:t>
            </a:r>
            <a:r>
              <a:rPr lang="zh-CN" altLang="en-US" sz="2800" dirty="0"/>
              <a:t>质量分布不连续的</a:t>
            </a:r>
            <a:r>
              <a:rPr lang="zh-CN" altLang="en-US" sz="2800" dirty="0" smtClean="0"/>
              <a:t>情况</a:t>
            </a:r>
            <a:endParaRPr lang="en-US" altLang="zh-CN" sz="2800" dirty="0" smtClean="0"/>
          </a:p>
          <a:p>
            <a:r>
              <a:rPr lang="zh-CN" altLang="en-US" sz="2800" dirty="0" smtClean="0"/>
              <a:t>如质量连续分布：</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zh-CN" altLang="en-US" sz="2800" b="1" dirty="0" smtClean="0">
                <a:solidFill>
                  <a:srgbClr val="C00000"/>
                </a:solidFill>
              </a:rPr>
              <a:t>注意质心位置的计算</a:t>
            </a:r>
            <a:endParaRPr lang="en-US" altLang="zh-CN" sz="2800" b="1" dirty="0" smtClean="0">
              <a:solidFill>
                <a:srgbClr val="C00000"/>
              </a:solidFill>
            </a:endParaRPr>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8</a:t>
            </a:fld>
            <a:endParaRPr lang="en-US" altLang="zh-CN" dirty="0"/>
          </a:p>
        </p:txBody>
      </p:sp>
      <p:graphicFrame>
        <p:nvGraphicFramePr>
          <p:cNvPr id="47106" name="Object 2"/>
          <p:cNvGraphicFramePr>
            <a:graphicFrameLocks noChangeAspect="1"/>
          </p:cNvGraphicFramePr>
          <p:nvPr>
            <p:extLst>
              <p:ext uri="{D42A27DB-BD31-4B8C-83A1-F6EECF244321}">
                <p14:modId xmlns:p14="http://schemas.microsoft.com/office/powerpoint/2010/main" val="268565688"/>
              </p:ext>
            </p:extLst>
          </p:nvPr>
        </p:nvGraphicFramePr>
        <p:xfrm>
          <a:off x="739775" y="3143250"/>
          <a:ext cx="3462338" cy="1509713"/>
        </p:xfrm>
        <a:graphic>
          <a:graphicData uri="http://schemas.openxmlformats.org/presentationml/2006/ole">
            <mc:AlternateContent xmlns:mc="http://schemas.openxmlformats.org/markup-compatibility/2006">
              <mc:Choice xmlns:v="urn:schemas-microsoft-com:vml" Requires="v">
                <p:oleObj spid="_x0000_s47256" name="Equation" r:id="rId3" imgW="1282680" imgH="558720" progId="">
                  <p:embed/>
                </p:oleObj>
              </mc:Choice>
              <mc:Fallback>
                <p:oleObj name="Equation" r:id="rId3" imgW="1282680" imgH="558720" progId="">
                  <p:embed/>
                  <p:pic>
                    <p:nvPicPr>
                      <p:cNvPr id="0" name="Picture 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143250"/>
                        <a:ext cx="3462338"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extLst>
              <p:ext uri="{D42A27DB-BD31-4B8C-83A1-F6EECF244321}">
                <p14:modId xmlns:p14="http://schemas.microsoft.com/office/powerpoint/2010/main" val="3664097725"/>
              </p:ext>
            </p:extLst>
          </p:nvPr>
        </p:nvGraphicFramePr>
        <p:xfrm>
          <a:off x="4932040" y="1772816"/>
          <a:ext cx="3905168" cy="4276298"/>
        </p:xfrm>
        <a:graphic>
          <a:graphicData uri="http://schemas.openxmlformats.org/presentationml/2006/ole">
            <mc:AlternateContent xmlns:mc="http://schemas.openxmlformats.org/markup-compatibility/2006">
              <mc:Choice xmlns:v="urn:schemas-microsoft-com:vml" Requires="v">
                <p:oleObj spid="_x0000_s47257" name="公式" r:id="rId5" imgW="1333500" imgH="1701800" progId="Equation.3">
                  <p:embed/>
                </p:oleObj>
              </mc:Choice>
              <mc:Fallback>
                <p:oleObj name="公式" r:id="rId5" imgW="1333500" imgH="1701800" progId="Equation.3">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1772816"/>
                        <a:ext cx="3905168" cy="4276298"/>
                      </a:xfrm>
                      <a:prstGeom prst="rect">
                        <a:avLst/>
                      </a:prstGeom>
                      <a:noFill/>
                      <a:ln w="1270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6"/>
                                        </p:tgtEl>
                                        <p:attrNameLst>
                                          <p:attrName>style.visibility</p:attrName>
                                        </p:attrNameLst>
                                      </p:cBhvr>
                                      <p:to>
                                        <p:strVal val="visible"/>
                                      </p:to>
                                    </p:set>
                                    <p:anim calcmode="lin" valueType="num">
                                      <p:cBhvr additive="base">
                                        <p:cTn id="13" dur="500" fill="hold"/>
                                        <p:tgtEl>
                                          <p:spTgt spid="47106"/>
                                        </p:tgtEl>
                                        <p:attrNameLst>
                                          <p:attrName>ppt_x</p:attrName>
                                        </p:attrNameLst>
                                      </p:cBhvr>
                                      <p:tavLst>
                                        <p:tav tm="0">
                                          <p:val>
                                            <p:strVal val="#ppt_x"/>
                                          </p:val>
                                        </p:tav>
                                        <p:tav tm="100000">
                                          <p:val>
                                            <p:strVal val="#ppt_x"/>
                                          </p:val>
                                        </p:tav>
                                      </p:tavLst>
                                    </p:anim>
                                    <p:anim calcmode="lin" valueType="num">
                                      <p:cBhvr additive="base">
                                        <p:cTn id="14"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anim calcmode="lin" valueType="num">
                                      <p:cBhvr additive="base">
                                        <p:cTn id="19" dur="500" fill="hold"/>
                                        <p:tgtEl>
                                          <p:spTgt spid="47107"/>
                                        </p:tgtEl>
                                        <p:attrNameLst>
                                          <p:attrName>ppt_x</p:attrName>
                                        </p:attrNameLst>
                                      </p:cBhvr>
                                      <p:tavLst>
                                        <p:tav tm="0">
                                          <p:val>
                                            <p:strVal val="#ppt_x"/>
                                          </p:val>
                                        </p:tav>
                                        <p:tav tm="100000">
                                          <p:val>
                                            <p:strVal val="#ppt_x"/>
                                          </p:val>
                                        </p:tav>
                                      </p:tavLst>
                                    </p:anim>
                                    <p:anim calcmode="lin" valueType="num">
                                      <p:cBhvr additive="base">
                                        <p:cTn id="20"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28604"/>
            <a:ext cx="7772400" cy="5667396"/>
          </a:xfrm>
        </p:spPr>
        <p:txBody>
          <a:bodyPr/>
          <a:lstStyle/>
          <a:p>
            <a:r>
              <a:rPr lang="zh-CN" altLang="en-US" dirty="0" smtClean="0"/>
              <a:t>说明：</a:t>
            </a:r>
            <a:endParaRPr lang="en-US" altLang="zh-CN" dirty="0" smtClean="0"/>
          </a:p>
          <a:p>
            <a:pPr marL="514350" indent="-514350">
              <a:buFont typeface="+mj-ea"/>
              <a:buAutoNum type="circleNumDbPlain"/>
            </a:pPr>
            <a:r>
              <a:rPr lang="zh-CN" altLang="en-US" dirty="0" smtClean="0"/>
              <a:t>刚体的质心相对于刚体，位置不变。只与</a:t>
            </a:r>
            <a:r>
              <a:rPr lang="zh-CN" altLang="en-US" dirty="0"/>
              <a:t>刚体</a:t>
            </a:r>
            <a:r>
              <a:rPr lang="zh-CN" altLang="en-US" dirty="0" smtClean="0"/>
              <a:t>的形状、大小、质量分布有关。</a:t>
            </a:r>
            <a:endParaRPr lang="en-US" altLang="zh-CN" dirty="0" smtClean="0"/>
          </a:p>
          <a:p>
            <a:pPr marL="514350" indent="-514350">
              <a:buFont typeface="+mj-ea"/>
              <a:buAutoNum type="circleNumDbPlain"/>
            </a:pPr>
            <a:r>
              <a:rPr lang="zh-CN" altLang="en-US" dirty="0" smtClean="0"/>
              <a:t>质量均匀分布的对称形状的刚体，其质心在几何中心。</a:t>
            </a:r>
            <a:endParaRPr lang="en-US" altLang="zh-CN" dirty="0" smtClean="0"/>
          </a:p>
          <a:p>
            <a:pPr marL="514350" indent="-514350">
              <a:buFont typeface="+mj-ea"/>
              <a:buAutoNum type="circleNumDbPlain"/>
            </a:pPr>
            <a:r>
              <a:rPr lang="zh-CN" altLang="en-US" dirty="0" smtClean="0"/>
              <a:t>不太大的物体，质心与重心重合。</a:t>
            </a:r>
            <a:endParaRPr lang="en-US" altLang="zh-CN" dirty="0" smtClean="0"/>
          </a:p>
          <a:p>
            <a:pPr marL="514350" indent="-514350">
              <a:buFont typeface="+mj-ea"/>
              <a:buAutoNum type="circleNumDbPlain"/>
            </a:pPr>
            <a:r>
              <a:rPr lang="zh-CN" altLang="en-US" dirty="0" smtClean="0"/>
              <a:t>质心可能不在刚体上。</a:t>
            </a:r>
            <a:endParaRPr lang="en-US" altLang="zh-CN" dirty="0" smtClean="0"/>
          </a:p>
        </p:txBody>
      </p:sp>
      <p:sp>
        <p:nvSpPr>
          <p:cNvPr id="4" name="灯片编号占位符 3"/>
          <p:cNvSpPr>
            <a:spLocks noGrp="1"/>
          </p:cNvSpPr>
          <p:nvPr>
            <p:ph type="sldNum" sz="quarter" idx="12"/>
          </p:nvPr>
        </p:nvSpPr>
        <p:spPr/>
        <p:txBody>
          <a:bodyPr/>
          <a:lstStyle/>
          <a:p>
            <a:pPr>
              <a:defRPr/>
            </a:pPr>
            <a:fld id="{3B32429C-F356-4D91-940D-2EC9D73EBF5C}" type="slidenum">
              <a:rPr lang="en-US" altLang="zh-CN" smtClean="0"/>
              <a:pP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10015</TotalTime>
  <Words>3255</Words>
  <Application>Microsoft Office PowerPoint</Application>
  <PresentationFormat>全屏显示(4:3)</PresentationFormat>
  <Paragraphs>452</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66" baseType="lpstr">
      <vt:lpstr>nankai膜版</vt:lpstr>
      <vt:lpstr>公式</vt:lpstr>
      <vt:lpstr>Equation</vt:lpstr>
      <vt:lpstr>MathType 6.0 Equation</vt:lpstr>
      <vt:lpstr>第四章  刚体力学</vt:lpstr>
      <vt:lpstr>§1.刚体</vt:lpstr>
      <vt:lpstr>PowerPoint 演示文稿</vt:lpstr>
      <vt:lpstr>§2.刚体运动学</vt:lpstr>
      <vt:lpstr>PowerPoint 演示文稿</vt:lpstr>
      <vt:lpstr>§3.刚体平动的动力学</vt:lpstr>
      <vt:lpstr>§4.质心和质心运动定律</vt:lpstr>
      <vt:lpstr>PowerPoint 演示文稿</vt:lpstr>
      <vt:lpstr>PowerPoint 演示文稿</vt:lpstr>
      <vt:lpstr>PowerPoint 演示文稿</vt:lpstr>
      <vt:lpstr>PowerPoint 演示文稿</vt:lpstr>
      <vt:lpstr>§5.刚体绕固定轴转动的动力学</vt:lpstr>
      <vt:lpstr>PowerPoint 演示文稿</vt:lpstr>
      <vt:lpstr>PowerPoint 演示文稿</vt:lpstr>
      <vt:lpstr>PowerPoint 演示文稿</vt:lpstr>
      <vt:lpstr>PowerPoint 演示文稿</vt:lpstr>
      <vt:lpstr>PowerPoint 演示文稿</vt:lpstr>
      <vt:lpstr>PowerPoint 演示文稿</vt:lpstr>
      <vt:lpstr>四、刚体绕固定轴的转动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§6.转动惯量的计算</vt:lpstr>
      <vt:lpstr>PowerPoint 演示文稿</vt:lpstr>
      <vt:lpstr>PowerPoint 演示文稿</vt:lpstr>
      <vt:lpstr>PowerPoint 演示文稿</vt:lpstr>
      <vt:lpstr>PowerPoint 演示文稿</vt:lpstr>
      <vt:lpstr>平行轴定理证明：</vt:lpstr>
      <vt:lpstr>PowerPoint 演示文稿</vt:lpstr>
      <vt:lpstr>三、正交轴定理</vt:lpstr>
      <vt:lpstr>正交轴定理的证明：</vt:lpstr>
      <vt:lpstr>PowerPoint 演示文稿</vt:lpstr>
      <vt:lpstr>§7.刚体角动量守恒定律</vt:lpstr>
      <vt:lpstr>§8.刚体对质心的角动量定理和守恒定律</vt:lpstr>
      <vt:lpstr>PowerPoint 演示文稿</vt:lpstr>
      <vt:lpstr>PowerPoint 演示文稿</vt:lpstr>
      <vt:lpstr>§9.绕固定轴转动的刚体的动能</vt:lpstr>
      <vt:lpstr>PowerPoint 演示文稿</vt:lpstr>
      <vt:lpstr>PowerPoint 演示文稿</vt:lpstr>
      <vt:lpstr>PowerPoint 演示文稿</vt:lpstr>
      <vt:lpstr>§10.力矩的功</vt:lpstr>
      <vt:lpstr>PowerPoint 演示文稿</vt:lpstr>
      <vt:lpstr>PowerPoint 演示文稿</vt:lpstr>
      <vt:lpstr>PowerPoint 演示文稿</vt:lpstr>
      <vt:lpstr>§11.刚体的平面运动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vector>
  </TitlesOfParts>
  <Company>nankai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liu</cp:lastModifiedBy>
  <cp:revision>872</cp:revision>
  <dcterms:created xsi:type="dcterms:W3CDTF">2005-08-22T22:11:23Z</dcterms:created>
  <dcterms:modified xsi:type="dcterms:W3CDTF">2016-03-10T00:20:53Z</dcterms:modified>
</cp:coreProperties>
</file>