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489" r:id="rId2"/>
    <p:sldId id="498" r:id="rId3"/>
    <p:sldId id="493" r:id="rId4"/>
    <p:sldId id="499" r:id="rId5"/>
    <p:sldId id="494" r:id="rId6"/>
    <p:sldId id="500" r:id="rId7"/>
    <p:sldId id="495" r:id="rId8"/>
    <p:sldId id="501" r:id="rId9"/>
    <p:sldId id="496" r:id="rId10"/>
    <p:sldId id="502" r:id="rId11"/>
    <p:sldId id="497" r:id="rId12"/>
    <p:sldId id="504" r:id="rId13"/>
    <p:sldId id="503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371F"/>
    <a:srgbClr val="C91DB0"/>
    <a:srgbClr val="006633"/>
    <a:srgbClr val="003A93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8385" autoAdjust="0"/>
  </p:normalViewPr>
  <p:slideViewPr>
    <p:cSldViewPr>
      <p:cViewPr>
        <p:scale>
          <a:sx n="90" d="100"/>
          <a:sy n="90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AC58D83-092E-481B-B710-5AE47B50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780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6682-B49B-4AE0-873B-26F556B21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188F6-76B3-4AC7-89B3-F02D497A0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6B67-6BA5-4EB6-A38E-E9B0236F4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41BC3-356D-44E9-9938-060E05DA3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8AE94-B8EC-402B-BD7B-0D63A829B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2FF8-1B03-49EE-ADB5-E38B22845F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39D48-BFC0-41E9-9ED1-9D896C8C0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B8DEE-BBAD-4849-9511-CEE025CA1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2F958-F484-46D6-BDCE-921859F9C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C3B77-EFE5-4CAD-B0F1-6D6AD5D37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D42DD-8CA9-4E2D-A03A-BDA5D4987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0F02357-FF97-4DC7-8865-C351A9996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25" y="1643063"/>
            <a:ext cx="7500938" cy="2747962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第五章 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万有引力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9AB03-4205-4942-8515-AEB08E080E0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7772400" cy="5524520"/>
          </a:xfrm>
        </p:spPr>
        <p:txBody>
          <a:bodyPr/>
          <a:lstStyle/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h&lt;&lt;R</a:t>
            </a:r>
            <a:r>
              <a:rPr lang="zh-CN" altLang="en-US" sz="2800" dirty="0" smtClean="0"/>
              <a:t>时，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与以前结论相同，条件是</a:t>
            </a:r>
            <a:r>
              <a:rPr lang="en-US" altLang="zh-CN" sz="2800" dirty="0" smtClean="0"/>
              <a:t>h&lt;&lt;R</a:t>
            </a:r>
            <a:r>
              <a:rPr lang="zh-CN" altLang="en-US" sz="2800" dirty="0" smtClean="0"/>
              <a:t>，如几百米之内。当时指出，其原因是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不是恒量，而现在可知，根本原因在于万有引力是随物体间距而变化的。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重力势能可看作是万有引力势能在</a:t>
            </a:r>
            <a:r>
              <a:rPr lang="en-US" altLang="zh-CN" sz="2800" b="1" dirty="0">
                <a:solidFill>
                  <a:schemeClr val="accent2"/>
                </a:solidFill>
              </a:rPr>
              <a:t>h&lt;&lt;R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时的一级近似。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80874"/>
              </p:ext>
            </p:extLst>
          </p:nvPr>
        </p:nvGraphicFramePr>
        <p:xfrm>
          <a:off x="701675" y="981075"/>
          <a:ext cx="7504113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" imgW="2577960" imgH="1066680" progId="Equation.DSMT4">
                  <p:embed/>
                </p:oleObj>
              </mc:Choice>
              <mc:Fallback>
                <p:oleObj name="Equation" r:id="rId3" imgW="2577960" imgH="106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981075"/>
                        <a:ext cx="7504113" cy="306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67626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§3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三种宇宙速度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928670"/>
            <a:ext cx="7772400" cy="592933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第一宇宙速度：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物体绕地球运动而不下落所需的最小速度。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如卫星离地面不远，令</a:t>
            </a:r>
            <a:r>
              <a:rPr lang="en-US" altLang="zh-CN" sz="2800" dirty="0" smtClean="0"/>
              <a:t>r=R</a:t>
            </a:r>
          </a:p>
          <a:p>
            <a:pPr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54326"/>
              </p:ext>
            </p:extLst>
          </p:nvPr>
        </p:nvGraphicFramePr>
        <p:xfrm>
          <a:off x="1027113" y="2054225"/>
          <a:ext cx="498475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3" imgW="1269720" imgH="533160" progId="Equation.DSMT4">
                  <p:embed/>
                </p:oleObj>
              </mc:Choice>
              <mc:Fallback>
                <p:oleObj name="Equation" r:id="rId3" imgW="126972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054225"/>
                        <a:ext cx="4984750" cy="187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72160"/>
              </p:ext>
            </p:extLst>
          </p:nvPr>
        </p:nvGraphicFramePr>
        <p:xfrm>
          <a:off x="858934" y="4581128"/>
          <a:ext cx="6089330" cy="143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5" imgW="2234880" imgH="533160" progId="Equation.3">
                  <p:embed/>
                </p:oleObj>
              </mc:Choice>
              <mc:Fallback>
                <p:oleObj name="公式" r:id="rId5" imgW="223488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34" y="4581128"/>
                        <a:ext cx="6089330" cy="1434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85794"/>
            <a:ext cx="7772400" cy="531020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第二宇宙速度：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物体完全脱离地球所需的最小速度。</a:t>
            </a:r>
            <a:endParaRPr lang="en-US" altLang="zh-CN" sz="2800" dirty="0" smtClean="0"/>
          </a:p>
          <a:p>
            <a:r>
              <a:rPr lang="zh-CN" altLang="en-US" sz="2800" dirty="0" smtClean="0"/>
              <a:t>利用机械能守恒：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74904"/>
              </p:ext>
            </p:extLst>
          </p:nvPr>
        </p:nvGraphicFramePr>
        <p:xfrm>
          <a:off x="1096963" y="2565400"/>
          <a:ext cx="69834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3" imgW="2197080" imgH="533160" progId="Equation.DSMT4">
                  <p:embed/>
                </p:oleObj>
              </mc:Choice>
              <mc:Fallback>
                <p:oleObj name="Equation" r:id="rId3" imgW="2197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565400"/>
                        <a:ext cx="6983412" cy="167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第三宇宙速度：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使物体脱离太阳系所需的最小速度。</a:t>
            </a:r>
            <a:endParaRPr lang="en-US" altLang="zh-CN" sz="2800" dirty="0" smtClean="0"/>
          </a:p>
          <a:p>
            <a:r>
              <a:rPr lang="zh-CN" altLang="en-US" sz="2800" dirty="0" smtClean="0"/>
              <a:t>计算很复杂：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04270"/>
              </p:ext>
            </p:extLst>
          </p:nvPr>
        </p:nvGraphicFramePr>
        <p:xfrm>
          <a:off x="1643042" y="2396944"/>
          <a:ext cx="4513134" cy="97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公式" r:id="rId3" imgW="1104840" imgH="241200" progId="Equation.3">
                  <p:embed/>
                </p:oleObj>
              </mc:Choice>
              <mc:Fallback>
                <p:oleObj name="公式" r:id="rId3" imgW="11048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396944"/>
                        <a:ext cx="4513134" cy="973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关于万有引力的认识，是基于天体运动的，开普勒于</a:t>
            </a:r>
            <a:r>
              <a:rPr lang="en-US" altLang="zh-CN" sz="2800" dirty="0" smtClean="0"/>
              <a:t>1609</a:t>
            </a:r>
            <a:r>
              <a:rPr lang="zh-CN" altLang="en-US" sz="2800" dirty="0" smtClean="0"/>
              <a:t>年及</a:t>
            </a:r>
            <a:r>
              <a:rPr lang="en-US" altLang="zh-CN" sz="2800" dirty="0" smtClean="0"/>
              <a:t>1619</a:t>
            </a:r>
            <a:r>
              <a:rPr lang="zh-CN" altLang="en-US" sz="2800" dirty="0" smtClean="0"/>
              <a:t>年先后发表了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开普勒三定律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1)</a:t>
            </a:r>
            <a:r>
              <a:rPr lang="zh-CN" altLang="en-US" sz="2800" dirty="0" smtClean="0"/>
              <a:t>所有行星沿椭圆轨道运行，太阳位于一个椭圆的焦点。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）太阳到行星的半径在相等的时间扫过相等的面积。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）行星绕太阳运动的周期的平方与椭圆轨道的长半轴的立方成正比，即</a:t>
            </a:r>
            <a:r>
              <a:rPr lang="en-US" altLang="zh-CN" sz="2800" dirty="0" smtClean="0"/>
              <a:t>	         </a:t>
            </a:r>
            <a:r>
              <a:rPr lang="zh-CN" altLang="en-US" sz="2800" dirty="0" smtClean="0"/>
              <a:t>，且此</a:t>
            </a:r>
            <a:r>
              <a:rPr lang="zh-CN" altLang="en-US" sz="2800" dirty="0"/>
              <a:t>常数</a:t>
            </a:r>
            <a:r>
              <a:rPr lang="zh-CN" altLang="en-US" sz="2800" dirty="0" smtClean="0"/>
              <a:t>对各行星都相同。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在此基础之上，牛顿总结出了万有引力定律。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45444"/>
              </p:ext>
            </p:extLst>
          </p:nvPr>
        </p:nvGraphicFramePr>
        <p:xfrm>
          <a:off x="5519504" y="4221532"/>
          <a:ext cx="1428760" cy="86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公式" r:id="rId3" imgW="685800" imgH="419040" progId="Equation.3">
                  <p:embed/>
                </p:oleObj>
              </mc:Choice>
              <mc:Fallback>
                <p:oleObj name="公式" r:id="rId3" imgW="685800" imgH="4190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504" y="4221532"/>
                        <a:ext cx="1428760" cy="863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0"/>
            <a:ext cx="7772400" cy="890574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</a:t>
            </a:r>
            <a:r>
              <a:rPr lang="en-US" altLang="zh-CN" sz="3600" dirty="0" smtClean="0"/>
              <a:t>1.</a:t>
            </a:r>
            <a:r>
              <a:rPr lang="zh-CN" altLang="en-US" sz="3600" dirty="0" smtClean="0"/>
              <a:t>万有引力定律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27808"/>
            <a:ext cx="7772400" cy="4381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即：宇宙间任何两个物体都互相以一力吸引着，这个力和两物体质量的乘积成正比，和它们之间的距离平方成反比。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也可表示为矢量：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G</a:t>
            </a:r>
            <a:r>
              <a:rPr lang="zh-CN" altLang="en-US" sz="2800" dirty="0" smtClean="0"/>
              <a:t>为万有引力常数：</a:t>
            </a:r>
            <a:endParaRPr lang="en-US" altLang="zh-CN" sz="2800" dirty="0" smtClean="0"/>
          </a:p>
          <a:p>
            <a:endParaRPr lang="en-US" altLang="zh-CN" sz="14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适用于两个质点，或质量按球壳均匀分布的球体。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68048"/>
              </p:ext>
            </p:extLst>
          </p:nvPr>
        </p:nvGraphicFramePr>
        <p:xfrm>
          <a:off x="3214678" y="871527"/>
          <a:ext cx="2643206" cy="118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公式" r:id="rId3" imgW="863280" imgH="393480" progId="Equation.3">
                  <p:embed/>
                </p:oleObj>
              </mc:Choice>
              <mc:Fallback>
                <p:oleObj name="公式" r:id="rId3" imgW="863280" imgH="3934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871527"/>
                        <a:ext cx="2643206" cy="1189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34712"/>
              </p:ext>
            </p:extLst>
          </p:nvPr>
        </p:nvGraphicFramePr>
        <p:xfrm>
          <a:off x="3937608" y="3040596"/>
          <a:ext cx="3370696" cy="110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公式" r:id="rId5" imgW="1180800" imgH="393480" progId="Equation.3">
                  <p:embed/>
                </p:oleObj>
              </mc:Choice>
              <mc:Fallback>
                <p:oleObj name="公式" r:id="rId5" imgW="1180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608" y="3040596"/>
                        <a:ext cx="3370696" cy="110848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98525"/>
              </p:ext>
            </p:extLst>
          </p:nvPr>
        </p:nvGraphicFramePr>
        <p:xfrm>
          <a:off x="3923928" y="4301577"/>
          <a:ext cx="4572421" cy="63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301577"/>
                        <a:ext cx="4572421" cy="639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642918"/>
            <a:ext cx="817248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一、惯性质量和引力质量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在惯性定律中，指出质量是物体惯性的量度，这时的质量叫</a:t>
            </a:r>
            <a:r>
              <a:rPr lang="zh-CN" altLang="en-US" sz="2800" dirty="0" smtClean="0">
                <a:solidFill>
                  <a:srgbClr val="C00000"/>
                </a:solidFill>
              </a:rPr>
              <a:t>惯性质量</a:t>
            </a:r>
            <a:r>
              <a:rPr lang="zh-CN" altLang="en-US" sz="2800" dirty="0" smtClean="0"/>
              <a:t>，所以牛顿第二定律</a:t>
            </a:r>
            <a:r>
              <a:rPr lang="en-US" altLang="zh-CN" sz="2800" dirty="0" smtClean="0"/>
              <a:t>F=ma.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在万有引力定律中的质量表示了物体的一种产生引力的性质，叫</a:t>
            </a:r>
            <a:r>
              <a:rPr lang="zh-CN" altLang="en-US" sz="2800" dirty="0" smtClean="0">
                <a:solidFill>
                  <a:srgbClr val="C00000"/>
                </a:solidFill>
              </a:rPr>
              <a:t>引力质量</a:t>
            </a:r>
            <a:r>
              <a:rPr lang="zh-CN" altLang="en-US" sz="2800" dirty="0" smtClean="0"/>
              <a:t>。即</a:t>
            </a: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地球上的物体，重力加速度为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，可写作</a:t>
            </a: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实验证明，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与物体质量无关。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14678" y="4500570"/>
          <a:ext cx="2714644" cy="110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公式" r:id="rId3" imgW="990360" imgH="406080" progId="Equation.3">
                  <p:embed/>
                </p:oleObj>
              </mc:Choice>
              <mc:Fallback>
                <p:oleObj name="公式" r:id="rId3" imgW="990360" imgH="4060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500570"/>
                        <a:ext cx="2714644" cy="110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/>
        </p:nvGraphicFramePr>
        <p:xfrm>
          <a:off x="3143240" y="3071810"/>
          <a:ext cx="2143140" cy="106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公式" r:id="rId5" imgW="812520" imgH="406080" progId="Equation.3">
                  <p:embed/>
                </p:oleObj>
              </mc:Choice>
              <mc:Fallback>
                <p:oleObj name="公式" r:id="rId5" imgW="81252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071810"/>
                        <a:ext cx="2143140" cy="1061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r>
              <a:rPr lang="zh-CN" altLang="en-US" sz="2800" dirty="0" smtClean="0"/>
              <a:t>所以                成正比：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实际上测量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时，就是先用牛顿定律先测出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</a:t>
            </a:r>
            <a:r>
              <a:rPr lang="zh-CN" altLang="en-US" sz="2800" dirty="0" smtClean="0"/>
              <a:t>，再通过                     求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的。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800" dirty="0" smtClean="0"/>
          </a:p>
          <a:p>
            <a:pPr marL="0" indent="0">
              <a:buNone/>
            </a:pPr>
            <a:r>
              <a:rPr lang="zh-CN" altLang="en-US" sz="2800" dirty="0" smtClean="0"/>
              <a:t>事实上，惯性质量与引力质量是同一个物理量的两个方面。</a:t>
            </a:r>
            <a:endParaRPr lang="en-US" altLang="zh-CN" sz="8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二、重力加速度和高度的关系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地球表面：</a:t>
            </a:r>
            <a:endParaRPr lang="en-US" altLang="zh-CN" sz="2800" dirty="0" smtClean="0"/>
          </a:p>
          <a:p>
            <a:endParaRPr lang="en-US" altLang="zh-CN" sz="1100" dirty="0" smtClean="0"/>
          </a:p>
          <a:p>
            <a:r>
              <a:rPr lang="zh-CN" altLang="en-US" sz="2800" dirty="0" smtClean="0"/>
              <a:t>设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</a:t>
            </a:r>
            <a:r>
              <a:rPr lang="zh-CN" altLang="en-US" sz="2800" dirty="0" smtClean="0"/>
              <a:t>，则：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93749"/>
              </p:ext>
            </p:extLst>
          </p:nvPr>
        </p:nvGraphicFramePr>
        <p:xfrm>
          <a:off x="4226780" y="2291375"/>
          <a:ext cx="1857388" cy="113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公式" r:id="rId3" imgW="736560" imgH="457200" progId="Equation.3">
                  <p:embed/>
                </p:oleObj>
              </mc:Choice>
              <mc:Fallback>
                <p:oleObj name="公式" r:id="rId3" imgW="73656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780" y="2291375"/>
                        <a:ext cx="1857388" cy="113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353322"/>
              </p:ext>
            </p:extLst>
          </p:nvPr>
        </p:nvGraphicFramePr>
        <p:xfrm>
          <a:off x="1763688" y="642918"/>
          <a:ext cx="1500198" cy="72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公式" r:id="rId5" imgW="495000" imgH="241200" progId="Equation.3">
                  <p:embed/>
                </p:oleObj>
              </mc:Choice>
              <mc:Fallback>
                <p:oleObj name="公式" r:id="rId5" imgW="4950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42918"/>
                        <a:ext cx="1500198" cy="723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652845"/>
              </p:ext>
            </p:extLst>
          </p:nvPr>
        </p:nvGraphicFramePr>
        <p:xfrm>
          <a:off x="4499992" y="405994"/>
          <a:ext cx="2071702" cy="129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公式" r:id="rId7" imgW="723600" imgH="457200" progId="Equation.3">
                  <p:embed/>
                </p:oleObj>
              </mc:Choice>
              <mc:Fallback>
                <p:oleObj name="公式" r:id="rId7" imgW="7236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05994"/>
                        <a:ext cx="2071702" cy="1294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63938"/>
              </p:ext>
            </p:extLst>
          </p:nvPr>
        </p:nvGraphicFramePr>
        <p:xfrm>
          <a:off x="1174205" y="2497014"/>
          <a:ext cx="15255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Equation" r:id="rId9" imgW="482400" imgH="228600" progId="Equation.DSMT4">
                  <p:embed/>
                </p:oleObj>
              </mc:Choice>
              <mc:Fallback>
                <p:oleObj name="Equation" r:id="rId9" imgW="482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205" y="2497014"/>
                        <a:ext cx="1525587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45303"/>
              </p:ext>
            </p:extLst>
          </p:nvPr>
        </p:nvGraphicFramePr>
        <p:xfrm>
          <a:off x="2771800" y="4785723"/>
          <a:ext cx="2152788" cy="116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公式" r:id="rId11" imgW="812520" imgH="444240" progId="Equation.3">
                  <p:embed/>
                </p:oleObj>
              </mc:Choice>
              <mc:Fallback>
                <p:oleObj name="公式" r:id="rId11" imgW="81252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85723"/>
                        <a:ext cx="2152788" cy="1163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95240"/>
              </p:ext>
            </p:extLst>
          </p:nvPr>
        </p:nvGraphicFramePr>
        <p:xfrm>
          <a:off x="1547664" y="5589240"/>
          <a:ext cx="2000264" cy="77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公式" r:id="rId13" imgW="583920" imgH="228600" progId="Equation.3">
                  <p:embed/>
                </p:oleObj>
              </mc:Choice>
              <mc:Fallback>
                <p:oleObj name="公式" r:id="rId13" imgW="5839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589240"/>
                        <a:ext cx="2000264" cy="77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19126"/>
              </p:ext>
            </p:extLst>
          </p:nvPr>
        </p:nvGraphicFramePr>
        <p:xfrm>
          <a:off x="4644008" y="5517232"/>
          <a:ext cx="2130972" cy="9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公式" r:id="rId15" imgW="647640" imgH="304560" progId="Equation.3">
                  <p:embed/>
                </p:oleObj>
              </mc:Choice>
              <mc:Fallback>
                <p:oleObj name="公式" r:id="rId15" imgW="64764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517232"/>
                        <a:ext cx="2130972" cy="989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00042"/>
            <a:ext cx="7772400" cy="5238768"/>
          </a:xfrm>
        </p:spPr>
        <p:txBody>
          <a:bodyPr/>
          <a:lstStyle/>
          <a:p>
            <a:r>
              <a:rPr lang="zh-CN" altLang="en-US" sz="2800" dirty="0" smtClean="0"/>
              <a:t>同样可得离地面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处物体的加速度为：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45944"/>
              </p:ext>
            </p:extLst>
          </p:nvPr>
        </p:nvGraphicFramePr>
        <p:xfrm>
          <a:off x="500063" y="1252538"/>
          <a:ext cx="3351212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3" imgW="1333440" imgH="1434960" progId="Equation.DSMT4">
                  <p:embed/>
                </p:oleObj>
              </mc:Choice>
              <mc:Fallback>
                <p:oleObj name="Equation" r:id="rId3" imgW="133344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252538"/>
                        <a:ext cx="3351212" cy="3560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46021"/>
              </p:ext>
            </p:extLst>
          </p:nvPr>
        </p:nvGraphicFramePr>
        <p:xfrm>
          <a:off x="4044950" y="1268760"/>
          <a:ext cx="4764088" cy="358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5" imgW="2197080" imgH="1473120" progId="Equation.DSMT4">
                  <p:embed/>
                </p:oleObj>
              </mc:Choice>
              <mc:Fallback>
                <p:oleObj name="Equation" r:id="rId5" imgW="2197080" imgH="1473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268760"/>
                        <a:ext cx="4764088" cy="3589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530120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此外，重力加速度还与纬度、质量分布、地球的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形状有关。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67626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§2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 引力势能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57298"/>
            <a:ext cx="8029604" cy="473870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一、万有引力的功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两个质点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，设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静止，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运动，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所作的功为：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357290" y="2214554"/>
          <a:ext cx="500066" cy="6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14554"/>
                        <a:ext cx="500066" cy="6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51836"/>
              </p:ext>
            </p:extLst>
          </p:nvPr>
        </p:nvGraphicFramePr>
        <p:xfrm>
          <a:off x="1025525" y="2874963"/>
          <a:ext cx="3348038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Equation" r:id="rId5" imgW="1218960" imgH="1346040" progId="Equation.DSMT4">
                  <p:embed/>
                </p:oleObj>
              </mc:Choice>
              <mc:Fallback>
                <p:oleObj name="Equation" r:id="rId5" imgW="1218960" imgH="1346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874963"/>
                        <a:ext cx="3348038" cy="3649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903827"/>
              </p:ext>
            </p:extLst>
          </p:nvPr>
        </p:nvGraphicFramePr>
        <p:xfrm>
          <a:off x="5765800" y="3719513"/>
          <a:ext cx="4222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0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3719513"/>
                        <a:ext cx="4222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950193"/>
              </p:ext>
            </p:extLst>
          </p:nvPr>
        </p:nvGraphicFramePr>
        <p:xfrm>
          <a:off x="6732240" y="4690591"/>
          <a:ext cx="3460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" name="Equation" r:id="rId9" imgW="114120" imgH="228600" progId="Equation.DSMT4">
                  <p:embed/>
                </p:oleObj>
              </mc:Choice>
              <mc:Fallback>
                <p:oleObj name="Equation" r:id="rId9" imgW="11412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690591"/>
                        <a:ext cx="3460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36879"/>
              </p:ext>
            </p:extLst>
          </p:nvPr>
        </p:nvGraphicFramePr>
        <p:xfrm>
          <a:off x="6372200" y="4016995"/>
          <a:ext cx="3460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Equation" r:id="rId11" imgW="114120" imgH="164880" progId="Equation.DSMT4">
                  <p:embed/>
                </p:oleObj>
              </mc:Choice>
              <mc:Fallback>
                <p:oleObj name="Equation" r:id="rId11" imgW="114120" imgH="1648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016995"/>
                        <a:ext cx="3460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01709"/>
              </p:ext>
            </p:extLst>
          </p:nvPr>
        </p:nvGraphicFramePr>
        <p:xfrm>
          <a:off x="6592441" y="4077072"/>
          <a:ext cx="355823" cy="43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441" y="4077072"/>
                        <a:ext cx="355823" cy="431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555776" y="2852936"/>
            <a:ext cx="5112568" cy="4464496"/>
            <a:chOff x="4644008" y="3212976"/>
            <a:chExt cx="2520280" cy="2880320"/>
          </a:xfrm>
        </p:grpSpPr>
        <p:sp>
          <p:nvSpPr>
            <p:cNvPr id="7" name="弧形 6"/>
            <p:cNvSpPr/>
            <p:nvPr/>
          </p:nvSpPr>
          <p:spPr bwMode="auto">
            <a:xfrm>
              <a:off x="4644008" y="3212976"/>
              <a:ext cx="2520280" cy="288032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6084168" y="3212976"/>
              <a:ext cx="288032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6372200" y="3645024"/>
              <a:ext cx="432048" cy="14401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6372200" y="4509120"/>
              <a:ext cx="792088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V="1">
              <a:off x="6696236" y="3429000"/>
              <a:ext cx="18002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781"/>
              </p:ext>
            </p:extLst>
          </p:nvPr>
        </p:nvGraphicFramePr>
        <p:xfrm>
          <a:off x="7489825" y="3700463"/>
          <a:ext cx="355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4" name="Equation" r:id="rId15" imgW="164880" imgH="139680" progId="Equation.DSMT4">
                  <p:embed/>
                </p:oleObj>
              </mc:Choice>
              <mc:Fallback>
                <p:oleObj name="Equation" r:id="rId15" imgW="164880" imgH="1396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3700463"/>
                        <a:ext cx="3556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899"/>
              </p:ext>
            </p:extLst>
          </p:nvPr>
        </p:nvGraphicFramePr>
        <p:xfrm>
          <a:off x="7668344" y="4590330"/>
          <a:ext cx="1920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17" imgW="88560" imgH="164880" progId="Equation.DSMT4">
                  <p:embed/>
                </p:oleObj>
              </mc:Choice>
              <mc:Fallback>
                <p:oleObj name="Equation" r:id="rId17" imgW="88560" imgH="16488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590330"/>
                        <a:ext cx="1920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22874"/>
              </p:ext>
            </p:extLst>
          </p:nvPr>
        </p:nvGraphicFramePr>
        <p:xfrm>
          <a:off x="5477243" y="2502098"/>
          <a:ext cx="2746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243" y="2502098"/>
                        <a:ext cx="2746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17461"/>
              </p:ext>
            </p:extLst>
          </p:nvPr>
        </p:nvGraphicFramePr>
        <p:xfrm>
          <a:off x="7045325" y="2782888"/>
          <a:ext cx="2460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21" imgW="114120" imgH="215640" progId="Equation.DSMT4">
                  <p:embed/>
                </p:oleObj>
              </mc:Choice>
              <mc:Fallback>
                <p:oleObj name="Equation" r:id="rId21" imgW="114120" imgH="21564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782888"/>
                        <a:ext cx="2460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28340"/>
              </p:ext>
            </p:extLst>
          </p:nvPr>
        </p:nvGraphicFramePr>
        <p:xfrm>
          <a:off x="6622745" y="2998860"/>
          <a:ext cx="4397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23" imgW="203040" imgH="177480" progId="Equation.DSMT4">
                  <p:embed/>
                </p:oleObj>
              </mc:Choice>
              <mc:Fallback>
                <p:oleObj name="Equation" r:id="rId23" imgW="203040" imgH="17748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745" y="2998860"/>
                        <a:ext cx="4397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 flipH="1" flipV="1">
            <a:off x="6499757" y="3187773"/>
            <a:ext cx="438220" cy="334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6061536" y="3187773"/>
            <a:ext cx="438221" cy="256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18863"/>
              </p:ext>
            </p:extLst>
          </p:nvPr>
        </p:nvGraphicFramePr>
        <p:xfrm>
          <a:off x="5462588" y="5683250"/>
          <a:ext cx="6143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25" imgW="203040" imgH="164880" progId="Equation.DSMT4">
                  <p:embed/>
                </p:oleObj>
              </mc:Choice>
              <mc:Fallback>
                <p:oleObj name="Equation" r:id="rId25" imgW="203040" imgH="1648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5683250"/>
                        <a:ext cx="6143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 bwMode="auto">
          <a:xfrm>
            <a:off x="6499757" y="3355191"/>
            <a:ext cx="438220" cy="167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6471982" y="3187773"/>
            <a:ext cx="27775" cy="1674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9538"/>
              </p:ext>
            </p:extLst>
          </p:nvPr>
        </p:nvGraphicFramePr>
        <p:xfrm>
          <a:off x="6059232" y="3061075"/>
          <a:ext cx="412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0" name="Equation" r:id="rId27" imgW="190440" imgH="177480" progId="Equation.DSMT4">
                  <p:embed/>
                </p:oleObj>
              </mc:Choice>
              <mc:Fallback>
                <p:oleObj name="Equation" r:id="rId27" imgW="190440" imgH="17748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232" y="3061075"/>
                        <a:ext cx="4127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 bwMode="auto">
          <a:xfrm>
            <a:off x="6524446" y="3212976"/>
            <a:ext cx="559604" cy="2259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501122" cy="5381644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二、万有引力势能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即万有引力做功只与起点和终点位置有关，故万有引力为保守力。保守力做功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于势能的减少量。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我们曾指出，势能是相对值。这里相当于选无穷远处为势能零点，有限距离内势能为负值，因为势能小于无限远处。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11467"/>
              </p:ext>
            </p:extLst>
          </p:nvPr>
        </p:nvGraphicFramePr>
        <p:xfrm>
          <a:off x="2661332" y="2277107"/>
          <a:ext cx="30988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3" imgW="1168200" imgH="507960" progId="Equation.DSMT4">
                  <p:embed/>
                </p:oleObj>
              </mc:Choice>
              <mc:Fallback>
                <p:oleObj name="Equation" r:id="rId3" imgW="11682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332" y="2277107"/>
                        <a:ext cx="3098800" cy="1331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00357"/>
              </p:ext>
            </p:extLst>
          </p:nvPr>
        </p:nvGraphicFramePr>
        <p:xfrm>
          <a:off x="2608263" y="3871577"/>
          <a:ext cx="31829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5" imgW="939600" imgH="241200" progId="Equation.DSMT4">
                  <p:embed/>
                </p:oleObj>
              </mc:Choice>
              <mc:Fallback>
                <p:oleObj name="Equation" r:id="rId5" imgW="939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8263" y="3871577"/>
                        <a:ext cx="3182937" cy="817563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7626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accent2"/>
                </a:solidFill>
              </a:rPr>
              <a:t>三、重力势能与万有引力势能的关系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r>
              <a:rPr lang="zh-CN" altLang="en-US" sz="2800" dirty="0" smtClean="0"/>
              <a:t>对于地球和一物体组成的物体系：</a:t>
            </a: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地表势能：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离地球高度为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处：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两点势能差为：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1BC3-356D-44E9-9938-060E05DA328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07704"/>
              </p:ext>
            </p:extLst>
          </p:nvPr>
        </p:nvGraphicFramePr>
        <p:xfrm>
          <a:off x="2843808" y="1772816"/>
          <a:ext cx="2520280" cy="74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公式" r:id="rId3" imgW="761760" imgH="228600" progId="Equation.3">
                  <p:embed/>
                </p:oleObj>
              </mc:Choice>
              <mc:Fallback>
                <p:oleObj name="公式" r:id="rId3" imgW="761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72816"/>
                        <a:ext cx="2520280" cy="746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39221"/>
              </p:ext>
            </p:extLst>
          </p:nvPr>
        </p:nvGraphicFramePr>
        <p:xfrm>
          <a:off x="4211960" y="2708920"/>
          <a:ext cx="3438141" cy="85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公式" r:id="rId5" imgW="952200" imgH="241200" progId="Equation.3">
                  <p:embed/>
                </p:oleObj>
              </mc:Choice>
              <mc:Fallback>
                <p:oleObj name="公式" r:id="rId5" imgW="9522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708920"/>
                        <a:ext cx="3438141" cy="859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86845"/>
              </p:ext>
            </p:extLst>
          </p:nvPr>
        </p:nvGraphicFramePr>
        <p:xfrm>
          <a:off x="1002380" y="4581128"/>
          <a:ext cx="5945884" cy="84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公式" r:id="rId7" imgW="1676160" imgH="241200" progId="Equation.3">
                  <p:embed/>
                </p:oleObj>
              </mc:Choice>
              <mc:Fallback>
                <p:oleObj name="公式" r:id="rId7" imgW="16761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380" y="4581128"/>
                        <a:ext cx="5945884" cy="844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8018</TotalTime>
  <Words>561</Words>
  <Application>Microsoft Office PowerPoint</Application>
  <PresentationFormat>全屏显示(4:3)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nankai膜版</vt:lpstr>
      <vt:lpstr>公式</vt:lpstr>
      <vt:lpstr>Equation</vt:lpstr>
      <vt:lpstr>第五章   万有引力</vt:lpstr>
      <vt:lpstr>PowerPoint 演示文稿</vt:lpstr>
      <vt:lpstr>§1.万有引力定律</vt:lpstr>
      <vt:lpstr>PowerPoint 演示文稿</vt:lpstr>
      <vt:lpstr>PowerPoint 演示文稿</vt:lpstr>
      <vt:lpstr>PowerPoint 演示文稿</vt:lpstr>
      <vt:lpstr>§2. 引力势能</vt:lpstr>
      <vt:lpstr>PowerPoint 演示文稿</vt:lpstr>
      <vt:lpstr>三、重力势能与万有引力势能的关系</vt:lpstr>
      <vt:lpstr>PowerPoint 演示文稿</vt:lpstr>
      <vt:lpstr>§3.三种宇宙速度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DELL</cp:lastModifiedBy>
  <cp:revision>707</cp:revision>
  <dcterms:created xsi:type="dcterms:W3CDTF">2005-08-22T22:11:23Z</dcterms:created>
  <dcterms:modified xsi:type="dcterms:W3CDTF">2016-03-14T03:02:00Z</dcterms:modified>
</cp:coreProperties>
</file>