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489" r:id="rId2"/>
    <p:sldId id="502" r:id="rId3"/>
    <p:sldId id="490" r:id="rId4"/>
    <p:sldId id="496" r:id="rId5"/>
    <p:sldId id="491" r:id="rId6"/>
    <p:sldId id="492" r:id="rId7"/>
    <p:sldId id="498" r:id="rId8"/>
    <p:sldId id="493" r:id="rId9"/>
    <p:sldId id="499" r:id="rId10"/>
    <p:sldId id="494" r:id="rId11"/>
    <p:sldId id="500" r:id="rId12"/>
    <p:sldId id="495" r:id="rId13"/>
    <p:sldId id="501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371F"/>
    <a:srgbClr val="C91DB0"/>
    <a:srgbClr val="006633"/>
    <a:srgbClr val="003A93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98358" autoAdjust="0"/>
  </p:normalViewPr>
  <p:slideViewPr>
    <p:cSldViewPr>
      <p:cViewPr>
        <p:scale>
          <a:sx n="73" d="100"/>
          <a:sy n="73" d="100"/>
        </p:scale>
        <p:origin x="-126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1EEBB8B-B15E-4E74-897A-300B2CDA8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C3DE-FC57-4E4F-93B1-E5C3C0989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43665-7783-4666-9520-3245FC514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9DD9-F930-4A12-A2E9-943B62713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384DC-D69B-4598-BE36-3774F0BEB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A9437-D412-4879-852F-611437DD67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2DADB-6D7B-4B39-94D0-026245C31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50BD1-E3DE-499B-81E1-BBB2990B5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83EFB-FCCC-452F-A522-496059AE1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C2C6-ECAE-4A9D-89DE-F3BEAFC61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9AFE5-F6EA-4492-B279-7F965A8D7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DC087-5204-47A9-A0D7-D07C3C2EF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0D3BDCF-B87E-4C03-A70D-6F1872967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4.wmf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25" y="714375"/>
            <a:ext cx="7500938" cy="28575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第六章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物质的弹性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B2B5A-B6BA-42DF-8A5F-F168AD1E773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029604" cy="5381644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zh-CN" altLang="en-US" sz="2800" dirty="0" smtClean="0"/>
              <a:t>实验测定，不管是什么材料，   总是小于    ，即                      ，即拉伸时                             ，体积增加；压缩时，                             ，体积减小，即横向的形变总是不是以抵消纵向形变引起的体积变化。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假设在正六面体的六个面上，都受到应力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此时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072066" y="1071546"/>
          <a:ext cx="262107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公式" r:id="rId3" imgW="838080" imgH="228600" progId="Equation.3">
                  <p:embed/>
                </p:oleObj>
              </mc:Choice>
              <mc:Fallback>
                <p:oleObj name="公式" r:id="rId3" imgW="8380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1071546"/>
                        <a:ext cx="2621070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57818" y="714356"/>
          <a:ext cx="64294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714356"/>
                        <a:ext cx="64294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215206" y="428604"/>
          <a:ext cx="642942" cy="86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公式" r:id="rId7" imgW="126720" imgH="228600" progId="Equation.3">
                  <p:embed/>
                </p:oleObj>
              </mc:Choice>
              <mc:Fallback>
                <p:oleObj name="公式" r:id="rId7" imgW="126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428604"/>
                        <a:ext cx="642942" cy="866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500166" y="1142984"/>
          <a:ext cx="1764063" cy="56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公式" r:id="rId9" imgW="634680" imgH="203040" progId="Equation.3">
                  <p:embed/>
                </p:oleObj>
              </mc:Choice>
              <mc:Fallback>
                <p:oleObj name="公式" r:id="rId9" imgW="6346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142984"/>
                        <a:ext cx="1764063" cy="562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000496" y="1571612"/>
          <a:ext cx="2926631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公式" r:id="rId11" imgW="838080" imgH="228600" progId="Equation.3">
                  <p:embed/>
                </p:oleObj>
              </mc:Choice>
              <mc:Fallback>
                <p:oleObj name="公式" r:id="rId11" imgW="8380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571612"/>
                        <a:ext cx="2926631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000100" y="3000372"/>
          <a:ext cx="5036905" cy="7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公式" r:id="rId13" imgW="1562040" imgH="228600" progId="Equation.3">
                  <p:embed/>
                </p:oleObj>
              </mc:Choice>
              <mc:Fallback>
                <p:oleObj name="公式" r:id="rId13" imgW="156204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000372"/>
                        <a:ext cx="5036905" cy="736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858016" y="3681719"/>
          <a:ext cx="714380" cy="87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公式" r:id="rId15" imgW="139680" imgH="228600" progId="Equation.3">
                  <p:embed/>
                </p:oleObj>
              </mc:Choice>
              <mc:Fallback>
                <p:oleObj name="公式" r:id="rId15" imgW="1396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3681719"/>
                        <a:ext cx="714380" cy="879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500166" y="4786322"/>
          <a:ext cx="5181992" cy="116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公式" r:id="rId17" imgW="1015920" imgH="228600" progId="Equation.3">
                  <p:embed/>
                </p:oleObj>
              </mc:Choice>
              <mc:Fallback>
                <p:oleObj name="公式" r:id="rId17" imgW="10159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786322"/>
                        <a:ext cx="5181992" cy="116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如果各面上是压变力，则体积缩小：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在液体静压强的情形下，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000" dirty="0" smtClean="0"/>
          </a:p>
          <a:p>
            <a:r>
              <a:rPr lang="zh-CN" altLang="en-US" sz="2800" dirty="0" smtClean="0"/>
              <a:t>由体积弹性模量定义知：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这就是体积弹性模量、杨氏模量及泊松比的关系。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643041" y="1142984"/>
          <a:ext cx="5338733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公式" r:id="rId3" imgW="1218960" imgH="228600" progId="Equation.3">
                  <p:embed/>
                </p:oleObj>
              </mc:Choice>
              <mc:Fallback>
                <p:oleObj name="公式" r:id="rId3" imgW="1218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1142984"/>
                        <a:ext cx="5338733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929190" y="2131376"/>
          <a:ext cx="1285884" cy="748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公式" r:id="rId5" imgW="393480" imgH="228600" progId="Equation.3">
                  <p:embed/>
                </p:oleObj>
              </mc:Choice>
              <mc:Fallback>
                <p:oleObj name="公式" r:id="rId5" imgW="393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131376"/>
                        <a:ext cx="1285884" cy="748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53746"/>
              </p:ext>
            </p:extLst>
          </p:nvPr>
        </p:nvGraphicFramePr>
        <p:xfrm>
          <a:off x="1428728" y="2708920"/>
          <a:ext cx="443116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公式" r:id="rId7" imgW="1180800" imgH="228600" progId="Equation.3">
                  <p:embed/>
                </p:oleObj>
              </mc:Choice>
              <mc:Fallback>
                <p:oleObj name="公式" r:id="rId7" imgW="11808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708920"/>
                        <a:ext cx="443116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96806"/>
              </p:ext>
            </p:extLst>
          </p:nvPr>
        </p:nvGraphicFramePr>
        <p:xfrm>
          <a:off x="5072066" y="3284984"/>
          <a:ext cx="1714512" cy="129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公式" r:id="rId9" imgW="571320" imgH="431640" progId="Equation.3">
                  <p:embed/>
                </p:oleObj>
              </mc:Choice>
              <mc:Fallback>
                <p:oleObj name="公式" r:id="rId9" imgW="5713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284984"/>
                        <a:ext cx="1714512" cy="1297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50998"/>
              </p:ext>
            </p:extLst>
          </p:nvPr>
        </p:nvGraphicFramePr>
        <p:xfrm>
          <a:off x="992188" y="4149725"/>
          <a:ext cx="4016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11" imgW="1015920" imgH="419040" progId="Equation.DSMT4">
                  <p:embed/>
                </p:oleObj>
              </mc:Choice>
              <mc:Fallback>
                <p:oleObj name="Equation" r:id="rId11" imgW="101592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149725"/>
                        <a:ext cx="4016375" cy="16525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0"/>
            <a:ext cx="7200896" cy="785794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§4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固体弹性形变的势能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7986714" cy="5786478"/>
          </a:xfrm>
        </p:spPr>
        <p:txBody>
          <a:bodyPr/>
          <a:lstStyle/>
          <a:p>
            <a:r>
              <a:rPr lang="zh-CN" altLang="en-US" sz="2800" dirty="0" smtClean="0"/>
              <a:t>以拉伸为例，计算外力做功：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力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使材料拉长</a:t>
            </a:r>
            <a:r>
              <a:rPr lang="en-US" altLang="zh-CN" sz="2800" dirty="0" smtClean="0"/>
              <a:t>dl</a:t>
            </a:r>
            <a:r>
              <a:rPr lang="zh-CN" altLang="en-US" sz="2800" dirty="0" smtClean="0"/>
              <a:t>所作的功：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00166" y="1142984"/>
          <a:ext cx="4964685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3" imgW="1485720" imgH="342720" progId="Equation.3">
                  <p:embed/>
                </p:oleObj>
              </mc:Choice>
              <mc:Fallback>
                <p:oleObj name="公式" r:id="rId3" imgW="14857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142984"/>
                        <a:ext cx="4964685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50778"/>
              </p:ext>
            </p:extLst>
          </p:nvPr>
        </p:nvGraphicFramePr>
        <p:xfrm>
          <a:off x="523875" y="2921918"/>
          <a:ext cx="4479925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1765080" imgH="1117440" progId="Equation.DSMT4">
                  <p:embed/>
                </p:oleObj>
              </mc:Choice>
              <mc:Fallback>
                <p:oleObj name="Equation" r:id="rId5" imgW="1765080" imgH="1117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921918"/>
                        <a:ext cx="4479925" cy="302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8" y="2500306"/>
            <a:ext cx="4143372" cy="346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8101042" cy="552452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其中        叫弹性物体的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力系数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2800" dirty="0" smtClean="0"/>
              <a:t>可认为是弹性物体的形变势能：</a:t>
            </a:r>
            <a:endParaRPr lang="en-US" altLang="zh-CN" sz="28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单位体积的形变势能</a:t>
            </a:r>
            <a:r>
              <a:rPr lang="zh-CN" altLang="en-US" sz="2800" dirty="0" smtClean="0"/>
              <a:t>（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形变势能密度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				   </a:t>
            </a:r>
            <a:r>
              <a:rPr lang="zh-CN" altLang="en-US" sz="2800" dirty="0" smtClean="0"/>
              <a:t>适合于所有形变。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15311"/>
              </p:ext>
            </p:extLst>
          </p:nvPr>
        </p:nvGraphicFramePr>
        <p:xfrm>
          <a:off x="827584" y="1150243"/>
          <a:ext cx="642143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3" imgW="2336760" imgH="723600" progId="Equation.DSMT4">
                  <p:embed/>
                </p:oleObj>
              </mc:Choice>
              <mc:Fallback>
                <p:oleObj name="Equation" r:id="rId3" imgW="2336760" imgH="723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50243"/>
                        <a:ext cx="6421437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800992"/>
              </p:ext>
            </p:extLst>
          </p:nvPr>
        </p:nvGraphicFramePr>
        <p:xfrm>
          <a:off x="809625" y="5084763"/>
          <a:ext cx="45354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5" imgW="1600200" imgH="482400" progId="Equation.DSMT4">
                  <p:embed/>
                </p:oleObj>
              </mc:Choice>
              <mc:Fallback>
                <p:oleObj name="Equation" r:id="rId5" imgW="16002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084763"/>
                        <a:ext cx="4535488" cy="1365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1790"/>
              </p:ext>
            </p:extLst>
          </p:nvPr>
        </p:nvGraphicFramePr>
        <p:xfrm>
          <a:off x="2357422" y="3843755"/>
          <a:ext cx="4662850" cy="66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Equation" r:id="rId7" imgW="1600200" imgH="228600" progId="Equation.DSMT4">
                  <p:embed/>
                </p:oleObj>
              </mc:Choice>
              <mc:Fallback>
                <p:oleObj name="Equation" r:id="rId7" imgW="1600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843755"/>
                        <a:ext cx="4662850" cy="66536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00166" y="357166"/>
          <a:ext cx="714380" cy="95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公式" r:id="rId9" imgW="190440" imgH="253800" progId="Equation.3">
                  <p:embed/>
                </p:oleObj>
              </mc:Choice>
              <mc:Fallback>
                <p:oleObj name="公式" r:id="rId9" imgW="1904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57166"/>
                        <a:ext cx="714380" cy="953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99235"/>
              </p:ext>
            </p:extLst>
          </p:nvPr>
        </p:nvGraphicFramePr>
        <p:xfrm>
          <a:off x="1480344" y="2420888"/>
          <a:ext cx="432048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Equation" r:id="rId11" imgW="1574640" imgH="393480" progId="Equation.DSMT4">
                  <p:embed/>
                </p:oleObj>
              </mc:Choice>
              <mc:Fallback>
                <p:oleObj name="Equation" r:id="rId11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0344" y="2420888"/>
                        <a:ext cx="4320480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043264"/>
          </a:xfrm>
        </p:spPr>
        <p:txBody>
          <a:bodyPr/>
          <a:lstStyle/>
          <a:p>
            <a:r>
              <a:rPr lang="zh-CN" altLang="en-US" sz="2800" dirty="0" smtClean="0"/>
              <a:t>物体受到外力时，会发生形变，当外力撤销后，物体能完全恢复原状的变化范围</a:t>
            </a:r>
            <a:r>
              <a:rPr lang="en-US" altLang="zh-CN" sz="2800" dirty="0" smtClean="0"/>
              <a:t>——</a:t>
            </a:r>
            <a:r>
              <a:rPr lang="zh-CN" altLang="en-US" sz="2800" b="1" dirty="0">
                <a:solidFill>
                  <a:srgbClr val="C00000"/>
                </a:solidFill>
              </a:rPr>
              <a:t>弹性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范围</a:t>
            </a:r>
            <a:r>
              <a:rPr lang="zh-CN" altLang="en-US" sz="2800" dirty="0" smtClean="0"/>
              <a:t>（与材料有关）。</a:t>
            </a:r>
            <a:endParaRPr lang="en-US" altLang="zh-CN" sz="2800" dirty="0" smtClean="0"/>
          </a:p>
          <a:p>
            <a:r>
              <a:rPr lang="zh-CN" altLang="en-US" sz="2800" dirty="0" smtClean="0"/>
              <a:t>物体只能部分恢复原状或完全不能恢复原状，但不会分裂的变化范围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塑性（范性）范围</a:t>
            </a:r>
            <a:r>
              <a:rPr lang="zh-CN" altLang="en-US" sz="2800" dirty="0" smtClean="0"/>
              <a:t>（与材料有关）。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本章在弹性范围内讨论。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固体材料分为晶体、非晶体、微晶体；晶体表现为各向异性；其它表现为各向同性。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本章只讨论各向同性的固体材料。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1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714348" y="-214338"/>
            <a:ext cx="7772400" cy="114300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</a:t>
            </a:r>
            <a:r>
              <a:rPr lang="en-US" altLang="zh-CN" sz="3600" dirty="0" smtClean="0"/>
              <a:t>1.</a:t>
            </a:r>
            <a:r>
              <a:rPr lang="zh-CN" altLang="en-US" sz="3600" dirty="0" smtClean="0"/>
              <a:t>应力与应变</a:t>
            </a:r>
          </a:p>
        </p:txBody>
      </p:sp>
      <p:sp>
        <p:nvSpPr>
          <p:cNvPr id="4099" name="内容占位符 5"/>
          <p:cNvSpPr>
            <a:spLocks noGrp="1"/>
          </p:cNvSpPr>
          <p:nvPr>
            <p:ph idx="1"/>
          </p:nvPr>
        </p:nvSpPr>
        <p:spPr>
          <a:xfrm>
            <a:off x="571472" y="571480"/>
            <a:ext cx="8176992" cy="5572164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一、应力：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由于形变而使材料单位面积所受的弹力称为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应力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                      ——</a:t>
            </a:r>
            <a:r>
              <a:rPr lang="zh-CN" altLang="en-US" sz="2800" dirty="0" smtClean="0"/>
              <a:t>张应力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                      ——</a:t>
            </a:r>
            <a:r>
              <a:rPr lang="zh-CN" altLang="en-US" sz="2800" dirty="0" smtClean="0"/>
              <a:t>压应力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                      ——</a:t>
            </a:r>
            <a:r>
              <a:rPr lang="zh-CN" altLang="en-US" sz="2800" dirty="0"/>
              <a:t>切应力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 </a:t>
            </a:r>
          </a:p>
          <a:p>
            <a:pPr>
              <a:buNone/>
            </a:pPr>
            <a:r>
              <a:rPr lang="en-US" altLang="zh-CN" sz="2800" dirty="0" smtClean="0"/>
              <a:t>                                              ——</a:t>
            </a:r>
            <a:r>
              <a:rPr lang="zh-CN" altLang="en-US" sz="2800" dirty="0" smtClean="0"/>
              <a:t>静压强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7AB86-CF66-498A-88BB-6F7C1EC58EB8}" type="slidenum">
              <a:rPr lang="en-US" altLang="zh-CN" smtClean="0"/>
              <a:pPr/>
              <a:t>3</a:t>
            </a:fld>
            <a:endParaRPr lang="en-US" altLang="zh-CN" dirty="0" smtClean="0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709327"/>
            <a:ext cx="348615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1308" y="4077072"/>
            <a:ext cx="24145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1557" y="2924944"/>
            <a:ext cx="290036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2123728" y="5602008"/>
            <a:ext cx="1008112" cy="792088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123728" y="5385984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131840" y="5385984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>
            <a:off x="2123728" y="6394096"/>
            <a:ext cx="10081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 bwMode="auto">
          <a:xfrm rot="2111694">
            <a:off x="2371058" y="5777493"/>
            <a:ext cx="518939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endCxn id="7" idx="3"/>
          </p:cNvCxnSpPr>
          <p:nvPr/>
        </p:nvCxnSpPr>
        <p:spPr bwMode="auto">
          <a:xfrm>
            <a:off x="2273231" y="5998052"/>
            <a:ext cx="569334" cy="1810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2557898" y="5462527"/>
            <a:ext cx="230744" cy="643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05754"/>
              </p:ext>
            </p:extLst>
          </p:nvPr>
        </p:nvGraphicFramePr>
        <p:xfrm>
          <a:off x="2771800" y="5157192"/>
          <a:ext cx="360040" cy="44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157192"/>
                        <a:ext cx="360040" cy="44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46903"/>
              </p:ext>
            </p:extLst>
          </p:nvPr>
        </p:nvGraphicFramePr>
        <p:xfrm>
          <a:off x="2582441" y="5817710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441" y="5817710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63655"/>
              </p:ext>
            </p:extLst>
          </p:nvPr>
        </p:nvGraphicFramePr>
        <p:xfrm>
          <a:off x="2382471" y="4511253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471" y="4511253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670731"/>
              </p:ext>
            </p:extLst>
          </p:nvPr>
        </p:nvGraphicFramePr>
        <p:xfrm>
          <a:off x="2123728" y="3363293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63293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/>
          <p:nvPr/>
        </p:nvCxnSpPr>
        <p:spPr bwMode="auto">
          <a:xfrm>
            <a:off x="2401738" y="3068960"/>
            <a:ext cx="8779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462166"/>
              </p:ext>
            </p:extLst>
          </p:nvPr>
        </p:nvGraphicFramePr>
        <p:xfrm>
          <a:off x="6676206" y="1628800"/>
          <a:ext cx="2000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name="Equation" r:id="rId13" imgW="914400" imgH="419040" progId="Equation.DSMT4">
                  <p:embed/>
                </p:oleObj>
              </mc:Choice>
              <mc:Fallback>
                <p:oleObj name="Equation" r:id="rId13" imgW="914400" imgH="4190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6" y="1628800"/>
                        <a:ext cx="200025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42918"/>
            <a:ext cx="8316416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二、应变：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当物体受应力作用时，其长度、形状、</a:t>
            </a:r>
            <a:r>
              <a:rPr lang="zh-CN" altLang="en-US" sz="2800" dirty="0"/>
              <a:t>体积</a:t>
            </a:r>
            <a:r>
              <a:rPr lang="zh-CN" altLang="en-US" sz="2800" dirty="0" smtClean="0"/>
              <a:t>都可能发生变化，这种变化与原来对应量之比称为应变。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张应变：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压应变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切应变：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对应静压强的体应变：</a:t>
            </a: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/>
              <a:t>应变无量纲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7219"/>
              </p:ext>
            </p:extLst>
          </p:nvPr>
        </p:nvGraphicFramePr>
        <p:xfrm>
          <a:off x="1785938" y="1912938"/>
          <a:ext cx="17399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3" imgW="482400" imgH="279360" progId="Equation.DSMT4">
                  <p:embed/>
                </p:oleObj>
              </mc:Choice>
              <mc:Fallback>
                <p:oleObj name="Equation" r:id="rId3" imgW="4824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912938"/>
                        <a:ext cx="17399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72595"/>
              </p:ext>
            </p:extLst>
          </p:nvPr>
        </p:nvGraphicFramePr>
        <p:xfrm>
          <a:off x="1763688" y="2928934"/>
          <a:ext cx="1975309" cy="92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公式" r:id="rId5" imgW="596880" imgH="279360" progId="Equation.3">
                  <p:embed/>
                </p:oleObj>
              </mc:Choice>
              <mc:Fallback>
                <p:oleObj name="公式" r:id="rId5" imgW="59688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28934"/>
                        <a:ext cx="1975309" cy="92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516028"/>
              </p:ext>
            </p:extLst>
          </p:nvPr>
        </p:nvGraphicFramePr>
        <p:xfrm>
          <a:off x="1730107" y="3997275"/>
          <a:ext cx="1545749" cy="94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公式" r:id="rId7" imgW="419040" imgH="253800" progId="Equation.3">
                  <p:embed/>
                </p:oleObj>
              </mc:Choice>
              <mc:Fallback>
                <p:oleObj name="公式" r:id="rId7" imgW="4190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107" y="3997275"/>
                        <a:ext cx="1545749" cy="9438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17788"/>
              </p:ext>
            </p:extLst>
          </p:nvPr>
        </p:nvGraphicFramePr>
        <p:xfrm>
          <a:off x="3930768" y="5000636"/>
          <a:ext cx="857256" cy="97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公式" r:id="rId9" imgW="203040" imgH="228600" progId="Equation.3">
                  <p:embed/>
                </p:oleObj>
              </mc:Choice>
              <mc:Fallback>
                <p:oleObj name="公式" r:id="rId9" imgW="2030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768" y="5000636"/>
                        <a:ext cx="857256" cy="970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6"/>
          <p:cNvPicPr>
            <a:picLocks noChangeAspect="1" noChangeArrowheads="1"/>
          </p:cNvPicPr>
          <p:nvPr/>
        </p:nvPicPr>
        <p:blipFill rotWithShape="1">
          <a:blip r:embed="rId11"/>
          <a:srcRect t="23735" r="23543"/>
          <a:stretch/>
        </p:blipFill>
        <p:spPr bwMode="auto">
          <a:xfrm>
            <a:off x="4234914" y="3032407"/>
            <a:ext cx="4369534" cy="212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§2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弹性模量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r>
              <a:rPr lang="zh-CN" altLang="en-US" sz="2800" dirty="0" smtClean="0"/>
              <a:t>在弹性限度内，应力与应变成正比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胡克定律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zh-CN" altLang="en-US" sz="2800" dirty="0"/>
              <a:t>在弹性限度内，某一材料的应力与应变的比值称为该材料的</a:t>
            </a:r>
            <a:r>
              <a:rPr lang="zh-CN" altLang="en-US" sz="2800" b="1" dirty="0">
                <a:solidFill>
                  <a:schemeClr val="accent2"/>
                </a:solidFill>
              </a:rPr>
              <a:t>弹性模量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单位：</a:t>
            </a:r>
          </a:p>
          <a:p>
            <a:r>
              <a:rPr lang="zh-CN" altLang="en-US" sz="2800" dirty="0" smtClean="0"/>
              <a:t>纵向</a:t>
            </a:r>
            <a:r>
              <a:rPr lang="zh-CN" altLang="en-US" sz="2800" dirty="0"/>
              <a:t>形变时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弹性</a:t>
            </a:r>
            <a:r>
              <a:rPr lang="zh-CN" altLang="en-US" sz="2800" dirty="0" smtClean="0"/>
              <a:t>模量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杨氏模量</a:t>
            </a:r>
            <a:r>
              <a:rPr lang="zh-CN" altLang="en-US" sz="2800" dirty="0"/>
              <a:t>（用</a:t>
            </a:r>
            <a:r>
              <a:rPr lang="en-US" altLang="zh-CN" sz="2800" dirty="0"/>
              <a:t>E</a:t>
            </a:r>
            <a:r>
              <a:rPr lang="zh-CN" altLang="en-US" sz="2800" dirty="0"/>
              <a:t>或</a:t>
            </a:r>
            <a:r>
              <a:rPr lang="en-US" altLang="zh-CN" sz="2800" dirty="0"/>
              <a:t>Y</a:t>
            </a:r>
            <a:r>
              <a:rPr lang="zh-CN" altLang="en-US" sz="2800" dirty="0"/>
              <a:t>表示）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58474"/>
              </p:ext>
            </p:extLst>
          </p:nvPr>
        </p:nvGraphicFramePr>
        <p:xfrm>
          <a:off x="1619672" y="4293096"/>
          <a:ext cx="5905910" cy="156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公式" r:id="rId3" imgW="1295400" imgH="342900" progId="Equation.3">
                  <p:embed/>
                </p:oleObj>
              </mc:Choice>
              <mc:Fallback>
                <p:oleObj name="公式" r:id="rId3" imgW="12954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3096"/>
                        <a:ext cx="5905910" cy="156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76271"/>
              </p:ext>
            </p:extLst>
          </p:nvPr>
        </p:nvGraphicFramePr>
        <p:xfrm>
          <a:off x="5901829" y="2619731"/>
          <a:ext cx="974427" cy="52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829" y="2619731"/>
                        <a:ext cx="974427" cy="52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r>
              <a:rPr lang="zh-CN" altLang="en-US" sz="2800" dirty="0" smtClean="0"/>
              <a:t>切应力与切应变的比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切变模量</a:t>
            </a:r>
            <a:r>
              <a:rPr lang="zh-CN" altLang="en-US" sz="2800" dirty="0" smtClean="0"/>
              <a:t>，用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表示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一般材料：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流体静压强的增加值与体应变的比为</a:t>
            </a:r>
            <a:r>
              <a:rPr lang="zh-CN" altLang="en-US" sz="2800" b="1" dirty="0">
                <a:solidFill>
                  <a:schemeClr val="accent2"/>
                </a:solidFill>
              </a:rPr>
              <a:t>体积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（容变）弹性模量</a:t>
            </a:r>
            <a:r>
              <a:rPr lang="zh-CN" altLang="en-US" sz="2800" dirty="0" smtClean="0"/>
              <a:t>，用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表示：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1100" dirty="0" smtClean="0"/>
          </a:p>
          <a:p>
            <a:r>
              <a:rPr lang="zh-CN" altLang="en-US" sz="2800" dirty="0"/>
              <a:t>体积弹性模量的倒数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chemeClr val="accent2"/>
                </a:solidFill>
              </a:rPr>
              <a:t>体积压缩系数</a:t>
            </a:r>
            <a:r>
              <a:rPr lang="zh-CN" altLang="en-US" sz="2800" dirty="0"/>
              <a:t>，用      </a:t>
            </a:r>
            <a:r>
              <a:rPr lang="zh-CN" altLang="en-US" sz="2800" dirty="0" smtClean="0"/>
              <a:t> 表示</a:t>
            </a:r>
            <a:r>
              <a:rPr lang="en-US" altLang="zh-CN" sz="2800" dirty="0" smtClean="0"/>
              <a:t>: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2243"/>
              </p:ext>
            </p:extLst>
          </p:nvPr>
        </p:nvGraphicFramePr>
        <p:xfrm>
          <a:off x="2000802" y="1141338"/>
          <a:ext cx="4803446" cy="142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公式" r:id="rId3" imgW="1117440" imgH="330120" progId="Equation.3">
                  <p:embed/>
                </p:oleObj>
              </mc:Choice>
              <mc:Fallback>
                <p:oleObj name="公式" r:id="rId3" imgW="111744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02" y="1141338"/>
                        <a:ext cx="4803446" cy="1423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17001"/>
              </p:ext>
            </p:extLst>
          </p:nvPr>
        </p:nvGraphicFramePr>
        <p:xfrm>
          <a:off x="2915817" y="2564904"/>
          <a:ext cx="2664296" cy="70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公式" r:id="rId5" imgW="863280" imgH="228600" progId="Equation.3">
                  <p:embed/>
                </p:oleObj>
              </mc:Choice>
              <mc:Fallback>
                <p:oleObj name="公式" r:id="rId5" imgW="863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7" y="2564904"/>
                        <a:ext cx="2664296" cy="706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60516"/>
              </p:ext>
            </p:extLst>
          </p:nvPr>
        </p:nvGraphicFramePr>
        <p:xfrm>
          <a:off x="5375275" y="3717032"/>
          <a:ext cx="2581275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7" imgW="558720" imgH="291960" progId="Equation.DSMT4">
                  <p:embed/>
                </p:oleObj>
              </mc:Choice>
              <mc:Fallback>
                <p:oleObj name="Equation" r:id="rId7" imgW="5587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717032"/>
                        <a:ext cx="2581275" cy="1350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659643"/>
              </p:ext>
            </p:extLst>
          </p:nvPr>
        </p:nvGraphicFramePr>
        <p:xfrm>
          <a:off x="2267744" y="5373216"/>
          <a:ext cx="43767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公式" r:id="rId9" imgW="914400" imgH="254000" progId="Equation.3">
                  <p:embed/>
                </p:oleObj>
              </mc:Choice>
              <mc:Fallback>
                <p:oleObj name="公式" r:id="rId9" imgW="914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73216"/>
                        <a:ext cx="43767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417"/>
              </p:ext>
            </p:extLst>
          </p:nvPr>
        </p:nvGraphicFramePr>
        <p:xfrm>
          <a:off x="7812360" y="4869160"/>
          <a:ext cx="642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公式" r:id="rId11" imgW="139518" imgH="126835" progId="Equation.3">
                  <p:embed/>
                </p:oleObj>
              </mc:Choice>
              <mc:Fallback>
                <p:oleObj name="公式" r:id="rId11" imgW="139518" imgH="1268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869160"/>
                        <a:ext cx="6429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172480" cy="5310206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扭转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弯曲可看做是纵向形变与切向形变的组合。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扭转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                             ——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扭转系数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 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55786"/>
              </p:ext>
            </p:extLst>
          </p:nvPr>
        </p:nvGraphicFramePr>
        <p:xfrm>
          <a:off x="2915816" y="2132856"/>
          <a:ext cx="1857388" cy="68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公式" r:id="rId3" imgW="482400" imgH="177480" progId="Equation.3">
                  <p:embed/>
                </p:oleObj>
              </mc:Choice>
              <mc:Fallback>
                <p:oleObj name="公式" r:id="rId3" imgW="48240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132856"/>
                        <a:ext cx="1857388" cy="683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14970"/>
              </p:ext>
            </p:extLst>
          </p:nvPr>
        </p:nvGraphicFramePr>
        <p:xfrm>
          <a:off x="2843808" y="3237631"/>
          <a:ext cx="3307238" cy="17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公式" r:id="rId5" imgW="685800" imgH="419040" progId="Equation.3">
                  <p:embed/>
                </p:oleObj>
              </mc:Choice>
              <mc:Fallback>
                <p:oleObj name="公式" r:id="rId5" imgW="6858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237631"/>
                        <a:ext cx="3307238" cy="1703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6"/>
          <p:cNvPicPr>
            <a:picLocks noChangeAspect="1" noChangeArrowheads="1"/>
          </p:cNvPicPr>
          <p:nvPr/>
        </p:nvPicPr>
        <p:blipFill rotWithShape="1">
          <a:blip r:embed="rId7"/>
          <a:srcRect l="22770" r="10844"/>
          <a:stretch/>
        </p:blipFill>
        <p:spPr bwMode="auto">
          <a:xfrm>
            <a:off x="395536" y="2060848"/>
            <a:ext cx="2181499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114300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§3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泊松比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99114"/>
            <a:ext cx="7772400" cy="5310206"/>
          </a:xfrm>
        </p:spPr>
        <p:txBody>
          <a:bodyPr/>
          <a:lstStyle/>
          <a:p>
            <a:r>
              <a:rPr lang="zh-CN" altLang="en-US" sz="2800" dirty="0" smtClean="0"/>
              <a:t>对于纵向形变，拉伸或压缩时，其纵向长度增大或减小的同时，其横向线度会随之减小或增大。设纵向的应变为        ，横向应变为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称为该材料的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泊松比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2276872"/>
            <a:ext cx="4643438" cy="398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65492"/>
              </p:ext>
            </p:extLst>
          </p:nvPr>
        </p:nvGraphicFramePr>
        <p:xfrm>
          <a:off x="4286248" y="1772816"/>
          <a:ext cx="642942" cy="99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4" imgW="164880" imgH="253800" progId="Equation.3">
                  <p:embed/>
                </p:oleObj>
              </mc:Choice>
              <mc:Fallback>
                <p:oleObj name="公式" r:id="rId4" imgW="1648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772816"/>
                        <a:ext cx="642942" cy="991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16967"/>
              </p:ext>
            </p:extLst>
          </p:nvPr>
        </p:nvGraphicFramePr>
        <p:xfrm>
          <a:off x="7286644" y="1772816"/>
          <a:ext cx="785786" cy="104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6" imgW="190440" imgH="253800" progId="Equation.3">
                  <p:embed/>
                </p:oleObj>
              </mc:Choice>
              <mc:Fallback>
                <p:oleObj name="公式" r:id="rId6" imgW="1904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1772816"/>
                        <a:ext cx="785786" cy="1047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9489"/>
              </p:ext>
            </p:extLst>
          </p:nvPr>
        </p:nvGraphicFramePr>
        <p:xfrm>
          <a:off x="1115616" y="2558634"/>
          <a:ext cx="3321871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公式" r:id="rId8" imgW="533160" imgH="355320" progId="Equation.3">
                  <p:embed/>
                </p:oleObj>
              </mc:Choice>
              <mc:Fallback>
                <p:oleObj name="公式" r:id="rId8" imgW="53316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58634"/>
                        <a:ext cx="3321871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57166"/>
            <a:ext cx="8243918" cy="5453082"/>
          </a:xfrm>
        </p:spPr>
        <p:txBody>
          <a:bodyPr/>
          <a:lstStyle/>
          <a:p>
            <a:r>
              <a:rPr lang="zh-CN" altLang="en-US" sz="2800" dirty="0" smtClean="0"/>
              <a:t>下面讨论纵向形变的同时，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体积的变化在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方向有：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384DC-D69B-4598-BE36-3774F0BEB9A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214413" y="1214422"/>
          <a:ext cx="7027235" cy="564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3" imgW="2057400" imgH="1650960" progId="Equation.3">
                  <p:embed/>
                </p:oleObj>
              </mc:Choice>
              <mc:Fallback>
                <p:oleObj name="公式" r:id="rId3" imgW="2057400" imgH="1650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3" y="1214422"/>
                        <a:ext cx="7027235" cy="5643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8039</TotalTime>
  <Words>534</Words>
  <Application>Microsoft Office PowerPoint</Application>
  <PresentationFormat>全屏显示(4:3)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nankai膜版</vt:lpstr>
      <vt:lpstr>Equation</vt:lpstr>
      <vt:lpstr>公式</vt:lpstr>
      <vt:lpstr>第六章  物质的弹性</vt:lpstr>
      <vt:lpstr>PowerPoint 演示文稿</vt:lpstr>
      <vt:lpstr>§1.应力与应变</vt:lpstr>
      <vt:lpstr>PowerPoint 演示文稿</vt:lpstr>
      <vt:lpstr>§2.弹性模量</vt:lpstr>
      <vt:lpstr>PowerPoint 演示文稿</vt:lpstr>
      <vt:lpstr>PowerPoint 演示文稿</vt:lpstr>
      <vt:lpstr>§3.泊松比</vt:lpstr>
      <vt:lpstr>PowerPoint 演示文稿</vt:lpstr>
      <vt:lpstr>PowerPoint 演示文稿</vt:lpstr>
      <vt:lpstr>PowerPoint 演示文稿</vt:lpstr>
      <vt:lpstr>§4.固体弹性形变的势能</vt:lpstr>
      <vt:lpstr>PowerPoint 演示文稿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DELL</cp:lastModifiedBy>
  <cp:revision>714</cp:revision>
  <dcterms:created xsi:type="dcterms:W3CDTF">2005-08-22T22:11:23Z</dcterms:created>
  <dcterms:modified xsi:type="dcterms:W3CDTF">2016-03-17T03:04:14Z</dcterms:modified>
</cp:coreProperties>
</file>