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3"/>
  </p:notesMasterIdLst>
  <p:sldIdLst>
    <p:sldId id="489" r:id="rId2"/>
    <p:sldId id="490" r:id="rId3"/>
    <p:sldId id="520" r:id="rId4"/>
    <p:sldId id="491" r:id="rId5"/>
    <p:sldId id="521" r:id="rId6"/>
    <p:sldId id="492" r:id="rId7"/>
    <p:sldId id="522" r:id="rId8"/>
    <p:sldId id="493" r:id="rId9"/>
    <p:sldId id="523" r:id="rId10"/>
    <p:sldId id="494" r:id="rId11"/>
    <p:sldId id="495" r:id="rId12"/>
    <p:sldId id="496" r:id="rId13"/>
    <p:sldId id="526" r:id="rId14"/>
    <p:sldId id="497" r:id="rId15"/>
    <p:sldId id="498" r:id="rId16"/>
    <p:sldId id="527" r:id="rId17"/>
    <p:sldId id="499" r:id="rId18"/>
    <p:sldId id="512" r:id="rId19"/>
    <p:sldId id="500" r:id="rId20"/>
    <p:sldId id="528" r:id="rId21"/>
    <p:sldId id="501" r:id="rId22"/>
    <p:sldId id="529" r:id="rId23"/>
    <p:sldId id="502" r:id="rId24"/>
    <p:sldId id="530" r:id="rId25"/>
    <p:sldId id="503" r:id="rId26"/>
    <p:sldId id="531" r:id="rId27"/>
    <p:sldId id="504" r:id="rId28"/>
    <p:sldId id="532" r:id="rId29"/>
    <p:sldId id="505" r:id="rId30"/>
    <p:sldId id="533" r:id="rId31"/>
    <p:sldId id="534" r:id="rId32"/>
    <p:sldId id="506" r:id="rId33"/>
    <p:sldId id="535" r:id="rId34"/>
    <p:sldId id="536" r:id="rId35"/>
    <p:sldId id="513" r:id="rId36"/>
    <p:sldId id="507" r:id="rId37"/>
    <p:sldId id="537" r:id="rId38"/>
    <p:sldId id="538" r:id="rId39"/>
    <p:sldId id="539" r:id="rId40"/>
    <p:sldId id="514" r:id="rId41"/>
    <p:sldId id="545" r:id="rId42"/>
    <p:sldId id="540" r:id="rId43"/>
    <p:sldId id="515" r:id="rId44"/>
    <p:sldId id="516" r:id="rId45"/>
    <p:sldId id="541" r:id="rId46"/>
    <p:sldId id="517" r:id="rId47"/>
    <p:sldId id="542" r:id="rId48"/>
    <p:sldId id="518" r:id="rId49"/>
    <p:sldId id="543" r:id="rId50"/>
    <p:sldId id="519" r:id="rId51"/>
    <p:sldId id="544" r:id="rId5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371F"/>
    <a:srgbClr val="C91DB0"/>
    <a:srgbClr val="006633"/>
    <a:srgbClr val="003A93"/>
    <a:srgbClr val="003300"/>
    <a:srgbClr val="07C5DF"/>
    <a:srgbClr val="EAEAEA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0" autoAdjust="0"/>
    <p:restoredTop sz="98091" autoAdjust="0"/>
  </p:normalViewPr>
  <p:slideViewPr>
    <p:cSldViewPr>
      <p:cViewPr>
        <p:scale>
          <a:sx n="90" d="100"/>
          <a:sy n="90" d="100"/>
        </p:scale>
        <p:origin x="-109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image" Target="../media/image140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12" Type="http://schemas.openxmlformats.org/officeDocument/2006/relationships/image" Target="../media/image139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11" Type="http://schemas.openxmlformats.org/officeDocument/2006/relationships/image" Target="../media/image138.wmf"/><Relationship Id="rId5" Type="http://schemas.openxmlformats.org/officeDocument/2006/relationships/image" Target="../media/image132.wmf"/><Relationship Id="rId10" Type="http://schemas.openxmlformats.org/officeDocument/2006/relationships/image" Target="../media/image137.wmf"/><Relationship Id="rId4" Type="http://schemas.openxmlformats.org/officeDocument/2006/relationships/image" Target="../media/image131.wmf"/><Relationship Id="rId9" Type="http://schemas.openxmlformats.org/officeDocument/2006/relationships/image" Target="../media/image136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6.wmf"/><Relationship Id="rId1" Type="http://schemas.openxmlformats.org/officeDocument/2006/relationships/image" Target="../media/image169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7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7" Type="http://schemas.openxmlformats.org/officeDocument/2006/relationships/image" Target="../media/image189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wmf"/><Relationship Id="rId1" Type="http://schemas.openxmlformats.org/officeDocument/2006/relationships/image" Target="../media/image197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7" Type="http://schemas.openxmlformats.org/officeDocument/2006/relationships/image" Target="../media/image205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204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wmf"/><Relationship Id="rId1" Type="http://schemas.openxmlformats.org/officeDocument/2006/relationships/image" Target="../media/image2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606998B-992D-4886-BA4A-4B254E88A0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1997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6998B-992D-4886-BA4A-4B254E88A033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84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6998B-992D-4886-BA4A-4B254E88A033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138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view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0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8762-5D50-4E18-96B6-F75AF9F9EC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1F7FD-414C-4095-A1D3-3CE27FEDC7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9F53F-96C4-448F-8C7B-D167EDA951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F6510-B1EA-49C3-8B9C-EDA9B8F55F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E8FD8-9A1A-4411-AE43-C781F9BBD9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50360-9026-4D56-8A26-89CD930648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B58E5-2E67-4CEB-A690-CC62D7AC0A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282E1-68DA-4DD4-9121-59500DD778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9301A-3CC2-40F8-A6B9-3BEC78CD18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34DF8-3233-4DB6-9B66-356C138C1F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BCAE3-816E-4CE7-9A13-D19C4363DD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8F32D61B-7311-4572-A0F1-804CB42948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view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nklogo"/>
          <p:cNvPicPr>
            <a:picLocks noChangeAspect="1" noChangeArrowheads="1" noCrop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96200" y="0"/>
            <a:ext cx="14478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0.png"/><Relationship Id="rId4" Type="http://schemas.openxmlformats.org/officeDocument/2006/relationships/image" Target="../media/image3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52.png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7.wmf"/><Relationship Id="rId3" Type="http://schemas.openxmlformats.org/officeDocument/2006/relationships/image" Target="../media/image58.png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oleObject" Target="../embeddings/oleObject57.bin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65.wmf"/><Relationship Id="rId3" Type="http://schemas.openxmlformats.org/officeDocument/2006/relationships/image" Target="../media/image66.png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6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3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5.wmf"/><Relationship Id="rId11" Type="http://schemas.openxmlformats.org/officeDocument/2006/relationships/image" Target="../media/image77.wmf"/><Relationship Id="rId5" Type="http://schemas.openxmlformats.org/officeDocument/2006/relationships/oleObject" Target="../embeddings/oleObject74.bin"/><Relationship Id="rId10" Type="http://schemas.openxmlformats.org/officeDocument/2006/relationships/oleObject" Target="../embeddings/oleObject76.bin"/><Relationship Id="rId4" Type="http://schemas.openxmlformats.org/officeDocument/2006/relationships/image" Target="../media/image74.wmf"/><Relationship Id="rId9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90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2.png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89.wmf"/><Relationship Id="rId5" Type="http://schemas.openxmlformats.org/officeDocument/2006/relationships/image" Target="../media/image86.wmf"/><Relationship Id="rId15" Type="http://schemas.openxmlformats.org/officeDocument/2006/relationships/image" Target="../media/image91.wmf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8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7" Type="http://schemas.openxmlformats.org/officeDocument/2006/relationships/image" Target="../media/image9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7" Type="http://schemas.openxmlformats.org/officeDocument/2006/relationships/image" Target="../media/image10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10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0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13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2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10" Type="http://schemas.openxmlformats.org/officeDocument/2006/relationships/image" Target="../media/image109.wmf"/><Relationship Id="rId19" Type="http://schemas.openxmlformats.org/officeDocument/2006/relationships/image" Target="../media/image114.png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1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image" Target="../media/image120.png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1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image" Target="../media/image127.png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2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image" Target="../media/image145.png"/><Relationship Id="rId18" Type="http://schemas.openxmlformats.org/officeDocument/2006/relationships/oleObject" Target="../embeddings/oleObject125.bin"/><Relationship Id="rId26" Type="http://schemas.openxmlformats.org/officeDocument/2006/relationships/image" Target="../media/image146.png"/><Relationship Id="rId3" Type="http://schemas.openxmlformats.org/officeDocument/2006/relationships/image" Target="../media/image141.png"/><Relationship Id="rId21" Type="http://schemas.openxmlformats.org/officeDocument/2006/relationships/image" Target="../media/image134.wmf"/><Relationship Id="rId34" Type="http://schemas.openxmlformats.org/officeDocument/2006/relationships/image" Target="../media/image139.wmf"/><Relationship Id="rId7" Type="http://schemas.openxmlformats.org/officeDocument/2006/relationships/image" Target="../media/image129.wmf"/><Relationship Id="rId12" Type="http://schemas.openxmlformats.org/officeDocument/2006/relationships/image" Target="../media/image144.png"/><Relationship Id="rId17" Type="http://schemas.openxmlformats.org/officeDocument/2006/relationships/image" Target="../media/image132.wmf"/><Relationship Id="rId25" Type="http://schemas.openxmlformats.org/officeDocument/2006/relationships/image" Target="../media/image136.wmf"/><Relationship Id="rId33" Type="http://schemas.openxmlformats.org/officeDocument/2006/relationships/oleObject" Target="../embeddings/oleObject13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4.bin"/><Relationship Id="rId20" Type="http://schemas.openxmlformats.org/officeDocument/2006/relationships/oleObject" Target="../embeddings/oleObject126.bin"/><Relationship Id="rId29" Type="http://schemas.openxmlformats.org/officeDocument/2006/relationships/image" Target="../media/image147.png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43.png"/><Relationship Id="rId24" Type="http://schemas.openxmlformats.org/officeDocument/2006/relationships/oleObject" Target="../embeddings/oleObject128.bin"/><Relationship Id="rId32" Type="http://schemas.openxmlformats.org/officeDocument/2006/relationships/image" Target="../media/image138.wmf"/><Relationship Id="rId5" Type="http://schemas.openxmlformats.org/officeDocument/2006/relationships/image" Target="../media/image128.wmf"/><Relationship Id="rId15" Type="http://schemas.openxmlformats.org/officeDocument/2006/relationships/image" Target="../media/image131.wmf"/><Relationship Id="rId23" Type="http://schemas.openxmlformats.org/officeDocument/2006/relationships/image" Target="../media/image135.wmf"/><Relationship Id="rId28" Type="http://schemas.openxmlformats.org/officeDocument/2006/relationships/image" Target="../media/image137.wmf"/><Relationship Id="rId36" Type="http://schemas.openxmlformats.org/officeDocument/2006/relationships/image" Target="../media/image140.wmf"/><Relationship Id="rId10" Type="http://schemas.openxmlformats.org/officeDocument/2006/relationships/image" Target="../media/image142.png"/><Relationship Id="rId19" Type="http://schemas.openxmlformats.org/officeDocument/2006/relationships/image" Target="../media/image133.wmf"/><Relationship Id="rId31" Type="http://schemas.openxmlformats.org/officeDocument/2006/relationships/oleObject" Target="../embeddings/oleObject130.bin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30.wmf"/><Relationship Id="rId14" Type="http://schemas.openxmlformats.org/officeDocument/2006/relationships/oleObject" Target="../embeddings/oleObject123.bin"/><Relationship Id="rId22" Type="http://schemas.openxmlformats.org/officeDocument/2006/relationships/oleObject" Target="../embeddings/oleObject127.bin"/><Relationship Id="rId27" Type="http://schemas.openxmlformats.org/officeDocument/2006/relationships/oleObject" Target="../embeddings/oleObject129.bin"/><Relationship Id="rId30" Type="http://schemas.openxmlformats.org/officeDocument/2006/relationships/image" Target="../media/image148.png"/><Relationship Id="rId35" Type="http://schemas.openxmlformats.org/officeDocument/2006/relationships/oleObject" Target="../embeddings/oleObject13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3" Type="http://schemas.openxmlformats.org/officeDocument/2006/relationships/oleObject" Target="../embeddings/oleObject133.bin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0.wmf"/><Relationship Id="rId11" Type="http://schemas.openxmlformats.org/officeDocument/2006/relationships/image" Target="../media/image145.png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144.png"/><Relationship Id="rId4" Type="http://schemas.openxmlformats.org/officeDocument/2006/relationships/image" Target="../media/image149.wmf"/><Relationship Id="rId9" Type="http://schemas.openxmlformats.org/officeDocument/2006/relationships/image" Target="../media/image143.png"/><Relationship Id="rId14" Type="http://schemas.openxmlformats.org/officeDocument/2006/relationships/image" Target="../media/image1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152.png"/><Relationship Id="rId4" Type="http://schemas.openxmlformats.org/officeDocument/2006/relationships/image" Target="../media/image15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3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5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image" Target="../media/image165.wmf"/><Relationship Id="rId3" Type="http://schemas.openxmlformats.org/officeDocument/2006/relationships/image" Target="../media/image168.png"/><Relationship Id="rId7" Type="http://schemas.openxmlformats.org/officeDocument/2006/relationships/image" Target="../media/image162.wmf"/><Relationship Id="rId12" Type="http://schemas.openxmlformats.org/officeDocument/2006/relationships/oleObject" Target="../embeddings/oleObject148.bin"/><Relationship Id="rId17" Type="http://schemas.openxmlformats.org/officeDocument/2006/relationships/image" Target="../media/image16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0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164.wmf"/><Relationship Id="rId5" Type="http://schemas.openxmlformats.org/officeDocument/2006/relationships/image" Target="../media/image161.wmf"/><Relationship Id="rId15" Type="http://schemas.openxmlformats.org/officeDocument/2006/relationships/image" Target="../media/image166.wmf"/><Relationship Id="rId10" Type="http://schemas.openxmlformats.org/officeDocument/2006/relationships/oleObject" Target="../embeddings/oleObject147.bin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163.wmf"/><Relationship Id="rId14" Type="http://schemas.openxmlformats.org/officeDocument/2006/relationships/oleObject" Target="../embeddings/oleObject149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image" Target="../media/image173.png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71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5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7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17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177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181.wmf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6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13" Type="http://schemas.openxmlformats.org/officeDocument/2006/relationships/image" Target="../media/image187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84.wmf"/><Relationship Id="rId12" Type="http://schemas.openxmlformats.org/officeDocument/2006/relationships/oleObject" Target="../embeddings/oleObject169.bin"/><Relationship Id="rId17" Type="http://schemas.openxmlformats.org/officeDocument/2006/relationships/image" Target="../media/image18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1.bin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66.bin"/><Relationship Id="rId11" Type="http://schemas.openxmlformats.org/officeDocument/2006/relationships/image" Target="../media/image186.wmf"/><Relationship Id="rId5" Type="http://schemas.openxmlformats.org/officeDocument/2006/relationships/image" Target="../media/image183.wmf"/><Relationship Id="rId15" Type="http://schemas.openxmlformats.org/officeDocument/2006/relationships/image" Target="../media/image188.wmf"/><Relationship Id="rId10" Type="http://schemas.openxmlformats.org/officeDocument/2006/relationships/oleObject" Target="../embeddings/oleObject168.bin"/><Relationship Id="rId4" Type="http://schemas.openxmlformats.org/officeDocument/2006/relationships/oleObject" Target="../embeddings/oleObject165.bin"/><Relationship Id="rId9" Type="http://schemas.openxmlformats.org/officeDocument/2006/relationships/image" Target="../media/image185.wmf"/><Relationship Id="rId14" Type="http://schemas.openxmlformats.org/officeDocument/2006/relationships/oleObject" Target="../embeddings/oleObject170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oleObject" Target="../embeddings/oleObject177.bin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9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6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91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10" Type="http://schemas.openxmlformats.org/officeDocument/2006/relationships/image" Target="../media/image193.wmf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95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98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97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13" Type="http://schemas.openxmlformats.org/officeDocument/2006/relationships/oleObject" Target="../embeddings/oleObject186.bin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203.wmf"/><Relationship Id="rId17" Type="http://schemas.openxmlformats.org/officeDocument/2006/relationships/image" Target="../media/image20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5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10" Type="http://schemas.openxmlformats.org/officeDocument/2006/relationships/image" Target="../media/image202.w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204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08.wmf"/><Relationship Id="rId5" Type="http://schemas.openxmlformats.org/officeDocument/2006/relationships/oleObject" Target="../embeddings/oleObject189.bin"/><Relationship Id="rId4" Type="http://schemas.openxmlformats.org/officeDocument/2006/relationships/image" Target="../media/image207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11.wmf"/><Relationship Id="rId5" Type="http://schemas.openxmlformats.org/officeDocument/2006/relationships/oleObject" Target="../embeddings/oleObject192.bin"/><Relationship Id="rId4" Type="http://schemas.openxmlformats.org/officeDocument/2006/relationships/image" Target="../media/image2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00125" y="714375"/>
            <a:ext cx="7500938" cy="2857500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第七章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/>
            </a:r>
            <a:b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</a:br>
            <a:r>
              <a:rPr lang="en-US" altLang="zh-CN" sz="4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/>
            </a:r>
            <a:br>
              <a:rPr lang="en-US" altLang="zh-CN" sz="4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</a:br>
            <a:r>
              <a:rPr lang="zh-CN" altLang="en-US" sz="4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振动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14563" y="4786313"/>
            <a:ext cx="428625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endParaRPr lang="zh-CN" altLang="en-US" sz="4000" b="1" kern="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+mj-ea"/>
              <a:cs typeface="+mj-cs"/>
            </a:endParaRPr>
          </a:p>
        </p:txBody>
      </p:sp>
      <p:sp>
        <p:nvSpPr>
          <p:cNvPr id="307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8803B9-A03F-4A29-A541-76A442133C3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  <p:transition advTm="1312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785794"/>
            <a:ext cx="7772400" cy="5310206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C7371F"/>
                </a:solidFill>
              </a:rPr>
              <a:t>两同频率振动的相位比较：</a:t>
            </a:r>
            <a:endParaRPr lang="en-US" altLang="zh-CN" sz="2800" b="1" dirty="0" smtClean="0">
              <a:solidFill>
                <a:srgbClr val="C7371F"/>
              </a:solidFill>
            </a:endParaRPr>
          </a:p>
          <a:p>
            <a:endParaRPr lang="en-US" altLang="zh-CN" sz="2800" dirty="0" smtClean="0"/>
          </a:p>
          <a:p>
            <a:pPr marL="361950" indent="0">
              <a:buNone/>
            </a:pPr>
            <a:endParaRPr lang="en-US" altLang="zh-CN" sz="2800" dirty="0" smtClean="0"/>
          </a:p>
          <a:p>
            <a:pPr marL="361950" indent="0">
              <a:buNone/>
            </a:pPr>
            <a:r>
              <a:rPr lang="zh-CN" altLang="en-US" sz="2800" dirty="0" smtClean="0"/>
              <a:t>两振动相位差：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664183"/>
              </p:ext>
            </p:extLst>
          </p:nvPr>
        </p:nvGraphicFramePr>
        <p:xfrm>
          <a:off x="1250950" y="1547813"/>
          <a:ext cx="3052763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4" name="Equation" r:id="rId3" imgW="1193760" imgH="228600" progId="Equation.DSMT4">
                  <p:embed/>
                </p:oleObj>
              </mc:Choice>
              <mc:Fallback>
                <p:oleObj name="Equation" r:id="rId3" imgW="119376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1547813"/>
                        <a:ext cx="3052763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653004"/>
              </p:ext>
            </p:extLst>
          </p:nvPr>
        </p:nvGraphicFramePr>
        <p:xfrm>
          <a:off x="4924425" y="1547813"/>
          <a:ext cx="318135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5" name="Equation" r:id="rId5" imgW="1244520" imgH="228600" progId="Equation.DSMT4">
                  <p:embed/>
                </p:oleObj>
              </mc:Choice>
              <mc:Fallback>
                <p:oleObj name="Equation" r:id="rId5" imgW="1244520" imgH="228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25" y="1547813"/>
                        <a:ext cx="318135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484297"/>
              </p:ext>
            </p:extLst>
          </p:nvPr>
        </p:nvGraphicFramePr>
        <p:xfrm>
          <a:off x="1115616" y="3880520"/>
          <a:ext cx="6351588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6" name="Equation" r:id="rId7" imgW="2666880" imgH="685800" progId="Equation.DSMT4">
                  <p:embed/>
                </p:oleObj>
              </mc:Choice>
              <mc:Fallback>
                <p:oleObj name="Equation" r:id="rId7" imgW="2666880" imgH="6858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880520"/>
                        <a:ext cx="6351588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872544"/>
              </p:ext>
            </p:extLst>
          </p:nvPr>
        </p:nvGraphicFramePr>
        <p:xfrm>
          <a:off x="1316038" y="2987675"/>
          <a:ext cx="54864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7" name="Equation" r:id="rId9" imgW="2145960" imgH="228600" progId="Equation.DSMT4">
                  <p:embed/>
                </p:oleObj>
              </mc:Choice>
              <mc:Fallback>
                <p:oleObj name="Equation" r:id="rId9" imgW="2145960" imgH="228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2987675"/>
                        <a:ext cx="54864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500042"/>
            <a:ext cx="7772400" cy="747698"/>
          </a:xfrm>
        </p:spPr>
        <p:txBody>
          <a:bodyPr/>
          <a:lstStyle/>
          <a:p>
            <a:r>
              <a:rPr lang="en-US" altLang="zh-CN" sz="3200" dirty="0" smtClean="0">
                <a:latin typeface="宋体" pitchFamily="2" charset="-122"/>
              </a:rPr>
              <a:t>§2</a:t>
            </a:r>
            <a:r>
              <a:rPr lang="en-US" altLang="zh-CN" sz="3200" dirty="0" smtClean="0"/>
              <a:t>.</a:t>
            </a:r>
            <a:r>
              <a:rPr lang="zh-CN" altLang="en-US" sz="3200" dirty="0" smtClean="0"/>
              <a:t>简谐振动的速度和加速度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85860"/>
            <a:ext cx="7772400" cy="4810140"/>
          </a:xfrm>
        </p:spPr>
        <p:txBody>
          <a:bodyPr/>
          <a:lstStyle/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760539"/>
              </p:ext>
            </p:extLst>
          </p:nvPr>
        </p:nvGraphicFramePr>
        <p:xfrm>
          <a:off x="1336675" y="1268413"/>
          <a:ext cx="6470650" cy="1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0" name="Equation" r:id="rId3" imgW="2133360" imgH="647640" progId="Equation.DSMT4">
                  <p:embed/>
                </p:oleObj>
              </mc:Choice>
              <mc:Fallback>
                <p:oleObj name="Equation" r:id="rId3" imgW="2133360" imgH="647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1268413"/>
                        <a:ext cx="6470650" cy="1966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87624" y="3224387"/>
            <a:ext cx="3456384" cy="322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159577"/>
              </p:ext>
            </p:extLst>
          </p:nvPr>
        </p:nvGraphicFramePr>
        <p:xfrm>
          <a:off x="4775200" y="3503066"/>
          <a:ext cx="4044950" cy="266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1" name="Equation" r:id="rId6" imgW="1333440" imgH="876240" progId="Equation.DSMT4">
                  <p:embed/>
                </p:oleObj>
              </mc:Choice>
              <mc:Fallback>
                <p:oleObj name="Equation" r:id="rId6" imgW="1333440" imgH="876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3503066"/>
                        <a:ext cx="4044950" cy="266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61946"/>
          </a:xfrm>
        </p:spPr>
        <p:txBody>
          <a:bodyPr/>
          <a:lstStyle/>
          <a:p>
            <a:r>
              <a:rPr lang="en-US" altLang="zh-CN" sz="3600" dirty="0" smtClean="0">
                <a:latin typeface="宋体" pitchFamily="2" charset="-122"/>
              </a:rPr>
              <a:t>§3</a:t>
            </a:r>
            <a:r>
              <a:rPr lang="en-US" altLang="zh-CN" sz="3600" dirty="0" smtClean="0"/>
              <a:t>.</a:t>
            </a:r>
            <a:r>
              <a:rPr lang="zh-CN" altLang="en-US" sz="3600" dirty="0" smtClean="0"/>
              <a:t>简谐振动的能量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14422"/>
            <a:ext cx="7772400" cy="4881578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C7371F"/>
                </a:solidFill>
              </a:rPr>
              <a:t>弹簧振子的势能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endParaRPr lang="en-US" altLang="zh-CN" sz="11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   其最大值为</a:t>
            </a:r>
            <a:r>
              <a:rPr lang="en-US" altLang="zh-CN" sz="2800" dirty="0" smtClean="0"/>
              <a:t>	       </a:t>
            </a:r>
            <a:r>
              <a:rPr lang="zh-CN" altLang="en-US" sz="2800" dirty="0" smtClean="0"/>
              <a:t>，最小值为</a:t>
            </a:r>
            <a:r>
              <a:rPr lang="en-US" altLang="zh-CN" sz="2800" dirty="0" smtClean="0"/>
              <a:t>0</a:t>
            </a:r>
          </a:p>
          <a:p>
            <a:r>
              <a:rPr lang="zh-CN" altLang="en-US" sz="2800" b="1" dirty="0" smtClean="0">
                <a:solidFill>
                  <a:srgbClr val="C7371F"/>
                </a:solidFill>
              </a:rPr>
              <a:t>弹簧振子的动能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1200" dirty="0" smtClean="0"/>
          </a:p>
          <a:p>
            <a:pPr>
              <a:buNone/>
            </a:pPr>
            <a:r>
              <a:rPr lang="zh-CN" altLang="en-US" sz="2800" dirty="0" smtClean="0"/>
              <a:t>而</a:t>
            </a:r>
            <a:endParaRPr lang="en-US" altLang="zh-CN" sz="28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800" dirty="0" smtClean="0"/>
              <a:t>    动能</a:t>
            </a:r>
            <a:r>
              <a:rPr lang="zh-CN" altLang="en-US" sz="2800" dirty="0"/>
              <a:t>的最大值</a:t>
            </a:r>
            <a:r>
              <a:rPr lang="en-US" altLang="zh-CN" sz="2800" dirty="0"/>
              <a:t>		</a:t>
            </a:r>
            <a:r>
              <a:rPr lang="zh-CN" altLang="en-US" sz="2800" dirty="0" smtClean="0"/>
              <a:t>，最小值</a:t>
            </a:r>
            <a:r>
              <a:rPr lang="zh-CN" altLang="en-US" sz="2800" dirty="0"/>
              <a:t>为</a:t>
            </a:r>
            <a:r>
              <a:rPr lang="en-US" altLang="zh-CN" sz="2800" dirty="0" smtClean="0"/>
              <a:t>0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073544"/>
              </p:ext>
            </p:extLst>
          </p:nvPr>
        </p:nvGraphicFramePr>
        <p:xfrm>
          <a:off x="1125538" y="1628775"/>
          <a:ext cx="63119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6" name="Equation" r:id="rId3" imgW="1930320" imgH="241200" progId="Equation.DSMT4">
                  <p:embed/>
                </p:oleObj>
              </mc:Choice>
              <mc:Fallback>
                <p:oleObj name="Equation" r:id="rId3" imgW="193032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1628775"/>
                        <a:ext cx="63119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338962"/>
              </p:ext>
            </p:extLst>
          </p:nvPr>
        </p:nvGraphicFramePr>
        <p:xfrm>
          <a:off x="2987824" y="2292356"/>
          <a:ext cx="1140728" cy="776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7" name="公式" r:id="rId5" imgW="355320" imgH="241200" progId="Equation.3">
                  <p:embed/>
                </p:oleObj>
              </mc:Choice>
              <mc:Fallback>
                <p:oleObj name="公式" r:id="rId5" imgW="35532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292356"/>
                        <a:ext cx="1140728" cy="7766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754431"/>
              </p:ext>
            </p:extLst>
          </p:nvPr>
        </p:nvGraphicFramePr>
        <p:xfrm>
          <a:off x="1104900" y="3284538"/>
          <a:ext cx="70707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8" name="Equation" r:id="rId7" imgW="2158920" imgH="241200" progId="Equation.DSMT4">
                  <p:embed/>
                </p:oleObj>
              </mc:Choice>
              <mc:Fallback>
                <p:oleObj name="Equation" r:id="rId7" imgW="215892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3284538"/>
                        <a:ext cx="7070725" cy="792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909559"/>
              </p:ext>
            </p:extLst>
          </p:nvPr>
        </p:nvGraphicFramePr>
        <p:xfrm>
          <a:off x="1259632" y="4001918"/>
          <a:ext cx="1214446" cy="93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9" r:id="rId9" imgW="507780" imgH="393529" progId="Equation.3">
                  <p:embed/>
                </p:oleObj>
              </mc:Choice>
              <mc:Fallback>
                <p:oleObj r:id="rId9" imgW="507780" imgH="393529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001918"/>
                        <a:ext cx="1214446" cy="93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519626"/>
              </p:ext>
            </p:extLst>
          </p:nvPr>
        </p:nvGraphicFramePr>
        <p:xfrm>
          <a:off x="817563" y="4868863"/>
          <a:ext cx="53689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0" name="Equation" r:id="rId11" imgW="1650960" imgH="241200" progId="Equation.DSMT4">
                  <p:embed/>
                </p:oleObj>
              </mc:Choice>
              <mc:Fallback>
                <p:oleObj name="Equation" r:id="rId11" imgW="165096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4868863"/>
                        <a:ext cx="5368925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608646"/>
              </p:ext>
            </p:extLst>
          </p:nvPr>
        </p:nvGraphicFramePr>
        <p:xfrm>
          <a:off x="3275856" y="5661248"/>
          <a:ext cx="121443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1" name="公式" r:id="rId13" imgW="355446" imgH="241195" progId="Equation.3">
                  <p:embed/>
                </p:oleObj>
              </mc:Choice>
              <mc:Fallback>
                <p:oleObj name="公式" r:id="rId13" imgW="355446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661248"/>
                        <a:ext cx="1214437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571480"/>
            <a:ext cx="7772400" cy="5524520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C7371F"/>
                </a:solidFill>
              </a:rPr>
              <a:t>弹簧振子的机械能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/>
              <a:t>即任一时刻，振子的机械能都是          ，</a:t>
            </a:r>
            <a:r>
              <a:rPr lang="zh-CN" altLang="en-US" sz="2800" dirty="0" smtClean="0"/>
              <a:t>保持不变。在</a:t>
            </a:r>
            <a:r>
              <a:rPr lang="zh-CN" altLang="en-US" sz="2800" dirty="0"/>
              <a:t>平衡位置，势能为</a:t>
            </a:r>
            <a:r>
              <a:rPr lang="en-US" altLang="zh-CN" sz="2800" dirty="0"/>
              <a:t>0</a:t>
            </a:r>
            <a:r>
              <a:rPr lang="zh-CN" altLang="en-US" sz="2800" dirty="0"/>
              <a:t>，动能达到</a:t>
            </a:r>
            <a:r>
              <a:rPr lang="zh-CN" altLang="en-US" sz="2800" dirty="0" smtClean="0"/>
              <a:t>最大值          ；在</a:t>
            </a:r>
            <a:r>
              <a:rPr lang="zh-CN" altLang="en-US" sz="2800" dirty="0"/>
              <a:t>最大位移处，动能为</a:t>
            </a:r>
            <a:r>
              <a:rPr lang="en-US" altLang="zh-CN" sz="2800" dirty="0"/>
              <a:t>0</a:t>
            </a:r>
            <a:r>
              <a:rPr lang="zh-CN" altLang="en-US" sz="2800" dirty="0"/>
              <a:t>，势能达到</a:t>
            </a:r>
            <a:r>
              <a:rPr lang="zh-CN" altLang="en-US" sz="2800" dirty="0" smtClean="0"/>
              <a:t>最大值           。</a:t>
            </a:r>
            <a:endParaRPr lang="en-US" altLang="zh-CN" sz="2800" dirty="0" smtClean="0"/>
          </a:p>
          <a:p>
            <a:r>
              <a:rPr lang="zh-CN" altLang="en-US" sz="2800" dirty="0" smtClean="0"/>
              <a:t>在</a:t>
            </a:r>
            <a:r>
              <a:rPr lang="zh-CN" altLang="en-US" sz="2800" dirty="0"/>
              <a:t>其他位置，动能和势能都不为零，但二者之和始终</a:t>
            </a:r>
            <a:r>
              <a:rPr lang="zh-CN" altLang="en-US" sz="2800" dirty="0" smtClean="0"/>
              <a:t>是            。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254872"/>
              </p:ext>
            </p:extLst>
          </p:nvPr>
        </p:nvGraphicFramePr>
        <p:xfrm>
          <a:off x="1139825" y="1179513"/>
          <a:ext cx="6959600" cy="209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4" name="Equation" r:id="rId3" imgW="2450880" imgH="736560" progId="Equation.DSMT4">
                  <p:embed/>
                </p:oleObj>
              </mc:Choice>
              <mc:Fallback>
                <p:oleObj name="Equation" r:id="rId3" imgW="2450880" imgH="736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1179513"/>
                        <a:ext cx="6959600" cy="2097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744712"/>
              </p:ext>
            </p:extLst>
          </p:nvPr>
        </p:nvGraphicFramePr>
        <p:xfrm>
          <a:off x="6012160" y="2996952"/>
          <a:ext cx="100012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5" name="公式" r:id="rId5" imgW="355446" imgH="241195" progId="Equation.3">
                  <p:embed/>
                </p:oleObj>
              </mc:Choice>
              <mc:Fallback>
                <p:oleObj name="公式" r:id="rId5" imgW="355446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996952"/>
                        <a:ext cx="1000125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088788"/>
              </p:ext>
            </p:extLst>
          </p:nvPr>
        </p:nvGraphicFramePr>
        <p:xfrm>
          <a:off x="1483072" y="3933056"/>
          <a:ext cx="92868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6" name="公式" r:id="rId7" imgW="355446" imgH="241195" progId="Equation.3">
                  <p:embed/>
                </p:oleObj>
              </mc:Choice>
              <mc:Fallback>
                <p:oleObj name="公式" r:id="rId7" imgW="355446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3072" y="3933056"/>
                        <a:ext cx="928688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537205"/>
              </p:ext>
            </p:extLst>
          </p:nvPr>
        </p:nvGraphicFramePr>
        <p:xfrm>
          <a:off x="2195736" y="4332139"/>
          <a:ext cx="100012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7" name="公式" r:id="rId8" imgW="355446" imgH="241195" progId="Equation.3">
                  <p:embed/>
                </p:oleObj>
              </mc:Choice>
              <mc:Fallback>
                <p:oleObj name="公式" r:id="rId8" imgW="355446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332139"/>
                        <a:ext cx="1000125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93270"/>
              </p:ext>
            </p:extLst>
          </p:nvPr>
        </p:nvGraphicFramePr>
        <p:xfrm>
          <a:off x="2559571" y="5289450"/>
          <a:ext cx="107632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8" name="公式" r:id="rId9" imgW="355446" imgH="241195" progId="Equation.3">
                  <p:embed/>
                </p:oleObj>
              </mc:Choice>
              <mc:Fallback>
                <p:oleObj name="公式" r:id="rId9" imgW="355446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571" y="5289450"/>
                        <a:ext cx="1076325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40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056" y="908720"/>
            <a:ext cx="3943369" cy="295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85794"/>
            <a:ext cx="8458200" cy="5310206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endParaRPr lang="en-US" altLang="zh-CN" sz="2800" dirty="0" smtClean="0"/>
          </a:p>
          <a:p>
            <a:pPr>
              <a:buFont typeface="Wingdings" pitchFamily="2" charset="2"/>
              <a:buChar char="ü"/>
            </a:pPr>
            <a:endParaRPr lang="en-US" altLang="zh-CN" sz="2800" dirty="0"/>
          </a:p>
          <a:p>
            <a:pPr>
              <a:buFont typeface="Wingdings" pitchFamily="2" charset="2"/>
              <a:buChar char="ü"/>
            </a:pPr>
            <a:endParaRPr lang="en-US" altLang="zh-CN" sz="2800" dirty="0" smtClean="0"/>
          </a:p>
          <a:p>
            <a:pPr>
              <a:buFont typeface="Wingdings" pitchFamily="2" charset="2"/>
              <a:buChar char="ü"/>
            </a:pPr>
            <a:endParaRPr lang="en-US" altLang="zh-CN" sz="2800" dirty="0"/>
          </a:p>
          <a:p>
            <a:pPr>
              <a:buFont typeface="Wingdings" pitchFamily="2" charset="2"/>
              <a:buChar char="ü"/>
            </a:pPr>
            <a:endParaRPr lang="en-US" altLang="zh-CN" sz="2800" dirty="0" smtClean="0"/>
          </a:p>
          <a:p>
            <a:pPr>
              <a:buFont typeface="Wingdings" pitchFamily="2" charset="2"/>
              <a:buChar char="ü"/>
            </a:pPr>
            <a:endParaRPr lang="en-US" altLang="zh-CN" sz="2800" dirty="0"/>
          </a:p>
          <a:p>
            <a:pPr>
              <a:buFont typeface="Wingdings" pitchFamily="2" charset="2"/>
              <a:buChar char="ü"/>
            </a:pPr>
            <a:r>
              <a:rPr lang="zh-CN" altLang="en-US" sz="2800" dirty="0" smtClean="0"/>
              <a:t>由此式可计算任一位置处速度的大小，</a:t>
            </a:r>
            <a:r>
              <a:rPr lang="zh-CN" altLang="en-US" sz="2800" dirty="0"/>
              <a:t>实际上就是</a:t>
            </a:r>
            <a:r>
              <a:rPr lang="zh-CN" altLang="en-US" sz="2800" dirty="0" smtClean="0"/>
              <a:t>机械能守恒定律；但速度的方向要根据具体情况确定。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36463"/>
              </p:ext>
            </p:extLst>
          </p:nvPr>
        </p:nvGraphicFramePr>
        <p:xfrm>
          <a:off x="683568" y="1052736"/>
          <a:ext cx="4214843" cy="2421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0" name="公式" r:id="rId4" imgW="1396800" imgH="799920" progId="Equation.3">
                  <p:embed/>
                </p:oleObj>
              </mc:Choice>
              <mc:Fallback>
                <p:oleObj name="公式" r:id="rId4" imgW="1396800" imgH="7999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052736"/>
                        <a:ext cx="4214843" cy="24218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34074"/>
              </p:ext>
            </p:extLst>
          </p:nvPr>
        </p:nvGraphicFramePr>
        <p:xfrm>
          <a:off x="8100392" y="1268760"/>
          <a:ext cx="4286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1"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0392" y="1268760"/>
                        <a:ext cx="42862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362586"/>
              </p:ext>
            </p:extLst>
          </p:nvPr>
        </p:nvGraphicFramePr>
        <p:xfrm>
          <a:off x="7740650" y="1684338"/>
          <a:ext cx="5715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2" name="Equation" r:id="rId8" imgW="203040" imgH="228600" progId="Equation.DSMT4">
                  <p:embed/>
                </p:oleObj>
              </mc:Choice>
              <mc:Fallback>
                <p:oleObj name="Equation" r:id="rId8" imgW="20304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1684338"/>
                        <a:ext cx="57150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114671"/>
              </p:ext>
            </p:extLst>
          </p:nvPr>
        </p:nvGraphicFramePr>
        <p:xfrm>
          <a:off x="7902575" y="2565400"/>
          <a:ext cx="53498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3" name="Equation" r:id="rId10" imgW="190440" imgH="228600" progId="Equation.DSMT4">
                  <p:embed/>
                </p:oleObj>
              </mc:Choice>
              <mc:Fallback>
                <p:oleObj name="Equation" r:id="rId10" imgW="19044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2575" y="2565400"/>
                        <a:ext cx="53498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55576" y="4005064"/>
            <a:ext cx="75608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zh-CN" altLang="en-US" sz="2800" dirty="0"/>
              <a:t>由此可见，其在</a:t>
            </a:r>
            <a:r>
              <a:rPr lang="en-US" altLang="zh-CN" sz="2800" dirty="0"/>
              <a:t>x</a:t>
            </a:r>
            <a:r>
              <a:rPr lang="zh-CN" altLang="en-US" sz="2800" dirty="0"/>
              <a:t>轴上的投影为：</a:t>
            </a:r>
            <a:endParaRPr lang="en-US" altLang="zh-CN" sz="2800" dirty="0"/>
          </a:p>
          <a:p>
            <a:pPr algn="l">
              <a:buNone/>
            </a:pPr>
            <a:endParaRPr lang="en-US" altLang="zh-CN" sz="2800" dirty="0" smtClean="0"/>
          </a:p>
          <a:p>
            <a:pPr algn="l">
              <a:buNone/>
            </a:pPr>
            <a:r>
              <a:rPr lang="zh-CN" altLang="en-US" sz="2800" dirty="0" smtClean="0"/>
              <a:t>正好</a:t>
            </a:r>
            <a:r>
              <a:rPr lang="zh-CN" altLang="en-US" sz="2800" dirty="0"/>
              <a:t>是简谐振动的运动方程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algn="l">
              <a:buNone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简谐振动的</a:t>
            </a:r>
            <a:r>
              <a:rPr lang="zh-CN" altLang="en-US" sz="2800" b="1" dirty="0" smtClean="0">
                <a:solidFill>
                  <a:srgbClr val="C7371F"/>
                </a:solidFill>
              </a:rPr>
              <a:t>矢量表示法</a:t>
            </a:r>
            <a:r>
              <a:rPr lang="zh-CN" altLang="en-US" sz="2800" dirty="0" smtClean="0"/>
              <a:t>或</a:t>
            </a:r>
            <a:r>
              <a:rPr lang="zh-CN" altLang="en-US" sz="2800" b="1" dirty="0" smtClean="0">
                <a:solidFill>
                  <a:srgbClr val="C7371F"/>
                </a:solidFill>
              </a:rPr>
              <a:t>几何表示法</a:t>
            </a:r>
            <a:r>
              <a:rPr lang="zh-CN" altLang="en-US" sz="2800" dirty="0" smtClean="0"/>
              <a:t>。</a:t>
            </a:r>
            <a:endParaRPr lang="en-US" altLang="zh-CN" sz="2800" dirty="0"/>
          </a:p>
        </p:txBody>
      </p:sp>
      <p:pic>
        <p:nvPicPr>
          <p:cNvPr id="23573" name="Picture 21"/>
          <p:cNvPicPr>
            <a:picLocks noChangeAspect="1" noChangeArrowheads="1"/>
          </p:cNvPicPr>
          <p:nvPr/>
        </p:nvPicPr>
        <p:blipFill rotWithShape="1">
          <a:blip r:embed="rId3"/>
          <a:srcRect l="13864" b="18358"/>
          <a:stretch/>
        </p:blipFill>
        <p:spPr bwMode="auto">
          <a:xfrm>
            <a:off x="5538973" y="1196752"/>
            <a:ext cx="3568941" cy="221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357166"/>
            <a:ext cx="7772400" cy="533384"/>
          </a:xfrm>
        </p:spPr>
        <p:txBody>
          <a:bodyPr/>
          <a:lstStyle/>
          <a:p>
            <a:r>
              <a:rPr lang="en-US" altLang="zh-CN" sz="3200" dirty="0" smtClean="0">
                <a:latin typeface="宋体" pitchFamily="2" charset="-122"/>
              </a:rPr>
              <a:t>§4</a:t>
            </a:r>
            <a:r>
              <a:rPr lang="en-US" altLang="zh-CN" sz="3200" dirty="0" smtClean="0"/>
              <a:t>.</a:t>
            </a:r>
            <a:r>
              <a:rPr lang="zh-CN" altLang="en-US" sz="3200" dirty="0" smtClean="0"/>
              <a:t>简谐振动的矢量表示法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124744"/>
            <a:ext cx="4606280" cy="3006666"/>
          </a:xfrm>
          <a:noFill/>
        </p:spPr>
        <p:txBody>
          <a:bodyPr/>
          <a:lstStyle/>
          <a:p>
            <a:r>
              <a:rPr lang="zh-CN" altLang="en-US" sz="2800" dirty="0" smtClean="0"/>
              <a:t>简谐振动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表达式：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振幅矢量    自</a:t>
            </a:r>
            <a:r>
              <a:rPr lang="en-US" altLang="zh-CN" sz="2800" dirty="0" smtClean="0"/>
              <a:t>t=0</a:t>
            </a:r>
            <a:r>
              <a:rPr lang="zh-CN" altLang="en-US" sz="2800" dirty="0" smtClean="0"/>
              <a:t>开始，以</a:t>
            </a:r>
            <a:endParaRPr lang="en-US" altLang="zh-CN" sz="2800" dirty="0" smtClean="0"/>
          </a:p>
          <a:p>
            <a:pPr marL="361950" indent="0">
              <a:buNone/>
            </a:pPr>
            <a:r>
              <a:rPr lang="zh-CN" altLang="en-US" sz="2800" dirty="0" smtClean="0"/>
              <a:t>    为角速度，沿逆时针方向匀速转动，在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时刻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与 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轴成的角为                。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637420"/>
              </p:ext>
            </p:extLst>
          </p:nvPr>
        </p:nvGraphicFramePr>
        <p:xfrm>
          <a:off x="1435100" y="1628775"/>
          <a:ext cx="264953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1" name="Equation" r:id="rId4" imgW="1079280" imgH="203040" progId="Equation.DSMT4">
                  <p:embed/>
                </p:oleObj>
              </mc:Choice>
              <mc:Fallback>
                <p:oleObj name="Equation" r:id="rId4" imgW="10792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1628775"/>
                        <a:ext cx="2649538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902455"/>
              </p:ext>
            </p:extLst>
          </p:nvPr>
        </p:nvGraphicFramePr>
        <p:xfrm>
          <a:off x="1119605" y="2673950"/>
          <a:ext cx="500067" cy="463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2" name="公式" r:id="rId6" imgW="152280" imgH="139680" progId="Equation.3">
                  <p:embed/>
                </p:oleObj>
              </mc:Choice>
              <mc:Fallback>
                <p:oleObj name="公式" r:id="rId6" imgW="152280" imgH="1396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605" y="2673950"/>
                        <a:ext cx="500067" cy="4630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743341"/>
              </p:ext>
            </p:extLst>
          </p:nvPr>
        </p:nvGraphicFramePr>
        <p:xfrm>
          <a:off x="2483768" y="2056858"/>
          <a:ext cx="500066" cy="531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3" name="公式" r:id="rId8" imgW="152280" imgH="203040" progId="Equation.3">
                  <p:embed/>
                </p:oleObj>
              </mc:Choice>
              <mc:Fallback>
                <p:oleObj name="公式" r:id="rId8" imgW="15228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056858"/>
                        <a:ext cx="500066" cy="5312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90646"/>
              </p:ext>
            </p:extLst>
          </p:nvPr>
        </p:nvGraphicFramePr>
        <p:xfrm>
          <a:off x="2940050" y="3500438"/>
          <a:ext cx="139858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4" name="Equation" r:id="rId10" imgW="533160" imgH="203040" progId="Equation.DSMT4">
                  <p:embed/>
                </p:oleObj>
              </mc:Choice>
              <mc:Fallback>
                <p:oleObj name="Equation" r:id="rId10" imgW="53316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3500438"/>
                        <a:ext cx="1398588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821029"/>
              </p:ext>
            </p:extLst>
          </p:nvPr>
        </p:nvGraphicFramePr>
        <p:xfrm>
          <a:off x="2149475" y="4365625"/>
          <a:ext cx="33909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5" name="Equation" r:id="rId12" imgW="1079280" imgH="203040" progId="Equation.DSMT4">
                  <p:embed/>
                </p:oleObj>
              </mc:Choice>
              <mc:Fallback>
                <p:oleObj name="Equation" r:id="rId12" imgW="107928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4365625"/>
                        <a:ext cx="3390900" cy="639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任意多边形 6"/>
          <p:cNvSpPr/>
          <p:nvPr/>
        </p:nvSpPr>
        <p:spPr bwMode="auto">
          <a:xfrm>
            <a:off x="6390167" y="2753833"/>
            <a:ext cx="193087" cy="393404"/>
          </a:xfrm>
          <a:custGeom>
            <a:avLst/>
            <a:gdLst>
              <a:gd name="connsiteX0" fmla="*/ 0 w 193087"/>
              <a:gd name="connsiteY0" fmla="*/ 0 h 393404"/>
              <a:gd name="connsiteX1" fmla="*/ 170121 w 193087"/>
              <a:gd name="connsiteY1" fmla="*/ 148855 h 393404"/>
              <a:gd name="connsiteX2" fmla="*/ 191386 w 193087"/>
              <a:gd name="connsiteY2" fmla="*/ 393404 h 393404"/>
              <a:gd name="connsiteX3" fmla="*/ 191386 w 193087"/>
              <a:gd name="connsiteY3" fmla="*/ 393404 h 39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087" h="393404">
                <a:moveTo>
                  <a:pt x="0" y="0"/>
                </a:moveTo>
                <a:cubicBezTo>
                  <a:pt x="69111" y="41644"/>
                  <a:pt x="138223" y="83288"/>
                  <a:pt x="170121" y="148855"/>
                </a:cubicBezTo>
                <a:cubicBezTo>
                  <a:pt x="202019" y="214422"/>
                  <a:pt x="191386" y="393404"/>
                  <a:pt x="191386" y="393404"/>
                </a:cubicBezTo>
                <a:lnTo>
                  <a:pt x="191386" y="393404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6400800" y="2945219"/>
            <a:ext cx="132755" cy="180753"/>
          </a:xfrm>
          <a:custGeom>
            <a:avLst/>
            <a:gdLst>
              <a:gd name="connsiteX0" fmla="*/ 0 w 132755"/>
              <a:gd name="connsiteY0" fmla="*/ 0 h 180753"/>
              <a:gd name="connsiteX1" fmla="*/ 127591 w 132755"/>
              <a:gd name="connsiteY1" fmla="*/ 85060 h 180753"/>
              <a:gd name="connsiteX2" fmla="*/ 95693 w 132755"/>
              <a:gd name="connsiteY2" fmla="*/ 180753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755" h="180753">
                <a:moveTo>
                  <a:pt x="0" y="0"/>
                </a:moveTo>
                <a:cubicBezTo>
                  <a:pt x="55821" y="27467"/>
                  <a:pt x="111642" y="54935"/>
                  <a:pt x="127591" y="85060"/>
                </a:cubicBezTo>
                <a:cubicBezTo>
                  <a:pt x="143540" y="115185"/>
                  <a:pt x="119616" y="147969"/>
                  <a:pt x="95693" y="18075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642918"/>
            <a:ext cx="8029604" cy="5453082"/>
          </a:xfrm>
        </p:spPr>
        <p:txBody>
          <a:bodyPr/>
          <a:lstStyle/>
          <a:p>
            <a:r>
              <a:rPr lang="zh-CN" altLang="en-US" sz="2800" dirty="0" smtClean="0"/>
              <a:t>     的端点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参考点，参考点的运动轨迹为参考圆，   叫振幅矢量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参考点在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轴上的投影位置即为质点位置，投影点的运动即为简谐振动。</a:t>
            </a:r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简谐振动矢量表示在讨论振动合成时非常有用。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857224" y="571480"/>
          <a:ext cx="428628" cy="577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6" name="公式" r:id="rId3" imgW="152280" imgH="203040" progId="Equation.3">
                  <p:embed/>
                </p:oleObj>
              </mc:Choice>
              <mc:Fallback>
                <p:oleObj name="公式" r:id="rId3" imgW="1522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571480"/>
                        <a:ext cx="428628" cy="5778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197234"/>
              </p:ext>
            </p:extLst>
          </p:nvPr>
        </p:nvGraphicFramePr>
        <p:xfrm>
          <a:off x="4205288" y="2276475"/>
          <a:ext cx="4592637" cy="321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7" name="Equation" r:id="rId5" imgW="1346040" imgH="939600" progId="Equation.DSMT4">
                  <p:embed/>
                </p:oleObj>
              </mc:Choice>
              <mc:Fallback>
                <p:oleObj name="Equation" r:id="rId5" imgW="1346040" imgH="939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288" y="2276475"/>
                        <a:ext cx="4592637" cy="32146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5" name="Picture 9"/>
          <p:cNvPicPr>
            <a:picLocks noChangeAspect="1" noChangeArrowheads="1"/>
          </p:cNvPicPr>
          <p:nvPr/>
        </p:nvPicPr>
        <p:blipFill rotWithShape="1">
          <a:blip r:embed="rId7"/>
          <a:srcRect l="17917" r="4197"/>
          <a:stretch/>
        </p:blipFill>
        <p:spPr bwMode="auto">
          <a:xfrm>
            <a:off x="523929" y="2420888"/>
            <a:ext cx="3327991" cy="261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13638"/>
              </p:ext>
            </p:extLst>
          </p:nvPr>
        </p:nvGraphicFramePr>
        <p:xfrm>
          <a:off x="1763688" y="1052736"/>
          <a:ext cx="50006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8" name="公式" r:id="rId8" imgW="152268" imgH="203024" progId="Equation.3">
                  <p:embed/>
                </p:oleObj>
              </mc:Choice>
              <mc:Fallback>
                <p:oleObj name="公式" r:id="rId8" imgW="152268" imgH="2030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052736"/>
                        <a:ext cx="50006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0"/>
            <a:ext cx="7772400" cy="857232"/>
          </a:xfrm>
        </p:spPr>
        <p:txBody>
          <a:bodyPr/>
          <a:lstStyle/>
          <a:p>
            <a:r>
              <a:rPr lang="en-US" altLang="zh-CN" sz="3600" dirty="0" smtClean="0">
                <a:latin typeface="宋体" pitchFamily="2" charset="-122"/>
              </a:rPr>
              <a:t>§5</a:t>
            </a:r>
            <a:r>
              <a:rPr lang="en-US" altLang="zh-CN" sz="3600" dirty="0" smtClean="0"/>
              <a:t>.</a:t>
            </a:r>
            <a:r>
              <a:rPr lang="zh-CN" altLang="en-US" sz="3600" dirty="0" smtClean="0"/>
              <a:t>单摆和复摆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075536"/>
            <a:ext cx="5153226" cy="5593824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一、单摆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用角位移       描述质点的位置。起恢复作用的力：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把          展开成级数：</a:t>
            </a:r>
            <a:endParaRPr lang="en-US" altLang="zh-CN" sz="2800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sz="1600" dirty="0"/>
          </a:p>
          <a:p>
            <a:pPr>
              <a:buNone/>
            </a:pPr>
            <a:r>
              <a:rPr lang="zh-CN" altLang="en-US" sz="2800" dirty="0" smtClean="0"/>
              <a:t>当      很小时，级数快速收敛。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3"/>
          <a:srcRect l="14804" r="3932"/>
          <a:stretch/>
        </p:blipFill>
        <p:spPr bwMode="auto">
          <a:xfrm>
            <a:off x="5652120" y="1340768"/>
            <a:ext cx="2902687" cy="325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443445"/>
              </p:ext>
            </p:extLst>
          </p:nvPr>
        </p:nvGraphicFramePr>
        <p:xfrm>
          <a:off x="2267744" y="1628800"/>
          <a:ext cx="357190" cy="507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5" name="公式" r:id="rId4" imgW="126720" imgH="177480" progId="Equation.3">
                  <p:embed/>
                </p:oleObj>
              </mc:Choice>
              <mc:Fallback>
                <p:oleObj name="公式" r:id="rId4" imgW="12672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628800"/>
                        <a:ext cx="357190" cy="5070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317491"/>
              </p:ext>
            </p:extLst>
          </p:nvPr>
        </p:nvGraphicFramePr>
        <p:xfrm>
          <a:off x="1043608" y="2708920"/>
          <a:ext cx="2952328" cy="652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6" name="公式" r:id="rId6" imgW="901440" imgH="203040" progId="Equation.3">
                  <p:embed/>
                </p:oleObj>
              </mc:Choice>
              <mc:Fallback>
                <p:oleObj name="公式" r:id="rId6" imgW="90144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708920"/>
                        <a:ext cx="2952328" cy="6529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395028"/>
              </p:ext>
            </p:extLst>
          </p:nvPr>
        </p:nvGraphicFramePr>
        <p:xfrm>
          <a:off x="1115616" y="3573016"/>
          <a:ext cx="785818" cy="429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7" name="公式" r:id="rId8" imgW="330120" imgH="177480" progId="Equation.3">
                  <p:embed/>
                </p:oleObj>
              </mc:Choice>
              <mc:Fallback>
                <p:oleObj name="公式" r:id="rId8" imgW="33012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573016"/>
                        <a:ext cx="785818" cy="4293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241579"/>
              </p:ext>
            </p:extLst>
          </p:nvPr>
        </p:nvGraphicFramePr>
        <p:xfrm>
          <a:off x="899592" y="4058355"/>
          <a:ext cx="4357718" cy="834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8" name="公式" r:id="rId10" imgW="1346040" imgH="253800" progId="Equation.3">
                  <p:embed/>
                </p:oleObj>
              </mc:Choice>
              <mc:Fallback>
                <p:oleObj name="公式" r:id="rId10" imgW="1346040" imgH="253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058355"/>
                        <a:ext cx="4357718" cy="8340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012253"/>
              </p:ext>
            </p:extLst>
          </p:nvPr>
        </p:nvGraphicFramePr>
        <p:xfrm>
          <a:off x="899592" y="5589240"/>
          <a:ext cx="4681537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9" name="Equation" r:id="rId12" imgW="1714320" imgH="215640" progId="Equation.DSMT4">
                  <p:embed/>
                </p:oleObj>
              </mc:Choice>
              <mc:Fallback>
                <p:oleObj name="Equation" r:id="rId12" imgW="1714320" imgH="215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589240"/>
                        <a:ext cx="4681537" cy="598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681113"/>
              </p:ext>
            </p:extLst>
          </p:nvPr>
        </p:nvGraphicFramePr>
        <p:xfrm>
          <a:off x="1187624" y="5006103"/>
          <a:ext cx="360040" cy="511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20" name="公式" r:id="rId14" imgW="126720" imgH="177480" progId="Equation.3">
                  <p:embed/>
                </p:oleObj>
              </mc:Choice>
              <mc:Fallback>
                <p:oleObj name="公式" r:id="rId14" imgW="126720" imgH="177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006103"/>
                        <a:ext cx="360040" cy="5111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714356"/>
            <a:ext cx="7772400" cy="5381644"/>
          </a:xfrm>
        </p:spPr>
        <p:txBody>
          <a:bodyPr/>
          <a:lstStyle/>
          <a:p>
            <a:pPr lvl="0"/>
            <a:r>
              <a:rPr lang="zh-CN" altLang="en-US" sz="2800" dirty="0">
                <a:solidFill>
                  <a:srgbClr val="000000"/>
                </a:solidFill>
              </a:rPr>
              <a:t>牛二定律：</a:t>
            </a:r>
            <a:endParaRPr lang="en-US" altLang="zh-CN" sz="2800" dirty="0">
              <a:solidFill>
                <a:srgbClr val="000000"/>
              </a:solidFill>
            </a:endParaRPr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这里：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/>
              <a:t>条件：         </a:t>
            </a:r>
            <a:r>
              <a:rPr lang="zh-CN" altLang="en-US" sz="2800" dirty="0" smtClean="0"/>
              <a:t>，轻线</a:t>
            </a:r>
            <a:r>
              <a:rPr lang="zh-CN" altLang="en-US" sz="2800" dirty="0"/>
              <a:t>不可伸长，小球可看成</a:t>
            </a:r>
            <a:r>
              <a:rPr lang="zh-CN" altLang="en-US" sz="2800" dirty="0" smtClean="0"/>
              <a:t>质点，忽略空气阻力。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062564"/>
              </p:ext>
            </p:extLst>
          </p:nvPr>
        </p:nvGraphicFramePr>
        <p:xfrm>
          <a:off x="2051720" y="5301208"/>
          <a:ext cx="9540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6" name="Equation" r:id="rId3" imgW="393480" imgH="203040" progId="Equation.DSMT4">
                  <p:embed/>
                </p:oleObj>
              </mc:Choice>
              <mc:Fallback>
                <p:oleObj name="Equation" r:id="rId3" imgW="39348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301208"/>
                        <a:ext cx="954087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456932"/>
              </p:ext>
            </p:extLst>
          </p:nvPr>
        </p:nvGraphicFramePr>
        <p:xfrm>
          <a:off x="3547864" y="4365104"/>
          <a:ext cx="2824336" cy="866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7" name="Equation" r:id="rId5" imgW="952200" imgH="291960" progId="Equation.DSMT4">
                  <p:embed/>
                </p:oleObj>
              </mc:Choice>
              <mc:Fallback>
                <p:oleObj name="Equation" r:id="rId5" imgW="9522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7864" y="4365104"/>
                        <a:ext cx="2824336" cy="866130"/>
                      </a:xfrm>
                      <a:prstGeom prst="rect">
                        <a:avLst/>
                      </a:prstGeom>
                      <a:ln w="28575"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427593"/>
              </p:ext>
            </p:extLst>
          </p:nvPr>
        </p:nvGraphicFramePr>
        <p:xfrm>
          <a:off x="1534096" y="4365774"/>
          <a:ext cx="13779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8" name="Equation" r:id="rId7" imgW="507960" imgH="291960" progId="Equation.DSMT4">
                  <p:embed/>
                </p:oleObj>
              </mc:Choice>
              <mc:Fallback>
                <p:oleObj name="Equation" r:id="rId7" imgW="507960" imgH="29196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4096" y="4365774"/>
                        <a:ext cx="1377950" cy="79216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413492"/>
              </p:ext>
            </p:extLst>
          </p:nvPr>
        </p:nvGraphicFramePr>
        <p:xfrm>
          <a:off x="3996234" y="2843907"/>
          <a:ext cx="41052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9" name="Equation" r:id="rId9" imgW="1612800" imgH="228600" progId="Equation.DSMT4">
                  <p:embed/>
                </p:oleObj>
              </mc:Choice>
              <mc:Fallback>
                <p:oleObj name="Equation" r:id="rId9" imgW="1612800" imgH="228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6234" y="2843907"/>
                        <a:ext cx="41052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414777"/>
              </p:ext>
            </p:extLst>
          </p:nvPr>
        </p:nvGraphicFramePr>
        <p:xfrm>
          <a:off x="827584" y="2556569"/>
          <a:ext cx="263525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80" name="Equation" r:id="rId11" imgW="952200" imgH="419040" progId="Equation.DSMT4">
                  <p:embed/>
                </p:oleObj>
              </mc:Choice>
              <mc:Fallback>
                <p:oleObj name="Equation" r:id="rId11" imgW="952200" imgH="4190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556569"/>
                        <a:ext cx="2635250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524379"/>
              </p:ext>
            </p:extLst>
          </p:nvPr>
        </p:nvGraphicFramePr>
        <p:xfrm>
          <a:off x="1055688" y="1341438"/>
          <a:ext cx="4973637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81" name="Equation" r:id="rId13" imgW="1942920" imgH="419040" progId="Equation.DSMT4">
                  <p:embed/>
                </p:oleObj>
              </mc:Choice>
              <mc:Fallback>
                <p:oleObj name="Equation" r:id="rId13" imgW="1942920" imgH="4190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1341438"/>
                        <a:ext cx="4973637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527534"/>
              </p:ext>
            </p:extLst>
          </p:nvPr>
        </p:nvGraphicFramePr>
        <p:xfrm>
          <a:off x="6502897" y="1483643"/>
          <a:ext cx="23431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82" name="Equation" r:id="rId15" imgW="863280" imgH="291960" progId="Equation.DSMT4">
                  <p:embed/>
                </p:oleObj>
              </mc:Choice>
              <mc:Fallback>
                <p:oleObj name="Equation" r:id="rId15" imgW="863280" imgH="29196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897" y="1483643"/>
                        <a:ext cx="234315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857232"/>
            <a:ext cx="7772400" cy="5715040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二、复摆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/>
              <a:t>一刚体可绕一固定的水平</a:t>
            </a:r>
            <a:r>
              <a:rPr lang="zh-CN" altLang="en-US" sz="2800" dirty="0"/>
              <a:t>轴（不通过质心）</a:t>
            </a:r>
            <a:r>
              <a:rPr lang="zh-CN" altLang="en-US" sz="2800" dirty="0" smtClean="0"/>
              <a:t>在重力作用下，作微小</a:t>
            </a:r>
            <a:r>
              <a:rPr lang="zh-CN" altLang="en-US" sz="2800" dirty="0"/>
              <a:t>自由</a:t>
            </a:r>
            <a:r>
              <a:rPr lang="zh-CN" altLang="en-US" sz="2800" dirty="0" smtClean="0"/>
              <a:t>摆动，这样的系统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复摆。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当      很小时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1200" dirty="0" smtClean="0"/>
          </a:p>
          <a:p>
            <a:pPr>
              <a:buNone/>
            </a:pPr>
            <a:r>
              <a:rPr lang="zh-CN" altLang="en-US" sz="2800" dirty="0" smtClean="0"/>
              <a:t>由</a:t>
            </a:r>
            <a:r>
              <a:rPr lang="zh-CN" altLang="en-US" sz="2800" dirty="0"/>
              <a:t>转动定理知：</a:t>
            </a:r>
            <a:endParaRPr lang="en-US" altLang="zh-CN" sz="2800" dirty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785444"/>
              </p:ext>
            </p:extLst>
          </p:nvPr>
        </p:nvGraphicFramePr>
        <p:xfrm>
          <a:off x="1187624" y="2714620"/>
          <a:ext cx="393720" cy="562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0" name="公式" r:id="rId3" imgW="126720" imgH="177480" progId="Equation.3">
                  <p:embed/>
                </p:oleObj>
              </mc:Choice>
              <mc:Fallback>
                <p:oleObj name="公式" r:id="rId3" imgW="12672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714620"/>
                        <a:ext cx="393720" cy="562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876208"/>
              </p:ext>
            </p:extLst>
          </p:nvPr>
        </p:nvGraphicFramePr>
        <p:xfrm>
          <a:off x="2843808" y="2768476"/>
          <a:ext cx="11731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1" name="Equation" r:id="rId5" imgW="545760" imgH="203040" progId="Equation.DSMT4">
                  <p:embed/>
                </p:oleObj>
              </mc:Choice>
              <mc:Fallback>
                <p:oleObj name="Equation" r:id="rId5" imgW="54576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768476"/>
                        <a:ext cx="117316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134546"/>
              </p:ext>
            </p:extLst>
          </p:nvPr>
        </p:nvGraphicFramePr>
        <p:xfrm>
          <a:off x="1475656" y="3361552"/>
          <a:ext cx="2003404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2" name="公式" r:id="rId7" imgW="723600" imgH="203040" progId="Equation.3">
                  <p:embed/>
                </p:oleObj>
              </mc:Choice>
              <mc:Fallback>
                <p:oleObj name="公式" r:id="rId7" imgW="7236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361552"/>
                        <a:ext cx="2003404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5" name="Picture 11"/>
          <p:cNvPicPr>
            <a:picLocks noChangeAspect="1" noChangeArrowheads="1"/>
          </p:cNvPicPr>
          <p:nvPr/>
        </p:nvPicPr>
        <p:blipFill rotWithShape="1">
          <a:blip r:embed="rId9"/>
          <a:srcRect l="7695" r="6415"/>
          <a:stretch/>
        </p:blipFill>
        <p:spPr bwMode="auto">
          <a:xfrm>
            <a:off x="5724128" y="2420888"/>
            <a:ext cx="2243911" cy="272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579605"/>
              </p:ext>
            </p:extLst>
          </p:nvPr>
        </p:nvGraphicFramePr>
        <p:xfrm>
          <a:off x="755650" y="4581525"/>
          <a:ext cx="550068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3" name="Equation" r:id="rId10" imgW="2031840" imgH="558720" progId="Equation.DSMT4">
                  <p:embed/>
                </p:oleObj>
              </mc:Choice>
              <mc:Fallback>
                <p:oleObj name="Equation" r:id="rId10" imgW="203184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55650" y="4581525"/>
                        <a:ext cx="5500688" cy="151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"/>
          <p:cNvSpPr>
            <a:spLocks noGrp="1"/>
          </p:cNvSpPr>
          <p:nvPr>
            <p:ph type="title"/>
          </p:nvPr>
        </p:nvSpPr>
        <p:spPr>
          <a:xfrm>
            <a:off x="642910" y="500042"/>
            <a:ext cx="7772400" cy="461946"/>
          </a:xfrm>
        </p:spPr>
        <p:txBody>
          <a:bodyPr/>
          <a:lstStyle/>
          <a:p>
            <a:r>
              <a:rPr lang="en-US" altLang="zh-CN" sz="3600" dirty="0" smtClean="0">
                <a:latin typeface="宋体" pitchFamily="2" charset="-122"/>
              </a:rPr>
              <a:t>§</a:t>
            </a:r>
            <a:r>
              <a:rPr lang="en-US" altLang="zh-CN" sz="3600" dirty="0" smtClean="0"/>
              <a:t>1.</a:t>
            </a:r>
            <a:r>
              <a:rPr lang="zh-CN" altLang="en-US" sz="3600" dirty="0" smtClean="0"/>
              <a:t>简谐振动</a:t>
            </a:r>
          </a:p>
        </p:txBody>
      </p:sp>
      <p:sp>
        <p:nvSpPr>
          <p:cNvPr id="4099" name="内容占位符 5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5312114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C7371F"/>
                </a:solidFill>
              </a:rPr>
              <a:t>振动</a:t>
            </a:r>
            <a:r>
              <a:rPr lang="zh-CN" altLang="en-US" sz="2800" dirty="0" smtClean="0"/>
              <a:t>：某一物理量按照一定规律在某一定值附近重复变化的现象。</a:t>
            </a:r>
            <a:endParaRPr lang="en-US" altLang="zh-CN" sz="28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C7371F"/>
                </a:solidFill>
              </a:rPr>
              <a:t>机械振动</a:t>
            </a:r>
            <a:r>
              <a:rPr lang="zh-CN" altLang="en-US" sz="2800" dirty="0" smtClean="0"/>
              <a:t>：物体沿同一路径在一定位置附近做重复的往返运动。</a:t>
            </a:r>
            <a:endParaRPr lang="en-US" altLang="zh-CN" sz="28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800" b="1" dirty="0" smtClean="0">
                <a:solidFill>
                  <a:srgbClr val="C7371F"/>
                </a:solidFill>
              </a:rPr>
              <a:t>简谐振动</a:t>
            </a:r>
            <a:r>
              <a:rPr lang="zh-CN" altLang="en-US" sz="2800" dirty="0" smtClean="0"/>
              <a:t>是振动的基础。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一、弹簧振子的运动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这种模型叫弹簧振子、简谐振子、谐振子。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物体受力：</a:t>
            </a:r>
            <a:endParaRPr lang="en-US" altLang="zh-CN" sz="2800" dirty="0" smtClean="0"/>
          </a:p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496833-FDA9-4660-9804-3CF7AECF50E6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 l="2037" t="12241" r="3796" b="8211"/>
          <a:stretch/>
        </p:blipFill>
        <p:spPr bwMode="auto">
          <a:xfrm>
            <a:off x="899592" y="4134046"/>
            <a:ext cx="3593804" cy="1095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760069"/>
              </p:ext>
            </p:extLst>
          </p:nvPr>
        </p:nvGraphicFramePr>
        <p:xfrm>
          <a:off x="3302076" y="5661248"/>
          <a:ext cx="1845988" cy="611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公式" r:id="rId4" imgW="545760" imgH="177480" progId="Equation.3">
                  <p:embed/>
                </p:oleObj>
              </mc:Choice>
              <mc:Fallback>
                <p:oleObj name="公式" r:id="rId4" imgW="545760" imgH="177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76" y="5661248"/>
                        <a:ext cx="1845988" cy="6117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427984" y="4039911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 smtClean="0"/>
              <a:t>如果竖直悬挂，选平衡点为坐标原点，具有同样的效果。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571480"/>
            <a:ext cx="7772400" cy="5381644"/>
          </a:xfrm>
        </p:spPr>
        <p:txBody>
          <a:bodyPr/>
          <a:lstStyle/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另外</a:t>
            </a:r>
            <a:r>
              <a:rPr lang="zh-CN" altLang="en-US" sz="2800" dirty="0"/>
              <a:t>：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这就提供了一种测量不规则物体的转动惯量的方法。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56836"/>
              </p:ext>
            </p:extLst>
          </p:nvPr>
        </p:nvGraphicFramePr>
        <p:xfrm>
          <a:off x="1122363" y="620688"/>
          <a:ext cx="5211762" cy="229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0" name="Equation" r:id="rId3" imgW="1930320" imgH="838080" progId="Equation.DSMT4">
                  <p:embed/>
                </p:oleObj>
              </mc:Choice>
              <mc:Fallback>
                <p:oleObj name="Equation" r:id="rId3" imgW="1930320" imgH="838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620688"/>
                        <a:ext cx="5211762" cy="229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964239"/>
              </p:ext>
            </p:extLst>
          </p:nvPr>
        </p:nvGraphicFramePr>
        <p:xfrm>
          <a:off x="1925638" y="2997200"/>
          <a:ext cx="289242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1" name="Equation" r:id="rId5" imgW="1002960" imgH="558720" progId="Equation.DSMT4">
                  <p:embed/>
                </p:oleObj>
              </mc:Choice>
              <mc:Fallback>
                <p:oleObj name="Equation" r:id="rId5" imgW="1002960" imgH="55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2997200"/>
                        <a:ext cx="2892425" cy="164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7772400" cy="747698"/>
          </a:xfrm>
        </p:spPr>
        <p:txBody>
          <a:bodyPr/>
          <a:lstStyle/>
          <a:p>
            <a:r>
              <a:rPr lang="en-US" altLang="zh-CN" sz="3600" dirty="0" smtClean="0">
                <a:latin typeface="宋体" pitchFamily="2" charset="-122"/>
              </a:rPr>
              <a:t>§6</a:t>
            </a:r>
            <a:r>
              <a:rPr lang="en-US" altLang="zh-CN" sz="3600" dirty="0" smtClean="0"/>
              <a:t>.</a:t>
            </a:r>
            <a:r>
              <a:rPr lang="zh-CN" altLang="en-US" sz="3600" dirty="0" smtClean="0"/>
              <a:t>简谐振动的合成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57232"/>
            <a:ext cx="8172480" cy="5857916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一、同方向同频率的简谐振动的合成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zh-CN" altLang="en-US" sz="2800" dirty="0" smtClean="0"/>
              <a:t>∵两振动在同一直线上，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∴合成位移应为二者的代数和</a:t>
            </a:r>
            <a:endParaRPr lang="en-US" altLang="zh-CN" sz="28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12983"/>
              </p:ext>
            </p:extLst>
          </p:nvPr>
        </p:nvGraphicFramePr>
        <p:xfrm>
          <a:off x="5238750" y="1285875"/>
          <a:ext cx="329565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6" name="Equation" r:id="rId3" imgW="1320480" imgH="482400" progId="Equation.DSMT4">
                  <p:embed/>
                </p:oleObj>
              </mc:Choice>
              <mc:Fallback>
                <p:oleObj name="Equation" r:id="rId3" imgW="132048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1285875"/>
                        <a:ext cx="3295650" cy="1214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179310"/>
              </p:ext>
            </p:extLst>
          </p:nvPr>
        </p:nvGraphicFramePr>
        <p:xfrm>
          <a:off x="855663" y="2708275"/>
          <a:ext cx="7394575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7" name="Equation" r:id="rId5" imgW="2743200" imgH="1143000" progId="Equation.DSMT4">
                  <p:embed/>
                </p:oleObj>
              </mc:Choice>
              <mc:Fallback>
                <p:oleObj name="Equation" r:id="rId5" imgW="2743200" imgH="1143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708275"/>
                        <a:ext cx="7394575" cy="33337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571480"/>
            <a:ext cx="7772400" cy="5524520"/>
          </a:xfrm>
        </p:spPr>
        <p:txBody>
          <a:bodyPr/>
          <a:lstStyle/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结论：同方向同频率的两个简谐振动合成后，仍是一个简谐振动，且振动方向不变，频率不变。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354440"/>
              </p:ext>
            </p:extLst>
          </p:nvPr>
        </p:nvGraphicFramePr>
        <p:xfrm>
          <a:off x="2555776" y="2168860"/>
          <a:ext cx="38941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0" name="Equation" r:id="rId3" imgW="1447560" imgH="215640" progId="Equation.DSMT4">
                  <p:embed/>
                </p:oleObj>
              </mc:Choice>
              <mc:Fallback>
                <p:oleObj name="Equation" r:id="rId3" imgW="144756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168860"/>
                        <a:ext cx="3894138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939829"/>
              </p:ext>
            </p:extLst>
          </p:nvPr>
        </p:nvGraphicFramePr>
        <p:xfrm>
          <a:off x="1739681" y="404663"/>
          <a:ext cx="6000671" cy="1800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1" name="Equation" r:id="rId5" imgW="2286000" imgH="685800" progId="Equation.DSMT4">
                  <p:embed/>
                </p:oleObj>
              </mc:Choice>
              <mc:Fallback>
                <p:oleObj name="Equation" r:id="rId5" imgW="22860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9681" y="404663"/>
                        <a:ext cx="6000671" cy="1800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190832"/>
              </p:ext>
            </p:extLst>
          </p:nvPr>
        </p:nvGraphicFramePr>
        <p:xfrm>
          <a:off x="1583668" y="2684946"/>
          <a:ext cx="5843588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2" name="Equation" r:id="rId7" imgW="2171520" imgH="965160" progId="Equation.DSMT4">
                  <p:embed/>
                </p:oleObj>
              </mc:Choice>
              <mc:Fallback>
                <p:oleObj name="Equation" r:id="rId7" imgW="2171520" imgH="965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668" y="2684946"/>
                        <a:ext cx="5843588" cy="250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642918"/>
            <a:ext cx="8243918" cy="5453082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dirty="0" smtClean="0"/>
              <a:t>其实用矢量表示更为简单：</a:t>
            </a:r>
            <a:endParaRPr lang="en-US" altLang="zh-CN" sz="2800" dirty="0" smtClean="0"/>
          </a:p>
          <a:p>
            <a:pPr marL="457200" indent="-457200">
              <a:buNone/>
            </a:pPr>
            <a:r>
              <a:rPr lang="zh-CN" altLang="en-US" sz="2800" dirty="0" smtClean="0"/>
              <a:t>讨论：</a:t>
            </a:r>
            <a:endParaRPr lang="en-US" altLang="zh-CN" sz="2000" dirty="0" smtClean="0"/>
          </a:p>
          <a:p>
            <a:pPr marL="457200" indent="-457200">
              <a:buNone/>
            </a:pPr>
            <a:endParaRPr lang="en-US" altLang="zh-CN" sz="2000" dirty="0" smtClean="0"/>
          </a:p>
          <a:p>
            <a:pPr marL="457200" indent="-457200">
              <a:buNone/>
            </a:pPr>
            <a:endParaRPr lang="en-US" altLang="zh-CN" sz="2000" dirty="0" smtClean="0"/>
          </a:p>
          <a:p>
            <a:pPr marL="457200" indent="-457200">
              <a:buNone/>
            </a:pPr>
            <a:endParaRPr lang="en-US" altLang="zh-CN" sz="2000" dirty="0" smtClean="0"/>
          </a:p>
          <a:p>
            <a:pPr marL="457200" indent="-457200">
              <a:buNone/>
            </a:pPr>
            <a:endParaRPr lang="en-US" altLang="zh-CN" sz="2000" dirty="0" smtClean="0"/>
          </a:p>
          <a:p>
            <a:pPr marL="457200" indent="-457200">
              <a:buNone/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339468"/>
              </p:ext>
            </p:extLst>
          </p:nvPr>
        </p:nvGraphicFramePr>
        <p:xfrm>
          <a:off x="179512" y="1772816"/>
          <a:ext cx="4373562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8" name="Equation" r:id="rId4" imgW="1295280" imgH="431640" progId="Equation.DSMT4">
                  <p:embed/>
                </p:oleObj>
              </mc:Choice>
              <mc:Fallback>
                <p:oleObj name="Equation" r:id="rId4" imgW="129528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772816"/>
                        <a:ext cx="4373562" cy="14747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805570"/>
              </p:ext>
            </p:extLst>
          </p:nvPr>
        </p:nvGraphicFramePr>
        <p:xfrm>
          <a:off x="971600" y="3148564"/>
          <a:ext cx="2527972" cy="765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9" r:id="rId6" imgW="723586" imgH="215806" progId="Equation.3">
                  <p:embed/>
                </p:oleObj>
              </mc:Choice>
              <mc:Fallback>
                <p:oleObj r:id="rId6" imgW="723586" imgH="215806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148564"/>
                        <a:ext cx="2527972" cy="7650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788434"/>
              </p:ext>
            </p:extLst>
          </p:nvPr>
        </p:nvGraphicFramePr>
        <p:xfrm>
          <a:off x="179512" y="3873475"/>
          <a:ext cx="5013325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0" name="Equation" r:id="rId8" imgW="1625400" imgH="431640" progId="Equation.DSMT4">
                  <p:embed/>
                </p:oleObj>
              </mc:Choice>
              <mc:Fallback>
                <p:oleObj name="Equation" r:id="rId8" imgW="162540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873475"/>
                        <a:ext cx="5013325" cy="1355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164791"/>
              </p:ext>
            </p:extLst>
          </p:nvPr>
        </p:nvGraphicFramePr>
        <p:xfrm>
          <a:off x="4919244" y="4514820"/>
          <a:ext cx="2605084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1" r:id="rId10" imgW="799753" imgH="215806" progId="Equation.3">
                  <p:embed/>
                </p:oleObj>
              </mc:Choice>
              <mc:Fallback>
                <p:oleObj r:id="rId10" imgW="799753" imgH="215806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244" y="4514820"/>
                        <a:ext cx="2605084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316061"/>
              </p:ext>
            </p:extLst>
          </p:nvPr>
        </p:nvGraphicFramePr>
        <p:xfrm>
          <a:off x="251520" y="5301208"/>
          <a:ext cx="42005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2" name="Equation" r:id="rId12" imgW="1282680" imgH="228600" progId="Equation.DSMT4">
                  <p:embed/>
                </p:oleObj>
              </mc:Choice>
              <mc:Fallback>
                <p:oleObj name="Equation" r:id="rId12" imgW="12826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301208"/>
                        <a:ext cx="4200525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478353"/>
              </p:ext>
            </p:extLst>
          </p:nvPr>
        </p:nvGraphicFramePr>
        <p:xfrm>
          <a:off x="4430532" y="5301208"/>
          <a:ext cx="4569452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3" r:id="rId14" imgW="1396394" imgH="215806" progId="Equation.3">
                  <p:embed/>
                </p:oleObj>
              </mc:Choice>
              <mc:Fallback>
                <p:oleObj r:id="rId14" imgW="1396394" imgH="215806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532" y="5301208"/>
                        <a:ext cx="4569452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80" name="Picture 8"/>
          <p:cNvPicPr>
            <a:picLocks noChangeAspect="1" noChangeArrowheads="1"/>
          </p:cNvPicPr>
          <p:nvPr/>
        </p:nvPicPr>
        <p:blipFill rotWithShape="1">
          <a:blip r:embed="rId16"/>
          <a:srcRect l="7959" t="4732" r="13007" b="6312"/>
          <a:stretch/>
        </p:blipFill>
        <p:spPr bwMode="auto">
          <a:xfrm>
            <a:off x="5292080" y="1414130"/>
            <a:ext cx="2913321" cy="273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接连接符 4"/>
          <p:cNvCxnSpPr/>
          <p:nvPr/>
        </p:nvCxnSpPr>
        <p:spPr bwMode="auto">
          <a:xfrm>
            <a:off x="7524328" y="1628800"/>
            <a:ext cx="0" cy="21602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6012160" y="2204864"/>
            <a:ext cx="0" cy="15841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6012160" y="2204864"/>
            <a:ext cx="151216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6884051" y="3284984"/>
            <a:ext cx="64027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>
            <a:off x="6876256" y="3284984"/>
            <a:ext cx="7795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714356"/>
            <a:ext cx="7772400" cy="5381644"/>
          </a:xfrm>
        </p:spPr>
        <p:txBody>
          <a:bodyPr/>
          <a:lstStyle/>
          <a:p>
            <a:pPr marL="457200" indent="-457200">
              <a:buNone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二、同方向不同频率的简谐振动的合成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由矢量表示法可知，合振动不是简谐振动。</a:t>
            </a:r>
            <a:endParaRPr lang="en-US" altLang="zh-CN" sz="28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为简单，设两振动的振幅相同，初相位相同：</a:t>
            </a:r>
            <a:endParaRPr lang="en-US" altLang="zh-CN" sz="2800" dirty="0" smtClean="0"/>
          </a:p>
          <a:p>
            <a:pPr marL="457200" indent="-457200">
              <a:buNone/>
            </a:pPr>
            <a:endParaRPr lang="en-US" altLang="zh-CN" sz="2800" dirty="0" smtClean="0"/>
          </a:p>
          <a:p>
            <a:pPr marL="457200" indent="-457200">
              <a:buNone/>
            </a:pPr>
            <a:endParaRPr lang="en-US" altLang="zh-CN" sz="2800" dirty="0" smtClean="0"/>
          </a:p>
          <a:p>
            <a:pPr marL="457200" indent="-457200">
              <a:buNone/>
            </a:pPr>
            <a:endParaRPr lang="en-US" altLang="zh-CN" sz="2800" dirty="0" smtClean="0"/>
          </a:p>
          <a:p>
            <a:pPr marL="457200" indent="-457200">
              <a:buNone/>
            </a:pPr>
            <a:r>
              <a:rPr lang="zh-CN" altLang="en-US" sz="2800" dirty="0" smtClean="0"/>
              <a:t>∵同向：</a:t>
            </a:r>
            <a:endParaRPr lang="en-US" altLang="zh-CN" sz="2800" dirty="0" smtClean="0"/>
          </a:p>
          <a:p>
            <a:pPr marL="457200" indent="-457200">
              <a:buNone/>
            </a:pPr>
            <a:endParaRPr lang="en-US" altLang="zh-CN" sz="1600" dirty="0" smtClean="0"/>
          </a:p>
          <a:p>
            <a:pPr marL="457200" indent="-457200">
              <a:buNone/>
            </a:pPr>
            <a:r>
              <a:rPr lang="zh-CN" altLang="en-US" sz="2800" dirty="0" smtClean="0"/>
              <a:t>和差化积：</a:t>
            </a:r>
            <a:endParaRPr lang="en-US" altLang="zh-CN" sz="2800" dirty="0" smtClean="0"/>
          </a:p>
          <a:p>
            <a:pPr marL="457200" indent="-457200">
              <a:buNone/>
            </a:pPr>
            <a:endParaRPr lang="en-US" altLang="zh-CN" sz="1600" dirty="0" smtClean="0"/>
          </a:p>
          <a:p>
            <a:pPr marL="457200" indent="-457200">
              <a:buNone/>
            </a:pPr>
            <a:r>
              <a:rPr lang="zh-CN" altLang="en-US" sz="2800" dirty="0" smtClean="0"/>
              <a:t>一般情况下，不易感觉到振幅的周期性变化。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483687"/>
              </p:ext>
            </p:extLst>
          </p:nvPr>
        </p:nvGraphicFramePr>
        <p:xfrm>
          <a:off x="1979713" y="2204864"/>
          <a:ext cx="3456384" cy="1325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4" name="Equation" r:id="rId3" imgW="1269720" imgH="482400" progId="Equation.DSMT4">
                  <p:embed/>
                </p:oleObj>
              </mc:Choice>
              <mc:Fallback>
                <p:oleObj name="Equation" r:id="rId3" imgW="126972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3" y="2204864"/>
                        <a:ext cx="3456384" cy="132520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839437"/>
              </p:ext>
            </p:extLst>
          </p:nvPr>
        </p:nvGraphicFramePr>
        <p:xfrm>
          <a:off x="2483768" y="4368329"/>
          <a:ext cx="5795963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5" name="Equation" r:id="rId5" imgW="2476440" imgH="431640" progId="Equation.DSMT4">
                  <p:embed/>
                </p:oleObj>
              </mc:Choice>
              <mc:Fallback>
                <p:oleObj name="Equation" r:id="rId5" imgW="247644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368329"/>
                        <a:ext cx="5795963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538211"/>
              </p:ext>
            </p:extLst>
          </p:nvPr>
        </p:nvGraphicFramePr>
        <p:xfrm>
          <a:off x="2051720" y="3748800"/>
          <a:ext cx="6984776" cy="61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6" name="Equation" r:id="rId7" imgW="2590560" imgH="228600" progId="Equation.DSMT4">
                  <p:embed/>
                </p:oleObj>
              </mc:Choice>
              <mc:Fallback>
                <p:oleObj name="Equation" r:id="rId7" imgW="2590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1720" y="3748800"/>
                        <a:ext cx="6984776" cy="616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955460"/>
            <a:ext cx="7772400" cy="5209844"/>
          </a:xfrm>
        </p:spPr>
        <p:txBody>
          <a:bodyPr/>
          <a:lstStyle/>
          <a:p>
            <a:r>
              <a:rPr lang="zh-CN" altLang="en-US" sz="2800" dirty="0" smtClean="0"/>
              <a:t>当              较大，而           很小时，振幅的周期性变化非常明显。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C00000"/>
                </a:solidFill>
              </a:rPr>
              <a:t>       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两频率都较大，但频率差很小的同方向的振动合成所产生的合振</a:t>
            </a:r>
            <a:r>
              <a:rPr lang="zh-CN" altLang="en-US" sz="2800" b="1" dirty="0">
                <a:solidFill>
                  <a:srgbClr val="C00000"/>
                </a:solidFill>
              </a:rPr>
              <a:t>幅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作周期性加强和减弱的振动现象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——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拍。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r>
              <a:rPr lang="zh-CN" altLang="en-US" sz="2800" dirty="0" smtClean="0"/>
              <a:t>振幅最大值为</a:t>
            </a:r>
            <a:r>
              <a:rPr lang="en-US" altLang="zh-CN" sz="2800" dirty="0" smtClean="0"/>
              <a:t>2A</a:t>
            </a:r>
            <a:r>
              <a:rPr lang="zh-CN" altLang="en-US" sz="2800" dirty="0" smtClean="0"/>
              <a:t>，最小值为</a:t>
            </a:r>
            <a:r>
              <a:rPr lang="en-US" altLang="zh-CN" sz="2800" dirty="0" smtClean="0"/>
              <a:t>0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207510"/>
              </p:ext>
            </p:extLst>
          </p:nvPr>
        </p:nvGraphicFramePr>
        <p:xfrm>
          <a:off x="1500166" y="897079"/>
          <a:ext cx="1214446" cy="587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4" name="公式" r:id="rId3" imgW="444240" imgH="215640" progId="Equation.3">
                  <p:embed/>
                </p:oleObj>
              </mc:Choice>
              <mc:Fallback>
                <p:oleObj name="公式" r:id="rId3" imgW="4442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897079"/>
                        <a:ext cx="1214446" cy="5877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095804"/>
              </p:ext>
            </p:extLst>
          </p:nvPr>
        </p:nvGraphicFramePr>
        <p:xfrm>
          <a:off x="4143372" y="966221"/>
          <a:ext cx="1000132" cy="498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5" name="公式" r:id="rId5" imgW="431640" imgH="215640" progId="Equation.3">
                  <p:embed/>
                </p:oleObj>
              </mc:Choice>
              <mc:Fallback>
                <p:oleObj name="公式" r:id="rId5" imgW="43164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966221"/>
                        <a:ext cx="1000132" cy="4982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10" name="Picture 14"/>
          <p:cNvPicPr>
            <a:picLocks noChangeAspect="1" noChangeArrowheads="1"/>
          </p:cNvPicPr>
          <p:nvPr/>
        </p:nvPicPr>
        <p:blipFill rotWithShape="1">
          <a:blip r:embed="rId7"/>
          <a:srcRect t="6640" b="11259"/>
          <a:stretch/>
        </p:blipFill>
        <p:spPr bwMode="auto">
          <a:xfrm>
            <a:off x="1259632" y="2009552"/>
            <a:ext cx="6841784" cy="1818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836712"/>
            <a:ext cx="7772400" cy="531020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2800" dirty="0" smtClean="0"/>
              <a:t>下面讨论振幅的周期和频率：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对余弦函数的绝对值来说，角度变化</a:t>
            </a:r>
            <a:r>
              <a:rPr lang="en-US" altLang="zh-CN" sz="2800" dirty="0" smtClean="0"/>
              <a:t>π</a:t>
            </a:r>
            <a:r>
              <a:rPr lang="zh-CN" altLang="en-US" sz="2800" dirty="0" smtClean="0"/>
              <a:t>，对应一个周期，故：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                                 ——</a:t>
            </a:r>
            <a:r>
              <a:rPr lang="zh-CN" altLang="en-US" sz="2800" b="1" dirty="0">
                <a:solidFill>
                  <a:srgbClr val="C00000"/>
                </a:solidFill>
              </a:rPr>
              <a:t>拍的周期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/>
              <a:t>                                               ——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拍频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graphicFrame>
        <p:nvGraphicFramePr>
          <p:cNvPr id="542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138940"/>
              </p:ext>
            </p:extLst>
          </p:nvPr>
        </p:nvGraphicFramePr>
        <p:xfrm>
          <a:off x="827584" y="3645024"/>
          <a:ext cx="4227513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33" name="Equation" r:id="rId3" imgW="1765080" imgH="888840" progId="Equation.DSMT4">
                  <p:embed/>
                </p:oleObj>
              </mc:Choice>
              <mc:Fallback>
                <p:oleObj name="Equation" r:id="rId3" imgW="1765080" imgH="8888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645024"/>
                        <a:ext cx="4227513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527845"/>
              </p:ext>
            </p:extLst>
          </p:nvPr>
        </p:nvGraphicFramePr>
        <p:xfrm>
          <a:off x="1043608" y="1412776"/>
          <a:ext cx="5795962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34" name="Equation" r:id="rId5" imgW="2476440" imgH="431640" progId="Equation.DSMT4">
                  <p:embed/>
                </p:oleObj>
              </mc:Choice>
              <mc:Fallback>
                <p:oleObj name="Equation" r:id="rId5" imgW="247644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412776"/>
                        <a:ext cx="5795962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714356"/>
            <a:ext cx="7772400" cy="5381644"/>
          </a:xfrm>
        </p:spPr>
        <p:txBody>
          <a:bodyPr/>
          <a:lstStyle/>
          <a:p>
            <a:r>
              <a:rPr lang="zh-CN" altLang="en-US" sz="2800" dirty="0" smtClean="0"/>
              <a:t>合振动的角频率：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频率：</a:t>
            </a:r>
            <a:endParaRPr lang="en-US" altLang="zh-CN" sz="28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800" dirty="0" smtClean="0"/>
              <a:t>拍的应用：</a:t>
            </a:r>
            <a:endParaRPr lang="en-US" altLang="zh-CN" sz="2800" dirty="0" smtClean="0"/>
          </a:p>
          <a:p>
            <a:pPr marL="361950" indent="-36195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用音叉校准钢琴；</a:t>
            </a:r>
            <a:endParaRPr lang="en-US" altLang="zh-CN" sz="2800" dirty="0" smtClean="0"/>
          </a:p>
          <a:p>
            <a:pPr marL="361950" indent="-36195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外差式或超外差式收音机。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b="1" dirty="0">
                <a:solidFill>
                  <a:schemeClr val="accent2"/>
                </a:solidFill>
              </a:rPr>
              <a:t>三、两个互相垂直的同频率的简谐振动的合成</a:t>
            </a:r>
            <a:endParaRPr lang="en-US" altLang="zh-CN" sz="28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sz="2800" dirty="0"/>
              <a:t>同一质点参与这样的两个振动，质点一般不会在一条直线上运动，而是做平面运动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 marL="361950" indent="-361950">
              <a:buNone/>
            </a:pPr>
            <a:endParaRPr lang="en-US" altLang="zh-CN" sz="2800" dirty="0" smtClean="0"/>
          </a:p>
          <a:p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202430"/>
              </p:ext>
            </p:extLst>
          </p:nvPr>
        </p:nvGraphicFramePr>
        <p:xfrm>
          <a:off x="3923928" y="476672"/>
          <a:ext cx="1214446" cy="932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9" name="公式" r:id="rId3" imgW="507960" imgH="393480" progId="Equation.3">
                  <p:embed/>
                </p:oleObj>
              </mc:Choice>
              <mc:Fallback>
                <p:oleObj name="公式" r:id="rId3" imgW="50796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76672"/>
                        <a:ext cx="1214446" cy="9324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329342"/>
              </p:ext>
            </p:extLst>
          </p:nvPr>
        </p:nvGraphicFramePr>
        <p:xfrm>
          <a:off x="2195736" y="1124744"/>
          <a:ext cx="3563611" cy="128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0" name="公式" r:id="rId5" imgW="977760" imgH="355320" progId="Equation.3">
                  <p:embed/>
                </p:oleObj>
              </mc:Choice>
              <mc:Fallback>
                <p:oleObj name="公式" r:id="rId5" imgW="977760" imgH="355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124744"/>
                        <a:ext cx="3563611" cy="12858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96" name="Picture 7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281761"/>
            <a:ext cx="31051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42918"/>
            <a:ext cx="7772400" cy="5453082"/>
          </a:xfrm>
        </p:spPr>
        <p:txBody>
          <a:bodyPr/>
          <a:lstStyle/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设法消去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，可得质点的轨迹：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778179"/>
              </p:ext>
            </p:extLst>
          </p:nvPr>
        </p:nvGraphicFramePr>
        <p:xfrm>
          <a:off x="966788" y="620688"/>
          <a:ext cx="6294437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8" name="Equation" r:id="rId3" imgW="2603160" imgH="914400" progId="Equation.DSMT4">
                  <p:embed/>
                </p:oleObj>
              </mc:Choice>
              <mc:Fallback>
                <p:oleObj name="Equation" r:id="rId3" imgW="2603160" imgH="914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620688"/>
                        <a:ext cx="6294437" cy="221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676261"/>
              </p:ext>
            </p:extLst>
          </p:nvPr>
        </p:nvGraphicFramePr>
        <p:xfrm>
          <a:off x="1037729" y="3156545"/>
          <a:ext cx="7278687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9" name="Equation" r:id="rId5" imgW="3174840" imgH="1333440" progId="Equation.DSMT4">
                  <p:embed/>
                </p:oleObj>
              </mc:Choice>
              <mc:Fallback>
                <p:oleObj name="Equation" r:id="rId5" imgW="3174840" imgH="1333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7729" y="3156545"/>
                        <a:ext cx="7278687" cy="315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714356"/>
            <a:ext cx="7772400" cy="5929354"/>
          </a:xfrm>
        </p:spPr>
        <p:txBody>
          <a:bodyPr/>
          <a:lstStyle/>
          <a:p>
            <a:r>
              <a:rPr lang="zh-CN" altLang="en-US" sz="2800" dirty="0" smtClean="0"/>
              <a:t>讨论：</a:t>
            </a:r>
            <a:endParaRPr lang="en-US" altLang="zh-CN" sz="2800" dirty="0" smtClean="0"/>
          </a:p>
          <a:p>
            <a:pPr marL="457200" indent="-457200"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）两振动相位相同，              ，则</a:t>
            </a:r>
            <a:endParaRPr lang="en-US" altLang="zh-CN" sz="2800" dirty="0" smtClean="0"/>
          </a:p>
          <a:p>
            <a:pPr marL="457200" indent="-457200">
              <a:buNone/>
            </a:pPr>
            <a:r>
              <a:rPr lang="en-US" altLang="zh-CN" sz="2800" dirty="0" smtClean="0"/>
              <a:t>	 </a:t>
            </a:r>
            <a:r>
              <a:rPr lang="zh-CN" altLang="en-US" sz="2800" dirty="0" smtClean="0"/>
              <a:t>此为一过原点的直线，斜率为：</a:t>
            </a:r>
            <a:endParaRPr lang="en-US" altLang="zh-CN" sz="2800" dirty="0" smtClean="0"/>
          </a:p>
          <a:p>
            <a:pPr marL="457200" indent="-457200">
              <a:buNone/>
            </a:pPr>
            <a:r>
              <a:rPr lang="zh-CN" altLang="en-US" sz="2800" dirty="0" smtClean="0"/>
              <a:t>质点到原点的距离：</a:t>
            </a:r>
            <a:endParaRPr lang="en-US" altLang="zh-CN" sz="2800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800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800" dirty="0" smtClean="0"/>
          </a:p>
          <a:p>
            <a:pPr marL="457200" indent="-457200">
              <a:buNone/>
            </a:pPr>
            <a:endParaRPr lang="en-US" altLang="zh-CN" sz="2800" dirty="0" smtClean="0"/>
          </a:p>
          <a:p>
            <a:pPr marL="457200" indent="-457200">
              <a:buNone/>
            </a:pPr>
            <a:endParaRPr lang="en-US" altLang="zh-CN" sz="2800" dirty="0" smtClean="0"/>
          </a:p>
          <a:p>
            <a:pPr marL="457200" indent="-457200">
              <a:buNone/>
            </a:pPr>
            <a:r>
              <a:rPr lang="zh-CN" altLang="en-US" sz="2800" dirty="0" smtClean="0"/>
              <a:t>此时合振动仍是一个简谐振动，</a:t>
            </a:r>
            <a:endParaRPr lang="en-US" altLang="zh-CN" sz="2800" dirty="0" smtClean="0"/>
          </a:p>
          <a:p>
            <a:pPr marL="457200" indent="-457200">
              <a:buNone/>
            </a:pPr>
            <a:r>
              <a:rPr lang="zh-CN" altLang="en-US" sz="2800" dirty="0" smtClean="0"/>
              <a:t>角频率仍为   ，振幅为</a:t>
            </a:r>
            <a:r>
              <a:rPr lang="en-US" altLang="zh-CN" sz="2800" dirty="0" smtClean="0"/>
              <a:t>	 	    </a:t>
            </a:r>
            <a:r>
              <a:rPr lang="zh-CN" altLang="en-US" sz="2800" dirty="0" smtClean="0"/>
              <a:t>，轨迹为：</a:t>
            </a:r>
            <a:endParaRPr lang="en-US" altLang="zh-CN" sz="2000" dirty="0" smtClean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025987"/>
              </p:ext>
            </p:extLst>
          </p:nvPr>
        </p:nvGraphicFramePr>
        <p:xfrm>
          <a:off x="3929058" y="1196752"/>
          <a:ext cx="1482954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1" name="公式" r:id="rId3" imgW="647640" imgH="215640" progId="Equation.3">
                  <p:embed/>
                </p:oleObj>
              </mc:Choice>
              <mc:Fallback>
                <p:oleObj name="公式" r:id="rId3" imgW="6476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1196752"/>
                        <a:ext cx="1482954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57451"/>
              </p:ext>
            </p:extLst>
          </p:nvPr>
        </p:nvGraphicFramePr>
        <p:xfrm>
          <a:off x="6167006" y="1700808"/>
          <a:ext cx="1357322" cy="70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2" name="公式" r:id="rId5" imgW="545760" imgH="279360" progId="Equation.3">
                  <p:embed/>
                </p:oleObj>
              </mc:Choice>
              <mc:Fallback>
                <p:oleObj name="公式" r:id="rId5" imgW="545760" imgH="2793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006" y="1700808"/>
                        <a:ext cx="1357322" cy="70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638019"/>
              </p:ext>
            </p:extLst>
          </p:nvPr>
        </p:nvGraphicFramePr>
        <p:xfrm>
          <a:off x="3655864" y="2185988"/>
          <a:ext cx="2500312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3" name="Equation" r:id="rId7" imgW="825480" imgH="228600" progId="Equation.DSMT4">
                  <p:embed/>
                </p:oleObj>
              </mc:Choice>
              <mc:Fallback>
                <p:oleObj name="Equation" r:id="rId7" imgW="8254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5864" y="2185988"/>
                        <a:ext cx="2500312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610300"/>
              </p:ext>
            </p:extLst>
          </p:nvPr>
        </p:nvGraphicFramePr>
        <p:xfrm>
          <a:off x="760413" y="2795588"/>
          <a:ext cx="5411787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4" name="Equation" r:id="rId9" imgW="2349360" imgH="876240" progId="Equation.DSMT4">
                  <p:embed/>
                </p:oleObj>
              </mc:Choice>
              <mc:Fallback>
                <p:oleObj name="Equation" r:id="rId9" imgW="2349360" imgH="8762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2795588"/>
                        <a:ext cx="5411787" cy="204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840558"/>
              </p:ext>
            </p:extLst>
          </p:nvPr>
        </p:nvGraphicFramePr>
        <p:xfrm>
          <a:off x="2483768" y="5408386"/>
          <a:ext cx="428628" cy="396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5" name="公式" r:id="rId11" imgW="152280" imgH="139680" progId="Equation.3">
                  <p:embed/>
                </p:oleObj>
              </mc:Choice>
              <mc:Fallback>
                <p:oleObj name="公式" r:id="rId11" imgW="152280" imgH="1396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5408386"/>
                        <a:ext cx="428628" cy="3968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071600"/>
              </p:ext>
            </p:extLst>
          </p:nvPr>
        </p:nvGraphicFramePr>
        <p:xfrm>
          <a:off x="4139952" y="5229200"/>
          <a:ext cx="1571636" cy="665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6" name="公式" r:id="rId13" imgW="698400" imgH="291960" progId="Equation.3">
                  <p:embed/>
                </p:oleObj>
              </mc:Choice>
              <mc:Fallback>
                <p:oleObj name="公式" r:id="rId13" imgW="698400" imgH="2919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5229200"/>
                        <a:ext cx="1571636" cy="6650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737988"/>
              </p:ext>
            </p:extLst>
          </p:nvPr>
        </p:nvGraphicFramePr>
        <p:xfrm>
          <a:off x="7236296" y="5148157"/>
          <a:ext cx="1571636" cy="873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7" name="公式" r:id="rId15" imgW="507960" imgH="279360" progId="Equation.3">
                  <p:embed/>
                </p:oleObj>
              </mc:Choice>
              <mc:Fallback>
                <p:oleObj name="公式" r:id="rId15" imgW="507960" imgH="2793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5148157"/>
                        <a:ext cx="1571636" cy="8731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614417"/>
              </p:ext>
            </p:extLst>
          </p:nvPr>
        </p:nvGraphicFramePr>
        <p:xfrm>
          <a:off x="6239014" y="1090756"/>
          <a:ext cx="1357322" cy="754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8" name="公式" r:id="rId17" imgW="507960" imgH="279360" progId="Equation.3">
                  <p:embed/>
                </p:oleObj>
              </mc:Choice>
              <mc:Fallback>
                <p:oleObj name="公式" r:id="rId17" imgW="507960" imgH="2793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9014" y="1090756"/>
                        <a:ext cx="1357322" cy="7540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77" name="Picture 33"/>
          <p:cNvPicPr>
            <a:picLocks noChangeAspect="1" noChangeArrowheads="1"/>
          </p:cNvPicPr>
          <p:nvPr/>
        </p:nvPicPr>
        <p:blipFill rotWithShape="1">
          <a:blip r:embed="rId19"/>
          <a:srcRect r="4916"/>
          <a:stretch/>
        </p:blipFill>
        <p:spPr bwMode="auto">
          <a:xfrm>
            <a:off x="6157333" y="2441978"/>
            <a:ext cx="2879163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714356"/>
            <a:ext cx="8243918" cy="5381644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zh-CN" altLang="en-US" sz="2800" dirty="0" smtClean="0"/>
              <a:t>牛二定律：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					    ——</a:t>
            </a:r>
            <a:r>
              <a:rPr lang="zh-CN" altLang="en-US" sz="2800" dirty="0" smtClean="0"/>
              <a:t>二阶微分方程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dirty="0" smtClean="0"/>
              <a:t>求运动方程：</a:t>
            </a:r>
            <a:r>
              <a:rPr lang="en-US" altLang="zh-CN" dirty="0" smtClean="0"/>
              <a:t>x=x(t)</a:t>
            </a: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有</a:t>
            </a:r>
            <a:r>
              <a:rPr lang="en-US" altLang="zh-CN" sz="2800" dirty="0" smtClean="0"/>
              <a:t>x(t)</a:t>
            </a:r>
            <a:r>
              <a:rPr lang="zh-CN" altLang="en-US" sz="2800" dirty="0" smtClean="0"/>
              <a:t>的二阶导数是其自身的负值并乘以一个常数。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044134"/>
              </p:ext>
            </p:extLst>
          </p:nvPr>
        </p:nvGraphicFramePr>
        <p:xfrm>
          <a:off x="2431281" y="525463"/>
          <a:ext cx="264477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9" name="Equation" r:id="rId3" imgW="1002960" imgH="787320" progId="Equation.DSMT4">
                  <p:embed/>
                </p:oleObj>
              </mc:Choice>
              <mc:Fallback>
                <p:oleObj name="Equation" r:id="rId3" imgW="1002960" imgH="787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281" y="525463"/>
                        <a:ext cx="2644775" cy="2114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133271"/>
              </p:ext>
            </p:extLst>
          </p:nvPr>
        </p:nvGraphicFramePr>
        <p:xfrm>
          <a:off x="4355976" y="2492896"/>
          <a:ext cx="3648794" cy="2298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0" name="Equation" r:id="rId5" imgW="1333440" imgH="825480" progId="Equation.DSMT4">
                  <p:embed/>
                </p:oleObj>
              </mc:Choice>
              <mc:Fallback>
                <p:oleObj name="Equation" r:id="rId5" imgW="1333440" imgH="825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492896"/>
                        <a:ext cx="3648794" cy="2298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252006"/>
              </p:ext>
            </p:extLst>
          </p:nvPr>
        </p:nvGraphicFramePr>
        <p:xfrm>
          <a:off x="2038350" y="5445125"/>
          <a:ext cx="38417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1" name="Equation" r:id="rId7" imgW="1231560" imgH="215640" progId="Equation.DSMT4">
                  <p:embed/>
                </p:oleObj>
              </mc:Choice>
              <mc:Fallback>
                <p:oleObj name="Equation" r:id="rId7" imgW="12315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38350" y="5445125"/>
                        <a:ext cx="384175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571480"/>
            <a:ext cx="7772400" cy="552452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）两振动相位相差</a:t>
            </a:r>
            <a:r>
              <a:rPr lang="en-US" altLang="zh-CN" sz="2800" dirty="0" smtClean="0"/>
              <a:t>π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pPr marL="457200" indent="-457200">
              <a:buNone/>
            </a:pPr>
            <a:r>
              <a:rPr lang="en-US" altLang="zh-CN" sz="2800" dirty="0" smtClean="0"/>
              <a:t>			</a:t>
            </a:r>
            <a:r>
              <a:rPr lang="zh-CN" altLang="en-US" sz="2800" dirty="0" smtClean="0"/>
              <a:t>为一过原点的直线，斜率为</a:t>
            </a:r>
            <a:endParaRPr lang="en-US" altLang="zh-CN" sz="2800" dirty="0" smtClean="0"/>
          </a:p>
          <a:p>
            <a:pPr marL="457200" indent="-457200">
              <a:buNone/>
            </a:pPr>
            <a:endParaRPr lang="en-US" altLang="zh-CN" sz="2800" dirty="0" smtClean="0"/>
          </a:p>
          <a:p>
            <a:pPr marL="457200" indent="-457200">
              <a:buNone/>
            </a:pPr>
            <a:r>
              <a:rPr lang="zh-CN" altLang="en-US" sz="2800" dirty="0" smtClean="0"/>
              <a:t>同样得到：</a:t>
            </a:r>
            <a:endParaRPr lang="en-US" altLang="zh-CN" sz="2800" dirty="0" smtClean="0"/>
          </a:p>
          <a:p>
            <a:pPr marL="457200" indent="-457200">
              <a:buNone/>
            </a:pPr>
            <a:endParaRPr lang="en-US" altLang="zh-CN" sz="2800" dirty="0" smtClean="0"/>
          </a:p>
          <a:p>
            <a:pPr marL="457200" indent="-457200">
              <a:buNone/>
            </a:pPr>
            <a:endParaRPr lang="en-US" altLang="zh-CN" sz="2800" dirty="0" smtClean="0"/>
          </a:p>
          <a:p>
            <a:pPr marL="457200" indent="-457200">
              <a:buNone/>
            </a:pPr>
            <a:r>
              <a:rPr lang="zh-CN" altLang="en-US" sz="2800" dirty="0" smtClean="0"/>
              <a:t>其中</a:t>
            </a:r>
            <a:r>
              <a:rPr lang="zh-CN" altLang="en-US" sz="2800" dirty="0"/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033690"/>
              </p:ext>
            </p:extLst>
          </p:nvPr>
        </p:nvGraphicFramePr>
        <p:xfrm>
          <a:off x="899592" y="980728"/>
          <a:ext cx="17145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67" name="Equation" r:id="rId3" imgW="609480" imgH="279360" progId="Equation.DSMT4">
                  <p:embed/>
                </p:oleObj>
              </mc:Choice>
              <mc:Fallback>
                <p:oleObj name="Equation" r:id="rId3" imgW="60948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980728"/>
                        <a:ext cx="1714500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02074"/>
              </p:ext>
            </p:extLst>
          </p:nvPr>
        </p:nvGraphicFramePr>
        <p:xfrm>
          <a:off x="4500562" y="470693"/>
          <a:ext cx="2015718" cy="654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68" name="公式" r:id="rId5" imgW="672840" imgH="215640" progId="Equation.3">
                  <p:embed/>
                </p:oleObj>
              </mc:Choice>
              <mc:Fallback>
                <p:oleObj name="公式" r:id="rId5" imgW="67284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470693"/>
                        <a:ext cx="2015718" cy="654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557265"/>
              </p:ext>
            </p:extLst>
          </p:nvPr>
        </p:nvGraphicFramePr>
        <p:xfrm>
          <a:off x="827584" y="2708920"/>
          <a:ext cx="3965729" cy="714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69" name="公式" r:id="rId7" imgW="1638000" imgH="291960" progId="Equation.3">
                  <p:embed/>
                </p:oleObj>
              </mc:Choice>
              <mc:Fallback>
                <p:oleObj name="公式" r:id="rId7" imgW="1638000" imgH="291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08920"/>
                        <a:ext cx="3965729" cy="7143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6786577" y="1000108"/>
          <a:ext cx="1802143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70" name="公式" r:id="rId9" imgW="647640" imgH="279360" progId="Equation.3">
                  <p:embed/>
                </p:oleObj>
              </mc:Choice>
              <mc:Fallback>
                <p:oleObj name="公式" r:id="rId9" imgW="647640" imgH="2793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77" y="1000108"/>
                        <a:ext cx="1802143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087683"/>
              </p:ext>
            </p:extLst>
          </p:nvPr>
        </p:nvGraphicFramePr>
        <p:xfrm>
          <a:off x="899592" y="4515381"/>
          <a:ext cx="2944502" cy="713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71" name="公式" r:id="rId11" imgW="901440" imgH="215640" progId="Equation.3">
                  <p:embed/>
                </p:oleObj>
              </mc:Choice>
              <mc:Fallback>
                <p:oleObj name="公式" r:id="rId11" imgW="90144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515381"/>
                        <a:ext cx="2944502" cy="7138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714876" y="1844824"/>
            <a:ext cx="3929090" cy="3394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785794"/>
            <a:ext cx="7772400" cy="5310206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）两振动相位差为</a:t>
            </a:r>
            <a:endParaRPr lang="en-US" altLang="zh-CN" sz="2800" dirty="0" smtClean="0"/>
          </a:p>
          <a:p>
            <a:pPr marL="457200" indent="-457200">
              <a:buNone/>
            </a:pPr>
            <a:endParaRPr lang="en-US" altLang="zh-CN" sz="1400" dirty="0" smtClean="0"/>
          </a:p>
          <a:p>
            <a:pPr marL="457200" indent="-457200">
              <a:buNone/>
            </a:pPr>
            <a:r>
              <a:rPr lang="zh-CN" altLang="en-US" sz="2800" dirty="0" smtClean="0"/>
              <a:t>    轨迹方程：</a:t>
            </a:r>
            <a:r>
              <a:rPr lang="en-US" altLang="zh-CN" sz="2800" dirty="0" smtClean="0"/>
              <a:t>			</a:t>
            </a:r>
          </a:p>
          <a:p>
            <a:pPr marL="457200" indent="-457200">
              <a:buNone/>
            </a:pPr>
            <a:endParaRPr lang="en-US" altLang="zh-CN" sz="1400" dirty="0" smtClean="0"/>
          </a:p>
          <a:p>
            <a:pPr marL="457200" indent="-457200">
              <a:buNone/>
            </a:pPr>
            <a:r>
              <a:rPr lang="zh-CN" altLang="en-US" sz="2800" dirty="0" smtClean="0"/>
              <a:t>运动方向讨论：</a:t>
            </a:r>
            <a:endParaRPr lang="en-US" altLang="zh-CN" sz="2800" dirty="0" smtClean="0"/>
          </a:p>
          <a:p>
            <a:pPr marL="457200" indent="-457200">
              <a:buNone/>
            </a:pPr>
            <a:endParaRPr lang="en-US" altLang="zh-CN" sz="2800" dirty="0"/>
          </a:p>
          <a:p>
            <a:pPr marL="457200" indent="-457200">
              <a:buNone/>
            </a:pPr>
            <a:endParaRPr lang="en-US" altLang="zh-CN" sz="2800" dirty="0" smtClean="0"/>
          </a:p>
          <a:p>
            <a:pPr marL="457200" indent="-457200">
              <a:buNone/>
            </a:pPr>
            <a:endParaRPr lang="en-US" altLang="zh-CN" sz="2800" dirty="0" smtClean="0"/>
          </a:p>
          <a:p>
            <a:pPr marL="457200" indent="-457200">
              <a:buNone/>
            </a:pPr>
            <a:r>
              <a:rPr lang="zh-CN" altLang="en-US" sz="2800" dirty="0" smtClean="0"/>
              <a:t>当</a:t>
            </a:r>
            <a:r>
              <a:rPr lang="en-US" altLang="zh-CN" sz="2800" dirty="0" smtClean="0"/>
              <a:t>		              </a:t>
            </a:r>
            <a:r>
              <a:rPr lang="zh-CN" altLang="en-US" sz="2800" dirty="0" smtClean="0"/>
              <a:t>时，</a:t>
            </a:r>
            <a:endParaRPr lang="en-US" altLang="zh-CN" sz="2800" dirty="0"/>
          </a:p>
          <a:p>
            <a:pPr marL="457200" indent="-457200">
              <a:buNone/>
            </a:pPr>
            <a:r>
              <a:rPr lang="en-US" altLang="zh-CN" sz="2800" dirty="0" smtClean="0"/>
              <a:t> t</a:t>
            </a:r>
            <a:r>
              <a:rPr lang="zh-CN" altLang="en-US" sz="2800" dirty="0" smtClean="0"/>
              <a:t>增加一小量，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为正，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为负，</a:t>
            </a:r>
          </a:p>
          <a:p>
            <a:pPr marL="457200" indent="-457200">
              <a:buNone/>
            </a:pPr>
            <a:r>
              <a:rPr lang="zh-CN" altLang="en-US" sz="2800" dirty="0" smtClean="0"/>
              <a:t>即到</a:t>
            </a:r>
            <a:r>
              <a:rPr lang="en-US" altLang="zh-CN" sz="2800" dirty="0" smtClean="0"/>
              <a:t>II</a:t>
            </a:r>
            <a:r>
              <a:rPr lang="zh-CN" altLang="en-US" sz="2800" dirty="0" smtClean="0"/>
              <a:t>象限，故为顺时针方向。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3786182" y="500042"/>
          <a:ext cx="739239" cy="895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66" name="公式" r:id="rId3" imgW="190440" imgH="228600" progId="Equation.3">
                  <p:embed/>
                </p:oleObj>
              </mc:Choice>
              <mc:Fallback>
                <p:oleObj name="公式" r:id="rId3" imgW="19044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500042"/>
                        <a:ext cx="739239" cy="8950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45994"/>
              </p:ext>
            </p:extLst>
          </p:nvPr>
        </p:nvGraphicFramePr>
        <p:xfrm>
          <a:off x="4730403" y="642918"/>
          <a:ext cx="1929829" cy="676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67" name="公式" r:id="rId5" imgW="660240" imgH="228600" progId="Equation.3">
                  <p:embed/>
                </p:oleObj>
              </mc:Choice>
              <mc:Fallback>
                <p:oleObj name="公式" r:id="rId5" imgW="66024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403" y="642918"/>
                        <a:ext cx="1929829" cy="6762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35346"/>
              </p:ext>
            </p:extLst>
          </p:nvPr>
        </p:nvGraphicFramePr>
        <p:xfrm>
          <a:off x="2715182" y="1378280"/>
          <a:ext cx="1928826" cy="898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68" name="公式" r:id="rId7" imgW="634680" imgH="291960" progId="Equation.3">
                  <p:embed/>
                </p:oleObj>
              </mc:Choice>
              <mc:Fallback>
                <p:oleObj name="公式" r:id="rId7" imgW="634680" imgH="291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5182" y="1378280"/>
                        <a:ext cx="1928826" cy="8985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929524"/>
              </p:ext>
            </p:extLst>
          </p:nvPr>
        </p:nvGraphicFramePr>
        <p:xfrm>
          <a:off x="827584" y="2852936"/>
          <a:ext cx="427355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69" name="Equation" r:id="rId9" imgW="1498320" imgH="482400" progId="Equation.DSMT4">
                  <p:embed/>
                </p:oleObj>
              </mc:Choice>
              <mc:Fallback>
                <p:oleObj name="Equation" r:id="rId9" imgW="1498320" imgH="482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852936"/>
                        <a:ext cx="4273550" cy="138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609594"/>
              </p:ext>
            </p:extLst>
          </p:nvPr>
        </p:nvGraphicFramePr>
        <p:xfrm>
          <a:off x="1155477" y="4365104"/>
          <a:ext cx="1785950" cy="579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70" name="公式" r:id="rId11" imgW="672840" imgH="215640" progId="Equation.3">
                  <p:embed/>
                </p:oleObj>
              </mc:Choice>
              <mc:Fallback>
                <p:oleObj name="公式" r:id="rId11" imgW="67284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477" y="4365104"/>
                        <a:ext cx="1785950" cy="5794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770025"/>
              </p:ext>
            </p:extLst>
          </p:nvPr>
        </p:nvGraphicFramePr>
        <p:xfrm>
          <a:off x="3560936" y="4329100"/>
          <a:ext cx="22352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71" name="Equation" r:id="rId13" imgW="838080" imgH="228600" progId="Equation.DSMT4">
                  <p:embed/>
                </p:oleObj>
              </mc:Choice>
              <mc:Fallback>
                <p:oleObj name="Equation" r:id="rId13" imgW="83808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936" y="4329100"/>
                        <a:ext cx="2235200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352" name="Picture 8"/>
          <p:cNvPicPr>
            <a:picLocks noChangeAspect="1" noChangeArrowheads="1"/>
          </p:cNvPicPr>
          <p:nvPr/>
        </p:nvPicPr>
        <p:blipFill rotWithShape="1">
          <a:blip r:embed="rId15"/>
          <a:srcRect l="16714"/>
          <a:stretch/>
        </p:blipFill>
        <p:spPr bwMode="auto">
          <a:xfrm>
            <a:off x="5902023" y="1346717"/>
            <a:ext cx="2558409" cy="268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任意多边形 1"/>
          <p:cNvSpPr/>
          <p:nvPr/>
        </p:nvSpPr>
        <p:spPr bwMode="auto">
          <a:xfrm rot="4393306">
            <a:off x="7014083" y="3210858"/>
            <a:ext cx="516461" cy="345989"/>
          </a:xfrm>
          <a:custGeom>
            <a:avLst/>
            <a:gdLst>
              <a:gd name="connsiteX0" fmla="*/ 0 w 287079"/>
              <a:gd name="connsiteY0" fmla="*/ 0 h 382772"/>
              <a:gd name="connsiteX1" fmla="*/ 170121 w 287079"/>
              <a:gd name="connsiteY1" fmla="*/ 138223 h 382772"/>
              <a:gd name="connsiteX2" fmla="*/ 287079 w 287079"/>
              <a:gd name="connsiteY2" fmla="*/ 382772 h 38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079" h="382772">
                <a:moveTo>
                  <a:pt x="0" y="0"/>
                </a:moveTo>
                <a:cubicBezTo>
                  <a:pt x="61137" y="37214"/>
                  <a:pt x="122275" y="74428"/>
                  <a:pt x="170121" y="138223"/>
                </a:cubicBezTo>
                <a:cubicBezTo>
                  <a:pt x="217967" y="202018"/>
                  <a:pt x="252523" y="292395"/>
                  <a:pt x="287079" y="382772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848" y="273094"/>
            <a:ext cx="8029604" cy="6072230"/>
          </a:xfrm>
        </p:spPr>
        <p:txBody>
          <a:bodyPr/>
          <a:lstStyle/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）相位差为</a:t>
            </a:r>
            <a:r>
              <a:rPr lang="en-US" altLang="zh-CN" sz="2800" dirty="0" smtClean="0"/>
              <a:t>			    </a:t>
            </a:r>
            <a:r>
              <a:rPr lang="zh-CN" altLang="en-US" sz="2800" dirty="0" smtClean="0"/>
              <a:t>椭圆，逆时针，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</a:t>
            </a:r>
            <a:r>
              <a:rPr lang="zh-CN" altLang="en-US" sz="2800" dirty="0" smtClean="0"/>
              <a:t>自己讨论。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5</a:t>
            </a:r>
            <a:r>
              <a:rPr lang="zh-CN" altLang="en-US" sz="2800" dirty="0" smtClean="0"/>
              <a:t>）其它情况下，为其它方向的椭圆：</a:t>
            </a:r>
            <a:endParaRPr lang="en-US" altLang="zh-CN" sz="28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  <p:pic>
        <p:nvPicPr>
          <p:cNvPr id="37" name="Picture 9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0617" y="2205024"/>
            <a:ext cx="1565699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616112"/>
              </p:ext>
            </p:extLst>
          </p:nvPr>
        </p:nvGraphicFramePr>
        <p:xfrm>
          <a:off x="2571736" y="549086"/>
          <a:ext cx="785818" cy="791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3" name="公式" r:id="rId4" imgW="228600" imgH="228600" progId="Equation.3">
                  <p:embed/>
                </p:oleObj>
              </mc:Choice>
              <mc:Fallback>
                <p:oleObj name="公式" r:id="rId4" imgW="2286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549086"/>
                        <a:ext cx="785818" cy="7916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309815"/>
              </p:ext>
            </p:extLst>
          </p:nvPr>
        </p:nvGraphicFramePr>
        <p:xfrm>
          <a:off x="3571868" y="664372"/>
          <a:ext cx="1857388" cy="60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4" name="公式" r:id="rId6" imgW="711000" imgH="228600" progId="Equation.3">
                  <p:embed/>
                </p:oleObj>
              </mc:Choice>
              <mc:Fallback>
                <p:oleObj name="公式" r:id="rId6" imgW="7110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664372"/>
                        <a:ext cx="1857388" cy="60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403322"/>
              </p:ext>
            </p:extLst>
          </p:nvPr>
        </p:nvGraphicFramePr>
        <p:xfrm>
          <a:off x="3579105" y="3537012"/>
          <a:ext cx="452835" cy="750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5" name="公式" r:id="rId8" imgW="139680" imgH="228600" progId="Equation.3">
                  <p:embed/>
                </p:oleObj>
              </mc:Choice>
              <mc:Fallback>
                <p:oleObj name="公式" r:id="rId8" imgW="13968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105" y="3537012"/>
                        <a:ext cx="452835" cy="7500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6" name="Picture 8"/>
          <p:cNvPicPr>
            <a:picLocks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 flipV="1">
            <a:off x="4499992" y="4329260"/>
            <a:ext cx="1440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8" name="Picture 10"/>
          <p:cNvPicPr>
            <a:picLocks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200452" y="2133016"/>
            <a:ext cx="1440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9" name="Picture 11"/>
          <p:cNvPicPr>
            <a:picLocks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763688" y="4293256"/>
            <a:ext cx="1440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80" name="Picture 12"/>
          <p:cNvPicPr>
            <a:picLocks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167844" y="4257252"/>
            <a:ext cx="1440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27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133847"/>
              </p:ext>
            </p:extLst>
          </p:nvPr>
        </p:nvGraphicFramePr>
        <p:xfrm>
          <a:off x="2196152" y="5697252"/>
          <a:ext cx="575071" cy="750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6" name="公式" r:id="rId14" imgW="177480" imgH="228600" progId="Equation.3">
                  <p:embed/>
                </p:oleObj>
              </mc:Choice>
              <mc:Fallback>
                <p:oleObj name="公式" r:id="rId14" imgW="177480" imgH="228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152" y="5697252"/>
                        <a:ext cx="575071" cy="7500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658087"/>
              </p:ext>
            </p:extLst>
          </p:nvPr>
        </p:nvGraphicFramePr>
        <p:xfrm>
          <a:off x="4875776" y="5692519"/>
          <a:ext cx="616744" cy="750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7" name="公式" r:id="rId16" imgW="190440" imgH="228600" progId="Equation.3">
                  <p:embed/>
                </p:oleObj>
              </mc:Choice>
              <mc:Fallback>
                <p:oleObj name="公式" r:id="rId16" imgW="190440" imgH="228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5776" y="5692519"/>
                        <a:ext cx="616744" cy="7500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89364"/>
              </p:ext>
            </p:extLst>
          </p:nvPr>
        </p:nvGraphicFramePr>
        <p:xfrm>
          <a:off x="4983261" y="3537012"/>
          <a:ext cx="452835" cy="750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8" name="公式" r:id="rId18" imgW="139680" imgH="228600" progId="Equation.3">
                  <p:embed/>
                </p:oleObj>
              </mc:Choice>
              <mc:Fallback>
                <p:oleObj name="公式" r:id="rId18" imgW="13968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261" y="3537012"/>
                        <a:ext cx="452835" cy="7500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734829"/>
              </p:ext>
            </p:extLst>
          </p:nvPr>
        </p:nvGraphicFramePr>
        <p:xfrm>
          <a:off x="7681835" y="3645024"/>
          <a:ext cx="562573" cy="37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9" name="公式" r:id="rId20" imgW="139680" imgH="139680" progId="Equation.3">
                  <p:embed/>
                </p:oleObj>
              </mc:Choice>
              <mc:Fallback>
                <p:oleObj name="公式" r:id="rId20" imgW="139680" imgH="13968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1835" y="3645024"/>
                        <a:ext cx="562573" cy="37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981710"/>
              </p:ext>
            </p:extLst>
          </p:nvPr>
        </p:nvGraphicFramePr>
        <p:xfrm>
          <a:off x="6336196" y="3501008"/>
          <a:ext cx="575071" cy="750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0" name="公式" r:id="rId22" imgW="177480" imgH="228600" progId="Equation.3">
                  <p:embed/>
                </p:oleObj>
              </mc:Choice>
              <mc:Fallback>
                <p:oleObj name="公式" r:id="rId22" imgW="177480" imgH="2286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196" y="3501008"/>
                        <a:ext cx="575071" cy="7500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835146"/>
              </p:ext>
            </p:extLst>
          </p:nvPr>
        </p:nvGraphicFramePr>
        <p:xfrm>
          <a:off x="3600308" y="5667238"/>
          <a:ext cx="575071" cy="750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1" name="公式" r:id="rId24" imgW="177480" imgH="228600" progId="Equation.3">
                  <p:embed/>
                </p:oleObj>
              </mc:Choice>
              <mc:Fallback>
                <p:oleObj name="公式" r:id="rId24" imgW="177480" imgH="2286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308" y="5667238"/>
                        <a:ext cx="575071" cy="7500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88" name="Picture 20"/>
          <p:cNvPicPr>
            <a:picLocks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5904148" y="4329260"/>
            <a:ext cx="1440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27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839417"/>
              </p:ext>
            </p:extLst>
          </p:nvPr>
        </p:nvGraphicFramePr>
        <p:xfrm>
          <a:off x="6374115" y="5805801"/>
          <a:ext cx="500066" cy="395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2" name="公式" r:id="rId27" imgW="228600" imgH="177480" progId="Equation.3">
                  <p:embed/>
                </p:oleObj>
              </mc:Choice>
              <mc:Fallback>
                <p:oleObj name="公式" r:id="rId27" imgW="228600" imgH="17748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4115" y="5805801"/>
                        <a:ext cx="500066" cy="3955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" name="Picture 4"/>
          <p:cNvPicPr>
            <a:picLocks noChangeArrowheads="1"/>
          </p:cNvPicPr>
          <p:nvPr/>
        </p:nvPicPr>
        <p:blipFill>
          <a:blip r:embed="rId29"/>
          <a:srcRect/>
          <a:stretch>
            <a:fillRect/>
          </a:stretch>
        </p:blipFill>
        <p:spPr bwMode="auto">
          <a:xfrm>
            <a:off x="3059992" y="2169020"/>
            <a:ext cx="1440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7"/>
          <p:cNvPicPr>
            <a:picLocks noChangeArrowheads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>
            <a:off x="4464148" y="2168860"/>
            <a:ext cx="1440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20"/>
          <p:cNvPicPr>
            <a:picLocks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1727844" y="2277032"/>
            <a:ext cx="144000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828804"/>
              </p:ext>
            </p:extLst>
          </p:nvPr>
        </p:nvGraphicFramePr>
        <p:xfrm>
          <a:off x="2251038" y="3645024"/>
          <a:ext cx="4127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3" name="Equation" r:id="rId31" imgW="126720" imgH="177480" progId="Equation.DSMT4">
                  <p:embed/>
                </p:oleObj>
              </mc:Choice>
              <mc:Fallback>
                <p:oleObj name="Equation" r:id="rId31" imgW="12672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38" y="3645024"/>
                        <a:ext cx="41275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103443"/>
              </p:ext>
            </p:extLst>
          </p:nvPr>
        </p:nvGraphicFramePr>
        <p:xfrm>
          <a:off x="379450" y="3609020"/>
          <a:ext cx="1492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4" name="Equation" r:id="rId33" imgW="571320" imgH="228600" progId="Equation.DSMT4">
                  <p:embed/>
                </p:oleObj>
              </mc:Choice>
              <mc:Fallback>
                <p:oleObj name="Equation" r:id="rId33" imgW="57132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50" y="3609020"/>
                        <a:ext cx="14922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56365"/>
              </p:ext>
            </p:extLst>
          </p:nvPr>
        </p:nvGraphicFramePr>
        <p:xfrm>
          <a:off x="395536" y="5742074"/>
          <a:ext cx="1492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5" name="Equation" r:id="rId35" imgW="571320" imgH="228600" progId="Equation.DSMT4">
                  <p:embed/>
                </p:oleObj>
              </mc:Choice>
              <mc:Fallback>
                <p:oleObj name="Equation" r:id="rId35" imgW="57132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742074"/>
                        <a:ext cx="14922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603070"/>
            <a:ext cx="7772400" cy="5310206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四、两个互相垂直的不同频率的简谐振动的合成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US" altLang="zh-CN" sz="3600" dirty="0" smtClean="0"/>
          </a:p>
          <a:p>
            <a:pPr marL="457200" indent="-457200">
              <a:buNone/>
            </a:pPr>
            <a:endParaRPr lang="en-US" altLang="zh-CN" sz="3600" dirty="0" smtClean="0"/>
          </a:p>
          <a:p>
            <a:pPr marL="457200" indent="-457200"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）频率相差很小，即</a:t>
            </a:r>
            <a:endParaRPr lang="en-US" altLang="zh-CN" sz="2800" dirty="0" smtClean="0"/>
          </a:p>
          <a:p>
            <a:pPr marL="457200" indent="-457200">
              <a:buNone/>
            </a:pPr>
            <a:r>
              <a:rPr lang="zh-CN" altLang="en-US" sz="2800" dirty="0" smtClean="0"/>
              <a:t>      可看作是同频率的两个振动，但相位差缓慢变化，因此其轨迹按照“三”的情形连续循环变化</a:t>
            </a:r>
            <a:r>
              <a:rPr lang="zh-CN" altLang="en-US" sz="2800" dirty="0"/>
              <a:t>：</a:t>
            </a:r>
            <a:endParaRPr lang="en-US" altLang="zh-CN" sz="2800" dirty="0" smtClean="0"/>
          </a:p>
          <a:p>
            <a:pPr marL="457200" indent="-457200">
              <a:buNone/>
            </a:pP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graphicFrame>
        <p:nvGraphicFramePr>
          <p:cNvPr id="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340016"/>
              </p:ext>
            </p:extLst>
          </p:nvPr>
        </p:nvGraphicFramePr>
        <p:xfrm>
          <a:off x="2609850" y="1089025"/>
          <a:ext cx="3571875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0" name="Equation" r:id="rId3" imgW="1320480" imgH="482400" progId="Equation.DSMT4">
                  <p:embed/>
                </p:oleObj>
              </mc:Choice>
              <mc:Fallback>
                <p:oleObj name="Equation" r:id="rId3" imgW="132048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1089025"/>
                        <a:ext cx="3571875" cy="1309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288808"/>
              </p:ext>
            </p:extLst>
          </p:nvPr>
        </p:nvGraphicFramePr>
        <p:xfrm>
          <a:off x="3655799" y="2432898"/>
          <a:ext cx="2212345" cy="52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1" name="公式" r:id="rId5" imgW="914400" imgH="215640" progId="Equation.3">
                  <p:embed/>
                </p:oleObj>
              </mc:Choice>
              <mc:Fallback>
                <p:oleObj name="公式" r:id="rId5" imgW="91440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5799" y="2432898"/>
                        <a:ext cx="2212345" cy="52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9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42585" y="3933196"/>
            <a:ext cx="1260000" cy="12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8"/>
          <p:cNvPicPr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V="1">
            <a:off x="4356116" y="5337352"/>
            <a:ext cx="1260000" cy="12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0"/>
          <p:cNvPicPr>
            <a:picLocks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092420" y="3897052"/>
            <a:ext cx="1260000" cy="12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1"/>
          <p:cNvPicPr>
            <a:picLocks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619812" y="5301348"/>
            <a:ext cx="1260000" cy="12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2"/>
          <p:cNvPicPr>
            <a:picLocks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023968" y="5265344"/>
            <a:ext cx="1260000" cy="12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/>
          <p:cNvPicPr>
            <a:picLocks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760272" y="5337352"/>
            <a:ext cx="1260000" cy="12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4"/>
          <p:cNvPicPr>
            <a:picLocks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51960" y="3897192"/>
            <a:ext cx="1260000" cy="12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7"/>
          <p:cNvPicPr>
            <a:picLocks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356116" y="3897032"/>
            <a:ext cx="1260000" cy="12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0"/>
          <p:cNvPicPr>
            <a:picLocks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619812" y="4005204"/>
            <a:ext cx="1260000" cy="12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右箭头 1"/>
          <p:cNvSpPr/>
          <p:nvPr/>
        </p:nvSpPr>
        <p:spPr bwMode="auto">
          <a:xfrm>
            <a:off x="2735796" y="4527032"/>
            <a:ext cx="360040" cy="19811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右箭头 25"/>
          <p:cNvSpPr/>
          <p:nvPr/>
        </p:nvSpPr>
        <p:spPr bwMode="auto">
          <a:xfrm>
            <a:off x="4103948" y="4485025"/>
            <a:ext cx="360040" cy="19811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右箭头 26"/>
          <p:cNvSpPr/>
          <p:nvPr/>
        </p:nvSpPr>
        <p:spPr bwMode="auto">
          <a:xfrm>
            <a:off x="1403648" y="5868296"/>
            <a:ext cx="360040" cy="19811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右箭头 27"/>
          <p:cNvSpPr/>
          <p:nvPr/>
        </p:nvSpPr>
        <p:spPr bwMode="auto">
          <a:xfrm>
            <a:off x="5508104" y="4478460"/>
            <a:ext cx="360040" cy="19811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右箭头 28"/>
          <p:cNvSpPr/>
          <p:nvPr/>
        </p:nvSpPr>
        <p:spPr bwMode="auto">
          <a:xfrm>
            <a:off x="6840252" y="4485025"/>
            <a:ext cx="360040" cy="19811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右箭头 29"/>
          <p:cNvSpPr/>
          <p:nvPr/>
        </p:nvSpPr>
        <p:spPr bwMode="auto">
          <a:xfrm>
            <a:off x="2735796" y="5868296"/>
            <a:ext cx="360040" cy="19811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右箭头 30"/>
          <p:cNvSpPr/>
          <p:nvPr/>
        </p:nvSpPr>
        <p:spPr bwMode="auto">
          <a:xfrm>
            <a:off x="4103948" y="5832292"/>
            <a:ext cx="360040" cy="19811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右箭头 31"/>
          <p:cNvSpPr/>
          <p:nvPr/>
        </p:nvSpPr>
        <p:spPr bwMode="auto">
          <a:xfrm>
            <a:off x="5461077" y="5840829"/>
            <a:ext cx="360040" cy="19811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右箭头 32"/>
          <p:cNvSpPr/>
          <p:nvPr/>
        </p:nvSpPr>
        <p:spPr bwMode="auto">
          <a:xfrm>
            <a:off x="6912400" y="5796288"/>
            <a:ext cx="360040" cy="19811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785794"/>
            <a:ext cx="7772400" cy="5310206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）二振动频率成简单倍数：</a:t>
            </a:r>
            <a:endParaRPr lang="en-US" altLang="zh-CN" sz="2800" dirty="0" smtClean="0"/>
          </a:p>
          <a:p>
            <a:pPr marL="457200" indent="-45720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2800" dirty="0" smtClean="0"/>
              <a:t>轨迹为稳定的封闭曲线（</a:t>
            </a:r>
            <a:r>
              <a:rPr lang="en-US" altLang="zh-CN" sz="2800" dirty="0" smtClean="0"/>
              <a:t>P259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利萨如图形（</a:t>
            </a:r>
            <a:r>
              <a:rPr lang="en-US" altLang="zh-CN" sz="2800" dirty="0" err="1" smtClean="0"/>
              <a:t>Lissajous</a:t>
            </a:r>
            <a:r>
              <a:rPr lang="zh-CN" altLang="en-US" sz="2800" dirty="0" smtClean="0"/>
              <a:t>）</a:t>
            </a:r>
            <a:r>
              <a:rPr lang="zh-CN" altLang="en-US" sz="2800" dirty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共同特点：即如作一水平直线和一垂直直线，位置的选择要使直线与图形交点最多。</a:t>
            </a:r>
          </a:p>
          <a:p>
            <a:pPr marL="0" indent="0">
              <a:buNone/>
            </a:pPr>
            <a:r>
              <a:rPr lang="zh-CN" altLang="en-US" sz="2800" dirty="0"/>
              <a:t>分别计算各直线与圆形的交点数</a:t>
            </a:r>
            <a:r>
              <a:rPr lang="zh-CN" altLang="en-US" sz="2800" dirty="0" smtClean="0"/>
              <a:t>，则有：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1000" dirty="0" smtClean="0"/>
          </a:p>
          <a:p>
            <a:pPr marL="0" indent="0">
              <a:buNone/>
            </a:pPr>
            <a:r>
              <a:rPr lang="en-US" altLang="zh-CN" sz="2800" dirty="0" smtClean="0"/>
              <a:t>                        ——</a:t>
            </a:r>
            <a:r>
              <a:rPr lang="zh-CN" altLang="en-US" sz="2800" dirty="0"/>
              <a:t>水平直线</a:t>
            </a:r>
            <a:r>
              <a:rPr lang="zh-CN" altLang="en-US" sz="2800" dirty="0" smtClean="0"/>
              <a:t>与图形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交点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                    ——</a:t>
            </a:r>
            <a:r>
              <a:rPr lang="zh-CN" altLang="en-US" sz="2800" dirty="0"/>
              <a:t>垂直直线与图形的交点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835321"/>
              </p:ext>
            </p:extLst>
          </p:nvPr>
        </p:nvGraphicFramePr>
        <p:xfrm>
          <a:off x="5088708" y="582067"/>
          <a:ext cx="178754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4" name="Equation" r:id="rId3" imgW="444240" imgH="279360" progId="Equation.DSMT4">
                  <p:embed/>
                </p:oleObj>
              </mc:Choice>
              <mc:Fallback>
                <p:oleObj name="Equation" r:id="rId3" imgW="44424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8708" y="582067"/>
                        <a:ext cx="1787548" cy="974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436" name="Picture 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343" y="4149080"/>
            <a:ext cx="1352550" cy="1143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42918"/>
            <a:ext cx="7772400" cy="5453082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/>
              <a:t>例如：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		            </a:t>
            </a:r>
            <a:r>
              <a:rPr lang="zh-CN" altLang="en-US" sz="2800" dirty="0" smtClean="0"/>
              <a:t>频率：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800" dirty="0" smtClean="0"/>
              <a:t>应用：在电学中，经常利用利萨如图从一</a:t>
            </a:r>
            <a:r>
              <a:rPr lang="zh-CN" altLang="en-US" sz="2800" dirty="0"/>
              <a:t>已知</a:t>
            </a:r>
            <a:r>
              <a:rPr lang="zh-CN" altLang="en-US" sz="2800" dirty="0" smtClean="0"/>
              <a:t>信号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频率，求另一个未知信号的频率。具体使用示波器。</a:t>
            </a:r>
            <a:endParaRPr lang="en-US" altLang="zh-CN" sz="2800" dirty="0" smtClean="0"/>
          </a:p>
          <a:p>
            <a:pPr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103048"/>
              </p:ext>
            </p:extLst>
          </p:nvPr>
        </p:nvGraphicFramePr>
        <p:xfrm>
          <a:off x="3311860" y="1690151"/>
          <a:ext cx="1143008" cy="1299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2" name="公式" r:id="rId3" imgW="406080" imgH="457200" progId="Equation.3">
                  <p:embed/>
                </p:oleObj>
              </mc:Choice>
              <mc:Fallback>
                <p:oleObj name="公式" r:id="rId3" imgW="40608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860" y="1690151"/>
                        <a:ext cx="1143008" cy="12994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732681"/>
              </p:ext>
            </p:extLst>
          </p:nvPr>
        </p:nvGraphicFramePr>
        <p:xfrm>
          <a:off x="5112060" y="1727793"/>
          <a:ext cx="1824041" cy="1148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3" name="公式" r:id="rId5" imgW="711000" imgH="444240" progId="Equation.3">
                  <p:embed/>
                </p:oleObj>
              </mc:Choice>
              <mc:Fallback>
                <p:oleObj name="公式" r:id="rId5" imgW="71100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060" y="1727793"/>
                        <a:ext cx="1824041" cy="11482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301846"/>
              </p:ext>
            </p:extLst>
          </p:nvPr>
        </p:nvGraphicFramePr>
        <p:xfrm>
          <a:off x="5123460" y="2859745"/>
          <a:ext cx="1428760" cy="1361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4" name="Equation" r:id="rId7" imgW="469800" imgH="444240" progId="Equation.DSMT4">
                  <p:embed/>
                </p:oleObj>
              </mc:Choice>
              <mc:Fallback>
                <p:oleObj name="Equation" r:id="rId7" imgW="469800" imgH="4442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3460" y="2859745"/>
                        <a:ext cx="1428760" cy="13613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组合 41"/>
          <p:cNvGrpSpPr/>
          <p:nvPr/>
        </p:nvGrpSpPr>
        <p:grpSpPr>
          <a:xfrm>
            <a:off x="1007604" y="1293302"/>
            <a:ext cx="2268252" cy="2387726"/>
            <a:chOff x="5976156" y="1230313"/>
            <a:chExt cx="1671808" cy="1910655"/>
          </a:xfrm>
        </p:grpSpPr>
        <p:cxnSp>
          <p:nvCxnSpPr>
            <p:cNvPr id="5" name="直接箭头连接符 4"/>
            <p:cNvCxnSpPr/>
            <p:nvPr/>
          </p:nvCxnSpPr>
          <p:spPr bwMode="auto">
            <a:xfrm>
              <a:off x="5976156" y="2312876"/>
              <a:ext cx="165618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直接箭头连接符 6"/>
            <p:cNvCxnSpPr/>
            <p:nvPr/>
          </p:nvCxnSpPr>
          <p:spPr bwMode="auto">
            <a:xfrm flipV="1">
              <a:off x="6804248" y="1412776"/>
              <a:ext cx="0" cy="172819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" name="椭圆 7"/>
            <p:cNvSpPr/>
            <p:nvPr/>
          </p:nvSpPr>
          <p:spPr bwMode="auto">
            <a:xfrm>
              <a:off x="6253484" y="1556399"/>
              <a:ext cx="1029520" cy="1498138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任意多边形 24"/>
            <p:cNvSpPr/>
            <p:nvPr/>
          </p:nvSpPr>
          <p:spPr bwMode="auto">
            <a:xfrm>
              <a:off x="6253485" y="1642830"/>
              <a:ext cx="1054820" cy="1332148"/>
            </a:xfrm>
            <a:custGeom>
              <a:avLst/>
              <a:gdLst>
                <a:gd name="connsiteX0" fmla="*/ 838376 w 847413"/>
                <a:gd name="connsiteY0" fmla="*/ 59241 h 1412259"/>
                <a:gd name="connsiteX1" fmla="*/ 9037 w 847413"/>
                <a:gd name="connsiteY1" fmla="*/ 1356413 h 1412259"/>
                <a:gd name="connsiteX2" fmla="*/ 423707 w 847413"/>
                <a:gd name="connsiteY2" fmla="*/ 1133129 h 1412259"/>
                <a:gd name="connsiteX3" fmla="*/ 838376 w 847413"/>
                <a:gd name="connsiteY3" fmla="*/ 739724 h 1412259"/>
                <a:gd name="connsiteX4" fmla="*/ 423707 w 847413"/>
                <a:gd name="connsiteY4" fmla="*/ 271892 h 1412259"/>
                <a:gd name="connsiteX5" fmla="*/ 9037 w 847413"/>
                <a:gd name="connsiteY5" fmla="*/ 59241 h 1412259"/>
                <a:gd name="connsiteX6" fmla="*/ 838376 w 847413"/>
                <a:gd name="connsiteY6" fmla="*/ 1345780 h 1412259"/>
                <a:gd name="connsiteX7" fmla="*/ 9037 w 847413"/>
                <a:gd name="connsiteY7" fmla="*/ 739724 h 1412259"/>
                <a:gd name="connsiteX8" fmla="*/ 423707 w 847413"/>
                <a:gd name="connsiteY8" fmla="*/ 271892 h 1412259"/>
                <a:gd name="connsiteX9" fmla="*/ 838376 w 847413"/>
                <a:gd name="connsiteY9" fmla="*/ 59241 h 141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7413" h="1412259">
                  <a:moveTo>
                    <a:pt x="838376" y="59241"/>
                  </a:moveTo>
                  <a:cubicBezTo>
                    <a:pt x="769264" y="239994"/>
                    <a:pt x="78148" y="1177432"/>
                    <a:pt x="9037" y="1356413"/>
                  </a:cubicBezTo>
                  <a:cubicBezTo>
                    <a:pt x="-60074" y="1535394"/>
                    <a:pt x="285484" y="1235910"/>
                    <a:pt x="423707" y="1133129"/>
                  </a:cubicBezTo>
                  <a:cubicBezTo>
                    <a:pt x="561930" y="1030348"/>
                    <a:pt x="838376" y="883263"/>
                    <a:pt x="838376" y="739724"/>
                  </a:cubicBezTo>
                  <a:cubicBezTo>
                    <a:pt x="838376" y="596185"/>
                    <a:pt x="561930" y="385306"/>
                    <a:pt x="423707" y="271892"/>
                  </a:cubicBezTo>
                  <a:cubicBezTo>
                    <a:pt x="285484" y="158478"/>
                    <a:pt x="-60074" y="-119740"/>
                    <a:pt x="9037" y="59241"/>
                  </a:cubicBezTo>
                  <a:cubicBezTo>
                    <a:pt x="78148" y="238222"/>
                    <a:pt x="838376" y="1232366"/>
                    <a:pt x="838376" y="1345780"/>
                  </a:cubicBezTo>
                  <a:cubicBezTo>
                    <a:pt x="838376" y="1459194"/>
                    <a:pt x="78148" y="918705"/>
                    <a:pt x="9037" y="739724"/>
                  </a:cubicBezTo>
                  <a:cubicBezTo>
                    <a:pt x="-60074" y="560743"/>
                    <a:pt x="285484" y="385306"/>
                    <a:pt x="423707" y="271892"/>
                  </a:cubicBezTo>
                  <a:cubicBezTo>
                    <a:pt x="561930" y="158478"/>
                    <a:pt x="907488" y="-121512"/>
                    <a:pt x="838376" y="59241"/>
                  </a:cubicBezTo>
                  <a:close/>
                </a:path>
              </a:pathLst>
            </a:cu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1644725"/>
                </p:ext>
              </p:extLst>
            </p:nvPr>
          </p:nvGraphicFramePr>
          <p:xfrm>
            <a:off x="7290777" y="1966661"/>
            <a:ext cx="357187" cy="398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25"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0777" y="1966661"/>
                          <a:ext cx="357187" cy="398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2124954"/>
                </p:ext>
              </p:extLst>
            </p:nvPr>
          </p:nvGraphicFramePr>
          <p:xfrm>
            <a:off x="6448140" y="1230313"/>
            <a:ext cx="392112" cy="471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26" name="Equation" r:id="rId11" imgW="139680" imgH="164880" progId="Equation.DSMT4">
                    <p:embed/>
                  </p:oleObj>
                </mc:Choice>
                <mc:Fallback>
                  <p:oleObj name="Equation" r:id="rId11" imgW="139680" imgH="164880" progId="Equation.DSMT4">
                    <p:embed/>
                    <p:pic>
                      <p:nvPicPr>
                        <p:cNvPr id="0" name="对象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8140" y="1230313"/>
                          <a:ext cx="392112" cy="471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9" name="直接连接符 38"/>
          <p:cNvCxnSpPr/>
          <p:nvPr/>
        </p:nvCxnSpPr>
        <p:spPr bwMode="auto">
          <a:xfrm>
            <a:off x="2267744" y="1529771"/>
            <a:ext cx="0" cy="21597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/>
          <p:nvPr/>
        </p:nvCxnSpPr>
        <p:spPr bwMode="auto">
          <a:xfrm>
            <a:off x="971600" y="2888940"/>
            <a:ext cx="234475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214290"/>
            <a:ext cx="7772400" cy="714380"/>
          </a:xfrm>
        </p:spPr>
        <p:txBody>
          <a:bodyPr/>
          <a:lstStyle/>
          <a:p>
            <a:r>
              <a:rPr lang="en-US" altLang="zh-CN" sz="3600" dirty="0" smtClean="0">
                <a:latin typeface="宋体" pitchFamily="2" charset="-122"/>
              </a:rPr>
              <a:t>§7</a:t>
            </a:r>
            <a:r>
              <a:rPr lang="en-US" altLang="zh-CN" sz="3600" dirty="0" smtClean="0"/>
              <a:t>.</a:t>
            </a:r>
            <a:r>
              <a:rPr lang="zh-CN" altLang="en-US" sz="3600" dirty="0" smtClean="0"/>
              <a:t>阻尼振动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928670"/>
            <a:ext cx="7772400" cy="571504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dirty="0" smtClean="0"/>
              <a:t>振幅（或机械能）随时间而减小的振动叫阻尼振动。它不是简谐振动。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以振动系统受介质粘滞阻力的振动为例：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当质点速度不太大时，粘滞阻力与速度的大小成正比：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即：</a:t>
            </a:r>
            <a:r>
              <a:rPr lang="en-US" altLang="zh-CN" sz="2800" dirty="0" smtClean="0"/>
              <a:t>	                               	 ——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阻力系数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/>
              <a:t>由牛二定律知：</a:t>
            </a:r>
            <a:endParaRPr lang="en-US" altLang="zh-CN" sz="28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1800" dirty="0" smtClean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0978"/>
              </p:ext>
            </p:extLst>
          </p:nvPr>
        </p:nvGraphicFramePr>
        <p:xfrm>
          <a:off x="1655676" y="3212976"/>
          <a:ext cx="2592288" cy="800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8" name="Equation" r:id="rId3" imgW="520560" imgH="203040" progId="Equation.DSMT4">
                  <p:embed/>
                </p:oleObj>
              </mc:Choice>
              <mc:Fallback>
                <p:oleObj name="Equation" r:id="rId3" imgW="52056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676" y="3212976"/>
                        <a:ext cx="2592288" cy="8001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056351"/>
              </p:ext>
            </p:extLst>
          </p:nvPr>
        </p:nvGraphicFramePr>
        <p:xfrm>
          <a:off x="4824028" y="3284984"/>
          <a:ext cx="504056" cy="64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9" name="Equation" r:id="rId5" imgW="126720" imgH="164880" progId="Equation.DSMT4">
                  <p:embed/>
                </p:oleObj>
              </mc:Choice>
              <mc:Fallback>
                <p:oleObj name="Equation" r:id="rId5" imgW="126720" imgH="164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028" y="3284984"/>
                        <a:ext cx="504056" cy="6471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770075"/>
              </p:ext>
            </p:extLst>
          </p:nvPr>
        </p:nvGraphicFramePr>
        <p:xfrm>
          <a:off x="575556" y="4389586"/>
          <a:ext cx="7843838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0" name="Equation" r:id="rId7" imgW="3174840" imgH="838080" progId="Equation.DSMT4">
                  <p:embed/>
                </p:oleObj>
              </mc:Choice>
              <mc:Fallback>
                <p:oleObj name="Equation" r:id="rId7" imgW="3174840" imgH="838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56" y="4389586"/>
                        <a:ext cx="7843838" cy="206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12222"/>
            <a:ext cx="8172908" cy="545308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       ——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阻尼因数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       ——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固有频率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/>
              <a:t>这是一个二阶齐次常</a:t>
            </a:r>
            <a:r>
              <a:rPr lang="zh-CN" altLang="en-US" sz="2800" dirty="0"/>
              <a:t>系数微分方程，其</a:t>
            </a:r>
            <a:r>
              <a:rPr lang="zh-CN" altLang="en-US" sz="2800" dirty="0" smtClean="0"/>
              <a:t>解分三种情况：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）阻力</a:t>
            </a:r>
            <a:r>
              <a:rPr lang="zh-CN" altLang="en-US" sz="2800" dirty="0" smtClean="0"/>
              <a:t>较小，弱阻尼：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解为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方向变换周期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                      ——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阻尼振动的周期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 rotWithShape="1">
          <a:blip r:embed="rId3"/>
          <a:srcRect l="6560" t="6070" r="5147" b="4627"/>
          <a:stretch/>
        </p:blipFill>
        <p:spPr bwMode="auto">
          <a:xfrm>
            <a:off x="4726423" y="2271882"/>
            <a:ext cx="3878025" cy="331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780882"/>
              </p:ext>
            </p:extLst>
          </p:nvPr>
        </p:nvGraphicFramePr>
        <p:xfrm>
          <a:off x="611560" y="692696"/>
          <a:ext cx="504056" cy="665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56" name="Equation" r:id="rId4" imgW="152280" imgH="203040" progId="Equation.DSMT4">
                  <p:embed/>
                </p:oleObj>
              </mc:Choice>
              <mc:Fallback>
                <p:oleObj name="Equation" r:id="rId4" imgW="15228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692696"/>
                        <a:ext cx="504056" cy="665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577619"/>
              </p:ext>
            </p:extLst>
          </p:nvPr>
        </p:nvGraphicFramePr>
        <p:xfrm>
          <a:off x="3689734" y="584684"/>
          <a:ext cx="6302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57" name="Equation" r:id="rId6" imgW="190440" imgH="228600" progId="Equation.DSMT4">
                  <p:embed/>
                </p:oleObj>
              </mc:Choice>
              <mc:Fallback>
                <p:oleObj name="Equation" r:id="rId6" imgW="19044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734" y="584684"/>
                        <a:ext cx="63023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354410"/>
              </p:ext>
            </p:extLst>
          </p:nvPr>
        </p:nvGraphicFramePr>
        <p:xfrm>
          <a:off x="1115616" y="2636912"/>
          <a:ext cx="13573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58" name="公式" r:id="rId8" imgW="571252" imgH="253890" progId="Equation.3">
                  <p:embed/>
                </p:oleObj>
              </mc:Choice>
              <mc:Fallback>
                <p:oleObj name="公式" r:id="rId8" imgW="571252" imgH="25389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636912"/>
                        <a:ext cx="135731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933570"/>
              </p:ext>
            </p:extLst>
          </p:nvPr>
        </p:nvGraphicFramePr>
        <p:xfrm>
          <a:off x="575556" y="3645024"/>
          <a:ext cx="40163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59" name="公式" r:id="rId10" imgW="1371600" imgH="241300" progId="Equation.3">
                  <p:embed/>
                </p:oleObj>
              </mc:Choice>
              <mc:Fallback>
                <p:oleObj name="公式" r:id="rId10" imgW="13716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56" y="3645024"/>
                        <a:ext cx="40163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238594"/>
              </p:ext>
            </p:extLst>
          </p:nvPr>
        </p:nvGraphicFramePr>
        <p:xfrm>
          <a:off x="624483" y="4481513"/>
          <a:ext cx="221932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0" name="Equation" r:id="rId12" imgW="876240" imgH="291960" progId="Equation.DSMT4">
                  <p:embed/>
                </p:oleObj>
              </mc:Choice>
              <mc:Fallback>
                <p:oleObj name="Equation" r:id="rId12" imgW="876240" imgH="291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483" y="4481513"/>
                        <a:ext cx="2219325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493066"/>
              </p:ext>
            </p:extLst>
          </p:nvPr>
        </p:nvGraphicFramePr>
        <p:xfrm>
          <a:off x="692125" y="5661248"/>
          <a:ext cx="11430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1" r:id="rId14" imgW="507780" imgH="393529" progId="Equation.3">
                  <p:embed/>
                </p:oleObj>
              </mc:Choice>
              <mc:Fallback>
                <p:oleObj r:id="rId14" imgW="507780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25" y="5661248"/>
                        <a:ext cx="11430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255975"/>
              </p:ext>
            </p:extLst>
          </p:nvPr>
        </p:nvGraphicFramePr>
        <p:xfrm>
          <a:off x="1763688" y="5720670"/>
          <a:ext cx="1656184" cy="892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62" name="公式" r:id="rId16" imgW="545863" imgH="291973" progId="Equation.3">
                  <p:embed/>
                </p:oleObj>
              </mc:Choice>
              <mc:Fallback>
                <p:oleObj name="公式" r:id="rId16" imgW="545863" imgH="29197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720670"/>
                        <a:ext cx="1656184" cy="892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42918"/>
            <a:ext cx="7772400" cy="5453082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/>
              <a:t>∵</a:t>
            </a:r>
            <a:r>
              <a:rPr lang="en-US" altLang="zh-CN" sz="2800" dirty="0" smtClean="0"/>
              <a:t>			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dirty="0" smtClean="0"/>
              <a:t>∴阻尼振动周期</a:t>
            </a:r>
            <a:r>
              <a:rPr lang="en-US" altLang="zh-CN" sz="2800" dirty="0" smtClean="0"/>
              <a:t>	         </a:t>
            </a:r>
            <a:r>
              <a:rPr lang="zh-CN" altLang="en-US" sz="2800" dirty="0" smtClean="0"/>
              <a:t>大于无阻尼振动简谐振动的周期             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）阻力</a:t>
            </a:r>
            <a:r>
              <a:rPr lang="zh-CN" altLang="en-US" sz="2800" dirty="0" smtClean="0"/>
              <a:t>较大，过阻尼：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2800" dirty="0" smtClean="0"/>
              <a:t>解为</a:t>
            </a:r>
            <a:r>
              <a:rPr lang="zh-CN" altLang="en-US" sz="2800" dirty="0"/>
              <a:t>：</a:t>
            </a:r>
          </a:p>
          <a:p>
            <a:pPr>
              <a:buNone/>
            </a:pPr>
            <a:r>
              <a:rPr lang="zh-CN" altLang="en-US" sz="2800" dirty="0"/>
              <a:t>不振动，逐渐停止在</a:t>
            </a:r>
            <a:r>
              <a:rPr lang="zh-CN" altLang="en-US" sz="2800" dirty="0" smtClean="0"/>
              <a:t>平衡位置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967008"/>
              </p:ext>
            </p:extLst>
          </p:nvPr>
        </p:nvGraphicFramePr>
        <p:xfrm>
          <a:off x="1187624" y="656692"/>
          <a:ext cx="10556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7" name="Equation" r:id="rId3" imgW="444240" imgH="228600" progId="Equation.DSMT4">
                  <p:embed/>
                </p:oleObj>
              </mc:Choice>
              <mc:Fallback>
                <p:oleObj name="Equation" r:id="rId3" imgW="44424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656692"/>
                        <a:ext cx="1055687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712503"/>
              </p:ext>
            </p:extLst>
          </p:nvPr>
        </p:nvGraphicFramePr>
        <p:xfrm>
          <a:off x="3275856" y="1179896"/>
          <a:ext cx="1000132" cy="772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8" r:id="rId5" imgW="507780" imgH="393529" progId="Equation.3">
                  <p:embed/>
                </p:oleObj>
              </mc:Choice>
              <mc:Fallback>
                <p:oleObj r:id="rId5" imgW="507780" imgH="393529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179896"/>
                        <a:ext cx="1000132" cy="7729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89931"/>
              </p:ext>
            </p:extLst>
          </p:nvPr>
        </p:nvGraphicFramePr>
        <p:xfrm>
          <a:off x="2303749" y="1808820"/>
          <a:ext cx="995098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9" name="公式" r:id="rId7" imgW="495000" imgH="431640" progId="Equation.3">
                  <p:embed/>
                </p:oleObj>
              </mc:Choice>
              <mc:Fallback>
                <p:oleObj name="公式" r:id="rId7" imgW="49500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749" y="1808820"/>
                        <a:ext cx="995098" cy="8640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296360"/>
              </p:ext>
            </p:extLst>
          </p:nvPr>
        </p:nvGraphicFramePr>
        <p:xfrm>
          <a:off x="4283968" y="2515263"/>
          <a:ext cx="1260140" cy="553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0" name="公式" r:id="rId9" imgW="571252" imgH="253890" progId="Equation.3">
                  <p:embed/>
                </p:oleObj>
              </mc:Choice>
              <mc:Fallback>
                <p:oleObj name="公式" r:id="rId9" imgW="571252" imgH="25389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515263"/>
                        <a:ext cx="1260140" cy="553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033069"/>
              </p:ext>
            </p:extLst>
          </p:nvPr>
        </p:nvGraphicFramePr>
        <p:xfrm>
          <a:off x="1835696" y="3126715"/>
          <a:ext cx="5976664" cy="77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1" name="公式" r:id="rId11" imgW="2197100" imgH="279400" progId="Equation.3">
                  <p:embed/>
                </p:oleObj>
              </mc:Choice>
              <mc:Fallback>
                <p:oleObj name="公式" r:id="rId11" imgW="21971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126715"/>
                        <a:ext cx="5976664" cy="77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1888" y="4293096"/>
            <a:ext cx="7304508" cy="2143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42918"/>
            <a:ext cx="7772400" cy="5453082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）临界阻尼，</a:t>
            </a:r>
            <a:endParaRPr lang="en-US" altLang="zh-CN" sz="2800" dirty="0" smtClean="0"/>
          </a:p>
          <a:p>
            <a:pPr>
              <a:buNone/>
            </a:pPr>
            <a:endParaRPr lang="en-US" altLang="zh-CN" sz="1200" dirty="0" smtClean="0"/>
          </a:p>
          <a:p>
            <a:pPr>
              <a:buNone/>
            </a:pPr>
            <a:r>
              <a:rPr lang="zh-CN" altLang="en-US" sz="2800" dirty="0" smtClean="0"/>
              <a:t>解为：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即刚好不能振动，很快回到平衡位置。</a:t>
            </a:r>
            <a:endParaRPr lang="en-US" altLang="zh-CN" sz="28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800" dirty="0" smtClean="0"/>
              <a:t>阻尼的应用：</a:t>
            </a:r>
            <a:endParaRPr lang="en-US" altLang="zh-CN" sz="28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dirty="0" smtClean="0"/>
              <a:t>精密天平</a:t>
            </a:r>
            <a:endParaRPr lang="en-US" altLang="zh-CN" sz="28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800" dirty="0" smtClean="0"/>
              <a:t>灵敏电流计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加大阻尼，最好加到临界阻尼的程度，此时回到平衡位置最快。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573667"/>
              </p:ext>
            </p:extLst>
          </p:nvPr>
        </p:nvGraphicFramePr>
        <p:xfrm>
          <a:off x="2928926" y="520043"/>
          <a:ext cx="1643074" cy="722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1" name="公式" r:id="rId3" imgW="571320" imgH="253800" progId="Equation.3">
                  <p:embed/>
                </p:oleObj>
              </mc:Choice>
              <mc:Fallback>
                <p:oleObj name="公式" r:id="rId3" imgW="5713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520043"/>
                        <a:ext cx="1643074" cy="722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233682"/>
              </p:ext>
            </p:extLst>
          </p:nvPr>
        </p:nvGraphicFramePr>
        <p:xfrm>
          <a:off x="1785918" y="1268760"/>
          <a:ext cx="3110118" cy="650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2" name="公式" r:id="rId5" imgW="1104840" imgH="228600" progId="Equation.3">
                  <p:embed/>
                </p:oleObj>
              </mc:Choice>
              <mc:Fallback>
                <p:oleObj name="公式" r:id="rId5" imgW="110484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1268760"/>
                        <a:ext cx="3110118" cy="6506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4744"/>
            <a:ext cx="7772400" cy="5429288"/>
          </a:xfrm>
        </p:spPr>
        <p:txBody>
          <a:bodyPr/>
          <a:lstStyle/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2800" dirty="0" smtClean="0"/>
              <a:t>其实运动方程还可以由正弦函数表示：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                      ，</a:t>
            </a:r>
            <a:r>
              <a:rPr lang="zh-CN" altLang="en-US" sz="2800" dirty="0"/>
              <a:t>则两式表示同一运动。</a:t>
            </a:r>
            <a:endParaRPr lang="en-US" altLang="zh-CN" sz="2800" dirty="0"/>
          </a:p>
          <a:p>
            <a:r>
              <a:rPr lang="zh-CN" altLang="en-US" sz="2800" dirty="0"/>
              <a:t>凡是以时间的正余弦函数表示位移的运动都称为</a:t>
            </a:r>
            <a:r>
              <a:rPr lang="zh-CN" altLang="en-US" sz="2800" b="1" dirty="0">
                <a:solidFill>
                  <a:srgbClr val="C7371F"/>
                </a:solidFill>
              </a:rPr>
              <a:t>简谐振动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事实上，凡是加速度（或</a:t>
            </a:r>
            <a:r>
              <a:rPr lang="zh-CN" altLang="en-US" sz="2800" dirty="0" smtClean="0"/>
              <a:t>角</a:t>
            </a:r>
            <a:r>
              <a:rPr lang="zh-CN" altLang="en-US" sz="2800" dirty="0"/>
              <a:t>加</a:t>
            </a:r>
            <a:r>
              <a:rPr lang="zh-CN" altLang="en-US" sz="2800" dirty="0" smtClean="0"/>
              <a:t>速度</a:t>
            </a:r>
            <a:r>
              <a:rPr lang="zh-CN" altLang="en-US" sz="2800" dirty="0"/>
              <a:t>）与位移（角位移）成正比而符号相反的运动都是简谐振动。</a:t>
            </a:r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	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292529"/>
              </p:ext>
            </p:extLst>
          </p:nvPr>
        </p:nvGraphicFramePr>
        <p:xfrm>
          <a:off x="1320800" y="512676"/>
          <a:ext cx="6259513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8" name="Equation" r:id="rId3" imgW="2539800" imgH="838080" progId="Equation.DSMT4">
                  <p:embed/>
                </p:oleObj>
              </mc:Choice>
              <mc:Fallback>
                <p:oleObj name="Equation" r:id="rId3" imgW="2539800" imgH="838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512676"/>
                        <a:ext cx="6259513" cy="2074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395615"/>
              </p:ext>
            </p:extLst>
          </p:nvPr>
        </p:nvGraphicFramePr>
        <p:xfrm>
          <a:off x="2851150" y="3068960"/>
          <a:ext cx="344011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" name="Equation" r:id="rId5" imgW="1091880" imgH="203040" progId="Equation.DSMT4">
                  <p:embed/>
                </p:oleObj>
              </mc:Choice>
              <mc:Fallback>
                <p:oleObj name="Equation" r:id="rId5" imgW="109188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068960"/>
                        <a:ext cx="3440113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877646"/>
              </p:ext>
            </p:extLst>
          </p:nvPr>
        </p:nvGraphicFramePr>
        <p:xfrm>
          <a:off x="971600" y="3589771"/>
          <a:ext cx="207803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0" name="Equation" r:id="rId7" imgW="799920" imgH="228600" progId="Equation.DSMT4">
                  <p:embed/>
                </p:oleObj>
              </mc:Choice>
              <mc:Fallback>
                <p:oleObj name="Equation" r:id="rId7" imgW="79992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589771"/>
                        <a:ext cx="2078038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7772400" cy="857232"/>
          </a:xfrm>
        </p:spPr>
        <p:txBody>
          <a:bodyPr/>
          <a:lstStyle/>
          <a:p>
            <a:r>
              <a:rPr lang="en-US" altLang="zh-CN" sz="3600" dirty="0" smtClean="0">
                <a:latin typeface="宋体" pitchFamily="2" charset="-122"/>
              </a:rPr>
              <a:t>§8</a:t>
            </a:r>
            <a:r>
              <a:rPr lang="en-US" altLang="zh-CN" sz="3600" dirty="0" smtClean="0"/>
              <a:t>.</a:t>
            </a:r>
            <a:r>
              <a:rPr lang="zh-CN" altLang="en-US" sz="3600" dirty="0" smtClean="0"/>
              <a:t>受迫振动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7380820" cy="495301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800" dirty="0" smtClean="0"/>
              <a:t>不受外力作用下的振动叫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自由振动</a:t>
            </a:r>
            <a:r>
              <a:rPr lang="zh-CN" altLang="en-US" sz="2800" dirty="0" smtClean="0"/>
              <a:t>。自由振动不可避免要受阻力作用，振动不能延续。</a:t>
            </a:r>
            <a:r>
              <a:rPr lang="zh-CN" altLang="en-US" sz="2800" dirty="0" smtClean="0">
                <a:latin typeface="Times New Roman" pitchFamily="18" charset="0"/>
              </a:rPr>
              <a:t>如果要使振动持久不衰，就要除恢复力、阻力外，再加一个周期性的作用力。振动系统在外界周期性强迫力作用下的振动，叫做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黑体" pitchFamily="2" charset="-122"/>
              </a:rPr>
              <a:t>受迫振动</a:t>
            </a:r>
            <a:r>
              <a:rPr lang="zh-CN" altLang="en-US" sz="2800" dirty="0" smtClean="0">
                <a:latin typeface="Times New Roman" pitchFamily="18" charset="0"/>
              </a:rPr>
              <a:t>。</a:t>
            </a:r>
            <a:endParaRPr lang="en-US" altLang="zh-CN" sz="2800" dirty="0" smtClean="0">
              <a:latin typeface="Times New Roman" pitchFamily="18" charset="0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800" dirty="0" smtClean="0">
                <a:latin typeface="Times New Roman" pitchFamily="18" charset="0"/>
              </a:rPr>
              <a:t>设周期性外力：</a:t>
            </a:r>
            <a:endParaRPr lang="en-US" altLang="zh-CN" sz="28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altLang="zh-CN" sz="2800" i="1" dirty="0" smtClean="0">
                <a:latin typeface="Times New Roman" pitchFamily="18" charset="0"/>
              </a:rPr>
              <a:t>f=</a:t>
            </a:r>
            <a:r>
              <a:rPr lang="en-US" altLang="zh-CN" sz="2800" i="1" dirty="0" err="1" smtClean="0">
                <a:latin typeface="Times New Roman" pitchFamily="18" charset="0"/>
              </a:rPr>
              <a:t>Hcospt</a:t>
            </a:r>
            <a:r>
              <a:rPr lang="en-US" altLang="zh-CN" sz="2800" i="1" dirty="0" smtClean="0">
                <a:latin typeface="Times New Roman" pitchFamily="18" charset="0"/>
              </a:rPr>
              <a:t>     f</a:t>
            </a:r>
            <a:r>
              <a:rPr lang="en-US" altLang="zh-CN" sz="2800" dirty="0" smtClean="0">
                <a:latin typeface="Times New Roman" pitchFamily="18" charset="0"/>
              </a:rPr>
              <a:t>——</a:t>
            </a:r>
            <a:r>
              <a:rPr lang="zh-CN" altLang="en-US" sz="2800" dirty="0" smtClean="0">
                <a:latin typeface="Times New Roman" pitchFamily="18" charset="0"/>
              </a:rPr>
              <a:t>强迫力，</a:t>
            </a:r>
            <a:endParaRPr lang="en-US" altLang="zh-CN" sz="28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altLang="zh-CN" sz="2800" i="1" dirty="0" smtClean="0">
                <a:latin typeface="Times New Roman" pitchFamily="18" charset="0"/>
              </a:rPr>
              <a:t>H</a:t>
            </a:r>
            <a:r>
              <a:rPr lang="en-US" altLang="zh-CN" sz="2800" dirty="0" smtClean="0">
                <a:latin typeface="Times New Roman" pitchFamily="18" charset="0"/>
              </a:rPr>
              <a:t>——</a:t>
            </a:r>
            <a:r>
              <a:rPr lang="zh-CN" altLang="en-US" sz="2800" dirty="0" smtClean="0">
                <a:latin typeface="Times New Roman" pitchFamily="18" charset="0"/>
              </a:rPr>
              <a:t>强迫力的振幅，</a:t>
            </a:r>
            <a:endParaRPr lang="en-US" altLang="zh-CN" sz="28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altLang="zh-CN" sz="2800" i="1" dirty="0" smtClean="0">
                <a:latin typeface="Times New Roman" pitchFamily="18" charset="0"/>
              </a:rPr>
              <a:t>p</a:t>
            </a:r>
            <a:r>
              <a:rPr lang="en-US" altLang="zh-CN" sz="2800" dirty="0" smtClean="0">
                <a:latin typeface="Times New Roman" pitchFamily="18" charset="0"/>
              </a:rPr>
              <a:t>——</a:t>
            </a:r>
            <a:r>
              <a:rPr lang="zh-CN" altLang="en-US" sz="2800" dirty="0" smtClean="0">
                <a:latin typeface="Times New Roman" pitchFamily="18" charset="0"/>
              </a:rPr>
              <a:t>强迫力的角频率。周期是：</a:t>
            </a:r>
            <a:endParaRPr lang="en-US" altLang="zh-CN" sz="2800" dirty="0" smtClean="0">
              <a:latin typeface="Times New Roman" pitchFamily="18" charset="0"/>
            </a:endParaRPr>
          </a:p>
          <a:p>
            <a:pPr>
              <a:buNone/>
            </a:pPr>
            <a:endParaRPr lang="en-US" altLang="zh-CN" sz="1800" dirty="0" smtClean="0">
              <a:latin typeface="Times New Roman" pitchFamily="18" charset="0"/>
            </a:endParaRPr>
          </a:p>
          <a:p>
            <a:pPr>
              <a:buNone/>
            </a:pPr>
            <a:endParaRPr lang="en-US" altLang="zh-CN" sz="1800" dirty="0" smtClean="0">
              <a:latin typeface="Times New Roman" pitchFamily="18" charset="0"/>
            </a:endParaRPr>
          </a:p>
          <a:p>
            <a:pPr>
              <a:buNone/>
            </a:pPr>
            <a:endParaRPr lang="en-US" altLang="zh-CN" sz="1800" dirty="0" smtClean="0">
              <a:latin typeface="Times New Roman" pitchFamily="18" charset="0"/>
            </a:endParaRPr>
          </a:p>
          <a:p>
            <a:pPr>
              <a:buNone/>
            </a:pPr>
            <a:endParaRPr lang="en-US" altLang="zh-CN" sz="1800" dirty="0" smtClean="0">
              <a:latin typeface="Times New Roman" pitchFamily="18" charset="0"/>
            </a:endParaRPr>
          </a:p>
          <a:p>
            <a:pPr>
              <a:buNone/>
            </a:pPr>
            <a:endParaRPr lang="en-US" altLang="zh-CN" sz="1800" dirty="0" smtClean="0">
              <a:latin typeface="Times New Roman" pitchFamily="18" charset="0"/>
            </a:endParaRPr>
          </a:p>
          <a:p>
            <a:pPr>
              <a:buNone/>
            </a:pPr>
            <a:endParaRPr lang="en-US" altLang="zh-CN" sz="1800" dirty="0" smtClean="0">
              <a:latin typeface="Times New Roman" pitchFamily="18" charset="0"/>
            </a:endParaRPr>
          </a:p>
          <a:p>
            <a:pPr>
              <a:buNone/>
            </a:pPr>
            <a:endParaRPr lang="en-US" altLang="zh-CN" sz="1800" dirty="0" smtClean="0">
              <a:latin typeface="Times New Roman" pitchFamily="18" charset="0"/>
            </a:endParaRPr>
          </a:p>
          <a:p>
            <a:pPr>
              <a:buNone/>
            </a:pPr>
            <a:endParaRPr lang="en-US" altLang="zh-CN" sz="1800" dirty="0" smtClean="0">
              <a:latin typeface="Times New Roman" pitchFamily="18" charset="0"/>
            </a:endParaRPr>
          </a:p>
          <a:p>
            <a:pPr>
              <a:buNone/>
            </a:pPr>
            <a:endParaRPr lang="en-US" altLang="zh-CN" sz="1800" dirty="0" smtClean="0">
              <a:latin typeface="Times New Roman" pitchFamily="18" charset="0"/>
            </a:endParaRPr>
          </a:p>
          <a:p>
            <a:pPr>
              <a:buNone/>
            </a:pPr>
            <a:endParaRPr lang="en-US" altLang="zh-CN" sz="1800" dirty="0" smtClean="0">
              <a:latin typeface="Times New Roman" pitchFamily="18" charset="0"/>
            </a:endParaRPr>
          </a:p>
          <a:p>
            <a:pPr>
              <a:buNone/>
            </a:pPr>
            <a:endParaRPr lang="en-US" altLang="zh-CN" sz="1800" dirty="0" smtClean="0">
              <a:latin typeface="Times New Roman" pitchFamily="18" charset="0"/>
            </a:endParaRPr>
          </a:p>
          <a:p>
            <a:pPr>
              <a:buNone/>
            </a:pPr>
            <a:endParaRPr lang="en-US" altLang="zh-CN" sz="1800" dirty="0" smtClean="0">
              <a:latin typeface="Times New Roman" pitchFamily="18" charset="0"/>
            </a:endParaRPr>
          </a:p>
          <a:p>
            <a:pPr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386413"/>
              </p:ext>
            </p:extLst>
          </p:nvPr>
        </p:nvGraphicFramePr>
        <p:xfrm>
          <a:off x="5868988" y="5153112"/>
          <a:ext cx="1423987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8" name="Equation" r:id="rId3" imgW="495000" imgH="419040" progId="Equation.DSMT4">
                  <p:embed/>
                </p:oleObj>
              </mc:Choice>
              <mc:Fallback>
                <p:oleObj name="Equation" r:id="rId3" imgW="49500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5153112"/>
                        <a:ext cx="1423987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42918"/>
            <a:ext cx="7772400" cy="5453082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一、动力学方程及其解</a:t>
            </a:r>
            <a:endParaRPr lang="en-US" altLang="zh-CN" sz="2800" b="1" dirty="0" smtClean="0">
              <a:solidFill>
                <a:schemeClr val="accent2"/>
              </a:solidFill>
              <a:latin typeface="Times New Roman" pitchFamily="18" charset="0"/>
            </a:endParaRPr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此为非齐次二阶微分方程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583910"/>
              </p:ext>
            </p:extLst>
          </p:nvPr>
        </p:nvGraphicFramePr>
        <p:xfrm>
          <a:off x="1000100" y="1379934"/>
          <a:ext cx="5643602" cy="3525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9" name="Equation" r:id="rId3" imgW="2006280" imgH="1257120" progId="Equation.DSMT4">
                  <p:embed/>
                </p:oleObj>
              </mc:Choice>
              <mc:Fallback>
                <p:oleObj name="Equation" r:id="rId3" imgW="2006280" imgH="12571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379934"/>
                        <a:ext cx="5643602" cy="35252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785794"/>
            <a:ext cx="8243918" cy="5310206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latin typeface="Times New Roman" pitchFamily="18" charset="0"/>
              </a:rPr>
              <a:t>该方程的解（两个特解的线性叠加）为：</a:t>
            </a:r>
            <a:endParaRPr lang="en-US" altLang="zh-CN" sz="2800" dirty="0" smtClean="0">
              <a:latin typeface="Times New Roman" pitchFamily="18" charset="0"/>
            </a:endParaRPr>
          </a:p>
          <a:p>
            <a:pPr>
              <a:buNone/>
            </a:pPr>
            <a:endParaRPr lang="en-US" altLang="zh-CN" sz="2800" dirty="0" smtClean="0">
              <a:latin typeface="Times New Roman" pitchFamily="18" charset="0"/>
            </a:endParaRPr>
          </a:p>
          <a:p>
            <a:pPr>
              <a:buNone/>
            </a:pPr>
            <a:endParaRPr lang="en-US" altLang="zh-CN" sz="12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zh-CN" altLang="en-US" sz="2800" dirty="0" smtClean="0">
                <a:latin typeface="Times New Roman" pitchFamily="18" charset="0"/>
              </a:rPr>
              <a:t>当</a:t>
            </a:r>
            <a:r>
              <a:rPr lang="en-US" altLang="zh-CN" sz="2800" dirty="0" smtClean="0">
                <a:latin typeface="Times New Roman" pitchFamily="18" charset="0"/>
              </a:rPr>
              <a:t>		</a:t>
            </a:r>
            <a:r>
              <a:rPr lang="zh-CN" altLang="en-US" sz="2800" dirty="0" smtClean="0">
                <a:latin typeface="Times New Roman" pitchFamily="18" charset="0"/>
              </a:rPr>
              <a:t>只剩第二项：</a:t>
            </a:r>
            <a:endParaRPr lang="en-US" altLang="zh-CN" sz="2800" dirty="0" smtClean="0">
              <a:latin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Times New Roman" pitchFamily="18" charset="0"/>
              </a:rPr>
              <a:t>此为一振幅稳定的振动，频率与强迫力相同，但与强迫力存在一相位差。</a:t>
            </a:r>
            <a:endParaRPr lang="en-US" altLang="zh-CN" sz="28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zh-CN" altLang="en-US" sz="2800" dirty="0" smtClean="0">
                <a:latin typeface="Times New Roman" pitchFamily="18" charset="0"/>
              </a:rPr>
              <a:t>将此特解代入原微分方程得到：</a:t>
            </a:r>
            <a:endParaRPr lang="en-US" altLang="zh-CN" sz="2800" dirty="0" smtClean="0">
              <a:latin typeface="Times New Roman" pitchFamily="18" charset="0"/>
            </a:endParaRPr>
          </a:p>
          <a:p>
            <a:pPr>
              <a:buNone/>
            </a:pPr>
            <a:endParaRPr lang="en-US" altLang="zh-CN" sz="2800" dirty="0" smtClean="0">
              <a:latin typeface="Times New Roman" pitchFamily="18" charset="0"/>
            </a:endParaRP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809159"/>
              </p:ext>
            </p:extLst>
          </p:nvPr>
        </p:nvGraphicFramePr>
        <p:xfrm>
          <a:off x="827584" y="1268760"/>
          <a:ext cx="7207402" cy="752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7" name="Equation" r:id="rId3" imgW="2336760" imgH="241200" progId="Equation.DSMT4">
                  <p:embed/>
                </p:oleObj>
              </mc:Choice>
              <mc:Fallback>
                <p:oleObj name="Equation" r:id="rId3" imgW="233676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268760"/>
                        <a:ext cx="7207402" cy="7524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346295"/>
              </p:ext>
            </p:extLst>
          </p:nvPr>
        </p:nvGraphicFramePr>
        <p:xfrm>
          <a:off x="785786" y="2100842"/>
          <a:ext cx="1386741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8" name="公式" r:id="rId5" imgW="419040" imgH="152280" progId="Equation.3">
                  <p:embed/>
                </p:oleObj>
              </mc:Choice>
              <mc:Fallback>
                <p:oleObj name="公式" r:id="rId5" imgW="419040" imgH="152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2100842"/>
                        <a:ext cx="1386741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525556"/>
              </p:ext>
            </p:extLst>
          </p:nvPr>
        </p:nvGraphicFramePr>
        <p:xfrm>
          <a:off x="4271963" y="2060575"/>
          <a:ext cx="28733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9" name="Equation" r:id="rId7" imgW="1079280" imgH="203040" progId="Equation.DSMT4">
                  <p:embed/>
                </p:oleObj>
              </mc:Choice>
              <mc:Fallback>
                <p:oleObj name="Equation" r:id="rId7" imgW="107928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3" y="2060575"/>
                        <a:ext cx="287337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98329"/>
              </p:ext>
            </p:extLst>
          </p:nvPr>
        </p:nvGraphicFramePr>
        <p:xfrm>
          <a:off x="323528" y="3968750"/>
          <a:ext cx="4602162" cy="255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0" name="Equation" r:id="rId9" imgW="1650960" imgH="914400" progId="Equation.DSMT4">
                  <p:embed/>
                </p:oleObj>
              </mc:Choice>
              <mc:Fallback>
                <p:oleObj name="Equation" r:id="rId9" imgW="1650960" imgH="914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968750"/>
                        <a:ext cx="4602162" cy="25511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202373"/>
              </p:ext>
            </p:extLst>
          </p:nvPr>
        </p:nvGraphicFramePr>
        <p:xfrm>
          <a:off x="5148263" y="3886200"/>
          <a:ext cx="36957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1" name="Equation" r:id="rId11" imgW="1485720" imgH="939600" progId="Equation.DSMT4">
                  <p:embed/>
                </p:oleObj>
              </mc:Choice>
              <mc:Fallback>
                <p:oleObj name="Equation" r:id="rId11" imgW="1485720" imgH="93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886200"/>
                        <a:ext cx="3695700" cy="2362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7772400" cy="642942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chemeClr val="accent2"/>
                </a:solidFill>
              </a:rPr>
              <a:t>二、稳定受迫振动的振幅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857232"/>
            <a:ext cx="7772400" cy="5238768"/>
          </a:xfrm>
        </p:spPr>
        <p:txBody>
          <a:bodyPr/>
          <a:lstStyle/>
          <a:p>
            <a:r>
              <a:rPr lang="zh-CN" altLang="en-US" sz="2800" dirty="0" smtClean="0"/>
              <a:t>讨论强迫力的角频率</a:t>
            </a:r>
            <a:r>
              <a:rPr lang="en-US" altLang="zh-CN" sz="2800" i="1" dirty="0" smtClean="0"/>
              <a:t>p</a:t>
            </a:r>
            <a:r>
              <a:rPr lang="zh-CN" altLang="en-US" sz="2800" dirty="0" smtClean="0"/>
              <a:t>对振幅的影响</a:t>
            </a:r>
            <a:endParaRPr lang="en-US" altLang="zh-CN" sz="2800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800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800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12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dirty="0" smtClean="0"/>
              <a:t>                    </a:t>
            </a:r>
          </a:p>
          <a:p>
            <a:pPr marL="457200" indent="-457200">
              <a:buFont typeface="+mj-ea"/>
              <a:buAutoNum type="circleNumDbPlain"/>
            </a:pPr>
            <a:endParaRPr lang="en-US" altLang="zh-CN" sz="2800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14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dirty="0"/>
              <a:t> </a:t>
            </a:r>
            <a:endParaRPr lang="en-US" altLang="zh-CN" sz="1200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800" dirty="0"/>
          </a:p>
          <a:p>
            <a:pPr marL="457200" indent="-457200">
              <a:buFont typeface="+mj-ea"/>
              <a:buAutoNum type="circleNumDbPlain"/>
            </a:pP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800" dirty="0" smtClean="0"/>
              <a:t>               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369021"/>
              </p:ext>
            </p:extLst>
          </p:nvPr>
        </p:nvGraphicFramePr>
        <p:xfrm>
          <a:off x="1257300" y="2482850"/>
          <a:ext cx="172085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1" name="Equation" r:id="rId4" imgW="558720" imgH="228600" progId="Equation.DSMT4">
                  <p:embed/>
                </p:oleObj>
              </mc:Choice>
              <mc:Fallback>
                <p:oleObj name="Equation" r:id="rId4" imgW="5587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2482850"/>
                        <a:ext cx="1720850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922434"/>
              </p:ext>
            </p:extLst>
          </p:nvPr>
        </p:nvGraphicFramePr>
        <p:xfrm>
          <a:off x="1691680" y="2996952"/>
          <a:ext cx="400367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2" name="Equation" r:id="rId6" imgW="1562040" imgH="419040" progId="Equation.DSMT4">
                  <p:embed/>
                </p:oleObj>
              </mc:Choice>
              <mc:Fallback>
                <p:oleObj name="Equation" r:id="rId6" imgW="1562040" imgH="419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996952"/>
                        <a:ext cx="4003675" cy="1074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841252"/>
              </p:ext>
            </p:extLst>
          </p:nvPr>
        </p:nvGraphicFramePr>
        <p:xfrm>
          <a:off x="1187624" y="3797920"/>
          <a:ext cx="17621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3" name="Equation" r:id="rId8" imgW="558720" imgH="228600" progId="Equation.DSMT4">
                  <p:embed/>
                </p:oleObj>
              </mc:Choice>
              <mc:Fallback>
                <p:oleObj name="Equation" r:id="rId8" imgW="55872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797920"/>
                        <a:ext cx="1762125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298379"/>
              </p:ext>
            </p:extLst>
          </p:nvPr>
        </p:nvGraphicFramePr>
        <p:xfrm>
          <a:off x="1176225" y="4365104"/>
          <a:ext cx="688816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4" name="Equation" r:id="rId10" imgW="3124080" imgH="444240" progId="Equation.DSMT4">
                  <p:embed/>
                </p:oleObj>
              </mc:Choice>
              <mc:Fallback>
                <p:oleObj name="Equation" r:id="rId10" imgW="312408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225" y="4365104"/>
                        <a:ext cx="6888163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077813"/>
              </p:ext>
            </p:extLst>
          </p:nvPr>
        </p:nvGraphicFramePr>
        <p:xfrm>
          <a:off x="1123597" y="5372646"/>
          <a:ext cx="1504188" cy="763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5" name="Equation" r:id="rId12" imgW="444240" imgH="228600" progId="Equation.DSMT4">
                  <p:embed/>
                </p:oleObj>
              </mc:Choice>
              <mc:Fallback>
                <p:oleObj name="Equation" r:id="rId12" imgW="44424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597" y="5372646"/>
                        <a:ext cx="1504188" cy="7639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130358"/>
              </p:ext>
            </p:extLst>
          </p:nvPr>
        </p:nvGraphicFramePr>
        <p:xfrm>
          <a:off x="2819774" y="5301208"/>
          <a:ext cx="1500198" cy="1101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6" name="公式" r:id="rId14" imgW="571320" imgH="419040" progId="Equation.3">
                  <p:embed/>
                </p:oleObj>
              </mc:Choice>
              <mc:Fallback>
                <p:oleObj name="公式" r:id="rId14" imgW="571320" imgH="419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774" y="5301208"/>
                        <a:ext cx="1500198" cy="1101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535379"/>
              </p:ext>
            </p:extLst>
          </p:nvPr>
        </p:nvGraphicFramePr>
        <p:xfrm>
          <a:off x="1763689" y="1348636"/>
          <a:ext cx="4068451" cy="1157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7" name="Equation" r:id="rId16" imgW="1650960" imgH="469800" progId="Equation.DSMT4">
                  <p:embed/>
                </p:oleObj>
              </mc:Choice>
              <mc:Fallback>
                <p:oleObj name="Equation" r:id="rId16" imgW="1650960" imgH="46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9" y="1348636"/>
                        <a:ext cx="4068451" cy="1157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384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chemeClr val="accent2"/>
                </a:solidFill>
              </a:rPr>
              <a:t>三、共振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4953016"/>
          </a:xfrm>
        </p:spPr>
        <p:txBody>
          <a:bodyPr/>
          <a:lstStyle/>
          <a:p>
            <a:endParaRPr lang="en-US" altLang="zh-CN" sz="20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求    </a:t>
            </a:r>
            <a:r>
              <a:rPr lang="en-US" altLang="zh-CN" sz="2800" dirty="0" smtClean="0"/>
              <a:t>		                </a:t>
            </a:r>
            <a:r>
              <a:rPr lang="zh-CN" altLang="en-US" sz="2800" dirty="0" smtClean="0"/>
              <a:t>的最小值</a:t>
            </a:r>
            <a:endParaRPr lang="en-US" altLang="zh-CN" sz="2800" dirty="0" smtClean="0"/>
          </a:p>
          <a:p>
            <a:r>
              <a:rPr lang="zh-CN" altLang="en-US" sz="2800" dirty="0" smtClean="0"/>
              <a:t>令一阶导数等于零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1100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sz="2800" dirty="0" smtClean="0"/>
              <a:t>即</a:t>
            </a:r>
            <a:r>
              <a:rPr lang="en-US" altLang="zh-CN" sz="2800" dirty="0" smtClean="0"/>
              <a:t>	                                    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en-US" sz="2800" dirty="0" smtClean="0"/>
              <a:t>可证明                         时，                                     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A</a:t>
            </a:r>
            <a:r>
              <a:rPr lang="zh-CN" altLang="en-US" sz="2800" dirty="0" smtClean="0"/>
              <a:t>取最大值。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839042"/>
              </p:ext>
            </p:extLst>
          </p:nvPr>
        </p:nvGraphicFramePr>
        <p:xfrm>
          <a:off x="2399196" y="990927"/>
          <a:ext cx="4045012" cy="99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01" name="公式" r:id="rId3" imgW="1904760" imgH="469800" progId="Equation.3">
                  <p:embed/>
                </p:oleObj>
              </mc:Choice>
              <mc:Fallback>
                <p:oleObj name="公式" r:id="rId3" imgW="190476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9196" y="990927"/>
                        <a:ext cx="4045012" cy="99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897429"/>
              </p:ext>
            </p:extLst>
          </p:nvPr>
        </p:nvGraphicFramePr>
        <p:xfrm>
          <a:off x="1485167" y="2024844"/>
          <a:ext cx="3410869" cy="575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02" name="Equation" r:id="rId5" imgW="1434960" imgH="241200" progId="Equation.DSMT4">
                  <p:embed/>
                </p:oleObj>
              </mc:Choice>
              <mc:Fallback>
                <p:oleObj name="Equation" r:id="rId5" imgW="143496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167" y="2024844"/>
                        <a:ext cx="3410869" cy="5754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249884"/>
              </p:ext>
            </p:extLst>
          </p:nvPr>
        </p:nvGraphicFramePr>
        <p:xfrm>
          <a:off x="1691680" y="3104964"/>
          <a:ext cx="5265205" cy="615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03" name="Equation" r:id="rId7" imgW="2070000" imgH="241200" progId="Equation.DSMT4">
                  <p:embed/>
                </p:oleObj>
              </mc:Choice>
              <mc:Fallback>
                <p:oleObj name="Equation" r:id="rId7" imgW="207000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104964"/>
                        <a:ext cx="5265205" cy="6159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123037"/>
              </p:ext>
            </p:extLst>
          </p:nvPr>
        </p:nvGraphicFramePr>
        <p:xfrm>
          <a:off x="1694026" y="3753036"/>
          <a:ext cx="3418034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04" name="公式" r:id="rId9" imgW="1447560" imgH="241200" progId="Equation.3">
                  <p:embed/>
                </p:oleObj>
              </mc:Choice>
              <mc:Fallback>
                <p:oleObj name="公式" r:id="rId9" imgW="144756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4026" y="3753036"/>
                        <a:ext cx="3418034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86548"/>
              </p:ext>
            </p:extLst>
          </p:nvPr>
        </p:nvGraphicFramePr>
        <p:xfrm>
          <a:off x="1187624" y="4329100"/>
          <a:ext cx="3348372" cy="591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05" name="公式" r:id="rId11" imgW="1371600" imgH="241200" progId="Equation.3">
                  <p:embed/>
                </p:oleObj>
              </mc:Choice>
              <mc:Fallback>
                <p:oleObj name="公式" r:id="rId11" imgW="137160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329100"/>
                        <a:ext cx="3348372" cy="59122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767888"/>
              </p:ext>
            </p:extLst>
          </p:nvPr>
        </p:nvGraphicFramePr>
        <p:xfrm>
          <a:off x="4644008" y="5157192"/>
          <a:ext cx="3456384" cy="482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06" name="Equation" r:id="rId13" imgW="1460160" imgH="203040" progId="Equation.DSMT4">
                  <p:embed/>
                </p:oleObj>
              </mc:Choice>
              <mc:Fallback>
                <p:oleObj name="Equation" r:id="rId13" imgW="146016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5157192"/>
                        <a:ext cx="3456384" cy="482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841192"/>
              </p:ext>
            </p:extLst>
          </p:nvPr>
        </p:nvGraphicFramePr>
        <p:xfrm>
          <a:off x="1871700" y="5106702"/>
          <a:ext cx="22002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07" name="Equation" r:id="rId15" imgW="901440" imgH="241200" progId="Equation.DSMT4">
                  <p:embed/>
                </p:oleObj>
              </mc:Choice>
              <mc:Fallback>
                <p:oleObj name="Equation" r:id="rId15" imgW="90144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700" y="5106702"/>
                        <a:ext cx="22002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42918"/>
            <a:ext cx="7772400" cy="5453082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/>
              <a:t>受迫振动振幅出现最大值的现象</a:t>
            </a:r>
            <a:r>
              <a:rPr lang="en-US" altLang="zh-CN" sz="2800" dirty="0" smtClean="0"/>
              <a:t>——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共振</a:t>
            </a:r>
            <a:r>
              <a:rPr lang="zh-CN" altLang="en-US" sz="2800" dirty="0" smtClean="0"/>
              <a:t>现象。</a:t>
            </a:r>
            <a:endParaRPr lang="en-US" altLang="zh-CN" sz="28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800" dirty="0" smtClean="0"/>
              <a:t>共振角频率：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2800" dirty="0" smtClean="0"/>
          </a:p>
          <a:p>
            <a:pPr lvl="0">
              <a:buFont typeface="Wingdings" pitchFamily="2" charset="2"/>
              <a:buChar char="ü"/>
            </a:pPr>
            <a:r>
              <a:rPr lang="zh-CN" altLang="en-US" sz="2800" dirty="0" smtClean="0"/>
              <a:t>振幅：</a:t>
            </a:r>
            <a:endParaRPr lang="en-US" altLang="zh-CN" sz="2800" dirty="0" smtClean="0"/>
          </a:p>
          <a:p>
            <a:pPr lvl="0">
              <a:buFont typeface="Wingdings" pitchFamily="2" charset="2"/>
              <a:buChar char="ü"/>
            </a:pPr>
            <a:endParaRPr lang="en-US" altLang="zh-CN" sz="2800" dirty="0" smtClean="0"/>
          </a:p>
          <a:p>
            <a:pPr lvl="0">
              <a:buFont typeface="Wingdings" pitchFamily="2" charset="2"/>
              <a:buChar char="ü"/>
            </a:pPr>
            <a:r>
              <a:rPr lang="zh-CN" altLang="en-US" sz="2800" dirty="0" smtClean="0"/>
              <a:t>受迫振动与强迫力的相位差：</a:t>
            </a:r>
            <a:endParaRPr lang="en-US" altLang="zh-CN" sz="2800" dirty="0" smtClean="0"/>
          </a:p>
          <a:p>
            <a:pPr lvl="0">
              <a:buFont typeface="Wingdings" pitchFamily="2" charset="2"/>
              <a:buChar char="ü"/>
            </a:pPr>
            <a:endParaRPr lang="en-US" altLang="zh-CN" sz="2800" dirty="0"/>
          </a:p>
          <a:p>
            <a:pPr lvl="0">
              <a:buFont typeface="Wingdings" pitchFamily="2" charset="2"/>
              <a:buChar char="ü"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       由</a:t>
            </a:r>
            <a:r>
              <a:rPr lang="en-US" altLang="zh-CN" sz="2800" dirty="0"/>
              <a:t>(1)</a:t>
            </a:r>
            <a:r>
              <a:rPr lang="zh-CN" altLang="en-US" sz="2800" dirty="0"/>
              <a:t>、</a:t>
            </a:r>
            <a:r>
              <a:rPr lang="en-US" altLang="zh-CN" sz="2800" dirty="0"/>
              <a:t>(2)</a:t>
            </a:r>
            <a:r>
              <a:rPr lang="zh-CN" altLang="en-US" sz="2800" dirty="0"/>
              <a:t>、</a:t>
            </a:r>
            <a:r>
              <a:rPr lang="en-US" altLang="zh-CN" sz="2800" dirty="0"/>
              <a:t>(3)</a:t>
            </a:r>
            <a:r>
              <a:rPr lang="zh-CN" altLang="en-US" sz="2800" dirty="0"/>
              <a:t>可知</a:t>
            </a:r>
            <a:r>
              <a:rPr lang="zh-CN" altLang="en-US" sz="2800" dirty="0" smtClean="0"/>
              <a:t>：共振角频率、共振振幅、共振时受迫振动</a:t>
            </a:r>
            <a:r>
              <a:rPr lang="zh-CN" altLang="en-US" sz="2800" dirty="0"/>
              <a:t>与强迫力的相位差都与系统的固有频率、阻力有关</a:t>
            </a:r>
            <a:r>
              <a:rPr lang="zh-CN" altLang="en-US" sz="2800" dirty="0" smtClean="0"/>
              <a:t>。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994633"/>
              </p:ext>
            </p:extLst>
          </p:nvPr>
        </p:nvGraphicFramePr>
        <p:xfrm>
          <a:off x="2273300" y="1557338"/>
          <a:ext cx="4484688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6" name="Equation" r:id="rId3" imgW="1511280" imgH="583920" progId="Equation.DSMT4">
                  <p:embed/>
                </p:oleObj>
              </mc:Choice>
              <mc:Fallback>
                <p:oleObj name="Equation" r:id="rId3" imgW="1511280" imgH="5839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1557338"/>
                        <a:ext cx="4484688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105399"/>
              </p:ext>
            </p:extLst>
          </p:nvPr>
        </p:nvGraphicFramePr>
        <p:xfrm>
          <a:off x="2299545" y="3969060"/>
          <a:ext cx="4792735" cy="119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7" name="公式" r:id="rId5" imgW="1930320" imgH="482400" progId="Equation.3">
                  <p:embed/>
                </p:oleObj>
              </mc:Choice>
              <mc:Fallback>
                <p:oleObj name="公式" r:id="rId5" imgW="193032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9545" y="3969060"/>
                        <a:ext cx="4792735" cy="11996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714356"/>
            <a:ext cx="8101042" cy="5381644"/>
          </a:xfrm>
        </p:spPr>
        <p:txBody>
          <a:bodyPr/>
          <a:lstStyle/>
          <a:p>
            <a:r>
              <a:rPr lang="zh-CN" altLang="en-US" sz="2800" dirty="0" smtClean="0"/>
              <a:t>    越小，    接近      ， 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越大</a:t>
            </a:r>
            <a:endParaRPr lang="en-US" altLang="zh-CN" sz="2800" dirty="0" smtClean="0"/>
          </a:p>
          <a:p>
            <a:r>
              <a:rPr lang="zh-CN" altLang="en-US" sz="2800" dirty="0" smtClean="0"/>
              <a:t>如   </a:t>
            </a:r>
            <a:r>
              <a:rPr lang="en-US" altLang="zh-CN" sz="2800" dirty="0" smtClean="0"/>
              <a:t>				</a:t>
            </a:r>
            <a:r>
              <a:rPr lang="zh-CN" altLang="en-US" sz="2800" dirty="0" smtClean="0"/>
              <a:t>，此时叫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尖锐共振。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endParaRPr lang="zh-CN" altLang="en-US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    此时受迫振动落后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于强迫力    </a:t>
            </a:r>
            <a:r>
              <a:rPr lang="zh-CN" altLang="en-US" sz="2800" dirty="0"/>
              <a:t>（</a:t>
            </a:r>
            <a:r>
              <a:rPr lang="zh-CN" altLang="en-US" sz="2800" dirty="0" smtClean="0"/>
              <a:t>四分之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一周期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    由图可知：阻力对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振幅的影响主要是在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共振区域。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341033"/>
              </p:ext>
            </p:extLst>
          </p:nvPr>
        </p:nvGraphicFramePr>
        <p:xfrm>
          <a:off x="2019136" y="692696"/>
          <a:ext cx="428628" cy="561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29" name="公式" r:id="rId3" imgW="164880" imgH="215640" progId="Equation.3">
                  <p:embed/>
                </p:oleObj>
              </mc:Choice>
              <mc:Fallback>
                <p:oleObj name="公式" r:id="rId3" imgW="1648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136" y="692696"/>
                        <a:ext cx="428628" cy="5614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697272"/>
              </p:ext>
            </p:extLst>
          </p:nvPr>
        </p:nvGraphicFramePr>
        <p:xfrm>
          <a:off x="683568" y="764704"/>
          <a:ext cx="428603" cy="57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30" name="公式" r:id="rId5" imgW="152280" imgH="203040" progId="Equation.3">
                  <p:embed/>
                </p:oleObj>
              </mc:Choice>
              <mc:Fallback>
                <p:oleObj name="公式" r:id="rId5" imgW="15228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764704"/>
                        <a:ext cx="428603" cy="572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891131"/>
              </p:ext>
            </p:extLst>
          </p:nvPr>
        </p:nvGraphicFramePr>
        <p:xfrm>
          <a:off x="3275856" y="692696"/>
          <a:ext cx="500066" cy="60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31" name="公式" r:id="rId7" imgW="190440" imgH="228600" progId="Equation.3">
                  <p:embed/>
                </p:oleObj>
              </mc:Choice>
              <mc:Fallback>
                <p:oleObj name="公式" r:id="rId7" imgW="19044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692696"/>
                        <a:ext cx="500066" cy="6006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00309"/>
              </p:ext>
            </p:extLst>
          </p:nvPr>
        </p:nvGraphicFramePr>
        <p:xfrm>
          <a:off x="4031940" y="656692"/>
          <a:ext cx="500066" cy="567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32" name="公式" r:id="rId9" imgW="190440" imgH="215640" progId="Equation.3">
                  <p:embed/>
                </p:oleObj>
              </mc:Choice>
              <mc:Fallback>
                <p:oleObj name="公式" r:id="rId9" imgW="19044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940" y="656692"/>
                        <a:ext cx="500066" cy="5671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308625"/>
              </p:ext>
            </p:extLst>
          </p:nvPr>
        </p:nvGraphicFramePr>
        <p:xfrm>
          <a:off x="1115616" y="1233488"/>
          <a:ext cx="38623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33" name="Equation" r:id="rId11" imgW="1536480" imgH="228600" progId="Equation.DSMT4">
                  <p:embed/>
                </p:oleObj>
              </mc:Choice>
              <mc:Fallback>
                <p:oleObj name="Equation" r:id="rId11" imgW="153648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233488"/>
                        <a:ext cx="3862388" cy="574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486445"/>
              </p:ext>
            </p:extLst>
          </p:nvPr>
        </p:nvGraphicFramePr>
        <p:xfrm>
          <a:off x="1098582" y="1772816"/>
          <a:ext cx="3401410" cy="681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34" name="公式" r:id="rId13" imgW="1206360" imgH="241200" progId="Equation.3">
                  <p:embed/>
                </p:oleObj>
              </mc:Choice>
              <mc:Fallback>
                <p:oleObj name="公式" r:id="rId13" imgW="120636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82" y="1772816"/>
                        <a:ext cx="3401410" cy="6815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564"/>
              </p:ext>
            </p:extLst>
          </p:nvPr>
        </p:nvGraphicFramePr>
        <p:xfrm>
          <a:off x="1763688" y="2816932"/>
          <a:ext cx="571504" cy="930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35" name="Equation" r:id="rId15" imgW="139680" imgH="228600" progId="Equation.DSMT4">
                  <p:embed/>
                </p:oleObj>
              </mc:Choice>
              <mc:Fallback>
                <p:oleObj name="Equation" r:id="rId15" imgW="13968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816932"/>
                        <a:ext cx="571504" cy="9304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51" name="Picture 15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854676" y="2564904"/>
            <a:ext cx="4857784" cy="3210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42918"/>
            <a:ext cx="7772400" cy="5453082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/>
              <a:t>共振的应用：</a:t>
            </a:r>
            <a:endParaRPr lang="en-US" altLang="zh-CN" sz="2800" dirty="0" smtClean="0"/>
          </a:p>
          <a:p>
            <a:pPr marL="542925" indent="-542925"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）利用共振：使</a:t>
            </a:r>
            <a:r>
              <a:rPr lang="zh-CN" altLang="en-US" sz="2800" dirty="0"/>
              <a:t>强迫</a:t>
            </a:r>
            <a:r>
              <a:rPr lang="zh-CN" altLang="en-US" sz="2800" dirty="0" smtClean="0"/>
              <a:t>力的频率接近共振频率，减少阻尼因数。</a:t>
            </a:r>
            <a:endParaRPr lang="en-US" altLang="zh-CN" sz="2800" dirty="0" smtClean="0"/>
          </a:p>
          <a:p>
            <a:pPr marL="542925" indent="-542925"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）避免共振：使</a:t>
            </a:r>
            <a:r>
              <a:rPr lang="zh-CN" altLang="en-US" sz="2800" dirty="0"/>
              <a:t>强迫</a:t>
            </a:r>
            <a:r>
              <a:rPr lang="zh-CN" altLang="en-US" sz="2800" dirty="0" smtClean="0"/>
              <a:t>力的频率与共振频率相差很大，增大阻尼因数。</a:t>
            </a:r>
            <a:endParaRPr lang="en-US" altLang="zh-CN" sz="2800" dirty="0" smtClean="0"/>
          </a:p>
          <a:p>
            <a:pPr marL="893763" indent="-893763"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）的应用：利用超声波清洗金属器件等。</a:t>
            </a:r>
            <a:endParaRPr lang="en-US" altLang="zh-CN" sz="2800" dirty="0" smtClean="0"/>
          </a:p>
          <a:p>
            <a:pPr marL="893763" indent="-893763"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）的应用：加厚机器底座；火车过桥要慢；排队过桥避免齐步走。</a:t>
            </a:r>
            <a:endParaRPr lang="en-US" altLang="zh-CN" sz="2800" dirty="0" smtClean="0"/>
          </a:p>
          <a:p>
            <a:pPr marL="0" indent="712788">
              <a:buNone/>
            </a:pPr>
            <a:r>
              <a:rPr lang="zh-CN" altLang="en-US" sz="2800" dirty="0" smtClean="0"/>
              <a:t>此外，共振在物理学中非常有用：如声学、光学、电磁学、原子物理等，常用共振研究物质的微观结构；还有医学上的核磁共振等。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384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chemeClr val="accent2"/>
                </a:solidFill>
              </a:rPr>
              <a:t>四、受迫振动与强迫力的相位差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85860"/>
            <a:ext cx="7772400" cy="4810140"/>
          </a:xfrm>
        </p:spPr>
        <p:txBody>
          <a:bodyPr/>
          <a:lstStyle/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1200" dirty="0" smtClean="0"/>
          </a:p>
          <a:p>
            <a:r>
              <a:rPr lang="zh-CN" altLang="en-US" sz="2800" dirty="0" smtClean="0"/>
              <a:t>即强迫</a:t>
            </a:r>
            <a:r>
              <a:rPr lang="zh-CN" altLang="en-US" sz="2800" dirty="0" smtClean="0"/>
              <a:t>力</a:t>
            </a:r>
            <a:r>
              <a:rPr lang="zh-CN" altLang="en-US" sz="2800" dirty="0"/>
              <a:t>与</a:t>
            </a:r>
            <a:r>
              <a:rPr lang="zh-CN" altLang="en-US" sz="2800" dirty="0" smtClean="0"/>
              <a:t>速度</a:t>
            </a:r>
            <a:r>
              <a:rPr lang="zh-CN" altLang="en-US" sz="2800" dirty="0" smtClean="0"/>
              <a:t>的相位差为：</a:t>
            </a:r>
            <a:endParaRPr lang="en-US" altLang="zh-CN" sz="2800" dirty="0" smtClean="0"/>
          </a:p>
          <a:p>
            <a:endParaRPr lang="en-US" altLang="zh-CN" sz="1200" dirty="0"/>
          </a:p>
          <a:p>
            <a:pPr>
              <a:buNone/>
            </a:pPr>
            <a:r>
              <a:rPr lang="zh-CN" altLang="en-US" sz="2800" dirty="0"/>
              <a:t>强迫力与速度方向相同时，做正功，相反时，做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负功</a:t>
            </a:r>
            <a:r>
              <a:rPr lang="zh-CN" altLang="en-US" sz="2800" dirty="0" smtClean="0"/>
              <a:t>。如</a:t>
            </a:r>
            <a:r>
              <a:rPr lang="zh-CN" altLang="en-US" sz="2800" dirty="0"/>
              <a:t>正功</a:t>
            </a:r>
            <a:r>
              <a:rPr lang="en-US" altLang="zh-CN" sz="2800" dirty="0"/>
              <a:t>&gt;</a:t>
            </a:r>
            <a:r>
              <a:rPr lang="zh-CN" altLang="en-US" sz="2800" dirty="0"/>
              <a:t>负功，</a:t>
            </a:r>
            <a:r>
              <a:rPr lang="en-US" altLang="zh-CN" sz="2800" dirty="0"/>
              <a:t>v</a:t>
            </a:r>
            <a:r>
              <a:rPr lang="zh-CN" altLang="en-US" sz="2800" dirty="0"/>
              <a:t>增大</a:t>
            </a:r>
            <a:r>
              <a:rPr lang="zh-CN" altLang="en-US" sz="2800" dirty="0" smtClean="0"/>
              <a:t>，由于                   ，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则</a:t>
            </a:r>
            <a:r>
              <a:rPr lang="zh-CN" altLang="en-US" sz="2800" dirty="0"/>
              <a:t>阻力增大，阻力做负功增加</a:t>
            </a:r>
            <a:r>
              <a:rPr lang="zh-CN" altLang="en-US" sz="2800" dirty="0" smtClean="0"/>
              <a:t>，当</a:t>
            </a:r>
            <a:r>
              <a:rPr lang="zh-CN" altLang="en-US" sz="2800" dirty="0"/>
              <a:t>正功</a:t>
            </a:r>
            <a:r>
              <a:rPr lang="en-US" altLang="zh-CN" sz="2800" dirty="0"/>
              <a:t>=</a:t>
            </a:r>
            <a:r>
              <a:rPr lang="zh-CN" altLang="en-US" sz="2800" dirty="0"/>
              <a:t>负功</a:t>
            </a:r>
            <a:r>
              <a:rPr lang="en-US" altLang="zh-CN" sz="2800" dirty="0"/>
              <a:t>+</a:t>
            </a:r>
            <a:r>
              <a:rPr lang="zh-CN" altLang="en-US" sz="2800" dirty="0"/>
              <a:t>阻力做负功时，振幅稳定</a:t>
            </a:r>
            <a:r>
              <a:rPr lang="zh-CN" altLang="en-US" sz="2800" dirty="0" smtClean="0"/>
              <a:t>。这就会稳定受迫振动。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932316"/>
              </p:ext>
            </p:extLst>
          </p:nvPr>
        </p:nvGraphicFramePr>
        <p:xfrm>
          <a:off x="1455738" y="1052513"/>
          <a:ext cx="4530725" cy="191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0" name="Equation" r:id="rId3" imgW="1600200" imgH="685800" progId="Equation.DSMT4">
                  <p:embed/>
                </p:oleObj>
              </mc:Choice>
              <mc:Fallback>
                <p:oleObj name="Equation" r:id="rId3" imgW="1600200" imgH="685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1052513"/>
                        <a:ext cx="4530725" cy="19161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581887"/>
              </p:ext>
            </p:extLst>
          </p:nvPr>
        </p:nvGraphicFramePr>
        <p:xfrm>
          <a:off x="5661810" y="2652518"/>
          <a:ext cx="1214446" cy="1244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1" name="公式" r:id="rId5" imgW="380880" imgH="393480" progId="Equation.3">
                  <p:embed/>
                </p:oleObj>
              </mc:Choice>
              <mc:Fallback>
                <p:oleObj name="公式" r:id="rId5" imgW="38088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810" y="2652518"/>
                        <a:ext cx="1214446" cy="12445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304200"/>
              </p:ext>
            </p:extLst>
          </p:nvPr>
        </p:nvGraphicFramePr>
        <p:xfrm>
          <a:off x="6120172" y="4221088"/>
          <a:ext cx="1643062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2" name="公式" r:id="rId7" imgW="596900" imgH="228600" progId="Equation.3">
                  <p:embed/>
                </p:oleObj>
              </mc:Choice>
              <mc:Fallback>
                <p:oleObj name="公式" r:id="rId7" imgW="596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0172" y="4221088"/>
                        <a:ext cx="1643062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714356"/>
            <a:ext cx="7772400" cy="5381644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/>
              <a:t>但如</a:t>
            </a:r>
            <a:endParaRPr lang="en-US" altLang="zh-CN" sz="2800" dirty="0" smtClean="0"/>
          </a:p>
          <a:p>
            <a:pPr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2800" dirty="0" smtClean="0"/>
              <a:t>即速度与强迫力相位相同，强迫力只做正功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因此强迫力只做正功，故振幅不断增加，此为尖锐共振。</a:t>
            </a:r>
          </a:p>
          <a:p>
            <a:r>
              <a:rPr lang="zh-CN" altLang="en-US" sz="2800" b="1" dirty="0" smtClean="0">
                <a:solidFill>
                  <a:srgbClr val="C00000"/>
                </a:solidFill>
              </a:rPr>
              <a:t>振动的分解：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/>
              <a:t>简谐振动可合成复杂振动，反之亦然。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在数学上可以证明，</a:t>
            </a:r>
            <a:r>
              <a:rPr lang="zh-CN" altLang="en-US" sz="2800" dirty="0" smtClean="0"/>
              <a:t>周期函数</a:t>
            </a:r>
            <a:r>
              <a:rPr lang="zh-CN" altLang="en-US" sz="2800" dirty="0"/>
              <a:t>总可以用一个无穷的三角级数表示：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graphicFrame>
        <p:nvGraphicFramePr>
          <p:cNvPr id="655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859765"/>
              </p:ext>
            </p:extLst>
          </p:nvPr>
        </p:nvGraphicFramePr>
        <p:xfrm>
          <a:off x="1528105" y="512763"/>
          <a:ext cx="466407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7" name="Equation" r:id="rId3" imgW="1981080" imgH="393480" progId="Equation.DSMT4">
                  <p:embed/>
                </p:oleObj>
              </mc:Choice>
              <mc:Fallback>
                <p:oleObj name="Equation" r:id="rId3" imgW="198108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105" y="512763"/>
                        <a:ext cx="4664075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473983"/>
              </p:ext>
            </p:extLst>
          </p:nvPr>
        </p:nvGraphicFramePr>
        <p:xfrm>
          <a:off x="772418" y="4807421"/>
          <a:ext cx="8120062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8" name="公式" r:id="rId5" imgW="2857500" imgH="457200" progId="Equation.3">
                  <p:embed/>
                </p:oleObj>
              </mc:Choice>
              <mc:Fallback>
                <p:oleObj name="公式" r:id="rId5" imgW="28575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418" y="4807421"/>
                        <a:ext cx="8120062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642918"/>
            <a:ext cx="7560840" cy="5453082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/>
              <a:t>其微分方程都可表示如下：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1200" dirty="0" smtClean="0"/>
          </a:p>
          <a:p>
            <a:pPr marL="0" indent="0">
              <a:buNone/>
            </a:pPr>
            <a:r>
              <a:rPr lang="zh-CN" altLang="en-US" sz="2800" dirty="0" smtClean="0"/>
              <a:t>对于不同的振动系统，     代表的物理量不同，对于弹簧振子：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123438"/>
              </p:ext>
            </p:extLst>
          </p:nvPr>
        </p:nvGraphicFramePr>
        <p:xfrm>
          <a:off x="2123728" y="1042607"/>
          <a:ext cx="2714644" cy="1450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1" name="公式" r:id="rId3" imgW="787320" imgH="419040" progId="Equation.3">
                  <p:embed/>
                </p:oleObj>
              </mc:Choice>
              <mc:Fallback>
                <p:oleObj name="公式" r:id="rId3" imgW="78732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042607"/>
                        <a:ext cx="2714644" cy="14502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282066"/>
              </p:ext>
            </p:extLst>
          </p:nvPr>
        </p:nvGraphicFramePr>
        <p:xfrm>
          <a:off x="4211960" y="2463350"/>
          <a:ext cx="500061" cy="461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2" name="公式" r:id="rId5" imgW="152280" imgH="139680" progId="Equation.3">
                  <p:embed/>
                </p:oleObj>
              </mc:Choice>
              <mc:Fallback>
                <p:oleObj name="公式" r:id="rId5" imgW="152280" imgH="1396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2463350"/>
                        <a:ext cx="500061" cy="461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912946"/>
              </p:ext>
            </p:extLst>
          </p:nvPr>
        </p:nvGraphicFramePr>
        <p:xfrm>
          <a:off x="3500430" y="3324300"/>
          <a:ext cx="1791650" cy="968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3" name="公式" r:id="rId7" imgW="520560" imgH="279360" progId="Equation.3">
                  <p:embed/>
                </p:oleObj>
              </mc:Choice>
              <mc:Fallback>
                <p:oleObj name="公式" r:id="rId7" imgW="520560" imgH="2793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3324300"/>
                        <a:ext cx="1791650" cy="9687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785794"/>
            <a:ext cx="7958166" cy="5310206"/>
          </a:xfrm>
        </p:spPr>
        <p:txBody>
          <a:bodyPr/>
          <a:lstStyle/>
          <a:p>
            <a:r>
              <a:rPr lang="zh-CN" altLang="en-US" sz="2800" dirty="0"/>
              <a:t>此级数叫</a:t>
            </a:r>
            <a:r>
              <a:rPr lang="en-US" altLang="zh-CN" sz="2800" dirty="0"/>
              <a:t>Fourier</a:t>
            </a:r>
            <a:r>
              <a:rPr lang="zh-CN" altLang="en-US" sz="2800" dirty="0"/>
              <a:t>级数。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这就是说，如果一个振动的表达式可表示为周期函数，在这个振动就可分解为一系列的简谐振动的叠加。</a:t>
            </a:r>
            <a:endParaRPr lang="en-US" altLang="zh-CN" sz="2800" dirty="0"/>
          </a:p>
          <a:p>
            <a:r>
              <a:rPr lang="zh-CN" altLang="en-US" sz="2800" dirty="0"/>
              <a:t>其中最小的频率叫基频。</a:t>
            </a:r>
            <a:endParaRPr lang="en-US" altLang="zh-CN" sz="2800" dirty="0"/>
          </a:p>
          <a:p>
            <a:pPr>
              <a:buFont typeface="Wingdings" pitchFamily="2" charset="2"/>
              <a:buChar char="ü"/>
            </a:pPr>
            <a:r>
              <a:rPr lang="zh-CN" altLang="en-US" sz="2800" dirty="0"/>
              <a:t>各频率下的简谐振动的振幅可用振幅谱表示：</a:t>
            </a:r>
            <a:endParaRPr lang="en-US" altLang="zh-CN" sz="2800" dirty="0"/>
          </a:p>
          <a:p>
            <a:endParaRPr lang="zh-CN" altLang="en-US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2732" y="3672408"/>
            <a:ext cx="3974771" cy="270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714356"/>
            <a:ext cx="7772400" cy="5381644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本章小结：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2800" dirty="0" smtClean="0"/>
              <a:t>简谐振动：</a:t>
            </a:r>
            <a:endParaRPr lang="en-US" altLang="zh-CN" sz="2800" dirty="0" smtClean="0"/>
          </a:p>
          <a:p>
            <a:pPr marL="0" indent="542925">
              <a:buNone/>
            </a:pPr>
            <a:r>
              <a:rPr lang="zh-CN" altLang="en-US" sz="2800" dirty="0" smtClean="0"/>
              <a:t>系统模型→动力学方程→振动表达式；</a:t>
            </a:r>
            <a:endParaRPr lang="en-US" altLang="zh-CN" sz="2800" dirty="0" smtClean="0"/>
          </a:p>
          <a:p>
            <a:pPr marL="0" indent="542925">
              <a:buNone/>
            </a:pPr>
            <a:r>
              <a:rPr lang="zh-CN" altLang="en-US" sz="2800" dirty="0" smtClean="0"/>
              <a:t>各状态参量及其之间的关系；</a:t>
            </a:r>
            <a:endParaRPr lang="en-US" altLang="zh-CN" sz="2800" dirty="0" smtClean="0"/>
          </a:p>
          <a:p>
            <a:pPr marL="0" indent="542925">
              <a:buNone/>
            </a:pPr>
            <a:r>
              <a:rPr lang="zh-CN" altLang="en-US" sz="2800" dirty="0" smtClean="0"/>
              <a:t>振幅与初相位的确定；</a:t>
            </a:r>
            <a:endParaRPr lang="en-US" altLang="zh-CN" sz="2800" dirty="0" smtClean="0"/>
          </a:p>
          <a:p>
            <a:pPr marL="0" indent="542925">
              <a:buNone/>
            </a:pPr>
            <a:r>
              <a:rPr lang="zh-CN" altLang="en-US" sz="2800" dirty="0" smtClean="0"/>
              <a:t>矢量（几何）表示。</a:t>
            </a:r>
            <a:endParaRPr lang="en-US" altLang="zh-CN" sz="2800" dirty="0" smtClean="0"/>
          </a:p>
          <a:p>
            <a:pPr marL="514350" indent="-514350">
              <a:buFont typeface="+mj-ea"/>
              <a:buAutoNum type="circleNumDbPlain" startAt="2"/>
            </a:pPr>
            <a:r>
              <a:rPr lang="zh-CN" altLang="en-US" sz="2800" dirty="0" smtClean="0"/>
              <a:t>简谐振动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合成：同方向同频率，分析方法</a:t>
            </a:r>
            <a:endParaRPr lang="en-US" altLang="zh-CN" sz="2800" dirty="0" smtClean="0"/>
          </a:p>
          <a:p>
            <a:pPr marL="514350" indent="-514350">
              <a:buFont typeface="+mj-ea"/>
              <a:buAutoNum type="circleNumDbPlain" startAt="2"/>
            </a:pPr>
            <a:r>
              <a:rPr lang="zh-CN" altLang="en-US" sz="2800" dirty="0" smtClean="0"/>
              <a:t>阻尼振动：了解三种阻尼形式及特点。</a:t>
            </a:r>
            <a:endParaRPr lang="en-US" altLang="zh-CN" sz="2800" dirty="0" smtClean="0"/>
          </a:p>
          <a:p>
            <a:pPr marL="514350" indent="-514350">
              <a:buFont typeface="+mj-ea"/>
              <a:buAutoNum type="circleNumDbPlain" startAt="2"/>
            </a:pPr>
            <a:r>
              <a:rPr lang="zh-CN" altLang="en-US" sz="2800" dirty="0" smtClean="0"/>
              <a:t>受迫振动：分析方法，结论，共振。</a:t>
            </a:r>
            <a:endParaRPr lang="en-US" altLang="zh-CN" sz="2800" dirty="0" smtClean="0"/>
          </a:p>
          <a:p>
            <a:pPr marL="514350" indent="-514350">
              <a:buFont typeface="+mj-ea"/>
              <a:buAutoNum type="circleNumDbPlain" startAt="2"/>
            </a:pPr>
            <a:r>
              <a:rPr lang="zh-CN" altLang="en-US" sz="2800" dirty="0" smtClean="0"/>
              <a:t>振动的分解：一般了解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作业：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P272   T7.5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T7.7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T7.21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T7.25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571480"/>
            <a:ext cx="7772400" cy="60722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二、简谐运动的状态参量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rgbClr val="C7371F"/>
                </a:solidFill>
              </a:rPr>
              <a:t>1</a:t>
            </a:r>
            <a:r>
              <a:rPr lang="zh-CN" altLang="en-US" sz="2800" b="1" dirty="0" smtClean="0">
                <a:solidFill>
                  <a:srgbClr val="C7371F"/>
                </a:solidFill>
              </a:rPr>
              <a:t>、周期及频率</a:t>
            </a:r>
            <a:endParaRPr lang="en-US" altLang="zh-CN" sz="2800" b="1" dirty="0" smtClean="0">
              <a:solidFill>
                <a:srgbClr val="C7371F"/>
              </a:solidFill>
            </a:endParaRPr>
          </a:p>
          <a:p>
            <a:pPr>
              <a:buNone/>
            </a:pPr>
            <a:r>
              <a:rPr lang="en-US" altLang="zh-CN" sz="2800" dirty="0" smtClean="0"/>
              <a:t>      </a:t>
            </a:r>
          </a:p>
          <a:p>
            <a:pPr>
              <a:buNone/>
            </a:pPr>
            <a:r>
              <a:rPr lang="zh-CN" altLang="en-US" sz="2800" dirty="0" smtClean="0"/>
              <a:t>是周期函数，表示运动为周期运动。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故</a:t>
            </a:r>
            <a:r>
              <a:rPr lang="en-US" altLang="zh-CN" sz="2800" dirty="0" smtClean="0"/>
              <a:t>		  ——</a:t>
            </a:r>
            <a:r>
              <a:rPr lang="zh-CN" altLang="en-US" sz="2800" b="1" dirty="0" smtClean="0">
                <a:solidFill>
                  <a:srgbClr val="C7371F"/>
                </a:solidFill>
              </a:rPr>
              <a:t>振动的周期</a:t>
            </a:r>
            <a:endParaRPr lang="en-US" altLang="zh-CN" sz="2800" b="1" dirty="0" smtClean="0">
              <a:solidFill>
                <a:srgbClr val="C7371F"/>
              </a:solidFill>
            </a:endParaRP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对于</a:t>
            </a:r>
            <a:r>
              <a:rPr lang="zh-CN" altLang="en-US" sz="2800" dirty="0"/>
              <a:t>弹簧振子：</a:t>
            </a:r>
            <a:endParaRPr lang="en-US" altLang="zh-CN" sz="2800" dirty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>
              <a:solidFill>
                <a:srgbClr val="C7371F"/>
              </a:solidFill>
            </a:endParaRPr>
          </a:p>
          <a:p>
            <a:pPr>
              <a:buNone/>
            </a:pP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179971"/>
              </p:ext>
            </p:extLst>
          </p:nvPr>
        </p:nvGraphicFramePr>
        <p:xfrm>
          <a:off x="2968625" y="1428750"/>
          <a:ext cx="346233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5" name="Equation" r:id="rId3" imgW="1079280" imgH="203040" progId="Equation.DSMT4">
                  <p:embed/>
                </p:oleObj>
              </mc:Choice>
              <mc:Fallback>
                <p:oleObj name="Equation" r:id="rId3" imgW="10792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25" y="1428750"/>
                        <a:ext cx="3462338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882961"/>
              </p:ext>
            </p:extLst>
          </p:nvPr>
        </p:nvGraphicFramePr>
        <p:xfrm>
          <a:off x="2095500" y="2500313"/>
          <a:ext cx="5229225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6" name="Equation" r:id="rId5" imgW="1460160" imgH="457200" progId="Equation.DSMT4">
                  <p:embed/>
                </p:oleObj>
              </mc:Choice>
              <mc:Fallback>
                <p:oleObj name="Equation" r:id="rId5" imgW="146016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2500313"/>
                        <a:ext cx="5229225" cy="164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459353"/>
              </p:ext>
            </p:extLst>
          </p:nvPr>
        </p:nvGraphicFramePr>
        <p:xfrm>
          <a:off x="1285852" y="4077072"/>
          <a:ext cx="1341932" cy="783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7" name="公式" r:id="rId7" imgW="431640" imgH="228600" progId="Equation.3">
                  <p:embed/>
                </p:oleObj>
              </mc:Choice>
              <mc:Fallback>
                <p:oleObj name="公式" r:id="rId7" imgW="43164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4077072"/>
                        <a:ext cx="1341932" cy="783204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338993"/>
              </p:ext>
            </p:extLst>
          </p:nvPr>
        </p:nvGraphicFramePr>
        <p:xfrm>
          <a:off x="3347864" y="4797152"/>
          <a:ext cx="2071688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8" name="公式" r:id="rId9" imgW="723586" imgH="444307" progId="Equation.3">
                  <p:embed/>
                </p:oleObj>
              </mc:Choice>
              <mc:Fallback>
                <p:oleObj name="公式" r:id="rId9" imgW="723586" imgH="44430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797152"/>
                        <a:ext cx="2071688" cy="12779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24744"/>
            <a:ext cx="8568952" cy="5040560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rgbClr val="C7371F"/>
                </a:solidFill>
              </a:rPr>
              <a:t>振动频率</a:t>
            </a:r>
            <a:r>
              <a:rPr lang="zh-CN" altLang="en-US" sz="2800" dirty="0" smtClean="0"/>
              <a:t>：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                        </a:t>
            </a:r>
            <a:r>
              <a:rPr lang="zh-CN" altLang="en-US" sz="2800" dirty="0" smtClean="0"/>
              <a:t>弹簧振子：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</a:t>
            </a:r>
            <a:r>
              <a:rPr lang="zh-CN" altLang="en-US" sz="2800" dirty="0" smtClean="0"/>
              <a:t>单位</a:t>
            </a:r>
            <a:r>
              <a:rPr lang="zh-CN" altLang="en-US" sz="2800" dirty="0"/>
              <a:t>：</a:t>
            </a:r>
            <a:r>
              <a:rPr lang="zh-CN" altLang="en-US" sz="2800" dirty="0" smtClean="0"/>
              <a:t>赫兹（</a:t>
            </a:r>
            <a:r>
              <a:rPr lang="en-US" altLang="zh-CN" sz="2800" dirty="0" smtClean="0"/>
              <a:t>Hz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=1/S</a:t>
            </a:r>
            <a:endParaRPr lang="zh-CN" altLang="en-US" sz="2800" dirty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b="1" dirty="0" smtClean="0">
                <a:solidFill>
                  <a:srgbClr val="C7371F"/>
                </a:solidFill>
              </a:rPr>
              <a:t>角频率</a:t>
            </a:r>
            <a:r>
              <a:rPr lang="zh-CN" altLang="en-US" sz="2800" b="1" dirty="0">
                <a:solidFill>
                  <a:srgbClr val="C7371F"/>
                </a:solidFill>
              </a:rPr>
              <a:t>（圆频率</a:t>
            </a:r>
            <a:r>
              <a:rPr lang="zh-CN" altLang="en-US" sz="2800" b="1" dirty="0" smtClean="0">
                <a:solidFill>
                  <a:srgbClr val="C7371F"/>
                </a:solidFill>
              </a:rPr>
              <a:t>）</a:t>
            </a:r>
            <a:r>
              <a:rPr lang="zh-CN" altLang="en-US" sz="2800" dirty="0" smtClean="0"/>
              <a:t>：</a:t>
            </a:r>
            <a:endParaRPr lang="en-US" altLang="zh-CN" sz="2800" dirty="0"/>
          </a:p>
          <a:p>
            <a:pPr>
              <a:buNone/>
            </a:pPr>
            <a:endParaRPr lang="en-US" altLang="zh-CN" sz="4400" dirty="0" smtClean="0"/>
          </a:p>
          <a:p>
            <a:pPr>
              <a:buNone/>
            </a:pPr>
            <a:r>
              <a:rPr lang="zh-CN" altLang="en-US" sz="2800" dirty="0" smtClean="0"/>
              <a:t>弹簧</a:t>
            </a:r>
            <a:r>
              <a:rPr lang="zh-CN" altLang="en-US" sz="2800" dirty="0"/>
              <a:t>振</a:t>
            </a:r>
            <a:r>
              <a:rPr lang="zh-CN" altLang="en-US" sz="2800" dirty="0" smtClean="0"/>
              <a:t>子：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                    </a:t>
            </a:r>
            <a:r>
              <a:rPr lang="zh-CN" altLang="en-US" sz="2800" dirty="0" smtClean="0"/>
              <a:t>都是由振动系统本身性质决定的，故常称为</a:t>
            </a:r>
            <a:r>
              <a:rPr lang="zh-CN" altLang="en-US" sz="2800" b="1" dirty="0" smtClean="0">
                <a:solidFill>
                  <a:srgbClr val="C7371F"/>
                </a:solidFill>
              </a:rPr>
              <a:t>固有角频率</a:t>
            </a:r>
            <a:r>
              <a:rPr lang="zh-CN" altLang="en-US" sz="2800" dirty="0" smtClean="0"/>
              <a:t>、</a:t>
            </a:r>
            <a:r>
              <a:rPr lang="zh-CN" altLang="en-US" sz="2800" b="1" dirty="0" smtClean="0">
                <a:solidFill>
                  <a:srgbClr val="C7371F"/>
                </a:solidFill>
              </a:rPr>
              <a:t>固有频率</a:t>
            </a:r>
            <a:r>
              <a:rPr lang="zh-CN" altLang="en-US" sz="2800" dirty="0" smtClean="0"/>
              <a:t>、</a:t>
            </a:r>
            <a:r>
              <a:rPr lang="zh-CN" altLang="en-US" sz="2800" b="1" dirty="0" smtClean="0">
                <a:solidFill>
                  <a:srgbClr val="C7371F"/>
                </a:solidFill>
              </a:rPr>
              <a:t>固有周期</a:t>
            </a:r>
            <a:r>
              <a:rPr lang="zh-CN" altLang="en-US" sz="2800" dirty="0" smtClean="0"/>
              <a:t>。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865881"/>
              </p:ext>
            </p:extLst>
          </p:nvPr>
        </p:nvGraphicFramePr>
        <p:xfrm>
          <a:off x="5940152" y="764704"/>
          <a:ext cx="2053777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9" name="Equation" r:id="rId3" imgW="749160" imgH="444240" progId="Equation.DSMT4">
                  <p:embed/>
                </p:oleObj>
              </mc:Choice>
              <mc:Fallback>
                <p:oleObj name="Equation" r:id="rId3" imgW="74916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764704"/>
                        <a:ext cx="2053777" cy="1224136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522966"/>
              </p:ext>
            </p:extLst>
          </p:nvPr>
        </p:nvGraphicFramePr>
        <p:xfrm>
          <a:off x="1835696" y="836712"/>
          <a:ext cx="2292464" cy="1209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0" name="公式" r:id="rId5" imgW="749160" imgH="393480" progId="Equation.3">
                  <p:embed/>
                </p:oleObj>
              </mc:Choice>
              <mc:Fallback>
                <p:oleObj name="公式" r:id="rId5" imgW="74916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836712"/>
                        <a:ext cx="2292464" cy="120998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46235"/>
              </p:ext>
            </p:extLst>
          </p:nvPr>
        </p:nvGraphicFramePr>
        <p:xfrm>
          <a:off x="3347864" y="2852936"/>
          <a:ext cx="2641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1" name="Equation" r:id="rId7" imgW="914400" imgH="393480" progId="Equation.DSMT4">
                  <p:embed/>
                </p:oleObj>
              </mc:Choice>
              <mc:Fallback>
                <p:oleObj name="Equation" r:id="rId7" imgW="91440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852936"/>
                        <a:ext cx="2641600" cy="11430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845638"/>
              </p:ext>
            </p:extLst>
          </p:nvPr>
        </p:nvGraphicFramePr>
        <p:xfrm>
          <a:off x="1835696" y="4149080"/>
          <a:ext cx="1440868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2" name="Equation" r:id="rId9" imgW="558720" imgH="444240" progId="Equation.DSMT4">
                  <p:embed/>
                </p:oleObj>
              </mc:Choice>
              <mc:Fallback>
                <p:oleObj name="Equation" r:id="rId9" imgW="558720" imgH="4442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149080"/>
                        <a:ext cx="1440868" cy="115212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870832"/>
              </p:ext>
            </p:extLst>
          </p:nvPr>
        </p:nvGraphicFramePr>
        <p:xfrm>
          <a:off x="467544" y="5520209"/>
          <a:ext cx="195421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3" name="Equation" r:id="rId11" imgW="609480" imgH="177480" progId="Equation.DSMT4">
                  <p:embed/>
                </p:oleObj>
              </mc:Choice>
              <mc:Fallback>
                <p:oleObj name="Equation" r:id="rId11" imgW="609480" imgH="177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520209"/>
                        <a:ext cx="1954213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714356"/>
            <a:ext cx="8215370" cy="5381644"/>
          </a:xfrm>
        </p:spPr>
        <p:txBody>
          <a:bodyPr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C7371F"/>
                </a:solidFill>
              </a:rPr>
              <a:t>2</a:t>
            </a:r>
            <a:r>
              <a:rPr lang="zh-CN" altLang="en-US" sz="2800" b="1" dirty="0" smtClean="0">
                <a:solidFill>
                  <a:srgbClr val="C7371F"/>
                </a:solidFill>
              </a:rPr>
              <a:t>、振幅、相位及初相位</a:t>
            </a:r>
            <a:endParaRPr lang="en-US" altLang="zh-CN" sz="2800" b="1" dirty="0" smtClean="0">
              <a:solidFill>
                <a:srgbClr val="C7371F"/>
              </a:solidFill>
            </a:endParaRPr>
          </a:p>
          <a:p>
            <a:pPr>
              <a:buNone/>
            </a:pPr>
            <a:r>
              <a:rPr lang="zh-CN" altLang="en-US" sz="2800" dirty="0" smtClean="0"/>
              <a:t>振幅：运动质点离开平衡位置最大位移的绝对值。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       </a:t>
            </a:r>
            <a:r>
              <a:rPr lang="zh-CN" altLang="en-US" sz="2800" dirty="0" smtClean="0"/>
              <a:t>由</a:t>
            </a:r>
            <a:r>
              <a:rPr lang="en-US" altLang="zh-CN" sz="2800" dirty="0" smtClean="0"/>
              <a:t>                                </a:t>
            </a:r>
            <a:r>
              <a:rPr lang="zh-CN" altLang="en-US" sz="2800" dirty="0" smtClean="0"/>
              <a:t>知，</a:t>
            </a:r>
            <a:r>
              <a:rPr lang="zh-CN" altLang="en-US" sz="2800" b="1" dirty="0" smtClean="0">
                <a:solidFill>
                  <a:srgbClr val="C7371F"/>
                </a:solidFill>
              </a:rPr>
              <a:t>振幅为</a:t>
            </a:r>
            <a:r>
              <a:rPr lang="en-US" altLang="zh-CN" sz="2800" b="1" dirty="0" smtClean="0">
                <a:solidFill>
                  <a:srgbClr val="C7371F"/>
                </a:solidFill>
              </a:rPr>
              <a:t>A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 smtClean="0"/>
              <a:t>              </a:t>
            </a:r>
            <a:r>
              <a:rPr lang="zh-CN" altLang="en-US" sz="2800" dirty="0" smtClean="0"/>
              <a:t>：称为</a:t>
            </a:r>
            <a:r>
              <a:rPr lang="zh-CN" altLang="en-US" sz="2800" b="1" dirty="0" smtClean="0">
                <a:solidFill>
                  <a:srgbClr val="C7371F"/>
                </a:solidFill>
              </a:rPr>
              <a:t>相位</a:t>
            </a:r>
            <a:r>
              <a:rPr lang="zh-CN" altLang="en-US" sz="2800" dirty="0" smtClean="0"/>
              <a:t>（或</a:t>
            </a:r>
            <a:r>
              <a:rPr lang="zh-CN" altLang="en-US" sz="2800" b="1" dirty="0" smtClean="0">
                <a:solidFill>
                  <a:srgbClr val="C7371F"/>
                </a:solidFill>
              </a:rPr>
              <a:t>位相</a:t>
            </a:r>
            <a:r>
              <a:rPr lang="zh-CN" altLang="en-US" sz="2800" dirty="0" smtClean="0"/>
              <a:t>、</a:t>
            </a:r>
            <a:r>
              <a:rPr lang="zh-CN" altLang="en-US" sz="2800" b="1" dirty="0" smtClean="0">
                <a:solidFill>
                  <a:srgbClr val="C7371F"/>
                </a:solidFill>
              </a:rPr>
              <a:t>相位角</a:t>
            </a:r>
            <a:r>
              <a:rPr lang="zh-CN" altLang="en-US" sz="2800" dirty="0" smtClean="0"/>
              <a:t>）。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     ：         </a:t>
            </a:r>
            <a:r>
              <a:rPr lang="en-US" altLang="zh-CN" sz="2800" dirty="0" smtClean="0"/>
              <a:t>t=0</a:t>
            </a:r>
            <a:r>
              <a:rPr lang="zh-CN" altLang="en-US" sz="2800" dirty="0" smtClean="0"/>
              <a:t>时刻的相位</a:t>
            </a:r>
            <a:r>
              <a:rPr lang="en-US" altLang="zh-CN" sz="2800" dirty="0" smtClean="0"/>
              <a:t>——</a:t>
            </a:r>
            <a:r>
              <a:rPr lang="zh-CN" altLang="en-US" sz="2800" b="1" dirty="0" smtClean="0">
                <a:solidFill>
                  <a:srgbClr val="C7371F"/>
                </a:solidFill>
              </a:rPr>
              <a:t>初相位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                             ——</a:t>
            </a:r>
            <a:r>
              <a:rPr lang="zh-CN" altLang="en-US" sz="2800" dirty="0" smtClean="0"/>
              <a:t>简谐振动的</a:t>
            </a:r>
            <a:r>
              <a:rPr lang="zh-CN" altLang="en-US" sz="2800" b="1" dirty="0" smtClean="0">
                <a:solidFill>
                  <a:srgbClr val="C7371F"/>
                </a:solidFill>
              </a:rPr>
              <a:t>状态参量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下面介绍振幅与初相位的确定：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           </a:t>
            </a:r>
            <a:r>
              <a:rPr lang="zh-CN" altLang="en-US" sz="2800" dirty="0" smtClean="0"/>
              <a:t>是积分常数，由振动的初始条件确定：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278815"/>
              </p:ext>
            </p:extLst>
          </p:nvPr>
        </p:nvGraphicFramePr>
        <p:xfrm>
          <a:off x="2044700" y="1773238"/>
          <a:ext cx="27590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9" name="Equation" r:id="rId3" imgW="1079280" imgH="203040" progId="Equation.DSMT4">
                  <p:embed/>
                </p:oleObj>
              </mc:Choice>
              <mc:Fallback>
                <p:oleObj name="Equation" r:id="rId3" imgW="10792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1773238"/>
                        <a:ext cx="2759075" cy="520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288537"/>
              </p:ext>
            </p:extLst>
          </p:nvPr>
        </p:nvGraphicFramePr>
        <p:xfrm>
          <a:off x="576263" y="2311400"/>
          <a:ext cx="12842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0" name="Equation" r:id="rId5" imgW="469800" imgH="177480" progId="Equation.DSMT4">
                  <p:embed/>
                </p:oleObj>
              </mc:Choice>
              <mc:Fallback>
                <p:oleObj name="Equation" r:id="rId5" imgW="46980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311400"/>
                        <a:ext cx="1284287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89636"/>
              </p:ext>
            </p:extLst>
          </p:nvPr>
        </p:nvGraphicFramePr>
        <p:xfrm>
          <a:off x="539552" y="2835275"/>
          <a:ext cx="3921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1" name="Equation" r:id="rId7" imgW="139680" imgH="164880" progId="Equation.DSMT4">
                  <p:embed/>
                </p:oleObj>
              </mc:Choice>
              <mc:Fallback>
                <p:oleObj name="Equation" r:id="rId7" imgW="139680" imgH="1648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835275"/>
                        <a:ext cx="392112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804141"/>
              </p:ext>
            </p:extLst>
          </p:nvPr>
        </p:nvGraphicFramePr>
        <p:xfrm>
          <a:off x="854075" y="4781550"/>
          <a:ext cx="48561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" name="Equation" r:id="rId9" imgW="1638000" imgH="660240" progId="Equation.DSMT4">
                  <p:embed/>
                </p:oleObj>
              </mc:Choice>
              <mc:Fallback>
                <p:oleObj name="Equation" r:id="rId9" imgW="1638000" imgH="660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4781550"/>
                        <a:ext cx="4856163" cy="196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371911"/>
              </p:ext>
            </p:extLst>
          </p:nvPr>
        </p:nvGraphicFramePr>
        <p:xfrm>
          <a:off x="539552" y="3212976"/>
          <a:ext cx="2925961" cy="58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" name="Equation" r:id="rId11" imgW="1091880" imgH="215640" progId="Equation.DSMT4">
                  <p:embed/>
                </p:oleObj>
              </mc:Choice>
              <mc:Fallback>
                <p:oleObj name="Equation" r:id="rId11" imgW="1091880" imgH="2156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212976"/>
                        <a:ext cx="2925961" cy="58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629271"/>
              </p:ext>
            </p:extLst>
          </p:nvPr>
        </p:nvGraphicFramePr>
        <p:xfrm>
          <a:off x="925612" y="4319885"/>
          <a:ext cx="10541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" name="Equation" r:id="rId13" imgW="393480" imgH="203040" progId="Equation.DSMT4">
                  <p:embed/>
                </p:oleObj>
              </mc:Choice>
              <mc:Fallback>
                <p:oleObj name="Equation" r:id="rId13" imgW="393480" imgH="203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612" y="4319885"/>
                        <a:ext cx="10541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714356"/>
            <a:ext cx="7772400" cy="5381644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/>
              <a:t>设初始条件：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则：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/>
          </a:p>
          <a:p>
            <a:pPr lvl="0"/>
            <a:r>
              <a:rPr lang="zh-CN" altLang="en-US" sz="2800" dirty="0">
                <a:solidFill>
                  <a:srgbClr val="000000"/>
                </a:solidFill>
              </a:rPr>
              <a:t>振幅取正值，  一般在             之间选取，但在此区间内，有两个值的正切值相同，但只有一个是正确的，需同时满足（</a:t>
            </a:r>
            <a:r>
              <a:rPr lang="en-US" altLang="zh-CN" sz="2800" dirty="0">
                <a:solidFill>
                  <a:srgbClr val="000000"/>
                </a:solidFill>
              </a:rPr>
              <a:t>1</a:t>
            </a:r>
            <a:r>
              <a:rPr lang="zh-CN" altLang="en-US" sz="2800" dirty="0">
                <a:solidFill>
                  <a:srgbClr val="000000"/>
                </a:solidFill>
              </a:rPr>
              <a:t>）中两式。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buNone/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510-B1EA-49C3-8B9C-EDA9B8F55F3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377718"/>
              </p:ext>
            </p:extLst>
          </p:nvPr>
        </p:nvGraphicFramePr>
        <p:xfrm>
          <a:off x="2915816" y="692696"/>
          <a:ext cx="3578170" cy="60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3" name="公式" r:id="rId3" imgW="1358640" imgH="228600" progId="Equation.3">
                  <p:embed/>
                </p:oleObj>
              </mc:Choice>
              <mc:Fallback>
                <p:oleObj name="公式" r:id="rId3" imgW="135864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692696"/>
                        <a:ext cx="3578170" cy="601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290310"/>
              </p:ext>
            </p:extLst>
          </p:nvPr>
        </p:nvGraphicFramePr>
        <p:xfrm>
          <a:off x="1430635" y="1268413"/>
          <a:ext cx="4581525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4" name="Equation" r:id="rId5" imgW="1346040" imgH="482400" progId="Equation.DSMT4">
                  <p:embed/>
                </p:oleObj>
              </mc:Choice>
              <mc:Fallback>
                <p:oleObj name="Equation" r:id="rId5" imgW="134604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635" y="1268413"/>
                        <a:ext cx="4581525" cy="164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931204"/>
              </p:ext>
            </p:extLst>
          </p:nvPr>
        </p:nvGraphicFramePr>
        <p:xfrm>
          <a:off x="1533884" y="2924175"/>
          <a:ext cx="4586288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5" name="Equation" r:id="rId7" imgW="1549080" imgH="660240" progId="Equation.DSMT4">
                  <p:embed/>
                </p:oleObj>
              </mc:Choice>
              <mc:Fallback>
                <p:oleObj name="Equation" r:id="rId7" imgW="1549080" imgH="660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884" y="2924175"/>
                        <a:ext cx="4586288" cy="19605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 bwMode="auto">
          <a:xfrm>
            <a:off x="827584" y="3664448"/>
            <a:ext cx="692656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40724"/>
              </p:ext>
            </p:extLst>
          </p:nvPr>
        </p:nvGraphicFramePr>
        <p:xfrm>
          <a:off x="2987675" y="4869160"/>
          <a:ext cx="3587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6" name="Equation" r:id="rId9" imgW="139680" imgH="164880" progId="Equation.DSMT4">
                  <p:embed/>
                </p:oleObj>
              </mc:Choice>
              <mc:Fallback>
                <p:oleObj name="Equation" r:id="rId9" imgW="139680" imgH="1648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869160"/>
                        <a:ext cx="3587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611660"/>
              </p:ext>
            </p:extLst>
          </p:nvPr>
        </p:nvGraphicFramePr>
        <p:xfrm>
          <a:off x="4427538" y="4943772"/>
          <a:ext cx="123983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7" name="Equation" r:id="rId11" imgW="482400" imgH="139680" progId="Equation.DSMT4">
                  <p:embed/>
                </p:oleObj>
              </mc:Choice>
              <mc:Fallback>
                <p:oleObj name="Equation" r:id="rId11" imgW="482400" imgH="1396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943772"/>
                        <a:ext cx="123983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theme/theme1.xml><?xml version="1.0" encoding="utf-8"?>
<a:theme xmlns:a="http://schemas.openxmlformats.org/drawingml/2006/main" name="nankai膜版">
  <a:themeElements>
    <a:clrScheme name="nankai膜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ankai膜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ankai膜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nkai膜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10187</TotalTime>
  <Words>1933</Words>
  <Application>Microsoft Office PowerPoint</Application>
  <PresentationFormat>全屏显示(4:3)</PresentationFormat>
  <Paragraphs>498</Paragraphs>
  <Slides>51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51</vt:i4>
      </vt:variant>
    </vt:vector>
  </HeadingPairs>
  <TitlesOfParts>
    <vt:vector size="56" baseType="lpstr">
      <vt:lpstr>nankai膜版</vt:lpstr>
      <vt:lpstr>公式</vt:lpstr>
      <vt:lpstr>Equation</vt:lpstr>
      <vt:lpstr>Microsoft 公式 3.0</vt:lpstr>
      <vt:lpstr>MathType 6.0 Equation</vt:lpstr>
      <vt:lpstr>第七章  振动</vt:lpstr>
      <vt:lpstr>§1.简谐振动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§2.简谐振动的速度和加速度</vt:lpstr>
      <vt:lpstr>§3.简谐振动的能量</vt:lpstr>
      <vt:lpstr>PowerPoint 演示文稿</vt:lpstr>
      <vt:lpstr>PowerPoint 演示文稿</vt:lpstr>
      <vt:lpstr>§4.简谐振动的矢量表示法</vt:lpstr>
      <vt:lpstr>PowerPoint 演示文稿</vt:lpstr>
      <vt:lpstr>§5.单摆和复摆</vt:lpstr>
      <vt:lpstr>PowerPoint 演示文稿</vt:lpstr>
      <vt:lpstr>PowerPoint 演示文稿</vt:lpstr>
      <vt:lpstr>PowerPoint 演示文稿</vt:lpstr>
      <vt:lpstr>§6.简谐振动的合成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§7.阻尼振动</vt:lpstr>
      <vt:lpstr>PowerPoint 演示文稿</vt:lpstr>
      <vt:lpstr>PowerPoint 演示文稿</vt:lpstr>
      <vt:lpstr>PowerPoint 演示文稿</vt:lpstr>
      <vt:lpstr>§8.受迫振动</vt:lpstr>
      <vt:lpstr>PowerPoint 演示文稿</vt:lpstr>
      <vt:lpstr>PowerPoint 演示文稿</vt:lpstr>
      <vt:lpstr>二、稳定受迫振动的振幅</vt:lpstr>
      <vt:lpstr>三、共振</vt:lpstr>
      <vt:lpstr>PowerPoint 演示文稿</vt:lpstr>
      <vt:lpstr>PowerPoint 演示文稿</vt:lpstr>
      <vt:lpstr>PowerPoint 演示文稿</vt:lpstr>
      <vt:lpstr>四、受迫振动与强迫力的相位差</vt:lpstr>
      <vt:lpstr>PowerPoint 演示文稿</vt:lpstr>
      <vt:lpstr>PowerPoint 演示文稿</vt:lpstr>
      <vt:lpstr>PowerPoint 演示文稿</vt:lpstr>
    </vt:vector>
  </TitlesOfParts>
  <Company>nankai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SPR传感芯片关键技术及其 生物医学检测分析系统的研究</dc:title>
  <dc:creator>liugh</dc:creator>
  <cp:lastModifiedBy>微软用户</cp:lastModifiedBy>
  <cp:revision>861</cp:revision>
  <dcterms:created xsi:type="dcterms:W3CDTF">2005-08-22T22:11:23Z</dcterms:created>
  <dcterms:modified xsi:type="dcterms:W3CDTF">2014-03-18T16:03:23Z</dcterms:modified>
</cp:coreProperties>
</file>