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1"/>
  </p:notesMasterIdLst>
  <p:sldIdLst>
    <p:sldId id="489" r:id="rId2"/>
    <p:sldId id="490" r:id="rId3"/>
    <p:sldId id="511" r:id="rId4"/>
    <p:sldId id="512" r:id="rId5"/>
    <p:sldId id="513" r:id="rId6"/>
    <p:sldId id="493" r:id="rId7"/>
    <p:sldId id="514" r:id="rId8"/>
    <p:sldId id="494" r:id="rId9"/>
    <p:sldId id="515" r:id="rId10"/>
    <p:sldId id="516" r:id="rId11"/>
    <p:sldId id="495" r:id="rId12"/>
    <p:sldId id="496" r:id="rId13"/>
    <p:sldId id="497" r:id="rId14"/>
    <p:sldId id="498" r:id="rId15"/>
    <p:sldId id="520" r:id="rId16"/>
    <p:sldId id="519" r:id="rId17"/>
    <p:sldId id="521" r:id="rId18"/>
    <p:sldId id="500" r:id="rId19"/>
    <p:sldId id="522" r:id="rId20"/>
    <p:sldId id="533" r:id="rId21"/>
    <p:sldId id="501" r:id="rId22"/>
    <p:sldId id="523" r:id="rId23"/>
    <p:sldId id="502" r:id="rId24"/>
    <p:sldId id="524" r:id="rId25"/>
    <p:sldId id="503" r:id="rId26"/>
    <p:sldId id="525" r:id="rId27"/>
    <p:sldId id="504" r:id="rId28"/>
    <p:sldId id="526" r:id="rId29"/>
    <p:sldId id="505" r:id="rId30"/>
    <p:sldId id="527" r:id="rId31"/>
    <p:sldId id="506" r:id="rId32"/>
    <p:sldId id="528" r:id="rId33"/>
    <p:sldId id="507" r:id="rId34"/>
    <p:sldId id="529" r:id="rId35"/>
    <p:sldId id="508" r:id="rId36"/>
    <p:sldId id="509" r:id="rId37"/>
    <p:sldId id="531" r:id="rId38"/>
    <p:sldId id="532" r:id="rId39"/>
    <p:sldId id="510" r:id="rId40"/>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33"/>
    <a:srgbClr val="C7371F"/>
    <a:srgbClr val="C91DB0"/>
    <a:srgbClr val="003A93"/>
    <a:srgbClr val="003300"/>
    <a:srgbClr val="07C5DF"/>
    <a:srgbClr val="EAEAEA"/>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2" autoAdjust="0"/>
    <p:restoredTop sz="98358" autoAdjust="0"/>
  </p:normalViewPr>
  <p:slideViewPr>
    <p:cSldViewPr>
      <p:cViewPr>
        <p:scale>
          <a:sx n="87" d="100"/>
          <a:sy n="87" d="100"/>
        </p:scale>
        <p:origin x="-738" y="-7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 Id="rId9" Type="http://schemas.openxmlformats.org/officeDocument/2006/relationships/image" Target="../media/image44.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4" Type="http://schemas.openxmlformats.org/officeDocument/2006/relationships/image" Target="../media/image5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4" Type="http://schemas.openxmlformats.org/officeDocument/2006/relationships/image" Target="../media/image6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4" Type="http://schemas.openxmlformats.org/officeDocument/2006/relationships/image" Target="../media/image7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7.wmf"/><Relationship Id="rId7" Type="http://schemas.openxmlformats.org/officeDocument/2006/relationships/image" Target="../media/image81.wmf"/><Relationship Id="rId2" Type="http://schemas.openxmlformats.org/officeDocument/2006/relationships/image" Target="../media/image76.wmf"/><Relationship Id="rId1" Type="http://schemas.openxmlformats.org/officeDocument/2006/relationships/image" Target="../media/image75.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image" Target="../media/image92.wmf"/><Relationship Id="rId7" Type="http://schemas.openxmlformats.org/officeDocument/2006/relationships/image" Target="../media/image96.wmf"/><Relationship Id="rId2" Type="http://schemas.openxmlformats.org/officeDocument/2006/relationships/image" Target="../media/image91.wmf"/><Relationship Id="rId1" Type="http://schemas.openxmlformats.org/officeDocument/2006/relationships/image" Target="../media/image90.wmf"/><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9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5" Type="http://schemas.openxmlformats.org/officeDocument/2006/relationships/image" Target="../media/image112.wmf"/><Relationship Id="rId4" Type="http://schemas.openxmlformats.org/officeDocument/2006/relationships/image" Target="../media/image111.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 Id="rId4" Type="http://schemas.openxmlformats.org/officeDocument/2006/relationships/image" Target="../media/image12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23.wmf"/><Relationship Id="rId1" Type="http://schemas.openxmlformats.org/officeDocument/2006/relationships/image" Target="../media/image12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49F00BC0-E8E3-41DB-A00C-3FF9ECB9819A}" type="slidenum">
              <a:rPr lang="en-US" altLang="zh-CN"/>
              <a:pPr>
                <a:defRPr/>
              </a:pPr>
              <a:t>‹#›</a:t>
            </a:fld>
            <a:endParaRPr lang="en-US" altLang="zh-CN"/>
          </a:p>
        </p:txBody>
      </p:sp>
    </p:spTree>
    <p:extLst>
      <p:ext uri="{BB962C8B-B14F-4D97-AF65-F5344CB8AC3E}">
        <p14:creationId xmlns:p14="http://schemas.microsoft.com/office/powerpoint/2010/main" val="13052326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view2"/>
          <p:cNvPicPr>
            <a:picLocks noChangeAspect="1" noChangeArrowheads="1"/>
          </p:cNvPicPr>
          <p:nvPr/>
        </p:nvPicPr>
        <p:blipFill>
          <a:blip r:embed="rId2"/>
          <a:srcRect/>
          <a:stretch>
            <a:fillRect/>
          </a:stretch>
        </p:blipFill>
        <p:spPr bwMode="auto">
          <a:xfrm>
            <a:off x="0" y="0"/>
            <a:ext cx="2209800" cy="609600"/>
          </a:xfrm>
          <a:prstGeom prst="rect">
            <a:avLst/>
          </a:prstGeom>
          <a:noFill/>
          <a:ln w="9525">
            <a:noFill/>
            <a:miter lim="800000"/>
            <a:headEnd/>
            <a:tailEnd/>
          </a:ln>
        </p:spPr>
      </p:pic>
      <p:sp>
        <p:nvSpPr>
          <p:cNvPr id="9218" name="Rectangle 2"/>
          <p:cNvSpPr>
            <a:spLocks noGrp="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921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17D895A-E3D1-47A6-8E0A-59412DD78B53}"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023E08D-96A8-4CD7-8B3E-10E384E042C5}"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09B8910-CCA9-4560-8A7C-DA9DD79E692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286635B-3828-47C7-AF94-9DBB0986B8DF}"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5ACC7F9-DB5B-4EDE-9233-1B8D21D145F6}"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7EF3BA1-9DC8-46DC-8538-31FAE8E7FD72}"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708F2ABB-D7B3-483B-99F8-F9C115DAAE27}"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73D993C-BC0C-49B1-BB24-1F871792356B}"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C3A563B-4F8C-46EA-BA1B-9CAF9F169970}"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ECAC546-14D7-4E7A-AF18-373238F09951}"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4EA8687-DD1B-4E80-8CAE-E3316603603F}"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19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0" sz="1400">
                <a:ea typeface="宋体" pitchFamily="2" charset="-122"/>
              </a:defRPr>
            </a:lvl1pPr>
          </a:lstStyle>
          <a:p>
            <a:pPr>
              <a:defRPr/>
            </a:pPr>
            <a:endParaRPr lang="en-US" altLang="zh-CN"/>
          </a:p>
        </p:txBody>
      </p:sp>
      <p:sp>
        <p:nvSpPr>
          <p:cNvPr id="819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宋体" pitchFamily="2" charset="-122"/>
              </a:defRPr>
            </a:lvl1pPr>
          </a:lstStyle>
          <a:p>
            <a:pPr>
              <a:defRPr/>
            </a:pPr>
            <a:endParaRPr lang="en-US" altLang="zh-CN"/>
          </a:p>
        </p:txBody>
      </p:sp>
      <p:sp>
        <p:nvSpPr>
          <p:cNvPr id="819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ea typeface="宋体" pitchFamily="2" charset="-122"/>
              </a:defRPr>
            </a:lvl1pPr>
          </a:lstStyle>
          <a:p>
            <a:pPr>
              <a:defRPr/>
            </a:pPr>
            <a:fld id="{2BA09DD8-4154-472A-B8A3-3CB8DD321796}" type="slidenum">
              <a:rPr lang="en-US" altLang="zh-CN"/>
              <a:pPr>
                <a:defRPr/>
              </a:pPr>
              <a:t>‹#›</a:t>
            </a:fld>
            <a:endParaRPr lang="en-US" altLang="zh-CN"/>
          </a:p>
        </p:txBody>
      </p:sp>
      <p:pic>
        <p:nvPicPr>
          <p:cNvPr id="1031" name="Picture 7" descr="view2"/>
          <p:cNvPicPr>
            <a:picLocks noChangeAspect="1" noChangeArrowheads="1"/>
          </p:cNvPicPr>
          <p:nvPr/>
        </p:nvPicPr>
        <p:blipFill>
          <a:blip r:embed="rId13"/>
          <a:srcRect/>
          <a:stretch>
            <a:fillRect/>
          </a:stretch>
        </p:blipFill>
        <p:spPr bwMode="auto">
          <a:xfrm>
            <a:off x="0" y="0"/>
            <a:ext cx="2362200" cy="609600"/>
          </a:xfrm>
          <a:prstGeom prst="rect">
            <a:avLst/>
          </a:prstGeom>
          <a:noFill/>
          <a:ln w="9525">
            <a:noFill/>
            <a:miter lim="800000"/>
            <a:headEnd/>
            <a:tailEnd/>
          </a:ln>
        </p:spPr>
      </p:pic>
      <p:pic>
        <p:nvPicPr>
          <p:cNvPr id="1032" name="Picture 8" descr="nklogo"/>
          <p:cNvPicPr>
            <a:picLocks noChangeAspect="1" noChangeArrowheads="1" noCrop="1"/>
          </p:cNvPicPr>
          <p:nvPr/>
        </p:nvPicPr>
        <p:blipFill>
          <a:blip r:embed="rId14"/>
          <a:srcRect/>
          <a:stretch>
            <a:fillRect/>
          </a:stretch>
        </p:blipFill>
        <p:spPr bwMode="auto">
          <a:xfrm>
            <a:off x="7696200" y="0"/>
            <a:ext cx="1447800" cy="1085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368"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3.wmf"/></Relationships>
</file>

<file path=ppt/slides/_rels/slide11.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22.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4.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32.png"/><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6.bin"/><Relationship Id="rId11" Type="http://schemas.openxmlformats.org/officeDocument/2006/relationships/image" Target="../media/image31.wmf"/><Relationship Id="rId5" Type="http://schemas.openxmlformats.org/officeDocument/2006/relationships/image" Target="../media/image28.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30.wmf"/></Relationships>
</file>

<file path=ppt/slides/_rels/slide13.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4.wmf"/><Relationship Id="rId5" Type="http://schemas.openxmlformats.org/officeDocument/2006/relationships/oleObject" Target="../embeddings/oleObject30.bin"/><Relationship Id="rId4" Type="http://schemas.openxmlformats.org/officeDocument/2006/relationships/image" Target="../media/image33.wmf"/></Relationships>
</file>

<file path=ppt/slides/_rels/slide14.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oleObject" Target="../embeddings/oleObject37.bin"/><Relationship Id="rId18" Type="http://schemas.openxmlformats.org/officeDocument/2006/relationships/image" Target="../media/image42.wmf"/><Relationship Id="rId3" Type="http://schemas.openxmlformats.org/officeDocument/2006/relationships/oleObject" Target="../embeddings/oleObject32.bin"/><Relationship Id="rId21" Type="http://schemas.openxmlformats.org/officeDocument/2006/relationships/oleObject" Target="../embeddings/oleObject41.bin"/><Relationship Id="rId7" Type="http://schemas.openxmlformats.org/officeDocument/2006/relationships/oleObject" Target="../embeddings/oleObject34.bin"/><Relationship Id="rId12" Type="http://schemas.openxmlformats.org/officeDocument/2006/relationships/image" Target="../media/image39.wmf"/><Relationship Id="rId17" Type="http://schemas.openxmlformats.org/officeDocument/2006/relationships/oleObject" Target="../embeddings/oleObject39.bin"/><Relationship Id="rId2" Type="http://schemas.openxmlformats.org/officeDocument/2006/relationships/slideLayout" Target="../slideLayouts/slideLayout2.xml"/><Relationship Id="rId16" Type="http://schemas.openxmlformats.org/officeDocument/2006/relationships/image" Target="../media/image41.wmf"/><Relationship Id="rId20" Type="http://schemas.openxmlformats.org/officeDocument/2006/relationships/image" Target="../media/image43.wmf"/><Relationship Id="rId1" Type="http://schemas.openxmlformats.org/officeDocument/2006/relationships/vmlDrawing" Target="../drawings/vmlDrawing10.vml"/><Relationship Id="rId6" Type="http://schemas.openxmlformats.org/officeDocument/2006/relationships/image" Target="../media/image37.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38.wmf"/><Relationship Id="rId19" Type="http://schemas.openxmlformats.org/officeDocument/2006/relationships/oleObject" Target="../embeddings/oleObject40.bin"/><Relationship Id="rId4" Type="http://schemas.openxmlformats.org/officeDocument/2006/relationships/image" Target="../media/image36.wmf"/><Relationship Id="rId9" Type="http://schemas.openxmlformats.org/officeDocument/2006/relationships/oleObject" Target="../embeddings/oleObject35.bin"/><Relationship Id="rId14" Type="http://schemas.openxmlformats.org/officeDocument/2006/relationships/image" Target="../media/image40.wmf"/><Relationship Id="rId22" Type="http://schemas.openxmlformats.org/officeDocument/2006/relationships/image" Target="../media/image44.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50.wmf"/><Relationship Id="rId18" Type="http://schemas.openxmlformats.org/officeDocument/2006/relationships/oleObject" Target="../embeddings/oleObject49.bin"/><Relationship Id="rId3" Type="http://schemas.openxmlformats.org/officeDocument/2006/relationships/oleObject" Target="../embeddings/oleObject42.bin"/><Relationship Id="rId7" Type="http://schemas.openxmlformats.org/officeDocument/2006/relationships/image" Target="../media/image47.wmf"/><Relationship Id="rId12" Type="http://schemas.openxmlformats.org/officeDocument/2006/relationships/oleObject" Target="../embeddings/oleObject46.bin"/><Relationship Id="rId17" Type="http://schemas.openxmlformats.org/officeDocument/2006/relationships/image" Target="../media/image52.wmf"/><Relationship Id="rId2" Type="http://schemas.openxmlformats.org/officeDocument/2006/relationships/slideLayout" Target="../slideLayouts/slideLayout2.xml"/><Relationship Id="rId16" Type="http://schemas.openxmlformats.org/officeDocument/2006/relationships/oleObject" Target="../embeddings/oleObject48.bin"/><Relationship Id="rId1" Type="http://schemas.openxmlformats.org/officeDocument/2006/relationships/vmlDrawing" Target="../drawings/vmlDrawing11.vml"/><Relationship Id="rId6" Type="http://schemas.openxmlformats.org/officeDocument/2006/relationships/oleObject" Target="../embeddings/oleObject43.bin"/><Relationship Id="rId11" Type="http://schemas.openxmlformats.org/officeDocument/2006/relationships/image" Target="../media/image49.wmf"/><Relationship Id="rId5" Type="http://schemas.openxmlformats.org/officeDocument/2006/relationships/image" Target="../media/image54.png"/><Relationship Id="rId15" Type="http://schemas.openxmlformats.org/officeDocument/2006/relationships/image" Target="../media/image51.wmf"/><Relationship Id="rId10" Type="http://schemas.openxmlformats.org/officeDocument/2006/relationships/oleObject" Target="../embeddings/oleObject45.bin"/><Relationship Id="rId19" Type="http://schemas.openxmlformats.org/officeDocument/2006/relationships/image" Target="../media/image53.wmf"/><Relationship Id="rId4" Type="http://schemas.openxmlformats.org/officeDocument/2006/relationships/image" Target="../media/image46.wmf"/><Relationship Id="rId9" Type="http://schemas.openxmlformats.org/officeDocument/2006/relationships/image" Target="../media/image48.wmf"/><Relationship Id="rId14" Type="http://schemas.openxmlformats.org/officeDocument/2006/relationships/oleObject" Target="../embeddings/oleObject47.bin"/></Relationships>
</file>

<file path=ppt/slides/_rels/slide16.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6.wmf"/><Relationship Id="rId5" Type="http://schemas.openxmlformats.org/officeDocument/2006/relationships/oleObject" Target="../embeddings/oleObject51.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53.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59.wmf"/></Relationships>
</file>

<file path=ppt/slides/_rels/slide18.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1.wmf"/><Relationship Id="rId5" Type="http://schemas.openxmlformats.org/officeDocument/2006/relationships/oleObject" Target="../embeddings/oleObject56.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58.bin"/></Relationships>
</file>

<file path=ppt/slides/_rels/slide19.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5.wmf"/><Relationship Id="rId5" Type="http://schemas.openxmlformats.org/officeDocument/2006/relationships/oleObject" Target="../embeddings/oleObject60.bin"/><Relationship Id="rId4" Type="http://schemas.openxmlformats.org/officeDocument/2006/relationships/image" Target="../media/image6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68.wmf"/><Relationship Id="rId5" Type="http://schemas.openxmlformats.org/officeDocument/2006/relationships/oleObject" Target="../embeddings/oleObject63.bin"/><Relationship Id="rId4" Type="http://schemas.openxmlformats.org/officeDocument/2006/relationships/image" Target="../media/image67.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oleObject" Target="../embeddings/oleObject65.bin"/><Relationship Id="rId7" Type="http://schemas.openxmlformats.org/officeDocument/2006/relationships/image" Target="../media/image74.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71.wmf"/><Relationship Id="rId11" Type="http://schemas.openxmlformats.org/officeDocument/2006/relationships/image" Target="../media/image73.wmf"/><Relationship Id="rId5" Type="http://schemas.openxmlformats.org/officeDocument/2006/relationships/oleObject" Target="../embeddings/oleObject66.bin"/><Relationship Id="rId10" Type="http://schemas.openxmlformats.org/officeDocument/2006/relationships/oleObject" Target="../embeddings/oleObject68.bin"/><Relationship Id="rId4" Type="http://schemas.openxmlformats.org/officeDocument/2006/relationships/image" Target="../media/image70.wmf"/><Relationship Id="rId9" Type="http://schemas.openxmlformats.org/officeDocument/2006/relationships/image" Target="../media/image72.wmf"/></Relationships>
</file>

<file path=ppt/slides/_rels/slide22.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74.bin"/><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79.wmf"/><Relationship Id="rId2" Type="http://schemas.openxmlformats.org/officeDocument/2006/relationships/slideLayout" Target="../slideLayouts/slideLayout2.xml"/><Relationship Id="rId16" Type="http://schemas.openxmlformats.org/officeDocument/2006/relationships/image" Target="../media/image81.wmf"/><Relationship Id="rId1" Type="http://schemas.openxmlformats.org/officeDocument/2006/relationships/vmlDrawing" Target="../drawings/vmlDrawing18.vml"/><Relationship Id="rId6" Type="http://schemas.openxmlformats.org/officeDocument/2006/relationships/image" Target="../media/image76.wmf"/><Relationship Id="rId11" Type="http://schemas.openxmlformats.org/officeDocument/2006/relationships/oleObject" Target="../embeddings/oleObject73.bin"/><Relationship Id="rId5" Type="http://schemas.openxmlformats.org/officeDocument/2006/relationships/oleObject" Target="../embeddings/oleObject70.bin"/><Relationship Id="rId15" Type="http://schemas.openxmlformats.org/officeDocument/2006/relationships/oleObject" Target="../embeddings/oleObject75.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72.bin"/><Relationship Id="rId14" Type="http://schemas.openxmlformats.org/officeDocument/2006/relationships/image" Target="../media/image80.wmf"/></Relationships>
</file>

<file path=ppt/slides/_rels/slide2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85.wmf"/></Relationships>
</file>

<file path=ppt/slides/_rels/slide2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86.wmf"/><Relationship Id="rId4" Type="http://schemas.openxmlformats.org/officeDocument/2006/relationships/oleObject" Target="../embeddings/oleObject77.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88.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92.wmf"/><Relationship Id="rId13" Type="http://schemas.openxmlformats.org/officeDocument/2006/relationships/oleObject" Target="../embeddings/oleObject84.bin"/><Relationship Id="rId18" Type="http://schemas.openxmlformats.org/officeDocument/2006/relationships/image" Target="../media/image97.wmf"/><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94.wmf"/><Relationship Id="rId17" Type="http://schemas.openxmlformats.org/officeDocument/2006/relationships/oleObject" Target="../embeddings/oleObject86.bin"/><Relationship Id="rId2" Type="http://schemas.openxmlformats.org/officeDocument/2006/relationships/slideLayout" Target="../slideLayouts/slideLayout2.xml"/><Relationship Id="rId16" Type="http://schemas.openxmlformats.org/officeDocument/2006/relationships/image" Target="../media/image96.wmf"/><Relationship Id="rId1" Type="http://schemas.openxmlformats.org/officeDocument/2006/relationships/vmlDrawing" Target="../drawings/vmlDrawing22.vml"/><Relationship Id="rId6" Type="http://schemas.openxmlformats.org/officeDocument/2006/relationships/image" Target="../media/image91.wmf"/><Relationship Id="rId11" Type="http://schemas.openxmlformats.org/officeDocument/2006/relationships/oleObject" Target="../embeddings/oleObject83.bin"/><Relationship Id="rId5" Type="http://schemas.openxmlformats.org/officeDocument/2006/relationships/oleObject" Target="../embeddings/oleObject80.bin"/><Relationship Id="rId15" Type="http://schemas.openxmlformats.org/officeDocument/2006/relationships/oleObject" Target="../embeddings/oleObject85.bin"/><Relationship Id="rId10" Type="http://schemas.openxmlformats.org/officeDocument/2006/relationships/image" Target="../media/image93.wmf"/><Relationship Id="rId4" Type="http://schemas.openxmlformats.org/officeDocument/2006/relationships/image" Target="../media/image90.wmf"/><Relationship Id="rId9" Type="http://schemas.openxmlformats.org/officeDocument/2006/relationships/oleObject" Target="../embeddings/oleObject82.bin"/><Relationship Id="rId14" Type="http://schemas.openxmlformats.org/officeDocument/2006/relationships/image" Target="../media/image95.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99.png"/><Relationship Id="rId4" Type="http://schemas.openxmlformats.org/officeDocument/2006/relationships/image" Target="../media/image98.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88.bin"/><Relationship Id="rId7" Type="http://schemas.openxmlformats.org/officeDocument/2006/relationships/image" Target="../media/image102.png"/><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01.wmf"/><Relationship Id="rId5" Type="http://schemas.openxmlformats.org/officeDocument/2006/relationships/oleObject" Target="../embeddings/oleObject89.bin"/><Relationship Id="rId4" Type="http://schemas.openxmlformats.org/officeDocument/2006/relationships/image" Target="../media/image100.wmf"/></Relationships>
</file>

<file path=ppt/slides/_rels/slide34.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04.wmf"/><Relationship Id="rId5" Type="http://schemas.openxmlformats.org/officeDocument/2006/relationships/oleObject" Target="../embeddings/oleObject91.bin"/><Relationship Id="rId4" Type="http://schemas.openxmlformats.org/officeDocument/2006/relationships/image" Target="../media/image103.wmf"/></Relationships>
</file>

<file path=ppt/slides/_rels/slide35.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93.bin"/><Relationship Id="rId7"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06.wmf"/><Relationship Id="rId5" Type="http://schemas.openxmlformats.org/officeDocument/2006/relationships/oleObject" Target="../embeddings/oleObject94.bin"/><Relationship Id="rId4" Type="http://schemas.openxmlformats.org/officeDocument/2006/relationships/image" Target="../media/image104.wmf"/><Relationship Id="rId9" Type="http://schemas.openxmlformats.org/officeDocument/2006/relationships/image" Target="../media/image102.png"/></Relationships>
</file>

<file path=ppt/slides/_rels/slide36.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image" Target="../media/image112.w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09.wmf"/><Relationship Id="rId11" Type="http://schemas.openxmlformats.org/officeDocument/2006/relationships/oleObject" Target="../embeddings/oleObject100.bin"/><Relationship Id="rId5" Type="http://schemas.openxmlformats.org/officeDocument/2006/relationships/oleObject" Target="../embeddings/oleObject97.bin"/><Relationship Id="rId10" Type="http://schemas.openxmlformats.org/officeDocument/2006/relationships/image" Target="../media/image111.wmf"/><Relationship Id="rId4" Type="http://schemas.openxmlformats.org/officeDocument/2006/relationships/image" Target="../media/image108.wmf"/><Relationship Id="rId9" Type="http://schemas.openxmlformats.org/officeDocument/2006/relationships/oleObject" Target="../embeddings/oleObject99.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03.bin"/><Relationship Id="rId3" Type="http://schemas.openxmlformats.org/officeDocument/2006/relationships/oleObject" Target="../embeddings/oleObject101.bin"/><Relationship Id="rId7" Type="http://schemas.openxmlformats.org/officeDocument/2006/relationships/image" Target="../media/image114.w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102.bin"/><Relationship Id="rId5" Type="http://schemas.openxmlformats.org/officeDocument/2006/relationships/image" Target="../media/image116.png"/><Relationship Id="rId4" Type="http://schemas.openxmlformats.org/officeDocument/2006/relationships/image" Target="../media/image113.wmf"/><Relationship Id="rId9" Type="http://schemas.openxmlformats.org/officeDocument/2006/relationships/image" Target="../media/image115.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06.bin"/><Relationship Id="rId3" Type="http://schemas.openxmlformats.org/officeDocument/2006/relationships/oleObject" Target="../embeddings/oleObject104.bin"/><Relationship Id="rId7" Type="http://schemas.openxmlformats.org/officeDocument/2006/relationships/image" Target="../media/image121.png"/><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18.wmf"/><Relationship Id="rId11" Type="http://schemas.openxmlformats.org/officeDocument/2006/relationships/image" Target="../media/image120.wmf"/><Relationship Id="rId5" Type="http://schemas.openxmlformats.org/officeDocument/2006/relationships/oleObject" Target="../embeddings/oleObject105.bin"/><Relationship Id="rId10" Type="http://schemas.openxmlformats.org/officeDocument/2006/relationships/oleObject" Target="../embeddings/oleObject107.bin"/><Relationship Id="rId4" Type="http://schemas.openxmlformats.org/officeDocument/2006/relationships/image" Target="../media/image117.wmf"/><Relationship Id="rId9" Type="http://schemas.openxmlformats.org/officeDocument/2006/relationships/image" Target="../media/image119.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23.wmf"/><Relationship Id="rId5" Type="http://schemas.openxmlformats.org/officeDocument/2006/relationships/oleObject" Target="../embeddings/oleObject109.bin"/><Relationship Id="rId4" Type="http://schemas.openxmlformats.org/officeDocument/2006/relationships/image" Target="../media/image122.wmf"/></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2.xml"/><Relationship Id="rId16" Type="http://schemas.openxmlformats.org/officeDocument/2006/relationships/image" Target="../media/image9.wmf"/><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9.bin"/><Relationship Id="rId5" Type="http://schemas.openxmlformats.org/officeDocument/2006/relationships/image" Target="../media/image10.wmf"/><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3.bin"/></Relationships>
</file>

<file path=ppt/slides/_rels/slide8.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16.bin"/><Relationship Id="rId4" Type="http://schemas.openxmlformats.org/officeDocument/2006/relationships/image" Target="../media/image18.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2.wmf"/><Relationship Id="rId5" Type="http://schemas.openxmlformats.org/officeDocument/2006/relationships/oleObject" Target="../embeddings/oleObject19.bin"/><Relationship Id="rId4" Type="http://schemas.openxmlformats.org/officeDocument/2006/relationships/image" Target="../media/image2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000125" y="714375"/>
            <a:ext cx="7500938" cy="2857500"/>
          </a:xfrm>
        </p:spPr>
        <p:txBody>
          <a:bodyPr/>
          <a:lstStyle/>
          <a:p>
            <a:pPr>
              <a:defRPr/>
            </a:pPr>
            <a:r>
              <a:rPr lang="zh-CN" altLang="en-US" b="1" dirty="0" smtClean="0">
                <a:solidFill>
                  <a:schemeClr val="accent6">
                    <a:lumMod val="75000"/>
                  </a:schemeClr>
                </a:solidFill>
                <a:effectLst>
                  <a:outerShdw blurRad="38100" dist="38100" dir="2700000" algn="tl">
                    <a:srgbClr val="000000">
                      <a:alpha val="43137"/>
                    </a:srgbClr>
                  </a:outerShdw>
                </a:effectLst>
                <a:latin typeface="宋体" pitchFamily="2" charset="-122"/>
              </a:rPr>
              <a:t>第八章</a:t>
            </a:r>
            <a:r>
              <a:rPr lang="en-US" altLang="zh-CN" b="1" dirty="0" smtClean="0">
                <a:solidFill>
                  <a:schemeClr val="accent6">
                    <a:lumMod val="75000"/>
                  </a:schemeClr>
                </a:solidFill>
                <a:effectLst>
                  <a:outerShdw blurRad="38100" dist="38100" dir="2700000" algn="tl">
                    <a:srgbClr val="000000">
                      <a:alpha val="43137"/>
                    </a:srgbClr>
                  </a:outerShdw>
                </a:effectLst>
                <a:latin typeface="宋体" pitchFamily="2" charset="-122"/>
              </a:rPr>
              <a:t/>
            </a:r>
            <a:br>
              <a:rPr lang="en-US" altLang="zh-CN" b="1" dirty="0" smtClean="0">
                <a:solidFill>
                  <a:schemeClr val="accent6">
                    <a:lumMod val="75000"/>
                  </a:schemeClr>
                </a:solidFill>
                <a:effectLst>
                  <a:outerShdw blurRad="38100" dist="38100" dir="2700000" algn="tl">
                    <a:srgbClr val="000000">
                      <a:alpha val="43137"/>
                    </a:srgbClr>
                  </a:outerShdw>
                </a:effectLst>
                <a:latin typeface="宋体" pitchFamily="2" charset="-122"/>
              </a:rPr>
            </a:br>
            <a:r>
              <a:rPr lang="en-US" altLang="zh-CN" sz="4800" b="1" dirty="0" smtClean="0">
                <a:solidFill>
                  <a:schemeClr val="accent6">
                    <a:lumMod val="75000"/>
                  </a:schemeClr>
                </a:solidFill>
                <a:effectLst>
                  <a:outerShdw blurRad="38100" dist="38100" dir="2700000" algn="tl">
                    <a:srgbClr val="000000">
                      <a:alpha val="43137"/>
                    </a:srgbClr>
                  </a:outerShdw>
                </a:effectLst>
                <a:latin typeface="宋体" pitchFamily="2" charset="-122"/>
              </a:rPr>
              <a:t/>
            </a:r>
            <a:br>
              <a:rPr lang="en-US" altLang="zh-CN" sz="4800" b="1" dirty="0" smtClean="0">
                <a:solidFill>
                  <a:schemeClr val="accent6">
                    <a:lumMod val="75000"/>
                  </a:schemeClr>
                </a:solidFill>
                <a:effectLst>
                  <a:outerShdw blurRad="38100" dist="38100" dir="2700000" algn="tl">
                    <a:srgbClr val="000000">
                      <a:alpha val="43137"/>
                    </a:srgbClr>
                  </a:outerShdw>
                </a:effectLst>
                <a:latin typeface="宋体" pitchFamily="2" charset="-122"/>
              </a:rPr>
            </a:br>
            <a:r>
              <a:rPr lang="zh-CN" altLang="en-US" sz="4800" b="1" smtClean="0">
                <a:solidFill>
                  <a:schemeClr val="accent6">
                    <a:lumMod val="75000"/>
                  </a:schemeClr>
                </a:solidFill>
                <a:effectLst>
                  <a:outerShdw blurRad="38100" dist="38100" dir="2700000" algn="tl">
                    <a:srgbClr val="000000">
                      <a:alpha val="43137"/>
                    </a:srgbClr>
                  </a:outerShdw>
                </a:effectLst>
                <a:latin typeface="宋体" pitchFamily="2" charset="-122"/>
              </a:rPr>
              <a:t>波</a:t>
            </a:r>
            <a:endParaRPr lang="zh-CN" altLang="en-US" sz="4800" b="1" dirty="0" smtClean="0">
              <a:solidFill>
                <a:schemeClr val="accent6">
                  <a:lumMod val="75000"/>
                </a:schemeClr>
              </a:solidFill>
              <a:effectLst>
                <a:outerShdw blurRad="38100" dist="38100" dir="2700000" algn="tl">
                  <a:srgbClr val="000000">
                    <a:alpha val="43137"/>
                  </a:srgbClr>
                </a:outerShdw>
              </a:effectLst>
              <a:latin typeface="宋体" pitchFamily="2" charset="-122"/>
            </a:endParaRPr>
          </a:p>
        </p:txBody>
      </p:sp>
      <p:sp>
        <p:nvSpPr>
          <p:cNvPr id="3076" name="灯片编号占位符 3"/>
          <p:cNvSpPr>
            <a:spLocks noGrp="1"/>
          </p:cNvSpPr>
          <p:nvPr>
            <p:ph type="sldNum" sz="quarter" idx="12"/>
          </p:nvPr>
        </p:nvSpPr>
        <p:spPr>
          <a:noFill/>
        </p:spPr>
        <p:txBody>
          <a:bodyPr/>
          <a:lstStyle/>
          <a:p>
            <a:fld id="{0D288B82-3948-49E0-A6BC-76B4E692A220}" type="slidenum">
              <a:rPr lang="en-US" altLang="zh-CN" smtClean="0"/>
              <a:pPr/>
              <a:t>1</a:t>
            </a:fld>
            <a:endParaRPr lang="en-US" altLang="zh-CN" smtClean="0"/>
          </a:p>
        </p:txBody>
      </p:sp>
    </p:spTree>
  </p:cSld>
  <p:clrMapOvr>
    <a:masterClrMapping/>
  </p:clrMapOvr>
  <p:transition advTm="1312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14356"/>
            <a:ext cx="7772400" cy="5381644"/>
          </a:xfrm>
        </p:spPr>
        <p:txBody>
          <a:bodyPr/>
          <a:lstStyle/>
          <a:p>
            <a:pPr marL="0" indent="0">
              <a:buNone/>
            </a:pPr>
            <a:r>
              <a:rPr lang="zh-CN" altLang="en-US" sz="2800" b="1" dirty="0" smtClean="0">
                <a:solidFill>
                  <a:schemeClr val="accent2"/>
                </a:solidFill>
              </a:rPr>
              <a:t>二、平面波和球面波的表达式</a:t>
            </a:r>
            <a:endParaRPr lang="en-US" altLang="zh-CN" sz="2800" b="1" dirty="0" smtClean="0">
              <a:solidFill>
                <a:schemeClr val="accent2"/>
              </a:solidFill>
            </a:endParaRPr>
          </a:p>
          <a:p>
            <a:r>
              <a:rPr lang="zh-CN" altLang="en-US" sz="2800" dirty="0" smtClean="0"/>
              <a:t>平面波波线平行，同直线传播表达式。</a:t>
            </a:r>
            <a:endParaRPr lang="en-US" altLang="zh-CN" sz="2800" dirty="0" smtClean="0"/>
          </a:p>
          <a:p>
            <a:r>
              <a:rPr lang="zh-CN" altLang="en-US" sz="2800" dirty="0" smtClean="0"/>
              <a:t>球面波，从能量角度可以证明：</a:t>
            </a:r>
            <a:endParaRPr lang="en-US" altLang="zh-CN" sz="2800" dirty="0" smtClean="0"/>
          </a:p>
          <a:p>
            <a:endParaRPr lang="en-US" altLang="zh-CN" sz="2800" dirty="0" smtClean="0"/>
          </a:p>
          <a:p>
            <a:endParaRPr lang="en-US" altLang="zh-CN" sz="2800" dirty="0" smtClean="0"/>
          </a:p>
          <a:p>
            <a:pPr marL="0" indent="0">
              <a:buNone/>
            </a:pPr>
            <a:r>
              <a:rPr lang="zh-CN" altLang="en-US" sz="2800" b="1" dirty="0" smtClean="0">
                <a:solidFill>
                  <a:schemeClr val="accent2"/>
                </a:solidFill>
              </a:rPr>
              <a:t>三、对波表达式的讨论</a:t>
            </a:r>
            <a:endParaRPr lang="en-US" altLang="zh-CN" sz="2800" b="1" dirty="0" smtClean="0">
              <a:solidFill>
                <a:schemeClr val="accent2"/>
              </a:solidFill>
            </a:endParaRPr>
          </a:p>
          <a:p>
            <a:pPr marL="457200" indent="-457200">
              <a:buFont typeface="+mj-ea"/>
              <a:buAutoNum type="circleNumDbPlain"/>
            </a:pPr>
            <a:r>
              <a:rPr lang="zh-CN" altLang="en-US" sz="2800" dirty="0" smtClean="0"/>
              <a:t>差 </a:t>
            </a:r>
            <a:r>
              <a:rPr lang="en-US" altLang="zh-CN" sz="2800" dirty="0" smtClean="0"/>
              <a:t>t </a:t>
            </a:r>
            <a:r>
              <a:rPr lang="zh-CN" altLang="en-US" sz="2800" dirty="0" smtClean="0"/>
              <a:t>一定，则 </a:t>
            </a:r>
            <a:r>
              <a:rPr lang="en-US" altLang="zh-CN" sz="2800" dirty="0" smtClean="0"/>
              <a:t>x </a:t>
            </a:r>
            <a:r>
              <a:rPr lang="zh-CN" altLang="en-US" sz="2800" dirty="0" smtClean="0"/>
              <a:t>只是 </a:t>
            </a:r>
            <a:r>
              <a:rPr lang="en-US" altLang="zh-CN" sz="2800" dirty="0" smtClean="0"/>
              <a:t>y </a:t>
            </a:r>
            <a:r>
              <a:rPr lang="zh-CN" altLang="en-US" sz="2800" dirty="0" smtClean="0"/>
              <a:t>的函数，是波形曲线。对于横波，表达式描绘的图形正好是 </a:t>
            </a:r>
            <a:r>
              <a:rPr lang="en-US" altLang="zh-CN" sz="2800" dirty="0" smtClean="0"/>
              <a:t>x </a:t>
            </a:r>
            <a:r>
              <a:rPr lang="zh-CN" altLang="en-US" sz="2800" dirty="0" smtClean="0"/>
              <a:t>轴上质点在 </a:t>
            </a:r>
            <a:r>
              <a:rPr lang="en-US" altLang="zh-CN" sz="2800" dirty="0" smtClean="0"/>
              <a:t>t </a:t>
            </a:r>
            <a:r>
              <a:rPr lang="zh-CN" altLang="en-US" sz="2800" dirty="0" smtClean="0"/>
              <a:t>时刻的位置曲线，对于纵波则不然。</a:t>
            </a:r>
            <a:endParaRPr lang="en-US" altLang="zh-CN" sz="2800" dirty="0" smtClean="0"/>
          </a:p>
          <a:p>
            <a:pPr marL="457200" indent="-457200">
              <a:buFont typeface="+mj-ea"/>
              <a:buAutoNum type="circleNumDbPlain"/>
            </a:pPr>
            <a:r>
              <a:rPr lang="zh-CN" altLang="en-US" sz="2800" dirty="0" smtClean="0"/>
              <a:t>如 </a:t>
            </a:r>
            <a:r>
              <a:rPr lang="en-US" altLang="zh-CN" sz="2800" dirty="0" smtClean="0"/>
              <a:t>x </a:t>
            </a:r>
            <a:r>
              <a:rPr lang="zh-CN" altLang="en-US" sz="2800" dirty="0" smtClean="0"/>
              <a:t>一定，</a:t>
            </a:r>
            <a:r>
              <a:rPr lang="en-US" altLang="zh-CN" sz="2800" dirty="0" smtClean="0"/>
              <a:t>y </a:t>
            </a:r>
            <a:r>
              <a:rPr lang="zh-CN" altLang="en-US" sz="2800" dirty="0" smtClean="0"/>
              <a:t>只是 </a:t>
            </a:r>
            <a:r>
              <a:rPr lang="en-US" altLang="zh-CN" sz="2800" dirty="0" smtClean="0"/>
              <a:t>t </a:t>
            </a:r>
            <a:r>
              <a:rPr lang="zh-CN" altLang="en-US" sz="2800" dirty="0" smtClean="0"/>
              <a:t>的函数，表达式描述的只是平衡位置在 </a:t>
            </a:r>
            <a:r>
              <a:rPr lang="en-US" altLang="zh-CN" sz="2800" dirty="0" smtClean="0"/>
              <a:t>x </a:t>
            </a:r>
            <a:r>
              <a:rPr lang="zh-CN" altLang="en-US" sz="2800" dirty="0" smtClean="0"/>
              <a:t>处质点的振动。</a:t>
            </a:r>
            <a:endParaRPr lang="en-US" altLang="zh-CN" sz="2800" dirty="0" smtClean="0"/>
          </a:p>
          <a:p>
            <a:endParaRPr lang="zh-CN" altLang="en-US" sz="2800" dirty="0" smtClean="0"/>
          </a:p>
          <a:p>
            <a:endParaRPr lang="zh-CN" altLang="en-US" sz="2800" dirty="0"/>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10</a:t>
            </a:fld>
            <a:endParaRPr lang="en-US" altLang="zh-CN"/>
          </a:p>
        </p:txBody>
      </p:sp>
      <p:graphicFrame>
        <p:nvGraphicFramePr>
          <p:cNvPr id="41986" name="Object 2"/>
          <p:cNvGraphicFramePr>
            <a:graphicFrameLocks noChangeAspect="1"/>
          </p:cNvGraphicFramePr>
          <p:nvPr>
            <p:extLst>
              <p:ext uri="{D42A27DB-BD31-4B8C-83A1-F6EECF244321}">
                <p14:modId xmlns:p14="http://schemas.microsoft.com/office/powerpoint/2010/main" val="1034229797"/>
              </p:ext>
            </p:extLst>
          </p:nvPr>
        </p:nvGraphicFramePr>
        <p:xfrm>
          <a:off x="2555776" y="2119971"/>
          <a:ext cx="4428492" cy="1165013"/>
        </p:xfrm>
        <a:graphic>
          <a:graphicData uri="http://schemas.openxmlformats.org/presentationml/2006/ole">
            <mc:AlternateContent xmlns:mc="http://schemas.openxmlformats.org/markup-compatibility/2006">
              <mc:Choice xmlns:v="urn:schemas-microsoft-com:vml" Requires="v">
                <p:oleObj spid="_x0000_s42046" name="Equation" r:id="rId3" imgW="1485720" imgH="393480" progId="Equation.DSMT4">
                  <p:embed/>
                </p:oleObj>
              </mc:Choice>
              <mc:Fallback>
                <p:oleObj name="Equation" r:id="rId3" imgW="1485720" imgH="393480" progId="Equation.DSMT4">
                  <p:embed/>
                  <p:pic>
                    <p:nvPicPr>
                      <p:cNvPr id="0" name="Picture 2"/>
                      <p:cNvPicPr>
                        <a:picLocks noChangeAspect="1" noChangeArrowheads="1"/>
                      </p:cNvPicPr>
                      <p:nvPr/>
                    </p:nvPicPr>
                    <p:blipFill>
                      <a:blip r:embed="rId4"/>
                      <a:srcRect/>
                      <a:stretch>
                        <a:fillRect/>
                      </a:stretch>
                    </p:blipFill>
                    <p:spPr bwMode="auto">
                      <a:xfrm>
                        <a:off x="2555776" y="2119971"/>
                        <a:ext cx="4428492" cy="1165013"/>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42918"/>
            <a:ext cx="7772400" cy="5453082"/>
          </a:xfrm>
        </p:spPr>
        <p:txBody>
          <a:bodyPr/>
          <a:lstStyle/>
          <a:p>
            <a:pPr marL="457200" indent="-457200">
              <a:buNone/>
            </a:pPr>
            <a:r>
              <a:rPr lang="en-US" altLang="zh-CN" sz="2800" dirty="0" smtClean="0"/>
              <a:t>(3)</a:t>
            </a:r>
            <a:r>
              <a:rPr lang="zh-CN" altLang="en-US" sz="2800" dirty="0" smtClean="0"/>
              <a:t>在同一时刻</a:t>
            </a:r>
            <a:r>
              <a:rPr lang="en-US" altLang="zh-CN" sz="2800" dirty="0" smtClean="0"/>
              <a:t>t</a:t>
            </a:r>
            <a:r>
              <a:rPr lang="zh-CN" altLang="en-US" sz="2800" dirty="0" smtClean="0"/>
              <a:t>，位于  </a:t>
            </a:r>
            <a:r>
              <a:rPr lang="en-US" altLang="zh-CN" sz="2800" dirty="0" smtClean="0"/>
              <a:t>	           </a:t>
            </a:r>
            <a:r>
              <a:rPr lang="zh-CN" altLang="en-US" sz="2800" dirty="0" smtClean="0"/>
              <a:t>两质点的振动相位差为：</a:t>
            </a:r>
            <a:endParaRPr lang="en-US" altLang="zh-CN" sz="2800" dirty="0" smtClean="0"/>
          </a:p>
          <a:p>
            <a:pPr marL="457200" indent="-457200">
              <a:buNone/>
            </a:pPr>
            <a:endParaRPr lang="en-US" altLang="zh-CN" sz="2800" dirty="0" smtClean="0"/>
          </a:p>
          <a:p>
            <a:pPr marL="457200" indent="-457200">
              <a:buNone/>
            </a:pPr>
            <a:endParaRPr lang="en-US" altLang="zh-CN" sz="2800" dirty="0" smtClean="0"/>
          </a:p>
          <a:p>
            <a:pPr marL="457200" indent="-457200">
              <a:buNone/>
            </a:pPr>
            <a:endParaRPr lang="en-US" altLang="zh-CN" sz="2800" dirty="0" smtClean="0"/>
          </a:p>
          <a:p>
            <a:pPr marL="457200" indent="-457200">
              <a:buNone/>
            </a:pPr>
            <a:endParaRPr lang="en-US" altLang="zh-CN" sz="2800" dirty="0" smtClean="0"/>
          </a:p>
          <a:p>
            <a:pPr marL="457200" indent="-457200">
              <a:buNone/>
            </a:pPr>
            <a:endParaRPr lang="en-US" altLang="zh-CN" sz="1200" dirty="0" smtClean="0"/>
          </a:p>
          <a:p>
            <a:pPr marL="457200" indent="-457200">
              <a:buNone/>
            </a:pPr>
            <a:endParaRPr lang="en-US" altLang="zh-CN" sz="2800" dirty="0" smtClean="0"/>
          </a:p>
          <a:p>
            <a:pPr marL="457200" indent="-457200">
              <a:buNone/>
            </a:pPr>
            <a:r>
              <a:rPr lang="zh-CN" altLang="en-US" sz="2800" dirty="0" smtClean="0"/>
              <a:t>即两质点振动相位相同。</a:t>
            </a:r>
            <a:endParaRPr lang="en-US" altLang="zh-CN" sz="2800" dirty="0" smtClean="0"/>
          </a:p>
          <a:p>
            <a:pPr marL="457200" indent="-457200">
              <a:buNone/>
            </a:pPr>
            <a:endParaRPr lang="en-US" altLang="zh-CN" sz="3600" dirty="0"/>
          </a:p>
          <a:p>
            <a:pPr marL="457200" indent="-457200">
              <a:buNone/>
            </a:pPr>
            <a:r>
              <a:rPr lang="zh-CN" altLang="en-US" sz="2800" dirty="0" smtClean="0"/>
              <a:t>即两质点振动相位相反。</a:t>
            </a:r>
            <a:endParaRPr lang="en-US" altLang="zh-CN" sz="2800" dirty="0" smtClean="0"/>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11</a:t>
            </a:fld>
            <a:endParaRPr lang="en-US" altLang="zh-CN"/>
          </a:p>
        </p:txBody>
      </p:sp>
      <p:graphicFrame>
        <p:nvGraphicFramePr>
          <p:cNvPr id="6146" name="Object 2"/>
          <p:cNvGraphicFramePr>
            <a:graphicFrameLocks noChangeAspect="1"/>
          </p:cNvGraphicFramePr>
          <p:nvPr>
            <p:extLst>
              <p:ext uri="{D42A27DB-BD31-4B8C-83A1-F6EECF244321}">
                <p14:modId xmlns:p14="http://schemas.microsoft.com/office/powerpoint/2010/main" val="2608956928"/>
              </p:ext>
            </p:extLst>
          </p:nvPr>
        </p:nvGraphicFramePr>
        <p:xfrm>
          <a:off x="4116884" y="523875"/>
          <a:ext cx="1319212" cy="730250"/>
        </p:xfrm>
        <a:graphic>
          <a:graphicData uri="http://schemas.openxmlformats.org/presentationml/2006/ole">
            <mc:AlternateContent xmlns:mc="http://schemas.openxmlformats.org/markup-compatibility/2006">
              <mc:Choice xmlns:v="urn:schemas-microsoft-com:vml" Requires="v">
                <p:oleObj spid="_x0000_s6354" name="Equation" r:id="rId3" imgW="406080" imgH="228600" progId="Equation.DSMT4">
                  <p:embed/>
                </p:oleObj>
              </mc:Choice>
              <mc:Fallback>
                <p:oleObj name="Equation" r:id="rId3" imgW="406080" imgH="228600" progId="Equation.DSMT4">
                  <p:embed/>
                  <p:pic>
                    <p:nvPicPr>
                      <p:cNvPr id="0" name="Picture 2"/>
                      <p:cNvPicPr>
                        <a:picLocks noChangeAspect="1" noChangeArrowheads="1"/>
                      </p:cNvPicPr>
                      <p:nvPr/>
                    </p:nvPicPr>
                    <p:blipFill>
                      <a:blip r:embed="rId4"/>
                      <a:srcRect/>
                      <a:stretch>
                        <a:fillRect/>
                      </a:stretch>
                    </p:blipFill>
                    <p:spPr bwMode="auto">
                      <a:xfrm>
                        <a:off x="4116884" y="523875"/>
                        <a:ext cx="1319212" cy="730250"/>
                      </a:xfrm>
                      <a:prstGeom prst="rect">
                        <a:avLst/>
                      </a:prstGeom>
                      <a:noFill/>
                      <a:extLst/>
                    </p:spPr>
                  </p:pic>
                </p:oleObj>
              </mc:Fallback>
            </mc:AlternateContent>
          </a:graphicData>
        </a:graphic>
      </p:graphicFrame>
      <p:graphicFrame>
        <p:nvGraphicFramePr>
          <p:cNvPr id="6147" name="Object 3"/>
          <p:cNvGraphicFramePr>
            <a:graphicFrameLocks noChangeAspect="1"/>
          </p:cNvGraphicFramePr>
          <p:nvPr>
            <p:extLst>
              <p:ext uri="{D42A27DB-BD31-4B8C-83A1-F6EECF244321}">
                <p14:modId xmlns:p14="http://schemas.microsoft.com/office/powerpoint/2010/main" val="3437813221"/>
              </p:ext>
            </p:extLst>
          </p:nvPr>
        </p:nvGraphicFramePr>
        <p:xfrm>
          <a:off x="2515319" y="1304764"/>
          <a:ext cx="5153025" cy="2493962"/>
        </p:xfrm>
        <a:graphic>
          <a:graphicData uri="http://schemas.openxmlformats.org/presentationml/2006/ole">
            <mc:AlternateContent xmlns:mc="http://schemas.openxmlformats.org/markup-compatibility/2006">
              <mc:Choice xmlns:v="urn:schemas-microsoft-com:vml" Requires="v">
                <p:oleObj spid="_x0000_s6355" name="Equation" r:id="rId5" imgW="2209680" imgH="965160" progId="Equation.DSMT4">
                  <p:embed/>
                </p:oleObj>
              </mc:Choice>
              <mc:Fallback>
                <p:oleObj name="Equation" r:id="rId5" imgW="2209680" imgH="965160" progId="Equation.DSMT4">
                  <p:embed/>
                  <p:pic>
                    <p:nvPicPr>
                      <p:cNvPr id="0" name="Picture 3"/>
                      <p:cNvPicPr>
                        <a:picLocks noChangeAspect="1" noChangeArrowheads="1"/>
                      </p:cNvPicPr>
                      <p:nvPr/>
                    </p:nvPicPr>
                    <p:blipFill>
                      <a:blip r:embed="rId6"/>
                      <a:srcRect/>
                      <a:stretch>
                        <a:fillRect/>
                      </a:stretch>
                    </p:blipFill>
                    <p:spPr bwMode="auto">
                      <a:xfrm>
                        <a:off x="2515319" y="1304764"/>
                        <a:ext cx="5153025" cy="2493962"/>
                      </a:xfrm>
                      <a:prstGeom prst="rect">
                        <a:avLst/>
                      </a:prstGeom>
                      <a:no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022493803"/>
              </p:ext>
            </p:extLst>
          </p:nvPr>
        </p:nvGraphicFramePr>
        <p:xfrm>
          <a:off x="719572" y="4778598"/>
          <a:ext cx="5991225" cy="882650"/>
        </p:xfrm>
        <a:graphic>
          <a:graphicData uri="http://schemas.openxmlformats.org/presentationml/2006/ole">
            <mc:AlternateContent xmlns:mc="http://schemas.openxmlformats.org/markup-compatibility/2006">
              <mc:Choice xmlns:v="urn:schemas-microsoft-com:vml" Requires="v">
                <p:oleObj spid="_x0000_s6356" name="Equation" r:id="rId7" imgW="2666880" imgH="393480" progId="Equation.DSMT4">
                  <p:embed/>
                </p:oleObj>
              </mc:Choice>
              <mc:Fallback>
                <p:oleObj name="Equation" r:id="rId7" imgW="2666880" imgH="393480" progId="Equation.DSMT4">
                  <p:embed/>
                  <p:pic>
                    <p:nvPicPr>
                      <p:cNvPr id="0" name=""/>
                      <p:cNvPicPr/>
                      <p:nvPr/>
                    </p:nvPicPr>
                    <p:blipFill>
                      <a:blip r:embed="rId8"/>
                      <a:stretch>
                        <a:fillRect/>
                      </a:stretch>
                    </p:blipFill>
                    <p:spPr>
                      <a:xfrm>
                        <a:off x="719572" y="4778598"/>
                        <a:ext cx="5991225" cy="88265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965578792"/>
              </p:ext>
            </p:extLst>
          </p:nvPr>
        </p:nvGraphicFramePr>
        <p:xfrm>
          <a:off x="719572" y="3818756"/>
          <a:ext cx="4643958" cy="546348"/>
        </p:xfrm>
        <a:graphic>
          <a:graphicData uri="http://schemas.openxmlformats.org/presentationml/2006/ole">
            <mc:AlternateContent xmlns:mc="http://schemas.openxmlformats.org/markup-compatibility/2006">
              <mc:Choice xmlns:v="urn:schemas-microsoft-com:vml" Requires="v">
                <p:oleObj spid="_x0000_s6357" name="Equation" r:id="rId9" imgW="1942920" imgH="228600" progId="Equation.DSMT4">
                  <p:embed/>
                </p:oleObj>
              </mc:Choice>
              <mc:Fallback>
                <p:oleObj name="Equation" r:id="rId9" imgW="1942920" imgH="228600" progId="Equation.DSMT4">
                  <p:embed/>
                  <p:pic>
                    <p:nvPicPr>
                      <p:cNvPr id="0" name=""/>
                      <p:cNvPicPr/>
                      <p:nvPr/>
                    </p:nvPicPr>
                    <p:blipFill>
                      <a:blip r:embed="rId10"/>
                      <a:stretch>
                        <a:fillRect/>
                      </a:stretch>
                    </p:blipFill>
                    <p:spPr>
                      <a:xfrm>
                        <a:off x="719572" y="3818756"/>
                        <a:ext cx="4643958" cy="546348"/>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584684"/>
            <a:ext cx="7772400" cy="604822"/>
          </a:xfrm>
        </p:spPr>
        <p:txBody>
          <a:bodyPr/>
          <a:lstStyle/>
          <a:p>
            <a:pPr algn="l"/>
            <a:r>
              <a:rPr lang="zh-CN" altLang="en-US" sz="2800" b="1" dirty="0" smtClean="0">
                <a:solidFill>
                  <a:schemeClr val="accent2"/>
                </a:solidFill>
              </a:rPr>
              <a:t>四、行波</a:t>
            </a:r>
            <a:endParaRPr lang="zh-CN" altLang="en-US" sz="2800" b="1" dirty="0">
              <a:solidFill>
                <a:schemeClr val="accent2"/>
              </a:solidFill>
            </a:endParaRPr>
          </a:p>
        </p:txBody>
      </p:sp>
      <p:sp>
        <p:nvSpPr>
          <p:cNvPr id="3" name="内容占位符 2"/>
          <p:cNvSpPr>
            <a:spLocks noGrp="1"/>
          </p:cNvSpPr>
          <p:nvPr>
            <p:ph idx="1"/>
          </p:nvPr>
        </p:nvSpPr>
        <p:spPr>
          <a:xfrm>
            <a:off x="285720" y="1285860"/>
            <a:ext cx="8172480" cy="4810140"/>
          </a:xfrm>
        </p:spPr>
        <p:txBody>
          <a:bodyPr/>
          <a:lstStyle/>
          <a:p>
            <a:pPr>
              <a:buFont typeface="Arial" pitchFamily="34" charset="0"/>
              <a:buChar char="•"/>
            </a:pPr>
            <a:r>
              <a:rPr lang="zh-CN" altLang="en-US" sz="2800" dirty="0" smtClean="0"/>
              <a:t>在空间传播的波叫行波，即波形是运动的。</a:t>
            </a:r>
            <a:endParaRPr lang="en-US" altLang="zh-CN" sz="2800" dirty="0" smtClean="0"/>
          </a:p>
          <a:p>
            <a:pPr>
              <a:buFont typeface="Wingdings" pitchFamily="2" charset="2"/>
              <a:buChar char="Ø"/>
            </a:pPr>
            <a:r>
              <a:rPr lang="zh-CN" altLang="en-US" sz="2800" dirty="0" smtClean="0"/>
              <a:t>例题：已知波沿 </a:t>
            </a:r>
            <a:r>
              <a:rPr lang="en-US" altLang="zh-CN" sz="2800" dirty="0" smtClean="0"/>
              <a:t>x </a:t>
            </a:r>
            <a:r>
              <a:rPr lang="zh-CN" altLang="en-US" sz="2800" dirty="0" smtClean="0"/>
              <a:t>轴正方向传播，角频率为 </a:t>
            </a:r>
            <a:r>
              <a:rPr lang="el-GR" altLang="zh-CN" sz="2800" dirty="0" smtClean="0"/>
              <a:t>ω</a:t>
            </a:r>
            <a:r>
              <a:rPr lang="zh-CN" altLang="en-US" sz="2800" dirty="0" smtClean="0"/>
              <a:t>，振幅为</a:t>
            </a:r>
            <a:r>
              <a:rPr lang="en-US" altLang="zh-CN" sz="2800" dirty="0" smtClean="0"/>
              <a:t>A</a:t>
            </a:r>
            <a:r>
              <a:rPr lang="zh-CN" altLang="en-US" sz="2800" dirty="0" smtClean="0"/>
              <a:t>，</a:t>
            </a:r>
            <a:r>
              <a:rPr lang="en-US" altLang="zh-CN" sz="2800" dirty="0" smtClean="0"/>
              <a:t>t=0</a:t>
            </a:r>
            <a:r>
              <a:rPr lang="zh-CN" altLang="en-US" sz="2800" dirty="0" smtClean="0"/>
              <a:t>时刻波形如</a:t>
            </a:r>
            <a:r>
              <a:rPr lang="zh-CN" altLang="en-US" sz="2800" dirty="0"/>
              <a:t>图。求</a:t>
            </a:r>
            <a:r>
              <a:rPr lang="en-US" altLang="zh-CN" sz="2800" dirty="0"/>
              <a:t>1</a:t>
            </a:r>
            <a:r>
              <a:rPr lang="zh-CN" altLang="en-US" sz="2800" dirty="0"/>
              <a:t>）</a:t>
            </a:r>
            <a:r>
              <a:rPr lang="en-US" altLang="zh-CN" sz="2800" dirty="0"/>
              <a:t>O</a:t>
            </a:r>
            <a:r>
              <a:rPr lang="zh-CN" altLang="en-US" sz="2800" dirty="0" smtClean="0"/>
              <a:t>点振动的初相位；  </a:t>
            </a:r>
            <a:r>
              <a:rPr lang="en-US" altLang="zh-CN" sz="2800" dirty="0"/>
              <a:t>2</a:t>
            </a:r>
            <a:r>
              <a:rPr lang="zh-CN" altLang="en-US" sz="2800" dirty="0"/>
              <a:t>）</a:t>
            </a:r>
            <a:r>
              <a:rPr lang="en-US" altLang="zh-CN" sz="2800" dirty="0"/>
              <a:t>P</a:t>
            </a:r>
            <a:r>
              <a:rPr lang="zh-CN" altLang="en-US" sz="2800" dirty="0" smtClean="0"/>
              <a:t>点振动的初相</a:t>
            </a:r>
            <a:r>
              <a:rPr lang="zh-CN" altLang="en-US" sz="2800" dirty="0"/>
              <a:t>位  </a:t>
            </a:r>
            <a:r>
              <a:rPr lang="en-US" altLang="zh-CN" sz="2800" dirty="0"/>
              <a:t>3</a:t>
            </a:r>
            <a:r>
              <a:rPr lang="zh-CN" altLang="en-US" sz="2800" dirty="0"/>
              <a:t>）</a:t>
            </a:r>
            <a:r>
              <a:rPr lang="zh-CN" altLang="en-US" sz="2800" dirty="0" smtClean="0"/>
              <a:t>波的表达式。</a:t>
            </a:r>
            <a:endParaRPr lang="en-US" altLang="zh-CN" sz="2800" dirty="0"/>
          </a:p>
          <a:p>
            <a:pPr marL="0" indent="0">
              <a:buNone/>
            </a:pPr>
            <a:r>
              <a:rPr lang="zh-CN" altLang="en-US" sz="2800" dirty="0"/>
              <a:t>解</a:t>
            </a:r>
            <a:r>
              <a:rPr lang="zh-CN" altLang="en-US" sz="2800" dirty="0">
                <a:sym typeface="Wingdings" pitchFamily="2" charset="2"/>
              </a:rPr>
              <a:t>：</a:t>
            </a:r>
            <a:r>
              <a:rPr lang="en-US" altLang="zh-CN" sz="2800" dirty="0" smtClean="0">
                <a:sym typeface="Wingdings" pitchFamily="2" charset="2"/>
              </a:rPr>
              <a:t>1)</a:t>
            </a:r>
            <a:r>
              <a:rPr lang="zh-CN" altLang="en-US" sz="2800" dirty="0" smtClean="0">
                <a:sym typeface="Wingdings" pitchFamily="2" charset="2"/>
              </a:rPr>
              <a:t>设</a:t>
            </a:r>
            <a:r>
              <a:rPr lang="en-US" altLang="zh-CN" sz="2800" dirty="0">
                <a:sym typeface="Wingdings" pitchFamily="2" charset="2"/>
              </a:rPr>
              <a:t>O</a:t>
            </a:r>
            <a:r>
              <a:rPr lang="zh-CN" altLang="en-US" sz="2800" dirty="0" smtClean="0">
                <a:sym typeface="Wingdings" pitchFamily="2" charset="2"/>
              </a:rPr>
              <a:t>点振动为：</a:t>
            </a:r>
            <a:endParaRPr lang="en-US" altLang="zh-CN" sz="2800" dirty="0" smtClean="0">
              <a:sym typeface="Wingdings" pitchFamily="2" charset="2"/>
            </a:endParaRPr>
          </a:p>
          <a:p>
            <a:pPr marL="0" indent="0">
              <a:buNone/>
            </a:pPr>
            <a:endParaRPr lang="en-US" altLang="zh-CN" sz="2800" dirty="0">
              <a:sym typeface="Wingdings" pitchFamily="2" charset="2"/>
            </a:endParaRPr>
          </a:p>
          <a:p>
            <a:pPr marL="0" indent="0">
              <a:buNone/>
            </a:pPr>
            <a:endParaRPr lang="en-US" altLang="zh-CN" sz="2800" dirty="0">
              <a:sym typeface="Wingdings" pitchFamily="2" charset="2"/>
            </a:endParaRPr>
          </a:p>
          <a:p>
            <a:pPr marL="0" indent="0">
              <a:buNone/>
            </a:pPr>
            <a:endParaRPr lang="en-US" altLang="zh-CN" sz="2800" dirty="0" smtClean="0"/>
          </a:p>
          <a:p>
            <a:pPr marL="0" indent="0">
              <a:buNone/>
            </a:pPr>
            <a:endParaRPr lang="en-US" altLang="zh-CN" sz="2800" dirty="0"/>
          </a:p>
          <a:p>
            <a:pPr marL="0" indent="0">
              <a:buNone/>
            </a:pPr>
            <a:r>
              <a:rPr lang="en-US" altLang="zh-CN" sz="2800" dirty="0" smtClean="0"/>
              <a:t>                                </a:t>
            </a:r>
            <a:r>
              <a:rPr lang="zh-CN" altLang="en-US" sz="2800" dirty="0" smtClean="0"/>
              <a:t>因为∆</a:t>
            </a:r>
            <a:r>
              <a:rPr lang="en-US" altLang="zh-CN" sz="2800" i="1" dirty="0" smtClean="0"/>
              <a:t>t</a:t>
            </a:r>
            <a:r>
              <a:rPr lang="zh-CN" altLang="en-US" sz="2800" dirty="0" smtClean="0"/>
              <a:t>后，</a:t>
            </a:r>
            <a:r>
              <a:rPr lang="en-US" altLang="zh-CN" sz="2800" dirty="0" smtClean="0"/>
              <a:t>y&lt;0</a:t>
            </a:r>
            <a:r>
              <a:rPr lang="zh-CN" altLang="en-US" sz="2800" dirty="0" smtClean="0"/>
              <a:t>，故</a:t>
            </a:r>
            <a:endParaRPr lang="en-US" altLang="zh-CN" sz="2800" dirty="0" smtClean="0"/>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12</a:t>
            </a:fld>
            <a:endParaRPr lang="en-US" altLang="zh-CN" dirty="0"/>
          </a:p>
        </p:txBody>
      </p:sp>
      <p:pic>
        <p:nvPicPr>
          <p:cNvPr id="7182" name="Picture 14"/>
          <p:cNvPicPr>
            <a:picLocks noChangeAspect="1" noChangeArrowheads="1"/>
          </p:cNvPicPr>
          <p:nvPr/>
        </p:nvPicPr>
        <p:blipFill rotWithShape="1">
          <a:blip r:embed="rId3"/>
          <a:srcRect l="4257" t="3605" r="3194" b="3169"/>
          <a:stretch/>
        </p:blipFill>
        <p:spPr bwMode="auto">
          <a:xfrm>
            <a:off x="4180656" y="3128222"/>
            <a:ext cx="4495800" cy="2569030"/>
          </a:xfrm>
          <a:prstGeom prst="rect">
            <a:avLst/>
          </a:prstGeom>
          <a:noFill/>
          <a:ln w="9525">
            <a:noFill/>
            <a:miter lim="800000"/>
            <a:headEnd/>
            <a:tailEnd/>
          </a:ln>
          <a:effectLst/>
        </p:spPr>
      </p:pic>
      <p:graphicFrame>
        <p:nvGraphicFramePr>
          <p:cNvPr id="5" name="对象 4"/>
          <p:cNvGraphicFramePr>
            <a:graphicFrameLocks noChangeAspect="1"/>
          </p:cNvGraphicFramePr>
          <p:nvPr>
            <p:extLst>
              <p:ext uri="{D42A27DB-BD31-4B8C-83A1-F6EECF244321}">
                <p14:modId xmlns:p14="http://schemas.microsoft.com/office/powerpoint/2010/main" val="2365200690"/>
              </p:ext>
            </p:extLst>
          </p:nvPr>
        </p:nvGraphicFramePr>
        <p:xfrm>
          <a:off x="683568" y="3681028"/>
          <a:ext cx="3278979" cy="596178"/>
        </p:xfrm>
        <a:graphic>
          <a:graphicData uri="http://schemas.openxmlformats.org/presentationml/2006/ole">
            <mc:AlternateContent xmlns:mc="http://schemas.openxmlformats.org/markup-compatibility/2006">
              <mc:Choice xmlns:v="urn:schemas-microsoft-com:vml" Requires="v">
                <p:oleObj spid="_x0000_s58559" name="公式" r:id="rId4" imgW="1117115" imgH="203112" progId="Equation.3">
                  <p:embed/>
                </p:oleObj>
              </mc:Choice>
              <mc:Fallback>
                <p:oleObj name="公式" r:id="rId4" imgW="1117115" imgH="203112"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3681028"/>
                        <a:ext cx="3278979" cy="596178"/>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917042924"/>
              </p:ext>
            </p:extLst>
          </p:nvPr>
        </p:nvGraphicFramePr>
        <p:xfrm>
          <a:off x="714526" y="4293096"/>
          <a:ext cx="3101390" cy="1284515"/>
        </p:xfrm>
        <a:graphic>
          <a:graphicData uri="http://schemas.openxmlformats.org/presentationml/2006/ole">
            <mc:AlternateContent xmlns:mc="http://schemas.openxmlformats.org/markup-compatibility/2006">
              <mc:Choice xmlns:v="urn:schemas-microsoft-com:vml" Requires="v">
                <p:oleObj spid="_x0000_s58560" name="Equation" r:id="rId6" imgW="1040948" imgH="431613" progId="Equation.DSMT4">
                  <p:embed/>
                </p:oleObj>
              </mc:Choice>
              <mc:Fallback>
                <p:oleObj name="Equation" r:id="rId6" imgW="1040948" imgH="431613"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526" y="4293096"/>
                        <a:ext cx="3101390" cy="1284515"/>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658937104"/>
              </p:ext>
            </p:extLst>
          </p:nvPr>
        </p:nvGraphicFramePr>
        <p:xfrm>
          <a:off x="1079612" y="5409220"/>
          <a:ext cx="1571625" cy="1217612"/>
        </p:xfrm>
        <a:graphic>
          <a:graphicData uri="http://schemas.openxmlformats.org/presentationml/2006/ole">
            <mc:AlternateContent xmlns:mc="http://schemas.openxmlformats.org/markup-compatibility/2006">
              <mc:Choice xmlns:v="urn:schemas-microsoft-com:vml" Requires="v">
                <p:oleObj spid="_x0000_s58561" name="公式" r:id="rId8" imgW="507780" imgH="393529" progId="Equation.3">
                  <p:embed/>
                </p:oleObj>
              </mc:Choice>
              <mc:Fallback>
                <p:oleObj name="公式" r:id="rId8" imgW="507780" imgH="393529"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9612" y="5409220"/>
                        <a:ext cx="1571625" cy="121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727756114"/>
              </p:ext>
            </p:extLst>
          </p:nvPr>
        </p:nvGraphicFramePr>
        <p:xfrm>
          <a:off x="6437313" y="5337212"/>
          <a:ext cx="1296987" cy="1217613"/>
        </p:xfrm>
        <a:graphic>
          <a:graphicData uri="http://schemas.openxmlformats.org/presentationml/2006/ole">
            <mc:AlternateContent xmlns:mc="http://schemas.openxmlformats.org/markup-compatibility/2006">
              <mc:Choice xmlns:v="urn:schemas-microsoft-com:vml" Requires="v">
                <p:oleObj spid="_x0000_s58562" name="Equation" r:id="rId10" imgW="419040" imgH="393480" progId="Equation.DSMT4">
                  <p:embed/>
                </p:oleObj>
              </mc:Choice>
              <mc:Fallback>
                <p:oleObj name="Equation" r:id="rId10" imgW="419040" imgH="393480" progId="Equation.DSMT4">
                  <p:embed/>
                  <p:pic>
                    <p:nvPicPr>
                      <p:cNvPr id="0" name="对象 6"/>
                      <p:cNvPicPr>
                        <a:picLocks noChangeAspect="1" noChangeArrowheads="1"/>
                      </p:cNvPicPr>
                      <p:nvPr/>
                    </p:nvPicPr>
                    <p:blipFill>
                      <a:blip r:embed="rId11"/>
                      <a:srcRect/>
                      <a:stretch>
                        <a:fillRect/>
                      </a:stretch>
                    </p:blipFill>
                    <p:spPr bwMode="auto">
                      <a:xfrm>
                        <a:off x="6437313" y="5337212"/>
                        <a:ext cx="1296987"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4348" y="500042"/>
            <a:ext cx="7772400" cy="5453082"/>
          </a:xfrm>
        </p:spPr>
        <p:txBody>
          <a:bodyPr/>
          <a:lstStyle/>
          <a:p>
            <a:pPr>
              <a:buNone/>
            </a:pPr>
            <a:r>
              <a:rPr lang="en-US" altLang="zh-CN" sz="2800" dirty="0" smtClean="0"/>
              <a:t>2)  O</a:t>
            </a:r>
            <a:r>
              <a:rPr lang="zh-CN" altLang="en-US" sz="2800" dirty="0" smtClean="0"/>
              <a:t>与</a:t>
            </a:r>
            <a:r>
              <a:rPr lang="en-US" altLang="zh-CN" sz="2800" dirty="0" smtClean="0"/>
              <a:t>P</a:t>
            </a:r>
            <a:r>
              <a:rPr lang="zh-CN" altLang="en-US" sz="2800" dirty="0" smtClean="0"/>
              <a:t>的相位差为</a:t>
            </a: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a:p>
          <a:p>
            <a:pPr>
              <a:buNone/>
            </a:pPr>
            <a:r>
              <a:rPr lang="en-US" altLang="zh-CN" sz="2800" dirty="0" smtClean="0"/>
              <a:t>3</a:t>
            </a:r>
            <a:r>
              <a:rPr lang="zh-CN" altLang="en-US" sz="2800" dirty="0" smtClean="0"/>
              <a:t>）</a:t>
            </a:r>
            <a:endParaRPr lang="en-US" altLang="zh-CN" sz="2800" dirty="0" smtClean="0"/>
          </a:p>
          <a:p>
            <a:pPr>
              <a:buNone/>
            </a:pPr>
            <a:endParaRPr lang="zh-CN" altLang="en-US" sz="2800" dirty="0"/>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13</a:t>
            </a:fld>
            <a:endParaRPr lang="en-US" altLang="zh-CN"/>
          </a:p>
        </p:txBody>
      </p:sp>
      <p:graphicFrame>
        <p:nvGraphicFramePr>
          <p:cNvPr id="23554" name="Object 2"/>
          <p:cNvGraphicFramePr>
            <a:graphicFrameLocks noChangeAspect="1"/>
          </p:cNvGraphicFramePr>
          <p:nvPr>
            <p:extLst>
              <p:ext uri="{D42A27DB-BD31-4B8C-83A1-F6EECF244321}">
                <p14:modId xmlns:p14="http://schemas.microsoft.com/office/powerpoint/2010/main" val="1470061641"/>
              </p:ext>
            </p:extLst>
          </p:nvPr>
        </p:nvGraphicFramePr>
        <p:xfrm>
          <a:off x="1503363" y="1016732"/>
          <a:ext cx="5913437" cy="2414588"/>
        </p:xfrm>
        <a:graphic>
          <a:graphicData uri="http://schemas.openxmlformats.org/presentationml/2006/ole">
            <mc:AlternateContent xmlns:mc="http://schemas.openxmlformats.org/markup-compatibility/2006">
              <mc:Choice xmlns:v="urn:schemas-microsoft-com:vml" Requires="v">
                <p:oleObj spid="_x0000_s23719" name="Equation" r:id="rId3" imgW="1981080" imgH="812520" progId="Equation.DSMT4">
                  <p:embed/>
                </p:oleObj>
              </mc:Choice>
              <mc:Fallback>
                <p:oleObj name="Equation" r:id="rId3" imgW="1981080" imgH="812520" progId="Equation.DSMT4">
                  <p:embed/>
                  <p:pic>
                    <p:nvPicPr>
                      <p:cNvPr id="0" name="Picture 2"/>
                      <p:cNvPicPr>
                        <a:picLocks noChangeAspect="1" noChangeArrowheads="1"/>
                      </p:cNvPicPr>
                      <p:nvPr/>
                    </p:nvPicPr>
                    <p:blipFill>
                      <a:blip r:embed="rId4"/>
                      <a:srcRect/>
                      <a:stretch>
                        <a:fillRect/>
                      </a:stretch>
                    </p:blipFill>
                    <p:spPr bwMode="auto">
                      <a:xfrm>
                        <a:off x="1503363" y="1016732"/>
                        <a:ext cx="5913437" cy="2414588"/>
                      </a:xfrm>
                      <a:prstGeom prst="rect">
                        <a:avLst/>
                      </a:prstGeom>
                      <a:noFill/>
                    </p:spPr>
                  </p:pic>
                </p:oleObj>
              </mc:Fallback>
            </mc:AlternateContent>
          </a:graphicData>
        </a:graphic>
      </p:graphicFrame>
      <p:graphicFrame>
        <p:nvGraphicFramePr>
          <p:cNvPr id="23555" name="Object 3"/>
          <p:cNvGraphicFramePr>
            <a:graphicFrameLocks noChangeAspect="1"/>
          </p:cNvGraphicFramePr>
          <p:nvPr>
            <p:extLst>
              <p:ext uri="{D42A27DB-BD31-4B8C-83A1-F6EECF244321}">
                <p14:modId xmlns:p14="http://schemas.microsoft.com/office/powerpoint/2010/main" val="238755866"/>
              </p:ext>
            </p:extLst>
          </p:nvPr>
        </p:nvGraphicFramePr>
        <p:xfrm>
          <a:off x="1296082" y="4725144"/>
          <a:ext cx="4464050" cy="1192212"/>
        </p:xfrm>
        <a:graphic>
          <a:graphicData uri="http://schemas.openxmlformats.org/presentationml/2006/ole">
            <mc:AlternateContent xmlns:mc="http://schemas.openxmlformats.org/markup-compatibility/2006">
              <mc:Choice xmlns:v="urn:schemas-microsoft-com:vml" Requires="v">
                <p:oleObj spid="_x0000_s23720" name="Equation" r:id="rId5" imgW="1473120" imgH="393480" progId="Equation.DSMT4">
                  <p:embed/>
                </p:oleObj>
              </mc:Choice>
              <mc:Fallback>
                <p:oleObj name="Equation" r:id="rId5" imgW="1473120" imgH="393480" progId="Equation.DSMT4">
                  <p:embed/>
                  <p:pic>
                    <p:nvPicPr>
                      <p:cNvPr id="0" name="Picture 3"/>
                      <p:cNvPicPr>
                        <a:picLocks noChangeAspect="1" noChangeArrowheads="1"/>
                      </p:cNvPicPr>
                      <p:nvPr/>
                    </p:nvPicPr>
                    <p:blipFill>
                      <a:blip r:embed="rId6"/>
                      <a:srcRect/>
                      <a:stretch>
                        <a:fillRect/>
                      </a:stretch>
                    </p:blipFill>
                    <p:spPr bwMode="auto">
                      <a:xfrm>
                        <a:off x="1296082" y="4725144"/>
                        <a:ext cx="4464050" cy="1192212"/>
                      </a:xfrm>
                      <a:prstGeom prst="rect">
                        <a:avLst/>
                      </a:prstGeom>
                      <a:no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274504823"/>
              </p:ext>
            </p:extLst>
          </p:nvPr>
        </p:nvGraphicFramePr>
        <p:xfrm>
          <a:off x="1921645" y="3429000"/>
          <a:ext cx="5314651" cy="1152128"/>
        </p:xfrm>
        <a:graphic>
          <a:graphicData uri="http://schemas.openxmlformats.org/presentationml/2006/ole">
            <mc:AlternateContent xmlns:mc="http://schemas.openxmlformats.org/markup-compatibility/2006">
              <mc:Choice xmlns:v="urn:schemas-microsoft-com:vml" Requires="v">
                <p:oleObj spid="_x0000_s23721" name="Equation" r:id="rId7" imgW="1815840" imgH="393480" progId="Equation.DSMT4">
                  <p:embed/>
                </p:oleObj>
              </mc:Choice>
              <mc:Fallback>
                <p:oleObj name="Equation" r:id="rId7" imgW="1815840" imgH="393480" progId="Equation.DSMT4">
                  <p:embed/>
                  <p:pic>
                    <p:nvPicPr>
                      <p:cNvPr id="0" name=""/>
                      <p:cNvPicPr/>
                      <p:nvPr/>
                    </p:nvPicPr>
                    <p:blipFill>
                      <a:blip r:embed="rId8"/>
                      <a:stretch>
                        <a:fillRect/>
                      </a:stretch>
                    </p:blipFill>
                    <p:spPr>
                      <a:xfrm>
                        <a:off x="1921645" y="3429000"/>
                        <a:ext cx="5314651" cy="1152128"/>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285728"/>
            <a:ext cx="7772400" cy="890574"/>
          </a:xfrm>
        </p:spPr>
        <p:txBody>
          <a:bodyPr/>
          <a:lstStyle/>
          <a:p>
            <a:r>
              <a:rPr lang="en-US" altLang="zh-CN" sz="3200" dirty="0" smtClean="0">
                <a:latin typeface="宋体" pitchFamily="2" charset="-122"/>
              </a:rPr>
              <a:t>§3</a:t>
            </a:r>
            <a:r>
              <a:rPr lang="en-US" altLang="zh-CN" sz="3200" dirty="0" smtClean="0"/>
              <a:t>.</a:t>
            </a:r>
            <a:r>
              <a:rPr lang="zh-CN" altLang="en-US" sz="3200" dirty="0" smtClean="0"/>
              <a:t>波的能量、能流密度</a:t>
            </a:r>
            <a:endParaRPr lang="zh-CN" altLang="en-US" sz="3200" dirty="0"/>
          </a:p>
        </p:txBody>
      </p:sp>
      <p:sp>
        <p:nvSpPr>
          <p:cNvPr id="3" name="内容占位符 2"/>
          <p:cNvSpPr>
            <a:spLocks noGrp="1"/>
          </p:cNvSpPr>
          <p:nvPr>
            <p:ph idx="1"/>
          </p:nvPr>
        </p:nvSpPr>
        <p:spPr>
          <a:xfrm>
            <a:off x="685800" y="1142984"/>
            <a:ext cx="7772400" cy="5715016"/>
          </a:xfrm>
        </p:spPr>
        <p:txBody>
          <a:bodyPr/>
          <a:lstStyle/>
          <a:p>
            <a:pPr>
              <a:buNone/>
            </a:pPr>
            <a:r>
              <a:rPr lang="zh-CN" altLang="en-US" sz="2800" b="1" dirty="0" smtClean="0">
                <a:solidFill>
                  <a:schemeClr val="accent2"/>
                </a:solidFill>
              </a:rPr>
              <a:t>一、波的能量</a:t>
            </a:r>
            <a:endParaRPr lang="en-US" altLang="zh-CN" sz="2800" b="1" dirty="0" smtClean="0">
              <a:solidFill>
                <a:schemeClr val="accent2"/>
              </a:solidFill>
            </a:endParaRPr>
          </a:p>
          <a:p>
            <a:pPr>
              <a:buNone/>
            </a:pPr>
            <a:r>
              <a:rPr lang="zh-CN" altLang="en-US" sz="2800" dirty="0" smtClean="0"/>
              <a:t>以纵波为例：</a:t>
            </a:r>
            <a:endParaRPr lang="en-US" altLang="zh-CN" sz="2800" dirty="0" smtClean="0"/>
          </a:p>
          <a:p>
            <a:pPr>
              <a:buNone/>
            </a:pPr>
            <a:endParaRPr lang="en-US" altLang="zh-CN" sz="1000" dirty="0" smtClean="0"/>
          </a:p>
          <a:p>
            <a:pPr marL="0" indent="0">
              <a:buNone/>
            </a:pPr>
            <a:r>
              <a:rPr lang="zh-CN" altLang="en-US" sz="2800" dirty="0" smtClean="0"/>
              <a:t>设介质密度为     ，在</a:t>
            </a:r>
            <a:r>
              <a:rPr lang="en-US" altLang="zh-CN" sz="2800" dirty="0" smtClean="0"/>
              <a:t>x</a:t>
            </a:r>
            <a:r>
              <a:rPr lang="zh-CN" altLang="en-US" sz="2800" dirty="0" smtClean="0"/>
              <a:t>处取一个体元 △</a:t>
            </a:r>
            <a:r>
              <a:rPr lang="en-US" altLang="zh-CN" sz="2800" dirty="0" smtClean="0"/>
              <a:t>v</a:t>
            </a:r>
            <a:r>
              <a:rPr lang="zh-CN" altLang="en-US" sz="2800" dirty="0" smtClean="0"/>
              <a:t>，质量为△</a:t>
            </a:r>
            <a:r>
              <a:rPr lang="en-US" altLang="zh-CN" sz="2800" dirty="0" smtClean="0"/>
              <a:t>m=    </a:t>
            </a:r>
            <a:r>
              <a:rPr lang="zh-CN" altLang="en-US" sz="2800" dirty="0" smtClean="0"/>
              <a:t>△</a:t>
            </a:r>
            <a:r>
              <a:rPr lang="en-US" altLang="zh-CN" sz="2800" dirty="0" smtClean="0"/>
              <a:t>V</a:t>
            </a:r>
          </a:p>
          <a:p>
            <a:pPr marL="0" indent="0">
              <a:buNone/>
            </a:pPr>
            <a:r>
              <a:rPr lang="zh-CN" altLang="en-US" sz="2800" dirty="0"/>
              <a:t>体元速度</a:t>
            </a:r>
            <a:r>
              <a:rPr lang="zh-CN" altLang="en-US" sz="2800" dirty="0" smtClean="0"/>
              <a:t>：</a:t>
            </a:r>
            <a:endParaRPr lang="en-US" altLang="zh-CN" sz="2800" dirty="0" smtClean="0"/>
          </a:p>
          <a:p>
            <a:pPr marL="0" indent="0">
              <a:buNone/>
            </a:pPr>
            <a:endParaRPr lang="en-US" altLang="zh-CN" sz="2800" dirty="0"/>
          </a:p>
          <a:p>
            <a:pPr marL="0" indent="0">
              <a:buNone/>
            </a:pPr>
            <a:endParaRPr lang="en-US" altLang="zh-CN" sz="1200" dirty="0" smtClean="0"/>
          </a:p>
          <a:p>
            <a:pPr marL="0" indent="0">
              <a:buNone/>
            </a:pPr>
            <a:r>
              <a:rPr lang="zh-CN" altLang="en-US" sz="2800" dirty="0"/>
              <a:t>动能</a:t>
            </a:r>
            <a:r>
              <a:rPr lang="zh-CN" altLang="en-US" sz="2800" dirty="0" smtClean="0"/>
              <a:t>：</a:t>
            </a:r>
            <a:endParaRPr lang="en-US" altLang="zh-CN" sz="2800" dirty="0" smtClean="0"/>
          </a:p>
          <a:p>
            <a:pPr marL="0" indent="0">
              <a:buNone/>
            </a:pPr>
            <a:endParaRPr lang="en-US" altLang="zh-CN" sz="2800" dirty="0"/>
          </a:p>
          <a:p>
            <a:pPr marL="0" indent="0">
              <a:buNone/>
            </a:pPr>
            <a:r>
              <a:rPr lang="zh-CN" altLang="en-US" sz="2800" dirty="0" smtClean="0"/>
              <a:t>即：</a:t>
            </a:r>
            <a:endParaRPr lang="en-US" altLang="zh-CN" sz="2800" dirty="0"/>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14</a:t>
            </a:fld>
            <a:endParaRPr lang="en-US" altLang="zh-CN"/>
          </a:p>
        </p:txBody>
      </p:sp>
      <p:graphicFrame>
        <p:nvGraphicFramePr>
          <p:cNvPr id="24578" name="Object 2"/>
          <p:cNvGraphicFramePr>
            <a:graphicFrameLocks noChangeAspect="1"/>
          </p:cNvGraphicFramePr>
          <p:nvPr>
            <p:extLst>
              <p:ext uri="{D42A27DB-BD31-4B8C-83A1-F6EECF244321}">
                <p14:modId xmlns:p14="http://schemas.microsoft.com/office/powerpoint/2010/main" val="154541435"/>
              </p:ext>
            </p:extLst>
          </p:nvPr>
        </p:nvGraphicFramePr>
        <p:xfrm>
          <a:off x="2793590" y="1202258"/>
          <a:ext cx="3830638" cy="1290638"/>
        </p:xfrm>
        <a:graphic>
          <a:graphicData uri="http://schemas.openxmlformats.org/presentationml/2006/ole">
            <mc:AlternateContent xmlns:mc="http://schemas.openxmlformats.org/markup-compatibility/2006">
              <mc:Choice xmlns:v="urn:schemas-microsoft-com:vml" Requires="v">
                <p:oleObj spid="_x0000_s25170" name="Equation" r:id="rId3" imgW="1168200" imgH="393480" progId="Equation.DSMT4">
                  <p:embed/>
                </p:oleObj>
              </mc:Choice>
              <mc:Fallback>
                <p:oleObj name="Equation" r:id="rId3" imgW="1168200" imgH="393480" progId="Equation.DSMT4">
                  <p:embed/>
                  <p:pic>
                    <p:nvPicPr>
                      <p:cNvPr id="0" name="Picture 2"/>
                      <p:cNvPicPr>
                        <a:picLocks noChangeAspect="1" noChangeArrowheads="1"/>
                      </p:cNvPicPr>
                      <p:nvPr/>
                    </p:nvPicPr>
                    <p:blipFill>
                      <a:blip r:embed="rId4"/>
                      <a:srcRect/>
                      <a:stretch>
                        <a:fillRect/>
                      </a:stretch>
                    </p:blipFill>
                    <p:spPr bwMode="auto">
                      <a:xfrm>
                        <a:off x="2793590" y="1202258"/>
                        <a:ext cx="3830638" cy="1290638"/>
                      </a:xfrm>
                      <a:prstGeom prst="rect">
                        <a:avLst/>
                      </a:prstGeom>
                      <a:noFill/>
                    </p:spPr>
                  </p:pic>
                </p:oleObj>
              </mc:Fallback>
            </mc:AlternateContent>
          </a:graphicData>
        </a:graphic>
      </p:graphicFrame>
      <p:graphicFrame>
        <p:nvGraphicFramePr>
          <p:cNvPr id="24579" name="Object 3"/>
          <p:cNvGraphicFramePr>
            <a:graphicFrameLocks noChangeAspect="1"/>
          </p:cNvGraphicFramePr>
          <p:nvPr>
            <p:extLst>
              <p:ext uri="{D42A27DB-BD31-4B8C-83A1-F6EECF244321}">
                <p14:modId xmlns:p14="http://schemas.microsoft.com/office/powerpoint/2010/main" val="4249557341"/>
              </p:ext>
            </p:extLst>
          </p:nvPr>
        </p:nvGraphicFramePr>
        <p:xfrm>
          <a:off x="2848368" y="2312876"/>
          <a:ext cx="571504" cy="617102"/>
        </p:xfrm>
        <a:graphic>
          <a:graphicData uri="http://schemas.openxmlformats.org/presentationml/2006/ole">
            <mc:AlternateContent xmlns:mc="http://schemas.openxmlformats.org/markup-compatibility/2006">
              <mc:Choice xmlns:v="urn:schemas-microsoft-com:vml" Requires="v">
                <p:oleObj spid="_x0000_s25171" name="公式" r:id="rId5" imgW="152280" imgH="164880" progId="Equation.3">
                  <p:embed/>
                </p:oleObj>
              </mc:Choice>
              <mc:Fallback>
                <p:oleObj name="公式" r:id="rId5" imgW="152280" imgH="1648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8368" y="2312876"/>
                        <a:ext cx="571504" cy="6171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1" name="Object 5"/>
          <p:cNvGraphicFramePr>
            <a:graphicFrameLocks noChangeAspect="1"/>
          </p:cNvGraphicFramePr>
          <p:nvPr>
            <p:extLst>
              <p:ext uri="{D42A27DB-BD31-4B8C-83A1-F6EECF244321}">
                <p14:modId xmlns:p14="http://schemas.microsoft.com/office/powerpoint/2010/main" val="2727304327"/>
              </p:ext>
            </p:extLst>
          </p:nvPr>
        </p:nvGraphicFramePr>
        <p:xfrm>
          <a:off x="1871700" y="2744924"/>
          <a:ext cx="571504" cy="617102"/>
        </p:xfrm>
        <a:graphic>
          <a:graphicData uri="http://schemas.openxmlformats.org/presentationml/2006/ole">
            <mc:AlternateContent xmlns:mc="http://schemas.openxmlformats.org/markup-compatibility/2006">
              <mc:Choice xmlns:v="urn:schemas-microsoft-com:vml" Requires="v">
                <p:oleObj spid="_x0000_s25172" name="公式" r:id="rId7" imgW="152280" imgH="164880" progId="Equation.3">
                  <p:embed/>
                </p:oleObj>
              </mc:Choice>
              <mc:Fallback>
                <p:oleObj name="公式" r:id="rId7" imgW="152280" imgH="16488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1700" y="2744924"/>
                        <a:ext cx="571504" cy="6171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1" name="组合 20"/>
          <p:cNvGrpSpPr/>
          <p:nvPr/>
        </p:nvGrpSpPr>
        <p:grpSpPr>
          <a:xfrm>
            <a:off x="5492493" y="3068960"/>
            <a:ext cx="2859927" cy="1351592"/>
            <a:chOff x="1132114" y="3897052"/>
            <a:chExt cx="2859927" cy="1351592"/>
          </a:xfrm>
        </p:grpSpPr>
        <p:pic>
          <p:nvPicPr>
            <p:cNvPr id="26" name="Picture 17"/>
            <p:cNvPicPr>
              <a:picLocks noChangeAspect="1" noChangeArrowheads="1"/>
            </p:cNvPicPr>
            <p:nvPr/>
          </p:nvPicPr>
          <p:blipFill rotWithShape="1">
            <a:blip r:embed="rId8"/>
            <a:srcRect l="10626" t="43289" r="18992" b="8314"/>
            <a:stretch/>
          </p:blipFill>
          <p:spPr bwMode="auto">
            <a:xfrm>
              <a:off x="1132114" y="4158343"/>
              <a:ext cx="2732315" cy="936172"/>
            </a:xfrm>
            <a:prstGeom prst="rect">
              <a:avLst/>
            </a:prstGeom>
            <a:noFill/>
            <a:ln w="9525">
              <a:noFill/>
              <a:miter lim="800000"/>
              <a:headEnd/>
              <a:tailEnd/>
            </a:ln>
            <a:effectLst/>
          </p:spPr>
        </p:pic>
        <p:sp>
          <p:nvSpPr>
            <p:cNvPr id="7" name="矩形 6"/>
            <p:cNvSpPr/>
            <p:nvPr/>
          </p:nvSpPr>
          <p:spPr bwMode="auto">
            <a:xfrm>
              <a:off x="2190726" y="4623910"/>
              <a:ext cx="397425" cy="182792"/>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883910606"/>
                </p:ext>
              </p:extLst>
            </p:nvPr>
          </p:nvGraphicFramePr>
          <p:xfrm>
            <a:off x="2201688" y="4806702"/>
            <a:ext cx="375501" cy="441942"/>
          </p:xfrm>
          <a:graphic>
            <a:graphicData uri="http://schemas.openxmlformats.org/presentationml/2006/ole">
              <mc:AlternateContent xmlns:mc="http://schemas.openxmlformats.org/markup-compatibility/2006">
                <mc:Choice xmlns:v="urn:schemas-microsoft-com:vml" Requires="v">
                  <p:oleObj spid="_x0000_s25173" name="Equation" r:id="rId9" imgW="126720" imgH="139680" progId="Equation.DSMT4">
                    <p:embed/>
                  </p:oleObj>
                </mc:Choice>
                <mc:Fallback>
                  <p:oleObj name="Equation" r:id="rId9" imgW="126720" imgH="139680" progId="Equation.DSMT4">
                    <p:embed/>
                    <p:pic>
                      <p:nvPicPr>
                        <p:cNvPr id="0" name="Object 3"/>
                        <p:cNvPicPr>
                          <a:picLocks noChangeAspect="1" noChangeArrowheads="1"/>
                        </p:cNvPicPr>
                        <p:nvPr/>
                      </p:nvPicPr>
                      <p:blipFill>
                        <a:blip r:embed="rId10"/>
                        <a:srcRect/>
                        <a:stretch>
                          <a:fillRect/>
                        </a:stretch>
                      </p:blipFill>
                      <p:spPr bwMode="auto">
                        <a:xfrm>
                          <a:off x="2201688" y="4806702"/>
                          <a:ext cx="375501" cy="441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86821533"/>
                </p:ext>
              </p:extLst>
            </p:nvPr>
          </p:nvGraphicFramePr>
          <p:xfrm>
            <a:off x="2162338" y="4136462"/>
            <a:ext cx="602895" cy="451839"/>
          </p:xfrm>
          <a:graphic>
            <a:graphicData uri="http://schemas.openxmlformats.org/presentationml/2006/ole">
              <mc:AlternateContent xmlns:mc="http://schemas.openxmlformats.org/markup-compatibility/2006">
                <mc:Choice xmlns:v="urn:schemas-microsoft-com:vml" Requires="v">
                  <p:oleObj spid="_x0000_s25174" name="Equation" r:id="rId11" imgW="253800" imgH="177480" progId="Equation.DSMT4">
                    <p:embed/>
                  </p:oleObj>
                </mc:Choice>
                <mc:Fallback>
                  <p:oleObj name="Equation" r:id="rId11" imgW="253800" imgH="177480" progId="Equation.DSMT4">
                    <p:embed/>
                    <p:pic>
                      <p:nvPicPr>
                        <p:cNvPr id="0" name="对象 7"/>
                        <p:cNvPicPr>
                          <a:picLocks noChangeAspect="1" noChangeArrowheads="1"/>
                        </p:cNvPicPr>
                        <p:nvPr/>
                      </p:nvPicPr>
                      <p:blipFill>
                        <a:blip r:embed="rId12"/>
                        <a:srcRect/>
                        <a:stretch>
                          <a:fillRect/>
                        </a:stretch>
                      </p:blipFill>
                      <p:spPr bwMode="auto">
                        <a:xfrm>
                          <a:off x="2162338" y="4136462"/>
                          <a:ext cx="602895" cy="451839"/>
                        </a:xfrm>
                        <a:prstGeom prst="rect">
                          <a:avLst/>
                        </a:prstGeom>
                        <a:noFill/>
                        <a:ln>
                          <a:noFill/>
                        </a:ln>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3278727082"/>
                </p:ext>
              </p:extLst>
            </p:nvPr>
          </p:nvGraphicFramePr>
          <p:xfrm>
            <a:off x="1187624" y="3897052"/>
            <a:ext cx="411162" cy="520700"/>
          </p:xfrm>
          <a:graphic>
            <a:graphicData uri="http://schemas.openxmlformats.org/presentationml/2006/ole">
              <mc:AlternateContent xmlns:mc="http://schemas.openxmlformats.org/markup-compatibility/2006">
                <mc:Choice xmlns:v="urn:schemas-microsoft-com:vml" Requires="v">
                  <p:oleObj spid="_x0000_s25175" name="Equation" r:id="rId13" imgW="139680" imgH="164880" progId="Equation.DSMT4">
                    <p:embed/>
                  </p:oleObj>
                </mc:Choice>
                <mc:Fallback>
                  <p:oleObj name="Equation" r:id="rId13" imgW="139680" imgH="164880" progId="Equation.DSMT4">
                    <p:embed/>
                    <p:pic>
                      <p:nvPicPr>
                        <p:cNvPr id="0" name="对象 7"/>
                        <p:cNvPicPr>
                          <a:picLocks noChangeAspect="1" noChangeArrowheads="1"/>
                        </p:cNvPicPr>
                        <p:nvPr/>
                      </p:nvPicPr>
                      <p:blipFill>
                        <a:blip r:embed="rId14"/>
                        <a:srcRect/>
                        <a:stretch>
                          <a:fillRect/>
                        </a:stretch>
                      </p:blipFill>
                      <p:spPr bwMode="auto">
                        <a:xfrm>
                          <a:off x="1187624" y="3897052"/>
                          <a:ext cx="411162"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439469966"/>
                </p:ext>
              </p:extLst>
            </p:nvPr>
          </p:nvGraphicFramePr>
          <p:xfrm>
            <a:off x="3617391" y="4240985"/>
            <a:ext cx="374650" cy="441325"/>
          </p:xfrm>
          <a:graphic>
            <a:graphicData uri="http://schemas.openxmlformats.org/presentationml/2006/ole">
              <mc:AlternateContent xmlns:mc="http://schemas.openxmlformats.org/markup-compatibility/2006">
                <mc:Choice xmlns:v="urn:schemas-microsoft-com:vml" Requires="v">
                  <p:oleObj spid="_x0000_s25176" name="Equation" r:id="rId15" imgW="126720" imgH="139680" progId="Equation.DSMT4">
                    <p:embed/>
                  </p:oleObj>
                </mc:Choice>
                <mc:Fallback>
                  <p:oleObj name="Equation" r:id="rId15" imgW="126720" imgH="139680" progId="Equation.DSMT4">
                    <p:embed/>
                    <p:pic>
                      <p:nvPicPr>
                        <p:cNvPr id="0" name="对象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17391" y="4240985"/>
                          <a:ext cx="3746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9" name="直接箭头连接符 18"/>
            <p:cNvCxnSpPr/>
            <p:nvPr/>
          </p:nvCxnSpPr>
          <p:spPr bwMode="auto">
            <a:xfrm flipV="1">
              <a:off x="1187624" y="4158343"/>
              <a:ext cx="0" cy="278769"/>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28" name="直接箭头连接符 27"/>
            <p:cNvCxnSpPr/>
            <p:nvPr/>
          </p:nvCxnSpPr>
          <p:spPr bwMode="auto">
            <a:xfrm rot="5400000" flipV="1">
              <a:off x="3748539" y="4549755"/>
              <a:ext cx="0" cy="27876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grpSp>
      <p:graphicFrame>
        <p:nvGraphicFramePr>
          <p:cNvPr id="22" name="对象 21"/>
          <p:cNvGraphicFramePr>
            <a:graphicFrameLocks noChangeAspect="1"/>
          </p:cNvGraphicFramePr>
          <p:nvPr>
            <p:extLst>
              <p:ext uri="{D42A27DB-BD31-4B8C-83A1-F6EECF244321}">
                <p14:modId xmlns:p14="http://schemas.microsoft.com/office/powerpoint/2010/main" val="550823442"/>
              </p:ext>
            </p:extLst>
          </p:nvPr>
        </p:nvGraphicFramePr>
        <p:xfrm>
          <a:off x="755576" y="3717032"/>
          <a:ext cx="4248472" cy="792951"/>
        </p:xfrm>
        <a:graphic>
          <a:graphicData uri="http://schemas.openxmlformats.org/presentationml/2006/ole">
            <mc:AlternateContent xmlns:mc="http://schemas.openxmlformats.org/markup-compatibility/2006">
              <mc:Choice xmlns:v="urn:schemas-microsoft-com:vml" Requires="v">
                <p:oleObj spid="_x0000_s25177" name="公式" r:id="rId17" imgW="1295400" imgH="241300" progId="Equation.3">
                  <p:embed/>
                </p:oleObj>
              </mc:Choice>
              <mc:Fallback>
                <p:oleObj name="公式" r:id="rId17" imgW="1295400" imgH="241300" progId="Equation.3">
                  <p:embed/>
                  <p:pic>
                    <p:nvPicPr>
                      <p:cNvPr id="0" name="Object 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5576" y="3717032"/>
                        <a:ext cx="4248472" cy="792951"/>
                      </a:xfrm>
                      <a:prstGeom prst="rect">
                        <a:avLst/>
                      </a:prstGeom>
                      <a:noFill/>
                      <a:ln>
                        <a:noFill/>
                      </a:ln>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2812563367"/>
              </p:ext>
            </p:extLst>
          </p:nvPr>
        </p:nvGraphicFramePr>
        <p:xfrm>
          <a:off x="1763688" y="4401108"/>
          <a:ext cx="3922713" cy="847725"/>
        </p:xfrm>
        <a:graphic>
          <a:graphicData uri="http://schemas.openxmlformats.org/presentationml/2006/ole">
            <mc:AlternateContent xmlns:mc="http://schemas.openxmlformats.org/markup-compatibility/2006">
              <mc:Choice xmlns:v="urn:schemas-microsoft-com:vml" Requires="v">
                <p:oleObj spid="_x0000_s25178" name="Equation" r:id="rId19" imgW="1117440" imgH="241200" progId="Equation.DSMT4">
                  <p:embed/>
                </p:oleObj>
              </mc:Choice>
              <mc:Fallback>
                <p:oleObj name="Equation" r:id="rId19" imgW="1117440" imgH="241200" progId="Equation.DSMT4">
                  <p:embed/>
                  <p:pic>
                    <p:nvPicPr>
                      <p:cNvPr id="0" name="Object 3"/>
                      <p:cNvPicPr>
                        <a:picLocks noChangeAspect="1" noChangeArrowheads="1"/>
                      </p:cNvPicPr>
                      <p:nvPr/>
                    </p:nvPicPr>
                    <p:blipFill>
                      <a:blip r:embed="rId20"/>
                      <a:srcRect/>
                      <a:stretch>
                        <a:fillRect/>
                      </a:stretch>
                    </p:blipFill>
                    <p:spPr bwMode="auto">
                      <a:xfrm>
                        <a:off x="1763688" y="4401108"/>
                        <a:ext cx="39227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1763916906"/>
              </p:ext>
            </p:extLst>
          </p:nvPr>
        </p:nvGraphicFramePr>
        <p:xfrm>
          <a:off x="1476374" y="5432861"/>
          <a:ext cx="6632543" cy="768447"/>
        </p:xfrm>
        <a:graphic>
          <a:graphicData uri="http://schemas.openxmlformats.org/presentationml/2006/ole">
            <mc:AlternateContent xmlns:mc="http://schemas.openxmlformats.org/markup-compatibility/2006">
              <mc:Choice xmlns:v="urn:schemas-microsoft-com:vml" Requires="v">
                <p:oleObj spid="_x0000_s25179" name="Equation" r:id="rId21" imgW="2082600" imgH="241200" progId="Equation.DSMT4">
                  <p:embed/>
                </p:oleObj>
              </mc:Choice>
              <mc:Fallback>
                <p:oleObj name="Equation" r:id="rId21" imgW="2082600" imgH="241200" progId="Equation.DSMT4">
                  <p:embed/>
                  <p:pic>
                    <p:nvPicPr>
                      <p:cNvPr id="0" name=""/>
                      <p:cNvPicPr/>
                      <p:nvPr/>
                    </p:nvPicPr>
                    <p:blipFill>
                      <a:blip r:embed="rId22"/>
                      <a:stretch>
                        <a:fillRect/>
                      </a:stretch>
                    </p:blipFill>
                    <p:spPr>
                      <a:xfrm>
                        <a:off x="1476374" y="5432861"/>
                        <a:ext cx="6632543" cy="768447"/>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57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58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42918"/>
            <a:ext cx="7772400" cy="5453082"/>
          </a:xfrm>
        </p:spPr>
        <p:txBody>
          <a:bodyPr/>
          <a:lstStyle/>
          <a:p>
            <a:pPr>
              <a:buNone/>
            </a:pPr>
            <a:r>
              <a:rPr lang="zh-CN" altLang="en-US" sz="2800" dirty="0" smtClean="0"/>
              <a:t>弹性应变：</a:t>
            </a:r>
            <a:endParaRPr lang="en-US" altLang="zh-CN" sz="2800" dirty="0" smtClean="0"/>
          </a:p>
          <a:p>
            <a:pPr>
              <a:buNone/>
            </a:pPr>
            <a:endParaRPr lang="en-US" altLang="zh-CN" dirty="0"/>
          </a:p>
          <a:p>
            <a:pPr>
              <a:buNone/>
            </a:pPr>
            <a:endParaRPr lang="en-US" altLang="zh-CN" sz="1200" dirty="0" smtClean="0"/>
          </a:p>
          <a:p>
            <a:pPr>
              <a:buNone/>
            </a:pPr>
            <a:r>
              <a:rPr lang="zh-CN" altLang="en-US" sz="2800" dirty="0" smtClean="0"/>
              <a:t>弹性势能：</a:t>
            </a:r>
            <a:endParaRPr lang="en-US" altLang="zh-CN" sz="2800" dirty="0" smtClean="0"/>
          </a:p>
          <a:p>
            <a:pPr>
              <a:buNone/>
            </a:pPr>
            <a:endParaRPr lang="en-US" altLang="zh-CN" sz="2800" dirty="0"/>
          </a:p>
          <a:p>
            <a:pPr>
              <a:buNone/>
            </a:pPr>
            <a:endParaRPr lang="en-US" altLang="zh-CN" sz="2800" dirty="0" smtClean="0"/>
          </a:p>
          <a:p>
            <a:pPr>
              <a:buNone/>
            </a:pPr>
            <a:endParaRPr lang="en-US" altLang="zh-CN" dirty="0"/>
          </a:p>
          <a:p>
            <a:pPr>
              <a:buNone/>
            </a:pPr>
            <a:endParaRPr lang="en-US" altLang="zh-CN" sz="2800" dirty="0" smtClean="0"/>
          </a:p>
          <a:p>
            <a:pPr>
              <a:buNone/>
            </a:pPr>
            <a:r>
              <a:rPr lang="zh-CN" altLang="en-US" sz="2800" dirty="0" smtClean="0"/>
              <a:t>对于</a:t>
            </a:r>
            <a:r>
              <a:rPr lang="zh-CN" altLang="en-US" sz="2800" dirty="0"/>
              <a:t>纵波</a:t>
            </a:r>
            <a:r>
              <a:rPr lang="zh-CN" altLang="en-US" sz="2800" dirty="0" smtClean="0"/>
              <a:t>：</a:t>
            </a:r>
            <a:endParaRPr lang="en-US" altLang="zh-CN" sz="2800" dirty="0" smtClean="0"/>
          </a:p>
          <a:p>
            <a:pPr>
              <a:buNone/>
            </a:pPr>
            <a:endParaRPr lang="en-US" altLang="zh-CN" dirty="0" smtClean="0"/>
          </a:p>
          <a:p>
            <a:pPr>
              <a:buNone/>
            </a:pPr>
            <a:endParaRPr lang="zh-CN" altLang="en-US" dirty="0"/>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15</a:t>
            </a:fld>
            <a:endParaRPr lang="en-US" altLang="zh-CN"/>
          </a:p>
        </p:txBody>
      </p:sp>
      <p:graphicFrame>
        <p:nvGraphicFramePr>
          <p:cNvPr id="46084" name="Object 4"/>
          <p:cNvGraphicFramePr>
            <a:graphicFrameLocks noChangeAspect="1"/>
          </p:cNvGraphicFramePr>
          <p:nvPr>
            <p:extLst>
              <p:ext uri="{D42A27DB-BD31-4B8C-83A1-F6EECF244321}">
                <p14:modId xmlns:p14="http://schemas.microsoft.com/office/powerpoint/2010/main" val="581387403"/>
              </p:ext>
            </p:extLst>
          </p:nvPr>
        </p:nvGraphicFramePr>
        <p:xfrm>
          <a:off x="647564" y="1052736"/>
          <a:ext cx="4456722" cy="922213"/>
        </p:xfrm>
        <a:graphic>
          <a:graphicData uri="http://schemas.openxmlformats.org/presentationml/2006/ole">
            <mc:AlternateContent xmlns:mc="http://schemas.openxmlformats.org/markup-compatibility/2006">
              <mc:Choice xmlns:v="urn:schemas-microsoft-com:vml" Requires="v">
                <p:oleObj spid="_x0000_s46515" name="公式" r:id="rId3" imgW="1168200" imgH="241200" progId="Equation.3">
                  <p:embed/>
                </p:oleObj>
              </mc:Choice>
              <mc:Fallback>
                <p:oleObj name="公式" r:id="rId3" imgW="1168200" imgH="2412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564" y="1052736"/>
                        <a:ext cx="4456722" cy="922213"/>
                      </a:xfrm>
                      <a:prstGeom prst="rect">
                        <a:avLst/>
                      </a:prstGeom>
                      <a:noFill/>
                    </p:spPr>
                  </p:pic>
                </p:oleObj>
              </mc:Fallback>
            </mc:AlternateContent>
          </a:graphicData>
        </a:graphic>
      </p:graphicFrame>
      <p:grpSp>
        <p:nvGrpSpPr>
          <p:cNvPr id="7" name="组合 6"/>
          <p:cNvGrpSpPr/>
          <p:nvPr/>
        </p:nvGrpSpPr>
        <p:grpSpPr>
          <a:xfrm>
            <a:off x="5184068" y="548680"/>
            <a:ext cx="3298465" cy="1840533"/>
            <a:chOff x="5233975" y="3537012"/>
            <a:chExt cx="3298465" cy="1840533"/>
          </a:xfrm>
        </p:grpSpPr>
        <p:pic>
          <p:nvPicPr>
            <p:cNvPr id="8" name="Picture 18"/>
            <p:cNvPicPr>
              <a:picLocks noChangeAspect="1" noChangeArrowheads="1"/>
            </p:cNvPicPr>
            <p:nvPr/>
          </p:nvPicPr>
          <p:blipFill rotWithShape="1">
            <a:blip r:embed="rId5"/>
            <a:srcRect l="13326" t="19416" r="19975" b="22972"/>
            <a:stretch/>
          </p:blipFill>
          <p:spPr bwMode="auto">
            <a:xfrm>
              <a:off x="5472100" y="4041068"/>
              <a:ext cx="1995500" cy="796381"/>
            </a:xfrm>
            <a:prstGeom prst="rect">
              <a:avLst/>
            </a:prstGeom>
            <a:noFill/>
            <a:ln w="9525">
              <a:noFill/>
              <a:miter lim="800000"/>
              <a:headEnd/>
              <a:tailEnd/>
            </a:ln>
            <a:effectLst/>
          </p:spPr>
        </p:pic>
        <p:graphicFrame>
          <p:nvGraphicFramePr>
            <p:cNvPr id="9" name="对象 8"/>
            <p:cNvGraphicFramePr>
              <a:graphicFrameLocks noChangeAspect="1"/>
            </p:cNvGraphicFramePr>
            <p:nvPr>
              <p:extLst>
                <p:ext uri="{D42A27DB-BD31-4B8C-83A1-F6EECF244321}">
                  <p14:modId xmlns:p14="http://schemas.microsoft.com/office/powerpoint/2010/main" val="3751517659"/>
                </p:ext>
              </p:extLst>
            </p:nvPr>
          </p:nvGraphicFramePr>
          <p:xfrm>
            <a:off x="5233975" y="4739592"/>
            <a:ext cx="476250" cy="522287"/>
          </p:xfrm>
          <a:graphic>
            <a:graphicData uri="http://schemas.openxmlformats.org/presentationml/2006/ole">
              <mc:AlternateContent xmlns:mc="http://schemas.openxmlformats.org/markup-compatibility/2006">
                <mc:Choice xmlns:v="urn:schemas-microsoft-com:vml" Requires="v">
                  <p:oleObj spid="_x0000_s46516" name="Equation" r:id="rId6" imgW="126720" imgH="139680" progId="Equation.DSMT4">
                    <p:embed/>
                  </p:oleObj>
                </mc:Choice>
                <mc:Fallback>
                  <p:oleObj name="Equation" r:id="rId6" imgW="126720" imgH="1396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3975" y="4739592"/>
                          <a:ext cx="4762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816429937"/>
                </p:ext>
              </p:extLst>
            </p:nvPr>
          </p:nvGraphicFramePr>
          <p:xfrm>
            <a:off x="5700713" y="4719674"/>
            <a:ext cx="523875" cy="617538"/>
          </p:xfrm>
          <a:graphic>
            <a:graphicData uri="http://schemas.openxmlformats.org/presentationml/2006/ole">
              <mc:AlternateContent xmlns:mc="http://schemas.openxmlformats.org/markup-compatibility/2006">
                <mc:Choice xmlns:v="urn:schemas-microsoft-com:vml" Requires="v">
                  <p:oleObj spid="_x0000_s46517" name="Equation" r:id="rId8" imgW="139680" imgH="164880" progId="Equation.DSMT4">
                    <p:embed/>
                  </p:oleObj>
                </mc:Choice>
                <mc:Fallback>
                  <p:oleObj name="Equation" r:id="rId8" imgW="139680" imgH="164880" progId="Equation.DSMT4">
                    <p:embed/>
                    <p:pic>
                      <p:nvPicPr>
                        <p:cNvPr id="0" name=""/>
                        <p:cNvPicPr>
                          <a:picLocks noChangeAspect="1" noChangeArrowheads="1"/>
                        </p:cNvPicPr>
                        <p:nvPr/>
                      </p:nvPicPr>
                      <p:blipFill>
                        <a:blip r:embed="rId9"/>
                        <a:srcRect/>
                        <a:stretch>
                          <a:fillRect/>
                        </a:stretch>
                      </p:blipFill>
                      <p:spPr bwMode="auto">
                        <a:xfrm>
                          <a:off x="5700713" y="4719674"/>
                          <a:ext cx="523875"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542683134"/>
                </p:ext>
              </p:extLst>
            </p:nvPr>
          </p:nvGraphicFramePr>
          <p:xfrm>
            <a:off x="5826125" y="3537012"/>
            <a:ext cx="809625" cy="663575"/>
          </p:xfrm>
          <a:graphic>
            <a:graphicData uri="http://schemas.openxmlformats.org/presentationml/2006/ole">
              <mc:AlternateContent xmlns:mc="http://schemas.openxmlformats.org/markup-compatibility/2006">
                <mc:Choice xmlns:v="urn:schemas-microsoft-com:vml" Requires="v">
                  <p:oleObj spid="_x0000_s46518" name="Equation" r:id="rId10" imgW="215640" imgH="177480" progId="Equation.DSMT4">
                    <p:embed/>
                  </p:oleObj>
                </mc:Choice>
                <mc:Fallback>
                  <p:oleObj name="Equation" r:id="rId10" imgW="215640" imgH="177480" progId="Equation.DSMT4">
                    <p:embed/>
                    <p:pic>
                      <p:nvPicPr>
                        <p:cNvPr id="0" name=""/>
                        <p:cNvPicPr>
                          <a:picLocks noChangeAspect="1" noChangeArrowheads="1"/>
                        </p:cNvPicPr>
                        <p:nvPr/>
                      </p:nvPicPr>
                      <p:blipFill>
                        <a:blip r:embed="rId11"/>
                        <a:srcRect/>
                        <a:stretch>
                          <a:fillRect/>
                        </a:stretch>
                      </p:blipFill>
                      <p:spPr bwMode="auto">
                        <a:xfrm>
                          <a:off x="5826125" y="3537012"/>
                          <a:ext cx="80962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937534940"/>
                </p:ext>
              </p:extLst>
            </p:nvPr>
          </p:nvGraphicFramePr>
          <p:xfrm>
            <a:off x="7057206" y="4684763"/>
            <a:ext cx="1475234" cy="692782"/>
          </p:xfrm>
          <a:graphic>
            <a:graphicData uri="http://schemas.openxmlformats.org/presentationml/2006/ole">
              <mc:AlternateContent xmlns:mc="http://schemas.openxmlformats.org/markup-compatibility/2006">
                <mc:Choice xmlns:v="urn:schemas-microsoft-com:vml" Requires="v">
                  <p:oleObj spid="_x0000_s46519" name="Equation" r:id="rId12" imgW="431640" imgH="203040" progId="Equation.DSMT4">
                    <p:embed/>
                  </p:oleObj>
                </mc:Choice>
                <mc:Fallback>
                  <p:oleObj name="Equation" r:id="rId12" imgW="431640" imgH="203040" progId="Equation.DSMT4">
                    <p:embed/>
                    <p:pic>
                      <p:nvPicPr>
                        <p:cNvPr id="0" name=""/>
                        <p:cNvPicPr>
                          <a:picLocks noChangeAspect="1" noChangeArrowheads="1"/>
                        </p:cNvPicPr>
                        <p:nvPr/>
                      </p:nvPicPr>
                      <p:blipFill>
                        <a:blip r:embed="rId13"/>
                        <a:srcRect/>
                        <a:stretch>
                          <a:fillRect/>
                        </a:stretch>
                      </p:blipFill>
                      <p:spPr bwMode="auto">
                        <a:xfrm>
                          <a:off x="7057206" y="4684763"/>
                          <a:ext cx="1475234" cy="692782"/>
                        </a:xfrm>
                        <a:prstGeom prst="rect">
                          <a:avLst/>
                        </a:prstGeom>
                        <a:noFill/>
                        <a:ln>
                          <a:noFill/>
                        </a:ln>
                      </p:spPr>
                    </p:pic>
                  </p:oleObj>
                </mc:Fallback>
              </mc:AlternateContent>
            </a:graphicData>
          </a:graphic>
        </p:graphicFrame>
      </p:grpSp>
      <p:graphicFrame>
        <p:nvGraphicFramePr>
          <p:cNvPr id="2" name="对象 1"/>
          <p:cNvGraphicFramePr>
            <a:graphicFrameLocks noChangeAspect="1"/>
          </p:cNvGraphicFramePr>
          <p:nvPr>
            <p:extLst>
              <p:ext uri="{D42A27DB-BD31-4B8C-83A1-F6EECF244321}">
                <p14:modId xmlns:p14="http://schemas.microsoft.com/office/powerpoint/2010/main" val="3244764695"/>
              </p:ext>
            </p:extLst>
          </p:nvPr>
        </p:nvGraphicFramePr>
        <p:xfrm>
          <a:off x="1026194" y="2557896"/>
          <a:ext cx="5634038" cy="1627188"/>
        </p:xfrm>
        <a:graphic>
          <a:graphicData uri="http://schemas.openxmlformats.org/presentationml/2006/ole">
            <mc:AlternateContent xmlns:mc="http://schemas.openxmlformats.org/markup-compatibility/2006">
              <mc:Choice xmlns:v="urn:schemas-microsoft-com:vml" Requires="v">
                <p:oleObj spid="_x0000_s46520" name="Equation" r:id="rId14" imgW="1854000" imgH="533160" progId="Equation.DSMT4">
                  <p:embed/>
                </p:oleObj>
              </mc:Choice>
              <mc:Fallback>
                <p:oleObj name="Equation" r:id="rId14" imgW="1854000" imgH="533160" progId="Equation.DSMT4">
                  <p:embed/>
                  <p:pic>
                    <p:nvPicPr>
                      <p:cNvPr id="0" name="Object 3"/>
                      <p:cNvPicPr>
                        <a:picLocks noChangeAspect="1" noChangeArrowheads="1"/>
                      </p:cNvPicPr>
                      <p:nvPr/>
                    </p:nvPicPr>
                    <p:blipFill>
                      <a:blip r:embed="rId15"/>
                      <a:srcRect/>
                      <a:stretch>
                        <a:fillRect/>
                      </a:stretch>
                    </p:blipFill>
                    <p:spPr bwMode="auto">
                      <a:xfrm>
                        <a:off x="1026194" y="2557896"/>
                        <a:ext cx="5634038" cy="1627188"/>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914697874"/>
              </p:ext>
            </p:extLst>
          </p:nvPr>
        </p:nvGraphicFramePr>
        <p:xfrm>
          <a:off x="2411760" y="4285889"/>
          <a:ext cx="4104456" cy="1159335"/>
        </p:xfrm>
        <a:graphic>
          <a:graphicData uri="http://schemas.openxmlformats.org/presentationml/2006/ole">
            <mc:AlternateContent xmlns:mc="http://schemas.openxmlformats.org/markup-compatibility/2006">
              <mc:Choice xmlns:v="urn:schemas-microsoft-com:vml" Requires="v">
                <p:oleObj spid="_x0000_s46521" name="公式" r:id="rId16" imgW="1002865" imgH="279279" progId="Equation.3">
                  <p:embed/>
                </p:oleObj>
              </mc:Choice>
              <mc:Fallback>
                <p:oleObj name="公式" r:id="rId16" imgW="1002865" imgH="279279" progId="Equation.3">
                  <p:embed/>
                  <p:pic>
                    <p:nvPicPr>
                      <p:cNvPr id="0" name="Object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11760" y="4285889"/>
                        <a:ext cx="4104456" cy="1159335"/>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38564446"/>
              </p:ext>
            </p:extLst>
          </p:nvPr>
        </p:nvGraphicFramePr>
        <p:xfrm>
          <a:off x="825500" y="5467374"/>
          <a:ext cx="7061200" cy="769938"/>
        </p:xfrm>
        <a:graphic>
          <a:graphicData uri="http://schemas.openxmlformats.org/presentationml/2006/ole">
            <mc:AlternateContent xmlns:mc="http://schemas.openxmlformats.org/markup-compatibility/2006">
              <mc:Choice xmlns:v="urn:schemas-microsoft-com:vml" Requires="v">
                <p:oleObj spid="_x0000_s46522" name="Equation" r:id="rId18" imgW="2222280" imgH="241200" progId="Equation.DSMT4">
                  <p:embed/>
                </p:oleObj>
              </mc:Choice>
              <mc:Fallback>
                <p:oleObj name="Equation" r:id="rId18" imgW="2222280" imgH="241200" progId="Equation.DSMT4">
                  <p:embed/>
                  <p:pic>
                    <p:nvPicPr>
                      <p:cNvPr id="0" name="Object 5"/>
                      <p:cNvPicPr>
                        <a:picLocks noChangeAspect="1" noChangeArrowheads="1"/>
                      </p:cNvPicPr>
                      <p:nvPr/>
                    </p:nvPicPr>
                    <p:blipFill>
                      <a:blip r:embed="rId19"/>
                      <a:srcRect/>
                      <a:stretch>
                        <a:fillRect/>
                      </a:stretch>
                    </p:blipFill>
                    <p:spPr bwMode="auto">
                      <a:xfrm>
                        <a:off x="825500" y="5467374"/>
                        <a:ext cx="7061200" cy="769938"/>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656692"/>
            <a:ext cx="7772400" cy="5453082"/>
          </a:xfrm>
        </p:spPr>
        <p:txBody>
          <a:bodyPr/>
          <a:lstStyle/>
          <a:p>
            <a:pPr>
              <a:buNone/>
            </a:pPr>
            <a:r>
              <a:rPr lang="zh-CN" altLang="en-US" sz="2800" dirty="0" smtClean="0"/>
              <a:t>体元的总机械能：</a:t>
            </a:r>
            <a:endParaRPr lang="en-US" altLang="zh-CN" sz="2800" dirty="0" smtClean="0"/>
          </a:p>
          <a:p>
            <a:pPr>
              <a:buNone/>
            </a:pPr>
            <a:endParaRPr lang="en-US" altLang="zh-CN" sz="2800" dirty="0"/>
          </a:p>
          <a:p>
            <a:pPr>
              <a:buNone/>
            </a:pPr>
            <a:r>
              <a:rPr lang="zh-CN" altLang="en-US" sz="2800" b="1" dirty="0" smtClean="0">
                <a:solidFill>
                  <a:schemeClr val="accent2"/>
                </a:solidFill>
              </a:rPr>
              <a:t>二</a:t>
            </a:r>
            <a:r>
              <a:rPr lang="zh-CN" altLang="en-US" sz="2800" b="1" dirty="0">
                <a:solidFill>
                  <a:schemeClr val="accent2"/>
                </a:solidFill>
              </a:rPr>
              <a:t>、波的</a:t>
            </a:r>
            <a:r>
              <a:rPr lang="zh-CN" altLang="en-US" sz="2800" b="1" dirty="0" smtClean="0">
                <a:solidFill>
                  <a:schemeClr val="accent2"/>
                </a:solidFill>
              </a:rPr>
              <a:t>能量密度</a:t>
            </a:r>
            <a:endParaRPr lang="en-US" altLang="zh-CN" sz="2800" b="1" dirty="0" smtClean="0">
              <a:solidFill>
                <a:schemeClr val="accent2"/>
              </a:solidFill>
            </a:endParaRPr>
          </a:p>
          <a:p>
            <a:pPr>
              <a:buNone/>
            </a:pPr>
            <a:r>
              <a:rPr lang="zh-CN" altLang="en-US" sz="2800" dirty="0" smtClean="0"/>
              <a:t>位置 </a:t>
            </a:r>
            <a:r>
              <a:rPr lang="en-US" altLang="zh-CN" sz="2800" dirty="0" smtClean="0"/>
              <a:t>x </a:t>
            </a:r>
            <a:r>
              <a:rPr lang="zh-CN" altLang="en-US" sz="2800" dirty="0" smtClean="0"/>
              <a:t>处 </a:t>
            </a:r>
            <a:r>
              <a:rPr lang="en-US" altLang="zh-CN" sz="2800" dirty="0" smtClean="0"/>
              <a:t>t </a:t>
            </a:r>
            <a:r>
              <a:rPr lang="zh-CN" altLang="en-US" sz="2800" dirty="0" smtClean="0"/>
              <a:t>时刻的能量密度：</a:t>
            </a:r>
            <a:endParaRPr lang="en-US" altLang="zh-CN" sz="2800" dirty="0" smtClean="0"/>
          </a:p>
          <a:p>
            <a:pPr>
              <a:buNone/>
            </a:pPr>
            <a:endParaRPr lang="en-US" altLang="zh-CN" sz="1400" dirty="0" smtClean="0"/>
          </a:p>
          <a:p>
            <a:pPr>
              <a:buNone/>
            </a:pPr>
            <a:r>
              <a:rPr lang="zh-CN" altLang="en-US" sz="2800" dirty="0" smtClean="0"/>
              <a:t>结论：</a:t>
            </a:r>
            <a:endParaRPr lang="en-US" altLang="zh-CN" sz="2800" dirty="0"/>
          </a:p>
          <a:p>
            <a:pPr marL="457200" lvl="0" indent="-457200">
              <a:buFont typeface="+mj-ea"/>
              <a:buAutoNum type="circleNumDbPlain"/>
            </a:pPr>
            <a:r>
              <a:rPr lang="zh-CN" altLang="en-US" sz="2800" dirty="0">
                <a:solidFill>
                  <a:srgbClr val="000000"/>
                </a:solidFill>
              </a:rPr>
              <a:t>任一时刻任一质点的动能和势能</a:t>
            </a:r>
            <a:r>
              <a:rPr lang="zh-CN" altLang="en-US" sz="2800" dirty="0" smtClean="0">
                <a:solidFill>
                  <a:srgbClr val="000000"/>
                </a:solidFill>
              </a:rPr>
              <a:t>相同</a:t>
            </a:r>
            <a:r>
              <a:rPr lang="zh-CN" altLang="en-US" sz="2800" dirty="0" smtClean="0"/>
              <a:t>；</a:t>
            </a:r>
            <a:endParaRPr lang="en-US" altLang="zh-CN" sz="2800" dirty="0" smtClean="0"/>
          </a:p>
          <a:p>
            <a:pPr marL="457200" indent="-457200">
              <a:buFont typeface="+mj-ea"/>
              <a:buAutoNum type="circleNumDbPlain"/>
            </a:pPr>
            <a:r>
              <a:rPr lang="zh-CN" altLang="en-US" sz="2800" dirty="0"/>
              <a:t>能量密度与</a:t>
            </a:r>
            <a:r>
              <a:rPr lang="en-US" altLang="zh-CN" sz="2800" dirty="0"/>
              <a:t>		</a:t>
            </a:r>
            <a:r>
              <a:rPr lang="en-US" altLang="zh-CN" sz="2800" dirty="0" smtClean="0"/>
              <a:t>            </a:t>
            </a:r>
            <a:r>
              <a:rPr lang="zh-CN" altLang="en-US" sz="2800" dirty="0" smtClean="0"/>
              <a:t>成正比；</a:t>
            </a:r>
            <a:endParaRPr lang="en-US" altLang="zh-CN" sz="2800" dirty="0"/>
          </a:p>
          <a:p>
            <a:pPr marL="457200" lvl="0" indent="-457200">
              <a:buFont typeface="+mj-ea"/>
              <a:buAutoNum type="circleNumDbPlain"/>
            </a:pPr>
            <a:r>
              <a:rPr lang="zh-CN" altLang="en-US" sz="2800" dirty="0"/>
              <a:t>能量密度随时间作周期性变化，周期为波动周期</a:t>
            </a:r>
            <a:r>
              <a:rPr lang="zh-CN" altLang="en-US" sz="2800" dirty="0" smtClean="0"/>
              <a:t>的    ；</a:t>
            </a:r>
            <a:endParaRPr lang="en-US" altLang="zh-CN" sz="2800" dirty="0" smtClean="0"/>
          </a:p>
          <a:p>
            <a:pPr marL="457200" indent="-457200">
              <a:buFont typeface="+mj-ea"/>
              <a:buAutoNum type="circleNumDbPlain"/>
            </a:pPr>
            <a:r>
              <a:rPr lang="zh-CN" altLang="en-US" sz="2800" dirty="0"/>
              <a:t>以上结论也适合于</a:t>
            </a:r>
            <a:r>
              <a:rPr lang="zh-CN" altLang="en-US" sz="2800" dirty="0" smtClean="0"/>
              <a:t>横波。</a:t>
            </a:r>
            <a:endParaRPr lang="en-US" altLang="zh-CN" sz="2800" dirty="0"/>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16</a:t>
            </a:fld>
            <a:endParaRPr lang="en-US" altLang="zh-CN"/>
          </a:p>
        </p:txBody>
      </p:sp>
      <p:graphicFrame>
        <p:nvGraphicFramePr>
          <p:cNvPr id="45062" name="Object 6"/>
          <p:cNvGraphicFramePr>
            <a:graphicFrameLocks noChangeAspect="1"/>
          </p:cNvGraphicFramePr>
          <p:nvPr>
            <p:extLst>
              <p:ext uri="{D42A27DB-BD31-4B8C-83A1-F6EECF244321}">
                <p14:modId xmlns:p14="http://schemas.microsoft.com/office/powerpoint/2010/main" val="487472807"/>
              </p:ext>
            </p:extLst>
          </p:nvPr>
        </p:nvGraphicFramePr>
        <p:xfrm>
          <a:off x="500633" y="1124744"/>
          <a:ext cx="7383735" cy="653182"/>
        </p:xfrm>
        <a:graphic>
          <a:graphicData uri="http://schemas.openxmlformats.org/presentationml/2006/ole">
            <mc:AlternateContent xmlns:mc="http://schemas.openxmlformats.org/markup-compatibility/2006">
              <mc:Choice xmlns:v="urn:schemas-microsoft-com:vml" Requires="v">
                <p:oleObj spid="_x0000_s45317" name="Equation" r:id="rId3" imgW="2743200" imgH="241200" progId="Equation.DSMT4">
                  <p:embed/>
                </p:oleObj>
              </mc:Choice>
              <mc:Fallback>
                <p:oleObj name="Equation" r:id="rId3" imgW="2743200" imgH="241200" progId="Equation.DSMT4">
                  <p:embed/>
                  <p:pic>
                    <p:nvPicPr>
                      <p:cNvPr id="0" name="Picture 6"/>
                      <p:cNvPicPr>
                        <a:picLocks noChangeAspect="1" noChangeArrowheads="1"/>
                      </p:cNvPicPr>
                      <p:nvPr/>
                    </p:nvPicPr>
                    <p:blipFill>
                      <a:blip r:embed="rId4"/>
                      <a:srcRect/>
                      <a:stretch>
                        <a:fillRect/>
                      </a:stretch>
                    </p:blipFill>
                    <p:spPr bwMode="auto">
                      <a:xfrm>
                        <a:off x="500633" y="1124744"/>
                        <a:ext cx="7383735" cy="653182"/>
                      </a:xfrm>
                      <a:prstGeom prst="rect">
                        <a:avLst/>
                      </a:prstGeom>
                      <a:no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352404087"/>
              </p:ext>
            </p:extLst>
          </p:nvPr>
        </p:nvGraphicFramePr>
        <p:xfrm>
          <a:off x="1470174" y="2564904"/>
          <a:ext cx="6126162" cy="760412"/>
        </p:xfrm>
        <a:graphic>
          <a:graphicData uri="http://schemas.openxmlformats.org/presentationml/2006/ole">
            <mc:AlternateContent xmlns:mc="http://schemas.openxmlformats.org/markup-compatibility/2006">
              <mc:Choice xmlns:v="urn:schemas-microsoft-com:vml" Requires="v">
                <p:oleObj spid="_x0000_s45318" name="Equation" r:id="rId5" imgW="2031840" imgH="253800" progId="Equation.DSMT4">
                  <p:embed/>
                </p:oleObj>
              </mc:Choice>
              <mc:Fallback>
                <p:oleObj name="Equation" r:id="rId5" imgW="2031840" imgH="253800" progId="Equation.DSMT4">
                  <p:embed/>
                  <p:pic>
                    <p:nvPicPr>
                      <p:cNvPr id="0" name="Object 2"/>
                      <p:cNvPicPr>
                        <a:picLocks noChangeAspect="1" noChangeArrowheads="1"/>
                      </p:cNvPicPr>
                      <p:nvPr/>
                    </p:nvPicPr>
                    <p:blipFill>
                      <a:blip r:embed="rId6"/>
                      <a:srcRect/>
                      <a:stretch>
                        <a:fillRect/>
                      </a:stretch>
                    </p:blipFill>
                    <p:spPr bwMode="auto">
                      <a:xfrm>
                        <a:off x="1470174" y="2564904"/>
                        <a:ext cx="6126162" cy="760412"/>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355351335"/>
              </p:ext>
            </p:extLst>
          </p:nvPr>
        </p:nvGraphicFramePr>
        <p:xfrm>
          <a:off x="2710544" y="3934225"/>
          <a:ext cx="2761556" cy="646903"/>
        </p:xfrm>
        <a:graphic>
          <a:graphicData uri="http://schemas.openxmlformats.org/presentationml/2006/ole">
            <mc:AlternateContent xmlns:mc="http://schemas.openxmlformats.org/markup-compatibility/2006">
              <mc:Choice xmlns:v="urn:schemas-microsoft-com:vml" Requires="v">
                <p:oleObj spid="_x0000_s45319" name="Equation" r:id="rId7" imgW="749160" imgH="228600" progId="Equation.DSMT4">
                  <p:embed/>
                </p:oleObj>
              </mc:Choice>
              <mc:Fallback>
                <p:oleObj name="Equation" r:id="rId7" imgW="749160" imgH="228600" progId="Equation.DSMT4">
                  <p:embed/>
                  <p:pic>
                    <p:nvPicPr>
                      <p:cNvPr id="0" name="Object 3"/>
                      <p:cNvPicPr>
                        <a:picLocks noChangeAspect="1" noChangeArrowheads="1"/>
                      </p:cNvPicPr>
                      <p:nvPr/>
                    </p:nvPicPr>
                    <p:blipFill>
                      <a:blip r:embed="rId8"/>
                      <a:srcRect/>
                      <a:stretch>
                        <a:fillRect/>
                      </a:stretch>
                    </p:blipFill>
                    <p:spPr bwMode="auto">
                      <a:xfrm>
                        <a:off x="2710544" y="3934225"/>
                        <a:ext cx="2761556" cy="646903"/>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287604836"/>
              </p:ext>
            </p:extLst>
          </p:nvPr>
        </p:nvGraphicFramePr>
        <p:xfrm>
          <a:off x="1583668" y="4788632"/>
          <a:ext cx="642938" cy="836612"/>
        </p:xfrm>
        <a:graphic>
          <a:graphicData uri="http://schemas.openxmlformats.org/presentationml/2006/ole">
            <mc:AlternateContent xmlns:mc="http://schemas.openxmlformats.org/markup-compatibility/2006">
              <mc:Choice xmlns:v="urn:schemas-microsoft-com:vml" Requires="v">
                <p:oleObj spid="_x0000_s45320" name="公式" r:id="rId9" imgW="126890" imgH="228402" progId="Equation.3">
                  <p:embed/>
                </p:oleObj>
              </mc:Choice>
              <mc:Fallback>
                <p:oleObj name="公式" r:id="rId9" imgW="126890" imgH="228402"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3668" y="4788632"/>
                        <a:ext cx="642938"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14356"/>
            <a:ext cx="7772400" cy="5381644"/>
          </a:xfrm>
        </p:spPr>
        <p:txBody>
          <a:bodyPr/>
          <a:lstStyle/>
          <a:p>
            <a:pPr marL="457200" indent="-457200">
              <a:buNone/>
            </a:pPr>
            <a:r>
              <a:rPr lang="zh-CN" altLang="en-US" sz="2800" b="1" dirty="0" smtClean="0">
                <a:solidFill>
                  <a:srgbClr val="C00000"/>
                </a:solidFill>
              </a:rPr>
              <a:t>平均能量密度：</a:t>
            </a:r>
            <a:endParaRPr lang="en-US" altLang="zh-CN" sz="2800" b="1" dirty="0" smtClean="0">
              <a:solidFill>
                <a:srgbClr val="C00000"/>
              </a:solidFill>
            </a:endParaRPr>
          </a:p>
          <a:p>
            <a:pPr marL="457200" indent="-457200">
              <a:buNone/>
            </a:pPr>
            <a:endParaRPr lang="en-US" altLang="zh-CN" sz="2800" dirty="0" smtClean="0"/>
          </a:p>
          <a:p>
            <a:pPr marL="457200" indent="-457200">
              <a:buNone/>
            </a:pPr>
            <a:endParaRPr lang="en-US" altLang="zh-CN" sz="2800" dirty="0"/>
          </a:p>
          <a:p>
            <a:pPr marL="457200" indent="-457200">
              <a:buNone/>
            </a:pPr>
            <a:endParaRPr lang="en-US" altLang="zh-CN" sz="2800" dirty="0" smtClean="0"/>
          </a:p>
          <a:p>
            <a:pPr marL="457200" indent="-457200">
              <a:buNone/>
            </a:pPr>
            <a:endParaRPr lang="en-US" altLang="zh-CN" sz="2800" b="1" dirty="0" smtClean="0">
              <a:solidFill>
                <a:schemeClr val="accent2"/>
              </a:solidFill>
            </a:endParaRPr>
          </a:p>
          <a:p>
            <a:pPr marL="0" indent="0">
              <a:buNone/>
            </a:pPr>
            <a:endParaRPr lang="en-US" altLang="zh-CN" sz="2800" dirty="0" smtClean="0"/>
          </a:p>
          <a:p>
            <a:pPr marL="0" indent="0">
              <a:buNone/>
            </a:pPr>
            <a:endParaRPr lang="en-US" altLang="zh-CN" sz="2800" dirty="0" smtClean="0"/>
          </a:p>
          <a:p>
            <a:pPr marL="0" indent="0">
              <a:buNone/>
            </a:pPr>
            <a:r>
              <a:rPr lang="en-US" altLang="zh-CN" sz="2800" dirty="0" smtClean="0"/>
              <a:t>        </a:t>
            </a:r>
            <a:r>
              <a:rPr lang="zh-CN" altLang="en-US" sz="2800" dirty="0" smtClean="0"/>
              <a:t>介质中任一体积元的能量是不守恒的，动能和势能同时达到最大，同时达到最小；平均能量密度是一个常量，说明介质中不积累能量。能量只在波的作用下，在介质中传播。</a:t>
            </a:r>
            <a:endParaRPr lang="en-US" altLang="zh-CN" sz="2800" b="1" dirty="0">
              <a:solidFill>
                <a:schemeClr val="accent2"/>
              </a:solidFill>
            </a:endParaRPr>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17</a:t>
            </a:fld>
            <a:endParaRPr lang="en-US" altLang="zh-CN"/>
          </a:p>
        </p:txBody>
      </p:sp>
      <p:graphicFrame>
        <p:nvGraphicFramePr>
          <p:cNvPr id="47106" name="Object 2"/>
          <p:cNvGraphicFramePr>
            <a:graphicFrameLocks noChangeAspect="1"/>
          </p:cNvGraphicFramePr>
          <p:nvPr>
            <p:extLst>
              <p:ext uri="{D42A27DB-BD31-4B8C-83A1-F6EECF244321}">
                <p14:modId xmlns:p14="http://schemas.microsoft.com/office/powerpoint/2010/main" val="3577631500"/>
              </p:ext>
            </p:extLst>
          </p:nvPr>
        </p:nvGraphicFramePr>
        <p:xfrm>
          <a:off x="934938" y="1380927"/>
          <a:ext cx="6229350" cy="2624137"/>
        </p:xfrm>
        <a:graphic>
          <a:graphicData uri="http://schemas.openxmlformats.org/presentationml/2006/ole">
            <mc:AlternateContent xmlns:mc="http://schemas.openxmlformats.org/markup-compatibility/2006">
              <mc:Choice xmlns:v="urn:schemas-microsoft-com:vml" Requires="v">
                <p:oleObj spid="_x0000_s47169" name="Equation" r:id="rId3" imgW="1841400" imgH="774360" progId="Equation.DSMT4">
                  <p:embed/>
                </p:oleObj>
              </mc:Choice>
              <mc:Fallback>
                <p:oleObj name="Equation" r:id="rId3" imgW="1841400" imgH="774360" progId="Equation.DSMT4">
                  <p:embed/>
                  <p:pic>
                    <p:nvPicPr>
                      <p:cNvPr id="0" name="Picture 2"/>
                      <p:cNvPicPr>
                        <a:picLocks noChangeAspect="1" noChangeArrowheads="1"/>
                      </p:cNvPicPr>
                      <p:nvPr/>
                    </p:nvPicPr>
                    <p:blipFill>
                      <a:blip r:embed="rId4"/>
                      <a:srcRect/>
                      <a:stretch>
                        <a:fillRect/>
                      </a:stretch>
                    </p:blipFill>
                    <p:spPr bwMode="auto">
                      <a:xfrm>
                        <a:off x="934938" y="1380927"/>
                        <a:ext cx="6229350" cy="2624137"/>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714356"/>
            <a:ext cx="8429684" cy="5381644"/>
          </a:xfrm>
        </p:spPr>
        <p:txBody>
          <a:bodyPr/>
          <a:lstStyle/>
          <a:p>
            <a:pPr marL="0" indent="0">
              <a:buNone/>
            </a:pPr>
            <a:r>
              <a:rPr lang="zh-CN" altLang="en-US" sz="2800" b="1" dirty="0">
                <a:solidFill>
                  <a:schemeClr val="accent2"/>
                </a:solidFill>
              </a:rPr>
              <a:t>三、波的能流密度</a:t>
            </a:r>
            <a:endParaRPr lang="en-US" altLang="zh-CN" sz="2800" b="1" dirty="0">
              <a:solidFill>
                <a:schemeClr val="accent2"/>
              </a:solidFill>
            </a:endParaRPr>
          </a:p>
          <a:p>
            <a:r>
              <a:rPr lang="zh-CN" altLang="en-US" sz="2800" dirty="0"/>
              <a:t>定义：单位时间内通过某一截面的能量称为波通过该截面的</a:t>
            </a:r>
            <a:r>
              <a:rPr lang="zh-CN" altLang="en-US" sz="2800" b="1" dirty="0">
                <a:solidFill>
                  <a:srgbClr val="C00000"/>
                </a:solidFill>
              </a:rPr>
              <a:t>能流</a:t>
            </a:r>
            <a:r>
              <a:rPr lang="zh-CN" altLang="en-US" sz="2800" dirty="0"/>
              <a:t>或</a:t>
            </a:r>
            <a:r>
              <a:rPr lang="zh-CN" altLang="en-US" sz="2800" b="1" dirty="0">
                <a:solidFill>
                  <a:srgbClr val="C00000"/>
                </a:solidFill>
              </a:rPr>
              <a:t>能通量</a:t>
            </a:r>
            <a:r>
              <a:rPr lang="zh-CN" altLang="en-US" sz="2800" dirty="0"/>
              <a:t>。</a:t>
            </a:r>
            <a:endParaRPr lang="en-US" altLang="zh-CN" sz="2800" dirty="0"/>
          </a:p>
          <a:p>
            <a:pPr marL="0" indent="0">
              <a:buNone/>
            </a:pPr>
            <a:r>
              <a:rPr lang="en-US" altLang="zh-CN" sz="2800" dirty="0" smtClean="0"/>
              <a:t>    ∆t</a:t>
            </a:r>
            <a:r>
              <a:rPr lang="zh-CN" altLang="en-US" sz="2800" dirty="0" smtClean="0"/>
              <a:t>时间内，通过垂直于波速的截面∆</a:t>
            </a:r>
            <a:r>
              <a:rPr lang="en-US" altLang="zh-CN" sz="2800" dirty="0" smtClean="0"/>
              <a:t>S</a:t>
            </a:r>
            <a:r>
              <a:rPr lang="zh-CN" altLang="en-US" sz="2800" dirty="0" smtClean="0"/>
              <a:t>的能量：</a:t>
            </a:r>
            <a:endParaRPr lang="en-US" altLang="zh-CN" sz="2800" dirty="0" smtClean="0"/>
          </a:p>
          <a:p>
            <a:pPr marL="0" indent="0">
              <a:buNone/>
            </a:pPr>
            <a:endParaRPr lang="en-US" altLang="zh-CN" sz="2800" dirty="0" smtClean="0"/>
          </a:p>
          <a:p>
            <a:r>
              <a:rPr lang="zh-CN" altLang="en-US" sz="2800" b="1" dirty="0" smtClean="0">
                <a:solidFill>
                  <a:srgbClr val="C00000"/>
                </a:solidFill>
              </a:rPr>
              <a:t>能流</a:t>
            </a:r>
            <a:r>
              <a:rPr lang="zh-CN" altLang="en-US" sz="2800" dirty="0" smtClean="0"/>
              <a:t>：</a:t>
            </a:r>
            <a:endParaRPr lang="en-US" altLang="zh-CN" sz="2800" dirty="0" smtClean="0"/>
          </a:p>
          <a:p>
            <a:endParaRPr lang="en-US" altLang="zh-CN" sz="2800" dirty="0" smtClean="0"/>
          </a:p>
          <a:p>
            <a:endParaRPr lang="en-US" altLang="zh-CN" sz="2800" dirty="0" smtClean="0"/>
          </a:p>
          <a:p>
            <a:pPr marL="0" indent="0">
              <a:buNone/>
            </a:pPr>
            <a:endParaRPr lang="en-US" altLang="zh-CN" dirty="0" smtClean="0"/>
          </a:p>
          <a:p>
            <a:r>
              <a:rPr lang="zh-CN" altLang="en-US" sz="2800" b="1" dirty="0" smtClean="0">
                <a:solidFill>
                  <a:srgbClr val="C00000"/>
                </a:solidFill>
              </a:rPr>
              <a:t>平均能流</a:t>
            </a:r>
            <a:r>
              <a:rPr lang="zh-CN" altLang="en-US" sz="2800" dirty="0" smtClean="0"/>
              <a:t>：</a:t>
            </a:r>
            <a:endParaRPr lang="en-US" altLang="zh-CN" sz="2000" dirty="0" smtClean="0"/>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18</a:t>
            </a:fld>
            <a:endParaRPr lang="en-US" altLang="zh-CN"/>
          </a:p>
        </p:txBody>
      </p:sp>
      <p:graphicFrame>
        <p:nvGraphicFramePr>
          <p:cNvPr id="26626" name="Object 2"/>
          <p:cNvGraphicFramePr>
            <a:graphicFrameLocks noChangeAspect="1"/>
          </p:cNvGraphicFramePr>
          <p:nvPr>
            <p:extLst>
              <p:ext uri="{D42A27DB-BD31-4B8C-83A1-F6EECF244321}">
                <p14:modId xmlns:p14="http://schemas.microsoft.com/office/powerpoint/2010/main" val="1815134656"/>
              </p:ext>
            </p:extLst>
          </p:nvPr>
        </p:nvGraphicFramePr>
        <p:xfrm>
          <a:off x="2483768" y="2636912"/>
          <a:ext cx="2645602" cy="553379"/>
        </p:xfrm>
        <a:graphic>
          <a:graphicData uri="http://schemas.openxmlformats.org/presentationml/2006/ole">
            <mc:AlternateContent xmlns:mc="http://schemas.openxmlformats.org/markup-compatibility/2006">
              <mc:Choice xmlns:v="urn:schemas-microsoft-com:vml" Requires="v">
                <p:oleObj spid="_x0000_s26855" name="公式" r:id="rId3" imgW="850680" imgH="177480" progId="Equation.3">
                  <p:embed/>
                </p:oleObj>
              </mc:Choice>
              <mc:Fallback>
                <p:oleObj name="公式" r:id="rId3" imgW="850680" imgH="177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2636912"/>
                        <a:ext cx="2645602" cy="553379"/>
                      </a:xfrm>
                      <a:prstGeom prst="rect">
                        <a:avLst/>
                      </a:prstGeom>
                      <a:noFill/>
                    </p:spPr>
                  </p:pic>
                </p:oleObj>
              </mc:Fallback>
            </mc:AlternateContent>
          </a:graphicData>
        </a:graphic>
      </p:graphicFrame>
      <p:graphicFrame>
        <p:nvGraphicFramePr>
          <p:cNvPr id="26627" name="Object 3"/>
          <p:cNvGraphicFramePr>
            <a:graphicFrameLocks noChangeAspect="1"/>
          </p:cNvGraphicFramePr>
          <p:nvPr>
            <p:extLst>
              <p:ext uri="{D42A27DB-BD31-4B8C-83A1-F6EECF244321}">
                <p14:modId xmlns:p14="http://schemas.microsoft.com/office/powerpoint/2010/main" val="263045582"/>
              </p:ext>
            </p:extLst>
          </p:nvPr>
        </p:nvGraphicFramePr>
        <p:xfrm>
          <a:off x="1295636" y="3753036"/>
          <a:ext cx="6062662" cy="1393825"/>
        </p:xfrm>
        <a:graphic>
          <a:graphicData uri="http://schemas.openxmlformats.org/presentationml/2006/ole">
            <mc:AlternateContent xmlns:mc="http://schemas.openxmlformats.org/markup-compatibility/2006">
              <mc:Choice xmlns:v="urn:schemas-microsoft-com:vml" Requires="v">
                <p:oleObj spid="_x0000_s26856" name="Equation" r:id="rId5" imgW="1879560" imgH="431640" progId="Equation.DSMT4">
                  <p:embed/>
                </p:oleObj>
              </mc:Choice>
              <mc:Fallback>
                <p:oleObj name="Equation" r:id="rId5" imgW="1879560" imgH="431640" progId="Equation.DSMT4">
                  <p:embed/>
                  <p:pic>
                    <p:nvPicPr>
                      <p:cNvPr id="0" name="Picture 3"/>
                      <p:cNvPicPr>
                        <a:picLocks noChangeAspect="1" noChangeArrowheads="1"/>
                      </p:cNvPicPr>
                      <p:nvPr/>
                    </p:nvPicPr>
                    <p:blipFill>
                      <a:blip r:embed="rId6"/>
                      <a:srcRect/>
                      <a:stretch>
                        <a:fillRect/>
                      </a:stretch>
                    </p:blipFill>
                    <p:spPr bwMode="auto">
                      <a:xfrm>
                        <a:off x="1295636" y="3753036"/>
                        <a:ext cx="6062662" cy="1393825"/>
                      </a:xfrm>
                      <a:prstGeom prst="rect">
                        <a:avLst/>
                      </a:prstGeom>
                      <a:noFill/>
                    </p:spPr>
                  </p:pic>
                </p:oleObj>
              </mc:Fallback>
            </mc:AlternateContent>
          </a:graphicData>
        </a:graphic>
      </p:graphicFrame>
      <p:graphicFrame>
        <p:nvGraphicFramePr>
          <p:cNvPr id="26628" name="Object 4"/>
          <p:cNvGraphicFramePr>
            <a:graphicFrameLocks noChangeAspect="1"/>
          </p:cNvGraphicFramePr>
          <p:nvPr>
            <p:extLst>
              <p:ext uri="{D42A27DB-BD31-4B8C-83A1-F6EECF244321}">
                <p14:modId xmlns:p14="http://schemas.microsoft.com/office/powerpoint/2010/main" val="3810547316"/>
              </p:ext>
            </p:extLst>
          </p:nvPr>
        </p:nvGraphicFramePr>
        <p:xfrm>
          <a:off x="2591780" y="4977172"/>
          <a:ext cx="4860540" cy="1248642"/>
        </p:xfrm>
        <a:graphic>
          <a:graphicData uri="http://schemas.openxmlformats.org/presentationml/2006/ole">
            <mc:AlternateContent xmlns:mc="http://schemas.openxmlformats.org/markup-compatibility/2006">
              <mc:Choice xmlns:v="urn:schemas-microsoft-com:vml" Requires="v">
                <p:oleObj spid="_x0000_s26857" name="Equation" r:id="rId7" imgW="1536480" imgH="393480" progId="Equation.DSMT4">
                  <p:embed/>
                </p:oleObj>
              </mc:Choice>
              <mc:Fallback>
                <p:oleObj name="Equation" r:id="rId7" imgW="1536480" imgH="393480" progId="Equation.DSMT4">
                  <p:embed/>
                  <p:pic>
                    <p:nvPicPr>
                      <p:cNvPr id="0" name="Picture 4"/>
                      <p:cNvPicPr>
                        <a:picLocks noChangeAspect="1" noChangeArrowheads="1"/>
                      </p:cNvPicPr>
                      <p:nvPr/>
                    </p:nvPicPr>
                    <p:blipFill>
                      <a:blip r:embed="rId8"/>
                      <a:srcRect/>
                      <a:stretch>
                        <a:fillRect/>
                      </a:stretch>
                    </p:blipFill>
                    <p:spPr bwMode="auto">
                      <a:xfrm>
                        <a:off x="2591780" y="4977172"/>
                        <a:ext cx="4860540" cy="1248642"/>
                      </a:xfrm>
                      <a:prstGeom prst="rect">
                        <a:avLst/>
                      </a:prstGeom>
                      <a:no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96002114"/>
              </p:ext>
            </p:extLst>
          </p:nvPr>
        </p:nvGraphicFramePr>
        <p:xfrm>
          <a:off x="2123728" y="3140968"/>
          <a:ext cx="2744787" cy="736600"/>
        </p:xfrm>
        <a:graphic>
          <a:graphicData uri="http://schemas.openxmlformats.org/presentationml/2006/ole">
            <mc:AlternateContent xmlns:mc="http://schemas.openxmlformats.org/markup-compatibility/2006">
              <mc:Choice xmlns:v="urn:schemas-microsoft-com:vml" Requires="v">
                <p:oleObj spid="_x0000_s26858" name="Equation" r:id="rId9" imgW="850680" imgH="228600" progId="Equation.DSMT4">
                  <p:embed/>
                </p:oleObj>
              </mc:Choice>
              <mc:Fallback>
                <p:oleObj name="Equation" r:id="rId9" imgW="850680" imgH="228600" progId="Equation.DSMT4">
                  <p:embed/>
                  <p:pic>
                    <p:nvPicPr>
                      <p:cNvPr id="0" name="Object 3"/>
                      <p:cNvPicPr>
                        <a:picLocks noChangeAspect="1" noChangeArrowheads="1"/>
                      </p:cNvPicPr>
                      <p:nvPr/>
                    </p:nvPicPr>
                    <p:blipFill>
                      <a:blip r:embed="rId10"/>
                      <a:srcRect/>
                      <a:stretch>
                        <a:fillRect/>
                      </a:stretch>
                    </p:blipFill>
                    <p:spPr bwMode="auto">
                      <a:xfrm>
                        <a:off x="2123728" y="3140968"/>
                        <a:ext cx="2744787"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892812"/>
            <a:ext cx="7772400" cy="5524520"/>
          </a:xfrm>
        </p:spPr>
        <p:txBody>
          <a:bodyPr/>
          <a:lstStyle/>
          <a:p>
            <a:r>
              <a:rPr lang="zh-CN" altLang="en-US" sz="2800" dirty="0" smtClean="0"/>
              <a:t>通过垂直波速的单位面积的平均能流</a:t>
            </a:r>
            <a:r>
              <a:rPr lang="en-US" altLang="zh-CN" sz="2800" dirty="0" smtClean="0"/>
              <a:t>——</a:t>
            </a:r>
            <a:r>
              <a:rPr lang="zh-CN" altLang="en-US" sz="2800" b="1" dirty="0" smtClean="0">
                <a:solidFill>
                  <a:srgbClr val="C00000"/>
                </a:solidFill>
              </a:rPr>
              <a:t>平均能流密度</a:t>
            </a:r>
            <a:r>
              <a:rPr lang="zh-CN" altLang="en-US" sz="2800" dirty="0" smtClean="0"/>
              <a:t>，简称</a:t>
            </a:r>
            <a:r>
              <a:rPr lang="zh-CN" altLang="en-US" sz="2800" b="1" dirty="0" smtClean="0">
                <a:solidFill>
                  <a:srgbClr val="C00000"/>
                </a:solidFill>
              </a:rPr>
              <a:t>能流密度</a:t>
            </a:r>
            <a:r>
              <a:rPr lang="zh-CN" altLang="en-US" sz="2800" dirty="0" smtClean="0"/>
              <a:t>，也就是</a:t>
            </a:r>
            <a:r>
              <a:rPr lang="zh-CN" altLang="en-US" sz="2800" b="1" dirty="0" smtClean="0">
                <a:solidFill>
                  <a:srgbClr val="C00000"/>
                </a:solidFill>
              </a:rPr>
              <a:t>波的强度</a:t>
            </a:r>
            <a:r>
              <a:rPr lang="zh-CN" altLang="en-US" sz="2800" dirty="0" smtClean="0"/>
              <a:t>。</a:t>
            </a:r>
            <a:endParaRPr lang="en-US" altLang="zh-CN" sz="2800" dirty="0" smtClean="0"/>
          </a:p>
          <a:p>
            <a:endParaRPr lang="en-US" altLang="zh-CN" sz="2800" dirty="0" smtClean="0"/>
          </a:p>
          <a:p>
            <a:endParaRPr lang="en-US" altLang="zh-CN" sz="2800" dirty="0" smtClean="0"/>
          </a:p>
          <a:p>
            <a:r>
              <a:rPr lang="zh-CN" altLang="en-US" sz="2800" dirty="0" smtClean="0"/>
              <a:t>也就是单位时间通过垂直于波速方向的单位截面积的平均能量。</a:t>
            </a:r>
            <a:endParaRPr lang="en-US" altLang="zh-CN" sz="2800" dirty="0" smtClean="0"/>
          </a:p>
          <a:p>
            <a:r>
              <a:rPr lang="zh-CN" altLang="en-US" sz="2800" dirty="0" smtClean="0"/>
              <a:t>它是一个矢量，方向同波速。</a:t>
            </a:r>
            <a:endParaRPr lang="en-US" altLang="zh-CN" sz="2800" dirty="0"/>
          </a:p>
          <a:p>
            <a:endParaRPr lang="en-US" altLang="zh-CN" sz="2800" dirty="0" smtClean="0"/>
          </a:p>
          <a:p>
            <a:pPr>
              <a:buNone/>
            </a:pPr>
            <a:endParaRPr lang="en-US" altLang="zh-CN" sz="2800" dirty="0" smtClean="0"/>
          </a:p>
          <a:p>
            <a:pPr>
              <a:buNone/>
            </a:pPr>
            <a:r>
              <a:rPr lang="zh-CN" altLang="en-US" sz="2800" dirty="0" smtClean="0"/>
              <a:t>单位：</a:t>
            </a:r>
            <a:r>
              <a:rPr lang="en-US" altLang="zh-CN" sz="2800" dirty="0" smtClean="0"/>
              <a:t>		</a:t>
            </a:r>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19</a:t>
            </a:fld>
            <a:endParaRPr lang="en-US" altLang="zh-CN"/>
          </a:p>
        </p:txBody>
      </p:sp>
      <p:graphicFrame>
        <p:nvGraphicFramePr>
          <p:cNvPr id="48130" name="Object 2"/>
          <p:cNvGraphicFramePr>
            <a:graphicFrameLocks noChangeAspect="1"/>
          </p:cNvGraphicFramePr>
          <p:nvPr>
            <p:extLst>
              <p:ext uri="{D42A27DB-BD31-4B8C-83A1-F6EECF244321}">
                <p14:modId xmlns:p14="http://schemas.microsoft.com/office/powerpoint/2010/main" val="3577466795"/>
              </p:ext>
            </p:extLst>
          </p:nvPr>
        </p:nvGraphicFramePr>
        <p:xfrm>
          <a:off x="1714481" y="1988840"/>
          <a:ext cx="3469588" cy="728125"/>
        </p:xfrm>
        <a:graphic>
          <a:graphicData uri="http://schemas.openxmlformats.org/presentationml/2006/ole">
            <mc:AlternateContent xmlns:mc="http://schemas.openxmlformats.org/markup-compatibility/2006">
              <mc:Choice xmlns:v="urn:schemas-microsoft-com:vml" Requires="v">
                <p:oleObj spid="_x0000_s48338" name="公式" r:id="rId3" imgW="1155600" imgH="241200" progId="Equation.3">
                  <p:embed/>
                </p:oleObj>
              </mc:Choice>
              <mc:Fallback>
                <p:oleObj name="公式" r:id="rId3" imgW="115560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481" y="1988840"/>
                        <a:ext cx="3469588" cy="728125"/>
                      </a:xfrm>
                      <a:prstGeom prst="rect">
                        <a:avLst/>
                      </a:prstGeom>
                      <a:noFill/>
                    </p:spPr>
                  </p:pic>
                </p:oleObj>
              </mc:Fallback>
            </mc:AlternateContent>
          </a:graphicData>
        </a:graphic>
      </p:graphicFrame>
      <p:graphicFrame>
        <p:nvGraphicFramePr>
          <p:cNvPr id="48131" name="Object 3"/>
          <p:cNvGraphicFramePr>
            <a:graphicFrameLocks noChangeAspect="1"/>
          </p:cNvGraphicFramePr>
          <p:nvPr>
            <p:extLst>
              <p:ext uri="{D42A27DB-BD31-4B8C-83A1-F6EECF244321}">
                <p14:modId xmlns:p14="http://schemas.microsoft.com/office/powerpoint/2010/main" val="2829725100"/>
              </p:ext>
            </p:extLst>
          </p:nvPr>
        </p:nvGraphicFramePr>
        <p:xfrm>
          <a:off x="1331640" y="4329100"/>
          <a:ext cx="2847340" cy="830144"/>
        </p:xfrm>
        <a:graphic>
          <a:graphicData uri="http://schemas.openxmlformats.org/presentationml/2006/ole">
            <mc:AlternateContent xmlns:mc="http://schemas.openxmlformats.org/markup-compatibility/2006">
              <mc:Choice xmlns:v="urn:schemas-microsoft-com:vml" Requires="v">
                <p:oleObj spid="_x0000_s48339" name="Equation" r:id="rId5" imgW="876240" imgH="253800" progId="Equation.DSMT4">
                  <p:embed/>
                </p:oleObj>
              </mc:Choice>
              <mc:Fallback>
                <p:oleObj name="Equation" r:id="rId5" imgW="876240" imgH="253800" progId="Equation.DSMT4">
                  <p:embed/>
                  <p:pic>
                    <p:nvPicPr>
                      <p:cNvPr id="0" name="Picture 3"/>
                      <p:cNvPicPr>
                        <a:picLocks noChangeAspect="1" noChangeArrowheads="1"/>
                      </p:cNvPicPr>
                      <p:nvPr/>
                    </p:nvPicPr>
                    <p:blipFill>
                      <a:blip r:embed="rId6"/>
                      <a:srcRect/>
                      <a:stretch>
                        <a:fillRect/>
                      </a:stretch>
                    </p:blipFill>
                    <p:spPr bwMode="auto">
                      <a:xfrm>
                        <a:off x="1331640" y="4329100"/>
                        <a:ext cx="2847340" cy="830144"/>
                      </a:xfrm>
                      <a:prstGeom prst="rect">
                        <a:avLst/>
                      </a:prstGeom>
                      <a:noFill/>
                      <a:ln w="28575">
                        <a:solidFill>
                          <a:schemeClr val="accent2"/>
                        </a:solidFill>
                      </a:ln>
                    </p:spPr>
                  </p:pic>
                </p:oleObj>
              </mc:Fallback>
            </mc:AlternateContent>
          </a:graphicData>
        </a:graphic>
      </p:graphicFrame>
      <p:graphicFrame>
        <p:nvGraphicFramePr>
          <p:cNvPr id="48132" name="Object 4"/>
          <p:cNvGraphicFramePr>
            <a:graphicFrameLocks noChangeAspect="1"/>
          </p:cNvGraphicFramePr>
          <p:nvPr>
            <p:extLst>
              <p:ext uri="{D42A27DB-BD31-4B8C-83A1-F6EECF244321}">
                <p14:modId xmlns:p14="http://schemas.microsoft.com/office/powerpoint/2010/main" val="957879948"/>
              </p:ext>
            </p:extLst>
          </p:nvPr>
        </p:nvGraphicFramePr>
        <p:xfrm>
          <a:off x="1691680" y="5304857"/>
          <a:ext cx="1323492" cy="608419"/>
        </p:xfrm>
        <a:graphic>
          <a:graphicData uri="http://schemas.openxmlformats.org/presentationml/2006/ole">
            <mc:AlternateContent xmlns:mc="http://schemas.openxmlformats.org/markup-compatibility/2006">
              <mc:Choice xmlns:v="urn:schemas-microsoft-com:vml" Requires="v">
                <p:oleObj spid="_x0000_s48340" name="公式" r:id="rId7" imgW="444240" imgH="203040" progId="Equation.3">
                  <p:embed/>
                </p:oleObj>
              </mc:Choice>
              <mc:Fallback>
                <p:oleObj name="公式" r:id="rId7" imgW="444240" imgH="2030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1680" y="5304857"/>
                        <a:ext cx="1323492" cy="608419"/>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1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
          <p:cNvSpPr>
            <a:spLocks noGrp="1"/>
          </p:cNvSpPr>
          <p:nvPr>
            <p:ph type="title"/>
          </p:nvPr>
        </p:nvSpPr>
        <p:spPr>
          <a:xfrm>
            <a:off x="714348" y="428604"/>
            <a:ext cx="7772400" cy="604822"/>
          </a:xfrm>
        </p:spPr>
        <p:txBody>
          <a:bodyPr/>
          <a:lstStyle/>
          <a:p>
            <a:r>
              <a:rPr lang="en-US" altLang="zh-CN" sz="3600" dirty="0" smtClean="0">
                <a:latin typeface="宋体" pitchFamily="2" charset="-122"/>
              </a:rPr>
              <a:t>§</a:t>
            </a:r>
            <a:r>
              <a:rPr lang="en-US" altLang="zh-CN" sz="3600" dirty="0" smtClean="0"/>
              <a:t>1.</a:t>
            </a:r>
            <a:r>
              <a:rPr lang="zh-CN" altLang="en-US" sz="3600" dirty="0" smtClean="0"/>
              <a:t>机械波</a:t>
            </a:r>
          </a:p>
        </p:txBody>
      </p:sp>
      <p:sp>
        <p:nvSpPr>
          <p:cNvPr id="4099" name="内容占位符 5"/>
          <p:cNvSpPr>
            <a:spLocks noGrp="1"/>
          </p:cNvSpPr>
          <p:nvPr>
            <p:ph idx="1"/>
          </p:nvPr>
        </p:nvSpPr>
        <p:spPr>
          <a:xfrm>
            <a:off x="685800" y="1000108"/>
            <a:ext cx="7772400" cy="5095892"/>
          </a:xfrm>
        </p:spPr>
        <p:txBody>
          <a:bodyPr/>
          <a:lstStyle/>
          <a:p>
            <a:pPr>
              <a:buFont typeface="Wingdings" pitchFamily="2" charset="2"/>
              <a:buChar char="p"/>
            </a:pPr>
            <a:r>
              <a:rPr lang="zh-CN" altLang="en-US" sz="2800" dirty="0" smtClean="0"/>
              <a:t>振动的传播过程叫做</a:t>
            </a:r>
            <a:r>
              <a:rPr lang="zh-CN" altLang="en-US" sz="2800" b="1" dirty="0" smtClean="0">
                <a:solidFill>
                  <a:srgbClr val="C00000"/>
                </a:solidFill>
              </a:rPr>
              <a:t>波</a:t>
            </a:r>
            <a:r>
              <a:rPr lang="zh-CN" altLang="en-US" sz="2800" dirty="0" smtClean="0"/>
              <a:t>。</a:t>
            </a:r>
            <a:endParaRPr lang="en-US" altLang="zh-CN" sz="2800" dirty="0" smtClean="0"/>
          </a:p>
          <a:p>
            <a:pPr>
              <a:buFont typeface="Wingdings" pitchFamily="2" charset="2"/>
              <a:buChar char="p"/>
            </a:pPr>
            <a:r>
              <a:rPr lang="zh-CN" altLang="en-US" sz="2800" dirty="0" smtClean="0"/>
              <a:t>机械振动在弹性介质中的传播</a:t>
            </a:r>
            <a:r>
              <a:rPr lang="en-US" altLang="zh-CN" sz="2800" dirty="0" smtClean="0"/>
              <a:t>——</a:t>
            </a:r>
            <a:r>
              <a:rPr lang="zh-CN" altLang="en-US" sz="2800" b="1" dirty="0" smtClean="0">
                <a:solidFill>
                  <a:srgbClr val="C00000"/>
                </a:solidFill>
              </a:rPr>
              <a:t>机械波</a:t>
            </a:r>
            <a:r>
              <a:rPr lang="zh-CN" altLang="en-US" sz="2800" dirty="0" smtClean="0"/>
              <a:t>。</a:t>
            </a:r>
            <a:endParaRPr lang="en-US" altLang="zh-CN" sz="2800" dirty="0" smtClean="0"/>
          </a:p>
          <a:p>
            <a:pPr>
              <a:buNone/>
            </a:pPr>
            <a:r>
              <a:rPr lang="zh-CN" altLang="en-US" sz="2800" b="1" dirty="0" smtClean="0">
                <a:solidFill>
                  <a:schemeClr val="accent2"/>
                </a:solidFill>
              </a:rPr>
              <a:t>一、弹性介质和振源</a:t>
            </a:r>
            <a:endParaRPr lang="en-US" altLang="zh-CN" sz="2800" b="1" dirty="0" smtClean="0">
              <a:solidFill>
                <a:schemeClr val="accent2"/>
              </a:solidFill>
            </a:endParaRPr>
          </a:p>
          <a:p>
            <a:pPr marL="0" indent="0">
              <a:buNone/>
            </a:pPr>
            <a:r>
              <a:rPr lang="zh-CN" altLang="en-US" sz="2800" dirty="0" smtClean="0"/>
              <a:t>由无穷多的质点，通过相互之间的弹性作用组合在一起的连续介质</a:t>
            </a:r>
            <a:r>
              <a:rPr lang="en-US" altLang="zh-CN" sz="2800" dirty="0" smtClean="0"/>
              <a:t>——</a:t>
            </a:r>
            <a:r>
              <a:rPr lang="zh-CN" altLang="en-US" sz="2800" b="1" dirty="0" smtClean="0">
                <a:solidFill>
                  <a:srgbClr val="C00000"/>
                </a:solidFill>
              </a:rPr>
              <a:t>弹性介质</a:t>
            </a:r>
            <a:r>
              <a:rPr lang="zh-CN" altLang="en-US" sz="2800" dirty="0" smtClean="0"/>
              <a:t>。</a:t>
            </a:r>
            <a:endParaRPr lang="en-US" altLang="zh-CN" sz="2800" dirty="0" smtClean="0"/>
          </a:p>
          <a:p>
            <a:r>
              <a:rPr lang="zh-CN" altLang="en-US" sz="2800" dirty="0" smtClean="0"/>
              <a:t>引起波动的初始振动物体</a:t>
            </a:r>
            <a:r>
              <a:rPr lang="en-US" altLang="zh-CN" sz="2800" dirty="0" smtClean="0"/>
              <a:t>——</a:t>
            </a:r>
            <a:r>
              <a:rPr lang="zh-CN" altLang="en-US" sz="2800" b="1" dirty="0" smtClean="0">
                <a:solidFill>
                  <a:srgbClr val="C00000"/>
                </a:solidFill>
              </a:rPr>
              <a:t>波源</a:t>
            </a:r>
            <a:r>
              <a:rPr lang="en-US" altLang="zh-CN" sz="2800" b="1" dirty="0" smtClean="0">
                <a:solidFill>
                  <a:srgbClr val="C00000"/>
                </a:solidFill>
              </a:rPr>
              <a:t>/</a:t>
            </a:r>
            <a:r>
              <a:rPr lang="zh-CN" altLang="en-US" sz="2800" b="1" dirty="0" smtClean="0">
                <a:solidFill>
                  <a:srgbClr val="C00000"/>
                </a:solidFill>
              </a:rPr>
              <a:t>振源</a:t>
            </a:r>
            <a:r>
              <a:rPr lang="zh-CN" altLang="en-US" sz="2800" dirty="0" smtClean="0"/>
              <a:t>。</a:t>
            </a:r>
            <a:endParaRPr lang="en-US" altLang="zh-CN" sz="2800" dirty="0" smtClean="0"/>
          </a:p>
          <a:p>
            <a:r>
              <a:rPr lang="zh-CN" altLang="en-US" sz="2800" dirty="0"/>
              <a:t>足够</a:t>
            </a:r>
            <a:r>
              <a:rPr lang="zh-CN" altLang="en-US" sz="2800" dirty="0" smtClean="0"/>
              <a:t>小，可看做质点的波源叫</a:t>
            </a:r>
            <a:r>
              <a:rPr lang="zh-CN" altLang="en-US" sz="2800" b="1" dirty="0">
                <a:solidFill>
                  <a:srgbClr val="C00000"/>
                </a:solidFill>
              </a:rPr>
              <a:t>点</a:t>
            </a:r>
            <a:r>
              <a:rPr lang="zh-CN" altLang="en-US" sz="2800" b="1" dirty="0" smtClean="0">
                <a:solidFill>
                  <a:srgbClr val="C00000"/>
                </a:solidFill>
              </a:rPr>
              <a:t>波源</a:t>
            </a:r>
            <a:r>
              <a:rPr lang="zh-CN" altLang="en-US" sz="2800" dirty="0" smtClean="0"/>
              <a:t>。</a:t>
            </a:r>
            <a:endParaRPr lang="en-US" altLang="zh-CN" sz="2800" dirty="0" smtClean="0"/>
          </a:p>
          <a:p>
            <a:r>
              <a:rPr lang="zh-CN" altLang="en-US" sz="2800" b="1" dirty="0" smtClean="0">
                <a:solidFill>
                  <a:srgbClr val="C00000"/>
                </a:solidFill>
              </a:rPr>
              <a:t>产生机械波的条件</a:t>
            </a:r>
            <a:r>
              <a:rPr lang="zh-CN" altLang="en-US" sz="2800" dirty="0" smtClean="0"/>
              <a:t>：振源、弹性介质。</a:t>
            </a:r>
            <a:endParaRPr lang="en-US" altLang="zh-CN" sz="2800" dirty="0" smtClean="0"/>
          </a:p>
          <a:p>
            <a:r>
              <a:rPr lang="zh-CN" altLang="en-US" sz="2800" dirty="0" smtClean="0"/>
              <a:t>波：振动向前传播，传播的只是振动状态，而不是质点。振动：质点只在平衡位置附近振动，不会随波作超过自身振动范围的运动。</a:t>
            </a:r>
            <a:endParaRPr lang="en-US" altLang="zh-CN" sz="2800" dirty="0" smtClean="0"/>
          </a:p>
          <a:p>
            <a:pPr>
              <a:buNone/>
            </a:pPr>
            <a:endParaRPr lang="en-US" altLang="zh-CN" sz="2000" dirty="0" smtClean="0"/>
          </a:p>
          <a:p>
            <a:pPr>
              <a:buNone/>
            </a:pPr>
            <a:endParaRPr lang="en-US" altLang="zh-CN" sz="2000" dirty="0" smtClean="0"/>
          </a:p>
          <a:p>
            <a:endParaRPr lang="zh-CN" altLang="en-US" sz="2000" dirty="0" smtClean="0"/>
          </a:p>
        </p:txBody>
      </p:sp>
      <p:sp>
        <p:nvSpPr>
          <p:cNvPr id="4100" name="灯片编号占位符 1"/>
          <p:cNvSpPr>
            <a:spLocks noGrp="1"/>
          </p:cNvSpPr>
          <p:nvPr>
            <p:ph type="sldNum" sz="quarter" idx="12"/>
          </p:nvPr>
        </p:nvSpPr>
        <p:spPr>
          <a:noFill/>
        </p:spPr>
        <p:txBody>
          <a:bodyPr/>
          <a:lstStyle/>
          <a:p>
            <a:fld id="{A0D274B5-8814-4265-A991-5DFA8B3B8861}" type="slidenum">
              <a:rPr lang="en-US" altLang="zh-CN" smtClean="0"/>
              <a:pPr/>
              <a:t>2</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016732"/>
            <a:ext cx="7772400" cy="5079268"/>
          </a:xfrm>
        </p:spPr>
        <p:txBody>
          <a:bodyPr/>
          <a:lstStyle/>
          <a:p>
            <a:r>
              <a:rPr lang="zh-CN" altLang="en-US" sz="2800" b="1" dirty="0" smtClean="0">
                <a:solidFill>
                  <a:srgbClr val="C00000"/>
                </a:solidFill>
              </a:rPr>
              <a:t>声强等级</a:t>
            </a:r>
            <a:endParaRPr lang="en-US" altLang="zh-CN" sz="2800" b="1" dirty="0" smtClean="0">
              <a:solidFill>
                <a:srgbClr val="C00000"/>
              </a:solidFill>
            </a:endParaRPr>
          </a:p>
          <a:p>
            <a:pPr marL="0" indent="0">
              <a:buNone/>
            </a:pPr>
            <a:endParaRPr lang="en-US" altLang="zh-CN" sz="2800" dirty="0" smtClean="0"/>
          </a:p>
          <a:p>
            <a:pPr marL="0" indent="0">
              <a:buNone/>
            </a:pPr>
            <a:r>
              <a:rPr lang="zh-CN" altLang="en-US" sz="2800" dirty="0" smtClean="0"/>
              <a:t>听力下限（</a:t>
            </a:r>
            <a:r>
              <a:rPr lang="en-US" altLang="zh-CN" sz="2800" dirty="0" smtClean="0"/>
              <a:t>1000Hz</a:t>
            </a:r>
            <a:r>
              <a:rPr lang="zh-CN" altLang="en-US" sz="2800" dirty="0" smtClean="0"/>
              <a:t>）：</a:t>
            </a:r>
            <a:endParaRPr lang="en-US" altLang="zh-CN" sz="2800" dirty="0" smtClean="0"/>
          </a:p>
          <a:p>
            <a:pPr marL="0" indent="0">
              <a:buNone/>
            </a:pPr>
            <a:endParaRPr lang="en-US" altLang="zh-CN" sz="2800" dirty="0"/>
          </a:p>
          <a:p>
            <a:pPr marL="0" indent="0">
              <a:buNone/>
            </a:pPr>
            <a:r>
              <a:rPr lang="zh-CN" altLang="en-US" sz="2800" dirty="0" smtClean="0"/>
              <a:t>声强级：</a:t>
            </a:r>
            <a:endParaRPr lang="en-US" altLang="zh-CN" sz="2800" dirty="0" smtClean="0"/>
          </a:p>
          <a:p>
            <a:pPr marL="0" indent="0">
              <a:buNone/>
            </a:pPr>
            <a:endParaRPr lang="en-US" altLang="zh-CN" sz="2800" dirty="0" smtClean="0"/>
          </a:p>
          <a:p>
            <a:pPr marL="0" indent="0">
              <a:buNone/>
            </a:pPr>
            <a:endParaRPr lang="en-US" altLang="zh-CN" sz="2800" dirty="0"/>
          </a:p>
          <a:p>
            <a:pPr marL="0" indent="0">
              <a:buNone/>
            </a:pPr>
            <a:r>
              <a:rPr lang="zh-CN" altLang="en-US" sz="2800" dirty="0" smtClean="0"/>
              <a:t>或：</a:t>
            </a:r>
            <a:endParaRPr lang="zh-CN" altLang="en-US" sz="2800" dirty="0"/>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20</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2197795258"/>
              </p:ext>
            </p:extLst>
          </p:nvPr>
        </p:nvGraphicFramePr>
        <p:xfrm>
          <a:off x="4314279" y="1993875"/>
          <a:ext cx="2994025" cy="708025"/>
        </p:xfrm>
        <a:graphic>
          <a:graphicData uri="http://schemas.openxmlformats.org/presentationml/2006/ole">
            <mc:AlternateContent xmlns:mc="http://schemas.openxmlformats.org/markup-compatibility/2006">
              <mc:Choice xmlns:v="urn:schemas-microsoft-com:vml" Requires="v">
                <p:oleObj spid="_x0000_s59517" name="Equation" r:id="rId3" imgW="1028520" imgH="241200" progId="Equation.DSMT4">
                  <p:embed/>
                </p:oleObj>
              </mc:Choice>
              <mc:Fallback>
                <p:oleObj name="Equation" r:id="rId3" imgW="1028520" imgH="241200" progId="Equation.DSMT4">
                  <p:embed/>
                  <p:pic>
                    <p:nvPicPr>
                      <p:cNvPr id="0" name="Object 5"/>
                      <p:cNvPicPr>
                        <a:picLocks noChangeAspect="1" noChangeArrowheads="1"/>
                      </p:cNvPicPr>
                      <p:nvPr/>
                    </p:nvPicPr>
                    <p:blipFill>
                      <a:blip r:embed="rId4"/>
                      <a:srcRect/>
                      <a:stretch>
                        <a:fillRect/>
                      </a:stretch>
                    </p:blipFill>
                    <p:spPr bwMode="auto">
                      <a:xfrm>
                        <a:off x="4314279" y="1993875"/>
                        <a:ext cx="2994025" cy="708025"/>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740571003"/>
              </p:ext>
            </p:extLst>
          </p:nvPr>
        </p:nvGraphicFramePr>
        <p:xfrm>
          <a:off x="2609850" y="2819375"/>
          <a:ext cx="2884488" cy="1266825"/>
        </p:xfrm>
        <a:graphic>
          <a:graphicData uri="http://schemas.openxmlformats.org/presentationml/2006/ole">
            <mc:AlternateContent xmlns:mc="http://schemas.openxmlformats.org/markup-compatibility/2006">
              <mc:Choice xmlns:v="urn:schemas-microsoft-com:vml" Requires="v">
                <p:oleObj spid="_x0000_s59518" name="Equation" r:id="rId5" imgW="990360" imgH="431640" progId="Equation.DSMT4">
                  <p:embed/>
                </p:oleObj>
              </mc:Choice>
              <mc:Fallback>
                <p:oleObj name="Equation" r:id="rId5" imgW="990360" imgH="431640" progId="Equation.DSMT4">
                  <p:embed/>
                  <p:pic>
                    <p:nvPicPr>
                      <p:cNvPr id="0" name="对象 4"/>
                      <p:cNvPicPr>
                        <a:picLocks noChangeAspect="1" noChangeArrowheads="1"/>
                      </p:cNvPicPr>
                      <p:nvPr/>
                    </p:nvPicPr>
                    <p:blipFill>
                      <a:blip r:embed="rId6"/>
                      <a:srcRect/>
                      <a:stretch>
                        <a:fillRect/>
                      </a:stretch>
                    </p:blipFill>
                    <p:spPr bwMode="auto">
                      <a:xfrm>
                        <a:off x="2609850" y="2819375"/>
                        <a:ext cx="2884488"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00520643"/>
              </p:ext>
            </p:extLst>
          </p:nvPr>
        </p:nvGraphicFramePr>
        <p:xfrm>
          <a:off x="1894198" y="4322415"/>
          <a:ext cx="3217862" cy="1266825"/>
        </p:xfrm>
        <a:graphic>
          <a:graphicData uri="http://schemas.openxmlformats.org/presentationml/2006/ole">
            <mc:AlternateContent xmlns:mc="http://schemas.openxmlformats.org/markup-compatibility/2006">
              <mc:Choice xmlns:v="urn:schemas-microsoft-com:vml" Requires="v">
                <p:oleObj spid="_x0000_s59519" name="Equation" r:id="rId7" imgW="1104840" imgH="431640" progId="Equation.DSMT4">
                  <p:embed/>
                </p:oleObj>
              </mc:Choice>
              <mc:Fallback>
                <p:oleObj name="Equation" r:id="rId7" imgW="1104840" imgH="431640" progId="Equation.DSMT4">
                  <p:embed/>
                  <p:pic>
                    <p:nvPicPr>
                      <p:cNvPr id="0" name="对象 5"/>
                      <p:cNvPicPr>
                        <a:picLocks noChangeAspect="1" noChangeArrowheads="1"/>
                      </p:cNvPicPr>
                      <p:nvPr/>
                    </p:nvPicPr>
                    <p:blipFill>
                      <a:blip r:embed="rId8"/>
                      <a:srcRect/>
                      <a:stretch>
                        <a:fillRect/>
                      </a:stretch>
                    </p:blipFill>
                    <p:spPr bwMode="auto">
                      <a:xfrm>
                        <a:off x="1894198" y="4322415"/>
                        <a:ext cx="3217862"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2995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484488"/>
            <a:ext cx="7772400" cy="676260"/>
          </a:xfrm>
        </p:spPr>
        <p:txBody>
          <a:bodyPr/>
          <a:lstStyle/>
          <a:p>
            <a:pPr algn="l"/>
            <a:r>
              <a:rPr lang="zh-CN" altLang="en-US" sz="2800" b="1" dirty="0" smtClean="0">
                <a:solidFill>
                  <a:schemeClr val="accent2"/>
                </a:solidFill>
              </a:rPr>
              <a:t>四、平面波及球面波的振幅</a:t>
            </a:r>
            <a:endParaRPr lang="zh-CN" altLang="en-US" sz="2800" b="1" dirty="0">
              <a:solidFill>
                <a:schemeClr val="accent2"/>
              </a:solidFill>
            </a:endParaRPr>
          </a:p>
        </p:txBody>
      </p:sp>
      <p:sp>
        <p:nvSpPr>
          <p:cNvPr id="3" name="内容占位符 2"/>
          <p:cNvSpPr>
            <a:spLocks noGrp="1"/>
          </p:cNvSpPr>
          <p:nvPr>
            <p:ph idx="1"/>
          </p:nvPr>
        </p:nvSpPr>
        <p:spPr>
          <a:xfrm>
            <a:off x="642910" y="1071546"/>
            <a:ext cx="5513266" cy="4810140"/>
          </a:xfrm>
        </p:spPr>
        <p:txBody>
          <a:bodyPr/>
          <a:lstStyle/>
          <a:p>
            <a:r>
              <a:rPr lang="zh-CN" altLang="en-US" sz="2800" dirty="0" smtClean="0"/>
              <a:t>对于平面波，波线与波面垂直，各波线平行，故各处的能流密度相同。</a:t>
            </a:r>
            <a:endParaRPr lang="en-US" altLang="zh-CN" sz="2800" dirty="0" smtClean="0"/>
          </a:p>
          <a:p>
            <a:pPr marL="358775" indent="-358775">
              <a:buNone/>
            </a:pPr>
            <a:r>
              <a:rPr lang="zh-CN" altLang="en-US" sz="2800" dirty="0" smtClean="0"/>
              <a:t>    由  </a:t>
            </a:r>
            <a:r>
              <a:rPr lang="en-US" altLang="zh-CN" sz="2800" dirty="0" smtClean="0"/>
              <a:t>		    	         </a:t>
            </a:r>
            <a:r>
              <a:rPr lang="zh-CN" altLang="en-US" sz="2800" dirty="0" smtClean="0"/>
              <a:t>可知，各处</a:t>
            </a:r>
            <a:endParaRPr lang="en-US" altLang="zh-CN" sz="2800" dirty="0" smtClean="0"/>
          </a:p>
          <a:p>
            <a:pPr marL="358775" indent="-358775">
              <a:buNone/>
            </a:pPr>
            <a:endParaRPr lang="en-US" altLang="zh-CN" sz="1000" dirty="0" smtClean="0"/>
          </a:p>
          <a:p>
            <a:pPr marL="358775" indent="-358775">
              <a:buNone/>
            </a:pPr>
            <a:r>
              <a:rPr lang="en-US" altLang="zh-CN" sz="2800" dirty="0"/>
              <a:t> </a:t>
            </a:r>
            <a:r>
              <a:rPr lang="en-US" altLang="zh-CN" sz="2800" dirty="0" smtClean="0"/>
              <a:t>   </a:t>
            </a:r>
            <a:r>
              <a:rPr lang="zh-CN" altLang="en-US" sz="2800" dirty="0" smtClean="0"/>
              <a:t>的</a:t>
            </a:r>
            <a:r>
              <a:rPr lang="en-US" altLang="zh-CN" sz="2800" dirty="0" smtClean="0"/>
              <a:t>A</a:t>
            </a:r>
            <a:r>
              <a:rPr lang="zh-CN" altLang="en-US" sz="2800" dirty="0" smtClean="0"/>
              <a:t>也相同。</a:t>
            </a:r>
            <a:endParaRPr lang="en-US" altLang="zh-CN" sz="2800" dirty="0" smtClean="0"/>
          </a:p>
          <a:p>
            <a:r>
              <a:rPr lang="zh-CN" altLang="en-US" sz="2800" dirty="0" smtClean="0"/>
              <a:t>对于球面波，振源为点波源，设单位时间发出的能量为</a:t>
            </a:r>
            <a:r>
              <a:rPr lang="en-US" altLang="zh-CN" sz="2800" dirty="0" smtClean="0"/>
              <a:t>i</a:t>
            </a:r>
            <a:r>
              <a:rPr lang="zh-CN" altLang="en-US" sz="2800" dirty="0" smtClean="0"/>
              <a:t>，因介质不积累能量，故单位时间通过半径为          </a:t>
            </a:r>
            <a:r>
              <a:rPr lang="en-US" altLang="zh-CN" sz="2800" dirty="0"/>
              <a:t> </a:t>
            </a:r>
            <a:r>
              <a:rPr lang="en-US" altLang="zh-CN" sz="2800" dirty="0" smtClean="0"/>
              <a:t> </a:t>
            </a:r>
            <a:r>
              <a:rPr lang="zh-CN" altLang="en-US" sz="2800" dirty="0" smtClean="0"/>
              <a:t>的两波面的能量相同。</a:t>
            </a:r>
            <a:endParaRPr lang="zh-CN" altLang="en-US" sz="2000" dirty="0"/>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21</a:t>
            </a:fld>
            <a:endParaRPr lang="en-US" altLang="zh-CN"/>
          </a:p>
        </p:txBody>
      </p:sp>
      <p:graphicFrame>
        <p:nvGraphicFramePr>
          <p:cNvPr id="27650" name="Object 2"/>
          <p:cNvGraphicFramePr>
            <a:graphicFrameLocks noChangeAspect="1"/>
          </p:cNvGraphicFramePr>
          <p:nvPr>
            <p:extLst>
              <p:ext uri="{D42A27DB-BD31-4B8C-83A1-F6EECF244321}">
                <p14:modId xmlns:p14="http://schemas.microsoft.com/office/powerpoint/2010/main" val="3623024831"/>
              </p:ext>
            </p:extLst>
          </p:nvPr>
        </p:nvGraphicFramePr>
        <p:xfrm>
          <a:off x="1439652" y="2312876"/>
          <a:ext cx="2758274" cy="785818"/>
        </p:xfrm>
        <a:graphic>
          <a:graphicData uri="http://schemas.openxmlformats.org/presentationml/2006/ole">
            <mc:AlternateContent xmlns:mc="http://schemas.openxmlformats.org/markup-compatibility/2006">
              <mc:Choice xmlns:v="urn:schemas-microsoft-com:vml" Requires="v">
                <p:oleObj spid="_x0000_s27844" name="公式" r:id="rId3" imgW="850680" imgH="241200" progId="Equation.3">
                  <p:embed/>
                </p:oleObj>
              </mc:Choice>
              <mc:Fallback>
                <p:oleObj name="公式" r:id="rId3" imgW="85068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9652" y="2312876"/>
                        <a:ext cx="2758274" cy="785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1" name="Object 3"/>
          <p:cNvGraphicFramePr>
            <a:graphicFrameLocks noChangeAspect="1"/>
          </p:cNvGraphicFramePr>
          <p:nvPr>
            <p:extLst>
              <p:ext uri="{D42A27DB-BD31-4B8C-83A1-F6EECF244321}">
                <p14:modId xmlns:p14="http://schemas.microsoft.com/office/powerpoint/2010/main" val="96753674"/>
              </p:ext>
            </p:extLst>
          </p:nvPr>
        </p:nvGraphicFramePr>
        <p:xfrm>
          <a:off x="2159733" y="4833156"/>
          <a:ext cx="1116123" cy="722903"/>
        </p:xfrm>
        <a:graphic>
          <a:graphicData uri="http://schemas.openxmlformats.org/presentationml/2006/ole">
            <mc:AlternateContent xmlns:mc="http://schemas.openxmlformats.org/markup-compatibility/2006">
              <mc:Choice xmlns:v="urn:schemas-microsoft-com:vml" Requires="v">
                <p:oleObj spid="_x0000_s27845" name="Equation" r:id="rId5" imgW="355320" imgH="228600" progId="Equation.DSMT4">
                  <p:embed/>
                </p:oleObj>
              </mc:Choice>
              <mc:Fallback>
                <p:oleObj name="Equation" r:id="rId5" imgW="355320" imgH="228600" progId="Equation.DSMT4">
                  <p:embed/>
                  <p:pic>
                    <p:nvPicPr>
                      <p:cNvPr id="0" name="Picture 3"/>
                      <p:cNvPicPr>
                        <a:picLocks noChangeAspect="1" noChangeArrowheads="1"/>
                      </p:cNvPicPr>
                      <p:nvPr/>
                    </p:nvPicPr>
                    <p:blipFill>
                      <a:blip r:embed="rId6"/>
                      <a:srcRect/>
                      <a:stretch>
                        <a:fillRect/>
                      </a:stretch>
                    </p:blipFill>
                    <p:spPr bwMode="auto">
                      <a:xfrm>
                        <a:off x="2159733" y="4833156"/>
                        <a:ext cx="1116123" cy="722903"/>
                      </a:xfrm>
                      <a:prstGeom prst="rect">
                        <a:avLst/>
                      </a:prstGeom>
                      <a:noFill/>
                      <a:extLst/>
                    </p:spPr>
                  </p:pic>
                </p:oleObj>
              </mc:Fallback>
            </mc:AlternateContent>
          </a:graphicData>
        </a:graphic>
      </p:graphicFrame>
      <p:pic>
        <p:nvPicPr>
          <p:cNvPr id="27663" name="Picture 15"/>
          <p:cNvPicPr>
            <a:picLocks noChangeAspect="1" noChangeArrowheads="1"/>
          </p:cNvPicPr>
          <p:nvPr/>
        </p:nvPicPr>
        <p:blipFill>
          <a:blip r:embed="rId7"/>
          <a:srcRect/>
          <a:stretch>
            <a:fillRect/>
          </a:stretch>
        </p:blipFill>
        <p:spPr bwMode="auto">
          <a:xfrm>
            <a:off x="6084168" y="1124744"/>
            <a:ext cx="2558711" cy="1980220"/>
          </a:xfrm>
          <a:prstGeom prst="rect">
            <a:avLst/>
          </a:prstGeom>
          <a:noFill/>
          <a:ln w="9525">
            <a:noFill/>
            <a:miter lim="800000"/>
            <a:headEnd/>
            <a:tailEnd/>
          </a:ln>
          <a:effectLst/>
        </p:spPr>
      </p:pic>
      <p:grpSp>
        <p:nvGrpSpPr>
          <p:cNvPr id="15" name="组合 14"/>
          <p:cNvGrpSpPr/>
          <p:nvPr/>
        </p:nvGrpSpPr>
        <p:grpSpPr>
          <a:xfrm>
            <a:off x="6696236" y="3609020"/>
            <a:ext cx="1368152" cy="1368152"/>
            <a:chOff x="6696236" y="3609020"/>
            <a:chExt cx="1368152" cy="1368152"/>
          </a:xfrm>
        </p:grpSpPr>
        <p:sp>
          <p:nvSpPr>
            <p:cNvPr id="5" name="椭圆 4"/>
            <p:cNvSpPr/>
            <p:nvPr/>
          </p:nvSpPr>
          <p:spPr bwMode="auto">
            <a:xfrm>
              <a:off x="6696236" y="3609020"/>
              <a:ext cx="1368152" cy="1368152"/>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椭圆 8"/>
            <p:cNvSpPr/>
            <p:nvPr/>
          </p:nvSpPr>
          <p:spPr bwMode="auto">
            <a:xfrm>
              <a:off x="6848636" y="3753036"/>
              <a:ext cx="1071736" cy="1088504"/>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椭圆 9"/>
            <p:cNvSpPr/>
            <p:nvPr/>
          </p:nvSpPr>
          <p:spPr bwMode="auto">
            <a:xfrm>
              <a:off x="7001036" y="3897052"/>
              <a:ext cx="775320" cy="80885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1" name="椭圆 10"/>
            <p:cNvSpPr/>
            <p:nvPr/>
          </p:nvSpPr>
          <p:spPr bwMode="auto">
            <a:xfrm>
              <a:off x="7128284" y="4041068"/>
              <a:ext cx="504056" cy="504056"/>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 name="直接箭头连接符 6"/>
            <p:cNvCxnSpPr>
              <a:endCxn id="9" idx="7"/>
            </p:cNvCxnSpPr>
            <p:nvPr/>
          </p:nvCxnSpPr>
          <p:spPr bwMode="auto">
            <a:xfrm flipV="1">
              <a:off x="7380312" y="3912444"/>
              <a:ext cx="383108" cy="38065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直接箭头连接符 11"/>
            <p:cNvCxnSpPr>
              <a:endCxn id="5" idx="6"/>
            </p:cNvCxnSpPr>
            <p:nvPr/>
          </p:nvCxnSpPr>
          <p:spPr bwMode="auto">
            <a:xfrm>
              <a:off x="7388696" y="4293096"/>
              <a:ext cx="67569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13" name="对象 12"/>
            <p:cNvGraphicFramePr>
              <a:graphicFrameLocks noChangeAspect="1"/>
            </p:cNvGraphicFramePr>
            <p:nvPr>
              <p:extLst>
                <p:ext uri="{D42A27DB-BD31-4B8C-83A1-F6EECF244321}">
                  <p14:modId xmlns:p14="http://schemas.microsoft.com/office/powerpoint/2010/main" val="4100719230"/>
                </p:ext>
              </p:extLst>
            </p:nvPr>
          </p:nvGraphicFramePr>
          <p:xfrm>
            <a:off x="7322286" y="3623029"/>
            <a:ext cx="359767" cy="578830"/>
          </p:xfrm>
          <a:graphic>
            <a:graphicData uri="http://schemas.openxmlformats.org/presentationml/2006/ole">
              <mc:AlternateContent xmlns:mc="http://schemas.openxmlformats.org/markup-compatibility/2006">
                <mc:Choice xmlns:v="urn:schemas-microsoft-com:vml" Requires="v">
                  <p:oleObj spid="_x0000_s27846" name="Equation" r:id="rId8" imgW="126720" imgH="228600" progId="Equation.DSMT4">
                    <p:embed/>
                  </p:oleObj>
                </mc:Choice>
                <mc:Fallback>
                  <p:oleObj name="Equation" r:id="rId8" imgW="126720" imgH="228600" progId="Equation.DSMT4">
                    <p:embed/>
                    <p:pic>
                      <p:nvPicPr>
                        <p:cNvPr id="0" name="Object 3"/>
                        <p:cNvPicPr>
                          <a:picLocks noChangeAspect="1" noChangeArrowheads="1"/>
                        </p:cNvPicPr>
                        <p:nvPr/>
                      </p:nvPicPr>
                      <p:blipFill>
                        <a:blip r:embed="rId9"/>
                        <a:srcRect/>
                        <a:stretch>
                          <a:fillRect/>
                        </a:stretch>
                      </p:blipFill>
                      <p:spPr bwMode="auto">
                        <a:xfrm>
                          <a:off x="7322286" y="3623029"/>
                          <a:ext cx="359767" cy="578830"/>
                        </a:xfrm>
                        <a:prstGeom prst="rect">
                          <a:avLst/>
                        </a:prstGeom>
                        <a:noFill/>
                        <a:ln>
                          <a:noFill/>
                        </a:ln>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197459497"/>
                </p:ext>
              </p:extLst>
            </p:nvPr>
          </p:nvGraphicFramePr>
          <p:xfrm>
            <a:off x="7560332" y="4109703"/>
            <a:ext cx="395288" cy="579437"/>
          </p:xfrm>
          <a:graphic>
            <a:graphicData uri="http://schemas.openxmlformats.org/presentationml/2006/ole">
              <mc:AlternateContent xmlns:mc="http://schemas.openxmlformats.org/markup-compatibility/2006">
                <mc:Choice xmlns:v="urn:schemas-microsoft-com:vml" Requires="v">
                  <p:oleObj spid="_x0000_s27847" name="Equation" r:id="rId10" imgW="139680" imgH="228600" progId="Equation.DSMT4">
                    <p:embed/>
                  </p:oleObj>
                </mc:Choice>
                <mc:Fallback>
                  <p:oleObj name="Equation" r:id="rId10" imgW="139680" imgH="228600" progId="Equation.DSMT4">
                    <p:embed/>
                    <p:pic>
                      <p:nvPicPr>
                        <p:cNvPr id="0" name="对象 12"/>
                        <p:cNvPicPr>
                          <a:picLocks noChangeAspect="1" noChangeArrowheads="1"/>
                        </p:cNvPicPr>
                        <p:nvPr/>
                      </p:nvPicPr>
                      <p:blipFill>
                        <a:blip r:embed="rId11"/>
                        <a:srcRect/>
                        <a:stretch>
                          <a:fillRect/>
                        </a:stretch>
                      </p:blipFill>
                      <p:spPr bwMode="auto">
                        <a:xfrm>
                          <a:off x="7560332" y="4109703"/>
                          <a:ext cx="3952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6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14356"/>
            <a:ext cx="7772400" cy="5381644"/>
          </a:xfrm>
        </p:spPr>
        <p:txBody>
          <a:bodyPr/>
          <a:lstStyle/>
          <a:p>
            <a:pPr>
              <a:buNone/>
            </a:pP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r>
              <a:rPr lang="zh-CN" altLang="en-US" sz="2800" dirty="0" smtClean="0"/>
              <a:t>因</a:t>
            </a:r>
            <a:r>
              <a:rPr lang="en-US" altLang="zh-CN" sz="2800" i="1" dirty="0" smtClean="0"/>
              <a:t>I</a:t>
            </a:r>
            <a:r>
              <a:rPr lang="zh-CN" altLang="en-US" sz="2800" dirty="0" smtClean="0"/>
              <a:t>与      成正比</a:t>
            </a:r>
            <a:endParaRPr lang="en-US" altLang="zh-CN" sz="2800" dirty="0" smtClean="0"/>
          </a:p>
          <a:p>
            <a:pPr>
              <a:buNone/>
            </a:pPr>
            <a:endParaRPr lang="en-US" altLang="zh-CN" dirty="0" smtClean="0"/>
          </a:p>
          <a:p>
            <a:pPr>
              <a:buNone/>
            </a:pPr>
            <a:r>
              <a:rPr lang="zh-CN" altLang="en-US" sz="2800" dirty="0" smtClean="0"/>
              <a:t>波的表达式：</a:t>
            </a:r>
            <a:endParaRPr lang="en-US" altLang="zh-CN" sz="2800" dirty="0" smtClean="0"/>
          </a:p>
          <a:p>
            <a:pPr>
              <a:buNone/>
            </a:pPr>
            <a:endParaRPr lang="en-US" altLang="zh-CN" sz="2800" dirty="0" smtClean="0"/>
          </a:p>
          <a:p>
            <a:pPr>
              <a:buNone/>
            </a:pPr>
            <a:r>
              <a:rPr lang="en-US" altLang="zh-CN" sz="2800" dirty="0" smtClean="0"/>
              <a:t>A</a:t>
            </a:r>
            <a:r>
              <a:rPr lang="zh-CN" altLang="en-US" sz="2800" dirty="0" smtClean="0"/>
              <a:t>为半径为</a:t>
            </a:r>
            <a:r>
              <a:rPr lang="en-US" altLang="zh-CN" sz="2800" dirty="0" smtClean="0"/>
              <a:t>1</a:t>
            </a:r>
            <a:r>
              <a:rPr lang="zh-CN" altLang="en-US" sz="2800" dirty="0" smtClean="0"/>
              <a:t>个单位长度位置的振幅。</a:t>
            </a:r>
            <a:endParaRPr lang="zh-CN" altLang="en-US" sz="2800" dirty="0"/>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22</a:t>
            </a:fld>
            <a:endParaRPr lang="en-US" altLang="zh-CN"/>
          </a:p>
        </p:txBody>
      </p:sp>
      <p:graphicFrame>
        <p:nvGraphicFramePr>
          <p:cNvPr id="49154" name="Object 2"/>
          <p:cNvGraphicFramePr>
            <a:graphicFrameLocks noChangeAspect="1"/>
          </p:cNvGraphicFramePr>
          <p:nvPr>
            <p:extLst>
              <p:ext uri="{D42A27DB-BD31-4B8C-83A1-F6EECF244321}">
                <p14:modId xmlns:p14="http://schemas.microsoft.com/office/powerpoint/2010/main" val="1860034326"/>
              </p:ext>
            </p:extLst>
          </p:nvPr>
        </p:nvGraphicFramePr>
        <p:xfrm>
          <a:off x="1187624" y="728700"/>
          <a:ext cx="2844316" cy="1006257"/>
        </p:xfrm>
        <a:graphic>
          <a:graphicData uri="http://schemas.openxmlformats.org/presentationml/2006/ole">
            <mc:AlternateContent xmlns:mc="http://schemas.openxmlformats.org/markup-compatibility/2006">
              <mc:Choice xmlns:v="urn:schemas-microsoft-com:vml" Requires="v">
                <p:oleObj spid="_x0000_s49581" name="公式" r:id="rId3" imgW="647640" imgH="279360" progId="Equation.3">
                  <p:embed/>
                </p:oleObj>
              </mc:Choice>
              <mc:Fallback>
                <p:oleObj name="公式" r:id="rId3" imgW="647640" imgH="2793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728700"/>
                        <a:ext cx="2844316" cy="1006257"/>
                      </a:xfrm>
                      <a:prstGeom prst="rect">
                        <a:avLst/>
                      </a:prstGeom>
                      <a:noFill/>
                      <a:extLst/>
                    </p:spPr>
                  </p:pic>
                </p:oleObj>
              </mc:Fallback>
            </mc:AlternateContent>
          </a:graphicData>
        </a:graphic>
      </p:graphicFrame>
      <p:graphicFrame>
        <p:nvGraphicFramePr>
          <p:cNvPr id="49155" name="Object 3"/>
          <p:cNvGraphicFramePr>
            <a:graphicFrameLocks noChangeAspect="1"/>
          </p:cNvGraphicFramePr>
          <p:nvPr>
            <p:extLst>
              <p:ext uri="{D42A27DB-BD31-4B8C-83A1-F6EECF244321}">
                <p14:modId xmlns:p14="http://schemas.microsoft.com/office/powerpoint/2010/main" val="2492920036"/>
              </p:ext>
            </p:extLst>
          </p:nvPr>
        </p:nvGraphicFramePr>
        <p:xfrm>
          <a:off x="4220511" y="764704"/>
          <a:ext cx="2547733" cy="972108"/>
        </p:xfrm>
        <a:graphic>
          <a:graphicData uri="http://schemas.openxmlformats.org/presentationml/2006/ole">
            <mc:AlternateContent xmlns:mc="http://schemas.openxmlformats.org/markup-compatibility/2006">
              <mc:Choice xmlns:v="urn:schemas-microsoft-com:vml" Requires="v">
                <p:oleObj spid="_x0000_s49582" name="公式" r:id="rId5" imgW="558720" imgH="279360" progId="Equation.3">
                  <p:embed/>
                </p:oleObj>
              </mc:Choice>
              <mc:Fallback>
                <p:oleObj name="公式" r:id="rId5" imgW="558720" imgH="27936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0511" y="764704"/>
                        <a:ext cx="2547733" cy="972108"/>
                      </a:xfrm>
                      <a:prstGeom prst="rect">
                        <a:avLst/>
                      </a:prstGeom>
                      <a:noFill/>
                      <a:extLst/>
                    </p:spPr>
                  </p:pic>
                </p:oleObj>
              </mc:Fallback>
            </mc:AlternateContent>
          </a:graphicData>
        </a:graphic>
      </p:graphicFrame>
      <p:graphicFrame>
        <p:nvGraphicFramePr>
          <p:cNvPr id="49156" name="Object 4"/>
          <p:cNvGraphicFramePr>
            <a:graphicFrameLocks noChangeAspect="1"/>
          </p:cNvGraphicFramePr>
          <p:nvPr>
            <p:extLst>
              <p:ext uri="{D42A27DB-BD31-4B8C-83A1-F6EECF244321}">
                <p14:modId xmlns:p14="http://schemas.microsoft.com/office/powerpoint/2010/main" val="2433191380"/>
              </p:ext>
            </p:extLst>
          </p:nvPr>
        </p:nvGraphicFramePr>
        <p:xfrm>
          <a:off x="1331640" y="1664804"/>
          <a:ext cx="2274616" cy="1316882"/>
        </p:xfrm>
        <a:graphic>
          <a:graphicData uri="http://schemas.openxmlformats.org/presentationml/2006/ole">
            <mc:AlternateContent xmlns:mc="http://schemas.openxmlformats.org/markup-compatibility/2006">
              <mc:Choice xmlns:v="urn:schemas-microsoft-com:vml" Requires="v">
                <p:oleObj spid="_x0000_s49583" name="公式" r:id="rId7" imgW="571320" imgH="330120" progId="Equation.3">
                  <p:embed/>
                </p:oleObj>
              </mc:Choice>
              <mc:Fallback>
                <p:oleObj name="公式" r:id="rId7" imgW="571320" imgH="33012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640" y="1664804"/>
                        <a:ext cx="2274616" cy="1316882"/>
                      </a:xfrm>
                      <a:prstGeom prst="rect">
                        <a:avLst/>
                      </a:prstGeom>
                      <a:noFill/>
                      <a:extLst/>
                    </p:spPr>
                  </p:pic>
                </p:oleObj>
              </mc:Fallback>
            </mc:AlternateContent>
          </a:graphicData>
        </a:graphic>
      </p:graphicFrame>
      <p:graphicFrame>
        <p:nvGraphicFramePr>
          <p:cNvPr id="49157" name="Object 5"/>
          <p:cNvGraphicFramePr>
            <a:graphicFrameLocks noChangeAspect="1"/>
          </p:cNvGraphicFramePr>
          <p:nvPr>
            <p:extLst>
              <p:ext uri="{D42A27DB-BD31-4B8C-83A1-F6EECF244321}">
                <p14:modId xmlns:p14="http://schemas.microsoft.com/office/powerpoint/2010/main" val="1074685350"/>
              </p:ext>
            </p:extLst>
          </p:nvPr>
        </p:nvGraphicFramePr>
        <p:xfrm>
          <a:off x="3383869" y="2960948"/>
          <a:ext cx="2232247" cy="1186063"/>
        </p:xfrm>
        <a:graphic>
          <a:graphicData uri="http://schemas.openxmlformats.org/presentationml/2006/ole">
            <mc:AlternateContent xmlns:mc="http://schemas.openxmlformats.org/markup-compatibility/2006">
              <mc:Choice xmlns:v="urn:schemas-microsoft-com:vml" Requires="v">
                <p:oleObj spid="_x0000_s49584" name="公式" r:id="rId9" imgW="622080" imgH="330120" progId="Equation.3">
                  <p:embed/>
                </p:oleObj>
              </mc:Choice>
              <mc:Fallback>
                <p:oleObj name="公式" r:id="rId9" imgW="622080" imgH="33012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83869" y="2960948"/>
                        <a:ext cx="2232247" cy="1186063"/>
                      </a:xfrm>
                      <a:prstGeom prst="rect">
                        <a:avLst/>
                      </a:prstGeom>
                      <a:noFill/>
                      <a:extLst/>
                    </p:spPr>
                  </p:pic>
                </p:oleObj>
              </mc:Fallback>
            </mc:AlternateContent>
          </a:graphicData>
        </a:graphic>
      </p:graphicFrame>
      <p:graphicFrame>
        <p:nvGraphicFramePr>
          <p:cNvPr id="49158" name="Object 6"/>
          <p:cNvGraphicFramePr>
            <a:graphicFrameLocks noChangeAspect="1"/>
          </p:cNvGraphicFramePr>
          <p:nvPr>
            <p:extLst>
              <p:ext uri="{D42A27DB-BD31-4B8C-83A1-F6EECF244321}">
                <p14:modId xmlns:p14="http://schemas.microsoft.com/office/powerpoint/2010/main" val="4071078174"/>
              </p:ext>
            </p:extLst>
          </p:nvPr>
        </p:nvGraphicFramePr>
        <p:xfrm>
          <a:off x="1569894" y="3229454"/>
          <a:ext cx="553834" cy="523582"/>
        </p:xfrm>
        <a:graphic>
          <a:graphicData uri="http://schemas.openxmlformats.org/presentationml/2006/ole">
            <mc:AlternateContent xmlns:mc="http://schemas.openxmlformats.org/markup-compatibility/2006">
              <mc:Choice xmlns:v="urn:schemas-microsoft-com:vml" Requires="v">
                <p:oleObj spid="_x0000_s49585" name="公式" r:id="rId11" imgW="203040" imgH="190440" progId="Equation.3">
                  <p:embed/>
                </p:oleObj>
              </mc:Choice>
              <mc:Fallback>
                <p:oleObj name="公式" r:id="rId11" imgW="203040" imgH="19044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69894" y="3229454"/>
                        <a:ext cx="553834" cy="523582"/>
                      </a:xfrm>
                      <a:prstGeom prst="rect">
                        <a:avLst/>
                      </a:prstGeom>
                      <a:noFill/>
                      <a:extLst/>
                    </p:spPr>
                  </p:pic>
                </p:oleObj>
              </mc:Fallback>
            </mc:AlternateContent>
          </a:graphicData>
        </a:graphic>
      </p:graphicFrame>
      <p:graphicFrame>
        <p:nvGraphicFramePr>
          <p:cNvPr id="49159" name="Object 7"/>
          <p:cNvGraphicFramePr>
            <a:graphicFrameLocks noChangeAspect="1"/>
          </p:cNvGraphicFramePr>
          <p:nvPr>
            <p:extLst>
              <p:ext uri="{D42A27DB-BD31-4B8C-83A1-F6EECF244321}">
                <p14:modId xmlns:p14="http://schemas.microsoft.com/office/powerpoint/2010/main" val="4253375833"/>
              </p:ext>
            </p:extLst>
          </p:nvPr>
        </p:nvGraphicFramePr>
        <p:xfrm>
          <a:off x="6007777" y="3075230"/>
          <a:ext cx="1984603" cy="1037846"/>
        </p:xfrm>
        <a:graphic>
          <a:graphicData uri="http://schemas.openxmlformats.org/presentationml/2006/ole">
            <mc:AlternateContent xmlns:mc="http://schemas.openxmlformats.org/markup-compatibility/2006">
              <mc:Choice xmlns:v="urn:schemas-microsoft-com:vml" Requires="v">
                <p:oleObj spid="_x0000_s49586" name="公式" r:id="rId13" imgW="583920" imgH="304560" progId="Equation.3">
                  <p:embed/>
                </p:oleObj>
              </mc:Choice>
              <mc:Fallback>
                <p:oleObj name="公式" r:id="rId13" imgW="583920" imgH="30456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07777" y="3075230"/>
                        <a:ext cx="1984603" cy="1037846"/>
                      </a:xfrm>
                      <a:prstGeom prst="rect">
                        <a:avLst/>
                      </a:prstGeom>
                      <a:noFill/>
                      <a:extLst/>
                    </p:spPr>
                  </p:pic>
                </p:oleObj>
              </mc:Fallback>
            </mc:AlternateContent>
          </a:graphicData>
        </a:graphic>
      </p:graphicFrame>
      <p:graphicFrame>
        <p:nvGraphicFramePr>
          <p:cNvPr id="49160" name="Object 8"/>
          <p:cNvGraphicFramePr>
            <a:graphicFrameLocks noChangeAspect="1"/>
          </p:cNvGraphicFramePr>
          <p:nvPr>
            <p:extLst>
              <p:ext uri="{D42A27DB-BD31-4B8C-83A1-F6EECF244321}">
                <p14:modId xmlns:p14="http://schemas.microsoft.com/office/powerpoint/2010/main" val="3886817953"/>
              </p:ext>
            </p:extLst>
          </p:nvPr>
        </p:nvGraphicFramePr>
        <p:xfrm>
          <a:off x="3131840" y="4077072"/>
          <a:ext cx="3407270" cy="1126664"/>
        </p:xfrm>
        <a:graphic>
          <a:graphicData uri="http://schemas.openxmlformats.org/presentationml/2006/ole">
            <mc:AlternateContent xmlns:mc="http://schemas.openxmlformats.org/markup-compatibility/2006">
              <mc:Choice xmlns:v="urn:schemas-microsoft-com:vml" Requires="v">
                <p:oleObj spid="_x0000_s49587" name="Equation" r:id="rId15" imgW="1180800" imgH="393480" progId="Equation.DSMT4">
                  <p:embed/>
                </p:oleObj>
              </mc:Choice>
              <mc:Fallback>
                <p:oleObj name="Equation" r:id="rId15" imgW="1180800" imgH="393480" progId="Equation.DSMT4">
                  <p:embed/>
                  <p:pic>
                    <p:nvPicPr>
                      <p:cNvPr id="0" name="Picture 8"/>
                      <p:cNvPicPr>
                        <a:picLocks noChangeAspect="1" noChangeArrowheads="1"/>
                      </p:cNvPicPr>
                      <p:nvPr/>
                    </p:nvPicPr>
                    <p:blipFill>
                      <a:blip r:embed="rId16"/>
                      <a:srcRect/>
                      <a:stretch>
                        <a:fillRect/>
                      </a:stretch>
                    </p:blipFill>
                    <p:spPr bwMode="auto">
                      <a:xfrm>
                        <a:off x="3131840" y="4077072"/>
                        <a:ext cx="3407270" cy="1126664"/>
                      </a:xfrm>
                      <a:prstGeom prst="rect">
                        <a:avLst/>
                      </a:prstGeom>
                      <a:no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1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15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1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285728"/>
            <a:ext cx="7772400" cy="676260"/>
          </a:xfrm>
        </p:spPr>
        <p:txBody>
          <a:bodyPr/>
          <a:lstStyle/>
          <a:p>
            <a:r>
              <a:rPr lang="en-US" altLang="zh-CN" sz="3200" dirty="0" smtClean="0">
                <a:latin typeface="宋体" pitchFamily="2" charset="-122"/>
              </a:rPr>
              <a:t>§4</a:t>
            </a:r>
            <a:r>
              <a:rPr lang="en-US" altLang="zh-CN" sz="3200" dirty="0" smtClean="0"/>
              <a:t>.</a:t>
            </a:r>
            <a:r>
              <a:rPr lang="zh-CN" altLang="en-US" sz="3200" dirty="0" smtClean="0"/>
              <a:t>惠更斯原理和波的衍射</a:t>
            </a:r>
            <a:endParaRPr lang="zh-CN" altLang="en-US" sz="3200" dirty="0"/>
          </a:p>
        </p:txBody>
      </p:sp>
      <p:sp>
        <p:nvSpPr>
          <p:cNvPr id="3" name="内容占位符 2"/>
          <p:cNvSpPr>
            <a:spLocks noGrp="1"/>
          </p:cNvSpPr>
          <p:nvPr>
            <p:ph idx="1"/>
          </p:nvPr>
        </p:nvSpPr>
        <p:spPr>
          <a:xfrm>
            <a:off x="685800" y="928670"/>
            <a:ext cx="7772400" cy="5167330"/>
          </a:xfrm>
        </p:spPr>
        <p:txBody>
          <a:bodyPr/>
          <a:lstStyle/>
          <a:p>
            <a:pPr>
              <a:buNone/>
            </a:pPr>
            <a:r>
              <a:rPr lang="zh-CN" altLang="en-US" sz="2800" b="1" dirty="0" smtClean="0">
                <a:solidFill>
                  <a:schemeClr val="accent2"/>
                </a:solidFill>
              </a:rPr>
              <a:t>一、惠更斯原理：</a:t>
            </a:r>
            <a:endParaRPr lang="en-US" altLang="zh-CN" sz="2800" b="1" dirty="0" smtClean="0">
              <a:solidFill>
                <a:schemeClr val="accent2"/>
              </a:solidFill>
            </a:endParaRPr>
          </a:p>
          <a:p>
            <a:pPr>
              <a:buNone/>
            </a:pPr>
            <a:r>
              <a:rPr lang="en-US" altLang="zh-CN" sz="2800" dirty="0" smtClean="0"/>
              <a:t>		</a:t>
            </a:r>
            <a:r>
              <a:rPr lang="zh-CN" altLang="en-US" sz="2800" dirty="0" smtClean="0"/>
              <a:t>波前上的每一个点都可以看做是产生球面子波的波源，在后一时刻的新的波前就是这些子波的包迹。</a:t>
            </a:r>
            <a:r>
              <a:rPr lang="en-US" altLang="zh-CN" sz="2800" dirty="0" smtClean="0"/>
              <a:t>1678</a:t>
            </a:r>
            <a:r>
              <a:rPr lang="zh-CN" altLang="en-US" sz="2800" dirty="0" smtClean="0"/>
              <a:t>年提出。</a:t>
            </a:r>
            <a:endParaRPr lang="en-US" altLang="zh-CN" sz="28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a:p>
            <a:pPr>
              <a:buNone/>
            </a:pPr>
            <a:endParaRPr lang="en-US" altLang="zh-CN" sz="2000" dirty="0" smtClean="0"/>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23</a:t>
            </a:fld>
            <a:endParaRPr lang="en-US" altLang="zh-CN"/>
          </a:p>
        </p:txBody>
      </p:sp>
      <p:pic>
        <p:nvPicPr>
          <p:cNvPr id="28675" name="Picture 3"/>
          <p:cNvPicPr>
            <a:picLocks noChangeAspect="1" noChangeArrowheads="1"/>
          </p:cNvPicPr>
          <p:nvPr/>
        </p:nvPicPr>
        <p:blipFill rotWithShape="1">
          <a:blip r:embed="rId2"/>
          <a:srcRect l="7402" t="6666" r="5959" b="5986"/>
          <a:stretch/>
        </p:blipFill>
        <p:spPr bwMode="auto">
          <a:xfrm>
            <a:off x="611560" y="2924944"/>
            <a:ext cx="4332516" cy="3494314"/>
          </a:xfrm>
          <a:prstGeom prst="rect">
            <a:avLst/>
          </a:prstGeom>
          <a:noFill/>
          <a:ln w="9525">
            <a:noFill/>
            <a:miter lim="800000"/>
            <a:headEnd/>
            <a:tailEnd/>
          </a:ln>
          <a:effectLst/>
        </p:spPr>
      </p:pic>
      <p:pic>
        <p:nvPicPr>
          <p:cNvPr id="28676" name="Picture 4"/>
          <p:cNvPicPr>
            <a:picLocks noChangeAspect="1" noChangeArrowheads="1"/>
          </p:cNvPicPr>
          <p:nvPr/>
        </p:nvPicPr>
        <p:blipFill rotWithShape="1">
          <a:blip r:embed="rId3"/>
          <a:srcRect l="10239" t="4251" r="7857" b="12925"/>
          <a:stretch/>
        </p:blipFill>
        <p:spPr bwMode="auto">
          <a:xfrm>
            <a:off x="4968044" y="2906486"/>
            <a:ext cx="3744685" cy="341811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42918"/>
            <a:ext cx="7772400" cy="5453082"/>
          </a:xfrm>
        </p:spPr>
        <p:txBody>
          <a:bodyPr/>
          <a:lstStyle/>
          <a:p>
            <a:pPr>
              <a:buNone/>
            </a:pPr>
            <a:r>
              <a:rPr lang="zh-CN" altLang="en-US" sz="2800" dirty="0" smtClean="0"/>
              <a:t>        波在各项同性的均匀介质中传播时，波面不会改变形状，波线为直线。当遇到障碍物或由一种介质进入另一种介质时，波面形状、波线将发生变化。这就涉及到波的衍射、反射、折射等现象。</a:t>
            </a:r>
            <a:endParaRPr lang="en-US" altLang="zh-CN" sz="2800" dirty="0" smtClean="0"/>
          </a:p>
          <a:p>
            <a:pPr>
              <a:buNone/>
            </a:pPr>
            <a:r>
              <a:rPr lang="zh-CN" altLang="en-US" sz="2800" b="1" dirty="0" smtClean="0">
                <a:solidFill>
                  <a:schemeClr val="accent2"/>
                </a:solidFill>
              </a:rPr>
              <a:t>二、波的衍射</a:t>
            </a:r>
            <a:endParaRPr lang="en-US" altLang="zh-CN" sz="2800" b="1" dirty="0" smtClean="0">
              <a:solidFill>
                <a:schemeClr val="accent2"/>
              </a:solidFill>
            </a:endParaRPr>
          </a:p>
          <a:p>
            <a:pPr>
              <a:buNone/>
            </a:pPr>
            <a:r>
              <a:rPr lang="en-US" altLang="zh-CN" sz="2800" dirty="0" smtClean="0"/>
              <a:t>	    </a:t>
            </a:r>
            <a:r>
              <a:rPr lang="zh-CN" altLang="en-US" sz="2800" dirty="0" smtClean="0"/>
              <a:t>波在经过障碍物时，波线发生弯曲，绕过障碍物的现象</a:t>
            </a:r>
            <a:r>
              <a:rPr lang="en-US" altLang="zh-CN" sz="2800" dirty="0" smtClean="0"/>
              <a:t>——</a:t>
            </a:r>
            <a:r>
              <a:rPr lang="zh-CN" altLang="en-US" sz="2800" b="1" dirty="0" smtClean="0">
                <a:solidFill>
                  <a:srgbClr val="C00000"/>
                </a:solidFill>
              </a:rPr>
              <a:t>波的衍射</a:t>
            </a:r>
            <a:r>
              <a:rPr lang="zh-CN" altLang="en-US" sz="2800" dirty="0" smtClean="0"/>
              <a:t>现象。波的衍射程度和障碍物的大小有关，与波长有关。波长越长，衍射现象越明显。</a:t>
            </a:r>
            <a:endParaRPr lang="en-US" altLang="zh-CN" sz="2800" dirty="0" smtClean="0"/>
          </a:p>
          <a:p>
            <a:pPr>
              <a:buNone/>
            </a:pPr>
            <a:r>
              <a:rPr lang="en-US" altLang="zh-CN" sz="2800" dirty="0"/>
              <a:t> </a:t>
            </a:r>
            <a:r>
              <a:rPr lang="en-US" altLang="zh-CN" sz="2800" dirty="0" smtClean="0"/>
              <a:t>       </a:t>
            </a:r>
            <a:r>
              <a:rPr lang="zh-CN" altLang="en-US" sz="2800" dirty="0" smtClean="0"/>
              <a:t>定量讨论，需要利用惠更斯菲涅尔原理，在光学中讨论。</a:t>
            </a:r>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24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142984"/>
            <a:ext cx="7772400" cy="4953016"/>
          </a:xfrm>
        </p:spPr>
        <p:txBody>
          <a:bodyPr/>
          <a:lstStyle/>
          <a:p>
            <a:pPr>
              <a:buNone/>
            </a:pPr>
            <a:r>
              <a:rPr lang="zh-CN" altLang="en-US" sz="2800" b="1" dirty="0" smtClean="0">
                <a:solidFill>
                  <a:schemeClr val="accent2"/>
                </a:solidFill>
              </a:rPr>
              <a:t>一、波的反射</a:t>
            </a:r>
            <a:endParaRPr lang="en-US" altLang="zh-CN" sz="2800" b="1" dirty="0" smtClean="0">
              <a:solidFill>
                <a:schemeClr val="accent2"/>
              </a:solidFill>
            </a:endParaRPr>
          </a:p>
          <a:p>
            <a:pPr>
              <a:buNone/>
            </a:pPr>
            <a:r>
              <a:rPr lang="en-US" altLang="zh-CN" sz="2800" dirty="0" smtClean="0"/>
              <a:t>A,B,C,D,E</a:t>
            </a:r>
            <a:r>
              <a:rPr lang="zh-CN" altLang="en-US" sz="2800" dirty="0" smtClean="0"/>
              <a:t>不同时刻波前与</a:t>
            </a:r>
            <a:r>
              <a:rPr lang="en-US" altLang="zh-CN" sz="2800" dirty="0" smtClean="0"/>
              <a:t>MN</a:t>
            </a:r>
            <a:r>
              <a:rPr lang="zh-CN" altLang="en-US" sz="2800" dirty="0" smtClean="0"/>
              <a:t>的接触点</a:t>
            </a:r>
            <a:endParaRPr lang="en-US" altLang="zh-CN" sz="2800" dirty="0" smtClean="0"/>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25</a:t>
            </a:fld>
            <a:endParaRPr lang="en-US" altLang="zh-CN"/>
          </a:p>
        </p:txBody>
      </p:sp>
      <p:sp>
        <p:nvSpPr>
          <p:cNvPr id="5" name="矩形 4"/>
          <p:cNvSpPr/>
          <p:nvPr/>
        </p:nvSpPr>
        <p:spPr>
          <a:xfrm>
            <a:off x="2945444" y="642918"/>
            <a:ext cx="3877985" cy="584775"/>
          </a:xfrm>
          <a:prstGeom prst="rect">
            <a:avLst/>
          </a:prstGeom>
        </p:spPr>
        <p:txBody>
          <a:bodyPr wrap="none">
            <a:spAutoFit/>
          </a:bodyPr>
          <a:lstStyle/>
          <a:p>
            <a:r>
              <a:rPr lang="en-US" altLang="zh-CN" sz="3200" dirty="0" smtClean="0">
                <a:latin typeface="宋体" pitchFamily="2" charset="-122"/>
              </a:rPr>
              <a:t>§5</a:t>
            </a:r>
            <a:r>
              <a:rPr lang="en-US" altLang="zh-CN" sz="3200" dirty="0" smtClean="0"/>
              <a:t>.</a:t>
            </a:r>
            <a:r>
              <a:rPr lang="zh-CN" altLang="en-US" sz="3200" dirty="0" smtClean="0"/>
              <a:t> 波的反射和折射</a:t>
            </a:r>
            <a:endParaRPr lang="zh-CN" altLang="en-US" sz="3200" dirty="0"/>
          </a:p>
        </p:txBody>
      </p:sp>
      <p:pic>
        <p:nvPicPr>
          <p:cNvPr id="29718" name="Picture 22"/>
          <p:cNvPicPr>
            <a:picLocks noChangeAspect="1" noChangeArrowheads="1"/>
          </p:cNvPicPr>
          <p:nvPr/>
        </p:nvPicPr>
        <p:blipFill>
          <a:blip r:embed="rId2"/>
          <a:srcRect/>
          <a:stretch>
            <a:fillRect/>
          </a:stretch>
        </p:blipFill>
        <p:spPr bwMode="auto">
          <a:xfrm>
            <a:off x="785786" y="2214554"/>
            <a:ext cx="6858048" cy="438465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642918"/>
            <a:ext cx="7918648" cy="5453082"/>
          </a:xfrm>
        </p:spPr>
        <p:txBody>
          <a:bodyPr/>
          <a:lstStyle/>
          <a:p>
            <a:pPr>
              <a:buNone/>
            </a:pPr>
            <a:r>
              <a:rPr lang="zh-CN" altLang="en-US" sz="2800" dirty="0" smtClean="0"/>
              <a:t>∵入射波与反射波的波速相等</a:t>
            </a: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r>
              <a:rPr lang="zh-CN" altLang="en-US" sz="2800" dirty="0" smtClean="0"/>
              <a:t>这就证明了</a:t>
            </a:r>
            <a:r>
              <a:rPr lang="zh-CN" altLang="en-US" sz="2800" b="1" dirty="0" smtClean="0">
                <a:solidFill>
                  <a:srgbClr val="C00000"/>
                </a:solidFill>
              </a:rPr>
              <a:t>反射定律</a:t>
            </a:r>
            <a:r>
              <a:rPr lang="zh-CN" altLang="en-US" sz="2800" dirty="0" smtClean="0"/>
              <a:t>：</a:t>
            </a:r>
            <a:endParaRPr lang="en-US" altLang="zh-CN" sz="2800" dirty="0" smtClean="0"/>
          </a:p>
          <a:p>
            <a:pPr marL="0" indent="0">
              <a:buNone/>
            </a:pPr>
            <a:r>
              <a:rPr lang="zh-CN" altLang="en-US" sz="2800" b="1" dirty="0" smtClean="0">
                <a:solidFill>
                  <a:srgbClr val="C00000"/>
                </a:solidFill>
              </a:rPr>
              <a:t>入射</a:t>
            </a:r>
            <a:r>
              <a:rPr lang="zh-CN" altLang="en-US" sz="2800" b="1" dirty="0">
                <a:solidFill>
                  <a:srgbClr val="C00000"/>
                </a:solidFill>
              </a:rPr>
              <a:t>线</a:t>
            </a:r>
            <a:r>
              <a:rPr lang="zh-CN" altLang="en-US" sz="2800" b="1" dirty="0" smtClean="0">
                <a:solidFill>
                  <a:srgbClr val="C00000"/>
                </a:solidFill>
              </a:rPr>
              <a:t>、法线、反射线在同一平面内，入射角等于反射角。</a:t>
            </a:r>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26</a:t>
            </a:fld>
            <a:endParaRPr lang="en-US" altLang="zh-CN"/>
          </a:p>
        </p:txBody>
      </p:sp>
      <p:graphicFrame>
        <p:nvGraphicFramePr>
          <p:cNvPr id="50178" name="Object 2"/>
          <p:cNvGraphicFramePr>
            <a:graphicFrameLocks noChangeAspect="1"/>
          </p:cNvGraphicFramePr>
          <p:nvPr>
            <p:extLst>
              <p:ext uri="{D42A27DB-BD31-4B8C-83A1-F6EECF244321}">
                <p14:modId xmlns:p14="http://schemas.microsoft.com/office/powerpoint/2010/main" val="3662177344"/>
              </p:ext>
            </p:extLst>
          </p:nvPr>
        </p:nvGraphicFramePr>
        <p:xfrm>
          <a:off x="611560" y="1340768"/>
          <a:ext cx="7452939" cy="3179257"/>
        </p:xfrm>
        <a:graphic>
          <a:graphicData uri="http://schemas.openxmlformats.org/presentationml/2006/ole">
            <mc:AlternateContent xmlns:mc="http://schemas.openxmlformats.org/markup-compatibility/2006">
              <mc:Choice xmlns:v="urn:schemas-microsoft-com:vml" Requires="v">
                <p:oleObj spid="_x0000_s50240" name="Equation" r:id="rId3" imgW="3111480" imgH="1320480" progId="Equation.DSMT4">
                  <p:embed/>
                </p:oleObj>
              </mc:Choice>
              <mc:Fallback>
                <p:oleObj name="Equation" r:id="rId3" imgW="3111480" imgH="1320480" progId="Equation.DSMT4">
                  <p:embed/>
                  <p:pic>
                    <p:nvPicPr>
                      <p:cNvPr id="0" name="Picture 2"/>
                      <p:cNvPicPr>
                        <a:picLocks noChangeAspect="1" noChangeArrowheads="1"/>
                      </p:cNvPicPr>
                      <p:nvPr/>
                    </p:nvPicPr>
                    <p:blipFill>
                      <a:blip r:embed="rId4"/>
                      <a:srcRect/>
                      <a:stretch>
                        <a:fillRect/>
                      </a:stretch>
                    </p:blipFill>
                    <p:spPr bwMode="auto">
                      <a:xfrm>
                        <a:off x="611560" y="1340768"/>
                        <a:ext cx="7452939" cy="3179257"/>
                      </a:xfrm>
                      <a:prstGeom prst="rect">
                        <a:avLst/>
                      </a:prstGeom>
                      <a:noFill/>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500042"/>
            <a:ext cx="7772400" cy="5381644"/>
          </a:xfrm>
        </p:spPr>
        <p:txBody>
          <a:bodyPr/>
          <a:lstStyle/>
          <a:p>
            <a:pPr>
              <a:buNone/>
            </a:pPr>
            <a:r>
              <a:rPr lang="zh-CN" altLang="en-US" sz="2800" b="1" dirty="0" smtClean="0">
                <a:solidFill>
                  <a:schemeClr val="accent2"/>
                </a:solidFill>
              </a:rPr>
              <a:t>二、波的折射</a:t>
            </a:r>
            <a:endParaRPr lang="en-US" altLang="zh-CN" sz="2800" b="1" dirty="0" smtClean="0">
              <a:solidFill>
                <a:schemeClr val="accent2"/>
              </a:solidFill>
            </a:endParaRPr>
          </a:p>
          <a:p>
            <a:pPr>
              <a:buNone/>
            </a:pP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800" dirty="0" smtClean="0"/>
          </a:p>
          <a:p>
            <a:pPr>
              <a:buNone/>
            </a:pPr>
            <a:endParaRPr lang="en-US" altLang="zh-CN" sz="2000" dirty="0" smtClean="0"/>
          </a:p>
          <a:p>
            <a:pPr>
              <a:buNone/>
            </a:pPr>
            <a:endParaRPr lang="zh-CN" altLang="en-US" sz="2000" dirty="0"/>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27</a:t>
            </a:fld>
            <a:endParaRPr lang="en-US" altLang="zh-CN"/>
          </a:p>
        </p:txBody>
      </p:sp>
      <p:pic>
        <p:nvPicPr>
          <p:cNvPr id="30732" name="Picture 12"/>
          <p:cNvPicPr>
            <a:picLocks noChangeAspect="1" noChangeArrowheads="1"/>
          </p:cNvPicPr>
          <p:nvPr/>
        </p:nvPicPr>
        <p:blipFill>
          <a:blip r:embed="rId3"/>
          <a:srcRect/>
          <a:stretch>
            <a:fillRect/>
          </a:stretch>
        </p:blipFill>
        <p:spPr bwMode="auto">
          <a:xfrm>
            <a:off x="1500166" y="1357297"/>
            <a:ext cx="5500726" cy="4815897"/>
          </a:xfrm>
          <a:prstGeom prst="rect">
            <a:avLst/>
          </a:prstGeom>
          <a:noFill/>
          <a:ln w="9525">
            <a:noFill/>
            <a:miter lim="800000"/>
            <a:headEnd/>
            <a:tailEnd/>
          </a:ln>
          <a:effectLst/>
        </p:spPr>
      </p:pic>
      <p:graphicFrame>
        <p:nvGraphicFramePr>
          <p:cNvPr id="2" name="对象 1"/>
          <p:cNvGraphicFramePr>
            <a:graphicFrameLocks noChangeAspect="1"/>
          </p:cNvGraphicFramePr>
          <p:nvPr>
            <p:extLst>
              <p:ext uri="{D42A27DB-BD31-4B8C-83A1-F6EECF244321}">
                <p14:modId xmlns:p14="http://schemas.microsoft.com/office/powerpoint/2010/main" val="1928690918"/>
              </p:ext>
            </p:extLst>
          </p:nvPr>
        </p:nvGraphicFramePr>
        <p:xfrm>
          <a:off x="3563888" y="4725144"/>
          <a:ext cx="279378" cy="363191"/>
        </p:xfrm>
        <a:graphic>
          <a:graphicData uri="http://schemas.openxmlformats.org/presentationml/2006/ole">
            <mc:AlternateContent xmlns:mc="http://schemas.openxmlformats.org/markup-compatibility/2006">
              <mc:Choice xmlns:v="urn:schemas-microsoft-com:vml" Requires="v">
                <p:oleObj spid="_x0000_s60448" name="Equation" r:id="rId4" imgW="126720" imgH="164880" progId="Equation.DSMT4">
                  <p:embed/>
                </p:oleObj>
              </mc:Choice>
              <mc:Fallback>
                <p:oleObj name="Equation" r:id="rId4" imgW="126720" imgH="164880" progId="Equation.DSMT4">
                  <p:embed/>
                  <p:pic>
                    <p:nvPicPr>
                      <p:cNvPr id="0" name=""/>
                      <p:cNvPicPr/>
                      <p:nvPr/>
                    </p:nvPicPr>
                    <p:blipFill>
                      <a:blip r:embed="rId5"/>
                      <a:stretch>
                        <a:fillRect/>
                      </a:stretch>
                    </p:blipFill>
                    <p:spPr>
                      <a:xfrm>
                        <a:off x="3563888" y="4725144"/>
                        <a:ext cx="279378" cy="363191"/>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28</a:t>
            </a:fld>
            <a:endParaRPr lang="en-US" altLang="zh-CN"/>
          </a:p>
        </p:txBody>
      </p:sp>
      <p:graphicFrame>
        <p:nvGraphicFramePr>
          <p:cNvPr id="51202" name="Object 2"/>
          <p:cNvGraphicFramePr>
            <a:graphicFrameLocks noChangeAspect="1"/>
          </p:cNvGraphicFramePr>
          <p:nvPr>
            <p:extLst>
              <p:ext uri="{D42A27DB-BD31-4B8C-83A1-F6EECF244321}">
                <p14:modId xmlns:p14="http://schemas.microsoft.com/office/powerpoint/2010/main" val="33601545"/>
              </p:ext>
            </p:extLst>
          </p:nvPr>
        </p:nvGraphicFramePr>
        <p:xfrm>
          <a:off x="483639" y="800708"/>
          <a:ext cx="4675890" cy="4880905"/>
        </p:xfrm>
        <a:graphic>
          <a:graphicData uri="http://schemas.openxmlformats.org/presentationml/2006/ole">
            <mc:AlternateContent xmlns:mc="http://schemas.openxmlformats.org/markup-compatibility/2006">
              <mc:Choice xmlns:v="urn:schemas-microsoft-com:vml" Requires="v">
                <p:oleObj spid="_x0000_s51263" name="Equation" r:id="rId3" imgW="1955520" imgH="2031840" progId="Equation.DSMT4">
                  <p:embed/>
                </p:oleObj>
              </mc:Choice>
              <mc:Fallback>
                <p:oleObj name="Equation" r:id="rId3" imgW="1955520" imgH="2031840" progId="Equation.DSMT4">
                  <p:embed/>
                  <p:pic>
                    <p:nvPicPr>
                      <p:cNvPr id="0" name="Picture 2"/>
                      <p:cNvPicPr>
                        <a:picLocks noChangeAspect="1" noChangeArrowheads="1"/>
                      </p:cNvPicPr>
                      <p:nvPr/>
                    </p:nvPicPr>
                    <p:blipFill>
                      <a:blip r:embed="rId4"/>
                      <a:srcRect/>
                      <a:stretch>
                        <a:fillRect/>
                      </a:stretch>
                    </p:blipFill>
                    <p:spPr bwMode="auto">
                      <a:xfrm>
                        <a:off x="483639" y="800708"/>
                        <a:ext cx="4675890" cy="4880905"/>
                      </a:xfrm>
                      <a:prstGeom prst="rect">
                        <a:avLst/>
                      </a:prstGeom>
                      <a:noFill/>
                      <a:extLst/>
                    </p:spPr>
                  </p:pic>
                </p:oleObj>
              </mc:Fallback>
            </mc:AlternateContent>
          </a:graphicData>
        </a:graphic>
      </p:graphicFrame>
      <p:sp>
        <p:nvSpPr>
          <p:cNvPr id="6" name="矩形 5"/>
          <p:cNvSpPr/>
          <p:nvPr/>
        </p:nvSpPr>
        <p:spPr>
          <a:xfrm>
            <a:off x="2843808" y="4869160"/>
            <a:ext cx="2704587" cy="523220"/>
          </a:xfrm>
          <a:prstGeom prst="rect">
            <a:avLst/>
          </a:prstGeom>
        </p:spPr>
        <p:txBody>
          <a:bodyPr wrap="none">
            <a:spAutoFit/>
          </a:bodyPr>
          <a:lstStyle/>
          <a:p>
            <a:pPr>
              <a:buNone/>
            </a:pPr>
            <a:r>
              <a:rPr lang="zh-CN" altLang="en-US" sz="2800" dirty="0" smtClean="0"/>
              <a:t>这就是</a:t>
            </a:r>
            <a:r>
              <a:rPr lang="zh-CN" altLang="en-US" sz="2800" b="1" dirty="0" smtClean="0">
                <a:solidFill>
                  <a:srgbClr val="C00000"/>
                </a:solidFill>
              </a:rPr>
              <a:t>折射定律</a:t>
            </a:r>
            <a:endParaRPr lang="en-US" altLang="zh-CN" sz="2800" b="1" dirty="0" smtClean="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071546"/>
            <a:ext cx="8358246" cy="5024454"/>
          </a:xfrm>
        </p:spPr>
        <p:txBody>
          <a:bodyPr/>
          <a:lstStyle/>
          <a:p>
            <a:pPr>
              <a:buFont typeface="Arial" pitchFamily="34" charset="0"/>
              <a:buChar char="•"/>
            </a:pPr>
            <a:r>
              <a:rPr lang="zh-CN" altLang="en-US" sz="2800" dirty="0" smtClean="0"/>
              <a:t>几个波源产生的波在同一介质中传播时，它们各自保持原有特性，各自独立传播。</a:t>
            </a:r>
            <a:r>
              <a:rPr lang="en-US" altLang="zh-CN" sz="2800" dirty="0" smtClean="0"/>
              <a:t>——</a:t>
            </a:r>
            <a:r>
              <a:rPr lang="zh-CN" altLang="en-US" sz="2800" b="1" dirty="0" smtClean="0">
                <a:solidFill>
                  <a:srgbClr val="C00000"/>
                </a:solidFill>
              </a:rPr>
              <a:t>波的叠加原理</a:t>
            </a:r>
            <a:r>
              <a:rPr lang="zh-CN" altLang="en-US" sz="2800" dirty="0" smtClean="0"/>
              <a:t>或</a:t>
            </a:r>
            <a:r>
              <a:rPr lang="zh-CN" altLang="en-US" sz="2800" b="1" dirty="0" smtClean="0">
                <a:solidFill>
                  <a:srgbClr val="C00000"/>
                </a:solidFill>
              </a:rPr>
              <a:t>波的独立传播原理</a:t>
            </a:r>
            <a:r>
              <a:rPr lang="zh-CN" altLang="en-US" sz="2800" dirty="0" smtClean="0"/>
              <a:t>。</a:t>
            </a:r>
            <a:endParaRPr lang="en-US" altLang="zh-CN" sz="2800" dirty="0" smtClean="0"/>
          </a:p>
          <a:p>
            <a:r>
              <a:rPr lang="zh-CN" altLang="en-US" sz="2800" dirty="0" smtClean="0"/>
              <a:t>如介质中的质点同时受到两列波的作用，它们振动应该是各波引起振动的叠加。</a:t>
            </a:r>
            <a:endParaRPr lang="en-US" altLang="zh-CN" sz="2800" dirty="0" smtClean="0"/>
          </a:p>
          <a:p>
            <a:r>
              <a:rPr lang="zh-CN" altLang="en-US" sz="2800" dirty="0" smtClean="0"/>
              <a:t>如果两列波之间没有明显关系，叠加以后比较复杂，没有明显特征。</a:t>
            </a:r>
            <a:endParaRPr lang="en-US" altLang="zh-CN" sz="2800" dirty="0" smtClean="0"/>
          </a:p>
          <a:p>
            <a:r>
              <a:rPr lang="zh-CN" altLang="en-US" sz="2800" dirty="0"/>
              <a:t>如果两列波</a:t>
            </a:r>
            <a:r>
              <a:rPr lang="zh-CN" altLang="en-US" sz="2800" dirty="0" smtClean="0"/>
              <a:t>之间满足一定条件，则可得到稳定的叠加图样。这样的条件</a:t>
            </a:r>
            <a:r>
              <a:rPr lang="en-US" altLang="zh-CN" sz="2800" dirty="0" smtClean="0"/>
              <a:t>——</a:t>
            </a:r>
            <a:r>
              <a:rPr lang="zh-CN" altLang="en-US" sz="2800" b="1" dirty="0" smtClean="0">
                <a:solidFill>
                  <a:srgbClr val="C00000"/>
                </a:solidFill>
              </a:rPr>
              <a:t>相干条件</a:t>
            </a:r>
            <a:r>
              <a:rPr lang="zh-CN" altLang="en-US" sz="2800" dirty="0" smtClean="0"/>
              <a:t>。</a:t>
            </a:r>
            <a:endParaRPr lang="en-US" altLang="zh-CN" sz="2800" dirty="0" smtClean="0"/>
          </a:p>
        </p:txBody>
      </p:sp>
      <p:sp>
        <p:nvSpPr>
          <p:cNvPr id="4" name="灯片编号占位符 3"/>
          <p:cNvSpPr>
            <a:spLocks noGrp="1"/>
          </p:cNvSpPr>
          <p:nvPr>
            <p:ph type="sldNum" sz="quarter" idx="12"/>
          </p:nvPr>
        </p:nvSpPr>
        <p:spPr>
          <a:xfrm>
            <a:off x="6553200" y="6450997"/>
            <a:ext cx="1905000" cy="457200"/>
          </a:xfrm>
        </p:spPr>
        <p:txBody>
          <a:bodyPr/>
          <a:lstStyle/>
          <a:p>
            <a:pPr>
              <a:defRPr/>
            </a:pPr>
            <a:fld id="{E286635B-3828-47C7-AF94-9DBB0986B8DF}" type="slidenum">
              <a:rPr lang="en-US" altLang="zh-CN" smtClean="0"/>
              <a:pPr>
                <a:defRPr/>
              </a:pPr>
              <a:t>29</a:t>
            </a:fld>
            <a:endParaRPr lang="en-US" altLang="zh-CN" dirty="0"/>
          </a:p>
        </p:txBody>
      </p:sp>
      <p:sp>
        <p:nvSpPr>
          <p:cNvPr id="5" name="矩形 4"/>
          <p:cNvSpPr/>
          <p:nvPr/>
        </p:nvSpPr>
        <p:spPr>
          <a:xfrm>
            <a:off x="2425236" y="357166"/>
            <a:ext cx="4698722" cy="584775"/>
          </a:xfrm>
          <a:prstGeom prst="rect">
            <a:avLst/>
          </a:prstGeom>
        </p:spPr>
        <p:txBody>
          <a:bodyPr wrap="none">
            <a:spAutoFit/>
          </a:bodyPr>
          <a:lstStyle/>
          <a:p>
            <a:r>
              <a:rPr lang="en-US" altLang="zh-CN" sz="3200" dirty="0" smtClean="0">
                <a:latin typeface="宋体" pitchFamily="2" charset="-122"/>
              </a:rPr>
              <a:t>§6</a:t>
            </a:r>
            <a:r>
              <a:rPr lang="en-US" altLang="zh-CN" sz="3200" dirty="0" smtClean="0"/>
              <a:t>.</a:t>
            </a:r>
            <a:r>
              <a:rPr lang="zh-CN" altLang="en-US" sz="3200" dirty="0" smtClean="0"/>
              <a:t> 波的迭加原理及干涉</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571480"/>
            <a:ext cx="8064896" cy="5381644"/>
          </a:xfrm>
        </p:spPr>
        <p:txBody>
          <a:bodyPr/>
          <a:lstStyle/>
          <a:p>
            <a:pPr>
              <a:buNone/>
            </a:pPr>
            <a:r>
              <a:rPr lang="zh-CN" altLang="en-US" sz="2800" b="1" dirty="0" smtClean="0">
                <a:solidFill>
                  <a:schemeClr val="accent2"/>
                </a:solidFill>
              </a:rPr>
              <a:t>二、横波与纵波</a:t>
            </a:r>
            <a:endParaRPr lang="en-US" altLang="zh-CN" sz="2800" b="1" dirty="0">
              <a:solidFill>
                <a:schemeClr val="accent2"/>
              </a:solidFill>
            </a:endParaRPr>
          </a:p>
          <a:p>
            <a:pPr>
              <a:buNone/>
            </a:pPr>
            <a:r>
              <a:rPr lang="zh-CN" altLang="en-US" sz="2800" dirty="0" smtClean="0"/>
              <a:t>介质中质点振动方向与波的传播方向垂直</a:t>
            </a:r>
            <a:r>
              <a:rPr lang="en-US" altLang="zh-CN" sz="2800" dirty="0" smtClean="0"/>
              <a:t>——</a:t>
            </a:r>
            <a:r>
              <a:rPr lang="zh-CN" altLang="en-US" sz="2800" b="1" dirty="0" smtClean="0">
                <a:solidFill>
                  <a:srgbClr val="C00000"/>
                </a:solidFill>
              </a:rPr>
              <a:t>横波</a:t>
            </a:r>
            <a:endParaRPr lang="en-US" altLang="zh-CN" sz="2800" b="1" dirty="0" smtClean="0">
              <a:solidFill>
                <a:srgbClr val="C00000"/>
              </a:solidFill>
            </a:endParaRPr>
          </a:p>
          <a:p>
            <a:pPr marL="719138" indent="-719138">
              <a:buNone/>
            </a:pPr>
            <a:r>
              <a:rPr lang="zh-CN" altLang="en-US" sz="2800" dirty="0" smtClean="0"/>
              <a:t>介质中质点振动方向与波的传播方向相同</a:t>
            </a:r>
            <a:r>
              <a:rPr lang="en-US" altLang="zh-CN" sz="2800" dirty="0" smtClean="0"/>
              <a:t>——</a:t>
            </a:r>
            <a:r>
              <a:rPr lang="zh-CN" altLang="en-US" sz="2800" b="1" dirty="0" smtClean="0">
                <a:solidFill>
                  <a:srgbClr val="C00000"/>
                </a:solidFill>
              </a:rPr>
              <a:t>纵波</a:t>
            </a:r>
            <a:endParaRPr lang="en-US" altLang="zh-CN" sz="2800" b="1" dirty="0" smtClean="0">
              <a:solidFill>
                <a:srgbClr val="C00000"/>
              </a:solidFill>
            </a:endParaRPr>
          </a:p>
          <a:p>
            <a:pPr marL="0" indent="0"/>
            <a:r>
              <a:rPr lang="zh-CN" altLang="en-US" sz="2800" b="1" dirty="0" smtClean="0">
                <a:solidFill>
                  <a:srgbClr val="C00000"/>
                </a:solidFill>
              </a:rPr>
              <a:t>波形曲线</a:t>
            </a:r>
            <a:r>
              <a:rPr lang="zh-CN" altLang="en-US" sz="2800" dirty="0" smtClean="0"/>
              <a:t>：</a:t>
            </a:r>
            <a:r>
              <a:rPr lang="en-US" altLang="zh-CN" sz="2800" dirty="0" smtClean="0"/>
              <a:t>X</a:t>
            </a:r>
            <a:r>
              <a:rPr lang="zh-CN" altLang="en-US" sz="2800" dirty="0" smtClean="0"/>
              <a:t>表示波</a:t>
            </a:r>
            <a:endParaRPr lang="en-US" altLang="zh-CN" sz="2800" dirty="0" smtClean="0"/>
          </a:p>
          <a:p>
            <a:pPr marL="0" indent="0">
              <a:buNone/>
            </a:pPr>
            <a:r>
              <a:rPr lang="en-US" altLang="zh-CN" sz="2800" dirty="0"/>
              <a:t> </a:t>
            </a:r>
            <a:r>
              <a:rPr lang="zh-CN" altLang="en-US" sz="2800" dirty="0" smtClean="0"/>
              <a:t>的传播方向（或各质</a:t>
            </a:r>
            <a:endParaRPr lang="en-US" altLang="zh-CN" sz="2800" dirty="0" smtClean="0"/>
          </a:p>
          <a:p>
            <a:pPr marL="0" indent="0">
              <a:buNone/>
            </a:pPr>
            <a:r>
              <a:rPr lang="zh-CN" altLang="en-US" sz="2800" dirty="0" smtClean="0"/>
              <a:t>点的平衡位置），</a:t>
            </a:r>
            <a:r>
              <a:rPr lang="en-US" altLang="zh-CN" sz="2800" dirty="0" smtClean="0"/>
              <a:t>Y</a:t>
            </a:r>
          </a:p>
          <a:p>
            <a:pPr marL="0" indent="0">
              <a:buNone/>
            </a:pPr>
            <a:r>
              <a:rPr lang="zh-CN" altLang="en-US" sz="2800" dirty="0" smtClean="0"/>
              <a:t>表示</a:t>
            </a:r>
            <a:r>
              <a:rPr lang="en-US" altLang="zh-CN" sz="2800" dirty="0" smtClean="0"/>
              <a:t> </a:t>
            </a:r>
            <a:r>
              <a:rPr lang="zh-CN" altLang="en-US" sz="2800" dirty="0" smtClean="0"/>
              <a:t>质点的位移。</a:t>
            </a:r>
            <a:endParaRPr lang="en-US" altLang="zh-CN" sz="2800" dirty="0" smtClean="0"/>
          </a:p>
          <a:p>
            <a:pPr marL="0" indent="0">
              <a:buNone/>
            </a:pPr>
            <a:r>
              <a:rPr lang="zh-CN" altLang="en-US" sz="2800" b="1" dirty="0">
                <a:solidFill>
                  <a:srgbClr val="C00000"/>
                </a:solidFill>
              </a:rPr>
              <a:t>对于横波</a:t>
            </a:r>
            <a:r>
              <a:rPr lang="zh-CN" altLang="en-US" sz="2800" dirty="0"/>
              <a:t>：曲线</a:t>
            </a:r>
            <a:r>
              <a:rPr lang="zh-CN" altLang="en-US" sz="2800" dirty="0" smtClean="0"/>
              <a:t>正好与</a:t>
            </a:r>
            <a:r>
              <a:rPr lang="zh-CN" altLang="en-US" sz="2800" dirty="0"/>
              <a:t>介质中的波形一致</a:t>
            </a:r>
            <a:r>
              <a:rPr lang="zh-CN" altLang="en-US" sz="2800" dirty="0" smtClean="0"/>
              <a:t>。可直接看出</a:t>
            </a:r>
            <a:r>
              <a:rPr lang="zh-CN" altLang="en-US" sz="2800" b="1" dirty="0" smtClean="0">
                <a:solidFill>
                  <a:srgbClr val="C00000"/>
                </a:solidFill>
              </a:rPr>
              <a:t>波峰</a:t>
            </a:r>
            <a:r>
              <a:rPr lang="zh-CN" altLang="en-US" sz="2800" dirty="0" smtClean="0"/>
              <a:t>和</a:t>
            </a:r>
            <a:r>
              <a:rPr lang="zh-CN" altLang="en-US" sz="2800" b="1" dirty="0" smtClean="0">
                <a:solidFill>
                  <a:srgbClr val="C00000"/>
                </a:solidFill>
              </a:rPr>
              <a:t>波谷</a:t>
            </a:r>
            <a:r>
              <a:rPr lang="zh-CN" altLang="en-US" sz="2800" dirty="0" smtClean="0"/>
              <a:t>。</a:t>
            </a:r>
            <a:endParaRPr lang="en-US" altLang="zh-CN" sz="2800" dirty="0"/>
          </a:p>
          <a:p>
            <a:pPr marL="0" indent="0">
              <a:buNone/>
            </a:pPr>
            <a:r>
              <a:rPr lang="zh-CN" altLang="en-US" sz="2800" b="1" dirty="0">
                <a:solidFill>
                  <a:srgbClr val="C00000"/>
                </a:solidFill>
              </a:rPr>
              <a:t>对于纵波</a:t>
            </a:r>
            <a:r>
              <a:rPr lang="zh-CN" altLang="en-US" sz="2800" dirty="0"/>
              <a:t>：质点的运动方向与波的传播方向一致，曲线</a:t>
            </a:r>
            <a:r>
              <a:rPr lang="zh-CN" altLang="en-US" sz="2800" dirty="0" smtClean="0"/>
              <a:t>上点的</a:t>
            </a:r>
            <a:r>
              <a:rPr lang="en-US" altLang="zh-CN" sz="2800" dirty="0" smtClean="0"/>
              <a:t>Y</a:t>
            </a:r>
            <a:r>
              <a:rPr lang="zh-CN" altLang="en-US" sz="2800" dirty="0" smtClean="0"/>
              <a:t>坐标只</a:t>
            </a:r>
            <a:r>
              <a:rPr lang="zh-CN" altLang="en-US" sz="2800" dirty="0"/>
              <a:t>代表质点的位移</a:t>
            </a:r>
            <a:r>
              <a:rPr lang="zh-CN" altLang="en-US" sz="2800" dirty="0" smtClean="0"/>
              <a:t>。可推断</a:t>
            </a:r>
            <a:r>
              <a:rPr lang="zh-CN" altLang="en-US" sz="2800" b="1" dirty="0" smtClean="0">
                <a:solidFill>
                  <a:srgbClr val="C00000"/>
                </a:solidFill>
              </a:rPr>
              <a:t>疏部</a:t>
            </a:r>
            <a:r>
              <a:rPr lang="zh-CN" altLang="en-US" sz="2800" dirty="0" smtClean="0"/>
              <a:t>和</a:t>
            </a:r>
            <a:r>
              <a:rPr lang="zh-CN" altLang="en-US" sz="2800" b="1" dirty="0" smtClean="0">
                <a:solidFill>
                  <a:srgbClr val="C00000"/>
                </a:solidFill>
              </a:rPr>
              <a:t>密部</a:t>
            </a:r>
            <a:r>
              <a:rPr lang="zh-CN" altLang="en-US" sz="2800" dirty="0" smtClean="0"/>
              <a:t>的位置。</a:t>
            </a:r>
            <a:endParaRPr lang="en-US" altLang="zh-CN" sz="2800" dirty="0"/>
          </a:p>
        </p:txBody>
      </p:sp>
      <p:grpSp>
        <p:nvGrpSpPr>
          <p:cNvPr id="20" name="组合 19"/>
          <p:cNvGrpSpPr/>
          <p:nvPr/>
        </p:nvGrpSpPr>
        <p:grpSpPr>
          <a:xfrm>
            <a:off x="3922915" y="1988840"/>
            <a:ext cx="4357497" cy="2595498"/>
            <a:chOff x="3922915" y="2744924"/>
            <a:chExt cx="4357497" cy="2595498"/>
          </a:xfrm>
        </p:grpSpPr>
        <p:grpSp>
          <p:nvGrpSpPr>
            <p:cNvPr id="2" name="Group 2"/>
            <p:cNvGrpSpPr>
              <a:grpSpLocks/>
            </p:cNvGrpSpPr>
            <p:nvPr/>
          </p:nvGrpSpPr>
          <p:grpSpPr bwMode="auto">
            <a:xfrm>
              <a:off x="3922915" y="2744924"/>
              <a:ext cx="4357497" cy="2595498"/>
              <a:chOff x="13480" y="2951"/>
              <a:chExt cx="3064" cy="2058"/>
            </a:xfrm>
          </p:grpSpPr>
          <p:sp>
            <p:nvSpPr>
              <p:cNvPr id="6" name="Line 3"/>
              <p:cNvSpPr>
                <a:spLocks noChangeShapeType="1"/>
              </p:cNvSpPr>
              <p:nvPr/>
            </p:nvSpPr>
            <p:spPr bwMode="auto">
              <a:xfrm>
                <a:off x="13964" y="3286"/>
                <a:ext cx="252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Line 4"/>
              <p:cNvSpPr>
                <a:spLocks noChangeShapeType="1"/>
              </p:cNvSpPr>
              <p:nvPr/>
            </p:nvSpPr>
            <p:spPr bwMode="auto">
              <a:xfrm>
                <a:off x="14024" y="4486"/>
                <a:ext cx="252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8" name="Group 5"/>
              <p:cNvGrpSpPr>
                <a:grpSpLocks/>
              </p:cNvGrpSpPr>
              <p:nvPr/>
            </p:nvGrpSpPr>
            <p:grpSpPr bwMode="auto">
              <a:xfrm>
                <a:off x="13480" y="2951"/>
                <a:ext cx="3064" cy="2058"/>
                <a:chOff x="6240" y="12277"/>
                <a:chExt cx="3064" cy="2058"/>
              </a:xfrm>
            </p:grpSpPr>
            <p:grpSp>
              <p:nvGrpSpPr>
                <p:cNvPr id="9" name="Group 6"/>
                <p:cNvGrpSpPr>
                  <a:grpSpLocks/>
                </p:cNvGrpSpPr>
                <p:nvPr/>
              </p:nvGrpSpPr>
              <p:grpSpPr bwMode="auto">
                <a:xfrm>
                  <a:off x="6240" y="12277"/>
                  <a:ext cx="3064" cy="2058"/>
                  <a:chOff x="6240" y="12277"/>
                  <a:chExt cx="3064" cy="2058"/>
                </a:xfrm>
              </p:grpSpPr>
              <p:sp>
                <p:nvSpPr>
                  <p:cNvPr id="11" name="Text Box 11"/>
                  <p:cNvSpPr txBox="1">
                    <a:spLocks noChangeArrowheads="1"/>
                  </p:cNvSpPr>
                  <p:nvPr/>
                </p:nvSpPr>
                <p:spPr bwMode="auto">
                  <a:xfrm>
                    <a:off x="6240" y="12277"/>
                    <a:ext cx="3064" cy="205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rPr>
                      <a:t>    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rPr>
                      <a:t>    A</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Calibri" pitchFamily="34" charset="0"/>
                      <a:ea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rPr>
                      <a:t>     0                                                   X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altLang="zh-CN" b="0" i="0" u="none" strike="noStrike" cap="none" normalizeH="0" baseline="0" dirty="0" smtClean="0">
                      <a:ln>
                        <a:noFill/>
                      </a:ln>
                      <a:solidFill>
                        <a:schemeClr val="tx1"/>
                      </a:solidFill>
                      <a:effectLst/>
                      <a:latin typeface="Calibri" pitchFamily="34" charset="0"/>
                      <a:ea typeface="宋体"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rPr>
                      <a:t>    -A </a:t>
                    </a:r>
                    <a:endParaRPr kumimoji="0" lang="zh-CN" altLang="zh-CN" b="0" i="0" u="none" strike="noStrike" cap="none" normalizeH="0" baseline="0" dirty="0" smtClean="0">
                      <a:ln>
                        <a:noFill/>
                      </a:ln>
                      <a:solidFill>
                        <a:schemeClr val="tx1"/>
                      </a:solidFill>
                      <a:effectLst/>
                      <a:latin typeface="Arial" pitchFamily="34" charset="0"/>
                      <a:ea typeface="宋体" pitchFamily="2" charset="-122"/>
                    </a:endParaRPr>
                  </a:p>
                </p:txBody>
              </p:sp>
              <p:grpSp>
                <p:nvGrpSpPr>
                  <p:cNvPr id="10" name="Group 7"/>
                  <p:cNvGrpSpPr>
                    <a:grpSpLocks/>
                  </p:cNvGrpSpPr>
                  <p:nvPr/>
                </p:nvGrpSpPr>
                <p:grpSpPr bwMode="auto">
                  <a:xfrm>
                    <a:off x="6720" y="12360"/>
                    <a:ext cx="2520" cy="1680"/>
                    <a:chOff x="6720" y="12360"/>
                    <a:chExt cx="2520" cy="1680"/>
                  </a:xfrm>
                </p:grpSpPr>
                <p:sp>
                  <p:nvSpPr>
                    <p:cNvPr id="12" name="Line 8"/>
                    <p:cNvSpPr>
                      <a:spLocks noChangeShapeType="1"/>
                    </p:cNvSpPr>
                    <p:nvPr/>
                  </p:nvSpPr>
                  <p:spPr bwMode="auto">
                    <a:xfrm flipV="1">
                      <a:off x="6720" y="12360"/>
                      <a:ext cx="0" cy="168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Line 9"/>
                    <p:cNvSpPr>
                      <a:spLocks noChangeShapeType="1"/>
                    </p:cNvSpPr>
                    <p:nvPr/>
                  </p:nvSpPr>
                  <p:spPr bwMode="auto">
                    <a:xfrm>
                      <a:off x="6720" y="13200"/>
                      <a:ext cx="252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0"/>
                    <p:cNvSpPr>
                      <a:spLocks/>
                    </p:cNvSpPr>
                    <p:nvPr/>
                  </p:nvSpPr>
                  <p:spPr bwMode="auto">
                    <a:xfrm>
                      <a:off x="6720" y="12561"/>
                      <a:ext cx="2400" cy="1239"/>
                    </a:xfrm>
                    <a:custGeom>
                      <a:avLst/>
                      <a:gdLst>
                        <a:gd name="T0" fmla="*/ 0 w 2400"/>
                        <a:gd name="T1" fmla="*/ 420 h 1260"/>
                        <a:gd name="T2" fmla="*/ 240 w 2400"/>
                        <a:gd name="T3" fmla="*/ 60 h 1260"/>
                        <a:gd name="T4" fmla="*/ 720 w 2400"/>
                        <a:gd name="T5" fmla="*/ 660 h 1260"/>
                        <a:gd name="T6" fmla="*/ 1200 w 2400"/>
                        <a:gd name="T7" fmla="*/ 1260 h 1260"/>
                        <a:gd name="T8" fmla="*/ 1680 w 2400"/>
                        <a:gd name="T9" fmla="*/ 660 h 1260"/>
                        <a:gd name="T10" fmla="*/ 2160 w 2400"/>
                        <a:gd name="T11" fmla="*/ 60 h 1260"/>
                        <a:gd name="T12" fmla="*/ 2400 w 2400"/>
                        <a:gd name="T13" fmla="*/ 300 h 1260"/>
                      </a:gdLst>
                      <a:ahLst/>
                      <a:cxnLst>
                        <a:cxn ang="0">
                          <a:pos x="T0" y="T1"/>
                        </a:cxn>
                        <a:cxn ang="0">
                          <a:pos x="T2" y="T3"/>
                        </a:cxn>
                        <a:cxn ang="0">
                          <a:pos x="T4" y="T5"/>
                        </a:cxn>
                        <a:cxn ang="0">
                          <a:pos x="T6" y="T7"/>
                        </a:cxn>
                        <a:cxn ang="0">
                          <a:pos x="T8" y="T9"/>
                        </a:cxn>
                        <a:cxn ang="0">
                          <a:pos x="T10" y="T11"/>
                        </a:cxn>
                        <a:cxn ang="0">
                          <a:pos x="T12" y="T13"/>
                        </a:cxn>
                      </a:cxnLst>
                      <a:rect l="0" t="0" r="r" b="b"/>
                      <a:pathLst>
                        <a:path w="2400" h="1260">
                          <a:moveTo>
                            <a:pt x="0" y="420"/>
                          </a:moveTo>
                          <a:cubicBezTo>
                            <a:pt x="60" y="220"/>
                            <a:pt x="120" y="20"/>
                            <a:pt x="240" y="60"/>
                          </a:cubicBezTo>
                          <a:cubicBezTo>
                            <a:pt x="360" y="100"/>
                            <a:pt x="560" y="460"/>
                            <a:pt x="720" y="660"/>
                          </a:cubicBezTo>
                          <a:cubicBezTo>
                            <a:pt x="880" y="860"/>
                            <a:pt x="1040" y="1260"/>
                            <a:pt x="1200" y="1260"/>
                          </a:cubicBezTo>
                          <a:cubicBezTo>
                            <a:pt x="1360" y="1260"/>
                            <a:pt x="1520" y="860"/>
                            <a:pt x="1680" y="660"/>
                          </a:cubicBezTo>
                          <a:cubicBezTo>
                            <a:pt x="1840" y="460"/>
                            <a:pt x="2040" y="120"/>
                            <a:pt x="2160" y="60"/>
                          </a:cubicBezTo>
                          <a:cubicBezTo>
                            <a:pt x="2280" y="0"/>
                            <a:pt x="2340" y="150"/>
                            <a:pt x="2400" y="30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grpSp>
          </p:grpSp>
        </p:grpSp>
        <p:grpSp>
          <p:nvGrpSpPr>
            <p:cNvPr id="19" name="组合 18"/>
            <p:cNvGrpSpPr/>
            <p:nvPr/>
          </p:nvGrpSpPr>
          <p:grpSpPr>
            <a:xfrm>
              <a:off x="4595794" y="3102702"/>
              <a:ext cx="3575341" cy="1589081"/>
              <a:chOff x="4487781" y="3568111"/>
              <a:chExt cx="3575341" cy="1589081"/>
            </a:xfrm>
          </p:grpSpPr>
          <p:sp>
            <p:nvSpPr>
              <p:cNvPr id="15" name="Freeform 10"/>
              <p:cNvSpPr>
                <a:spLocks/>
              </p:cNvSpPr>
              <p:nvPr/>
            </p:nvSpPr>
            <p:spPr bwMode="auto">
              <a:xfrm>
                <a:off x="4649939" y="3568111"/>
                <a:ext cx="3413183" cy="1589081"/>
              </a:xfrm>
              <a:custGeom>
                <a:avLst/>
                <a:gdLst>
                  <a:gd name="T0" fmla="*/ 0 w 2400"/>
                  <a:gd name="T1" fmla="*/ 420 h 1260"/>
                  <a:gd name="T2" fmla="*/ 240 w 2400"/>
                  <a:gd name="T3" fmla="*/ 60 h 1260"/>
                  <a:gd name="T4" fmla="*/ 720 w 2400"/>
                  <a:gd name="T5" fmla="*/ 660 h 1260"/>
                  <a:gd name="T6" fmla="*/ 1200 w 2400"/>
                  <a:gd name="T7" fmla="*/ 1260 h 1260"/>
                  <a:gd name="T8" fmla="*/ 1680 w 2400"/>
                  <a:gd name="T9" fmla="*/ 660 h 1260"/>
                  <a:gd name="T10" fmla="*/ 2160 w 2400"/>
                  <a:gd name="T11" fmla="*/ 60 h 1260"/>
                  <a:gd name="T12" fmla="*/ 2400 w 2400"/>
                  <a:gd name="T13" fmla="*/ 300 h 1260"/>
                </a:gdLst>
                <a:ahLst/>
                <a:cxnLst>
                  <a:cxn ang="0">
                    <a:pos x="T0" y="T1"/>
                  </a:cxn>
                  <a:cxn ang="0">
                    <a:pos x="T2" y="T3"/>
                  </a:cxn>
                  <a:cxn ang="0">
                    <a:pos x="T4" y="T5"/>
                  </a:cxn>
                  <a:cxn ang="0">
                    <a:pos x="T6" y="T7"/>
                  </a:cxn>
                  <a:cxn ang="0">
                    <a:pos x="T8" y="T9"/>
                  </a:cxn>
                  <a:cxn ang="0">
                    <a:pos x="T10" y="T11"/>
                  </a:cxn>
                  <a:cxn ang="0">
                    <a:pos x="T12" y="T13"/>
                  </a:cxn>
                </a:cxnLst>
                <a:rect l="0" t="0" r="r" b="b"/>
                <a:pathLst>
                  <a:path w="2400" h="1260">
                    <a:moveTo>
                      <a:pt x="0" y="420"/>
                    </a:moveTo>
                    <a:cubicBezTo>
                      <a:pt x="60" y="220"/>
                      <a:pt x="120" y="20"/>
                      <a:pt x="240" y="60"/>
                    </a:cubicBezTo>
                    <a:cubicBezTo>
                      <a:pt x="360" y="100"/>
                      <a:pt x="560" y="460"/>
                      <a:pt x="720" y="660"/>
                    </a:cubicBezTo>
                    <a:cubicBezTo>
                      <a:pt x="880" y="860"/>
                      <a:pt x="1040" y="1260"/>
                      <a:pt x="1200" y="1260"/>
                    </a:cubicBezTo>
                    <a:cubicBezTo>
                      <a:pt x="1360" y="1260"/>
                      <a:pt x="1520" y="860"/>
                      <a:pt x="1680" y="660"/>
                    </a:cubicBezTo>
                    <a:cubicBezTo>
                      <a:pt x="1840" y="460"/>
                      <a:pt x="2040" y="120"/>
                      <a:pt x="2160" y="60"/>
                    </a:cubicBezTo>
                    <a:cubicBezTo>
                      <a:pt x="2280" y="0"/>
                      <a:pt x="2340" y="150"/>
                      <a:pt x="2400" y="300"/>
                    </a:cubicBezTo>
                  </a:path>
                </a:pathLst>
              </a:custGeom>
              <a:noFill/>
              <a:ln w="2857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17"/>
              <p:cNvSpPr/>
              <p:nvPr/>
            </p:nvSpPr>
            <p:spPr bwMode="auto">
              <a:xfrm>
                <a:off x="4487781" y="4088674"/>
                <a:ext cx="162596" cy="424982"/>
              </a:xfrm>
              <a:custGeom>
                <a:avLst/>
                <a:gdLst>
                  <a:gd name="connsiteX0" fmla="*/ 162596 w 162596"/>
                  <a:gd name="connsiteY0" fmla="*/ 0 h 424982"/>
                  <a:gd name="connsiteX1" fmla="*/ 18905 w 162596"/>
                  <a:gd name="connsiteY1" fmla="*/ 378823 h 424982"/>
                  <a:gd name="connsiteX2" fmla="*/ 5842 w 162596"/>
                  <a:gd name="connsiteY2" fmla="*/ 404949 h 424982"/>
                </a:gdLst>
                <a:ahLst/>
                <a:cxnLst>
                  <a:cxn ang="0">
                    <a:pos x="connsiteX0" y="connsiteY0"/>
                  </a:cxn>
                  <a:cxn ang="0">
                    <a:pos x="connsiteX1" y="connsiteY1"/>
                  </a:cxn>
                  <a:cxn ang="0">
                    <a:pos x="connsiteX2" y="connsiteY2"/>
                  </a:cxn>
                </a:cxnLst>
                <a:rect l="l" t="t" r="r" b="b"/>
                <a:pathLst>
                  <a:path w="162596" h="424982">
                    <a:moveTo>
                      <a:pt x="162596" y="0"/>
                    </a:moveTo>
                    <a:cubicBezTo>
                      <a:pt x="103813" y="155666"/>
                      <a:pt x="45031" y="311332"/>
                      <a:pt x="18905" y="378823"/>
                    </a:cubicBezTo>
                    <a:cubicBezTo>
                      <a:pt x="-7221" y="446314"/>
                      <a:pt x="-690" y="425631"/>
                      <a:pt x="5842" y="404949"/>
                    </a:cubicBezTo>
                  </a:path>
                </a:pathLst>
              </a:custGeom>
              <a:noFill/>
              <a:ln w="2857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642918"/>
            <a:ext cx="8715404" cy="5453082"/>
          </a:xfrm>
        </p:spPr>
        <p:txBody>
          <a:bodyPr/>
          <a:lstStyle/>
          <a:p>
            <a:pPr>
              <a:buFont typeface="Wingdings" pitchFamily="2" charset="2"/>
              <a:buChar char="Ø"/>
            </a:pPr>
            <a:r>
              <a:rPr lang="zh-CN" altLang="en-US" sz="2800" b="1" dirty="0" smtClean="0">
                <a:solidFill>
                  <a:srgbClr val="C00000"/>
                </a:solidFill>
              </a:rPr>
              <a:t>相干条件</a:t>
            </a:r>
            <a:r>
              <a:rPr lang="zh-CN" altLang="en-US" sz="2800" dirty="0" smtClean="0"/>
              <a:t>：</a:t>
            </a:r>
            <a:endParaRPr lang="en-US" altLang="zh-CN" sz="2800" dirty="0" smtClean="0"/>
          </a:p>
          <a:p>
            <a:pPr marL="457200" indent="-457200">
              <a:buFont typeface="+mj-ea"/>
              <a:buAutoNum type="circleNumDbPlain"/>
            </a:pPr>
            <a:r>
              <a:rPr lang="zh-CN" altLang="en-US" sz="2800" b="1" dirty="0" smtClean="0">
                <a:solidFill>
                  <a:srgbClr val="C00000"/>
                </a:solidFill>
              </a:rPr>
              <a:t>两列波的频率相同；两波源相位差稳定或相等；振动方向相同。</a:t>
            </a:r>
            <a:endParaRPr lang="en-US" altLang="zh-CN" sz="2800" b="1" dirty="0" smtClean="0">
              <a:solidFill>
                <a:srgbClr val="C00000"/>
              </a:solidFill>
            </a:endParaRPr>
          </a:p>
          <a:p>
            <a:pPr marL="457200" indent="-457200">
              <a:buNone/>
            </a:pPr>
            <a:r>
              <a:rPr lang="zh-CN" altLang="en-US" sz="2800" dirty="0" smtClean="0"/>
              <a:t>满足相干条件的波</a:t>
            </a:r>
            <a:endParaRPr lang="en-US" altLang="zh-CN" sz="2800" dirty="0" smtClean="0"/>
          </a:p>
          <a:p>
            <a:pPr marL="457200" indent="-457200">
              <a:buNone/>
            </a:pPr>
            <a:r>
              <a:rPr lang="en-US" altLang="zh-CN" sz="2800" dirty="0"/>
              <a:t> </a:t>
            </a:r>
            <a:r>
              <a:rPr lang="en-US" altLang="zh-CN" sz="2800" dirty="0" smtClean="0"/>
              <a:t>         ——</a:t>
            </a:r>
            <a:r>
              <a:rPr lang="zh-CN" altLang="en-US" sz="2800" b="1" dirty="0" smtClean="0">
                <a:solidFill>
                  <a:srgbClr val="C00000"/>
                </a:solidFill>
              </a:rPr>
              <a:t>相干波</a:t>
            </a:r>
            <a:r>
              <a:rPr lang="zh-CN" altLang="en-US" sz="2800" dirty="0" smtClean="0"/>
              <a:t>。</a:t>
            </a:r>
            <a:endParaRPr lang="en-US" altLang="zh-CN" sz="2800" dirty="0" smtClean="0"/>
          </a:p>
          <a:p>
            <a:pPr marL="457200" indent="-457200">
              <a:buNone/>
            </a:pPr>
            <a:r>
              <a:rPr lang="zh-CN" altLang="en-US" sz="2800" dirty="0" smtClean="0"/>
              <a:t>相干波的波源</a:t>
            </a:r>
            <a:endParaRPr lang="en-US" altLang="zh-CN" sz="2800" dirty="0" smtClean="0"/>
          </a:p>
          <a:p>
            <a:pPr marL="457200" indent="-457200">
              <a:buNone/>
            </a:pPr>
            <a:r>
              <a:rPr lang="en-US" altLang="zh-CN" sz="2800" dirty="0"/>
              <a:t> </a:t>
            </a:r>
            <a:r>
              <a:rPr lang="en-US" altLang="zh-CN" sz="2800" dirty="0" smtClean="0"/>
              <a:t>      ——</a:t>
            </a:r>
            <a:r>
              <a:rPr lang="zh-CN" altLang="en-US" sz="2800" dirty="0" smtClean="0">
                <a:solidFill>
                  <a:srgbClr val="C00000"/>
                </a:solidFill>
              </a:rPr>
              <a:t>相干波源</a:t>
            </a:r>
            <a:r>
              <a:rPr lang="zh-CN" altLang="en-US" sz="2800" dirty="0" smtClean="0"/>
              <a:t>。</a:t>
            </a:r>
            <a:endParaRPr lang="en-US" altLang="zh-CN" sz="2800" dirty="0" smtClean="0"/>
          </a:p>
          <a:p>
            <a:pPr>
              <a:buFont typeface="Wingdings" panose="05000000000000000000" pitchFamily="2" charset="2"/>
              <a:buChar char="Ø"/>
            </a:pPr>
            <a:r>
              <a:rPr lang="zh-CN" altLang="en-US" sz="2800" dirty="0" smtClean="0"/>
              <a:t>稳定的叠加图样：</a:t>
            </a:r>
            <a:endParaRPr lang="en-US" altLang="zh-CN" sz="2800" dirty="0" smtClean="0"/>
          </a:p>
          <a:p>
            <a:pPr marL="457200" indent="-457200">
              <a:buNone/>
            </a:pPr>
            <a:r>
              <a:rPr lang="zh-CN" altLang="en-US" sz="2800" dirty="0" smtClean="0"/>
              <a:t>     某些位置的质点振幅始终最大，某些位置的质点振幅始终最小。其它位置的质点振幅始终介于二者之间。</a:t>
            </a:r>
            <a:endParaRPr lang="en-US" altLang="zh-CN" sz="2800" dirty="0" smtClean="0"/>
          </a:p>
          <a:p>
            <a:pPr marL="457200" indent="-457200">
              <a:buNone/>
            </a:pPr>
            <a:r>
              <a:rPr lang="zh-CN" altLang="en-US" sz="2800" dirty="0" smtClean="0"/>
              <a:t>这种现象叫</a:t>
            </a:r>
            <a:r>
              <a:rPr lang="zh-CN" altLang="en-US" sz="2800" b="1" dirty="0" smtClean="0">
                <a:solidFill>
                  <a:srgbClr val="C00000"/>
                </a:solidFill>
              </a:rPr>
              <a:t>波的干涉现象</a:t>
            </a:r>
            <a:r>
              <a:rPr lang="zh-CN" altLang="en-US" sz="2800" dirty="0" smtClean="0"/>
              <a:t>。</a:t>
            </a:r>
            <a:endParaRPr lang="en-US" altLang="zh-CN" sz="2800" dirty="0" smtClean="0"/>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30</a:t>
            </a:fld>
            <a:endParaRPr lang="en-US" altLang="zh-CN"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9932" y="2155433"/>
            <a:ext cx="4645025" cy="217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组合 5"/>
          <p:cNvGrpSpPr>
            <a:grpSpLocks noChangeAspect="1"/>
          </p:cNvGrpSpPr>
          <p:nvPr/>
        </p:nvGrpSpPr>
        <p:grpSpPr>
          <a:xfrm>
            <a:off x="5508104" y="3642449"/>
            <a:ext cx="457200" cy="457200"/>
            <a:chOff x="4067944" y="4761148"/>
            <a:chExt cx="914400" cy="914400"/>
          </a:xfrm>
        </p:grpSpPr>
        <p:sp>
          <p:nvSpPr>
            <p:cNvPr id="7" name="弧形 6"/>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弧形 7"/>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9" name="组合 8"/>
          <p:cNvGrpSpPr>
            <a:grpSpLocks noChangeAspect="1"/>
          </p:cNvGrpSpPr>
          <p:nvPr/>
        </p:nvGrpSpPr>
        <p:grpSpPr>
          <a:xfrm>
            <a:off x="6624228" y="3631597"/>
            <a:ext cx="457200" cy="457200"/>
            <a:chOff x="4067944" y="4761148"/>
            <a:chExt cx="914400" cy="914400"/>
          </a:xfrm>
        </p:grpSpPr>
        <p:sp>
          <p:nvSpPr>
            <p:cNvPr id="10" name="弧形 9"/>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1" name="弧形 10"/>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12" name="组合 11"/>
          <p:cNvGrpSpPr>
            <a:grpSpLocks noChangeAspect="1"/>
          </p:cNvGrpSpPr>
          <p:nvPr/>
        </p:nvGrpSpPr>
        <p:grpSpPr>
          <a:xfrm>
            <a:off x="6192180" y="3235553"/>
            <a:ext cx="1260140" cy="1260140"/>
            <a:chOff x="4067944" y="4761148"/>
            <a:chExt cx="914400" cy="914400"/>
          </a:xfrm>
        </p:grpSpPr>
        <p:sp>
          <p:nvSpPr>
            <p:cNvPr id="13" name="弧形 12"/>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4" name="弧形 13"/>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15" name="组合 14"/>
          <p:cNvGrpSpPr>
            <a:grpSpLocks noChangeAspect="1"/>
          </p:cNvGrpSpPr>
          <p:nvPr/>
        </p:nvGrpSpPr>
        <p:grpSpPr>
          <a:xfrm>
            <a:off x="5112060" y="3235553"/>
            <a:ext cx="1260140" cy="1260140"/>
            <a:chOff x="4067944" y="4761148"/>
            <a:chExt cx="914400" cy="914400"/>
          </a:xfrm>
        </p:grpSpPr>
        <p:sp>
          <p:nvSpPr>
            <p:cNvPr id="16" name="弧形 15"/>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 name="弧形 16"/>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18" name="组合 17"/>
          <p:cNvGrpSpPr>
            <a:grpSpLocks noChangeAspect="1"/>
          </p:cNvGrpSpPr>
          <p:nvPr/>
        </p:nvGrpSpPr>
        <p:grpSpPr>
          <a:xfrm>
            <a:off x="4666585" y="2826082"/>
            <a:ext cx="2137663" cy="2137663"/>
            <a:chOff x="4067944" y="4761148"/>
            <a:chExt cx="914400" cy="914400"/>
          </a:xfrm>
        </p:grpSpPr>
        <p:sp>
          <p:nvSpPr>
            <p:cNvPr id="19" name="弧形 18"/>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0" name="弧形 19"/>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21" name="组合 20"/>
          <p:cNvGrpSpPr>
            <a:grpSpLocks noChangeAspect="1"/>
          </p:cNvGrpSpPr>
          <p:nvPr/>
        </p:nvGrpSpPr>
        <p:grpSpPr>
          <a:xfrm>
            <a:off x="5760132" y="2802217"/>
            <a:ext cx="2137663" cy="2137663"/>
            <a:chOff x="4067944" y="4761148"/>
            <a:chExt cx="914400" cy="914400"/>
          </a:xfrm>
        </p:grpSpPr>
        <p:sp>
          <p:nvSpPr>
            <p:cNvPr id="22" name="弧形 21"/>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3" name="弧形 22"/>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24" name="组合 23"/>
          <p:cNvGrpSpPr>
            <a:grpSpLocks noChangeAspect="1"/>
          </p:cNvGrpSpPr>
          <p:nvPr/>
        </p:nvGrpSpPr>
        <p:grpSpPr>
          <a:xfrm>
            <a:off x="5364088" y="2407461"/>
            <a:ext cx="2916324" cy="2916324"/>
            <a:chOff x="4067944" y="4761148"/>
            <a:chExt cx="914400" cy="914400"/>
          </a:xfrm>
        </p:grpSpPr>
        <p:sp>
          <p:nvSpPr>
            <p:cNvPr id="25" name="弧形 24"/>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6" name="弧形 25"/>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27" name="组合 26"/>
          <p:cNvGrpSpPr>
            <a:grpSpLocks noChangeAspect="1"/>
          </p:cNvGrpSpPr>
          <p:nvPr/>
        </p:nvGrpSpPr>
        <p:grpSpPr>
          <a:xfrm>
            <a:off x="4283968" y="2407461"/>
            <a:ext cx="2916324" cy="2916324"/>
            <a:chOff x="4067944" y="4761148"/>
            <a:chExt cx="914400" cy="914400"/>
          </a:xfrm>
        </p:grpSpPr>
        <p:sp>
          <p:nvSpPr>
            <p:cNvPr id="28" name="弧形 27"/>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弧形 28"/>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30" name="组合 29"/>
          <p:cNvGrpSpPr>
            <a:grpSpLocks noChangeAspect="1"/>
          </p:cNvGrpSpPr>
          <p:nvPr/>
        </p:nvGrpSpPr>
        <p:grpSpPr>
          <a:xfrm>
            <a:off x="3815916" y="1975413"/>
            <a:ext cx="3829851" cy="3829851"/>
            <a:chOff x="4067944" y="4761148"/>
            <a:chExt cx="914400" cy="914400"/>
          </a:xfrm>
        </p:grpSpPr>
        <p:sp>
          <p:nvSpPr>
            <p:cNvPr id="31" name="弧形 30"/>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弧形 31"/>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33" name="组合 32"/>
          <p:cNvGrpSpPr>
            <a:grpSpLocks noChangeAspect="1"/>
          </p:cNvGrpSpPr>
          <p:nvPr/>
        </p:nvGrpSpPr>
        <p:grpSpPr>
          <a:xfrm>
            <a:off x="4896036" y="1975413"/>
            <a:ext cx="3829851" cy="3829851"/>
            <a:chOff x="4067944" y="4761148"/>
            <a:chExt cx="914400" cy="914400"/>
          </a:xfrm>
        </p:grpSpPr>
        <p:sp>
          <p:nvSpPr>
            <p:cNvPr id="34" name="弧形 33"/>
            <p:cNvSpPr/>
            <p:nvPr/>
          </p:nvSpPr>
          <p:spPr bwMode="auto">
            <a:xfrm>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弧形 34"/>
            <p:cNvSpPr/>
            <p:nvPr/>
          </p:nvSpPr>
          <p:spPr bwMode="auto">
            <a:xfrm flipH="1">
              <a:off x="4067944" y="4761148"/>
              <a:ext cx="914400" cy="914400"/>
            </a:xfrm>
            <a:prstGeom prst="arc">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cxnSp>
        <p:nvCxnSpPr>
          <p:cNvPr id="36" name="直接连接符 35"/>
          <p:cNvCxnSpPr/>
          <p:nvPr/>
        </p:nvCxnSpPr>
        <p:spPr bwMode="auto">
          <a:xfrm flipH="1" flipV="1">
            <a:off x="4463988" y="2155433"/>
            <a:ext cx="1501317" cy="1715616"/>
          </a:xfrm>
          <a:prstGeom prst="line">
            <a:avLst/>
          </a:prstGeom>
          <a:solidFill>
            <a:schemeClr val="accent1"/>
          </a:solidFill>
          <a:ln w="38100" cap="flat" cmpd="sng" algn="ctr">
            <a:solidFill>
              <a:srgbClr val="006633"/>
            </a:solidFill>
            <a:prstDash val="solid"/>
            <a:round/>
            <a:headEnd type="none" w="med" len="med"/>
            <a:tailEnd type="none" w="med" len="med"/>
          </a:ln>
          <a:effectLst/>
        </p:spPr>
      </p:cxnSp>
      <p:cxnSp>
        <p:nvCxnSpPr>
          <p:cNvPr id="37" name="直接连接符 36"/>
          <p:cNvCxnSpPr/>
          <p:nvPr/>
        </p:nvCxnSpPr>
        <p:spPr bwMode="auto">
          <a:xfrm flipH="1" flipV="1">
            <a:off x="5364088" y="1975413"/>
            <a:ext cx="803816" cy="1895636"/>
          </a:xfrm>
          <a:prstGeom prst="line">
            <a:avLst/>
          </a:prstGeom>
          <a:solidFill>
            <a:schemeClr val="accent1"/>
          </a:solidFill>
          <a:ln w="38100" cap="flat" cmpd="sng" algn="ctr">
            <a:solidFill>
              <a:srgbClr val="006633"/>
            </a:solidFill>
            <a:prstDash val="solid"/>
            <a:round/>
            <a:headEnd type="none" w="med" len="med"/>
            <a:tailEnd type="none" w="med" len="med"/>
          </a:ln>
          <a:effectLst/>
        </p:spPr>
      </p:cxnSp>
      <p:cxnSp>
        <p:nvCxnSpPr>
          <p:cNvPr id="38" name="直接连接符 37"/>
          <p:cNvCxnSpPr/>
          <p:nvPr/>
        </p:nvCxnSpPr>
        <p:spPr bwMode="auto">
          <a:xfrm flipV="1">
            <a:off x="6282444" y="1952628"/>
            <a:ext cx="1" cy="1918421"/>
          </a:xfrm>
          <a:prstGeom prst="line">
            <a:avLst/>
          </a:prstGeom>
          <a:solidFill>
            <a:schemeClr val="accent1"/>
          </a:solidFill>
          <a:ln w="38100" cap="flat" cmpd="sng" algn="ctr">
            <a:solidFill>
              <a:srgbClr val="006633"/>
            </a:solidFill>
            <a:prstDash val="solid"/>
            <a:round/>
            <a:headEnd type="none" w="med" len="med"/>
            <a:tailEnd type="none" w="med" len="med"/>
          </a:ln>
          <a:effectLst/>
        </p:spPr>
      </p:cxnSp>
      <p:cxnSp>
        <p:nvCxnSpPr>
          <p:cNvPr id="39" name="直接连接符 38"/>
          <p:cNvCxnSpPr/>
          <p:nvPr/>
        </p:nvCxnSpPr>
        <p:spPr bwMode="auto">
          <a:xfrm flipV="1">
            <a:off x="6444208" y="1987988"/>
            <a:ext cx="580559" cy="1895637"/>
          </a:xfrm>
          <a:prstGeom prst="line">
            <a:avLst/>
          </a:prstGeom>
          <a:solidFill>
            <a:schemeClr val="accent1"/>
          </a:solidFill>
          <a:ln w="38100" cap="flat" cmpd="sng" algn="ctr">
            <a:solidFill>
              <a:srgbClr val="006633"/>
            </a:solidFill>
            <a:prstDash val="solid"/>
            <a:round/>
            <a:headEnd type="none" w="med" len="med"/>
            <a:tailEnd type="none" w="med" len="med"/>
          </a:ln>
          <a:effectLst/>
        </p:spPr>
      </p:cxnSp>
      <p:cxnSp>
        <p:nvCxnSpPr>
          <p:cNvPr id="40" name="直接连接符 39"/>
          <p:cNvCxnSpPr/>
          <p:nvPr/>
        </p:nvCxnSpPr>
        <p:spPr bwMode="auto">
          <a:xfrm flipV="1">
            <a:off x="6624228" y="2227442"/>
            <a:ext cx="1368152" cy="1656184"/>
          </a:xfrm>
          <a:prstGeom prst="line">
            <a:avLst/>
          </a:prstGeom>
          <a:solidFill>
            <a:schemeClr val="accent1"/>
          </a:solidFill>
          <a:ln w="38100" cap="flat" cmpd="sng" algn="ctr">
            <a:solidFill>
              <a:srgbClr val="006633"/>
            </a:solidFill>
            <a:prstDash val="solid"/>
            <a:round/>
            <a:headEnd type="none" w="med" len="med"/>
            <a:tailEnd type="none" w="med" len="med"/>
          </a:ln>
          <a:effectLst/>
        </p:spPr>
      </p:cxnSp>
      <p:cxnSp>
        <p:nvCxnSpPr>
          <p:cNvPr id="41" name="直接连接符 40"/>
          <p:cNvCxnSpPr/>
          <p:nvPr/>
        </p:nvCxnSpPr>
        <p:spPr bwMode="auto">
          <a:xfrm flipH="1" flipV="1">
            <a:off x="3815916" y="3235553"/>
            <a:ext cx="2268254" cy="648073"/>
          </a:xfrm>
          <a:prstGeom prst="line">
            <a:avLst/>
          </a:prstGeom>
          <a:solidFill>
            <a:schemeClr val="accent1"/>
          </a:solidFill>
          <a:ln w="38100" cap="flat" cmpd="sng" algn="ctr">
            <a:solidFill>
              <a:srgbClr val="FFC000"/>
            </a:solidFill>
            <a:prstDash val="solid"/>
            <a:round/>
            <a:headEnd type="none" w="med" len="med"/>
            <a:tailEnd type="none" w="med" len="med"/>
          </a:ln>
          <a:effectLst/>
        </p:spPr>
      </p:cxnSp>
      <p:cxnSp>
        <p:nvCxnSpPr>
          <p:cNvPr id="42" name="直接连接符 41"/>
          <p:cNvCxnSpPr/>
          <p:nvPr/>
        </p:nvCxnSpPr>
        <p:spPr bwMode="auto">
          <a:xfrm flipH="1" flipV="1">
            <a:off x="5004048" y="2047422"/>
            <a:ext cx="1080121" cy="1836204"/>
          </a:xfrm>
          <a:prstGeom prst="line">
            <a:avLst/>
          </a:prstGeom>
          <a:solidFill>
            <a:schemeClr val="accent1"/>
          </a:solidFill>
          <a:ln w="38100" cap="flat" cmpd="sng" algn="ctr">
            <a:solidFill>
              <a:srgbClr val="FFC000"/>
            </a:solidFill>
            <a:prstDash val="solid"/>
            <a:round/>
            <a:headEnd type="none" w="med" len="med"/>
            <a:tailEnd type="none" w="med" len="med"/>
          </a:ln>
          <a:effectLst/>
        </p:spPr>
      </p:cxnSp>
      <p:cxnSp>
        <p:nvCxnSpPr>
          <p:cNvPr id="43" name="直接连接符 42"/>
          <p:cNvCxnSpPr/>
          <p:nvPr/>
        </p:nvCxnSpPr>
        <p:spPr bwMode="auto">
          <a:xfrm flipH="1" flipV="1">
            <a:off x="5965304" y="2047422"/>
            <a:ext cx="271266" cy="1847491"/>
          </a:xfrm>
          <a:prstGeom prst="line">
            <a:avLst/>
          </a:prstGeom>
          <a:solidFill>
            <a:schemeClr val="accent1"/>
          </a:solidFill>
          <a:ln w="38100" cap="flat" cmpd="sng" algn="ctr">
            <a:solidFill>
              <a:srgbClr val="FFC000"/>
            </a:solidFill>
            <a:prstDash val="solid"/>
            <a:round/>
            <a:headEnd type="none" w="med" len="med"/>
            <a:tailEnd type="none" w="med" len="med"/>
          </a:ln>
          <a:effectLst/>
        </p:spPr>
      </p:cxnSp>
      <p:cxnSp>
        <p:nvCxnSpPr>
          <p:cNvPr id="44" name="直接连接符 43"/>
          <p:cNvCxnSpPr/>
          <p:nvPr/>
        </p:nvCxnSpPr>
        <p:spPr bwMode="auto">
          <a:xfrm flipV="1">
            <a:off x="6300192" y="2036135"/>
            <a:ext cx="345517" cy="1847492"/>
          </a:xfrm>
          <a:prstGeom prst="line">
            <a:avLst/>
          </a:prstGeom>
          <a:solidFill>
            <a:schemeClr val="accent1"/>
          </a:solidFill>
          <a:ln w="38100" cap="flat" cmpd="sng" algn="ctr">
            <a:solidFill>
              <a:srgbClr val="FFC000"/>
            </a:solidFill>
            <a:prstDash val="solid"/>
            <a:round/>
            <a:headEnd type="none" w="med" len="med"/>
            <a:tailEnd type="none" w="med" len="med"/>
          </a:ln>
          <a:effectLst/>
        </p:spPr>
      </p:cxnSp>
      <p:cxnSp>
        <p:nvCxnSpPr>
          <p:cNvPr id="45" name="直接连接符 44"/>
          <p:cNvCxnSpPr/>
          <p:nvPr/>
        </p:nvCxnSpPr>
        <p:spPr bwMode="auto">
          <a:xfrm flipV="1">
            <a:off x="6472950" y="2155433"/>
            <a:ext cx="979370" cy="1739480"/>
          </a:xfrm>
          <a:prstGeom prst="line">
            <a:avLst/>
          </a:prstGeom>
          <a:solidFill>
            <a:schemeClr val="accent1"/>
          </a:solidFill>
          <a:ln w="38100" cap="flat" cmpd="sng" algn="ctr">
            <a:solidFill>
              <a:srgbClr val="FFC000"/>
            </a:solidFill>
            <a:prstDash val="solid"/>
            <a:round/>
            <a:headEnd type="none" w="med" len="med"/>
            <a:tailEnd type="none" w="med" len="med"/>
          </a:ln>
          <a:effectLst/>
        </p:spPr>
      </p:cxnSp>
      <p:cxnSp>
        <p:nvCxnSpPr>
          <p:cNvPr id="46" name="直接连接符 45"/>
          <p:cNvCxnSpPr/>
          <p:nvPr/>
        </p:nvCxnSpPr>
        <p:spPr bwMode="auto">
          <a:xfrm flipV="1">
            <a:off x="6645709" y="3055535"/>
            <a:ext cx="2080178" cy="828090"/>
          </a:xfrm>
          <a:prstGeom prst="line">
            <a:avLst/>
          </a:prstGeom>
          <a:solidFill>
            <a:schemeClr val="accent1"/>
          </a:solidFill>
          <a:ln w="38100" cap="flat" cmpd="sng" algn="ctr">
            <a:solidFill>
              <a:srgbClr val="FFC00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714356"/>
            <a:ext cx="8172480" cy="5381644"/>
          </a:xfrm>
        </p:spPr>
        <p:txBody>
          <a:bodyPr/>
          <a:lstStyle/>
          <a:p>
            <a:r>
              <a:rPr lang="zh-CN" altLang="en-US" sz="2800" dirty="0" smtClean="0"/>
              <a:t>设两个相干波源，</a:t>
            </a:r>
            <a:r>
              <a:rPr lang="en-US" altLang="zh-CN" sz="2800" dirty="0" smtClean="0"/>
              <a:t>	       </a:t>
            </a:r>
            <a:r>
              <a:rPr lang="zh-CN" altLang="en-US" sz="2800" dirty="0" smtClean="0"/>
              <a:t>，同相位（为简单）。</a:t>
            </a:r>
            <a:endParaRPr lang="en-US" altLang="zh-CN" sz="2800" dirty="0" smtClean="0"/>
          </a:p>
          <a:p>
            <a:pPr marL="358775" indent="0">
              <a:buNone/>
            </a:pPr>
            <a:r>
              <a:rPr lang="zh-CN" altLang="en-US" sz="2800" dirty="0" smtClean="0"/>
              <a:t>在介质中某一点</a:t>
            </a:r>
            <a:r>
              <a:rPr lang="en-US" altLang="zh-CN" sz="2800" dirty="0" smtClean="0"/>
              <a:t>P</a:t>
            </a:r>
            <a:r>
              <a:rPr lang="zh-CN" altLang="en-US" sz="2800" dirty="0" smtClean="0"/>
              <a:t>处，引起质点振动的相位差取决于</a:t>
            </a:r>
            <a:r>
              <a:rPr lang="en-US" altLang="zh-CN" sz="2800" dirty="0" smtClean="0"/>
              <a:t>P</a:t>
            </a:r>
            <a:r>
              <a:rPr lang="zh-CN" altLang="en-US" sz="2800" dirty="0" smtClean="0"/>
              <a:t>点到              的距离差。</a:t>
            </a:r>
            <a:endParaRPr lang="zh-CN" altLang="en-US" sz="2800" dirty="0"/>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31</a:t>
            </a:fld>
            <a:endParaRPr lang="en-US" altLang="zh-CN"/>
          </a:p>
        </p:txBody>
      </p:sp>
      <p:graphicFrame>
        <p:nvGraphicFramePr>
          <p:cNvPr id="31746" name="Object 2"/>
          <p:cNvGraphicFramePr>
            <a:graphicFrameLocks noChangeAspect="1"/>
          </p:cNvGraphicFramePr>
          <p:nvPr>
            <p:extLst>
              <p:ext uri="{D42A27DB-BD31-4B8C-83A1-F6EECF244321}">
                <p14:modId xmlns:p14="http://schemas.microsoft.com/office/powerpoint/2010/main" val="3069672451"/>
              </p:ext>
            </p:extLst>
          </p:nvPr>
        </p:nvGraphicFramePr>
        <p:xfrm>
          <a:off x="3374578" y="715801"/>
          <a:ext cx="1341438" cy="588963"/>
        </p:xfrm>
        <a:graphic>
          <a:graphicData uri="http://schemas.openxmlformats.org/presentationml/2006/ole">
            <mc:AlternateContent xmlns:mc="http://schemas.openxmlformats.org/markup-compatibility/2006">
              <mc:Choice xmlns:v="urn:schemas-microsoft-com:vml" Requires="v">
                <p:oleObj spid="_x0000_s32038" name="Equation" r:id="rId3" imgW="431640" imgH="228600" progId="Equation.DSMT4">
                  <p:embed/>
                </p:oleObj>
              </mc:Choice>
              <mc:Fallback>
                <p:oleObj name="Equation" r:id="rId3" imgW="431640" imgH="228600" progId="Equation.DSMT4">
                  <p:embed/>
                  <p:pic>
                    <p:nvPicPr>
                      <p:cNvPr id="0" name="Picture 2"/>
                      <p:cNvPicPr>
                        <a:picLocks noChangeAspect="1" noChangeArrowheads="1"/>
                      </p:cNvPicPr>
                      <p:nvPr/>
                    </p:nvPicPr>
                    <p:blipFill>
                      <a:blip r:embed="rId4"/>
                      <a:srcRect/>
                      <a:stretch>
                        <a:fillRect/>
                      </a:stretch>
                    </p:blipFill>
                    <p:spPr bwMode="auto">
                      <a:xfrm>
                        <a:off x="3374578" y="715801"/>
                        <a:ext cx="1341438"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7" name="Object 3"/>
          <p:cNvGraphicFramePr>
            <a:graphicFrameLocks noChangeAspect="1"/>
          </p:cNvGraphicFramePr>
          <p:nvPr>
            <p:extLst>
              <p:ext uri="{D42A27DB-BD31-4B8C-83A1-F6EECF244321}">
                <p14:modId xmlns:p14="http://schemas.microsoft.com/office/powerpoint/2010/main" val="3945636418"/>
              </p:ext>
            </p:extLst>
          </p:nvPr>
        </p:nvGraphicFramePr>
        <p:xfrm>
          <a:off x="2339752" y="1664804"/>
          <a:ext cx="1339850" cy="587375"/>
        </p:xfrm>
        <a:graphic>
          <a:graphicData uri="http://schemas.openxmlformats.org/presentationml/2006/ole">
            <mc:AlternateContent xmlns:mc="http://schemas.openxmlformats.org/markup-compatibility/2006">
              <mc:Choice xmlns:v="urn:schemas-microsoft-com:vml" Requires="v">
                <p:oleObj spid="_x0000_s32039" name="Equation" r:id="rId5" imgW="431640" imgH="228600" progId="Equation.DSMT4">
                  <p:embed/>
                </p:oleObj>
              </mc:Choice>
              <mc:Fallback>
                <p:oleObj name="Equation" r:id="rId5" imgW="431640" imgH="228600" progId="Equation.DSMT4">
                  <p:embed/>
                  <p:pic>
                    <p:nvPicPr>
                      <p:cNvPr id="0" name="Picture 3"/>
                      <p:cNvPicPr>
                        <a:picLocks noChangeAspect="1" noChangeArrowheads="1"/>
                      </p:cNvPicPr>
                      <p:nvPr/>
                    </p:nvPicPr>
                    <p:blipFill>
                      <a:blip r:embed="rId6"/>
                      <a:srcRect/>
                      <a:stretch>
                        <a:fillRect/>
                      </a:stretch>
                    </p:blipFill>
                    <p:spPr bwMode="auto">
                      <a:xfrm>
                        <a:off x="2339752" y="1664804"/>
                        <a:ext cx="1339850"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4" name="组合 13"/>
          <p:cNvGrpSpPr/>
          <p:nvPr/>
        </p:nvGrpSpPr>
        <p:grpSpPr>
          <a:xfrm>
            <a:off x="6193011" y="1916832"/>
            <a:ext cx="2123405" cy="1470025"/>
            <a:chOff x="594395" y="3795713"/>
            <a:chExt cx="2123405" cy="1470025"/>
          </a:xfrm>
        </p:grpSpPr>
        <p:cxnSp>
          <p:nvCxnSpPr>
            <p:cNvPr id="5" name="直接箭头连接符 4"/>
            <p:cNvCxnSpPr/>
            <p:nvPr/>
          </p:nvCxnSpPr>
          <p:spPr bwMode="auto">
            <a:xfrm flipV="1">
              <a:off x="899592" y="4077072"/>
              <a:ext cx="1404156" cy="25202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 name="直接箭头连接符 6"/>
            <p:cNvCxnSpPr/>
            <p:nvPr/>
          </p:nvCxnSpPr>
          <p:spPr bwMode="auto">
            <a:xfrm flipV="1">
              <a:off x="899592" y="4077072"/>
              <a:ext cx="1404156" cy="93610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9" name="对象 8"/>
            <p:cNvGraphicFramePr>
              <a:graphicFrameLocks noChangeAspect="1"/>
            </p:cNvGraphicFramePr>
            <p:nvPr>
              <p:extLst>
                <p:ext uri="{D42A27DB-BD31-4B8C-83A1-F6EECF244321}">
                  <p14:modId xmlns:p14="http://schemas.microsoft.com/office/powerpoint/2010/main" val="659489070"/>
                </p:ext>
              </p:extLst>
            </p:nvPr>
          </p:nvGraphicFramePr>
          <p:xfrm>
            <a:off x="594395" y="4113076"/>
            <a:ext cx="413209" cy="473336"/>
          </p:xfrm>
          <a:graphic>
            <a:graphicData uri="http://schemas.openxmlformats.org/presentationml/2006/ole">
              <mc:AlternateContent xmlns:mc="http://schemas.openxmlformats.org/markup-compatibility/2006">
                <mc:Choice xmlns:v="urn:schemas-microsoft-com:vml" Requires="v">
                  <p:oleObj spid="_x0000_s32040" name="Equation" r:id="rId7" imgW="164880" imgH="228600" progId="Equation.DSMT4">
                    <p:embed/>
                  </p:oleObj>
                </mc:Choice>
                <mc:Fallback>
                  <p:oleObj name="Equation" r:id="rId7" imgW="164880" imgH="228600" progId="Equation.DSMT4">
                    <p:embed/>
                    <p:pic>
                      <p:nvPicPr>
                        <p:cNvPr id="0" name="Object 3"/>
                        <p:cNvPicPr>
                          <a:picLocks noChangeAspect="1" noChangeArrowheads="1"/>
                        </p:cNvPicPr>
                        <p:nvPr/>
                      </p:nvPicPr>
                      <p:blipFill>
                        <a:blip r:embed="rId8"/>
                        <a:srcRect/>
                        <a:stretch>
                          <a:fillRect/>
                        </a:stretch>
                      </p:blipFill>
                      <p:spPr bwMode="auto">
                        <a:xfrm>
                          <a:off x="594395" y="4113076"/>
                          <a:ext cx="413209" cy="473336"/>
                        </a:xfrm>
                        <a:prstGeom prst="rect">
                          <a:avLst/>
                        </a:prstGeom>
                        <a:noFill/>
                        <a:ln>
                          <a:noFill/>
                        </a:ln>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142856416"/>
                </p:ext>
              </p:extLst>
            </p:nvPr>
          </p:nvGraphicFramePr>
          <p:xfrm>
            <a:off x="612775" y="4792663"/>
            <a:ext cx="447675" cy="473075"/>
          </p:xfrm>
          <a:graphic>
            <a:graphicData uri="http://schemas.openxmlformats.org/presentationml/2006/ole">
              <mc:AlternateContent xmlns:mc="http://schemas.openxmlformats.org/markup-compatibility/2006">
                <mc:Choice xmlns:v="urn:schemas-microsoft-com:vml" Requires="v">
                  <p:oleObj spid="_x0000_s32041" name="Equation" r:id="rId9" imgW="177480" imgH="228600" progId="Equation.DSMT4">
                    <p:embed/>
                  </p:oleObj>
                </mc:Choice>
                <mc:Fallback>
                  <p:oleObj name="Equation" r:id="rId9" imgW="177480" imgH="228600" progId="Equation.DSMT4">
                    <p:embed/>
                    <p:pic>
                      <p:nvPicPr>
                        <p:cNvPr id="0" name="对象 8"/>
                        <p:cNvPicPr>
                          <a:picLocks noChangeAspect="1" noChangeArrowheads="1"/>
                        </p:cNvPicPr>
                        <p:nvPr/>
                      </p:nvPicPr>
                      <p:blipFill>
                        <a:blip r:embed="rId10"/>
                        <a:srcRect/>
                        <a:stretch>
                          <a:fillRect/>
                        </a:stretch>
                      </p:blipFill>
                      <p:spPr bwMode="auto">
                        <a:xfrm>
                          <a:off x="612775" y="4792663"/>
                          <a:ext cx="4476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852170491"/>
                </p:ext>
              </p:extLst>
            </p:nvPr>
          </p:nvGraphicFramePr>
          <p:xfrm>
            <a:off x="2335213" y="3806825"/>
            <a:ext cx="382587" cy="342900"/>
          </p:xfrm>
          <a:graphic>
            <a:graphicData uri="http://schemas.openxmlformats.org/presentationml/2006/ole">
              <mc:AlternateContent xmlns:mc="http://schemas.openxmlformats.org/markup-compatibility/2006">
                <mc:Choice xmlns:v="urn:schemas-microsoft-com:vml" Requires="v">
                  <p:oleObj spid="_x0000_s32042" name="Equation" r:id="rId11" imgW="152280" imgH="164880" progId="Equation.DSMT4">
                    <p:embed/>
                  </p:oleObj>
                </mc:Choice>
                <mc:Fallback>
                  <p:oleObj name="Equation" r:id="rId11" imgW="152280" imgH="164880" progId="Equation.DSMT4">
                    <p:embed/>
                    <p:pic>
                      <p:nvPicPr>
                        <p:cNvPr id="0" name="对象 9"/>
                        <p:cNvPicPr>
                          <a:picLocks noChangeAspect="1" noChangeArrowheads="1"/>
                        </p:cNvPicPr>
                        <p:nvPr/>
                      </p:nvPicPr>
                      <p:blipFill>
                        <a:blip r:embed="rId12"/>
                        <a:srcRect/>
                        <a:stretch>
                          <a:fillRect/>
                        </a:stretch>
                      </p:blipFill>
                      <p:spPr bwMode="auto">
                        <a:xfrm>
                          <a:off x="2335213" y="3806825"/>
                          <a:ext cx="382587"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065408661"/>
                </p:ext>
              </p:extLst>
            </p:nvPr>
          </p:nvGraphicFramePr>
          <p:xfrm>
            <a:off x="1441450" y="3795713"/>
            <a:ext cx="319088" cy="474662"/>
          </p:xfrm>
          <a:graphic>
            <a:graphicData uri="http://schemas.openxmlformats.org/presentationml/2006/ole">
              <mc:AlternateContent xmlns:mc="http://schemas.openxmlformats.org/markup-compatibility/2006">
                <mc:Choice xmlns:v="urn:schemas-microsoft-com:vml" Requires="v">
                  <p:oleObj spid="_x0000_s32043" name="Equation" r:id="rId13" imgW="126720" imgH="228600" progId="Equation.DSMT4">
                    <p:embed/>
                  </p:oleObj>
                </mc:Choice>
                <mc:Fallback>
                  <p:oleObj name="Equation" r:id="rId13" imgW="126720" imgH="228600" progId="Equation.DSMT4">
                    <p:embed/>
                    <p:pic>
                      <p:nvPicPr>
                        <p:cNvPr id="0" name="对象 10"/>
                        <p:cNvPicPr>
                          <a:picLocks noChangeAspect="1" noChangeArrowheads="1"/>
                        </p:cNvPicPr>
                        <p:nvPr/>
                      </p:nvPicPr>
                      <p:blipFill>
                        <a:blip r:embed="rId14"/>
                        <a:srcRect/>
                        <a:stretch>
                          <a:fillRect/>
                        </a:stretch>
                      </p:blipFill>
                      <p:spPr bwMode="auto">
                        <a:xfrm>
                          <a:off x="1441450" y="3795713"/>
                          <a:ext cx="319088"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4265501615"/>
                </p:ext>
              </p:extLst>
            </p:nvPr>
          </p:nvGraphicFramePr>
          <p:xfrm>
            <a:off x="1403648" y="4502509"/>
            <a:ext cx="350838" cy="474663"/>
          </p:xfrm>
          <a:graphic>
            <a:graphicData uri="http://schemas.openxmlformats.org/presentationml/2006/ole">
              <mc:AlternateContent xmlns:mc="http://schemas.openxmlformats.org/markup-compatibility/2006">
                <mc:Choice xmlns:v="urn:schemas-microsoft-com:vml" Requires="v">
                  <p:oleObj spid="_x0000_s32044" name="Equation" r:id="rId15" imgW="139680" imgH="228600" progId="Equation.DSMT4">
                    <p:embed/>
                  </p:oleObj>
                </mc:Choice>
                <mc:Fallback>
                  <p:oleObj name="Equation" r:id="rId15" imgW="139680" imgH="228600" progId="Equation.DSMT4">
                    <p:embed/>
                    <p:pic>
                      <p:nvPicPr>
                        <p:cNvPr id="0" name="对象 11"/>
                        <p:cNvPicPr>
                          <a:picLocks noChangeAspect="1" noChangeArrowheads="1"/>
                        </p:cNvPicPr>
                        <p:nvPr/>
                      </p:nvPicPr>
                      <p:blipFill>
                        <a:blip r:embed="rId16"/>
                        <a:srcRect/>
                        <a:stretch>
                          <a:fillRect/>
                        </a:stretch>
                      </p:blipFill>
                      <p:spPr bwMode="auto">
                        <a:xfrm>
                          <a:off x="1403648" y="4502509"/>
                          <a:ext cx="35083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8" name="对象 17"/>
          <p:cNvGraphicFramePr>
            <a:graphicFrameLocks noChangeAspect="1"/>
          </p:cNvGraphicFramePr>
          <p:nvPr>
            <p:extLst>
              <p:ext uri="{D42A27DB-BD31-4B8C-83A1-F6EECF244321}">
                <p14:modId xmlns:p14="http://schemas.microsoft.com/office/powerpoint/2010/main" val="2120956732"/>
              </p:ext>
            </p:extLst>
          </p:nvPr>
        </p:nvGraphicFramePr>
        <p:xfrm>
          <a:off x="653206" y="2240868"/>
          <a:ext cx="5214938" cy="3402013"/>
        </p:xfrm>
        <a:graphic>
          <a:graphicData uri="http://schemas.openxmlformats.org/presentationml/2006/ole">
            <mc:AlternateContent xmlns:mc="http://schemas.openxmlformats.org/markup-compatibility/2006">
              <mc:Choice xmlns:v="urn:schemas-microsoft-com:vml" Requires="v">
                <p:oleObj spid="_x0000_s32045" name="Equation" r:id="rId17" imgW="1612900" imgH="1270000" progId="Equation.DSMT4">
                  <p:embed/>
                </p:oleObj>
              </mc:Choice>
              <mc:Fallback>
                <p:oleObj name="Equation" r:id="rId17" imgW="1612900" imgH="1270000" progId="Equation.DSMT4">
                  <p:embed/>
                  <p:pic>
                    <p:nvPicPr>
                      <p:cNvPr id="0" name="Object 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3206" y="2240868"/>
                        <a:ext cx="5214938" cy="340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32</a:t>
            </a:fld>
            <a:endParaRPr lang="en-US" altLang="zh-CN"/>
          </a:p>
        </p:txBody>
      </p:sp>
      <p:graphicFrame>
        <p:nvGraphicFramePr>
          <p:cNvPr id="52227" name="Object 3"/>
          <p:cNvGraphicFramePr>
            <a:graphicFrameLocks noChangeAspect="1"/>
          </p:cNvGraphicFramePr>
          <p:nvPr>
            <p:extLst>
              <p:ext uri="{D42A27DB-BD31-4B8C-83A1-F6EECF244321}">
                <p14:modId xmlns:p14="http://schemas.microsoft.com/office/powerpoint/2010/main" val="3054901690"/>
              </p:ext>
            </p:extLst>
          </p:nvPr>
        </p:nvGraphicFramePr>
        <p:xfrm>
          <a:off x="415925" y="476250"/>
          <a:ext cx="8101013" cy="3165475"/>
        </p:xfrm>
        <a:graphic>
          <a:graphicData uri="http://schemas.openxmlformats.org/presentationml/2006/ole">
            <mc:AlternateContent xmlns:mc="http://schemas.openxmlformats.org/markup-compatibility/2006">
              <mc:Choice xmlns:v="urn:schemas-microsoft-com:vml" Requires="v">
                <p:oleObj spid="_x0000_s52321" name="Equation" r:id="rId3" imgW="2692080" imgH="1269720" progId="Equation.DSMT4">
                  <p:embed/>
                </p:oleObj>
              </mc:Choice>
              <mc:Fallback>
                <p:oleObj name="Equation" r:id="rId3" imgW="2692080" imgH="1269720" progId="Equation.DSMT4">
                  <p:embed/>
                  <p:pic>
                    <p:nvPicPr>
                      <p:cNvPr id="0" name="Picture 3"/>
                      <p:cNvPicPr>
                        <a:picLocks noChangeAspect="1" noChangeArrowheads="1"/>
                      </p:cNvPicPr>
                      <p:nvPr/>
                    </p:nvPicPr>
                    <p:blipFill>
                      <a:blip r:embed="rId4"/>
                      <a:srcRect/>
                      <a:stretch>
                        <a:fillRect/>
                      </a:stretch>
                    </p:blipFill>
                    <p:spPr bwMode="auto">
                      <a:xfrm>
                        <a:off x="415925" y="476250"/>
                        <a:ext cx="8101013" cy="316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标题 1"/>
          <p:cNvSpPr>
            <a:spLocks noGrp="1"/>
          </p:cNvSpPr>
          <p:nvPr>
            <p:ph type="title"/>
          </p:nvPr>
        </p:nvSpPr>
        <p:spPr>
          <a:xfrm>
            <a:off x="395536" y="3717032"/>
            <a:ext cx="3924436" cy="2475698"/>
          </a:xfrm>
        </p:spPr>
        <p:txBody>
          <a:bodyPr/>
          <a:lstStyle/>
          <a:p>
            <a:pPr marL="174625" indent="-174625" algn="l">
              <a:buFont typeface="Arial" pitchFamily="34" charset="0"/>
              <a:buChar char="•"/>
            </a:pPr>
            <a:r>
              <a:rPr lang="zh-CN" altLang="en-US" sz="2800" dirty="0" smtClean="0"/>
              <a:t>以上关于相位差的计算是基于两波源振动相位相同的假设，如果两波源存在相位差，则要考虑在内。</a:t>
            </a:r>
            <a:endParaRPr lang="zh-CN" altLang="en-US" sz="2800" dirty="0"/>
          </a:p>
        </p:txBody>
      </p:sp>
      <p:pic>
        <p:nvPicPr>
          <p:cNvPr id="6" name="Picture 6"/>
          <p:cNvPicPr>
            <a:picLocks noChangeAspect="1" noChangeArrowheads="1"/>
          </p:cNvPicPr>
          <p:nvPr/>
        </p:nvPicPr>
        <p:blipFill rotWithShape="1">
          <a:blip r:embed="rId5"/>
          <a:srcRect l="6970" t="7674"/>
          <a:stretch/>
        </p:blipFill>
        <p:spPr bwMode="auto">
          <a:xfrm>
            <a:off x="4578015" y="2960948"/>
            <a:ext cx="3810409" cy="2850816"/>
          </a:xfrm>
          <a:prstGeom prst="rect">
            <a:avLst/>
          </a:prstGeom>
          <a:noFill/>
          <a:ln w="9525">
            <a:noFill/>
            <a:miter lim="800000"/>
            <a:headEnd/>
            <a:tailEnd/>
          </a:ln>
          <a:effectLst/>
        </p:spPr>
      </p:pic>
      <p:sp>
        <p:nvSpPr>
          <p:cNvPr id="2" name="矩形 1"/>
          <p:cNvSpPr/>
          <p:nvPr/>
        </p:nvSpPr>
        <p:spPr>
          <a:xfrm>
            <a:off x="5400092" y="5811764"/>
            <a:ext cx="2339102" cy="523220"/>
          </a:xfrm>
          <a:prstGeom prst="rect">
            <a:avLst/>
          </a:prstGeom>
        </p:spPr>
        <p:txBody>
          <a:bodyPr wrap="none">
            <a:spAutoFit/>
          </a:bodyPr>
          <a:lstStyle/>
          <a:p>
            <a:r>
              <a:rPr lang="zh-CN" altLang="en-US" sz="2800" dirty="0"/>
              <a:t>产生干涉</a:t>
            </a:r>
            <a:r>
              <a:rPr lang="zh-CN" altLang="en-US" sz="2800" dirty="0" smtClean="0"/>
              <a:t>方法</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33</a:t>
            </a:fld>
            <a:endParaRPr lang="en-US" altLang="zh-CN" dirty="0"/>
          </a:p>
        </p:txBody>
      </p:sp>
      <p:sp>
        <p:nvSpPr>
          <p:cNvPr id="7" name="矩形 6"/>
          <p:cNvSpPr/>
          <p:nvPr/>
        </p:nvSpPr>
        <p:spPr>
          <a:xfrm>
            <a:off x="3745898" y="571480"/>
            <a:ext cx="1826141" cy="584775"/>
          </a:xfrm>
          <a:prstGeom prst="rect">
            <a:avLst/>
          </a:prstGeom>
        </p:spPr>
        <p:txBody>
          <a:bodyPr wrap="none">
            <a:spAutoFit/>
          </a:bodyPr>
          <a:lstStyle/>
          <a:p>
            <a:r>
              <a:rPr lang="en-US" altLang="zh-CN" sz="3200" dirty="0" smtClean="0">
                <a:latin typeface="宋体" pitchFamily="2" charset="-122"/>
              </a:rPr>
              <a:t>§7.</a:t>
            </a:r>
            <a:r>
              <a:rPr lang="zh-CN" altLang="en-US" sz="3200" dirty="0" smtClean="0">
                <a:latin typeface="宋体" pitchFamily="2" charset="-122"/>
              </a:rPr>
              <a:t>驻波</a:t>
            </a:r>
            <a:endParaRPr lang="zh-CN" altLang="en-US" sz="3200" dirty="0"/>
          </a:p>
        </p:txBody>
      </p:sp>
      <p:graphicFrame>
        <p:nvGraphicFramePr>
          <p:cNvPr id="32772" name="Object 4"/>
          <p:cNvGraphicFramePr>
            <a:graphicFrameLocks noChangeAspect="1"/>
          </p:cNvGraphicFramePr>
          <p:nvPr>
            <p:extLst>
              <p:ext uri="{D42A27DB-BD31-4B8C-83A1-F6EECF244321}">
                <p14:modId xmlns:p14="http://schemas.microsoft.com/office/powerpoint/2010/main" val="422791258"/>
              </p:ext>
            </p:extLst>
          </p:nvPr>
        </p:nvGraphicFramePr>
        <p:xfrm>
          <a:off x="955675" y="4689475"/>
          <a:ext cx="4479925" cy="701675"/>
        </p:xfrm>
        <a:graphic>
          <a:graphicData uri="http://schemas.openxmlformats.org/presentationml/2006/ole">
            <mc:AlternateContent xmlns:mc="http://schemas.openxmlformats.org/markup-compatibility/2006">
              <mc:Choice xmlns:v="urn:schemas-microsoft-com:vml" Requires="v">
                <p:oleObj spid="_x0000_s32894" name="Equation" r:id="rId3" imgW="1460160" imgH="228600" progId="Equation.DSMT4">
                  <p:embed/>
                </p:oleObj>
              </mc:Choice>
              <mc:Fallback>
                <p:oleObj name="Equation" r:id="rId3" imgW="1460160" imgH="228600" progId="Equation.DSMT4">
                  <p:embed/>
                  <p:pic>
                    <p:nvPicPr>
                      <p:cNvPr id="0" name="Picture 4"/>
                      <p:cNvPicPr>
                        <a:picLocks noChangeAspect="1" noChangeArrowheads="1"/>
                      </p:cNvPicPr>
                      <p:nvPr/>
                    </p:nvPicPr>
                    <p:blipFill>
                      <a:blip r:embed="rId4"/>
                      <a:srcRect/>
                      <a:stretch>
                        <a:fillRect/>
                      </a:stretch>
                    </p:blipFill>
                    <p:spPr bwMode="auto">
                      <a:xfrm>
                        <a:off x="955675" y="4689475"/>
                        <a:ext cx="4479925" cy="701675"/>
                      </a:xfrm>
                      <a:prstGeom prst="rect">
                        <a:avLst/>
                      </a:prstGeom>
                      <a:noFill/>
                      <a:extLst/>
                    </p:spPr>
                  </p:pic>
                </p:oleObj>
              </mc:Fallback>
            </mc:AlternateContent>
          </a:graphicData>
        </a:graphic>
      </p:graphicFrame>
      <p:graphicFrame>
        <p:nvGraphicFramePr>
          <p:cNvPr id="32773" name="Object 5"/>
          <p:cNvGraphicFramePr>
            <a:graphicFrameLocks noChangeAspect="1"/>
          </p:cNvGraphicFramePr>
          <p:nvPr>
            <p:extLst>
              <p:ext uri="{D42A27DB-BD31-4B8C-83A1-F6EECF244321}">
                <p14:modId xmlns:p14="http://schemas.microsoft.com/office/powerpoint/2010/main" val="1747106803"/>
              </p:ext>
            </p:extLst>
          </p:nvPr>
        </p:nvGraphicFramePr>
        <p:xfrm>
          <a:off x="1022350" y="5373688"/>
          <a:ext cx="4384675" cy="674687"/>
        </p:xfrm>
        <a:graphic>
          <a:graphicData uri="http://schemas.openxmlformats.org/presentationml/2006/ole">
            <mc:AlternateContent xmlns:mc="http://schemas.openxmlformats.org/markup-compatibility/2006">
              <mc:Choice xmlns:v="urn:schemas-microsoft-com:vml" Requires="v">
                <p:oleObj spid="_x0000_s32895" name="Equation" r:id="rId5" imgW="1485720" imgH="228600" progId="Equation.DSMT4">
                  <p:embed/>
                </p:oleObj>
              </mc:Choice>
              <mc:Fallback>
                <p:oleObj name="Equation" r:id="rId5" imgW="1485720" imgH="228600" progId="Equation.DSMT4">
                  <p:embed/>
                  <p:pic>
                    <p:nvPicPr>
                      <p:cNvPr id="0" name="Picture 5"/>
                      <p:cNvPicPr>
                        <a:picLocks noChangeAspect="1" noChangeArrowheads="1"/>
                      </p:cNvPicPr>
                      <p:nvPr/>
                    </p:nvPicPr>
                    <p:blipFill>
                      <a:blip r:embed="rId6"/>
                      <a:srcRect/>
                      <a:stretch>
                        <a:fillRect/>
                      </a:stretch>
                    </p:blipFill>
                    <p:spPr bwMode="auto">
                      <a:xfrm>
                        <a:off x="1022350" y="5373688"/>
                        <a:ext cx="4384675" cy="674687"/>
                      </a:xfrm>
                      <a:prstGeom prst="rect">
                        <a:avLst/>
                      </a:prstGeom>
                      <a:noFill/>
                      <a:extLst/>
                    </p:spPr>
                  </p:pic>
                </p:oleObj>
              </mc:Fallback>
            </mc:AlternateContent>
          </a:graphicData>
        </a:graphic>
      </p:graphicFrame>
      <p:sp>
        <p:nvSpPr>
          <p:cNvPr id="3" name="内容占位符 2"/>
          <p:cNvSpPr>
            <a:spLocks noGrp="1"/>
          </p:cNvSpPr>
          <p:nvPr>
            <p:ph idx="1"/>
          </p:nvPr>
        </p:nvSpPr>
        <p:spPr>
          <a:xfrm>
            <a:off x="685800" y="1214422"/>
            <a:ext cx="7772400" cy="4881578"/>
          </a:xfrm>
        </p:spPr>
        <p:txBody>
          <a:bodyPr/>
          <a:lstStyle/>
          <a:p>
            <a:pPr>
              <a:buFont typeface="Arial" pitchFamily="34" charset="0"/>
              <a:buChar char="•"/>
            </a:pPr>
            <a:r>
              <a:rPr lang="zh-CN" altLang="en-US" sz="2800" dirty="0" smtClean="0"/>
              <a:t>两列</a:t>
            </a:r>
            <a:r>
              <a:rPr lang="zh-CN" altLang="en-US" sz="2800" b="1" dirty="0" smtClean="0">
                <a:solidFill>
                  <a:srgbClr val="C00000"/>
                </a:solidFill>
              </a:rPr>
              <a:t>振幅相同</a:t>
            </a:r>
            <a:r>
              <a:rPr lang="zh-CN" altLang="en-US" sz="2800" dirty="0" smtClean="0"/>
              <a:t>的相干波，彼此沿相反方向传播，叠加后所形成的波</a:t>
            </a:r>
            <a:r>
              <a:rPr lang="en-US" altLang="zh-CN" sz="2800" dirty="0" smtClean="0"/>
              <a:t>——</a:t>
            </a:r>
            <a:r>
              <a:rPr lang="zh-CN" altLang="en-US" sz="2800" b="1" dirty="0" smtClean="0">
                <a:solidFill>
                  <a:srgbClr val="C00000"/>
                </a:solidFill>
              </a:rPr>
              <a:t>驻波</a:t>
            </a:r>
            <a:r>
              <a:rPr lang="zh-CN" altLang="en-US" sz="2800" dirty="0" smtClean="0"/>
              <a:t>。是一种特殊的干涉现象。</a:t>
            </a:r>
            <a:endParaRPr lang="en-US" altLang="zh-CN" sz="2800" dirty="0" smtClean="0"/>
          </a:p>
          <a:p>
            <a:pPr>
              <a:buFont typeface="Arial" pitchFamily="34" charset="0"/>
              <a:buChar char="•"/>
            </a:pPr>
            <a:r>
              <a:rPr lang="zh-CN" altLang="en-US" sz="2800" dirty="0" smtClean="0"/>
              <a:t>一个波与其反射波叠加后就</a:t>
            </a:r>
            <a:r>
              <a:rPr lang="zh-CN" altLang="en-US" sz="2800" dirty="0"/>
              <a:t>可</a:t>
            </a:r>
            <a:r>
              <a:rPr lang="zh-CN" altLang="en-US" sz="2800" dirty="0" smtClean="0"/>
              <a:t>形成驻波。</a:t>
            </a:r>
            <a:endParaRPr lang="en-US" altLang="zh-CN" sz="2800" dirty="0" smtClean="0"/>
          </a:p>
          <a:p>
            <a:pPr>
              <a:buFont typeface="Arial" pitchFamily="34" charset="0"/>
              <a:buChar char="•"/>
            </a:pPr>
            <a:endParaRPr lang="en-US" altLang="zh-CN" sz="2800" dirty="0" smtClean="0"/>
          </a:p>
          <a:p>
            <a:pPr>
              <a:buFont typeface="Arial" pitchFamily="34" charset="0"/>
              <a:buChar char="•"/>
            </a:pPr>
            <a:endParaRPr lang="en-US" altLang="zh-CN" sz="2800" dirty="0"/>
          </a:p>
          <a:p>
            <a:pPr>
              <a:buFont typeface="Arial" pitchFamily="34" charset="0"/>
              <a:buChar char="•"/>
            </a:pPr>
            <a:r>
              <a:rPr lang="zh-CN" altLang="en-US" sz="2800" dirty="0" smtClean="0"/>
              <a:t>下面分析：</a:t>
            </a:r>
            <a:endParaRPr lang="en-US" altLang="zh-CN" sz="2800" dirty="0" smtClean="0"/>
          </a:p>
        </p:txBody>
      </p:sp>
      <p:pic>
        <p:nvPicPr>
          <p:cNvPr id="32771" name="Picture 3"/>
          <p:cNvPicPr>
            <a:picLocks noChangeAspect="1" noChangeArrowheads="1"/>
          </p:cNvPicPr>
          <p:nvPr/>
        </p:nvPicPr>
        <p:blipFill>
          <a:blip r:embed="rId7"/>
          <a:srcRect/>
          <a:stretch>
            <a:fillRect/>
          </a:stretch>
        </p:blipFill>
        <p:spPr bwMode="auto">
          <a:xfrm>
            <a:off x="2886558" y="3068960"/>
            <a:ext cx="5357850" cy="169036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500042"/>
            <a:ext cx="8103844" cy="5381644"/>
          </a:xfrm>
        </p:spPr>
        <p:txBody>
          <a:bodyPr/>
          <a:lstStyle/>
          <a:p>
            <a:pPr>
              <a:buNone/>
            </a:pPr>
            <a:r>
              <a:rPr lang="zh-CN" altLang="en-US" sz="2800" dirty="0" smtClean="0"/>
              <a:t>∵质点方向相同，两列波叠加后：</a:t>
            </a:r>
            <a:endParaRPr lang="en-US" altLang="zh-CN" sz="2800" dirty="0" smtClean="0"/>
          </a:p>
          <a:p>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r>
              <a:rPr lang="zh-CN" altLang="en-US" sz="2800" dirty="0"/>
              <a:t>即坐标为</a:t>
            </a:r>
            <a:r>
              <a:rPr lang="en-US" altLang="zh-CN" sz="2800" dirty="0"/>
              <a:t>x</a:t>
            </a:r>
            <a:r>
              <a:rPr lang="zh-CN" altLang="en-US" sz="2800" dirty="0"/>
              <a:t>处的质点作振幅</a:t>
            </a:r>
            <a:r>
              <a:rPr lang="zh-CN" altLang="en-US" sz="2800" dirty="0" smtClean="0"/>
              <a:t>为         </a:t>
            </a:r>
            <a:r>
              <a:rPr lang="en-US" altLang="zh-CN" sz="2800" dirty="0"/>
              <a:t>		 </a:t>
            </a:r>
            <a:r>
              <a:rPr lang="zh-CN" altLang="en-US" sz="2800" dirty="0" smtClean="0"/>
              <a:t>，</a:t>
            </a:r>
            <a:r>
              <a:rPr lang="zh-CN" altLang="en-US" sz="2800" dirty="0"/>
              <a:t>角频率为    </a:t>
            </a:r>
            <a:r>
              <a:rPr lang="zh-CN" altLang="en-US" sz="2800" dirty="0" smtClean="0"/>
              <a:t>的</a:t>
            </a:r>
            <a:r>
              <a:rPr lang="zh-CN" altLang="en-US" sz="2800" dirty="0"/>
              <a:t>简谐振动</a:t>
            </a:r>
            <a:r>
              <a:rPr lang="zh-CN" altLang="en-US" sz="2800" dirty="0" smtClean="0"/>
              <a:t>。</a:t>
            </a:r>
            <a:endParaRPr lang="en-US" altLang="zh-CN" sz="2800" dirty="0"/>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34</a:t>
            </a:fld>
            <a:endParaRPr lang="en-US" altLang="zh-CN"/>
          </a:p>
        </p:txBody>
      </p:sp>
      <p:graphicFrame>
        <p:nvGraphicFramePr>
          <p:cNvPr id="53250" name="Object 2"/>
          <p:cNvGraphicFramePr>
            <a:graphicFrameLocks noChangeAspect="1"/>
          </p:cNvGraphicFramePr>
          <p:nvPr>
            <p:extLst>
              <p:ext uri="{D42A27DB-BD31-4B8C-83A1-F6EECF244321}">
                <p14:modId xmlns:p14="http://schemas.microsoft.com/office/powerpoint/2010/main" val="3567381745"/>
              </p:ext>
            </p:extLst>
          </p:nvPr>
        </p:nvGraphicFramePr>
        <p:xfrm>
          <a:off x="533400" y="1124744"/>
          <a:ext cx="8015288" cy="3368675"/>
        </p:xfrm>
        <a:graphic>
          <a:graphicData uri="http://schemas.openxmlformats.org/presentationml/2006/ole">
            <mc:AlternateContent xmlns:mc="http://schemas.openxmlformats.org/markup-compatibility/2006">
              <mc:Choice xmlns:v="urn:schemas-microsoft-com:vml" Requires="v">
                <p:oleObj spid="_x0000_s53356" name="Equation" r:id="rId3" imgW="2692080" imgH="1117440" progId="Equation.DSMT4">
                  <p:embed/>
                </p:oleObj>
              </mc:Choice>
              <mc:Fallback>
                <p:oleObj name="Equation" r:id="rId3" imgW="2692080" imgH="1117440" progId="Equation.DSMT4">
                  <p:embed/>
                  <p:pic>
                    <p:nvPicPr>
                      <p:cNvPr id="0" name="Picture 2"/>
                      <p:cNvPicPr>
                        <a:picLocks noChangeAspect="1" noChangeArrowheads="1"/>
                      </p:cNvPicPr>
                      <p:nvPr/>
                    </p:nvPicPr>
                    <p:blipFill>
                      <a:blip r:embed="rId4"/>
                      <a:srcRect/>
                      <a:stretch>
                        <a:fillRect/>
                      </a:stretch>
                    </p:blipFill>
                    <p:spPr bwMode="auto">
                      <a:xfrm>
                        <a:off x="533400" y="1124744"/>
                        <a:ext cx="8015288" cy="3368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875248357"/>
              </p:ext>
            </p:extLst>
          </p:nvPr>
        </p:nvGraphicFramePr>
        <p:xfrm>
          <a:off x="5328084" y="4509120"/>
          <a:ext cx="2714625" cy="698500"/>
        </p:xfrm>
        <a:graphic>
          <a:graphicData uri="http://schemas.openxmlformats.org/presentationml/2006/ole">
            <mc:AlternateContent xmlns:mc="http://schemas.openxmlformats.org/markup-compatibility/2006">
              <mc:Choice xmlns:v="urn:schemas-microsoft-com:vml" Requires="v">
                <p:oleObj spid="_x0000_s53357" name="公式" r:id="rId5" imgW="736600" imgH="228600" progId="Equation.3">
                  <p:embed/>
                </p:oleObj>
              </mc:Choice>
              <mc:Fallback>
                <p:oleObj name="公式" r:id="rId5" imgW="736600" imgH="2286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8084" y="4509120"/>
                        <a:ext cx="271462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826819690"/>
              </p:ext>
            </p:extLst>
          </p:nvPr>
        </p:nvGraphicFramePr>
        <p:xfrm>
          <a:off x="2195736" y="5085184"/>
          <a:ext cx="657225" cy="500063"/>
        </p:xfrm>
        <a:graphic>
          <a:graphicData uri="http://schemas.openxmlformats.org/presentationml/2006/ole">
            <mc:AlternateContent xmlns:mc="http://schemas.openxmlformats.org/markup-compatibility/2006">
              <mc:Choice xmlns:v="urn:schemas-microsoft-com:vml" Requires="v">
                <p:oleObj spid="_x0000_s53358" name="公式" r:id="rId7" imgW="152334" imgH="139639" progId="Equation.3">
                  <p:embed/>
                </p:oleObj>
              </mc:Choice>
              <mc:Fallback>
                <p:oleObj name="公式" r:id="rId7" imgW="152334" imgH="139639"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736" y="5085184"/>
                        <a:ext cx="657225"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714356"/>
            <a:ext cx="8286808" cy="5381644"/>
          </a:xfrm>
        </p:spPr>
        <p:txBody>
          <a:bodyPr/>
          <a:lstStyle/>
          <a:p>
            <a:pPr>
              <a:buNone/>
            </a:pPr>
            <a:r>
              <a:rPr lang="zh-CN" altLang="en-US" sz="2800" dirty="0" smtClean="0"/>
              <a:t>由振幅   </a:t>
            </a:r>
            <a:r>
              <a:rPr lang="en-US" altLang="zh-CN" sz="2800" dirty="0" smtClean="0"/>
              <a:t>			 </a:t>
            </a:r>
            <a:r>
              <a:rPr lang="zh-CN" altLang="en-US" sz="2800" dirty="0" smtClean="0"/>
              <a:t>知：</a:t>
            </a:r>
            <a:endParaRPr lang="en-US" altLang="zh-CN" sz="2800" dirty="0" smtClean="0"/>
          </a:p>
          <a:p>
            <a:r>
              <a:rPr lang="zh-CN" altLang="en-US" sz="2800" dirty="0" smtClean="0"/>
              <a:t>波腹位置满足：</a:t>
            </a:r>
            <a:endParaRPr lang="en-US" altLang="zh-CN" sz="2000" dirty="0"/>
          </a:p>
          <a:p>
            <a:endParaRPr lang="en-US" altLang="zh-CN" sz="2000" dirty="0" smtClean="0"/>
          </a:p>
          <a:p>
            <a:endParaRPr lang="en-US" altLang="zh-CN" sz="2000" dirty="0"/>
          </a:p>
          <a:p>
            <a:endParaRPr lang="en-US" altLang="zh-CN" sz="2000" dirty="0" smtClean="0"/>
          </a:p>
          <a:p>
            <a:r>
              <a:rPr lang="zh-CN" altLang="en-US" sz="2800" dirty="0"/>
              <a:t>波节位置满足：</a:t>
            </a:r>
            <a:endParaRPr lang="en-US" altLang="zh-CN" sz="2800" dirty="0"/>
          </a:p>
          <a:p>
            <a:endParaRPr lang="en-US" altLang="zh-CN" sz="2800" dirty="0" smtClean="0"/>
          </a:p>
          <a:p>
            <a:endParaRPr lang="en-US" altLang="zh-CN" sz="2800" dirty="0" smtClean="0"/>
          </a:p>
          <a:p>
            <a:endParaRPr lang="en-US" altLang="zh-CN" sz="2800" dirty="0"/>
          </a:p>
          <a:p>
            <a:endParaRPr lang="en-US" altLang="zh-CN" sz="2800" dirty="0"/>
          </a:p>
          <a:p>
            <a:r>
              <a:rPr lang="zh-CN" altLang="en-US" sz="2800" dirty="0"/>
              <a:t>有时有半波损失</a:t>
            </a:r>
            <a:r>
              <a:rPr lang="zh-CN" altLang="en-US" sz="2800" dirty="0" smtClean="0"/>
              <a:t>。</a:t>
            </a:r>
            <a:endParaRPr lang="en-US" altLang="zh-CN" sz="2800" dirty="0" smtClean="0"/>
          </a:p>
          <a:p>
            <a:pPr marL="0" indent="0">
              <a:buNone/>
            </a:pPr>
            <a:endParaRPr lang="en-US" altLang="zh-CN" sz="2800" dirty="0" smtClean="0"/>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35</a:t>
            </a:fld>
            <a:endParaRPr lang="en-US" altLang="zh-CN"/>
          </a:p>
        </p:txBody>
      </p:sp>
      <p:graphicFrame>
        <p:nvGraphicFramePr>
          <p:cNvPr id="33796" name="Object 4"/>
          <p:cNvGraphicFramePr>
            <a:graphicFrameLocks noChangeAspect="1"/>
          </p:cNvGraphicFramePr>
          <p:nvPr>
            <p:extLst>
              <p:ext uri="{D42A27DB-BD31-4B8C-83A1-F6EECF244321}">
                <p14:modId xmlns:p14="http://schemas.microsoft.com/office/powerpoint/2010/main" val="3862630633"/>
              </p:ext>
            </p:extLst>
          </p:nvPr>
        </p:nvGraphicFramePr>
        <p:xfrm>
          <a:off x="1434160" y="584684"/>
          <a:ext cx="2777800" cy="714380"/>
        </p:xfrm>
        <a:graphic>
          <a:graphicData uri="http://schemas.openxmlformats.org/presentationml/2006/ole">
            <mc:AlternateContent xmlns:mc="http://schemas.openxmlformats.org/markup-compatibility/2006">
              <mc:Choice xmlns:v="urn:schemas-microsoft-com:vml" Requires="v">
                <p:oleObj spid="_x0000_s34014" name="公式" r:id="rId3" imgW="736560" imgH="228600" progId="Equation.3">
                  <p:embed/>
                </p:oleObj>
              </mc:Choice>
              <mc:Fallback>
                <p:oleObj name="公式" r:id="rId3" imgW="736560" imgH="2286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4160" y="584684"/>
                        <a:ext cx="2777800" cy="714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7" name="Object 5"/>
          <p:cNvGraphicFramePr>
            <a:graphicFrameLocks noChangeAspect="1"/>
          </p:cNvGraphicFramePr>
          <p:nvPr>
            <p:extLst>
              <p:ext uri="{D42A27DB-BD31-4B8C-83A1-F6EECF244321}">
                <p14:modId xmlns:p14="http://schemas.microsoft.com/office/powerpoint/2010/main" val="1862339123"/>
              </p:ext>
            </p:extLst>
          </p:nvPr>
        </p:nvGraphicFramePr>
        <p:xfrm>
          <a:off x="755576" y="1772816"/>
          <a:ext cx="5220580" cy="1037839"/>
        </p:xfrm>
        <a:graphic>
          <a:graphicData uri="http://schemas.openxmlformats.org/presentationml/2006/ole">
            <mc:AlternateContent xmlns:mc="http://schemas.openxmlformats.org/markup-compatibility/2006">
              <mc:Choice xmlns:v="urn:schemas-microsoft-com:vml" Requires="v">
                <p:oleObj spid="_x0000_s34015" name="Equation" r:id="rId5" imgW="1638000" imgH="393480" progId="Equation.DSMT4">
                  <p:embed/>
                </p:oleObj>
              </mc:Choice>
              <mc:Fallback>
                <p:oleObj name="Equation" r:id="rId5" imgW="1638000" imgH="393480" progId="Equation.DSMT4">
                  <p:embed/>
                  <p:pic>
                    <p:nvPicPr>
                      <p:cNvPr id="0" name="Picture 5"/>
                      <p:cNvPicPr>
                        <a:picLocks noChangeAspect="1" noChangeArrowheads="1"/>
                      </p:cNvPicPr>
                      <p:nvPr/>
                    </p:nvPicPr>
                    <p:blipFill>
                      <a:blip r:embed="rId6"/>
                      <a:srcRect/>
                      <a:stretch>
                        <a:fillRect/>
                      </a:stretch>
                    </p:blipFill>
                    <p:spPr bwMode="auto">
                      <a:xfrm>
                        <a:off x="755576" y="1772816"/>
                        <a:ext cx="5220580" cy="1037839"/>
                      </a:xfrm>
                      <a:prstGeom prst="rect">
                        <a:avLst/>
                      </a:prstGeom>
                      <a:noFill/>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234270614"/>
              </p:ext>
            </p:extLst>
          </p:nvPr>
        </p:nvGraphicFramePr>
        <p:xfrm>
          <a:off x="647564" y="3320988"/>
          <a:ext cx="3819525" cy="2127250"/>
        </p:xfrm>
        <a:graphic>
          <a:graphicData uri="http://schemas.openxmlformats.org/presentationml/2006/ole">
            <mc:AlternateContent xmlns:mc="http://schemas.openxmlformats.org/markup-compatibility/2006">
              <mc:Choice xmlns:v="urn:schemas-microsoft-com:vml" Requires="v">
                <p:oleObj spid="_x0000_s34016" name="Equation" r:id="rId7" imgW="1206360" imgH="812520" progId="Equation.DSMT4">
                  <p:embed/>
                </p:oleObj>
              </mc:Choice>
              <mc:Fallback>
                <p:oleObj name="Equation" r:id="rId7" imgW="1206360" imgH="812520" progId="Equation.DSMT4">
                  <p:embed/>
                  <p:pic>
                    <p:nvPicPr>
                      <p:cNvPr id="0" name="Object 2"/>
                      <p:cNvPicPr>
                        <a:picLocks noChangeAspect="1" noChangeArrowheads="1"/>
                      </p:cNvPicPr>
                      <p:nvPr/>
                    </p:nvPicPr>
                    <p:blipFill>
                      <a:blip r:embed="rId8"/>
                      <a:srcRect/>
                      <a:stretch>
                        <a:fillRect/>
                      </a:stretch>
                    </p:blipFill>
                    <p:spPr bwMode="auto">
                      <a:xfrm>
                        <a:off x="647564" y="3320988"/>
                        <a:ext cx="3819525" cy="2127250"/>
                      </a:xfrm>
                      <a:prstGeom prst="rect">
                        <a:avLst/>
                      </a:prstGeom>
                      <a:noFill/>
                      <a:ln>
                        <a:noFill/>
                      </a:ln>
                    </p:spPr>
                  </p:pic>
                </p:oleObj>
              </mc:Fallback>
            </mc:AlternateContent>
          </a:graphicData>
        </a:graphic>
      </p:graphicFrame>
      <p:pic>
        <p:nvPicPr>
          <p:cNvPr id="7" name="Picture 3"/>
          <p:cNvPicPr>
            <a:picLocks noChangeAspect="1" noChangeArrowheads="1"/>
          </p:cNvPicPr>
          <p:nvPr/>
        </p:nvPicPr>
        <p:blipFill rotWithShape="1">
          <a:blip r:embed="rId9"/>
          <a:srcRect r="36299"/>
          <a:stretch/>
        </p:blipFill>
        <p:spPr bwMode="auto">
          <a:xfrm rot="5400000">
            <a:off x="5368698" y="3318202"/>
            <a:ext cx="3412983" cy="169036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908720"/>
            <a:ext cx="7668852" cy="4953016"/>
          </a:xfrm>
        </p:spPr>
        <p:txBody>
          <a:bodyPr/>
          <a:lstStyle/>
          <a:p>
            <a:pPr>
              <a:spcAft>
                <a:spcPts val="1200"/>
              </a:spcAft>
              <a:buFont typeface="Arial" pitchFamily="34" charset="0"/>
              <a:buChar char="•"/>
            </a:pPr>
            <a:r>
              <a:rPr lang="zh-CN" altLang="en-US" sz="2800" dirty="0" smtClean="0"/>
              <a:t>如波源与观察者相对静止，则观察者接收到的波的频率就是波源的振动频率。</a:t>
            </a:r>
            <a:endParaRPr lang="en-US" altLang="zh-CN" sz="2800" dirty="0" smtClean="0"/>
          </a:p>
          <a:p>
            <a:pPr>
              <a:spcAft>
                <a:spcPts val="1200"/>
              </a:spcAft>
            </a:pPr>
            <a:r>
              <a:rPr lang="zh-CN" altLang="en-US" sz="2800" dirty="0" smtClean="0"/>
              <a:t>如波源与观察者之间有相对运动，则二者频率互不相同，因为单位时间接收到的完整波长数和单位时间内波源发出的完整波长数不同</a:t>
            </a:r>
            <a:r>
              <a:rPr lang="en-US" altLang="zh-CN" sz="2800" dirty="0" smtClean="0"/>
              <a:t>——</a:t>
            </a:r>
            <a:r>
              <a:rPr lang="zh-CN" altLang="en-US" sz="2800" b="1" dirty="0" smtClean="0">
                <a:solidFill>
                  <a:srgbClr val="C00000"/>
                </a:solidFill>
              </a:rPr>
              <a:t>多普勒效应</a:t>
            </a:r>
            <a:r>
              <a:rPr lang="zh-CN" altLang="en-US" sz="2800" dirty="0" smtClean="0"/>
              <a:t>。</a:t>
            </a:r>
            <a:endParaRPr lang="en-US" altLang="zh-CN" sz="2800" dirty="0" smtClean="0"/>
          </a:p>
          <a:p>
            <a:pPr>
              <a:spcAft>
                <a:spcPts val="1200"/>
              </a:spcAft>
              <a:buFont typeface="Wingdings" pitchFamily="2" charset="2"/>
              <a:buChar char="Ø"/>
            </a:pPr>
            <a:r>
              <a:rPr lang="zh-CN" altLang="en-US" sz="2800" dirty="0" smtClean="0"/>
              <a:t>设相对于介质，波源速度为</a:t>
            </a:r>
            <a:r>
              <a:rPr lang="en-US" altLang="zh-CN" sz="2800" dirty="0"/>
              <a:t> </a:t>
            </a:r>
            <a:r>
              <a:rPr lang="en-US" altLang="zh-CN" sz="2800" dirty="0" smtClean="0"/>
              <a:t>     ,</a:t>
            </a:r>
            <a:r>
              <a:rPr lang="zh-CN" altLang="en-US" sz="2800" dirty="0" smtClean="0"/>
              <a:t>观察者速度</a:t>
            </a:r>
            <a:r>
              <a:rPr lang="zh-CN" altLang="en-US" sz="2800" dirty="0"/>
              <a:t> </a:t>
            </a:r>
            <a:r>
              <a:rPr lang="zh-CN" altLang="en-US" sz="2800" dirty="0" smtClean="0"/>
              <a:t> ， 振源频率为  </a:t>
            </a:r>
            <a:r>
              <a:rPr lang="en-US" altLang="zh-CN" sz="2800" dirty="0" smtClean="0"/>
              <a:t>   ,</a:t>
            </a:r>
            <a:r>
              <a:rPr lang="zh-CN" altLang="en-US" sz="2800" dirty="0" smtClean="0"/>
              <a:t>观察者接收到频率为</a:t>
            </a:r>
            <a:r>
              <a:rPr lang="en-US" altLang="zh-CN" sz="2800" dirty="0" smtClean="0"/>
              <a:t>      ,</a:t>
            </a:r>
            <a:r>
              <a:rPr lang="zh-CN" altLang="en-US" sz="2800" dirty="0" smtClean="0"/>
              <a:t>波速为</a:t>
            </a:r>
            <a:r>
              <a:rPr lang="en-US" altLang="zh-CN" sz="2800" dirty="0" smtClean="0"/>
              <a:t>v</a:t>
            </a:r>
            <a:r>
              <a:rPr lang="zh-CN" altLang="en-US" sz="2800" dirty="0" smtClean="0"/>
              <a:t>。</a:t>
            </a:r>
            <a:endParaRPr lang="en-US" altLang="zh-CN" sz="2800" dirty="0" smtClean="0"/>
          </a:p>
          <a:p>
            <a:pPr marL="0" indent="0">
              <a:buNone/>
            </a:pPr>
            <a:r>
              <a:rPr lang="en-US" altLang="zh-CN" sz="2800" dirty="0"/>
              <a:t>1</a:t>
            </a:r>
            <a:r>
              <a:rPr lang="zh-CN" altLang="en-US" sz="2800" dirty="0" smtClean="0"/>
              <a:t>）</a:t>
            </a:r>
            <a:endParaRPr lang="en-US" altLang="zh-CN" sz="2800" dirty="0"/>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36</a:t>
            </a:fld>
            <a:endParaRPr lang="en-US" altLang="zh-CN" dirty="0"/>
          </a:p>
        </p:txBody>
      </p:sp>
      <p:sp>
        <p:nvSpPr>
          <p:cNvPr id="5" name="矩形 4"/>
          <p:cNvSpPr/>
          <p:nvPr/>
        </p:nvSpPr>
        <p:spPr>
          <a:xfrm>
            <a:off x="2786050" y="154377"/>
            <a:ext cx="3416321" cy="646331"/>
          </a:xfrm>
          <a:prstGeom prst="rect">
            <a:avLst/>
          </a:prstGeom>
        </p:spPr>
        <p:txBody>
          <a:bodyPr wrap="none">
            <a:spAutoFit/>
          </a:bodyPr>
          <a:lstStyle/>
          <a:p>
            <a:r>
              <a:rPr lang="en-US" altLang="zh-CN" sz="3600" dirty="0" smtClean="0">
                <a:latin typeface="宋体" pitchFamily="2" charset="-122"/>
              </a:rPr>
              <a:t>§8.</a:t>
            </a:r>
            <a:r>
              <a:rPr lang="zh-CN" altLang="en-US" sz="3600" dirty="0" smtClean="0">
                <a:latin typeface="宋体" pitchFamily="2" charset="-122"/>
              </a:rPr>
              <a:t>多普勒效应</a:t>
            </a:r>
            <a:endParaRPr lang="zh-CN" altLang="en-US" sz="3600" dirty="0"/>
          </a:p>
        </p:txBody>
      </p:sp>
      <p:graphicFrame>
        <p:nvGraphicFramePr>
          <p:cNvPr id="34818" name="Object 2"/>
          <p:cNvGraphicFramePr>
            <a:graphicFrameLocks noChangeAspect="1"/>
          </p:cNvGraphicFramePr>
          <p:nvPr>
            <p:extLst>
              <p:ext uri="{D42A27DB-BD31-4B8C-83A1-F6EECF244321}">
                <p14:modId xmlns:p14="http://schemas.microsoft.com/office/powerpoint/2010/main" val="2799724285"/>
              </p:ext>
            </p:extLst>
          </p:nvPr>
        </p:nvGraphicFramePr>
        <p:xfrm>
          <a:off x="5364088" y="3861048"/>
          <a:ext cx="612068" cy="741928"/>
        </p:xfrm>
        <a:graphic>
          <a:graphicData uri="http://schemas.openxmlformats.org/presentationml/2006/ole">
            <mc:AlternateContent xmlns:mc="http://schemas.openxmlformats.org/markup-compatibility/2006">
              <mc:Choice xmlns:v="urn:schemas-microsoft-com:vml" Requires="v">
                <p:oleObj spid="_x0000_s35094" name="Equation" r:id="rId3" imgW="152280" imgH="228600" progId="Equation.DSMT4">
                  <p:embed/>
                </p:oleObj>
              </mc:Choice>
              <mc:Fallback>
                <p:oleObj name="Equation" r:id="rId3" imgW="152280" imgH="228600" progId="Equation.DSMT4">
                  <p:embed/>
                  <p:pic>
                    <p:nvPicPr>
                      <p:cNvPr id="0" name="Picture 2"/>
                      <p:cNvPicPr>
                        <a:picLocks noChangeAspect="1" noChangeArrowheads="1"/>
                      </p:cNvPicPr>
                      <p:nvPr/>
                    </p:nvPicPr>
                    <p:blipFill>
                      <a:blip r:embed="rId4"/>
                      <a:srcRect/>
                      <a:stretch>
                        <a:fillRect/>
                      </a:stretch>
                    </p:blipFill>
                    <p:spPr bwMode="auto">
                      <a:xfrm>
                        <a:off x="5364088" y="3861048"/>
                        <a:ext cx="612068" cy="741928"/>
                      </a:xfrm>
                      <a:prstGeom prst="rect">
                        <a:avLst/>
                      </a:prstGeom>
                      <a:noFill/>
                      <a:extLst/>
                    </p:spPr>
                  </p:pic>
                </p:oleObj>
              </mc:Fallback>
            </mc:AlternateContent>
          </a:graphicData>
        </a:graphic>
      </p:graphicFrame>
      <p:graphicFrame>
        <p:nvGraphicFramePr>
          <p:cNvPr id="34819" name="Object 3"/>
          <p:cNvGraphicFramePr>
            <a:graphicFrameLocks noChangeAspect="1"/>
          </p:cNvGraphicFramePr>
          <p:nvPr>
            <p:extLst>
              <p:ext uri="{D42A27DB-BD31-4B8C-83A1-F6EECF244321}">
                <p14:modId xmlns:p14="http://schemas.microsoft.com/office/powerpoint/2010/main" val="2922596059"/>
              </p:ext>
            </p:extLst>
          </p:nvPr>
        </p:nvGraphicFramePr>
        <p:xfrm>
          <a:off x="7816920" y="3892601"/>
          <a:ext cx="571504" cy="652746"/>
        </p:xfrm>
        <a:graphic>
          <a:graphicData uri="http://schemas.openxmlformats.org/presentationml/2006/ole">
            <mc:AlternateContent xmlns:mc="http://schemas.openxmlformats.org/markup-compatibility/2006">
              <mc:Choice xmlns:v="urn:schemas-microsoft-com:vml" Requires="v">
                <p:oleObj spid="_x0000_s35095" name="公式" r:id="rId5" imgW="164880" imgH="228600" progId="Equation.3">
                  <p:embed/>
                </p:oleObj>
              </mc:Choice>
              <mc:Fallback>
                <p:oleObj name="公式" r:id="rId5" imgW="16488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6920" y="3892601"/>
                        <a:ext cx="571504" cy="6527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0" name="Object 4"/>
          <p:cNvGraphicFramePr>
            <a:graphicFrameLocks noChangeAspect="1"/>
          </p:cNvGraphicFramePr>
          <p:nvPr>
            <p:extLst>
              <p:ext uri="{D42A27DB-BD31-4B8C-83A1-F6EECF244321}">
                <p14:modId xmlns:p14="http://schemas.microsoft.com/office/powerpoint/2010/main" val="1374751407"/>
              </p:ext>
            </p:extLst>
          </p:nvPr>
        </p:nvGraphicFramePr>
        <p:xfrm>
          <a:off x="3388296" y="4378796"/>
          <a:ext cx="571500" cy="609600"/>
        </p:xfrm>
        <a:graphic>
          <a:graphicData uri="http://schemas.openxmlformats.org/presentationml/2006/ole">
            <mc:AlternateContent xmlns:mc="http://schemas.openxmlformats.org/markup-compatibility/2006">
              <mc:Choice xmlns:v="urn:schemas-microsoft-com:vml" Requires="v">
                <p:oleObj spid="_x0000_s35096" name="Equation" r:id="rId7" imgW="126720" imgH="164880" progId="Equation.DSMT4">
                  <p:embed/>
                </p:oleObj>
              </mc:Choice>
              <mc:Fallback>
                <p:oleObj name="Equation" r:id="rId7" imgW="126720" imgH="164880" progId="Equation.DSMT4">
                  <p:embed/>
                  <p:pic>
                    <p:nvPicPr>
                      <p:cNvPr id="0" name="Picture 4"/>
                      <p:cNvPicPr>
                        <a:picLocks noChangeAspect="1" noChangeArrowheads="1"/>
                      </p:cNvPicPr>
                      <p:nvPr/>
                    </p:nvPicPr>
                    <p:blipFill>
                      <a:blip r:embed="rId8"/>
                      <a:srcRect/>
                      <a:stretch>
                        <a:fillRect/>
                      </a:stretch>
                    </p:blipFill>
                    <p:spPr bwMode="auto">
                      <a:xfrm>
                        <a:off x="3388296" y="4378796"/>
                        <a:ext cx="5715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1" name="Object 5"/>
          <p:cNvGraphicFramePr>
            <a:graphicFrameLocks noChangeAspect="1"/>
          </p:cNvGraphicFramePr>
          <p:nvPr>
            <p:extLst>
              <p:ext uri="{D42A27DB-BD31-4B8C-83A1-F6EECF244321}">
                <p14:modId xmlns:p14="http://schemas.microsoft.com/office/powerpoint/2010/main" val="186502382"/>
              </p:ext>
            </p:extLst>
          </p:nvPr>
        </p:nvGraphicFramePr>
        <p:xfrm>
          <a:off x="7104633" y="4327996"/>
          <a:ext cx="619125" cy="623888"/>
        </p:xfrm>
        <a:graphic>
          <a:graphicData uri="http://schemas.openxmlformats.org/presentationml/2006/ole">
            <mc:AlternateContent xmlns:mc="http://schemas.openxmlformats.org/markup-compatibility/2006">
              <mc:Choice xmlns:v="urn:schemas-microsoft-com:vml" Requires="v">
                <p:oleObj spid="_x0000_s35097" name="Equation" r:id="rId9" imgW="164880" imgH="203040" progId="Equation.DSMT4">
                  <p:embed/>
                </p:oleObj>
              </mc:Choice>
              <mc:Fallback>
                <p:oleObj name="Equation" r:id="rId9" imgW="164880" imgH="203040" progId="Equation.DSMT4">
                  <p:embed/>
                  <p:pic>
                    <p:nvPicPr>
                      <p:cNvPr id="0" name="Picture 5"/>
                      <p:cNvPicPr>
                        <a:picLocks noChangeAspect="1" noChangeArrowheads="1"/>
                      </p:cNvPicPr>
                      <p:nvPr/>
                    </p:nvPicPr>
                    <p:blipFill>
                      <a:blip r:embed="rId10"/>
                      <a:srcRect/>
                      <a:stretch>
                        <a:fillRect/>
                      </a:stretch>
                    </p:blipFill>
                    <p:spPr bwMode="auto">
                      <a:xfrm>
                        <a:off x="7104633" y="4327996"/>
                        <a:ext cx="619125" cy="623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213127299"/>
              </p:ext>
            </p:extLst>
          </p:nvPr>
        </p:nvGraphicFramePr>
        <p:xfrm>
          <a:off x="1219771" y="5512271"/>
          <a:ext cx="5299075" cy="581025"/>
        </p:xfrm>
        <a:graphic>
          <a:graphicData uri="http://schemas.openxmlformats.org/presentationml/2006/ole">
            <mc:AlternateContent xmlns:mc="http://schemas.openxmlformats.org/markup-compatibility/2006">
              <mc:Choice xmlns:v="urn:schemas-microsoft-com:vml" Requires="v">
                <p:oleObj spid="_x0000_s35098" name="Equation" r:id="rId11" imgW="1714320" imgH="228600" progId="Equation.DSMT4">
                  <p:embed/>
                </p:oleObj>
              </mc:Choice>
              <mc:Fallback>
                <p:oleObj name="Equation" r:id="rId11" imgW="1714320" imgH="228600" progId="Equation.DSMT4">
                  <p:embed/>
                  <p:pic>
                    <p:nvPicPr>
                      <p:cNvPr id="0" name="Object 2"/>
                      <p:cNvPicPr>
                        <a:picLocks noChangeAspect="1" noChangeArrowheads="1"/>
                      </p:cNvPicPr>
                      <p:nvPr/>
                    </p:nvPicPr>
                    <p:blipFill>
                      <a:blip r:embed="rId12"/>
                      <a:srcRect/>
                      <a:stretch>
                        <a:fillRect/>
                      </a:stretch>
                    </p:blipFill>
                    <p:spPr bwMode="auto">
                      <a:xfrm>
                        <a:off x="1219771" y="5512271"/>
                        <a:ext cx="5299075" cy="581025"/>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8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8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642918"/>
            <a:ext cx="7772400" cy="5453082"/>
          </a:xfrm>
        </p:spPr>
        <p:txBody>
          <a:bodyPr/>
          <a:lstStyle/>
          <a:p>
            <a:pPr>
              <a:buNone/>
            </a:pPr>
            <a:r>
              <a:rPr lang="en-US" altLang="zh-CN" sz="2800" dirty="0" smtClean="0"/>
              <a:t>2</a:t>
            </a:r>
            <a:r>
              <a:rPr lang="zh-CN" altLang="en-US" sz="2800" dirty="0" smtClean="0"/>
              <a:t>）</a:t>
            </a:r>
            <a:endParaRPr lang="en-US" altLang="zh-CN" sz="2800" dirty="0" smtClean="0"/>
          </a:p>
          <a:p>
            <a:pPr>
              <a:buNone/>
            </a:pPr>
            <a:endParaRPr lang="en-US" altLang="zh-CN" sz="2800" dirty="0"/>
          </a:p>
          <a:p>
            <a:pPr>
              <a:buNone/>
            </a:pPr>
            <a:endParaRPr lang="en-US" altLang="zh-CN" sz="2800" dirty="0" smtClean="0"/>
          </a:p>
          <a:p>
            <a:pPr>
              <a:buNone/>
            </a:pPr>
            <a:endParaRPr lang="en-US" altLang="zh-CN" sz="2800" dirty="0"/>
          </a:p>
          <a:p>
            <a:pPr>
              <a:buNone/>
            </a:pPr>
            <a:endParaRPr lang="en-US" altLang="zh-CN" sz="2800" dirty="0" smtClean="0"/>
          </a:p>
          <a:p>
            <a:pPr>
              <a:buNone/>
            </a:pPr>
            <a:endParaRPr lang="en-US" altLang="zh-CN" sz="2800" dirty="0"/>
          </a:p>
          <a:p>
            <a:pPr>
              <a:buNone/>
            </a:pPr>
            <a:endParaRPr lang="en-US" altLang="zh-CN" sz="2800" dirty="0" smtClean="0"/>
          </a:p>
          <a:p>
            <a:pPr>
              <a:buNone/>
            </a:pPr>
            <a:endParaRPr lang="en-US" altLang="zh-CN" sz="2800" b="1" dirty="0" smtClean="0">
              <a:solidFill>
                <a:srgbClr val="C00000"/>
              </a:solidFill>
            </a:endParaRPr>
          </a:p>
          <a:p>
            <a:pPr>
              <a:buNone/>
            </a:pPr>
            <a:r>
              <a:rPr lang="zh-CN" altLang="en-US" sz="2800" b="1" dirty="0" smtClean="0">
                <a:solidFill>
                  <a:srgbClr val="C00000"/>
                </a:solidFill>
              </a:rPr>
              <a:t>注：</a:t>
            </a:r>
            <a:r>
              <a:rPr lang="zh-CN" altLang="en-US" sz="2800" dirty="0" smtClean="0"/>
              <a:t>相向而行，取“</a:t>
            </a:r>
            <a:r>
              <a:rPr lang="en-US" altLang="zh-CN" sz="2800" dirty="0" smtClean="0"/>
              <a:t>+</a:t>
            </a:r>
            <a:r>
              <a:rPr lang="zh-CN" altLang="en-US" sz="2800" dirty="0" smtClean="0"/>
              <a:t>”，相背而行，取“</a:t>
            </a:r>
            <a:r>
              <a:rPr lang="en-US" altLang="zh-CN" sz="2800" dirty="0"/>
              <a:t>-</a:t>
            </a:r>
            <a:r>
              <a:rPr lang="zh-CN" altLang="en-US" sz="2800" dirty="0" smtClean="0"/>
              <a:t>”</a:t>
            </a:r>
            <a:r>
              <a:rPr lang="zh-CN" altLang="en-US" sz="2800" dirty="0"/>
              <a:t>。</a:t>
            </a:r>
            <a:endParaRPr lang="en-US" altLang="zh-CN" sz="2800" dirty="0" smtClean="0"/>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37</a:t>
            </a:fld>
            <a:endParaRPr lang="en-US" altLang="zh-CN"/>
          </a:p>
        </p:txBody>
      </p:sp>
      <p:graphicFrame>
        <p:nvGraphicFramePr>
          <p:cNvPr id="55299" name="Object 3"/>
          <p:cNvGraphicFramePr>
            <a:graphicFrameLocks noChangeAspect="1"/>
          </p:cNvGraphicFramePr>
          <p:nvPr>
            <p:extLst>
              <p:ext uri="{D42A27DB-BD31-4B8C-83A1-F6EECF244321}">
                <p14:modId xmlns:p14="http://schemas.microsoft.com/office/powerpoint/2010/main" val="1839992457"/>
              </p:ext>
            </p:extLst>
          </p:nvPr>
        </p:nvGraphicFramePr>
        <p:xfrm>
          <a:off x="1187624" y="548680"/>
          <a:ext cx="3059112" cy="717550"/>
        </p:xfrm>
        <a:graphic>
          <a:graphicData uri="http://schemas.openxmlformats.org/presentationml/2006/ole">
            <mc:AlternateContent xmlns:mc="http://schemas.openxmlformats.org/markup-compatibility/2006">
              <mc:Choice xmlns:v="urn:schemas-microsoft-com:vml" Requires="v">
                <p:oleObj spid="_x0000_s55452" name="Equation" r:id="rId3" imgW="799920" imgH="228600" progId="Equation.DSMT4">
                  <p:embed/>
                </p:oleObj>
              </mc:Choice>
              <mc:Fallback>
                <p:oleObj name="Equation" r:id="rId3" imgW="799920" imgH="228600" progId="Equation.DSMT4">
                  <p:embed/>
                  <p:pic>
                    <p:nvPicPr>
                      <p:cNvPr id="0" name="Picture 3"/>
                      <p:cNvPicPr>
                        <a:picLocks noChangeAspect="1" noChangeArrowheads="1"/>
                      </p:cNvPicPr>
                      <p:nvPr/>
                    </p:nvPicPr>
                    <p:blipFill>
                      <a:blip r:embed="rId4"/>
                      <a:srcRect/>
                      <a:stretch>
                        <a:fillRect/>
                      </a:stretch>
                    </p:blipFill>
                    <p:spPr bwMode="auto">
                      <a:xfrm>
                        <a:off x="1187624" y="548680"/>
                        <a:ext cx="3059112"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8" descr="T733"/>
          <p:cNvPicPr>
            <a:picLocks noChangeAspect="1" noChangeArrowheads="1"/>
          </p:cNvPicPr>
          <p:nvPr/>
        </p:nvPicPr>
        <p:blipFill rotWithShape="1">
          <a:blip r:embed="rId5">
            <a:extLst>
              <a:ext uri="{28A0092B-C50C-407E-A947-70E740481C1C}">
                <a14:useLocalDpi xmlns:a14="http://schemas.microsoft.com/office/drawing/2010/main" val="0"/>
              </a:ext>
            </a:extLst>
          </a:blip>
          <a:srcRect l="6109" t="3438" r="4818" b="24511"/>
          <a:stretch/>
        </p:blipFill>
        <p:spPr bwMode="auto">
          <a:xfrm>
            <a:off x="5292080" y="653143"/>
            <a:ext cx="3102428" cy="2559833"/>
          </a:xfrm>
          <a:prstGeom prst="snipRoundRect">
            <a:avLst>
              <a:gd name="adj1" fmla="val 16667"/>
              <a:gd name="adj2" fmla="val 32903"/>
            </a:avLst>
          </a:prstGeom>
          <a:noFill/>
          <a:extLst>
            <a:ext uri="{909E8E84-426E-40DD-AFC4-6F175D3DCCD1}">
              <a14:hiddenFill xmlns:a14="http://schemas.microsoft.com/office/drawing/2010/main">
                <a:solidFill>
                  <a:srgbClr val="FFFFFF"/>
                </a:solidFill>
              </a14:hiddenFill>
            </a:ext>
          </a:extLst>
        </p:spPr>
      </p:pic>
      <p:graphicFrame>
        <p:nvGraphicFramePr>
          <p:cNvPr id="2" name="对象 1"/>
          <p:cNvGraphicFramePr>
            <a:graphicFrameLocks noChangeAspect="1"/>
          </p:cNvGraphicFramePr>
          <p:nvPr>
            <p:extLst>
              <p:ext uri="{D42A27DB-BD31-4B8C-83A1-F6EECF244321}">
                <p14:modId xmlns:p14="http://schemas.microsoft.com/office/powerpoint/2010/main" val="3307003824"/>
              </p:ext>
            </p:extLst>
          </p:nvPr>
        </p:nvGraphicFramePr>
        <p:xfrm>
          <a:off x="1223628" y="1100013"/>
          <a:ext cx="2573338" cy="2112963"/>
        </p:xfrm>
        <a:graphic>
          <a:graphicData uri="http://schemas.openxmlformats.org/presentationml/2006/ole">
            <mc:AlternateContent xmlns:mc="http://schemas.openxmlformats.org/markup-compatibility/2006">
              <mc:Choice xmlns:v="urn:schemas-microsoft-com:vml" Requires="v">
                <p:oleObj spid="_x0000_s55453" name="Equation" r:id="rId6" imgW="736560" imgH="736560" progId="Equation.DSMT4">
                  <p:embed/>
                </p:oleObj>
              </mc:Choice>
              <mc:Fallback>
                <p:oleObj name="Equation" r:id="rId6" imgW="736560" imgH="736560" progId="Equation.DSMT4">
                  <p:embed/>
                  <p:pic>
                    <p:nvPicPr>
                      <p:cNvPr id="0" name="Object 3"/>
                      <p:cNvPicPr>
                        <a:picLocks noChangeAspect="1" noChangeArrowheads="1"/>
                      </p:cNvPicPr>
                      <p:nvPr/>
                    </p:nvPicPr>
                    <p:blipFill>
                      <a:blip r:embed="rId7"/>
                      <a:srcRect/>
                      <a:stretch>
                        <a:fillRect/>
                      </a:stretch>
                    </p:blipFill>
                    <p:spPr bwMode="auto">
                      <a:xfrm>
                        <a:off x="1223628" y="1100013"/>
                        <a:ext cx="2573338" cy="2112963"/>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864138417"/>
              </p:ext>
            </p:extLst>
          </p:nvPr>
        </p:nvGraphicFramePr>
        <p:xfrm>
          <a:off x="1223963" y="3198813"/>
          <a:ext cx="6300787" cy="1203325"/>
        </p:xfrm>
        <a:graphic>
          <a:graphicData uri="http://schemas.openxmlformats.org/presentationml/2006/ole">
            <mc:AlternateContent xmlns:mc="http://schemas.openxmlformats.org/markup-compatibility/2006">
              <mc:Choice xmlns:v="urn:schemas-microsoft-com:vml" Requires="v">
                <p:oleObj spid="_x0000_s55454" name="Equation" r:id="rId8" imgW="1803240" imgH="419040" progId="Equation.DSMT4">
                  <p:embed/>
                </p:oleObj>
              </mc:Choice>
              <mc:Fallback>
                <p:oleObj name="Equation" r:id="rId8" imgW="1803240" imgH="419040" progId="Equation.DSMT4">
                  <p:embed/>
                  <p:pic>
                    <p:nvPicPr>
                      <p:cNvPr id="0" name="对象 1"/>
                      <p:cNvPicPr>
                        <a:picLocks noChangeAspect="1" noChangeArrowheads="1"/>
                      </p:cNvPicPr>
                      <p:nvPr/>
                    </p:nvPicPr>
                    <p:blipFill>
                      <a:blip r:embed="rId9"/>
                      <a:srcRect/>
                      <a:stretch>
                        <a:fillRect/>
                      </a:stretch>
                    </p:blipFill>
                    <p:spPr bwMode="auto">
                      <a:xfrm>
                        <a:off x="1223963" y="3198813"/>
                        <a:ext cx="6300787"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38</a:t>
            </a:fld>
            <a:endParaRPr lang="en-US" altLang="zh-CN"/>
          </a:p>
        </p:txBody>
      </p:sp>
      <p:sp>
        <p:nvSpPr>
          <p:cNvPr id="5" name="内容占位符 2"/>
          <p:cNvSpPr txBox="1">
            <a:spLocks/>
          </p:cNvSpPr>
          <p:nvPr/>
        </p:nvSpPr>
        <p:spPr bwMode="auto">
          <a:xfrm>
            <a:off x="357158" y="428604"/>
            <a:ext cx="7772400" cy="53816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3</a:t>
            </a: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a:t>
            </a: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sz="2800"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sz="2800"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sz="2800"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sz="2800" kern="0" dirty="0">
              <a:latin typeface="+mn-lt"/>
              <a:ea typeface="+mn-ea"/>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altLang="zh-CN" sz="1200" kern="0" dirty="0">
              <a:latin typeface="+mn-lt"/>
              <a:ea typeface="+mn-ea"/>
            </a:endParaRPr>
          </a:p>
          <a:p>
            <a:pPr marL="342900" indent="-342900" algn="l" eaLnBrk="0" hangingPunct="0">
              <a:spcBef>
                <a:spcPct val="20000"/>
              </a:spcBef>
              <a:defRPr/>
            </a:pPr>
            <a:r>
              <a:rPr lang="zh-CN" altLang="en-US" sz="2800" b="1" dirty="0">
                <a:solidFill>
                  <a:srgbClr val="C00000"/>
                </a:solidFill>
              </a:rPr>
              <a:t>注：</a:t>
            </a:r>
            <a:r>
              <a:rPr lang="zh-CN" altLang="en-US" sz="2800" dirty="0"/>
              <a:t>相向而行，</a:t>
            </a:r>
            <a:r>
              <a:rPr lang="zh-CN" altLang="en-US" sz="2800" dirty="0" smtClean="0"/>
              <a:t>取</a:t>
            </a:r>
            <a:r>
              <a:rPr lang="zh-CN" altLang="en-US" sz="2800" dirty="0"/>
              <a:t>“</a:t>
            </a:r>
            <a:r>
              <a:rPr lang="en-US" altLang="zh-CN" sz="2800" dirty="0"/>
              <a:t>-</a:t>
            </a:r>
            <a:r>
              <a:rPr lang="zh-CN" altLang="en-US" sz="2800" dirty="0"/>
              <a:t>” </a:t>
            </a:r>
            <a:r>
              <a:rPr lang="zh-CN" altLang="en-US" sz="2800" dirty="0" smtClean="0"/>
              <a:t>，</a:t>
            </a:r>
            <a:r>
              <a:rPr lang="zh-CN" altLang="en-US" sz="2800" dirty="0"/>
              <a:t>相背而行，</a:t>
            </a:r>
            <a:r>
              <a:rPr lang="zh-CN" altLang="en-US" sz="2800" dirty="0" smtClean="0"/>
              <a:t>取</a:t>
            </a:r>
            <a:r>
              <a:rPr lang="zh-CN" altLang="en-US" sz="2800" dirty="0"/>
              <a:t>“</a:t>
            </a:r>
            <a:r>
              <a:rPr lang="en-US" altLang="zh-CN" sz="2800" dirty="0"/>
              <a:t>+</a:t>
            </a:r>
            <a:r>
              <a:rPr lang="zh-CN" altLang="en-US" sz="2800" dirty="0"/>
              <a:t>”</a:t>
            </a:r>
            <a:r>
              <a:rPr lang="zh-CN" altLang="en-US" sz="2800" dirty="0" smtClean="0"/>
              <a:t>。</a:t>
            </a:r>
            <a:endParaRPr kumimoji="1" lang="zh-CN" altLang="en-US"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p:txBody>
      </p:sp>
      <p:graphicFrame>
        <p:nvGraphicFramePr>
          <p:cNvPr id="56323" name="Object 3"/>
          <p:cNvGraphicFramePr>
            <a:graphicFrameLocks noChangeAspect="1"/>
          </p:cNvGraphicFramePr>
          <p:nvPr>
            <p:extLst>
              <p:ext uri="{D42A27DB-BD31-4B8C-83A1-F6EECF244321}">
                <p14:modId xmlns:p14="http://schemas.microsoft.com/office/powerpoint/2010/main" val="1274731945"/>
              </p:ext>
            </p:extLst>
          </p:nvPr>
        </p:nvGraphicFramePr>
        <p:xfrm>
          <a:off x="872182" y="800708"/>
          <a:ext cx="2979738" cy="630238"/>
        </p:xfrm>
        <a:graphic>
          <a:graphicData uri="http://schemas.openxmlformats.org/presentationml/2006/ole">
            <mc:AlternateContent xmlns:mc="http://schemas.openxmlformats.org/markup-compatibility/2006">
              <mc:Choice xmlns:v="urn:schemas-microsoft-com:vml" Requires="v">
                <p:oleObj spid="_x0000_s56482" name="Equation" r:id="rId3" imgW="888840" imgH="228600" progId="Equation.DSMT4">
                  <p:embed/>
                </p:oleObj>
              </mc:Choice>
              <mc:Fallback>
                <p:oleObj name="Equation" r:id="rId3" imgW="888840" imgH="228600" progId="Equation.DSMT4">
                  <p:embed/>
                  <p:pic>
                    <p:nvPicPr>
                      <p:cNvPr id="0" name="Picture 3"/>
                      <p:cNvPicPr>
                        <a:picLocks noChangeAspect="1" noChangeArrowheads="1"/>
                      </p:cNvPicPr>
                      <p:nvPr/>
                    </p:nvPicPr>
                    <p:blipFill>
                      <a:blip r:embed="rId4"/>
                      <a:srcRect/>
                      <a:stretch>
                        <a:fillRect/>
                      </a:stretch>
                    </p:blipFill>
                    <p:spPr bwMode="auto">
                      <a:xfrm>
                        <a:off x="872182" y="800708"/>
                        <a:ext cx="2979738" cy="630238"/>
                      </a:xfrm>
                      <a:prstGeom prst="rect">
                        <a:avLst/>
                      </a:prstGeom>
                      <a:noFill/>
                      <a:extLst/>
                    </p:spPr>
                  </p:pic>
                </p:oleObj>
              </mc:Fallback>
            </mc:AlternateContent>
          </a:graphicData>
        </a:graphic>
      </p:graphicFrame>
      <p:graphicFrame>
        <p:nvGraphicFramePr>
          <p:cNvPr id="56324" name="Object 4"/>
          <p:cNvGraphicFramePr>
            <a:graphicFrameLocks noChangeAspect="1"/>
          </p:cNvGraphicFramePr>
          <p:nvPr>
            <p:extLst>
              <p:ext uri="{D42A27DB-BD31-4B8C-83A1-F6EECF244321}">
                <p14:modId xmlns:p14="http://schemas.microsoft.com/office/powerpoint/2010/main" val="860697689"/>
              </p:ext>
            </p:extLst>
          </p:nvPr>
        </p:nvGraphicFramePr>
        <p:xfrm>
          <a:off x="846108" y="3609020"/>
          <a:ext cx="7283450" cy="1071562"/>
        </p:xfrm>
        <a:graphic>
          <a:graphicData uri="http://schemas.openxmlformats.org/presentationml/2006/ole">
            <mc:AlternateContent xmlns:mc="http://schemas.openxmlformats.org/markup-compatibility/2006">
              <mc:Choice xmlns:v="urn:schemas-microsoft-com:vml" Requires="v">
                <p:oleObj spid="_x0000_s56483" name="Equation" r:id="rId5" imgW="2412720" imgH="431640" progId="Equation.DSMT4">
                  <p:embed/>
                </p:oleObj>
              </mc:Choice>
              <mc:Fallback>
                <p:oleObj name="Equation" r:id="rId5" imgW="2412720" imgH="431640" progId="Equation.DSMT4">
                  <p:embed/>
                  <p:pic>
                    <p:nvPicPr>
                      <p:cNvPr id="0" name="Picture 4"/>
                      <p:cNvPicPr>
                        <a:picLocks noChangeAspect="1" noChangeArrowheads="1"/>
                      </p:cNvPicPr>
                      <p:nvPr/>
                    </p:nvPicPr>
                    <p:blipFill>
                      <a:blip r:embed="rId6"/>
                      <a:srcRect/>
                      <a:stretch>
                        <a:fillRect/>
                      </a:stretch>
                    </p:blipFill>
                    <p:spPr bwMode="auto">
                      <a:xfrm>
                        <a:off x="846108" y="3609020"/>
                        <a:ext cx="7283450" cy="1071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9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9952" y="915032"/>
            <a:ext cx="4986337" cy="269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对象 1"/>
          <p:cNvGraphicFramePr>
            <a:graphicFrameLocks noChangeAspect="1"/>
          </p:cNvGraphicFramePr>
          <p:nvPr>
            <p:extLst>
              <p:ext uri="{D42A27DB-BD31-4B8C-83A1-F6EECF244321}">
                <p14:modId xmlns:p14="http://schemas.microsoft.com/office/powerpoint/2010/main" val="2218717756"/>
              </p:ext>
            </p:extLst>
          </p:nvPr>
        </p:nvGraphicFramePr>
        <p:xfrm>
          <a:off x="791581" y="1448780"/>
          <a:ext cx="3528391" cy="2021505"/>
        </p:xfrm>
        <a:graphic>
          <a:graphicData uri="http://schemas.openxmlformats.org/presentationml/2006/ole">
            <mc:AlternateContent xmlns:mc="http://schemas.openxmlformats.org/markup-compatibility/2006">
              <mc:Choice xmlns:v="urn:schemas-microsoft-com:vml" Requires="v">
                <p:oleObj spid="_x0000_s56484" name="Equation" r:id="rId8" imgW="1130040" imgH="787320" progId="Equation.DSMT4">
                  <p:embed/>
                </p:oleObj>
              </mc:Choice>
              <mc:Fallback>
                <p:oleObj name="Equation" r:id="rId8" imgW="1130040" imgH="787320" progId="Equation.DSMT4">
                  <p:embed/>
                  <p:pic>
                    <p:nvPicPr>
                      <p:cNvPr id="0" name="Object 3"/>
                      <p:cNvPicPr>
                        <a:picLocks noChangeAspect="1" noChangeArrowheads="1"/>
                      </p:cNvPicPr>
                      <p:nvPr/>
                    </p:nvPicPr>
                    <p:blipFill>
                      <a:blip r:embed="rId9"/>
                      <a:srcRect/>
                      <a:stretch>
                        <a:fillRect/>
                      </a:stretch>
                    </p:blipFill>
                    <p:spPr bwMode="auto">
                      <a:xfrm>
                        <a:off x="791581" y="1448780"/>
                        <a:ext cx="3528391" cy="2021505"/>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394236118"/>
              </p:ext>
            </p:extLst>
          </p:nvPr>
        </p:nvGraphicFramePr>
        <p:xfrm>
          <a:off x="863588" y="4581128"/>
          <a:ext cx="3717925" cy="1073150"/>
        </p:xfrm>
        <a:graphic>
          <a:graphicData uri="http://schemas.openxmlformats.org/presentationml/2006/ole">
            <mc:AlternateContent xmlns:mc="http://schemas.openxmlformats.org/markup-compatibility/2006">
              <mc:Choice xmlns:v="urn:schemas-microsoft-com:vml" Requires="v">
                <p:oleObj spid="_x0000_s56485" name="Equation" r:id="rId10" imgW="1231560" imgH="431640" progId="Equation.DSMT4">
                  <p:embed/>
                </p:oleObj>
              </mc:Choice>
              <mc:Fallback>
                <p:oleObj name="Equation" r:id="rId10" imgW="1231560" imgH="431640" progId="Equation.DSMT4">
                  <p:embed/>
                  <p:pic>
                    <p:nvPicPr>
                      <p:cNvPr id="0" name="Object 4"/>
                      <p:cNvPicPr>
                        <a:picLocks noChangeAspect="1" noChangeArrowheads="1"/>
                      </p:cNvPicPr>
                      <p:nvPr/>
                    </p:nvPicPr>
                    <p:blipFill>
                      <a:blip r:embed="rId11"/>
                      <a:srcRect/>
                      <a:stretch>
                        <a:fillRect/>
                      </a:stretch>
                    </p:blipFill>
                    <p:spPr bwMode="auto">
                      <a:xfrm>
                        <a:off x="863588" y="4581128"/>
                        <a:ext cx="3717925"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28596" y="1071546"/>
            <a:ext cx="7858180" cy="4573560"/>
          </a:xfrm>
          <a:prstGeom prst="rect">
            <a:avLst/>
          </a:prstGeom>
        </p:spPr>
        <p:txBody>
          <a:bodyPr wrap="square">
            <a:spAutoFit/>
          </a:bodyPr>
          <a:lstStyle/>
          <a:p>
            <a:pPr marL="342900" lvl="0" indent="-342900" algn="l" eaLnBrk="0" hangingPunct="0">
              <a:spcBef>
                <a:spcPct val="20000"/>
              </a:spcBef>
              <a:defRPr/>
            </a:pPr>
            <a:r>
              <a:rPr lang="en-US" altLang="zh-CN" sz="2800" kern="0" dirty="0" smtClean="0"/>
              <a:t>4</a:t>
            </a:r>
            <a:r>
              <a:rPr lang="zh-CN" altLang="en-US" sz="2800" kern="0" dirty="0" smtClean="0"/>
              <a:t>）</a:t>
            </a:r>
            <a:endParaRPr lang="en-US" altLang="zh-CN" sz="2800" kern="0" dirty="0" smtClean="0"/>
          </a:p>
          <a:p>
            <a:pPr marL="342900" lvl="0" indent="-342900" algn="l" eaLnBrk="0" hangingPunct="0">
              <a:spcBef>
                <a:spcPct val="20000"/>
              </a:spcBef>
              <a:defRPr/>
            </a:pPr>
            <a:endParaRPr lang="en-US" altLang="zh-CN" sz="2800" kern="0" dirty="0" smtClean="0"/>
          </a:p>
          <a:p>
            <a:pPr marL="342900" lvl="0" indent="-342900" algn="l" eaLnBrk="0" hangingPunct="0">
              <a:spcBef>
                <a:spcPct val="20000"/>
              </a:spcBef>
              <a:defRPr/>
            </a:pPr>
            <a:endParaRPr lang="en-US" altLang="zh-CN" sz="2800" kern="0" dirty="0" smtClean="0"/>
          </a:p>
          <a:p>
            <a:pPr marL="342900" lvl="0" indent="-342900" algn="l" eaLnBrk="0" hangingPunct="0">
              <a:spcBef>
                <a:spcPct val="20000"/>
              </a:spcBef>
              <a:defRPr/>
            </a:pPr>
            <a:endParaRPr lang="en-US" altLang="zh-CN" sz="2800" kern="0" dirty="0" smtClean="0"/>
          </a:p>
          <a:p>
            <a:pPr marL="342900" lvl="0" indent="-342900" algn="l" eaLnBrk="0" hangingPunct="0">
              <a:spcBef>
                <a:spcPct val="20000"/>
              </a:spcBef>
              <a:defRPr/>
            </a:pPr>
            <a:endParaRPr lang="en-US" altLang="zh-CN" sz="2800" kern="0" dirty="0" smtClean="0"/>
          </a:p>
          <a:p>
            <a:pPr marL="342900" lvl="0" indent="-342900" algn="l" eaLnBrk="0" hangingPunct="0">
              <a:spcBef>
                <a:spcPct val="20000"/>
              </a:spcBef>
              <a:defRPr/>
            </a:pPr>
            <a:endParaRPr lang="en-US" altLang="zh-CN" sz="2800" kern="0" dirty="0" smtClean="0"/>
          </a:p>
          <a:p>
            <a:pPr marL="342900" lvl="0" indent="-342900" algn="l" eaLnBrk="0" hangingPunct="0">
              <a:spcBef>
                <a:spcPct val="20000"/>
              </a:spcBef>
              <a:defRPr/>
            </a:pPr>
            <a:r>
              <a:rPr lang="zh-CN" altLang="en-US" sz="2800" kern="0" dirty="0" smtClean="0"/>
              <a:t>其它情况参照上述情形变换。</a:t>
            </a:r>
            <a:endParaRPr lang="en-US" altLang="zh-CN" sz="2800" kern="0" dirty="0" smtClean="0"/>
          </a:p>
          <a:p>
            <a:pPr marL="1077913" lvl="0" indent="-1077913" algn="l" eaLnBrk="0" hangingPunct="0">
              <a:spcBef>
                <a:spcPct val="20000"/>
              </a:spcBef>
              <a:defRPr/>
            </a:pPr>
            <a:r>
              <a:rPr lang="zh-CN" altLang="en-US" sz="2800" b="1" kern="0" dirty="0" smtClean="0">
                <a:solidFill>
                  <a:srgbClr val="C00000"/>
                </a:solidFill>
              </a:rPr>
              <a:t>总之：相向运动，频率增大；相背运动，频率减小。</a:t>
            </a:r>
            <a:endParaRPr lang="zh-CN" altLang="en-US" sz="2800" b="1" kern="0" dirty="0">
              <a:solidFill>
                <a:srgbClr val="C00000"/>
              </a:solidFill>
            </a:endParaRPr>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39</a:t>
            </a:fld>
            <a:endParaRPr lang="en-US" altLang="zh-CN"/>
          </a:p>
        </p:txBody>
      </p:sp>
      <p:graphicFrame>
        <p:nvGraphicFramePr>
          <p:cNvPr id="35845" name="Object 5"/>
          <p:cNvGraphicFramePr>
            <a:graphicFrameLocks noChangeAspect="1"/>
          </p:cNvGraphicFramePr>
          <p:nvPr>
            <p:extLst>
              <p:ext uri="{D42A27DB-BD31-4B8C-83A1-F6EECF244321}">
                <p14:modId xmlns:p14="http://schemas.microsoft.com/office/powerpoint/2010/main" val="3625422189"/>
              </p:ext>
            </p:extLst>
          </p:nvPr>
        </p:nvGraphicFramePr>
        <p:xfrm>
          <a:off x="1079612" y="1628800"/>
          <a:ext cx="3833813" cy="2371725"/>
        </p:xfrm>
        <a:graphic>
          <a:graphicData uri="http://schemas.openxmlformats.org/presentationml/2006/ole">
            <mc:AlternateContent xmlns:mc="http://schemas.openxmlformats.org/markup-compatibility/2006">
              <mc:Choice xmlns:v="urn:schemas-microsoft-com:vml" Requires="v">
                <p:oleObj spid="_x0000_s35922" name="Equation" r:id="rId3" imgW="1180800" imgH="888840" progId="Equation.DSMT4">
                  <p:embed/>
                </p:oleObj>
              </mc:Choice>
              <mc:Fallback>
                <p:oleObj name="Equation" r:id="rId3" imgW="1180800" imgH="888840" progId="Equation.DSMT4">
                  <p:embed/>
                  <p:pic>
                    <p:nvPicPr>
                      <p:cNvPr id="0" name="Picture 5"/>
                      <p:cNvPicPr>
                        <a:picLocks noChangeAspect="1" noChangeArrowheads="1"/>
                      </p:cNvPicPr>
                      <p:nvPr/>
                    </p:nvPicPr>
                    <p:blipFill>
                      <a:blip r:embed="rId4"/>
                      <a:srcRect/>
                      <a:stretch>
                        <a:fillRect/>
                      </a:stretch>
                    </p:blipFill>
                    <p:spPr bwMode="auto">
                      <a:xfrm>
                        <a:off x="1079612" y="1628800"/>
                        <a:ext cx="3833813" cy="2371725"/>
                      </a:xfrm>
                      <a:prstGeom prst="rect">
                        <a:avLst/>
                      </a:prstGeom>
                      <a:noFill/>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902082720"/>
              </p:ext>
            </p:extLst>
          </p:nvPr>
        </p:nvGraphicFramePr>
        <p:xfrm>
          <a:off x="1007604" y="1060017"/>
          <a:ext cx="2886075" cy="609600"/>
        </p:xfrm>
        <a:graphic>
          <a:graphicData uri="http://schemas.openxmlformats.org/presentationml/2006/ole">
            <mc:AlternateContent xmlns:mc="http://schemas.openxmlformats.org/markup-compatibility/2006">
              <mc:Choice xmlns:v="urn:schemas-microsoft-com:vml" Requires="v">
                <p:oleObj spid="_x0000_s35923" name="Equation" r:id="rId5" imgW="888840" imgH="228600" progId="Equation.DSMT4">
                  <p:embed/>
                </p:oleObj>
              </mc:Choice>
              <mc:Fallback>
                <p:oleObj name="Equation" r:id="rId5" imgW="888840" imgH="228600" progId="Equation.DSMT4">
                  <p:embed/>
                  <p:pic>
                    <p:nvPicPr>
                      <p:cNvPr id="0" name="Object 5"/>
                      <p:cNvPicPr>
                        <a:picLocks noChangeAspect="1" noChangeArrowheads="1"/>
                      </p:cNvPicPr>
                      <p:nvPr/>
                    </p:nvPicPr>
                    <p:blipFill>
                      <a:blip r:embed="rId6"/>
                      <a:srcRect/>
                      <a:stretch>
                        <a:fillRect/>
                      </a:stretch>
                    </p:blipFill>
                    <p:spPr bwMode="auto">
                      <a:xfrm>
                        <a:off x="1007604" y="1060017"/>
                        <a:ext cx="28860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anim calcmode="lin" valueType="num">
                                      <p:cBhvr additive="base">
                                        <p:cTn id="15"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14356"/>
            <a:ext cx="7772400" cy="5381644"/>
          </a:xfrm>
        </p:spPr>
        <p:txBody>
          <a:bodyPr/>
          <a:lstStyle/>
          <a:p>
            <a:pPr>
              <a:buNone/>
            </a:pPr>
            <a:r>
              <a:rPr lang="zh-CN" altLang="en-US" sz="2800" b="1" dirty="0" smtClean="0">
                <a:solidFill>
                  <a:schemeClr val="accent2"/>
                </a:solidFill>
              </a:rPr>
              <a:t>三、波长、波速和波的频率</a:t>
            </a:r>
            <a:endParaRPr lang="en-US" altLang="zh-CN" sz="2800" b="1" dirty="0" smtClean="0">
              <a:solidFill>
                <a:schemeClr val="accent2"/>
              </a:solidFill>
            </a:endParaRPr>
          </a:p>
          <a:p>
            <a:pPr>
              <a:buNone/>
            </a:pPr>
            <a:r>
              <a:rPr lang="zh-CN" altLang="en-US" sz="2800" b="1" dirty="0" smtClean="0">
                <a:solidFill>
                  <a:srgbClr val="C00000"/>
                </a:solidFill>
              </a:rPr>
              <a:t>波长</a:t>
            </a:r>
            <a:r>
              <a:rPr lang="zh-CN" altLang="en-US" sz="2800" dirty="0" smtClean="0"/>
              <a:t>    ：振动状态在一个周期中传播的距离。</a:t>
            </a:r>
            <a:endParaRPr lang="en-US" altLang="zh-CN" sz="2800" dirty="0" smtClean="0"/>
          </a:p>
          <a:p>
            <a:pPr>
              <a:buNone/>
            </a:pPr>
            <a:r>
              <a:rPr lang="en-US" altLang="zh-CN" sz="2800" dirty="0" smtClean="0"/>
              <a:t>        </a:t>
            </a:r>
            <a:r>
              <a:rPr lang="zh-CN" altLang="en-US" sz="2800" dirty="0" smtClean="0"/>
              <a:t>或振动相位相同的两个相邻点间的距离。</a:t>
            </a:r>
            <a:endParaRPr lang="en-US" altLang="zh-CN" sz="2800" dirty="0" smtClean="0"/>
          </a:p>
          <a:p>
            <a:pPr>
              <a:buNone/>
            </a:pPr>
            <a:r>
              <a:rPr lang="zh-CN" altLang="en-US" sz="2800" b="1" dirty="0">
                <a:solidFill>
                  <a:srgbClr val="C00000"/>
                </a:solidFill>
              </a:rPr>
              <a:t>波速</a:t>
            </a:r>
            <a:r>
              <a:rPr lang="en-US" altLang="zh-CN" sz="2800" dirty="0" smtClean="0"/>
              <a:t>    </a:t>
            </a:r>
            <a:r>
              <a:rPr lang="zh-CN" altLang="en-US" sz="2800" dirty="0" smtClean="0"/>
              <a:t>：单位时间内振动状态传播的距离。</a:t>
            </a:r>
            <a:endParaRPr lang="en-US" altLang="zh-CN" sz="2800" dirty="0" smtClean="0"/>
          </a:p>
          <a:p>
            <a:pPr>
              <a:buNone/>
            </a:pPr>
            <a:r>
              <a:rPr lang="en-US" altLang="zh-CN" sz="2800" dirty="0"/>
              <a:t> </a:t>
            </a:r>
            <a:r>
              <a:rPr lang="en-US" altLang="zh-CN" sz="2800" dirty="0" smtClean="0"/>
              <a:t>       </a:t>
            </a:r>
            <a:r>
              <a:rPr lang="zh-CN" altLang="en-US" sz="2800" dirty="0" smtClean="0"/>
              <a:t>或</a:t>
            </a:r>
            <a:r>
              <a:rPr lang="zh-CN" altLang="en-US" sz="2800" dirty="0"/>
              <a:t>单位时间</a:t>
            </a:r>
            <a:r>
              <a:rPr lang="zh-CN" altLang="en-US" sz="2800" dirty="0" smtClean="0"/>
              <a:t>内</a:t>
            </a:r>
            <a:r>
              <a:rPr lang="zh-CN" altLang="en-US" sz="2800" dirty="0"/>
              <a:t>相位</a:t>
            </a:r>
            <a:r>
              <a:rPr lang="zh-CN" altLang="en-US" sz="2800" dirty="0" smtClean="0"/>
              <a:t>传播</a:t>
            </a:r>
            <a:r>
              <a:rPr lang="zh-CN" altLang="en-US" sz="2800" dirty="0"/>
              <a:t>的距离</a:t>
            </a:r>
            <a:r>
              <a:rPr lang="zh-CN" altLang="en-US" sz="2800" dirty="0" smtClean="0"/>
              <a:t>。故也叫</a:t>
            </a:r>
            <a:r>
              <a:rPr lang="zh-CN" altLang="en-US" sz="2800" b="1" dirty="0">
                <a:solidFill>
                  <a:srgbClr val="C00000"/>
                </a:solidFill>
              </a:rPr>
              <a:t>相速</a:t>
            </a:r>
            <a:endParaRPr lang="en-US" altLang="zh-CN" sz="2800" b="1" dirty="0">
              <a:solidFill>
                <a:srgbClr val="C00000"/>
              </a:solidFill>
            </a:endParaRPr>
          </a:p>
          <a:p>
            <a:pPr>
              <a:buNone/>
            </a:pPr>
            <a:endParaRPr lang="en-US" altLang="zh-CN" sz="1100" dirty="0" smtClean="0"/>
          </a:p>
          <a:p>
            <a:pPr>
              <a:buNone/>
            </a:pPr>
            <a:r>
              <a:rPr lang="zh-CN" altLang="en-US" sz="2800" b="1" dirty="0">
                <a:solidFill>
                  <a:srgbClr val="C00000"/>
                </a:solidFill>
              </a:rPr>
              <a:t>纵波波速</a:t>
            </a:r>
            <a:r>
              <a:rPr lang="zh-CN" altLang="en-US" sz="2800" dirty="0" smtClean="0"/>
              <a:t>：        </a:t>
            </a:r>
            <a:r>
              <a:rPr lang="en-US" altLang="zh-CN" sz="2800" dirty="0" smtClean="0"/>
              <a:t>	</a:t>
            </a:r>
            <a:r>
              <a:rPr lang="zh-CN" altLang="en-US" sz="2800" dirty="0" smtClean="0"/>
              <a:t>      </a:t>
            </a:r>
            <a:r>
              <a:rPr lang="en-US" altLang="zh-CN" sz="2800" dirty="0"/>
              <a:t> </a:t>
            </a:r>
            <a:r>
              <a:rPr lang="zh-CN" altLang="en-US" sz="2800" dirty="0" smtClean="0"/>
              <a:t>，</a:t>
            </a:r>
            <a:r>
              <a:rPr lang="zh-CN" altLang="en-US" sz="2800" b="1" dirty="0">
                <a:solidFill>
                  <a:srgbClr val="C00000"/>
                </a:solidFill>
              </a:rPr>
              <a:t>横波波速</a:t>
            </a:r>
            <a:r>
              <a:rPr lang="zh-CN" altLang="en-US" sz="2800" dirty="0" smtClean="0"/>
              <a:t>：</a:t>
            </a:r>
            <a:endParaRPr lang="en-US" altLang="zh-CN" sz="2800" dirty="0" smtClean="0"/>
          </a:p>
          <a:p>
            <a:pPr>
              <a:buNone/>
            </a:pPr>
            <a:endParaRPr lang="en-US" altLang="zh-CN" sz="1100" dirty="0" smtClean="0"/>
          </a:p>
          <a:p>
            <a:pPr marL="631825" indent="-631825">
              <a:buNone/>
            </a:pPr>
            <a:r>
              <a:rPr lang="zh-CN" altLang="en-US" sz="2800" b="1" dirty="0">
                <a:solidFill>
                  <a:srgbClr val="C00000"/>
                </a:solidFill>
              </a:rPr>
              <a:t>频率</a:t>
            </a:r>
            <a:r>
              <a:rPr lang="zh-CN" altLang="en-US" sz="2800" dirty="0" smtClean="0"/>
              <a:t>    ：单位时间内，传播完整波长的个数。与质点的振动频率相同。</a:t>
            </a:r>
            <a:endParaRPr lang="en-US" altLang="zh-CN" sz="2800" dirty="0" smtClean="0"/>
          </a:p>
          <a:p>
            <a:pPr marL="1436688" indent="-1436688">
              <a:buNone/>
            </a:pPr>
            <a:endParaRPr lang="en-US" altLang="zh-CN" sz="2800" dirty="0"/>
          </a:p>
          <a:p>
            <a:pPr marL="1436688" indent="-1436688">
              <a:buNone/>
            </a:pPr>
            <a:r>
              <a:rPr lang="zh-CN" altLang="en-US" sz="2800" b="1" dirty="0">
                <a:solidFill>
                  <a:srgbClr val="C00000"/>
                </a:solidFill>
              </a:rPr>
              <a:t>周期</a:t>
            </a:r>
            <a:r>
              <a:rPr lang="zh-CN" altLang="en-US" sz="2800" dirty="0" smtClean="0"/>
              <a:t>：</a:t>
            </a:r>
            <a:endParaRPr lang="zh-CN" altLang="en-US" sz="2800" dirty="0"/>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4</a:t>
            </a:fld>
            <a:endParaRPr lang="en-US" altLang="zh-CN"/>
          </a:p>
        </p:txBody>
      </p:sp>
      <p:graphicFrame>
        <p:nvGraphicFramePr>
          <p:cNvPr id="38914" name="Object 2"/>
          <p:cNvGraphicFramePr>
            <a:graphicFrameLocks noChangeAspect="1"/>
          </p:cNvGraphicFramePr>
          <p:nvPr>
            <p:extLst>
              <p:ext uri="{D42A27DB-BD31-4B8C-83A1-F6EECF244321}">
                <p14:modId xmlns:p14="http://schemas.microsoft.com/office/powerpoint/2010/main" val="790349180"/>
              </p:ext>
            </p:extLst>
          </p:nvPr>
        </p:nvGraphicFramePr>
        <p:xfrm>
          <a:off x="1403648" y="1160748"/>
          <a:ext cx="477158" cy="616814"/>
        </p:xfrm>
        <a:graphic>
          <a:graphicData uri="http://schemas.openxmlformats.org/presentationml/2006/ole">
            <mc:AlternateContent xmlns:mc="http://schemas.openxmlformats.org/markup-compatibility/2006">
              <mc:Choice xmlns:v="urn:schemas-microsoft-com:vml" Requires="v">
                <p:oleObj spid="_x0000_s39350" name="Equation" r:id="rId3" imgW="139680" imgH="177480" progId="Equation.DSMT4">
                  <p:embed/>
                </p:oleObj>
              </mc:Choice>
              <mc:Fallback>
                <p:oleObj name="Equation" r:id="rId3" imgW="139680" imgH="177480" progId="Equation.DSMT4">
                  <p:embed/>
                  <p:pic>
                    <p:nvPicPr>
                      <p:cNvPr id="0" name="Picture 2"/>
                      <p:cNvPicPr>
                        <a:picLocks noChangeAspect="1" noChangeArrowheads="1"/>
                      </p:cNvPicPr>
                      <p:nvPr/>
                    </p:nvPicPr>
                    <p:blipFill>
                      <a:blip r:embed="rId4"/>
                      <a:srcRect/>
                      <a:stretch>
                        <a:fillRect/>
                      </a:stretch>
                    </p:blipFill>
                    <p:spPr bwMode="auto">
                      <a:xfrm>
                        <a:off x="1403648" y="1160748"/>
                        <a:ext cx="477158" cy="6168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5" name="Object 3"/>
          <p:cNvGraphicFramePr>
            <a:graphicFrameLocks noChangeAspect="1"/>
          </p:cNvGraphicFramePr>
          <p:nvPr>
            <p:extLst>
              <p:ext uri="{D42A27DB-BD31-4B8C-83A1-F6EECF244321}">
                <p14:modId xmlns:p14="http://schemas.microsoft.com/office/powerpoint/2010/main" val="2119300641"/>
              </p:ext>
            </p:extLst>
          </p:nvPr>
        </p:nvGraphicFramePr>
        <p:xfrm>
          <a:off x="2400300" y="3152775"/>
          <a:ext cx="1808163" cy="1139825"/>
        </p:xfrm>
        <a:graphic>
          <a:graphicData uri="http://schemas.openxmlformats.org/presentationml/2006/ole">
            <mc:AlternateContent xmlns:mc="http://schemas.openxmlformats.org/markup-compatibility/2006">
              <mc:Choice xmlns:v="urn:schemas-microsoft-com:vml" Requires="v">
                <p:oleObj spid="_x0000_s39351" name="Equation" r:id="rId5" imgW="469800" imgH="291960" progId="Equation.DSMT4">
                  <p:embed/>
                </p:oleObj>
              </mc:Choice>
              <mc:Fallback>
                <p:oleObj name="Equation" r:id="rId5" imgW="469800" imgH="291960" progId="Equation.DSMT4">
                  <p:embed/>
                  <p:pic>
                    <p:nvPicPr>
                      <p:cNvPr id="0" name="Picture 3"/>
                      <p:cNvPicPr>
                        <a:picLocks noChangeAspect="1" noChangeArrowheads="1"/>
                      </p:cNvPicPr>
                      <p:nvPr/>
                    </p:nvPicPr>
                    <p:blipFill>
                      <a:blip r:embed="rId6"/>
                      <a:srcRect/>
                      <a:stretch>
                        <a:fillRect/>
                      </a:stretch>
                    </p:blipFill>
                    <p:spPr bwMode="auto">
                      <a:xfrm>
                        <a:off x="2400300" y="3152775"/>
                        <a:ext cx="1808163" cy="1139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6" name="Object 4"/>
          <p:cNvGraphicFramePr>
            <a:graphicFrameLocks noChangeAspect="1"/>
          </p:cNvGraphicFramePr>
          <p:nvPr>
            <p:extLst>
              <p:ext uri="{D42A27DB-BD31-4B8C-83A1-F6EECF244321}">
                <p14:modId xmlns:p14="http://schemas.microsoft.com/office/powerpoint/2010/main" val="2591313451"/>
              </p:ext>
            </p:extLst>
          </p:nvPr>
        </p:nvGraphicFramePr>
        <p:xfrm>
          <a:off x="6098988" y="3104964"/>
          <a:ext cx="1857388" cy="1139985"/>
        </p:xfrm>
        <a:graphic>
          <a:graphicData uri="http://schemas.openxmlformats.org/presentationml/2006/ole">
            <mc:AlternateContent xmlns:mc="http://schemas.openxmlformats.org/markup-compatibility/2006">
              <mc:Choice xmlns:v="urn:schemas-microsoft-com:vml" Requires="v">
                <p:oleObj spid="_x0000_s39352" name="Equation" r:id="rId7" imgW="482400" imgH="291960" progId="Equation.DSMT4">
                  <p:embed/>
                </p:oleObj>
              </mc:Choice>
              <mc:Fallback>
                <p:oleObj name="Equation" r:id="rId7" imgW="482400" imgH="291960" progId="Equation.DSMT4">
                  <p:embed/>
                  <p:pic>
                    <p:nvPicPr>
                      <p:cNvPr id="0" name="Picture 4"/>
                      <p:cNvPicPr>
                        <a:picLocks noChangeAspect="1" noChangeArrowheads="1"/>
                      </p:cNvPicPr>
                      <p:nvPr/>
                    </p:nvPicPr>
                    <p:blipFill>
                      <a:blip r:embed="rId8"/>
                      <a:srcRect/>
                      <a:stretch>
                        <a:fillRect/>
                      </a:stretch>
                    </p:blipFill>
                    <p:spPr bwMode="auto">
                      <a:xfrm>
                        <a:off x="6098988" y="3104964"/>
                        <a:ext cx="1857388" cy="1139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7" name="Object 5"/>
          <p:cNvGraphicFramePr>
            <a:graphicFrameLocks noChangeAspect="1"/>
          </p:cNvGraphicFramePr>
          <p:nvPr>
            <p:extLst>
              <p:ext uri="{D42A27DB-BD31-4B8C-83A1-F6EECF244321}">
                <p14:modId xmlns:p14="http://schemas.microsoft.com/office/powerpoint/2010/main" val="1969432753"/>
              </p:ext>
            </p:extLst>
          </p:nvPr>
        </p:nvGraphicFramePr>
        <p:xfrm>
          <a:off x="1403648" y="4185084"/>
          <a:ext cx="512975" cy="571504"/>
        </p:xfrm>
        <a:graphic>
          <a:graphicData uri="http://schemas.openxmlformats.org/presentationml/2006/ole">
            <mc:AlternateContent xmlns:mc="http://schemas.openxmlformats.org/markup-compatibility/2006">
              <mc:Choice xmlns:v="urn:schemas-microsoft-com:vml" Requires="v">
                <p:oleObj spid="_x0000_s39353" name="Equation" r:id="rId9" imgW="126720" imgH="139680" progId="Equation.DSMT4">
                  <p:embed/>
                </p:oleObj>
              </mc:Choice>
              <mc:Fallback>
                <p:oleObj name="Equation" r:id="rId9" imgW="126720" imgH="139680" progId="Equation.DSMT4">
                  <p:embed/>
                  <p:pic>
                    <p:nvPicPr>
                      <p:cNvPr id="0" name="Picture 5"/>
                      <p:cNvPicPr>
                        <a:picLocks noChangeAspect="1" noChangeArrowheads="1"/>
                      </p:cNvPicPr>
                      <p:nvPr/>
                    </p:nvPicPr>
                    <p:blipFill>
                      <a:blip r:embed="rId10"/>
                      <a:srcRect/>
                      <a:stretch>
                        <a:fillRect/>
                      </a:stretch>
                    </p:blipFill>
                    <p:spPr bwMode="auto">
                      <a:xfrm>
                        <a:off x="1403648" y="4185084"/>
                        <a:ext cx="512975" cy="571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8" name="Object 6"/>
          <p:cNvGraphicFramePr>
            <a:graphicFrameLocks noChangeAspect="1"/>
          </p:cNvGraphicFramePr>
          <p:nvPr>
            <p:extLst>
              <p:ext uri="{D42A27DB-BD31-4B8C-83A1-F6EECF244321}">
                <p14:modId xmlns:p14="http://schemas.microsoft.com/office/powerpoint/2010/main" val="486130258"/>
              </p:ext>
            </p:extLst>
          </p:nvPr>
        </p:nvGraphicFramePr>
        <p:xfrm>
          <a:off x="4950160" y="4799422"/>
          <a:ext cx="2970212" cy="1185862"/>
        </p:xfrm>
        <a:graphic>
          <a:graphicData uri="http://schemas.openxmlformats.org/presentationml/2006/ole">
            <mc:AlternateContent xmlns:mc="http://schemas.openxmlformats.org/markup-compatibility/2006">
              <mc:Choice xmlns:v="urn:schemas-microsoft-com:vml" Requires="v">
                <p:oleObj spid="_x0000_s39354" name="Equation" r:id="rId11" imgW="1002960" imgH="393480" progId="Equation.DSMT4">
                  <p:embed/>
                </p:oleObj>
              </mc:Choice>
              <mc:Fallback>
                <p:oleObj name="Equation" r:id="rId11" imgW="1002960" imgH="393480" progId="Equation.DSMT4">
                  <p:embed/>
                  <p:pic>
                    <p:nvPicPr>
                      <p:cNvPr id="0" name="Picture 6"/>
                      <p:cNvPicPr>
                        <a:picLocks noChangeAspect="1" noChangeArrowheads="1"/>
                      </p:cNvPicPr>
                      <p:nvPr/>
                    </p:nvPicPr>
                    <p:blipFill>
                      <a:blip r:embed="rId12"/>
                      <a:srcRect/>
                      <a:stretch>
                        <a:fillRect/>
                      </a:stretch>
                    </p:blipFill>
                    <p:spPr bwMode="auto">
                      <a:xfrm>
                        <a:off x="4950160" y="4799422"/>
                        <a:ext cx="2970212" cy="1185862"/>
                      </a:xfrm>
                      <a:prstGeom prst="rect">
                        <a:avLst/>
                      </a:prstGeom>
                      <a:no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040386708"/>
              </p:ext>
            </p:extLst>
          </p:nvPr>
        </p:nvGraphicFramePr>
        <p:xfrm>
          <a:off x="1476375" y="2312988"/>
          <a:ext cx="390525" cy="484187"/>
        </p:xfrm>
        <a:graphic>
          <a:graphicData uri="http://schemas.openxmlformats.org/presentationml/2006/ole">
            <mc:AlternateContent xmlns:mc="http://schemas.openxmlformats.org/markup-compatibility/2006">
              <mc:Choice xmlns:v="urn:schemas-microsoft-com:vml" Requires="v">
                <p:oleObj spid="_x0000_s39355" name="Equation" r:id="rId13" imgW="114120" imgH="139680" progId="Equation.DSMT4">
                  <p:embed/>
                </p:oleObj>
              </mc:Choice>
              <mc:Fallback>
                <p:oleObj name="Equation" r:id="rId13" imgW="114120" imgH="139680" progId="Equation.DSMT4">
                  <p:embed/>
                  <p:pic>
                    <p:nvPicPr>
                      <p:cNvPr id="0" name="Object 2"/>
                      <p:cNvPicPr>
                        <a:picLocks noChangeAspect="1" noChangeArrowheads="1"/>
                      </p:cNvPicPr>
                      <p:nvPr/>
                    </p:nvPicPr>
                    <p:blipFill>
                      <a:blip r:embed="rId14"/>
                      <a:srcRect/>
                      <a:stretch>
                        <a:fillRect/>
                      </a:stretch>
                    </p:blipFill>
                    <p:spPr bwMode="auto">
                      <a:xfrm>
                        <a:off x="1476375" y="2312988"/>
                        <a:ext cx="39052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4290606080"/>
              </p:ext>
            </p:extLst>
          </p:nvPr>
        </p:nvGraphicFramePr>
        <p:xfrm>
          <a:off x="1784350" y="5499100"/>
          <a:ext cx="2382838" cy="889000"/>
        </p:xfrm>
        <a:graphic>
          <a:graphicData uri="http://schemas.openxmlformats.org/presentationml/2006/ole">
            <mc:AlternateContent xmlns:mc="http://schemas.openxmlformats.org/markup-compatibility/2006">
              <mc:Choice xmlns:v="urn:schemas-microsoft-com:vml" Requires="v">
                <p:oleObj spid="_x0000_s39356" name="Equation" r:id="rId15" imgW="1054080" imgH="393480" progId="Equation.DSMT4">
                  <p:embed/>
                </p:oleObj>
              </mc:Choice>
              <mc:Fallback>
                <p:oleObj name="Equation" r:id="rId15" imgW="1054080" imgH="393480" progId="Equation.DSMT4">
                  <p:embed/>
                  <p:pic>
                    <p:nvPicPr>
                      <p:cNvPr id="0" name=""/>
                      <p:cNvPicPr/>
                      <p:nvPr/>
                    </p:nvPicPr>
                    <p:blipFill>
                      <a:blip r:embed="rId16"/>
                      <a:stretch>
                        <a:fillRect/>
                      </a:stretch>
                    </p:blipFill>
                    <p:spPr>
                      <a:xfrm>
                        <a:off x="1784350" y="5499100"/>
                        <a:ext cx="2382838" cy="8890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9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9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9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89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500042"/>
            <a:ext cx="8101042" cy="5595958"/>
          </a:xfrm>
        </p:spPr>
        <p:txBody>
          <a:bodyPr/>
          <a:lstStyle/>
          <a:p>
            <a:pPr>
              <a:buNone/>
            </a:pPr>
            <a:r>
              <a:rPr lang="zh-CN" altLang="en-US" sz="2800" b="1" dirty="0" smtClean="0">
                <a:solidFill>
                  <a:schemeClr val="accent2"/>
                </a:solidFill>
              </a:rPr>
              <a:t>四、球面波和平面波</a:t>
            </a:r>
            <a:endParaRPr lang="en-US" altLang="zh-CN" sz="2800" b="1" dirty="0" smtClean="0">
              <a:solidFill>
                <a:schemeClr val="accent2"/>
              </a:solidFill>
            </a:endParaRPr>
          </a:p>
          <a:p>
            <a:pPr>
              <a:buFont typeface="Arial" pitchFamily="34" charset="0"/>
              <a:buChar char="•"/>
            </a:pPr>
            <a:r>
              <a:rPr lang="zh-CN" altLang="en-US" sz="2800" dirty="0" smtClean="0"/>
              <a:t>在任一时刻在各个方向上振动信号所传到的最前方的点的轨迹</a:t>
            </a:r>
            <a:r>
              <a:rPr lang="en-US" altLang="zh-CN" sz="2800" dirty="0" smtClean="0"/>
              <a:t>——</a:t>
            </a:r>
            <a:r>
              <a:rPr lang="zh-CN" altLang="en-US" sz="2800" b="1" dirty="0" smtClean="0">
                <a:solidFill>
                  <a:srgbClr val="C00000"/>
                </a:solidFill>
              </a:rPr>
              <a:t>波前（波阵面）</a:t>
            </a:r>
            <a:r>
              <a:rPr lang="zh-CN" altLang="en-US" sz="2800" dirty="0" smtClean="0"/>
              <a:t>。</a:t>
            </a:r>
            <a:endParaRPr lang="en-US" altLang="zh-CN" sz="2800" dirty="0" smtClean="0"/>
          </a:p>
          <a:p>
            <a:pPr>
              <a:buFont typeface="Arial" pitchFamily="34" charset="0"/>
              <a:buChar char="•"/>
            </a:pPr>
            <a:r>
              <a:rPr lang="zh-CN" altLang="en-US" sz="2800" dirty="0" smtClean="0"/>
              <a:t>在任一时刻，介质内振动相位相同的点的轨迹</a:t>
            </a:r>
            <a:r>
              <a:rPr lang="en-US" altLang="zh-CN" sz="2800" dirty="0" smtClean="0"/>
              <a:t>——</a:t>
            </a:r>
            <a:r>
              <a:rPr lang="zh-CN" altLang="en-US" sz="2800" b="1" dirty="0" smtClean="0">
                <a:solidFill>
                  <a:srgbClr val="C00000"/>
                </a:solidFill>
              </a:rPr>
              <a:t>波面</a:t>
            </a:r>
            <a:r>
              <a:rPr lang="zh-CN" altLang="en-US" sz="2800" dirty="0" smtClean="0"/>
              <a:t>。波前是最前面的一个波面。</a:t>
            </a:r>
            <a:endParaRPr lang="en-US" altLang="zh-CN" sz="2800" dirty="0" smtClean="0"/>
          </a:p>
          <a:p>
            <a:r>
              <a:rPr lang="zh-CN" altLang="en-US" sz="2800" dirty="0" smtClean="0"/>
              <a:t>对于各向同性的均匀介质，波在各方向的传播速度相同，故波面和波前都是球面，振源在球心，波前球面半径为</a:t>
            </a:r>
            <a:r>
              <a:rPr lang="en-US" altLang="zh-CN" sz="2800" i="1" dirty="0" smtClean="0"/>
              <a:t>r = </a:t>
            </a:r>
            <a:r>
              <a:rPr lang="en-US" altLang="zh-CN" sz="2800" i="1" dirty="0" err="1" smtClean="0"/>
              <a:t>tv</a:t>
            </a:r>
            <a:r>
              <a:rPr lang="zh-CN" altLang="en-US" sz="2800" dirty="0"/>
              <a:t>。</a:t>
            </a:r>
            <a:endParaRPr lang="en-US" altLang="zh-CN" sz="2800" dirty="0" smtClean="0"/>
          </a:p>
          <a:p>
            <a:r>
              <a:rPr lang="zh-CN" altLang="en-US" sz="2800" dirty="0" smtClean="0"/>
              <a:t>波面是球面的波</a:t>
            </a:r>
            <a:r>
              <a:rPr lang="en-US" altLang="zh-CN" sz="2800" dirty="0" smtClean="0"/>
              <a:t>——</a:t>
            </a:r>
            <a:r>
              <a:rPr lang="zh-CN" altLang="en-US" sz="2800" b="1" dirty="0" smtClean="0">
                <a:solidFill>
                  <a:srgbClr val="C00000"/>
                </a:solidFill>
              </a:rPr>
              <a:t>球面波</a:t>
            </a:r>
            <a:endParaRPr lang="en-US" altLang="zh-CN" sz="2800" b="1" dirty="0" smtClean="0">
              <a:solidFill>
                <a:srgbClr val="C00000"/>
              </a:solidFill>
            </a:endParaRPr>
          </a:p>
          <a:p>
            <a:r>
              <a:rPr lang="zh-CN" altLang="en-US" sz="2800" dirty="0" smtClean="0"/>
              <a:t>如点波源在无穷远，则波面为平面</a:t>
            </a:r>
            <a:r>
              <a:rPr lang="en-US" altLang="zh-CN" sz="2800" dirty="0" smtClean="0"/>
              <a:t>——</a:t>
            </a:r>
            <a:r>
              <a:rPr lang="zh-CN" altLang="en-US" sz="2800" b="1" dirty="0" smtClean="0">
                <a:solidFill>
                  <a:srgbClr val="C00000"/>
                </a:solidFill>
              </a:rPr>
              <a:t>平面波</a:t>
            </a:r>
            <a:r>
              <a:rPr lang="zh-CN" altLang="en-US" sz="2800" dirty="0" smtClean="0"/>
              <a:t>。</a:t>
            </a:r>
            <a:endParaRPr lang="en-US" altLang="zh-CN" sz="2800" dirty="0" smtClean="0"/>
          </a:p>
          <a:p>
            <a:r>
              <a:rPr lang="zh-CN" altLang="en-US" sz="2800" dirty="0" smtClean="0"/>
              <a:t>与波面正交的直线</a:t>
            </a:r>
            <a:r>
              <a:rPr lang="en-US" altLang="zh-CN" sz="2800" dirty="0" smtClean="0"/>
              <a:t>——</a:t>
            </a:r>
            <a:r>
              <a:rPr lang="zh-CN" altLang="en-US" sz="2800" b="1" dirty="0" smtClean="0">
                <a:solidFill>
                  <a:srgbClr val="C00000"/>
                </a:solidFill>
              </a:rPr>
              <a:t>波线</a:t>
            </a:r>
            <a:r>
              <a:rPr lang="zh-CN" altLang="en-US" sz="2800" dirty="0" smtClean="0"/>
              <a:t>，代表了波的传播方向。</a:t>
            </a:r>
            <a:endParaRPr lang="en-US" altLang="zh-CN" sz="2800" dirty="0" smtClean="0"/>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772400" cy="1143000"/>
          </a:xfrm>
        </p:spPr>
        <p:txBody>
          <a:bodyPr/>
          <a:lstStyle/>
          <a:p>
            <a:r>
              <a:rPr lang="en-US" altLang="zh-CN" sz="3200" dirty="0" smtClean="0">
                <a:latin typeface="宋体" pitchFamily="2" charset="-122"/>
              </a:rPr>
              <a:t>§2</a:t>
            </a:r>
            <a:r>
              <a:rPr lang="en-US" altLang="zh-CN" sz="3200" dirty="0" smtClean="0"/>
              <a:t>.</a:t>
            </a:r>
            <a:r>
              <a:rPr lang="zh-CN" altLang="en-US" sz="3200" dirty="0" smtClean="0"/>
              <a:t>平面简谐波的表达式</a:t>
            </a:r>
            <a:endParaRPr lang="zh-CN" altLang="en-US" sz="3200" dirty="0"/>
          </a:p>
        </p:txBody>
      </p:sp>
      <p:pic>
        <p:nvPicPr>
          <p:cNvPr id="4106" name="Picture 10"/>
          <p:cNvPicPr>
            <a:picLocks noChangeAspect="1" noChangeArrowheads="1"/>
          </p:cNvPicPr>
          <p:nvPr/>
        </p:nvPicPr>
        <p:blipFill rotWithShape="1">
          <a:blip r:embed="rId3"/>
          <a:srcRect l="1596" r="3209" b="7612"/>
          <a:stretch/>
        </p:blipFill>
        <p:spPr bwMode="auto">
          <a:xfrm>
            <a:off x="3743908" y="4113076"/>
            <a:ext cx="4500500" cy="1943607"/>
          </a:xfrm>
          <a:prstGeom prst="rect">
            <a:avLst/>
          </a:prstGeom>
          <a:noFill/>
          <a:ln w="9525">
            <a:noFill/>
            <a:miter lim="800000"/>
            <a:headEnd/>
            <a:tailEnd/>
          </a:ln>
          <a:effectLst/>
        </p:spPr>
      </p:pic>
      <p:sp>
        <p:nvSpPr>
          <p:cNvPr id="3" name="内容占位符 2"/>
          <p:cNvSpPr>
            <a:spLocks noGrp="1"/>
          </p:cNvSpPr>
          <p:nvPr>
            <p:ph idx="1"/>
          </p:nvPr>
        </p:nvSpPr>
        <p:spPr>
          <a:xfrm>
            <a:off x="685800" y="1000108"/>
            <a:ext cx="7772400" cy="5095892"/>
          </a:xfrm>
        </p:spPr>
        <p:txBody>
          <a:bodyPr/>
          <a:lstStyle/>
          <a:p>
            <a:pPr>
              <a:buFont typeface="Arial" pitchFamily="34" charset="0"/>
              <a:buChar char="•"/>
            </a:pPr>
            <a:r>
              <a:rPr lang="zh-CN" altLang="en-US" sz="2800" b="1" dirty="0" smtClean="0">
                <a:solidFill>
                  <a:srgbClr val="C00000"/>
                </a:solidFill>
              </a:rPr>
              <a:t>简谐波</a:t>
            </a:r>
            <a:r>
              <a:rPr lang="zh-CN" altLang="en-US" sz="2800" dirty="0" smtClean="0"/>
              <a:t>：简谐振动在介质中传播而形成的波。</a:t>
            </a:r>
            <a:endParaRPr lang="en-US" altLang="zh-CN" sz="2800" dirty="0" smtClean="0"/>
          </a:p>
          <a:p>
            <a:pPr>
              <a:buNone/>
            </a:pPr>
            <a:r>
              <a:rPr lang="zh-CN" altLang="en-US" sz="2800" b="1" dirty="0" smtClean="0">
                <a:solidFill>
                  <a:schemeClr val="accent2"/>
                </a:solidFill>
              </a:rPr>
              <a:t>一、沿直线传播的简谐波</a:t>
            </a:r>
            <a:endParaRPr lang="en-US" altLang="zh-CN" sz="2800" b="1" dirty="0" smtClean="0">
              <a:solidFill>
                <a:schemeClr val="accent2"/>
              </a:solidFill>
            </a:endParaRPr>
          </a:p>
          <a:p>
            <a:r>
              <a:rPr lang="zh-CN" altLang="en-US" sz="2800" b="1" dirty="0" smtClean="0">
                <a:solidFill>
                  <a:srgbClr val="7030A0"/>
                </a:solidFill>
                <a:latin typeface="Times New Roman" pitchFamily="18" charset="0"/>
              </a:rPr>
              <a:t>设一简谐波沿 </a:t>
            </a:r>
            <a:r>
              <a:rPr lang="en-US" altLang="zh-CN" sz="2800" b="1" i="1" dirty="0" smtClean="0">
                <a:solidFill>
                  <a:srgbClr val="7030A0"/>
                </a:solidFill>
                <a:latin typeface="Times New Roman" pitchFamily="18" charset="0"/>
              </a:rPr>
              <a:t>x </a:t>
            </a:r>
            <a:r>
              <a:rPr lang="zh-CN" altLang="en-US" sz="2800" b="1" dirty="0" smtClean="0">
                <a:solidFill>
                  <a:srgbClr val="7030A0"/>
                </a:solidFill>
                <a:latin typeface="Times New Roman" pitchFamily="18" charset="0"/>
              </a:rPr>
              <a:t>轴正方向传播</a:t>
            </a:r>
            <a:r>
              <a:rPr lang="zh-CN" altLang="en-US" sz="2800" dirty="0" smtClean="0">
                <a:latin typeface="Times New Roman" pitchFamily="18" charset="0"/>
              </a:rPr>
              <a:t>，</a:t>
            </a:r>
            <a:r>
              <a:rPr lang="zh-CN" altLang="en-US" sz="2800" b="1" dirty="0" smtClean="0">
                <a:solidFill>
                  <a:srgbClr val="C00000"/>
                </a:solidFill>
                <a:latin typeface="Times New Roman" pitchFamily="18" charset="0"/>
              </a:rPr>
              <a:t>已知在 </a:t>
            </a:r>
            <a:r>
              <a:rPr lang="en-US" altLang="zh-CN" sz="2800" b="1" i="1" dirty="0" smtClean="0">
                <a:solidFill>
                  <a:srgbClr val="C00000"/>
                </a:solidFill>
                <a:latin typeface="Times New Roman" pitchFamily="18" charset="0"/>
              </a:rPr>
              <a:t>t </a:t>
            </a:r>
            <a:r>
              <a:rPr lang="zh-CN" altLang="en-US" sz="2800" b="1" dirty="0" smtClean="0">
                <a:solidFill>
                  <a:srgbClr val="C00000"/>
                </a:solidFill>
                <a:latin typeface="Times New Roman" pitchFamily="18" charset="0"/>
              </a:rPr>
              <a:t>时刻坐标原点 </a:t>
            </a:r>
            <a:r>
              <a:rPr lang="en-US" altLang="zh-CN" sz="2800" b="1" i="1" dirty="0" smtClean="0">
                <a:solidFill>
                  <a:srgbClr val="C00000"/>
                </a:solidFill>
                <a:latin typeface="Times New Roman" pitchFamily="18" charset="0"/>
              </a:rPr>
              <a:t>O </a:t>
            </a:r>
            <a:r>
              <a:rPr lang="zh-CN" altLang="en-US" sz="2800" b="1" dirty="0" smtClean="0">
                <a:solidFill>
                  <a:srgbClr val="C00000"/>
                </a:solidFill>
                <a:latin typeface="Times New Roman" pitchFamily="18" charset="0"/>
              </a:rPr>
              <a:t>处质点振动表达式为：</a:t>
            </a:r>
            <a:endParaRPr lang="en-US" altLang="zh-CN" sz="2800" b="1" dirty="0" smtClean="0">
              <a:solidFill>
                <a:srgbClr val="C00000"/>
              </a:solidFill>
              <a:latin typeface="Times New Roman" pitchFamily="18" charset="0"/>
            </a:endParaRPr>
          </a:p>
          <a:p>
            <a:pPr>
              <a:buNone/>
            </a:pPr>
            <a:endParaRPr lang="en-US" altLang="zh-CN" sz="2800" dirty="0" smtClean="0">
              <a:latin typeface="Times New Roman" pitchFamily="18" charset="0"/>
            </a:endParaRPr>
          </a:p>
          <a:p>
            <a:pPr marL="358775" indent="-358775">
              <a:buNone/>
            </a:pPr>
            <a:r>
              <a:rPr lang="zh-CN" altLang="en-US" sz="2800" dirty="0" smtClean="0">
                <a:latin typeface="Times New Roman" pitchFamily="18" charset="0"/>
              </a:rPr>
              <a:t>    在 </a:t>
            </a:r>
            <a:r>
              <a:rPr lang="en-US" altLang="zh-CN" sz="2800" dirty="0" smtClean="0">
                <a:latin typeface="Times New Roman" pitchFamily="18" charset="0"/>
              </a:rPr>
              <a:t>x </a:t>
            </a:r>
            <a:r>
              <a:rPr lang="zh-CN" altLang="en-US" sz="2800" dirty="0" smtClean="0">
                <a:latin typeface="Times New Roman" pitchFamily="18" charset="0"/>
              </a:rPr>
              <a:t>轴上任选一点</a:t>
            </a:r>
            <a:r>
              <a:rPr lang="en-US" altLang="zh-CN" sz="2800" dirty="0" smtClean="0">
                <a:latin typeface="Times New Roman" pitchFamily="18" charset="0"/>
              </a:rPr>
              <a:t>P</a:t>
            </a:r>
            <a:r>
              <a:rPr lang="zh-CN" altLang="en-US" sz="2800" dirty="0" smtClean="0">
                <a:latin typeface="Times New Roman" pitchFamily="18" charset="0"/>
              </a:rPr>
              <a:t>，坐标为</a:t>
            </a:r>
            <a:r>
              <a:rPr lang="en-US" altLang="zh-CN" sz="2800" dirty="0" smtClean="0">
                <a:latin typeface="Times New Roman" pitchFamily="18" charset="0"/>
              </a:rPr>
              <a:t>x</a:t>
            </a:r>
            <a:r>
              <a:rPr lang="zh-CN" altLang="en-US" sz="2800" dirty="0" smtClean="0">
                <a:latin typeface="Times New Roman" pitchFamily="18" charset="0"/>
              </a:rPr>
              <a:t>，</a:t>
            </a:r>
            <a:r>
              <a:rPr lang="en-US" altLang="zh-CN" sz="2800" dirty="0" smtClean="0">
                <a:latin typeface="Times New Roman" pitchFamily="18" charset="0"/>
              </a:rPr>
              <a:t>O</a:t>
            </a:r>
            <a:r>
              <a:rPr lang="zh-CN" altLang="en-US" sz="2800" dirty="0" smtClean="0">
                <a:latin typeface="Times New Roman" pitchFamily="18" charset="0"/>
              </a:rPr>
              <a:t>点的振动传到</a:t>
            </a:r>
            <a:r>
              <a:rPr lang="en-US" altLang="zh-CN" sz="2800" dirty="0" smtClean="0">
                <a:latin typeface="Times New Roman" pitchFamily="18" charset="0"/>
              </a:rPr>
              <a:t>P</a:t>
            </a:r>
            <a:r>
              <a:rPr lang="zh-CN" altLang="en-US" sz="2800" dirty="0" smtClean="0">
                <a:latin typeface="Times New Roman" pitchFamily="18" charset="0"/>
              </a:rPr>
              <a:t>点所需时间为：</a:t>
            </a:r>
            <a:endParaRPr lang="en-US" altLang="zh-CN" sz="2800" dirty="0" smtClean="0">
              <a:latin typeface="Times New Roman" pitchFamily="18" charset="0"/>
            </a:endParaRPr>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6</a:t>
            </a:fld>
            <a:endParaRPr lang="en-US" altLang="zh-CN" dirty="0"/>
          </a:p>
        </p:txBody>
      </p:sp>
      <p:graphicFrame>
        <p:nvGraphicFramePr>
          <p:cNvPr id="4098" name="Object 2"/>
          <p:cNvGraphicFramePr>
            <a:graphicFrameLocks noChangeAspect="1"/>
          </p:cNvGraphicFramePr>
          <p:nvPr>
            <p:extLst>
              <p:ext uri="{D42A27DB-BD31-4B8C-83A1-F6EECF244321}">
                <p14:modId xmlns:p14="http://schemas.microsoft.com/office/powerpoint/2010/main" val="3886683848"/>
              </p:ext>
            </p:extLst>
          </p:nvPr>
        </p:nvGraphicFramePr>
        <p:xfrm>
          <a:off x="2786050" y="2888940"/>
          <a:ext cx="3694162" cy="664907"/>
        </p:xfrm>
        <a:graphic>
          <a:graphicData uri="http://schemas.openxmlformats.org/presentationml/2006/ole">
            <mc:AlternateContent xmlns:mc="http://schemas.openxmlformats.org/markup-compatibility/2006">
              <mc:Choice xmlns:v="urn:schemas-microsoft-com:vml" Requires="v">
                <p:oleObj spid="_x0000_s4238" name="Equation" r:id="rId4" imgW="1130040" imgH="203040" progId="Equation.DSMT4">
                  <p:embed/>
                </p:oleObj>
              </mc:Choice>
              <mc:Fallback>
                <p:oleObj name="Equation" r:id="rId4" imgW="1130040" imgH="203040" progId="Equation.DSMT4">
                  <p:embed/>
                  <p:pic>
                    <p:nvPicPr>
                      <p:cNvPr id="0" name="Picture 2"/>
                      <p:cNvPicPr>
                        <a:picLocks noChangeAspect="1" noChangeArrowheads="1"/>
                      </p:cNvPicPr>
                      <p:nvPr/>
                    </p:nvPicPr>
                    <p:blipFill>
                      <a:blip r:embed="rId5"/>
                      <a:srcRect/>
                      <a:stretch>
                        <a:fillRect/>
                      </a:stretch>
                    </p:blipFill>
                    <p:spPr bwMode="auto">
                      <a:xfrm>
                        <a:off x="2786050" y="2888940"/>
                        <a:ext cx="3694162" cy="664907"/>
                      </a:xfrm>
                      <a:prstGeom prst="rect">
                        <a:avLst/>
                      </a:prstGeom>
                      <a:noFill/>
                    </p:spPr>
                  </p:pic>
                </p:oleObj>
              </mc:Fallback>
            </mc:AlternateContent>
          </a:graphicData>
        </a:graphic>
      </p:graphicFrame>
      <p:graphicFrame>
        <p:nvGraphicFramePr>
          <p:cNvPr id="4103" name="Object 7"/>
          <p:cNvGraphicFramePr>
            <a:graphicFrameLocks noChangeAspect="1"/>
          </p:cNvGraphicFramePr>
          <p:nvPr>
            <p:extLst>
              <p:ext uri="{D42A27DB-BD31-4B8C-83A1-F6EECF244321}">
                <p14:modId xmlns:p14="http://schemas.microsoft.com/office/powerpoint/2010/main" val="1022973038"/>
              </p:ext>
            </p:extLst>
          </p:nvPr>
        </p:nvGraphicFramePr>
        <p:xfrm>
          <a:off x="1223628" y="4401108"/>
          <a:ext cx="1460500" cy="1522412"/>
        </p:xfrm>
        <a:graphic>
          <a:graphicData uri="http://schemas.openxmlformats.org/presentationml/2006/ole">
            <mc:AlternateContent xmlns:mc="http://schemas.openxmlformats.org/markup-compatibility/2006">
              <mc:Choice xmlns:v="urn:schemas-microsoft-com:vml" Requires="v">
                <p:oleObj spid="_x0000_s4239" name="Equation" r:id="rId6" imgW="380880" imgH="393480" progId="Equation.DSMT4">
                  <p:embed/>
                </p:oleObj>
              </mc:Choice>
              <mc:Fallback>
                <p:oleObj name="Equation" r:id="rId6" imgW="380880" imgH="393480" progId="Equation.DSMT4">
                  <p:embed/>
                  <p:pic>
                    <p:nvPicPr>
                      <p:cNvPr id="0" name="Picture 7"/>
                      <p:cNvPicPr>
                        <a:picLocks noChangeAspect="1" noChangeArrowheads="1"/>
                      </p:cNvPicPr>
                      <p:nvPr/>
                    </p:nvPicPr>
                    <p:blipFill>
                      <a:blip r:embed="rId7"/>
                      <a:srcRect/>
                      <a:stretch>
                        <a:fillRect/>
                      </a:stretch>
                    </p:blipFill>
                    <p:spPr bwMode="auto">
                      <a:xfrm>
                        <a:off x="1223628" y="4401108"/>
                        <a:ext cx="1460500" cy="1522412"/>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0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714356"/>
            <a:ext cx="7772400" cy="5381644"/>
          </a:xfrm>
        </p:spPr>
        <p:txBody>
          <a:bodyPr/>
          <a:lstStyle/>
          <a:p>
            <a:pPr marL="0" indent="0">
              <a:buNone/>
            </a:pPr>
            <a:r>
              <a:rPr lang="en-US" altLang="zh-CN" sz="2800" dirty="0" smtClean="0">
                <a:latin typeface="Times New Roman" pitchFamily="18" charset="0"/>
              </a:rPr>
              <a:t>    P</a:t>
            </a:r>
            <a:r>
              <a:rPr lang="zh-CN" altLang="en-US" sz="2800" dirty="0" smtClean="0">
                <a:latin typeface="Times New Roman" pitchFamily="18" charset="0"/>
              </a:rPr>
              <a:t>点的振动落后于</a:t>
            </a:r>
            <a:r>
              <a:rPr lang="en-US" altLang="zh-CN" sz="2800" dirty="0" smtClean="0">
                <a:latin typeface="Times New Roman" pitchFamily="18" charset="0"/>
              </a:rPr>
              <a:t>O</a:t>
            </a:r>
            <a:r>
              <a:rPr lang="zh-CN" altLang="en-US" sz="2800" dirty="0" smtClean="0">
                <a:latin typeface="Times New Roman" pitchFamily="18" charset="0"/>
              </a:rPr>
              <a:t>点转动</a:t>
            </a:r>
            <a:endParaRPr lang="en-US" altLang="zh-CN" sz="2800" dirty="0" smtClean="0">
              <a:latin typeface="Times New Roman" pitchFamily="18" charset="0"/>
            </a:endParaRPr>
          </a:p>
          <a:p>
            <a:pPr marL="0" indent="0">
              <a:buNone/>
            </a:pPr>
            <a:r>
              <a:rPr lang="en-US" altLang="zh-CN" sz="2800" dirty="0" smtClean="0">
                <a:latin typeface="Times New Roman" pitchFamily="18" charset="0"/>
              </a:rPr>
              <a:t>    P</a:t>
            </a:r>
            <a:r>
              <a:rPr lang="zh-CN" altLang="en-US" sz="2800" dirty="0" smtClean="0">
                <a:latin typeface="Times New Roman" pitchFamily="18" charset="0"/>
              </a:rPr>
              <a:t>点的振动表示为：</a:t>
            </a:r>
            <a:endParaRPr lang="en-US" altLang="zh-CN" sz="2800" dirty="0" smtClean="0">
              <a:latin typeface="Times New Roman" pitchFamily="18" charset="0"/>
            </a:endParaRPr>
          </a:p>
          <a:p>
            <a:endParaRPr lang="en-US" altLang="zh-CN" sz="2800" dirty="0" smtClean="0">
              <a:latin typeface="Times New Roman" pitchFamily="18" charset="0"/>
            </a:endParaRPr>
          </a:p>
          <a:p>
            <a:endParaRPr lang="en-US" altLang="zh-CN" sz="2800" dirty="0" smtClean="0">
              <a:latin typeface="Times New Roman" pitchFamily="18" charset="0"/>
            </a:endParaRPr>
          </a:p>
          <a:p>
            <a:endParaRPr lang="en-US" altLang="zh-CN" sz="2800" dirty="0" smtClean="0">
              <a:latin typeface="Times New Roman" pitchFamily="18" charset="0"/>
            </a:endParaRPr>
          </a:p>
          <a:p>
            <a:endParaRPr lang="en-US" altLang="zh-CN" sz="2800" dirty="0" smtClean="0">
              <a:latin typeface="Times New Roman" pitchFamily="18" charset="0"/>
            </a:endParaRPr>
          </a:p>
          <a:p>
            <a:r>
              <a:rPr lang="zh-CN" altLang="en-US" sz="2800" b="1" dirty="0" smtClean="0">
                <a:solidFill>
                  <a:srgbClr val="7030A0"/>
                </a:solidFill>
                <a:latin typeface="Times New Roman" pitchFamily="18" charset="0"/>
              </a:rPr>
              <a:t>如沿波 </a:t>
            </a:r>
            <a:r>
              <a:rPr lang="en-US" altLang="zh-CN" sz="2800" b="1" dirty="0" smtClean="0">
                <a:solidFill>
                  <a:srgbClr val="7030A0"/>
                </a:solidFill>
                <a:latin typeface="Times New Roman" pitchFamily="18" charset="0"/>
              </a:rPr>
              <a:t>x </a:t>
            </a:r>
            <a:r>
              <a:rPr lang="zh-CN" altLang="en-US" sz="2800" b="1" dirty="0" smtClean="0">
                <a:solidFill>
                  <a:srgbClr val="7030A0"/>
                </a:solidFill>
                <a:latin typeface="Times New Roman" pitchFamily="18" charset="0"/>
              </a:rPr>
              <a:t>轴负方向传播</a:t>
            </a:r>
            <a:r>
              <a:rPr lang="zh-CN" altLang="en-US" sz="2800" dirty="0" smtClean="0">
                <a:latin typeface="Times New Roman" pitchFamily="18" charset="0"/>
              </a:rPr>
              <a:t>，则</a:t>
            </a:r>
            <a:r>
              <a:rPr lang="en-US" altLang="zh-CN" sz="2800" dirty="0" smtClean="0">
                <a:latin typeface="Times New Roman" pitchFamily="18" charset="0"/>
              </a:rPr>
              <a:t>P</a:t>
            </a:r>
            <a:r>
              <a:rPr lang="zh-CN" altLang="en-US" sz="2800" dirty="0" smtClean="0">
                <a:latin typeface="Times New Roman" pitchFamily="18" charset="0"/>
              </a:rPr>
              <a:t>点振动超前</a:t>
            </a:r>
            <a:r>
              <a:rPr lang="en-US" altLang="zh-CN" sz="2800" dirty="0" smtClean="0">
                <a:latin typeface="Times New Roman" pitchFamily="18" charset="0"/>
              </a:rPr>
              <a:t>O</a:t>
            </a:r>
            <a:r>
              <a:rPr lang="zh-CN" altLang="en-US" sz="2800" dirty="0" smtClean="0">
                <a:latin typeface="Times New Roman" pitchFamily="18" charset="0"/>
              </a:rPr>
              <a:t>点</a:t>
            </a:r>
            <a:r>
              <a:rPr lang="en-US" altLang="zh-CN" sz="2800" dirty="0" smtClean="0">
                <a:latin typeface="Times New Roman" pitchFamily="18" charset="0"/>
              </a:rPr>
              <a:t>	     </a:t>
            </a:r>
            <a:r>
              <a:rPr lang="zh-CN" altLang="en-US" sz="2800" dirty="0" smtClean="0">
                <a:latin typeface="Times New Roman" pitchFamily="18" charset="0"/>
              </a:rPr>
              <a:t>，则</a:t>
            </a:r>
            <a:r>
              <a:rPr lang="en-US" altLang="zh-CN" sz="2800" dirty="0" smtClean="0">
                <a:latin typeface="Times New Roman" pitchFamily="18" charset="0"/>
              </a:rPr>
              <a:t>P</a:t>
            </a:r>
            <a:r>
              <a:rPr lang="zh-CN" altLang="en-US" sz="2800" dirty="0" smtClean="0">
                <a:latin typeface="Times New Roman" pitchFamily="18" charset="0"/>
              </a:rPr>
              <a:t>点振动表达式：</a:t>
            </a:r>
            <a:endParaRPr lang="en-US" altLang="zh-CN" sz="2800" dirty="0" smtClean="0">
              <a:latin typeface="Times New Roman" pitchFamily="18" charset="0"/>
            </a:endParaRPr>
          </a:p>
          <a:p>
            <a:endParaRPr lang="zh-CN" altLang="en-US" sz="2800" dirty="0"/>
          </a:p>
        </p:txBody>
      </p:sp>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7</a:t>
            </a:fld>
            <a:endParaRPr lang="en-US" altLang="zh-CN" dirty="0"/>
          </a:p>
        </p:txBody>
      </p:sp>
      <p:graphicFrame>
        <p:nvGraphicFramePr>
          <p:cNvPr id="39938" name="Object 2"/>
          <p:cNvGraphicFramePr>
            <a:graphicFrameLocks noChangeAspect="1"/>
          </p:cNvGraphicFramePr>
          <p:nvPr>
            <p:extLst>
              <p:ext uri="{D42A27DB-BD31-4B8C-83A1-F6EECF244321}">
                <p14:modId xmlns:p14="http://schemas.microsoft.com/office/powerpoint/2010/main" val="2913370248"/>
              </p:ext>
            </p:extLst>
          </p:nvPr>
        </p:nvGraphicFramePr>
        <p:xfrm>
          <a:off x="5112060" y="764704"/>
          <a:ext cx="723948" cy="504056"/>
        </p:xfrm>
        <a:graphic>
          <a:graphicData uri="http://schemas.openxmlformats.org/presentationml/2006/ole">
            <mc:AlternateContent xmlns:mc="http://schemas.openxmlformats.org/markup-compatibility/2006">
              <mc:Choice xmlns:v="urn:schemas-microsoft-com:vml" Requires="v">
                <p:oleObj spid="_x0000_s40268" name="公式" r:id="rId3" imgW="203040" imgH="139680" progId="Equation.3">
                  <p:embed/>
                </p:oleObj>
              </mc:Choice>
              <mc:Fallback>
                <p:oleObj name="公式" r:id="rId3" imgW="203040" imgH="1396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2060" y="764704"/>
                        <a:ext cx="723948" cy="504056"/>
                      </a:xfrm>
                      <a:prstGeom prst="rect">
                        <a:avLst/>
                      </a:prstGeom>
                      <a:noFill/>
                    </p:spPr>
                  </p:pic>
                </p:oleObj>
              </mc:Fallback>
            </mc:AlternateContent>
          </a:graphicData>
        </a:graphic>
      </p:graphicFrame>
      <p:graphicFrame>
        <p:nvGraphicFramePr>
          <p:cNvPr id="39939" name="Object 3"/>
          <p:cNvGraphicFramePr>
            <a:graphicFrameLocks noChangeAspect="1"/>
          </p:cNvGraphicFramePr>
          <p:nvPr>
            <p:extLst>
              <p:ext uri="{D42A27DB-BD31-4B8C-83A1-F6EECF244321}">
                <p14:modId xmlns:p14="http://schemas.microsoft.com/office/powerpoint/2010/main" val="2089191604"/>
              </p:ext>
            </p:extLst>
          </p:nvPr>
        </p:nvGraphicFramePr>
        <p:xfrm>
          <a:off x="1475655" y="1664804"/>
          <a:ext cx="4788533" cy="624173"/>
        </p:xfrm>
        <a:graphic>
          <a:graphicData uri="http://schemas.openxmlformats.org/presentationml/2006/ole">
            <mc:AlternateContent xmlns:mc="http://schemas.openxmlformats.org/markup-compatibility/2006">
              <mc:Choice xmlns:v="urn:schemas-microsoft-com:vml" Requires="v">
                <p:oleObj spid="_x0000_s40269" name="公式" r:id="rId5" imgW="1562040" imgH="203040" progId="Equation.3">
                  <p:embed/>
                </p:oleObj>
              </mc:Choice>
              <mc:Fallback>
                <p:oleObj name="公式" r:id="rId5" imgW="156204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5" y="1664804"/>
                        <a:ext cx="4788533" cy="624173"/>
                      </a:xfrm>
                      <a:prstGeom prst="rect">
                        <a:avLst/>
                      </a:prstGeom>
                      <a:noFill/>
                    </p:spPr>
                  </p:pic>
                </p:oleObj>
              </mc:Fallback>
            </mc:AlternateContent>
          </a:graphicData>
        </a:graphic>
      </p:graphicFrame>
      <p:graphicFrame>
        <p:nvGraphicFramePr>
          <p:cNvPr id="39940" name="Object 4"/>
          <p:cNvGraphicFramePr>
            <a:graphicFrameLocks noChangeAspect="1"/>
          </p:cNvGraphicFramePr>
          <p:nvPr>
            <p:extLst>
              <p:ext uri="{D42A27DB-BD31-4B8C-83A1-F6EECF244321}">
                <p14:modId xmlns:p14="http://schemas.microsoft.com/office/powerpoint/2010/main" val="1906049926"/>
              </p:ext>
            </p:extLst>
          </p:nvPr>
        </p:nvGraphicFramePr>
        <p:xfrm>
          <a:off x="1547664" y="2312876"/>
          <a:ext cx="4568825" cy="1619250"/>
        </p:xfrm>
        <a:graphic>
          <a:graphicData uri="http://schemas.openxmlformats.org/presentationml/2006/ole">
            <mc:AlternateContent xmlns:mc="http://schemas.openxmlformats.org/markup-compatibility/2006">
              <mc:Choice xmlns:v="urn:schemas-microsoft-com:vml" Requires="v">
                <p:oleObj spid="_x0000_s40270" name="Equation" r:id="rId7" imgW="1511280" imgH="533160" progId="Equation.DSMT4">
                  <p:embed/>
                </p:oleObj>
              </mc:Choice>
              <mc:Fallback>
                <p:oleObj name="Equation" r:id="rId7" imgW="1511280" imgH="533160" progId="Equation.DSMT4">
                  <p:embed/>
                  <p:pic>
                    <p:nvPicPr>
                      <p:cNvPr id="0" name="Picture 4"/>
                      <p:cNvPicPr>
                        <a:picLocks noChangeAspect="1" noChangeArrowheads="1"/>
                      </p:cNvPicPr>
                      <p:nvPr/>
                    </p:nvPicPr>
                    <p:blipFill>
                      <a:blip r:embed="rId8"/>
                      <a:srcRect/>
                      <a:stretch>
                        <a:fillRect/>
                      </a:stretch>
                    </p:blipFill>
                    <p:spPr bwMode="auto">
                      <a:xfrm>
                        <a:off x="1547664" y="2312876"/>
                        <a:ext cx="4568825" cy="1619250"/>
                      </a:xfrm>
                      <a:prstGeom prst="rect">
                        <a:avLst/>
                      </a:prstGeom>
                      <a:noFill/>
                    </p:spPr>
                  </p:pic>
                </p:oleObj>
              </mc:Fallback>
            </mc:AlternateContent>
          </a:graphicData>
        </a:graphic>
      </p:graphicFrame>
      <p:graphicFrame>
        <p:nvGraphicFramePr>
          <p:cNvPr id="39941" name="Object 5"/>
          <p:cNvGraphicFramePr>
            <a:graphicFrameLocks noChangeAspect="1"/>
          </p:cNvGraphicFramePr>
          <p:nvPr>
            <p:extLst>
              <p:ext uri="{D42A27DB-BD31-4B8C-83A1-F6EECF244321}">
                <p14:modId xmlns:p14="http://schemas.microsoft.com/office/powerpoint/2010/main" val="3228572820"/>
              </p:ext>
            </p:extLst>
          </p:nvPr>
        </p:nvGraphicFramePr>
        <p:xfrm>
          <a:off x="7920372" y="3861048"/>
          <a:ext cx="666846" cy="464299"/>
        </p:xfrm>
        <a:graphic>
          <a:graphicData uri="http://schemas.openxmlformats.org/presentationml/2006/ole">
            <mc:AlternateContent xmlns:mc="http://schemas.openxmlformats.org/markup-compatibility/2006">
              <mc:Choice xmlns:v="urn:schemas-microsoft-com:vml" Requires="v">
                <p:oleObj spid="_x0000_s40271" name="公式" r:id="rId9" imgW="203040" imgH="139680" progId="Equation.3">
                  <p:embed/>
                </p:oleObj>
              </mc:Choice>
              <mc:Fallback>
                <p:oleObj name="公式" r:id="rId9" imgW="203040" imgH="1396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20372" y="3861048"/>
                        <a:ext cx="666846" cy="464299"/>
                      </a:xfrm>
                      <a:prstGeom prst="rect">
                        <a:avLst/>
                      </a:prstGeom>
                      <a:noFill/>
                    </p:spPr>
                  </p:pic>
                </p:oleObj>
              </mc:Fallback>
            </mc:AlternateContent>
          </a:graphicData>
        </a:graphic>
      </p:graphicFrame>
      <p:graphicFrame>
        <p:nvGraphicFramePr>
          <p:cNvPr id="39942" name="Object 6"/>
          <p:cNvGraphicFramePr>
            <a:graphicFrameLocks noChangeAspect="1"/>
          </p:cNvGraphicFramePr>
          <p:nvPr>
            <p:extLst>
              <p:ext uri="{D42A27DB-BD31-4B8C-83A1-F6EECF244321}">
                <p14:modId xmlns:p14="http://schemas.microsoft.com/office/powerpoint/2010/main" val="517044649"/>
              </p:ext>
            </p:extLst>
          </p:nvPr>
        </p:nvGraphicFramePr>
        <p:xfrm>
          <a:off x="1439652" y="4581128"/>
          <a:ext cx="4788135" cy="1241368"/>
        </p:xfrm>
        <a:graphic>
          <a:graphicData uri="http://schemas.openxmlformats.org/presentationml/2006/ole">
            <mc:AlternateContent xmlns:mc="http://schemas.openxmlformats.org/markup-compatibility/2006">
              <mc:Choice xmlns:v="urn:schemas-microsoft-com:vml" Requires="v">
                <p:oleObj spid="_x0000_s40272" name="Equation" r:id="rId11" imgW="1523880" imgH="393480" progId="Equation.DSMT4">
                  <p:embed/>
                </p:oleObj>
              </mc:Choice>
              <mc:Fallback>
                <p:oleObj name="Equation" r:id="rId11" imgW="1523880" imgH="393480" progId="Equation.DSMT4">
                  <p:embed/>
                  <p:pic>
                    <p:nvPicPr>
                      <p:cNvPr id="0" name="Picture 6"/>
                      <p:cNvPicPr>
                        <a:picLocks noChangeAspect="1" noChangeArrowheads="1"/>
                      </p:cNvPicPr>
                      <p:nvPr/>
                    </p:nvPicPr>
                    <p:blipFill>
                      <a:blip r:embed="rId12"/>
                      <a:srcRect/>
                      <a:stretch>
                        <a:fillRect/>
                      </a:stretch>
                    </p:blipFill>
                    <p:spPr bwMode="auto">
                      <a:xfrm>
                        <a:off x="1439652" y="4581128"/>
                        <a:ext cx="4788135" cy="1241368"/>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9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9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8</a:t>
            </a:fld>
            <a:endParaRPr lang="en-US" altLang="zh-CN"/>
          </a:p>
        </p:txBody>
      </p:sp>
      <p:graphicFrame>
        <p:nvGraphicFramePr>
          <p:cNvPr id="5122" name="Object 2"/>
          <p:cNvGraphicFramePr>
            <a:graphicFrameLocks noChangeAspect="1"/>
          </p:cNvGraphicFramePr>
          <p:nvPr>
            <p:extLst>
              <p:ext uri="{D42A27DB-BD31-4B8C-83A1-F6EECF244321}">
                <p14:modId xmlns:p14="http://schemas.microsoft.com/office/powerpoint/2010/main" val="3292701539"/>
              </p:ext>
            </p:extLst>
          </p:nvPr>
        </p:nvGraphicFramePr>
        <p:xfrm>
          <a:off x="971600" y="1497034"/>
          <a:ext cx="2448272" cy="563814"/>
        </p:xfrm>
        <a:graphic>
          <a:graphicData uri="http://schemas.openxmlformats.org/presentationml/2006/ole">
            <mc:AlternateContent xmlns:mc="http://schemas.openxmlformats.org/markup-compatibility/2006">
              <mc:Choice xmlns:v="urn:schemas-microsoft-com:vml" Requires="v">
                <p:oleObj spid="_x0000_s5311" name="公式" r:id="rId3" imgW="787320" imgH="177480" progId="Equation.3">
                  <p:embed/>
                </p:oleObj>
              </mc:Choice>
              <mc:Fallback>
                <p:oleObj name="公式" r:id="rId3" imgW="787320" imgH="177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1497034"/>
                        <a:ext cx="2448272" cy="563814"/>
                      </a:xfrm>
                      <a:prstGeom prst="rect">
                        <a:avLst/>
                      </a:prstGeom>
                      <a:noFill/>
                    </p:spPr>
                  </p:pic>
                </p:oleObj>
              </mc:Fallback>
            </mc:AlternateContent>
          </a:graphicData>
        </a:graphic>
      </p:graphicFrame>
      <p:graphicFrame>
        <p:nvGraphicFramePr>
          <p:cNvPr id="5124" name="Object 4"/>
          <p:cNvGraphicFramePr>
            <a:graphicFrameLocks noChangeAspect="1"/>
          </p:cNvGraphicFramePr>
          <p:nvPr>
            <p:extLst>
              <p:ext uri="{D42A27DB-BD31-4B8C-83A1-F6EECF244321}">
                <p14:modId xmlns:p14="http://schemas.microsoft.com/office/powerpoint/2010/main" val="2561049526"/>
              </p:ext>
            </p:extLst>
          </p:nvPr>
        </p:nvGraphicFramePr>
        <p:xfrm>
          <a:off x="798401" y="2508672"/>
          <a:ext cx="7265987" cy="2576512"/>
        </p:xfrm>
        <a:graphic>
          <a:graphicData uri="http://schemas.openxmlformats.org/presentationml/2006/ole">
            <mc:AlternateContent xmlns:mc="http://schemas.openxmlformats.org/markup-compatibility/2006">
              <mc:Choice xmlns:v="urn:schemas-microsoft-com:vml" Requires="v">
                <p:oleObj spid="_x0000_s5312" name="Equation" r:id="rId5" imgW="2349360" imgH="838080" progId="Equation.DSMT4">
                  <p:embed/>
                </p:oleObj>
              </mc:Choice>
              <mc:Fallback>
                <p:oleObj name="Equation" r:id="rId5" imgW="2349360" imgH="838080" progId="Equation.DSMT4">
                  <p:embed/>
                  <p:pic>
                    <p:nvPicPr>
                      <p:cNvPr id="0" name="Picture 4"/>
                      <p:cNvPicPr>
                        <a:picLocks noChangeAspect="1" noChangeArrowheads="1"/>
                      </p:cNvPicPr>
                      <p:nvPr/>
                    </p:nvPicPr>
                    <p:blipFill>
                      <a:blip r:embed="rId6"/>
                      <a:srcRect/>
                      <a:stretch>
                        <a:fillRect/>
                      </a:stretch>
                    </p:blipFill>
                    <p:spPr bwMode="auto">
                      <a:xfrm>
                        <a:off x="798401" y="2508672"/>
                        <a:ext cx="7265987" cy="2576512"/>
                      </a:xfrm>
                      <a:prstGeom prst="rect">
                        <a:avLst/>
                      </a:prstGeom>
                      <a:noFill/>
                    </p:spPr>
                  </p:pic>
                </p:oleObj>
              </mc:Fallback>
            </mc:AlternateContent>
          </a:graphicData>
        </a:graphic>
      </p:graphicFrame>
      <p:graphicFrame>
        <p:nvGraphicFramePr>
          <p:cNvPr id="5125" name="Object 5"/>
          <p:cNvGraphicFramePr>
            <a:graphicFrameLocks noChangeAspect="1"/>
          </p:cNvGraphicFramePr>
          <p:nvPr>
            <p:extLst>
              <p:ext uri="{D42A27DB-BD31-4B8C-83A1-F6EECF244321}">
                <p14:modId xmlns:p14="http://schemas.microsoft.com/office/powerpoint/2010/main" val="4215439291"/>
              </p:ext>
            </p:extLst>
          </p:nvPr>
        </p:nvGraphicFramePr>
        <p:xfrm>
          <a:off x="4180029" y="1124744"/>
          <a:ext cx="1328075" cy="1309557"/>
        </p:xfrm>
        <a:graphic>
          <a:graphicData uri="http://schemas.openxmlformats.org/presentationml/2006/ole">
            <mc:AlternateContent xmlns:mc="http://schemas.openxmlformats.org/markup-compatibility/2006">
              <mc:Choice xmlns:v="urn:schemas-microsoft-com:vml" Requires="v">
                <p:oleObj spid="_x0000_s5313" name="公式" r:id="rId7" imgW="393480" imgH="393480" progId="Equation.3">
                  <p:embed/>
                </p:oleObj>
              </mc:Choice>
              <mc:Fallback>
                <p:oleObj name="公式" r:id="rId7" imgW="393480" imgH="39348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0029" y="1124744"/>
                        <a:ext cx="1328075" cy="1309557"/>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286635B-3828-47C7-AF94-9DBB0986B8DF}" type="slidenum">
              <a:rPr lang="en-US" altLang="zh-CN" smtClean="0"/>
              <a:pPr>
                <a:defRPr/>
              </a:pPr>
              <a:t>9</a:t>
            </a:fld>
            <a:endParaRPr lang="en-US" altLang="zh-CN"/>
          </a:p>
        </p:txBody>
      </p:sp>
      <p:graphicFrame>
        <p:nvGraphicFramePr>
          <p:cNvPr id="3" name="对象 2"/>
          <p:cNvGraphicFramePr>
            <a:graphicFrameLocks noChangeAspect="1"/>
          </p:cNvGraphicFramePr>
          <p:nvPr>
            <p:extLst>
              <p:ext uri="{D42A27DB-BD31-4B8C-83A1-F6EECF244321}">
                <p14:modId xmlns:p14="http://schemas.microsoft.com/office/powerpoint/2010/main" val="4002282052"/>
              </p:ext>
            </p:extLst>
          </p:nvPr>
        </p:nvGraphicFramePr>
        <p:xfrm>
          <a:off x="1007604" y="872716"/>
          <a:ext cx="1724025" cy="1317625"/>
        </p:xfrm>
        <a:graphic>
          <a:graphicData uri="http://schemas.openxmlformats.org/presentationml/2006/ole">
            <mc:AlternateContent xmlns:mc="http://schemas.openxmlformats.org/markup-compatibility/2006">
              <mc:Choice xmlns:v="urn:schemas-microsoft-com:vml" Requires="v">
                <p:oleObj spid="_x0000_s41087" name="公式" r:id="rId3" imgW="507780" imgH="393529" progId="Equation.3">
                  <p:embed/>
                </p:oleObj>
              </mc:Choice>
              <mc:Fallback>
                <p:oleObj name="公式" r:id="rId3" imgW="507780" imgH="393529" progId="Equation.3">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7604" y="872716"/>
                        <a:ext cx="1724025" cy="131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975360034"/>
              </p:ext>
            </p:extLst>
          </p:nvPr>
        </p:nvGraphicFramePr>
        <p:xfrm>
          <a:off x="779463" y="2508250"/>
          <a:ext cx="7304087" cy="2576513"/>
        </p:xfrm>
        <a:graphic>
          <a:graphicData uri="http://schemas.openxmlformats.org/presentationml/2006/ole">
            <mc:AlternateContent xmlns:mc="http://schemas.openxmlformats.org/markup-compatibility/2006">
              <mc:Choice xmlns:v="urn:schemas-microsoft-com:vml" Requires="v">
                <p:oleObj spid="_x0000_s41088" name="Equation" r:id="rId5" imgW="2361960" imgH="838080" progId="Equation.DSMT4">
                  <p:embed/>
                </p:oleObj>
              </mc:Choice>
              <mc:Fallback>
                <p:oleObj name="Equation" r:id="rId5" imgW="2361960" imgH="838080" progId="Equation.DSMT4">
                  <p:embed/>
                  <p:pic>
                    <p:nvPicPr>
                      <p:cNvPr id="0" name="Object 4"/>
                      <p:cNvPicPr>
                        <a:picLocks noChangeAspect="1" noChangeArrowheads="1"/>
                      </p:cNvPicPr>
                      <p:nvPr/>
                    </p:nvPicPr>
                    <p:blipFill>
                      <a:blip r:embed="rId6"/>
                      <a:srcRect/>
                      <a:stretch>
                        <a:fillRect/>
                      </a:stretch>
                    </p:blipFill>
                    <p:spPr bwMode="auto">
                      <a:xfrm>
                        <a:off x="779463" y="2508250"/>
                        <a:ext cx="7304087" cy="25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ankai膜版">
  <a:themeElements>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ankai膜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ankai膜版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ankai膜版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ankai膜版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ankai膜版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ankai膜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ankai膜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ankai膜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9164</TotalTime>
  <Words>1663</Words>
  <Application>Microsoft Office PowerPoint</Application>
  <PresentationFormat>全屏显示(4:3)</PresentationFormat>
  <Paragraphs>333</Paragraphs>
  <Slides>39</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39</vt:i4>
      </vt:variant>
    </vt:vector>
  </HeadingPairs>
  <TitlesOfParts>
    <vt:vector size="42" baseType="lpstr">
      <vt:lpstr>nankai膜版</vt:lpstr>
      <vt:lpstr>Equation</vt:lpstr>
      <vt:lpstr>公式</vt:lpstr>
      <vt:lpstr>第八章  波</vt:lpstr>
      <vt:lpstr>§1.机械波</vt:lpstr>
      <vt:lpstr>PowerPoint 演示文稿</vt:lpstr>
      <vt:lpstr>PowerPoint 演示文稿</vt:lpstr>
      <vt:lpstr>PowerPoint 演示文稿</vt:lpstr>
      <vt:lpstr>§2.平面简谐波的表达式</vt:lpstr>
      <vt:lpstr>PowerPoint 演示文稿</vt:lpstr>
      <vt:lpstr>PowerPoint 演示文稿</vt:lpstr>
      <vt:lpstr>PowerPoint 演示文稿</vt:lpstr>
      <vt:lpstr>PowerPoint 演示文稿</vt:lpstr>
      <vt:lpstr>PowerPoint 演示文稿</vt:lpstr>
      <vt:lpstr>四、行波</vt:lpstr>
      <vt:lpstr>PowerPoint 演示文稿</vt:lpstr>
      <vt:lpstr>§3.波的能量、能流密度</vt:lpstr>
      <vt:lpstr>PowerPoint 演示文稿</vt:lpstr>
      <vt:lpstr>PowerPoint 演示文稿</vt:lpstr>
      <vt:lpstr>PowerPoint 演示文稿</vt:lpstr>
      <vt:lpstr>PowerPoint 演示文稿</vt:lpstr>
      <vt:lpstr>PowerPoint 演示文稿</vt:lpstr>
      <vt:lpstr>PowerPoint 演示文稿</vt:lpstr>
      <vt:lpstr>四、平面波及球面波的振幅</vt:lpstr>
      <vt:lpstr>PowerPoint 演示文稿</vt:lpstr>
      <vt:lpstr>§4.惠更斯原理和波的衍射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以上关于相位差的计算是基于两波源振动相位相同的假设，如果两波源存在相位差，则要考虑在内。</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nankai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SPR传感芯片关键技术及其 生物医学检测分析系统的研究</dc:title>
  <dc:creator>liugh</dc:creator>
  <cp:lastModifiedBy>DELL</cp:lastModifiedBy>
  <cp:revision>807</cp:revision>
  <dcterms:created xsi:type="dcterms:W3CDTF">2005-08-22T22:11:23Z</dcterms:created>
  <dcterms:modified xsi:type="dcterms:W3CDTF">2016-03-24T02:43:47Z</dcterms:modified>
</cp:coreProperties>
</file>