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489" r:id="rId2"/>
    <p:sldId id="490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11" r:id="rId18"/>
    <p:sldId id="506" r:id="rId19"/>
    <p:sldId id="507" r:id="rId20"/>
    <p:sldId id="508" r:id="rId21"/>
    <p:sldId id="509" r:id="rId22"/>
    <p:sldId id="510" r:id="rId23"/>
    <p:sldId id="513" r:id="rId24"/>
    <p:sldId id="512" r:id="rId2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7371F"/>
    <a:srgbClr val="C91DB0"/>
    <a:srgbClr val="006633"/>
    <a:srgbClr val="003A93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18" autoAdjust="0"/>
    <p:restoredTop sz="89419" autoAdjust="0"/>
  </p:normalViewPr>
  <p:slideViewPr>
    <p:cSldViewPr>
      <p:cViewPr>
        <p:scale>
          <a:sx n="75" d="100"/>
          <a:sy n="75" d="100"/>
        </p:scale>
        <p:origin x="-207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8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B8294EB-4AD2-4D9D-880C-928B6C0D7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8851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F=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一定注意这里的电场不包括</a:t>
            </a:r>
            <a:r>
              <a:rPr lang="en-US" altLang="zh-CN" dirty="0" smtClean="0"/>
              <a:t>Q</a:t>
            </a:r>
            <a:r>
              <a:rPr lang="zh-CN" altLang="en-US" dirty="0" smtClean="0"/>
              <a:t>点产生的电场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294EB-4AD2-4D9D-880C-928B6C0D7CB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无限长螺线管，</a:t>
            </a:r>
            <a:r>
              <a:rPr lang="en-US" altLang="zh-CN" dirty="0" err="1" smtClean="0"/>
              <a:t>uoNI</a:t>
            </a:r>
            <a:r>
              <a:rPr lang="zh-CN" altLang="en-US" dirty="0" smtClean="0"/>
              <a:t>，无限长直导线，半无限长指导线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294EB-4AD2-4D9D-880C-928B6C0D7CB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300D-99E4-4CA9-A3C1-222145D2D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537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75205-BD8F-4C90-B44D-8775B2DD5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6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4E73F-BB1F-49AE-8259-51B55124D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096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DFA2-4932-420E-AC17-1FF8AB182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3211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A4D71-D153-46DD-8D39-8723195FF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8049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8EC56-7A57-4F3A-B8FD-A330D20D4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27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F0B6-20BE-4C85-B505-D4B6174086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4076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64709-BB54-4F98-A178-51B6FF271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389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2C660-8375-4D1D-B085-E05AAD4B0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6743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6C831-7E01-4E7B-BCEF-B20B12DA0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354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0700-0B67-458B-A5FE-11E003BD76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4759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8AF3D1D4-747A-45C5-81B5-045473336C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4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17B6510-745B-4359-8651-D50BEA8C1C22}" type="slidenum">
              <a:rPr kumimoji="0" lang="en-US" altLang="zh-CN" sz="1400" smtClean="0"/>
              <a:pPr eaLnBrk="1" hangingPunct="1"/>
              <a:t>1</a:t>
            </a:fld>
            <a:endParaRPr kumimoji="0" lang="en-US" altLang="zh-CN" sz="140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143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大学物理（一</a:t>
            </a:r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课程总结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67880" y="3933056"/>
            <a:ext cx="576064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刘永基</a:t>
            </a:r>
            <a:endParaRPr lang="en-US" altLang="zh-CN" sz="4800" dirty="0" smtClean="0">
              <a:latin typeface="华文行楷" pitchFamily="2" charset="-122"/>
              <a:ea typeface="华文行楷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4000" dirty="0" smtClean="0">
                <a:latin typeface="+mn-lt"/>
                <a:ea typeface="华文行楷" pitchFamily="2" charset="-122"/>
              </a:rPr>
              <a:t>yjliu@nankai.edu.cn</a:t>
            </a:r>
          </a:p>
          <a:p>
            <a:pPr algn="l" eaLnBrk="1" hangingPunct="1">
              <a:spcBef>
                <a:spcPct val="20000"/>
              </a:spcBef>
            </a:pPr>
            <a:endParaRPr lang="zh-CN" altLang="en-US" sz="48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advTm="1312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10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620688"/>
            <a:ext cx="9144000" cy="61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</a:rPr>
              <a:t>电位：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</a:rPr>
              <a:t>电场定义：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</a:rPr>
              <a:t>电场与电位关系：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</a:rPr>
              <a:t>点电荷电场：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000000"/>
                </a:solidFill>
              </a:rPr>
              <a:t>问题：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C00000"/>
                </a:solidFill>
              </a:rPr>
              <a:t>已知电荷分布求电场：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000000"/>
                </a:solidFill>
              </a:rPr>
              <a:t> 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0090858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p:oleObj spid="_x0000_s9299" name="公式" r:id="rId4" imgW="126720" imgH="21564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5940479"/>
              </p:ext>
            </p:extLst>
          </p:nvPr>
        </p:nvGraphicFramePr>
        <p:xfrm>
          <a:off x="1854200" y="606425"/>
          <a:ext cx="3921125" cy="693738"/>
        </p:xfrm>
        <a:graphic>
          <a:graphicData uri="http://schemas.openxmlformats.org/presentationml/2006/ole">
            <p:oleObj spid="_x0000_s9300" name="Equation" r:id="rId5" imgW="1866600" imgH="33012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4204290"/>
              </p:ext>
            </p:extLst>
          </p:nvPr>
        </p:nvGraphicFramePr>
        <p:xfrm>
          <a:off x="2433638" y="1109663"/>
          <a:ext cx="1106487" cy="1106487"/>
        </p:xfrm>
        <a:graphic>
          <a:graphicData uri="http://schemas.openxmlformats.org/presentationml/2006/ole">
            <p:oleObj spid="_x0000_s9301" name="Equation" r:id="rId6" imgW="444240" imgH="44424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750491"/>
              </p:ext>
            </p:extLst>
          </p:nvPr>
        </p:nvGraphicFramePr>
        <p:xfrm>
          <a:off x="3654425" y="2420938"/>
          <a:ext cx="1474788" cy="481012"/>
        </p:xfrm>
        <a:graphic>
          <a:graphicData uri="http://schemas.openxmlformats.org/presentationml/2006/ole">
            <p:oleObj spid="_x0000_s9302" name="Equation" r:id="rId7" imgW="622080" imgH="20304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5839221"/>
              </p:ext>
            </p:extLst>
          </p:nvPr>
        </p:nvGraphicFramePr>
        <p:xfrm>
          <a:off x="3144838" y="2884488"/>
          <a:ext cx="5688012" cy="889000"/>
        </p:xfrm>
        <a:graphic>
          <a:graphicData uri="http://schemas.openxmlformats.org/presentationml/2006/ole">
            <p:oleObj spid="_x0000_s9303" name="Equation" r:id="rId8" imgW="2514600" imgH="39348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5199188"/>
              </p:ext>
            </p:extLst>
          </p:nvPr>
        </p:nvGraphicFramePr>
        <p:xfrm>
          <a:off x="523875" y="4524375"/>
          <a:ext cx="7013575" cy="2238375"/>
        </p:xfrm>
        <a:graphic>
          <a:graphicData uri="http://schemas.openxmlformats.org/presentationml/2006/ole">
            <p:oleObj spid="_x0000_s9304" name="Equation" r:id="rId9" imgW="2666880" imgH="8506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449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11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627708"/>
            <a:ext cx="9144000" cy="61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C00000"/>
                </a:solidFill>
              </a:rPr>
              <a:t>已知电荷分布求位差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000000"/>
                </a:solidFill>
              </a:rPr>
              <a:t> 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0659585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p:oleObj spid="_x0000_s10283" name="公式" r:id="rId3" imgW="126720" imgH="215640" progId="Equation.3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0357462"/>
              </p:ext>
            </p:extLst>
          </p:nvPr>
        </p:nvGraphicFramePr>
        <p:xfrm>
          <a:off x="579438" y="1230313"/>
          <a:ext cx="7192962" cy="1928812"/>
        </p:xfrm>
        <a:graphic>
          <a:graphicData uri="http://schemas.openxmlformats.org/presentationml/2006/ole">
            <p:oleObj spid="_x0000_s10284" name="Equation" r:id="rId4" imgW="2743200" imgH="73656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3175026"/>
              </p:ext>
            </p:extLst>
          </p:nvPr>
        </p:nvGraphicFramePr>
        <p:xfrm>
          <a:off x="566738" y="3351213"/>
          <a:ext cx="4937125" cy="1733550"/>
        </p:xfrm>
        <a:graphic>
          <a:graphicData uri="http://schemas.openxmlformats.org/presentationml/2006/ole">
            <p:oleObj spid="_x0000_s10285" name="Equation" r:id="rId5" imgW="1879560" imgH="6602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879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12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692693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chemeClr val="tx2"/>
                </a:solidFill>
              </a:rPr>
              <a:t>第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二 </a:t>
            </a:r>
            <a:r>
              <a:rPr lang="zh-CN" altLang="en-US" sz="3200" b="1" dirty="0">
                <a:solidFill>
                  <a:schemeClr val="tx2"/>
                </a:solidFill>
              </a:rPr>
              <a:t>章   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电介质、导体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zh-CN" altLang="en-US" sz="3200" dirty="0">
                <a:solidFill>
                  <a:srgbClr val="C00000"/>
                </a:solidFill>
              </a:rPr>
              <a:t>导体</a:t>
            </a:r>
            <a:r>
              <a:rPr lang="zh-CN" altLang="en-US" sz="3200" dirty="0" smtClean="0">
                <a:solidFill>
                  <a:srgbClr val="C00000"/>
                </a:solidFill>
              </a:rPr>
              <a:t>：静电平衡条件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</a:rPr>
              <a:t>静电平衡导体及导体空腔的性质：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zh-CN" altLang="en-US" sz="3200" dirty="0">
                <a:solidFill>
                  <a:srgbClr val="FF0000"/>
                </a:solidFill>
              </a:rPr>
              <a:t>）电场分布（内外）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r>
              <a:rPr lang="zh-CN" altLang="en-US" sz="3200" dirty="0">
                <a:solidFill>
                  <a:srgbClr val="FF0000"/>
                </a:solidFill>
              </a:rPr>
              <a:t>）电位分布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zh-CN" altLang="en-US" sz="3200" dirty="0">
                <a:solidFill>
                  <a:srgbClr val="FF0000"/>
                </a:solidFill>
              </a:rPr>
              <a:t>）电荷分布</a:t>
            </a:r>
            <a:r>
              <a:rPr lang="zh-CN" altLang="en-US" sz="3200" dirty="0" smtClean="0">
                <a:solidFill>
                  <a:srgbClr val="FF0000"/>
                </a:solidFill>
              </a:rPr>
              <a:t>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 smtClean="0"/>
              <a:t>电容及电容器</a:t>
            </a:r>
            <a:endParaRPr lang="en-US" altLang="zh-CN" sz="3200" dirty="0" smtClean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3058581"/>
              </p:ext>
            </p:extLst>
          </p:nvPr>
        </p:nvGraphicFramePr>
        <p:xfrm>
          <a:off x="447674" y="4797425"/>
          <a:ext cx="8124853" cy="1622425"/>
        </p:xfrm>
        <a:graphic>
          <a:graphicData uri="http://schemas.openxmlformats.org/presentationml/2006/ole">
            <p:oleObj spid="_x0000_s11286" name="Equation" r:id="rId3" imgW="3124080" imgH="6602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009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13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692693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rgbClr val="C00000"/>
                </a:solidFill>
              </a:rPr>
              <a:t> </a:t>
            </a:r>
            <a:r>
              <a:rPr lang="zh-CN" altLang="en-US" sz="3200" dirty="0" smtClean="0">
                <a:solidFill>
                  <a:srgbClr val="C00000"/>
                </a:solidFill>
              </a:rPr>
              <a:t>电介质：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高斯定理：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</a:rPr>
              <a:t>物理量间的关系：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570159"/>
              </p:ext>
            </p:extLst>
          </p:nvPr>
        </p:nvGraphicFramePr>
        <p:xfrm>
          <a:off x="2627784" y="1196752"/>
          <a:ext cx="2546350" cy="911225"/>
        </p:xfrm>
        <a:graphic>
          <a:graphicData uri="http://schemas.openxmlformats.org/presentationml/2006/ole">
            <p:oleObj spid="_x0000_s12332" name="Equation" r:id="rId3" imgW="1066680" imgH="38088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390036"/>
              </p:ext>
            </p:extLst>
          </p:nvPr>
        </p:nvGraphicFramePr>
        <p:xfrm>
          <a:off x="573088" y="2492375"/>
          <a:ext cx="7743825" cy="1968500"/>
        </p:xfrm>
        <a:graphic>
          <a:graphicData uri="http://schemas.openxmlformats.org/presentationml/2006/ole">
            <p:oleObj spid="_x0000_s12333" name="Equation" r:id="rId4" imgW="2908080" imgH="7236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7621900"/>
              </p:ext>
            </p:extLst>
          </p:nvPr>
        </p:nvGraphicFramePr>
        <p:xfrm>
          <a:off x="338138" y="4421188"/>
          <a:ext cx="7664450" cy="2401887"/>
        </p:xfrm>
        <a:graphic>
          <a:graphicData uri="http://schemas.openxmlformats.org/presentationml/2006/ole">
            <p:oleObj spid="_x0000_s12334" name="Equation" r:id="rId5" imgW="2755800" imgH="8632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36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14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692693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chemeClr val="tx2"/>
                </a:solidFill>
              </a:rPr>
              <a:t>第 三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</a:rPr>
              <a:t>章   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稳恒电流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电流连续方程：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稳恒条件：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欧姆定律：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电阻计算：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电动势：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6677684"/>
              </p:ext>
            </p:extLst>
          </p:nvPr>
        </p:nvGraphicFramePr>
        <p:xfrm>
          <a:off x="3347864" y="1052736"/>
          <a:ext cx="2664296" cy="1024729"/>
        </p:xfrm>
        <a:graphic>
          <a:graphicData uri="http://schemas.openxmlformats.org/presentationml/2006/ole">
            <p:oleObj spid="_x0000_s13389" name="公式" r:id="rId3" imgW="1155600" imgH="44424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6624508"/>
              </p:ext>
            </p:extLst>
          </p:nvPr>
        </p:nvGraphicFramePr>
        <p:xfrm>
          <a:off x="2483768" y="2492896"/>
          <a:ext cx="2138363" cy="849312"/>
        </p:xfrm>
        <a:graphic>
          <a:graphicData uri="http://schemas.openxmlformats.org/presentationml/2006/ole">
            <p:oleObj spid="_x0000_s13390" name="公式" r:id="rId4" imgW="927000" imgH="36828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4342209"/>
              </p:ext>
            </p:extLst>
          </p:nvPr>
        </p:nvGraphicFramePr>
        <p:xfrm>
          <a:off x="2889250" y="3722688"/>
          <a:ext cx="2652713" cy="593725"/>
        </p:xfrm>
        <a:graphic>
          <a:graphicData uri="http://schemas.openxmlformats.org/presentationml/2006/ole">
            <p:oleObj spid="_x0000_s13391" name="Equation" r:id="rId5" imgW="1295280" imgH="29196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9766101"/>
              </p:ext>
            </p:extLst>
          </p:nvPr>
        </p:nvGraphicFramePr>
        <p:xfrm>
          <a:off x="2627784" y="4581128"/>
          <a:ext cx="2016224" cy="1008112"/>
        </p:xfrm>
        <a:graphic>
          <a:graphicData uri="http://schemas.openxmlformats.org/presentationml/2006/ole">
            <p:oleObj spid="_x0000_s13392" name="公式" r:id="rId6" imgW="812520" imgH="406080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4434723"/>
              </p:ext>
            </p:extLst>
          </p:nvPr>
        </p:nvGraphicFramePr>
        <p:xfrm>
          <a:off x="2336800" y="5848350"/>
          <a:ext cx="1919288" cy="804863"/>
        </p:xfrm>
        <a:graphic>
          <a:graphicData uri="http://schemas.openxmlformats.org/presentationml/2006/ole">
            <p:oleObj spid="_x0000_s13393" name="Equation" r:id="rId7" imgW="787320" imgH="3301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963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15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692693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chemeClr val="tx2"/>
                </a:solidFill>
              </a:rPr>
              <a:t>第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四章    真空中稳恒磁场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毕</a:t>
            </a:r>
            <a:r>
              <a:rPr lang="en-US" altLang="zh-CN" sz="3200" dirty="0" smtClean="0">
                <a:solidFill>
                  <a:srgbClr val="FF0000"/>
                </a:solidFill>
              </a:rPr>
              <a:t>—</a:t>
            </a:r>
            <a:r>
              <a:rPr lang="zh-CN" altLang="en-US" sz="3200" dirty="0" smtClean="0">
                <a:solidFill>
                  <a:srgbClr val="FF0000"/>
                </a:solidFill>
              </a:rPr>
              <a:t>萨定律：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叠加原理：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安培环路定律：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高斯定理：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4776389"/>
              </p:ext>
            </p:extLst>
          </p:nvPr>
        </p:nvGraphicFramePr>
        <p:xfrm>
          <a:off x="717550" y="1844675"/>
          <a:ext cx="6935788" cy="966788"/>
        </p:xfrm>
        <a:graphic>
          <a:graphicData uri="http://schemas.openxmlformats.org/presentationml/2006/ole">
            <p:oleObj spid="_x0000_s15414" name="Equation" r:id="rId3" imgW="3009600" imgH="41904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326235"/>
              </p:ext>
            </p:extLst>
          </p:nvPr>
        </p:nvGraphicFramePr>
        <p:xfrm>
          <a:off x="2792413" y="2852738"/>
          <a:ext cx="2108200" cy="966787"/>
        </p:xfrm>
        <a:graphic>
          <a:graphicData uri="http://schemas.openxmlformats.org/presentationml/2006/ole">
            <p:oleObj spid="_x0000_s15415" name="Equation" r:id="rId4" imgW="914400" imgH="419040" progId="Equation.DSMT4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7961178"/>
              </p:ext>
            </p:extLst>
          </p:nvPr>
        </p:nvGraphicFramePr>
        <p:xfrm>
          <a:off x="3470275" y="4221163"/>
          <a:ext cx="2620963" cy="863600"/>
        </p:xfrm>
        <a:graphic>
          <a:graphicData uri="http://schemas.openxmlformats.org/presentationml/2006/ole">
            <p:oleObj spid="_x0000_s15416" name="Equation" r:id="rId5" imgW="1117440" imgH="36828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8298195"/>
              </p:ext>
            </p:extLst>
          </p:nvPr>
        </p:nvGraphicFramePr>
        <p:xfrm>
          <a:off x="2771800" y="5479748"/>
          <a:ext cx="2088232" cy="829572"/>
        </p:xfrm>
        <a:graphic>
          <a:graphicData uri="http://schemas.openxmlformats.org/presentationml/2006/ole">
            <p:oleObj spid="_x0000_s15417" name="公式" r:id="rId6" imgW="927000" imgH="3682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213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16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476673"/>
            <a:ext cx="8892480" cy="619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</a:rPr>
              <a:t>安培公式：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直导线</a:t>
            </a:r>
            <a:r>
              <a:rPr lang="zh-CN" altLang="en-US" sz="3200" dirty="0">
                <a:solidFill>
                  <a:schemeClr val="tx2"/>
                </a:solidFill>
              </a:rPr>
              <a:t>在</a:t>
            </a:r>
            <a:r>
              <a:rPr lang="zh-CN" altLang="en-US" sz="3200" dirty="0" smtClean="0">
                <a:solidFill>
                  <a:schemeClr val="tx2"/>
                </a:solidFill>
              </a:rPr>
              <a:t>均匀磁场：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洛伦兹力：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>
                <a:solidFill>
                  <a:schemeClr val="tx2"/>
                </a:solidFill>
              </a:rPr>
              <a:t>磁力矩</a:t>
            </a:r>
            <a:r>
              <a:rPr lang="zh-CN" altLang="en-US" sz="3200" dirty="0" smtClean="0">
                <a:solidFill>
                  <a:schemeClr val="tx2"/>
                </a:solidFill>
              </a:rPr>
              <a:t>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磁力与磁力矩做功（略）：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3609960"/>
              </p:ext>
            </p:extLst>
          </p:nvPr>
        </p:nvGraphicFramePr>
        <p:xfrm>
          <a:off x="4067944" y="1556792"/>
          <a:ext cx="2070349" cy="576067"/>
        </p:xfrm>
        <a:graphic>
          <a:graphicData uri="http://schemas.openxmlformats.org/presentationml/2006/ole">
            <p:oleObj spid="_x0000_s14422" name="Equation" r:id="rId3" imgW="685800" imgH="1905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2444567"/>
              </p:ext>
            </p:extLst>
          </p:nvPr>
        </p:nvGraphicFramePr>
        <p:xfrm>
          <a:off x="2339752" y="483817"/>
          <a:ext cx="2232025" cy="558800"/>
        </p:xfrm>
        <a:graphic>
          <a:graphicData uri="http://schemas.openxmlformats.org/presentationml/2006/ole">
            <p:oleObj spid="_x0000_s14423" name="Equation" r:id="rId4" imgW="812447" imgH="203112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0809254"/>
              </p:ext>
            </p:extLst>
          </p:nvPr>
        </p:nvGraphicFramePr>
        <p:xfrm>
          <a:off x="2195736" y="4005064"/>
          <a:ext cx="1862138" cy="608013"/>
        </p:xfrm>
        <a:graphic>
          <a:graphicData uri="http://schemas.openxmlformats.org/presentationml/2006/ole">
            <p:oleObj spid="_x0000_s14424" name="Equation" r:id="rId5" imgW="622030" imgH="203112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4188913"/>
              </p:ext>
            </p:extLst>
          </p:nvPr>
        </p:nvGraphicFramePr>
        <p:xfrm>
          <a:off x="2627784" y="2780928"/>
          <a:ext cx="2664296" cy="612068"/>
        </p:xfrm>
        <a:graphic>
          <a:graphicData uri="http://schemas.openxmlformats.org/presentationml/2006/ole">
            <p:oleObj spid="_x0000_s14425" name="公式" r:id="rId6" imgW="939600" imgH="215640" progId="Equation.3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435355"/>
              </p:ext>
            </p:extLst>
          </p:nvPr>
        </p:nvGraphicFramePr>
        <p:xfrm>
          <a:off x="4643438" y="4000504"/>
          <a:ext cx="3149600" cy="635000"/>
        </p:xfrm>
        <a:graphic>
          <a:graphicData uri="http://schemas.openxmlformats.org/presentationml/2006/ole">
            <p:oleObj spid="_x0000_s14426" name="Equation" r:id="rId7" imgW="1054080" imgH="21564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281744"/>
              </p:ext>
            </p:extLst>
          </p:nvPr>
        </p:nvGraphicFramePr>
        <p:xfrm>
          <a:off x="274638" y="5661025"/>
          <a:ext cx="7858125" cy="1100138"/>
        </p:xfrm>
        <a:graphic>
          <a:graphicData uri="http://schemas.openxmlformats.org/presentationml/2006/ole">
            <p:oleObj spid="_x0000_s14427" name="Equation" r:id="rId8" imgW="308592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911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17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476673"/>
            <a:ext cx="8892480" cy="619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</a:rPr>
              <a:t>问题：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已知电流分布，求磁场分布：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dirty="0" smtClean="0">
                <a:solidFill>
                  <a:srgbClr val="FF0000"/>
                </a:solidFill>
              </a:rPr>
              <a:t>B-S</a:t>
            </a:r>
            <a:r>
              <a:rPr lang="zh-CN" altLang="en-US" sz="3200" dirty="0" smtClean="0">
                <a:solidFill>
                  <a:srgbClr val="FF0000"/>
                </a:solidFill>
              </a:rPr>
              <a:t>定律结合磁场叠加原理；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）安培环路定理。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  </a:t>
            </a:r>
            <a:r>
              <a:rPr lang="zh-CN" altLang="en-US" sz="3200" dirty="0" smtClean="0">
                <a:solidFill>
                  <a:srgbClr val="FF0000"/>
                </a:solidFill>
              </a:rPr>
              <a:t>简单的、重要的结论要记住！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>
                <a:solidFill>
                  <a:schemeClr val="tx2"/>
                </a:solidFill>
              </a:rPr>
              <a:t>洛</a:t>
            </a:r>
            <a:r>
              <a:rPr lang="zh-CN" altLang="en-US" sz="3200" dirty="0" smtClean="0">
                <a:solidFill>
                  <a:schemeClr val="tx2"/>
                </a:solidFill>
              </a:rPr>
              <a:t>伦磁力、安培力、磁力矩。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2393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18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692693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chemeClr val="tx2"/>
                </a:solidFill>
              </a:rPr>
              <a:t>第 五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章    电磁感应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法拉</a:t>
            </a:r>
            <a:r>
              <a:rPr lang="zh-CN" altLang="en-US" sz="3200" dirty="0" smtClean="0">
                <a:solidFill>
                  <a:srgbClr val="FF0000"/>
                </a:solidFill>
              </a:rPr>
              <a:t>第定律：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  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   </a:t>
            </a:r>
            <a:r>
              <a:rPr lang="zh-CN" altLang="en-US" sz="3200" dirty="0" smtClean="0">
                <a:solidFill>
                  <a:srgbClr val="FF0000"/>
                </a:solidFill>
              </a:rPr>
              <a:t>注意磁通量的计算有时需要积分。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楞次定律：（定性判断）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zh-CN" altLang="en-US" sz="3200" dirty="0" smtClean="0"/>
              <a:t>动生电动势</a:t>
            </a:r>
            <a:r>
              <a:rPr lang="zh-CN" altLang="en-US" sz="3200" dirty="0" smtClean="0">
                <a:solidFill>
                  <a:srgbClr val="C00000"/>
                </a:solidFill>
              </a:rPr>
              <a:t>（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本质</a:t>
            </a:r>
            <a:r>
              <a:rPr lang="zh-CN" altLang="en-US" sz="3200" dirty="0" smtClean="0">
                <a:solidFill>
                  <a:srgbClr val="C00000"/>
                </a:solidFill>
              </a:rPr>
              <a:t>）：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rgbClr val="C0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rgbClr val="C00000"/>
                </a:solidFill>
              </a:rPr>
              <a:t>涡旋电动势（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本质</a:t>
            </a:r>
            <a:r>
              <a:rPr lang="zh-CN" altLang="en-US" sz="3200" dirty="0" smtClean="0">
                <a:solidFill>
                  <a:srgbClr val="C00000"/>
                </a:solidFill>
              </a:rPr>
              <a:t>）：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/>
              <a:t>两种电场的激发方式与异同。</a:t>
            </a:r>
            <a:endParaRPr lang="en-US" altLang="zh-CN" sz="3200" dirty="0" smtClean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3869495"/>
              </p:ext>
            </p:extLst>
          </p:nvPr>
        </p:nvGraphicFramePr>
        <p:xfrm>
          <a:off x="3155950" y="1013098"/>
          <a:ext cx="3714750" cy="1047750"/>
        </p:xfrm>
        <a:graphic>
          <a:graphicData uri="http://schemas.openxmlformats.org/presentationml/2006/ole">
            <p:oleObj spid="_x0000_s16429" name="Equation" r:id="rId3" imgW="1396800" imgH="39348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528206"/>
              </p:ext>
            </p:extLst>
          </p:nvPr>
        </p:nvGraphicFramePr>
        <p:xfrm>
          <a:off x="4561929" y="4149080"/>
          <a:ext cx="2746375" cy="1008062"/>
        </p:xfrm>
        <a:graphic>
          <a:graphicData uri="http://schemas.openxmlformats.org/presentationml/2006/ole">
            <p:oleObj spid="_x0000_s16430" name="Equation" r:id="rId4" imgW="1002960" imgH="36828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2494419"/>
              </p:ext>
            </p:extLst>
          </p:nvPr>
        </p:nvGraphicFramePr>
        <p:xfrm>
          <a:off x="4590380" y="5229200"/>
          <a:ext cx="2501900" cy="763588"/>
        </p:xfrm>
        <a:graphic>
          <a:graphicData uri="http://schemas.openxmlformats.org/presentationml/2006/ole">
            <p:oleObj spid="_x0000_s16431" name="Equation" r:id="rId5" imgW="914400" imgH="2793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341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19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692692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 smtClean="0"/>
              <a:t>电感：</a:t>
            </a:r>
            <a:endParaRPr lang="en-US" altLang="zh-CN" sz="3200" dirty="0" smtClean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互感：</a:t>
            </a:r>
            <a:endParaRPr lang="en-US" altLang="zh-CN" sz="3200" dirty="0" smtClean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/>
              <a:t>自</a:t>
            </a:r>
            <a:r>
              <a:rPr lang="zh-CN" altLang="en-US" sz="3200" dirty="0" smtClean="0"/>
              <a:t>感储能：</a:t>
            </a:r>
            <a:endParaRPr lang="en-US" altLang="zh-CN" sz="3200" dirty="0" smtClean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/>
              <a:t>互感</a:t>
            </a:r>
            <a:r>
              <a:rPr lang="zh-CN" altLang="en-US" sz="3200" dirty="0" smtClean="0"/>
              <a:t>储能：</a:t>
            </a:r>
            <a:endParaRPr lang="en-US" altLang="zh-CN" sz="3200" dirty="0" smtClean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/>
              <a:t>磁场储能：</a:t>
            </a:r>
            <a:endParaRPr lang="en-US" altLang="zh-CN" sz="3200" dirty="0" smtClean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9951740"/>
              </p:ext>
            </p:extLst>
          </p:nvPr>
        </p:nvGraphicFramePr>
        <p:xfrm>
          <a:off x="1835696" y="692693"/>
          <a:ext cx="1368152" cy="625441"/>
        </p:xfrm>
        <a:graphic>
          <a:graphicData uri="http://schemas.openxmlformats.org/presentationml/2006/ole">
            <p:oleObj spid="_x0000_s17535" name="Equation" r:id="rId3" imgW="444240" imgH="2030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6015910"/>
              </p:ext>
            </p:extLst>
          </p:nvPr>
        </p:nvGraphicFramePr>
        <p:xfrm>
          <a:off x="1763688" y="1844824"/>
          <a:ext cx="1908175" cy="623887"/>
        </p:xfrm>
        <a:graphic>
          <a:graphicData uri="http://schemas.openxmlformats.org/presentationml/2006/ole">
            <p:oleObj spid="_x0000_s17536" name="Equation" r:id="rId4" imgW="698400" imgH="22860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4643121"/>
              </p:ext>
            </p:extLst>
          </p:nvPr>
        </p:nvGraphicFramePr>
        <p:xfrm>
          <a:off x="4139952" y="1844824"/>
          <a:ext cx="1941512" cy="623888"/>
        </p:xfrm>
        <a:graphic>
          <a:graphicData uri="http://schemas.openxmlformats.org/presentationml/2006/ole">
            <p:oleObj spid="_x0000_s17537" name="Equation" r:id="rId5" imgW="711000" imgH="2286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8240152"/>
              </p:ext>
            </p:extLst>
          </p:nvPr>
        </p:nvGraphicFramePr>
        <p:xfrm>
          <a:off x="6372200" y="1772816"/>
          <a:ext cx="1935163" cy="701675"/>
        </p:xfrm>
        <a:graphic>
          <a:graphicData uri="http://schemas.openxmlformats.org/presentationml/2006/ole">
            <p:oleObj spid="_x0000_s17538" name="Equation" r:id="rId6" imgW="736280" imgH="266584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9960222"/>
              </p:ext>
            </p:extLst>
          </p:nvPr>
        </p:nvGraphicFramePr>
        <p:xfrm>
          <a:off x="2699792" y="2852738"/>
          <a:ext cx="1855788" cy="1027112"/>
        </p:xfrm>
        <a:graphic>
          <a:graphicData uri="http://schemas.openxmlformats.org/presentationml/2006/ole">
            <p:oleObj spid="_x0000_s17539" name="Equation" r:id="rId7" imgW="711000" imgH="39348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9563565"/>
              </p:ext>
            </p:extLst>
          </p:nvPr>
        </p:nvGraphicFramePr>
        <p:xfrm>
          <a:off x="2499965" y="4221088"/>
          <a:ext cx="1946275" cy="593725"/>
        </p:xfrm>
        <a:graphic>
          <a:graphicData uri="http://schemas.openxmlformats.org/presentationml/2006/ole">
            <p:oleObj spid="_x0000_s17540" name="Equation" r:id="rId8" imgW="749160" imgH="2286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543528"/>
              </p:ext>
            </p:extLst>
          </p:nvPr>
        </p:nvGraphicFramePr>
        <p:xfrm>
          <a:off x="2378075" y="5157788"/>
          <a:ext cx="5756275" cy="1177925"/>
        </p:xfrm>
        <a:graphic>
          <a:graphicData uri="http://schemas.openxmlformats.org/presentationml/2006/ole">
            <p:oleObj spid="_x0000_s17541" name="Equation" r:id="rId9" imgW="2171520" imgH="4442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601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2</a:t>
            </a:fld>
            <a:endParaRPr kumimoji="0" lang="en-US" altLang="zh-CN" sz="140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0" y="476673"/>
            <a:ext cx="895191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rgbClr val="FF0000"/>
                </a:solidFill>
              </a:rPr>
              <a:t>力学部分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1412875"/>
            <a:ext cx="8117210" cy="475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 smtClean="0">
                <a:solidFill>
                  <a:schemeClr val="accent2"/>
                </a:solidFill>
              </a:rPr>
              <a:t>力学部分主要掌握新的内容（与中学比较）</a:t>
            </a:r>
            <a:endParaRPr lang="en-US" altLang="zh-CN" sz="3200" b="1" dirty="0">
              <a:solidFill>
                <a:schemeClr val="accent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 smtClean="0">
                <a:solidFill>
                  <a:schemeClr val="tx2"/>
                </a:solidFill>
              </a:rPr>
              <a:t>第 一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章    质点运动学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rgbClr val="000000"/>
                </a:solidFill>
              </a:rPr>
              <a:t>  概念：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</a:rPr>
              <a:t>典型质点运动：直线，抛物线，圆周。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</a:rPr>
              <a:t>相对运动：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457200" indent="-45720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</a:rPr>
              <a:t>微积分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应用：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457200" indent="-457200" algn="l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1015959"/>
              </p:ext>
            </p:extLst>
          </p:nvPr>
        </p:nvGraphicFramePr>
        <p:xfrm>
          <a:off x="1716088" y="2620963"/>
          <a:ext cx="5786437" cy="546100"/>
        </p:xfrm>
        <a:graphic>
          <a:graphicData uri="http://schemas.openxmlformats.org/presentationml/2006/ole">
            <p:oleObj spid="_x0000_s1080" name="Equation" r:id="rId3" imgW="2286000" imgH="2156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8085674"/>
              </p:ext>
            </p:extLst>
          </p:nvPr>
        </p:nvGraphicFramePr>
        <p:xfrm>
          <a:off x="825500" y="2924944"/>
          <a:ext cx="3916363" cy="993775"/>
        </p:xfrm>
        <a:graphic>
          <a:graphicData uri="http://schemas.openxmlformats.org/presentationml/2006/ole">
            <p:oleObj spid="_x0000_s1081" name="Equation" r:id="rId4" imgW="1650960" imgH="41904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5477056"/>
              </p:ext>
            </p:extLst>
          </p:nvPr>
        </p:nvGraphicFramePr>
        <p:xfrm>
          <a:off x="3124200" y="4292600"/>
          <a:ext cx="4910138" cy="641350"/>
        </p:xfrm>
        <a:graphic>
          <a:graphicData uri="http://schemas.openxmlformats.org/presentationml/2006/ole">
            <p:oleObj spid="_x0000_s1082" name="Equation" r:id="rId5" imgW="1752480" imgH="2286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555549"/>
              </p:ext>
            </p:extLst>
          </p:nvPr>
        </p:nvGraphicFramePr>
        <p:xfrm>
          <a:off x="755576" y="5445224"/>
          <a:ext cx="7369175" cy="1346200"/>
        </p:xfrm>
        <a:graphic>
          <a:graphicData uri="http://schemas.openxmlformats.org/presentationml/2006/ole">
            <p:oleObj spid="_x0000_s1083" name="Equation" r:id="rId6" imgW="3022560" imgH="609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20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692693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chemeClr val="tx2"/>
                </a:solidFill>
              </a:rPr>
              <a:t>第 六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章    磁介质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环路定理：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各物理量关系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边界条件：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折射定律：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2090026"/>
              </p:ext>
            </p:extLst>
          </p:nvPr>
        </p:nvGraphicFramePr>
        <p:xfrm>
          <a:off x="2592388" y="1341438"/>
          <a:ext cx="2014537" cy="747712"/>
        </p:xfrm>
        <a:graphic>
          <a:graphicData uri="http://schemas.openxmlformats.org/presentationml/2006/ole">
            <p:oleObj spid="_x0000_s18545" name="Equation" r:id="rId3" imgW="990360" imgH="36828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243904"/>
              </p:ext>
            </p:extLst>
          </p:nvPr>
        </p:nvGraphicFramePr>
        <p:xfrm>
          <a:off x="251520" y="3087299"/>
          <a:ext cx="2438400" cy="593725"/>
        </p:xfrm>
        <a:graphic>
          <a:graphicData uri="http://schemas.openxmlformats.org/presentationml/2006/ole">
            <p:oleObj spid="_x0000_s18546" name="Equation" r:id="rId4" imgW="990170" imgH="241195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8998960"/>
              </p:ext>
            </p:extLst>
          </p:nvPr>
        </p:nvGraphicFramePr>
        <p:xfrm>
          <a:off x="5383213" y="3103563"/>
          <a:ext cx="1311275" cy="561975"/>
        </p:xfrm>
        <a:graphic>
          <a:graphicData uri="http://schemas.openxmlformats.org/presentationml/2006/ole">
            <p:oleObj spid="_x0000_s18547" name="Equation" r:id="rId5" imgW="533160" imgH="2286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2236176"/>
              </p:ext>
            </p:extLst>
          </p:nvPr>
        </p:nvGraphicFramePr>
        <p:xfrm>
          <a:off x="2987824" y="3087299"/>
          <a:ext cx="1781175" cy="593725"/>
        </p:xfrm>
        <a:graphic>
          <a:graphicData uri="http://schemas.openxmlformats.org/presentationml/2006/ole">
            <p:oleObj spid="_x0000_s18548" name="Equation" r:id="rId6" imgW="723586" imgH="241195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969954"/>
              </p:ext>
            </p:extLst>
          </p:nvPr>
        </p:nvGraphicFramePr>
        <p:xfrm>
          <a:off x="6876256" y="3140968"/>
          <a:ext cx="1897623" cy="504056"/>
        </p:xfrm>
        <a:graphic>
          <a:graphicData uri="http://schemas.openxmlformats.org/presentationml/2006/ole">
            <p:oleObj spid="_x0000_s18549" name="公式" r:id="rId7" imgW="812520" imgH="215640" progId="Equation.3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2113380"/>
              </p:ext>
            </p:extLst>
          </p:nvPr>
        </p:nvGraphicFramePr>
        <p:xfrm>
          <a:off x="179512" y="4293096"/>
          <a:ext cx="1382712" cy="508000"/>
        </p:xfrm>
        <a:graphic>
          <a:graphicData uri="http://schemas.openxmlformats.org/presentationml/2006/ole">
            <p:oleObj spid="_x0000_s18550" name="Equation" r:id="rId8" imgW="583693" imgH="215713" progId="Equation.3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0059953"/>
              </p:ext>
            </p:extLst>
          </p:nvPr>
        </p:nvGraphicFramePr>
        <p:xfrm>
          <a:off x="1900238" y="4316413"/>
          <a:ext cx="1417637" cy="533400"/>
        </p:xfrm>
        <a:graphic>
          <a:graphicData uri="http://schemas.openxmlformats.org/presentationml/2006/ole">
            <p:oleObj spid="_x0000_s18551" name="Equation" r:id="rId9" imgW="609600" imgH="22860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0223658"/>
              </p:ext>
            </p:extLst>
          </p:nvPr>
        </p:nvGraphicFramePr>
        <p:xfrm>
          <a:off x="1425724" y="5445224"/>
          <a:ext cx="1562100" cy="1016000"/>
        </p:xfrm>
        <a:graphic>
          <a:graphicData uri="http://schemas.openxmlformats.org/presentationml/2006/ole">
            <p:oleObj spid="_x0000_s18552" name="Equation" r:id="rId10" imgW="66024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38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21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34528" y="692692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第七章 ： 电磁方程</a:t>
            </a:r>
            <a:endParaRPr lang="en-US" altLang="zh-CN" sz="3200" b="1" dirty="0" smtClean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kumimoji="0" lang="zh-CN" altLang="en-US" sz="3200" b="1" dirty="0">
                <a:solidFill>
                  <a:srgbClr val="FF0000"/>
                </a:solidFill>
                <a:latin typeface="Calibri"/>
                <a:ea typeface="宋体"/>
              </a:rPr>
              <a:t>位移电流</a:t>
            </a:r>
            <a:r>
              <a:rPr kumimoji="0" lang="zh-CN" altLang="en-US" sz="3200" b="1" dirty="0" smtClean="0">
                <a:solidFill>
                  <a:srgbClr val="FF0000"/>
                </a:solidFill>
                <a:latin typeface="Calibri"/>
                <a:ea typeface="宋体"/>
              </a:rPr>
              <a:t>：本质，与其它电流的异同。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</a:t>
            </a:r>
            <a:endParaRPr lang="en-US" altLang="zh-CN" sz="32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2172507"/>
              </p:ext>
            </p:extLst>
          </p:nvPr>
        </p:nvGraphicFramePr>
        <p:xfrm>
          <a:off x="1115616" y="2525548"/>
          <a:ext cx="4588780" cy="1335500"/>
        </p:xfrm>
        <a:graphic>
          <a:graphicData uri="http://schemas.openxmlformats.org/presentationml/2006/ole">
            <p:oleObj spid="_x0000_s19519" name="Equation" r:id="rId3" imgW="1612900" imgH="4699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2531504"/>
              </p:ext>
            </p:extLst>
          </p:nvPr>
        </p:nvGraphicFramePr>
        <p:xfrm>
          <a:off x="179512" y="4005064"/>
          <a:ext cx="1933575" cy="1062038"/>
        </p:xfrm>
        <a:graphic>
          <a:graphicData uri="http://schemas.openxmlformats.org/presentationml/2006/ole">
            <p:oleObj spid="_x0000_s19520" name="Equation" r:id="rId4" imgW="761669" imgH="418918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0117585"/>
              </p:ext>
            </p:extLst>
          </p:nvPr>
        </p:nvGraphicFramePr>
        <p:xfrm>
          <a:off x="2267744" y="4365104"/>
          <a:ext cx="3608387" cy="515938"/>
        </p:xfrm>
        <a:graphic>
          <a:graphicData uri="http://schemas.openxmlformats.org/presentationml/2006/ole">
            <p:oleObj spid="_x0000_s19521" name="Equation" r:id="rId5" imgW="1422400" imgH="2032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0491324"/>
              </p:ext>
            </p:extLst>
          </p:nvPr>
        </p:nvGraphicFramePr>
        <p:xfrm>
          <a:off x="6156176" y="4221088"/>
          <a:ext cx="2159000" cy="965200"/>
        </p:xfrm>
        <a:graphic>
          <a:graphicData uri="http://schemas.openxmlformats.org/presentationml/2006/ole">
            <p:oleObj spid="_x0000_s19522" name="Equation" r:id="rId6" imgW="850531" imgH="380835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206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22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34528" y="692692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 smtClean="0">
                <a:solidFill>
                  <a:srgbClr val="FF0000"/>
                </a:solidFill>
              </a:rPr>
              <a:t>基本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普适）方程（积分形式）：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                                                 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3528962"/>
              </p:ext>
            </p:extLst>
          </p:nvPr>
        </p:nvGraphicFramePr>
        <p:xfrm>
          <a:off x="301625" y="1325563"/>
          <a:ext cx="3808413" cy="1001712"/>
        </p:xfrm>
        <a:graphic>
          <a:graphicData uri="http://schemas.openxmlformats.org/presentationml/2006/ole">
            <p:oleObj spid="_x0000_s20549" name="Equation" r:id="rId3" imgW="1447560" imgH="38088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9349227"/>
              </p:ext>
            </p:extLst>
          </p:nvPr>
        </p:nvGraphicFramePr>
        <p:xfrm>
          <a:off x="396875" y="2335213"/>
          <a:ext cx="4581525" cy="1116012"/>
        </p:xfrm>
        <a:graphic>
          <a:graphicData uri="http://schemas.openxmlformats.org/presentationml/2006/ole">
            <p:oleObj spid="_x0000_s20550" name="Equation" r:id="rId4" imgW="1930320" imgH="4698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6610399"/>
              </p:ext>
            </p:extLst>
          </p:nvPr>
        </p:nvGraphicFramePr>
        <p:xfrm>
          <a:off x="415925" y="3484563"/>
          <a:ext cx="3708400" cy="1011237"/>
        </p:xfrm>
        <a:graphic>
          <a:graphicData uri="http://schemas.openxmlformats.org/presentationml/2006/ole">
            <p:oleObj spid="_x0000_s20551" name="Equation" r:id="rId5" imgW="1396800" imgH="38088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7416356"/>
              </p:ext>
            </p:extLst>
          </p:nvPr>
        </p:nvGraphicFramePr>
        <p:xfrm>
          <a:off x="382984" y="4486275"/>
          <a:ext cx="7645400" cy="2182813"/>
        </p:xfrm>
        <a:graphic>
          <a:graphicData uri="http://schemas.openxmlformats.org/presentationml/2006/ole">
            <p:oleObj spid="_x0000_s20552" name="Equation" r:id="rId6" imgW="2933640" imgH="838080" progId="Equation.DSMT4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2334060"/>
              </p:ext>
            </p:extLst>
          </p:nvPr>
        </p:nvGraphicFramePr>
        <p:xfrm>
          <a:off x="5549850" y="2763515"/>
          <a:ext cx="2622550" cy="1025525"/>
        </p:xfrm>
        <a:graphic>
          <a:graphicData uri="http://schemas.openxmlformats.org/presentationml/2006/ole">
            <p:oleObj spid="_x0000_s20553" name="Equation" r:id="rId7" imgW="110484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954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考试时间地点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8794" y="2143116"/>
            <a:ext cx="5143536" cy="2019304"/>
          </a:xfrm>
        </p:spPr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</a:t>
            </a:r>
            <a:r>
              <a:rPr lang="en-US" altLang="zh-CN" dirty="0" smtClean="0"/>
              <a:t>2:00-3:40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地点： </a:t>
            </a:r>
            <a:r>
              <a:rPr lang="en-US" altLang="zh-CN" dirty="0" smtClean="0"/>
              <a:t>5B303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5B304    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24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34528" y="692692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 smtClean="0">
                <a:solidFill>
                  <a:srgbClr val="FF0000"/>
                </a:solidFill>
              </a:rPr>
              <a:t>答疑安排：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）只回答疑难问题，不讲考试范围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；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）邮件方式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日上午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9:00-11:30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，光电学院东楼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233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（待定）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</a:rPr>
              <a:t>     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457200" indent="-45720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accent2"/>
                </a:solidFill>
              </a:rPr>
              <a:t>联系方式（仅限考</a:t>
            </a:r>
            <a:r>
              <a:rPr lang="zh-CN" altLang="en-US" sz="3200" b="1" dirty="0">
                <a:solidFill>
                  <a:schemeClr val="accent2"/>
                </a:solidFill>
              </a:rPr>
              <a:t>前及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将来）：</a:t>
            </a:r>
            <a:endParaRPr lang="en-US" altLang="zh-CN" sz="3200" b="1" dirty="0" smtClean="0">
              <a:solidFill>
                <a:schemeClr val="accent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chemeClr val="accent2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    Email:   yjliu@nankai.edu.cn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 </a:t>
            </a:r>
            <a:endParaRPr lang="en-US" altLang="zh-CN" sz="3200" b="1" dirty="0" smtClean="0">
              <a:solidFill>
                <a:schemeClr val="accent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chemeClr val="accent2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电话：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15222340605</a:t>
            </a:r>
            <a:endParaRPr lang="en-US" altLang="zh-CN" sz="3200" b="1" dirty="0">
              <a:solidFill>
                <a:schemeClr val="accent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8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3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8100" y="692694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 smtClean="0">
                <a:solidFill>
                  <a:schemeClr val="tx2"/>
                </a:solidFill>
              </a:rPr>
              <a:t>第 二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</a:rPr>
              <a:t>章   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质点动力学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</a:rPr>
              <a:t>牛顿三定律（其中一、二必须是惯性系）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</a:rPr>
              <a:t>质点动量定理：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</a:rPr>
              <a:t>质点系动量定理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3200" b="1" dirty="0">
                <a:solidFill>
                  <a:srgbClr val="FF0000"/>
                </a:solidFill>
              </a:rPr>
              <a:t>渐变过程）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</a:rPr>
              <a:t>动量守恒定律：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465944"/>
              </p:ext>
            </p:extLst>
          </p:nvPr>
        </p:nvGraphicFramePr>
        <p:xfrm>
          <a:off x="177031" y="2564904"/>
          <a:ext cx="8735789" cy="921229"/>
        </p:xfrm>
        <a:graphic>
          <a:graphicData uri="http://schemas.openxmlformats.org/presentationml/2006/ole">
            <p:oleObj spid="_x0000_s2143" name="公式" r:id="rId3" imgW="3492360" imgH="36828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9145354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p:oleObj spid="_x0000_s2144" name="公式" r:id="rId4" imgW="126720" imgH="21564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512297"/>
              </p:ext>
            </p:extLst>
          </p:nvPr>
        </p:nvGraphicFramePr>
        <p:xfrm>
          <a:off x="179512" y="4293096"/>
          <a:ext cx="6192688" cy="798169"/>
        </p:xfrm>
        <a:graphic>
          <a:graphicData uri="http://schemas.openxmlformats.org/presentationml/2006/ole">
            <p:oleObj spid="_x0000_s2145" name="公式" r:id="rId5" imgW="2857320" imgH="36828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0256131"/>
              </p:ext>
            </p:extLst>
          </p:nvPr>
        </p:nvGraphicFramePr>
        <p:xfrm>
          <a:off x="179511" y="6093295"/>
          <a:ext cx="6748143" cy="576061"/>
        </p:xfrm>
        <a:graphic>
          <a:graphicData uri="http://schemas.openxmlformats.org/presentationml/2006/ole">
            <p:oleObj spid="_x0000_s2146" name="公式" r:id="rId6" imgW="3124080" imgH="266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779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4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8100" y="692694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chemeClr val="tx2"/>
                </a:solidFill>
              </a:rPr>
              <a:t>第 三 章   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功和能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动能定律：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8929600"/>
              </p:ext>
            </p:extLst>
          </p:nvPr>
        </p:nvGraphicFramePr>
        <p:xfrm>
          <a:off x="803275" y="1268413"/>
          <a:ext cx="5737225" cy="725487"/>
        </p:xfrm>
        <a:graphic>
          <a:graphicData uri="http://schemas.openxmlformats.org/presentationml/2006/ole">
            <p:oleObj spid="_x0000_s3236" name="Equation" r:id="rId3" imgW="2209680" imgH="27936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8743178"/>
              </p:ext>
            </p:extLst>
          </p:nvPr>
        </p:nvGraphicFramePr>
        <p:xfrm>
          <a:off x="33535" y="2492896"/>
          <a:ext cx="8731917" cy="576064"/>
        </p:xfrm>
        <a:graphic>
          <a:graphicData uri="http://schemas.openxmlformats.org/presentationml/2006/ole">
            <p:oleObj spid="_x0000_s3237" name="公式" r:id="rId4" imgW="3657600" imgH="24120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5635494"/>
              </p:ext>
            </p:extLst>
          </p:nvPr>
        </p:nvGraphicFramePr>
        <p:xfrm>
          <a:off x="1212313" y="3068960"/>
          <a:ext cx="3503703" cy="936104"/>
        </p:xfrm>
        <a:graphic>
          <a:graphicData uri="http://schemas.openxmlformats.org/presentationml/2006/ole">
            <p:oleObj spid="_x0000_s3238" name="公式" r:id="rId5" imgW="1663560" imgH="444240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5406469"/>
              </p:ext>
            </p:extLst>
          </p:nvPr>
        </p:nvGraphicFramePr>
        <p:xfrm>
          <a:off x="334963" y="4019550"/>
          <a:ext cx="6889750" cy="928688"/>
        </p:xfrm>
        <a:graphic>
          <a:graphicData uri="http://schemas.openxmlformats.org/presentationml/2006/ole">
            <p:oleObj spid="_x0000_s3239" name="Equation" r:id="rId6" imgW="2920680" imgH="39348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0305249"/>
              </p:ext>
            </p:extLst>
          </p:nvPr>
        </p:nvGraphicFramePr>
        <p:xfrm>
          <a:off x="395536" y="4797152"/>
          <a:ext cx="3744416" cy="561662"/>
        </p:xfrm>
        <a:graphic>
          <a:graphicData uri="http://schemas.openxmlformats.org/presentationml/2006/ole">
            <p:oleObj spid="_x0000_s3240" name="公式" r:id="rId7" imgW="1523880" imgH="228600" progId="Equation.3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6691882"/>
              </p:ext>
            </p:extLst>
          </p:nvPr>
        </p:nvGraphicFramePr>
        <p:xfrm>
          <a:off x="395536" y="5445224"/>
          <a:ext cx="5040559" cy="563356"/>
        </p:xfrm>
        <a:graphic>
          <a:graphicData uri="http://schemas.openxmlformats.org/presentationml/2006/ole">
            <p:oleObj spid="_x0000_s3241" name="公式" r:id="rId8" imgW="2158920" imgH="241200" progId="Equation.3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4426865"/>
              </p:ext>
            </p:extLst>
          </p:nvPr>
        </p:nvGraphicFramePr>
        <p:xfrm>
          <a:off x="395536" y="5949280"/>
          <a:ext cx="7943621" cy="576064"/>
        </p:xfrm>
        <a:graphic>
          <a:graphicData uri="http://schemas.openxmlformats.org/presentationml/2006/ole">
            <p:oleObj spid="_x0000_s3242" name="公式" r:id="rId9" imgW="332712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57984" y="128586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（书上和作业）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42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5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8100" y="692694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rgbClr val="FF0000"/>
                </a:solidFill>
              </a:rPr>
              <a:t>第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四 </a:t>
            </a:r>
            <a:r>
              <a:rPr lang="zh-CN" altLang="en-US" sz="3200" b="1" dirty="0">
                <a:solidFill>
                  <a:srgbClr val="FF0000"/>
                </a:solidFill>
              </a:rPr>
              <a:t>章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刚体力学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质心：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16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质心原理：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角动量：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/>
              <a:t> 力矩：</a:t>
            </a:r>
            <a:endParaRPr lang="en-US" altLang="zh-CN" sz="3200" dirty="0" smtClean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角动量定理：</a:t>
            </a:r>
            <a:endParaRPr lang="en-US" altLang="zh-CN" sz="3200" dirty="0"/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343377"/>
              </p:ext>
            </p:extLst>
          </p:nvPr>
        </p:nvGraphicFramePr>
        <p:xfrm>
          <a:off x="1763688" y="1268760"/>
          <a:ext cx="3143250" cy="1079500"/>
        </p:xfrm>
        <a:graphic>
          <a:graphicData uri="http://schemas.openxmlformats.org/presentationml/2006/ole">
            <p:oleObj spid="_x0000_s4241" name="公式" r:id="rId3" imgW="863225" imgH="520474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089316"/>
              </p:ext>
            </p:extLst>
          </p:nvPr>
        </p:nvGraphicFramePr>
        <p:xfrm>
          <a:off x="5364088" y="1196752"/>
          <a:ext cx="2160587" cy="1268413"/>
        </p:xfrm>
        <a:graphic>
          <a:graphicData uri="http://schemas.openxmlformats.org/presentationml/2006/ole">
            <p:oleObj spid="_x0000_s4242" name="公式" r:id="rId4" imgW="799920" imgH="46980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7183274"/>
              </p:ext>
            </p:extLst>
          </p:nvPr>
        </p:nvGraphicFramePr>
        <p:xfrm>
          <a:off x="2483768" y="2492896"/>
          <a:ext cx="1764196" cy="648072"/>
        </p:xfrm>
        <a:graphic>
          <a:graphicData uri="http://schemas.openxmlformats.org/presentationml/2006/ole">
            <p:oleObj spid="_x0000_s4243" name="公式" r:id="rId5" imgW="622080" imgH="228600" progId="Equation.3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4693491"/>
              </p:ext>
            </p:extLst>
          </p:nvPr>
        </p:nvGraphicFramePr>
        <p:xfrm>
          <a:off x="2674938" y="3086100"/>
          <a:ext cx="5233987" cy="593725"/>
        </p:xfrm>
        <a:graphic>
          <a:graphicData uri="http://schemas.openxmlformats.org/presentationml/2006/ole">
            <p:oleObj spid="_x0000_s4244" name="Equation" r:id="rId6" imgW="2120760" imgH="24120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2080319"/>
              </p:ext>
            </p:extLst>
          </p:nvPr>
        </p:nvGraphicFramePr>
        <p:xfrm>
          <a:off x="1714500" y="3587750"/>
          <a:ext cx="2019300" cy="609600"/>
        </p:xfrm>
        <a:graphic>
          <a:graphicData uri="http://schemas.openxmlformats.org/presentationml/2006/ole">
            <p:oleObj spid="_x0000_s4245" name="Equation" r:id="rId7" imgW="672840" imgH="20304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9433347"/>
              </p:ext>
            </p:extLst>
          </p:nvPr>
        </p:nvGraphicFramePr>
        <p:xfrm>
          <a:off x="571472" y="5143512"/>
          <a:ext cx="7783513" cy="927100"/>
        </p:xfrm>
        <a:graphic>
          <a:graphicData uri="http://schemas.openxmlformats.org/presentationml/2006/ole">
            <p:oleObj spid="_x0000_s4246" name="Equation" r:id="rId8" imgW="3492360" imgH="419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607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6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692693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</a:rPr>
              <a:t>角动量守恒：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转动惯量：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平行轴定理、正交轴定理。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</a:rPr>
              <a:t>转动定律：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刚体的重力势能：     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</a:rPr>
              <a:t>定轴转动刚体动能：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力矩的功：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力矩的功率：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5727605"/>
              </p:ext>
            </p:extLst>
          </p:nvPr>
        </p:nvGraphicFramePr>
        <p:xfrm>
          <a:off x="723900" y="1193800"/>
          <a:ext cx="7304088" cy="1282700"/>
        </p:xfrm>
        <a:graphic>
          <a:graphicData uri="http://schemas.openxmlformats.org/presentationml/2006/ole">
            <p:oleObj spid="_x0000_s5302" name="Equation" r:id="rId3" imgW="2882880" imgH="50796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0662487"/>
              </p:ext>
            </p:extLst>
          </p:nvPr>
        </p:nvGraphicFramePr>
        <p:xfrm>
          <a:off x="2385392" y="2421136"/>
          <a:ext cx="6232166" cy="863848"/>
        </p:xfrm>
        <a:graphic>
          <a:graphicData uri="http://schemas.openxmlformats.org/presentationml/2006/ole">
            <p:oleObj spid="_x0000_s5303" name="Equation" r:id="rId4" imgW="2565360" imgH="35532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9231619"/>
              </p:ext>
            </p:extLst>
          </p:nvPr>
        </p:nvGraphicFramePr>
        <p:xfrm>
          <a:off x="2990850" y="3581400"/>
          <a:ext cx="1804988" cy="611188"/>
        </p:xfrm>
        <a:graphic>
          <a:graphicData uri="http://schemas.openxmlformats.org/presentationml/2006/ole">
            <p:oleObj spid="_x0000_s5304" name="Equation" r:id="rId5" imgW="812520" imgH="27936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1366904"/>
              </p:ext>
            </p:extLst>
          </p:nvPr>
        </p:nvGraphicFramePr>
        <p:xfrm>
          <a:off x="3847009" y="4210298"/>
          <a:ext cx="1589087" cy="541338"/>
        </p:xfrm>
        <a:graphic>
          <a:graphicData uri="http://schemas.openxmlformats.org/presentationml/2006/ole">
            <p:oleObj spid="_x0000_s5305" name="Equation" r:id="rId6" imgW="672840" imgH="2286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6795669"/>
              </p:ext>
            </p:extLst>
          </p:nvPr>
        </p:nvGraphicFramePr>
        <p:xfrm>
          <a:off x="3060700" y="5407025"/>
          <a:ext cx="1663700" cy="539750"/>
        </p:xfrm>
        <a:graphic>
          <a:graphicData uri="http://schemas.openxmlformats.org/presentationml/2006/ole">
            <p:oleObj spid="_x0000_s5306" name="Equation" r:id="rId7" imgW="660240" imgH="21564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6402897"/>
              </p:ext>
            </p:extLst>
          </p:nvPr>
        </p:nvGraphicFramePr>
        <p:xfrm>
          <a:off x="3403600" y="5991225"/>
          <a:ext cx="1662113" cy="539750"/>
        </p:xfrm>
        <a:graphic>
          <a:graphicData uri="http://schemas.openxmlformats.org/presentationml/2006/ole">
            <p:oleObj spid="_x0000_s5307" name="Equation" r:id="rId8" imgW="660240" imgH="2156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165780"/>
              </p:ext>
            </p:extLst>
          </p:nvPr>
        </p:nvGraphicFramePr>
        <p:xfrm>
          <a:off x="3951288" y="4602163"/>
          <a:ext cx="1679575" cy="931862"/>
        </p:xfrm>
        <a:graphic>
          <a:graphicData uri="http://schemas.openxmlformats.org/presentationml/2006/ole">
            <p:oleObj spid="_x0000_s5308" name="Equation" r:id="rId9" imgW="711000" imgH="3934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023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7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8100" y="692693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C00000"/>
                </a:solidFill>
              </a:rPr>
              <a:t>问题：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</a:rPr>
              <a:t>转动惯量的计算（记住简单结论）。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</a:rPr>
              <a:t>定轴转动：定轴转动定律。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chemeClr val="tx2"/>
                </a:solidFill>
              </a:rPr>
              <a:t>平面运动</a:t>
            </a: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zh-CN" altLang="en-US" sz="3200" dirty="0" smtClean="0">
                <a:solidFill>
                  <a:srgbClr val="FF0000"/>
                </a:solidFill>
              </a:rPr>
              <a:t>不做要求）</a:t>
            </a:r>
            <a:r>
              <a:rPr lang="zh-CN" altLang="en-US" sz="3200" dirty="0" smtClean="0">
                <a:solidFill>
                  <a:schemeClr val="tx2"/>
                </a:solidFill>
              </a:rPr>
              <a:t>：质心定理，转动定律。</a:t>
            </a:r>
            <a:r>
              <a:rPr lang="zh-CN" altLang="en-US" sz="3200" dirty="0" smtClean="0">
                <a:solidFill>
                  <a:srgbClr val="FF0000"/>
                </a:solidFill>
              </a:rPr>
              <a:t>特别注意：各种守恒条件的判断。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457200" indent="-45720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/>
                </a:solidFill>
              </a:rPr>
              <a:t>第 五 </a:t>
            </a:r>
            <a:r>
              <a:rPr lang="zh-CN" altLang="en-US" sz="3200" b="1" dirty="0">
                <a:solidFill>
                  <a:schemeClr val="tx2"/>
                </a:solidFill>
              </a:rPr>
              <a:t>章   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万有引力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1038667"/>
              </p:ext>
            </p:extLst>
          </p:nvPr>
        </p:nvGraphicFramePr>
        <p:xfrm>
          <a:off x="236538" y="4883150"/>
          <a:ext cx="4973637" cy="908050"/>
        </p:xfrm>
        <a:graphic>
          <a:graphicData uri="http://schemas.openxmlformats.org/presentationml/2006/ole">
            <p:oleObj spid="_x0000_s6164" name="Equation" r:id="rId3" imgW="2158920" imgH="3934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683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8</a:t>
            </a:fld>
            <a:endParaRPr kumimoji="0" lang="en-US" altLang="zh-CN" sz="1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8100" y="692693"/>
            <a:ext cx="8892480" cy="59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 smtClean="0">
                <a:solidFill>
                  <a:srgbClr val="000000"/>
                </a:solidFill>
              </a:rPr>
              <a:t>  第七</a:t>
            </a:r>
            <a:r>
              <a:rPr lang="zh-CN" altLang="en-US" sz="3200" b="1" dirty="0">
                <a:solidFill>
                  <a:srgbClr val="000000"/>
                </a:solidFill>
              </a:rPr>
              <a:t>章   振动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 振动</a:t>
            </a:r>
            <a:r>
              <a:rPr lang="zh-CN" altLang="en-US" sz="3200" dirty="0"/>
              <a:t>的表达式，振动合成。</a:t>
            </a:r>
            <a:endParaRPr lang="en-US" altLang="zh-CN" sz="3200" dirty="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 smtClean="0"/>
              <a:t>第 </a:t>
            </a:r>
            <a:r>
              <a:rPr lang="zh-CN" altLang="en-US" sz="3200" b="1" dirty="0"/>
              <a:t>八</a:t>
            </a:r>
            <a:r>
              <a:rPr lang="zh-CN" altLang="en-US" sz="3200" b="1" dirty="0" smtClean="0"/>
              <a:t> </a:t>
            </a:r>
            <a:r>
              <a:rPr lang="zh-CN" altLang="en-US" sz="3200" b="1" dirty="0"/>
              <a:t>章    </a:t>
            </a:r>
            <a:r>
              <a:rPr lang="zh-CN" altLang="en-US" sz="3200" b="1" dirty="0" smtClean="0"/>
              <a:t>波</a:t>
            </a:r>
            <a:endParaRPr lang="en-US" altLang="zh-CN" sz="3200" b="1" dirty="0" smtClean="0"/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波的各种参量的计算及意义，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平面波的表达式</a:t>
            </a:r>
            <a:r>
              <a:rPr lang="zh-CN" altLang="en-US" sz="3200" dirty="0" smtClean="0">
                <a:solidFill>
                  <a:schemeClr val="tx2"/>
                </a:solidFill>
              </a:rPr>
              <a:t>，波形曲线，波的干涉，相干条件。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4740945"/>
              </p:ext>
            </p:extLst>
          </p:nvPr>
        </p:nvGraphicFramePr>
        <p:xfrm>
          <a:off x="179388" y="1881188"/>
          <a:ext cx="8535987" cy="2520950"/>
        </p:xfrm>
        <a:graphic>
          <a:graphicData uri="http://schemas.openxmlformats.org/presentationml/2006/ole">
            <p:oleObj spid="_x0000_s7186" name="Equation" r:id="rId3" imgW="3098520" imgH="914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661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9</a:t>
            </a:fld>
            <a:endParaRPr kumimoji="0" lang="en-US" altLang="zh-CN" sz="140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0" y="476673"/>
            <a:ext cx="895191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</a:rPr>
              <a:t>电磁学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部分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1268761"/>
            <a:ext cx="9144000" cy="547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b="1" dirty="0" smtClean="0">
                <a:solidFill>
                  <a:srgbClr val="000000"/>
                </a:solidFill>
              </a:rPr>
              <a:t>   第 </a:t>
            </a:r>
            <a:r>
              <a:rPr lang="zh-CN" altLang="en-US" sz="3200" b="1" dirty="0">
                <a:solidFill>
                  <a:srgbClr val="000000"/>
                </a:solidFill>
              </a:rPr>
              <a:t>一</a:t>
            </a:r>
            <a:r>
              <a:rPr lang="en-US" altLang="zh-CN" sz="3200" b="1" dirty="0">
                <a:solidFill>
                  <a:srgbClr val="000000"/>
                </a:solidFill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</a:rPr>
              <a:t>章  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真空中的静电场</a:t>
            </a:r>
            <a:endParaRPr lang="en-US" altLang="zh-CN" sz="3200" b="1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000000"/>
                </a:solidFill>
              </a:rPr>
              <a:t>基本内容：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>
                <a:solidFill>
                  <a:srgbClr val="000000"/>
                </a:solidFill>
              </a:rPr>
              <a:t>   库伦定律：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高斯定律：</a:t>
            </a:r>
            <a:endParaRPr lang="en-US" altLang="zh-CN" sz="3200" dirty="0" smtClean="0"/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/>
              <a:t>环路定理：</a:t>
            </a:r>
            <a:endParaRPr lang="en-US" altLang="zh-CN" sz="3200" dirty="0" smtClean="0"/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 smtClean="0">
              <a:solidFill>
                <a:schemeClr val="tx2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lvl="0" indent="0" algn="l"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000000"/>
                </a:solidFill>
              </a:rPr>
              <a:t>  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chemeClr val="tx2"/>
              </a:solidFill>
            </a:endParaRPr>
          </a:p>
          <a:p>
            <a:pPr marL="0" indent="0" algn="l"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2"/>
                </a:solidFill>
              </a:rPr>
              <a:t>    </a:t>
            </a:r>
            <a:endParaRPr lang="en-US" altLang="zh-CN" sz="3200" dirty="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7077551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p:oleObj spid="_x0000_s8257" name="公式" r:id="rId3" imgW="126720" imgH="21564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8990614"/>
              </p:ext>
            </p:extLst>
          </p:nvPr>
        </p:nvGraphicFramePr>
        <p:xfrm>
          <a:off x="107504" y="2924944"/>
          <a:ext cx="8280920" cy="1827513"/>
        </p:xfrm>
        <a:graphic>
          <a:graphicData uri="http://schemas.openxmlformats.org/presentationml/2006/ole">
            <p:oleObj spid="_x0000_s8258" name="公式" r:id="rId4" imgW="3682800" imgH="812520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3007271"/>
              </p:ext>
            </p:extLst>
          </p:nvPr>
        </p:nvGraphicFramePr>
        <p:xfrm>
          <a:off x="2408238" y="4640263"/>
          <a:ext cx="1998662" cy="962025"/>
        </p:xfrm>
        <a:graphic>
          <a:graphicData uri="http://schemas.openxmlformats.org/presentationml/2006/ole">
            <p:oleObj spid="_x0000_s8259" name="Equation" r:id="rId5" imgW="1002960" imgH="4824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625952"/>
              </p:ext>
            </p:extLst>
          </p:nvPr>
        </p:nvGraphicFramePr>
        <p:xfrm>
          <a:off x="2449513" y="5848350"/>
          <a:ext cx="1725612" cy="877888"/>
        </p:xfrm>
        <a:graphic>
          <a:graphicData uri="http://schemas.openxmlformats.org/presentationml/2006/ole">
            <p:oleObj spid="_x0000_s8260" name="Equation" r:id="rId6" imgW="723600" imgH="3682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856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9192</TotalTime>
  <Words>772</Words>
  <Application>Microsoft Office PowerPoint</Application>
  <PresentationFormat>全屏显示(4:3)</PresentationFormat>
  <Paragraphs>650</Paragraphs>
  <Slides>24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nankai膜版</vt:lpstr>
      <vt:lpstr>Equation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考试时间地点</vt:lpstr>
      <vt:lpstr>幻灯片 24</vt:lpstr>
    </vt:vector>
  </TitlesOfParts>
  <Company>nankai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dell</cp:lastModifiedBy>
  <cp:revision>816</cp:revision>
  <dcterms:created xsi:type="dcterms:W3CDTF">2005-08-22T22:11:23Z</dcterms:created>
  <dcterms:modified xsi:type="dcterms:W3CDTF">2016-05-31T03:47:56Z</dcterms:modified>
</cp:coreProperties>
</file>