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7" r:id="rId10"/>
    <p:sldId id="268" r:id="rId11"/>
    <p:sldId id="269" r:id="rId12"/>
    <p:sldId id="270" r:id="rId13"/>
    <p:sldId id="271" r:id="rId14"/>
    <p:sldId id="274" r:id="rId15"/>
    <p:sldId id="281" r:id="rId16"/>
    <p:sldId id="275" r:id="rId17"/>
    <p:sldId id="282" r:id="rId18"/>
    <p:sldId id="283" r:id="rId19"/>
    <p:sldId id="296" r:id="rId20"/>
    <p:sldId id="284" r:id="rId21"/>
    <p:sldId id="305" r:id="rId22"/>
    <p:sldId id="285" r:id="rId23"/>
    <p:sldId id="307" r:id="rId24"/>
    <p:sldId id="286" r:id="rId25"/>
    <p:sldId id="287" r:id="rId26"/>
    <p:sldId id="308" r:id="rId27"/>
    <p:sldId id="309" r:id="rId28"/>
    <p:sldId id="288" r:id="rId29"/>
    <p:sldId id="289" r:id="rId30"/>
    <p:sldId id="298" r:id="rId31"/>
    <p:sldId id="293" r:id="rId32"/>
    <p:sldId id="310" r:id="rId33"/>
    <p:sldId id="294" r:id="rId34"/>
    <p:sldId id="311" r:id="rId35"/>
    <p:sldId id="312" r:id="rId36"/>
    <p:sldId id="313" r:id="rId37"/>
    <p:sldId id="317" r:id="rId38"/>
    <p:sldId id="315" r:id="rId39"/>
    <p:sldId id="316" r:id="rId40"/>
    <p:sldId id="320" r:id="rId41"/>
    <p:sldId id="319" r:id="rId42"/>
    <p:sldId id="321" r:id="rId43"/>
    <p:sldId id="322" r:id="rId44"/>
    <p:sldId id="323" r:id="rId45"/>
    <p:sldId id="325" r:id="rId46"/>
    <p:sldId id="324" r:id="rId47"/>
    <p:sldId id="326"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64" y="-108"/>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wmf"/><Relationship Id="rId4"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70.wmf"/><Relationship Id="rId6" Type="http://schemas.openxmlformats.org/officeDocument/2006/relationships/image" Target="../media/image71.wmf"/><Relationship Id="rId5" Type="http://schemas.openxmlformats.org/officeDocument/2006/relationships/image" Target="../media/image69.wmf"/><Relationship Id="rId4" Type="http://schemas.openxmlformats.org/officeDocument/2006/relationships/image" Target="../media/image68.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10" Type="http://schemas.openxmlformats.org/officeDocument/2006/relationships/image" Target="../media/image81.wmf"/><Relationship Id="rId4" Type="http://schemas.openxmlformats.org/officeDocument/2006/relationships/image" Target="../media/image75.wmf"/><Relationship Id="rId9" Type="http://schemas.openxmlformats.org/officeDocument/2006/relationships/image" Target="../media/image80.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5.wmf"/><Relationship Id="rId5" Type="http://schemas.openxmlformats.org/officeDocument/2006/relationships/image" Target="../media/image85.wmf"/><Relationship Id="rId4" Type="http://schemas.openxmlformats.org/officeDocument/2006/relationships/image" Target="../media/image94.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84.wmf"/><Relationship Id="rId7" Type="http://schemas.openxmlformats.org/officeDocument/2006/relationships/image" Target="../media/image98.wmf"/><Relationship Id="rId12" Type="http://schemas.openxmlformats.org/officeDocument/2006/relationships/image" Target="../media/image103.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97.wmf"/><Relationship Id="rId11" Type="http://schemas.openxmlformats.org/officeDocument/2006/relationships/image" Target="../media/image102.wmf"/><Relationship Id="rId5" Type="http://schemas.openxmlformats.org/officeDocument/2006/relationships/image" Target="../media/image96.wmf"/><Relationship Id="rId10" Type="http://schemas.openxmlformats.org/officeDocument/2006/relationships/image" Target="../media/image101.wmf"/><Relationship Id="rId4" Type="http://schemas.openxmlformats.org/officeDocument/2006/relationships/image" Target="../media/image85.wmf"/><Relationship Id="rId9" Type="http://schemas.openxmlformats.org/officeDocument/2006/relationships/image" Target="../media/image10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79345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084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828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35012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871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3995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536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82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3526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038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C1EA88-2A3A-4AE9-AF6D-0E79FAB35903}"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4982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1EA88-2A3A-4AE9-AF6D-0E79FAB35903}" type="datetimeFigureOut">
              <a:rPr lang="zh-CN" altLang="en-US" smtClean="0">
                <a:solidFill>
                  <a:prstClr val="black">
                    <a:tint val="75000"/>
                  </a:prstClr>
                </a:solidFill>
              </a:rPr>
              <a:pPr/>
              <a:t>2016/4/25</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069B8-DEAE-41A3-8145-1B27CAEACEE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3352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2.jpg"/><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6.bin"/><Relationship Id="rId18" Type="http://schemas.openxmlformats.org/officeDocument/2006/relationships/image" Target="../media/image22.wmf"/><Relationship Id="rId3" Type="http://schemas.openxmlformats.org/officeDocument/2006/relationships/image" Target="../media/image2.jpg"/><Relationship Id="rId7" Type="http://schemas.openxmlformats.org/officeDocument/2006/relationships/oleObject" Target="../embeddings/oleObject13.bin"/><Relationship Id="rId12" Type="http://schemas.openxmlformats.org/officeDocument/2006/relationships/image" Target="../media/image19.wmf"/><Relationship Id="rId17"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21.wmf"/><Relationship Id="rId1" Type="http://schemas.openxmlformats.org/officeDocument/2006/relationships/vmlDrawing" Target="../drawings/vmlDrawing5.vml"/><Relationship Id="rId6" Type="http://schemas.openxmlformats.org/officeDocument/2006/relationships/image" Target="../media/image16.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8.wmf"/><Relationship Id="rId4" Type="http://schemas.openxmlformats.org/officeDocument/2006/relationships/image" Target="../media/image29.png"/><Relationship Id="rId9" Type="http://schemas.openxmlformats.org/officeDocument/2006/relationships/oleObject" Target="../embeddings/oleObject14.bin"/><Relationship Id="rId14" Type="http://schemas.openxmlformats.org/officeDocument/2006/relationships/image" Target="../media/image20.wmf"/></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9.bin"/><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4.wm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jpg"/><Relationship Id="rId7" Type="http://schemas.openxmlformats.org/officeDocument/2006/relationships/oleObject" Target="../embeddings/oleObject23.bin"/><Relationship Id="rId12"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9.wmf"/><Relationship Id="rId4" Type="http://schemas.openxmlformats.org/officeDocument/2006/relationships/image" Target="../media/image45.png"/><Relationship Id="rId9"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26.bin"/><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2.jpg"/><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8.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4.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2.jp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2.bin"/><Relationship Id="rId5" Type="http://schemas.openxmlformats.org/officeDocument/2006/relationships/image" Target="../media/image36.wmf"/><Relationship Id="rId4" Type="http://schemas.openxmlformats.org/officeDocument/2006/relationships/oleObject" Target="../embeddings/oleObject31.bin"/><Relationship Id="rId9" Type="http://schemas.openxmlformats.org/officeDocument/2006/relationships/image" Target="../media/image38.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3.wmf"/><Relationship Id="rId3" Type="http://schemas.openxmlformats.org/officeDocument/2006/relationships/image" Target="../media/image2.jpg"/><Relationship Id="rId7" Type="http://schemas.openxmlformats.org/officeDocument/2006/relationships/image" Target="../media/image40.wmf"/><Relationship Id="rId12" Type="http://schemas.openxmlformats.org/officeDocument/2006/relationships/oleObject" Target="../embeddings/oleObject38.bin"/><Relationship Id="rId17" Type="http://schemas.openxmlformats.org/officeDocument/2006/relationships/image" Target="../media/image45.wmf"/><Relationship Id="rId2" Type="http://schemas.openxmlformats.org/officeDocument/2006/relationships/slideLayout" Target="../slideLayouts/slideLayout2.xml"/><Relationship Id="rId16" Type="http://schemas.openxmlformats.org/officeDocument/2006/relationships/oleObject" Target="../embeddings/oleObject40.bin"/><Relationship Id="rId1" Type="http://schemas.openxmlformats.org/officeDocument/2006/relationships/vmlDrawing" Target="../drawings/vmlDrawing13.vml"/><Relationship Id="rId6" Type="http://schemas.openxmlformats.org/officeDocument/2006/relationships/oleObject" Target="../embeddings/oleObject35.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41.wmf"/><Relationship Id="rId14" Type="http://schemas.openxmlformats.org/officeDocument/2006/relationships/oleObject" Target="../embeddings/oleObject39.bin"/></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6.wmf"/><Relationship Id="rId5" Type="http://schemas.openxmlformats.org/officeDocument/2006/relationships/oleObject" Target="../embeddings/oleObject41.bin"/><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2.bin"/><Relationship Id="rId5" Type="http://schemas.openxmlformats.org/officeDocument/2006/relationships/image" Target="../media/image48.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2.jpg"/><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9.wmf"/><Relationship Id="rId5" Type="http://schemas.openxmlformats.org/officeDocument/2006/relationships/oleObject" Target="../embeddings/oleObject43.bin"/><Relationship Id="rId4" Type="http://schemas.openxmlformats.org/officeDocument/2006/relationships/image" Target="../media/image400.png"/></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1.wmf"/><Relationship Id="rId5" Type="http://schemas.openxmlformats.org/officeDocument/2006/relationships/oleObject" Target="../embeddings/oleObject45.bin"/><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52.wmf"/><Relationship Id="rId4" Type="http://schemas.openxmlformats.org/officeDocument/2006/relationships/oleObject" Target="../embeddings/oleObject46.bin"/></Relationships>
</file>

<file path=ppt/slides/_rels/slide35.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2.jpg"/><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3.wmf"/><Relationship Id="rId5" Type="http://schemas.openxmlformats.org/officeDocument/2006/relationships/oleObject" Target="../embeddings/oleObject47.bin"/><Relationship Id="rId10" Type="http://schemas.openxmlformats.org/officeDocument/2006/relationships/image" Target="../media/image55.wmf"/><Relationship Id="rId4" Type="http://schemas.openxmlformats.org/officeDocument/2006/relationships/image" Target="../media/image470.png"/><Relationship Id="rId9" Type="http://schemas.openxmlformats.org/officeDocument/2006/relationships/oleObject" Target="../embeddings/oleObject49.bin"/></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1.bin"/><Relationship Id="rId5" Type="http://schemas.openxmlformats.org/officeDocument/2006/relationships/image" Target="../media/image56.wmf"/><Relationship Id="rId4" Type="http://schemas.openxmlformats.org/officeDocument/2006/relationships/oleObject" Target="../embeddings/oleObject50.bin"/></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2.jpg"/><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8.wmf"/><Relationship Id="rId5" Type="http://schemas.openxmlformats.org/officeDocument/2006/relationships/oleObject" Target="../embeddings/oleObject52.bin"/><Relationship Id="rId10" Type="http://schemas.openxmlformats.org/officeDocument/2006/relationships/image" Target="../media/image60.wmf"/><Relationship Id="rId4" Type="http://schemas.openxmlformats.org/officeDocument/2006/relationships/image" Target="../media/image64.png"/><Relationship Id="rId9" Type="http://schemas.openxmlformats.org/officeDocument/2006/relationships/oleObject" Target="../embeddings/oleObject54.bin"/></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65.wmf"/><Relationship Id="rId3" Type="http://schemas.openxmlformats.org/officeDocument/2006/relationships/image" Target="../media/image2.jpg"/><Relationship Id="rId7" Type="http://schemas.openxmlformats.org/officeDocument/2006/relationships/image" Target="../media/image62.wmf"/><Relationship Id="rId12"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6.bin"/><Relationship Id="rId11" Type="http://schemas.openxmlformats.org/officeDocument/2006/relationships/image" Target="../media/image64.wmf"/><Relationship Id="rId5" Type="http://schemas.openxmlformats.org/officeDocument/2006/relationships/image" Target="../media/image61.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63.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image" Target="../media/image2.jpg"/><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61.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68.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69.wmf"/><Relationship Id="rId3" Type="http://schemas.openxmlformats.org/officeDocument/2006/relationships/image" Target="../media/image2.jpg"/><Relationship Id="rId7" Type="http://schemas.openxmlformats.org/officeDocument/2006/relationships/image" Target="../media/image66.wmf"/><Relationship Id="rId12"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65.bin"/><Relationship Id="rId11" Type="http://schemas.openxmlformats.org/officeDocument/2006/relationships/image" Target="../media/image68.wmf"/><Relationship Id="rId5" Type="http://schemas.openxmlformats.org/officeDocument/2006/relationships/image" Target="../media/image70.wmf"/><Relationship Id="rId15" Type="http://schemas.openxmlformats.org/officeDocument/2006/relationships/image" Target="../media/image71.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67.wmf"/><Relationship Id="rId14" Type="http://schemas.openxmlformats.org/officeDocument/2006/relationships/oleObject" Target="../embeddings/oleObject69.bin"/></Relationships>
</file>

<file path=ppt/slides/_rels/slide43.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74.bin"/><Relationship Id="rId18" Type="http://schemas.openxmlformats.org/officeDocument/2006/relationships/image" Target="../media/image78.wmf"/><Relationship Id="rId3" Type="http://schemas.openxmlformats.org/officeDocument/2006/relationships/image" Target="../media/image2.jpg"/><Relationship Id="rId21" Type="http://schemas.openxmlformats.org/officeDocument/2006/relationships/oleObject" Target="../embeddings/oleObject78.bin"/><Relationship Id="rId7" Type="http://schemas.openxmlformats.org/officeDocument/2006/relationships/oleObject" Target="../embeddings/oleObject71.bin"/><Relationship Id="rId12" Type="http://schemas.openxmlformats.org/officeDocument/2006/relationships/image" Target="../media/image75.wmf"/><Relationship Id="rId17" Type="http://schemas.openxmlformats.org/officeDocument/2006/relationships/oleObject" Target="../embeddings/oleObject76.bin"/><Relationship Id="rId2" Type="http://schemas.openxmlformats.org/officeDocument/2006/relationships/slideLayout" Target="../slideLayouts/slideLayout2.xml"/><Relationship Id="rId16" Type="http://schemas.openxmlformats.org/officeDocument/2006/relationships/image" Target="../media/image77.wmf"/><Relationship Id="rId20" Type="http://schemas.openxmlformats.org/officeDocument/2006/relationships/image" Target="../media/image79.wmf"/><Relationship Id="rId1" Type="http://schemas.openxmlformats.org/officeDocument/2006/relationships/vmlDrawing" Target="../drawings/vmlDrawing25.vml"/><Relationship Id="rId6" Type="http://schemas.openxmlformats.org/officeDocument/2006/relationships/image" Target="../media/image72.wmf"/><Relationship Id="rId11" Type="http://schemas.openxmlformats.org/officeDocument/2006/relationships/oleObject" Target="../embeddings/oleObject73.bin"/><Relationship Id="rId24" Type="http://schemas.openxmlformats.org/officeDocument/2006/relationships/image" Target="../media/image81.wmf"/><Relationship Id="rId5" Type="http://schemas.openxmlformats.org/officeDocument/2006/relationships/oleObject" Target="../embeddings/oleObject70.bin"/><Relationship Id="rId15" Type="http://schemas.openxmlformats.org/officeDocument/2006/relationships/oleObject" Target="../embeddings/oleObject75.bin"/><Relationship Id="rId23" Type="http://schemas.openxmlformats.org/officeDocument/2006/relationships/oleObject" Target="../embeddings/oleObject79.bin"/><Relationship Id="rId10" Type="http://schemas.openxmlformats.org/officeDocument/2006/relationships/image" Target="../media/image74.wmf"/><Relationship Id="rId19" Type="http://schemas.openxmlformats.org/officeDocument/2006/relationships/oleObject" Target="../embeddings/oleObject77.bin"/><Relationship Id="rId4" Type="http://schemas.openxmlformats.org/officeDocument/2006/relationships/image" Target="../media/image86.png"/><Relationship Id="rId9" Type="http://schemas.openxmlformats.org/officeDocument/2006/relationships/oleObject" Target="../embeddings/oleObject72.bin"/><Relationship Id="rId14" Type="http://schemas.openxmlformats.org/officeDocument/2006/relationships/image" Target="../media/image76.wmf"/><Relationship Id="rId22" Type="http://schemas.openxmlformats.org/officeDocument/2006/relationships/image" Target="../media/image80.wmf"/></Relationships>
</file>

<file path=ppt/slides/_rels/slide44.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84.bin"/><Relationship Id="rId18" Type="http://schemas.openxmlformats.org/officeDocument/2006/relationships/image" Target="../media/image88.wmf"/><Relationship Id="rId3" Type="http://schemas.openxmlformats.org/officeDocument/2006/relationships/image" Target="../media/image2.jpg"/><Relationship Id="rId7" Type="http://schemas.openxmlformats.org/officeDocument/2006/relationships/oleObject" Target="../embeddings/oleObject81.bin"/><Relationship Id="rId12" Type="http://schemas.openxmlformats.org/officeDocument/2006/relationships/image" Target="../media/image85.wmf"/><Relationship Id="rId17" Type="http://schemas.openxmlformats.org/officeDocument/2006/relationships/oleObject" Target="../embeddings/oleObject86.bin"/><Relationship Id="rId2" Type="http://schemas.openxmlformats.org/officeDocument/2006/relationships/slideLayout" Target="../slideLayouts/slideLayout2.xml"/><Relationship Id="rId16" Type="http://schemas.openxmlformats.org/officeDocument/2006/relationships/image" Target="../media/image87.wmf"/><Relationship Id="rId20" Type="http://schemas.openxmlformats.org/officeDocument/2006/relationships/image" Target="../media/image89.wmf"/><Relationship Id="rId1" Type="http://schemas.openxmlformats.org/officeDocument/2006/relationships/vmlDrawing" Target="../drawings/vmlDrawing26.vml"/><Relationship Id="rId6" Type="http://schemas.openxmlformats.org/officeDocument/2006/relationships/image" Target="../media/image82.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5.bin"/><Relationship Id="rId10" Type="http://schemas.openxmlformats.org/officeDocument/2006/relationships/image" Target="../media/image84.wmf"/><Relationship Id="rId19" Type="http://schemas.openxmlformats.org/officeDocument/2006/relationships/oleObject" Target="../embeddings/oleObject87.bin"/><Relationship Id="rId4" Type="http://schemas.openxmlformats.org/officeDocument/2006/relationships/image" Target="../media/image95.png"/><Relationship Id="rId9" Type="http://schemas.openxmlformats.org/officeDocument/2006/relationships/oleObject" Target="../embeddings/oleObject82.bin"/><Relationship Id="rId14" Type="http://schemas.openxmlformats.org/officeDocument/2006/relationships/image" Target="../media/image86.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image" Target="../media/image2.jpg"/><Relationship Id="rId7"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89.bin"/><Relationship Id="rId11" Type="http://schemas.openxmlformats.org/officeDocument/2006/relationships/image" Target="../media/image93.wmf"/><Relationship Id="rId5" Type="http://schemas.openxmlformats.org/officeDocument/2006/relationships/image" Target="../media/image90.wmf"/><Relationship Id="rId10" Type="http://schemas.openxmlformats.org/officeDocument/2006/relationships/oleObject" Target="../embeddings/oleObject91.bin"/><Relationship Id="rId4" Type="http://schemas.openxmlformats.org/officeDocument/2006/relationships/oleObject" Target="../embeddings/oleObject88.bin"/><Relationship Id="rId9" Type="http://schemas.openxmlformats.org/officeDocument/2006/relationships/image" Target="../media/image92.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85.wmf"/><Relationship Id="rId3" Type="http://schemas.openxmlformats.org/officeDocument/2006/relationships/image" Target="../media/image2.jpg"/><Relationship Id="rId7" Type="http://schemas.openxmlformats.org/officeDocument/2006/relationships/image" Target="../media/image92.wmf"/><Relationship Id="rId12"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93.bin"/><Relationship Id="rId11" Type="http://schemas.openxmlformats.org/officeDocument/2006/relationships/image" Target="../media/image94.wmf"/><Relationship Id="rId5" Type="http://schemas.openxmlformats.org/officeDocument/2006/relationships/image" Target="../media/image91.wmf"/><Relationship Id="rId15" Type="http://schemas.openxmlformats.org/officeDocument/2006/relationships/image" Target="../media/image95.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93.wmf"/><Relationship Id="rId14" Type="http://schemas.openxmlformats.org/officeDocument/2006/relationships/oleObject" Target="../embeddings/oleObject97.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96.wmf"/><Relationship Id="rId18" Type="http://schemas.openxmlformats.org/officeDocument/2006/relationships/oleObject" Target="../embeddings/oleObject105.bin"/><Relationship Id="rId26" Type="http://schemas.openxmlformats.org/officeDocument/2006/relationships/oleObject" Target="../embeddings/oleObject111.bin"/><Relationship Id="rId3" Type="http://schemas.openxmlformats.org/officeDocument/2006/relationships/image" Target="../media/image2.jpg"/><Relationship Id="rId21" Type="http://schemas.openxmlformats.org/officeDocument/2006/relationships/oleObject" Target="../embeddings/oleObject107.bin"/><Relationship Id="rId7" Type="http://schemas.openxmlformats.org/officeDocument/2006/relationships/image" Target="../media/image83.wmf"/><Relationship Id="rId12" Type="http://schemas.openxmlformats.org/officeDocument/2006/relationships/oleObject" Target="../embeddings/oleObject102.bin"/><Relationship Id="rId17" Type="http://schemas.openxmlformats.org/officeDocument/2006/relationships/image" Target="../media/image98.wmf"/><Relationship Id="rId25" Type="http://schemas.openxmlformats.org/officeDocument/2006/relationships/image" Target="../media/image100.wmf"/><Relationship Id="rId2" Type="http://schemas.openxmlformats.org/officeDocument/2006/relationships/slideLayout" Target="../slideLayouts/slideLayout2.xml"/><Relationship Id="rId16" Type="http://schemas.openxmlformats.org/officeDocument/2006/relationships/oleObject" Target="../embeddings/oleObject104.bin"/><Relationship Id="rId20" Type="http://schemas.openxmlformats.org/officeDocument/2006/relationships/oleObject" Target="../embeddings/oleObject106.bin"/><Relationship Id="rId29" Type="http://schemas.openxmlformats.org/officeDocument/2006/relationships/image" Target="../media/image102.wmf"/><Relationship Id="rId1" Type="http://schemas.openxmlformats.org/officeDocument/2006/relationships/vmlDrawing" Target="../drawings/vmlDrawing29.vml"/><Relationship Id="rId6" Type="http://schemas.openxmlformats.org/officeDocument/2006/relationships/oleObject" Target="../embeddings/oleObject99.bin"/><Relationship Id="rId11" Type="http://schemas.openxmlformats.org/officeDocument/2006/relationships/image" Target="../media/image85.wmf"/><Relationship Id="rId24" Type="http://schemas.openxmlformats.org/officeDocument/2006/relationships/oleObject" Target="../embeddings/oleObject110.bin"/><Relationship Id="rId5" Type="http://schemas.openxmlformats.org/officeDocument/2006/relationships/image" Target="../media/image82.wmf"/><Relationship Id="rId15" Type="http://schemas.openxmlformats.org/officeDocument/2006/relationships/image" Target="../media/image97.wmf"/><Relationship Id="rId23" Type="http://schemas.openxmlformats.org/officeDocument/2006/relationships/oleObject" Target="../embeddings/oleObject109.bin"/><Relationship Id="rId28" Type="http://schemas.openxmlformats.org/officeDocument/2006/relationships/oleObject" Target="../embeddings/oleObject112.bin"/><Relationship Id="rId10" Type="http://schemas.openxmlformats.org/officeDocument/2006/relationships/oleObject" Target="../embeddings/oleObject101.bin"/><Relationship Id="rId19" Type="http://schemas.openxmlformats.org/officeDocument/2006/relationships/image" Target="../media/image99.wmf"/><Relationship Id="rId31" Type="http://schemas.openxmlformats.org/officeDocument/2006/relationships/image" Target="../media/image103.wmf"/><Relationship Id="rId4" Type="http://schemas.openxmlformats.org/officeDocument/2006/relationships/oleObject" Target="../embeddings/oleObject98.bin"/><Relationship Id="rId9" Type="http://schemas.openxmlformats.org/officeDocument/2006/relationships/image" Target="../media/image84.wmf"/><Relationship Id="rId14" Type="http://schemas.openxmlformats.org/officeDocument/2006/relationships/oleObject" Target="../embeddings/oleObject103.bin"/><Relationship Id="rId22" Type="http://schemas.openxmlformats.org/officeDocument/2006/relationships/oleObject" Target="../embeddings/oleObject108.bin"/><Relationship Id="rId27" Type="http://schemas.openxmlformats.org/officeDocument/2006/relationships/image" Target="../media/image101.wmf"/><Relationship Id="rId30" Type="http://schemas.openxmlformats.org/officeDocument/2006/relationships/oleObject" Target="../embeddings/oleObject113.bin"/></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6.wmf"/><Relationship Id="rId3" Type="http://schemas.openxmlformats.org/officeDocument/2006/relationships/image" Target="../media/image2.jpg"/><Relationship Id="rId7" Type="http://schemas.openxmlformats.org/officeDocument/2006/relationships/oleObject" Target="../embeddings/oleObject2.bin"/><Relationship Id="rId12"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image" Target="../media/image8.png"/><Relationship Id="rId5" Type="http://schemas.openxmlformats.org/officeDocument/2006/relationships/oleObject" Target="../embeddings/oleObject1.bin"/><Relationship Id="rId15" Type="http://schemas.openxmlformats.org/officeDocument/2006/relationships/image" Target="../media/image7.wmf"/><Relationship Id="rId10" Type="http://schemas.openxmlformats.org/officeDocument/2006/relationships/image" Target="../media/image5.wmf"/><Relationship Id="rId4" Type="http://schemas.openxmlformats.org/officeDocument/2006/relationships/image" Target="../media/image10.png"/><Relationship Id="rId9" Type="http://schemas.openxmlformats.org/officeDocument/2006/relationships/oleObject" Target="../embeddings/oleObject3.bin"/><Relationship Id="rId1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076"/>
          <p:cNvSpPr txBox="1">
            <a:spLocks noGrp="1" noChangeArrowheads="1"/>
          </p:cNvSpPr>
          <p:nvPr>
            <p:ph idx="1"/>
          </p:nvPr>
        </p:nvSpPr>
        <p:spPr bwMode="auto">
          <a:xfrm>
            <a:off x="250825" y="765175"/>
            <a:ext cx="871366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0">
              <a:buNone/>
            </a:pPr>
            <a:r>
              <a:rPr lang="zh-CN" altLang="en-US" sz="8000" b="1" dirty="0" smtClean="0">
                <a:solidFill>
                  <a:srgbClr val="C00000"/>
                </a:solidFill>
                <a:latin typeface="+mn-ea"/>
              </a:rPr>
              <a:t>     </a:t>
            </a:r>
            <a:r>
              <a:rPr lang="en-US" altLang="zh-CN" sz="8000" b="1" dirty="0" smtClean="0">
                <a:solidFill>
                  <a:srgbClr val="C00000"/>
                </a:solidFill>
                <a:latin typeface="+mn-ea"/>
              </a:rPr>
              <a:t>	</a:t>
            </a:r>
          </a:p>
          <a:p>
            <a:pPr marL="0" indent="0" algn="ctr">
              <a:buNone/>
            </a:pPr>
            <a:r>
              <a:rPr lang="en-US" altLang="zh-CN" sz="8000" b="1" dirty="0">
                <a:solidFill>
                  <a:srgbClr val="C00000"/>
                </a:solidFill>
                <a:latin typeface="+mn-ea"/>
              </a:rPr>
              <a:t> </a:t>
            </a:r>
            <a:r>
              <a:rPr lang="zh-CN" altLang="en-US" sz="8000" b="1" dirty="0" smtClean="0">
                <a:solidFill>
                  <a:srgbClr val="C00000"/>
                </a:solidFill>
                <a:latin typeface="+mn-ea"/>
              </a:rPr>
              <a:t>第</a:t>
            </a:r>
            <a:r>
              <a:rPr lang="zh-CN" altLang="en-US" sz="8000" b="1" dirty="0">
                <a:solidFill>
                  <a:srgbClr val="C00000"/>
                </a:solidFill>
                <a:latin typeface="+mn-ea"/>
              </a:rPr>
              <a:t>三</a:t>
            </a:r>
            <a:r>
              <a:rPr lang="zh-CN" altLang="en-US" sz="8000" b="1" dirty="0" smtClean="0">
                <a:solidFill>
                  <a:srgbClr val="C00000"/>
                </a:solidFill>
                <a:latin typeface="+mn-ea"/>
              </a:rPr>
              <a:t>章</a:t>
            </a:r>
            <a:endParaRPr lang="en-US" altLang="zh-CN" sz="8000" b="1" dirty="0" smtClean="0">
              <a:solidFill>
                <a:srgbClr val="C00000"/>
              </a:solidFill>
              <a:latin typeface="+mn-ea"/>
            </a:endParaRPr>
          </a:p>
          <a:p>
            <a:pPr marL="0" indent="0" algn="ctr">
              <a:buNone/>
            </a:pPr>
            <a:r>
              <a:rPr lang="zh-CN" altLang="en-US" sz="8000" b="1" dirty="0" smtClean="0">
                <a:solidFill>
                  <a:srgbClr val="C00000"/>
                </a:solidFill>
                <a:latin typeface="+mn-ea"/>
              </a:rPr>
              <a:t>稳恒电流</a:t>
            </a:r>
            <a:endParaRPr lang="en-US" altLang="zh-CN" sz="8000" b="1" dirty="0" smtClean="0">
              <a:solidFill>
                <a:srgbClr val="C00000"/>
              </a:solidFill>
              <a:latin typeface="+mn-ea"/>
            </a:endParaRPr>
          </a:p>
        </p:txBody>
      </p:sp>
    </p:spTree>
    <p:extLst>
      <p:ext uri="{BB962C8B-B14F-4D97-AF65-F5344CB8AC3E}">
        <p14:creationId xmlns:p14="http://schemas.microsoft.com/office/powerpoint/2010/main" val="363232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down)">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1"/>
          <p:cNvSpPr>
            <a:spLocks noGrp="1" noChangeArrowheads="1"/>
          </p:cNvSpPr>
          <p:nvPr>
            <p:ph idx="1"/>
          </p:nvPr>
        </p:nvSpPr>
        <p:spPr bwMode="auto">
          <a:xfrm>
            <a:off x="179388" y="765175"/>
            <a:ext cx="8208962" cy="5832475"/>
          </a:xfrm>
          <a:prstGeom prst="rect">
            <a:avLst/>
          </a:prstGeom>
          <a:solidFill>
            <a:srgbClr val="000000">
              <a:alpha val="0"/>
            </a:srgbClr>
          </a:solid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lvl="0" indent="0">
              <a:spcBef>
                <a:spcPts val="0"/>
              </a:spcBef>
              <a:buNone/>
            </a:pPr>
            <a:endParaRPr kumimoji="0" lang="en-US" altLang="zh-CN" sz="3200" u="none" strike="noStrike" kern="0" cap="none" spc="0" normalizeH="0" baseline="0" noProof="0" dirty="0" smtClean="0">
              <a:ln>
                <a:noFill/>
              </a:ln>
              <a:effectLst/>
              <a:uLnTx/>
              <a:uFillTx/>
              <a:latin typeface="+mn-ea"/>
            </a:endParaRPr>
          </a:p>
          <a:p>
            <a:pPr marL="0" lvl="0" indent="0">
              <a:spcBef>
                <a:spcPts val="0"/>
              </a:spcBef>
              <a:buNone/>
            </a:pPr>
            <a:endParaRPr kumimoji="0" lang="en-US" altLang="zh-CN" sz="3200" u="none" strike="noStrike" kern="0" cap="none" spc="0" normalizeH="0" baseline="0" noProof="0" dirty="0" smtClean="0">
              <a:ln>
                <a:noFill/>
              </a:ln>
              <a:effectLst/>
              <a:uLnTx/>
              <a:uFillTx/>
              <a:latin typeface="+mn-ea"/>
            </a:endParaRPr>
          </a:p>
          <a:p>
            <a:pPr marL="0" lvl="0" indent="0">
              <a:spcBef>
                <a:spcPts val="0"/>
              </a:spcBef>
              <a:buNone/>
            </a:pPr>
            <a:endParaRPr kumimoji="0" lang="zh-CN" altLang="en-US" sz="3200" u="none" strike="noStrike" kern="0" cap="none" spc="0" normalizeH="0" baseline="0" noProof="0" dirty="0" smtClean="0">
              <a:ln>
                <a:noFill/>
              </a:ln>
              <a:effectLst/>
              <a:uLnTx/>
              <a:uFillTx/>
              <a:latin typeface="+mn-ea"/>
            </a:endParaRPr>
          </a:p>
        </p:txBody>
      </p:sp>
      <mc:AlternateContent xmlns:mc="http://schemas.openxmlformats.org/markup-compatibility/2006" xmlns:a14="http://schemas.microsoft.com/office/drawing/2010/main">
        <mc:Choice Requires="a14">
          <p:sp>
            <p:nvSpPr>
              <p:cNvPr id="2" name="TextBox 1"/>
              <p:cNvSpPr txBox="1"/>
              <p:nvPr/>
            </p:nvSpPr>
            <p:spPr>
              <a:xfrm>
                <a:off x="179512" y="764704"/>
                <a:ext cx="8208912" cy="6748835"/>
              </a:xfrm>
              <a:prstGeom prst="rect">
                <a:avLst/>
              </a:prstGeom>
              <a:noFill/>
            </p:spPr>
            <p:txBody>
              <a:bodyPr wrap="square" rtlCol="0">
                <a:spAutoFit/>
              </a:bodyPr>
              <a:lstStyle/>
              <a:p>
                <a:r>
                  <a:rPr lang="en-US" altLang="zh-CN" sz="3200" dirty="0" smtClean="0"/>
                  <a:t>	</a:t>
                </a:r>
                <a:r>
                  <a:rPr lang="zh-CN" altLang="en-US" sz="3200" dirty="0" smtClean="0"/>
                  <a:t>这称为欧姆定律，适合导体或纯电阻元件。式中</a:t>
                </a:r>
                <a:r>
                  <a:rPr lang="en-US" altLang="zh-CN" sz="3200" dirty="0" smtClean="0"/>
                  <a:t>R</a:t>
                </a:r>
                <a:r>
                  <a:rPr lang="zh-CN" altLang="en-US" sz="3200" dirty="0" smtClean="0"/>
                  <a:t>称为导体的电阻，它与金属导体的材料及几何形状有关，单位为欧姆（</a:t>
                </a:r>
                <a:r>
                  <a:rPr lang="el-GR" altLang="zh-CN" sz="3200" dirty="0" smtClean="0"/>
                  <a:t>Ω</a:t>
                </a:r>
                <a:r>
                  <a:rPr lang="zh-CN" altLang="en-US" sz="3200" dirty="0" smtClean="0"/>
                  <a:t>）</a:t>
                </a:r>
                <a:endParaRPr lang="en-US" altLang="zh-CN" sz="3200" dirty="0" smtClean="0"/>
              </a:p>
              <a:p>
                <a:r>
                  <a:rPr lang="en-US" altLang="zh-CN" sz="3200" dirty="0"/>
                  <a:t>	</a:t>
                </a:r>
                <a:r>
                  <a:rPr lang="zh-CN" altLang="en-US" sz="3200" dirty="0" smtClean="0"/>
                  <a:t>导体的电阻</a:t>
                </a:r>
                <a:r>
                  <a:rPr lang="en-US" altLang="zh-CN" sz="3200" dirty="0" smtClean="0"/>
                  <a:t>R</a:t>
                </a:r>
                <a:r>
                  <a:rPr lang="zh-CN" altLang="en-US" sz="3200" dirty="0" smtClean="0"/>
                  <a:t>与材料长度和横截面积及材料的电阻率有关。</a:t>
                </a:r>
                <a:endParaRPr lang="en-US" altLang="zh-CN" sz="3200" dirty="0" smtClean="0"/>
              </a:p>
              <a:p>
                <a:r>
                  <a:rPr lang="zh-CN" altLang="en-US" sz="3200" dirty="0" smtClean="0"/>
                  <a:t>当导体材料电阻率和截面积均匀时：</a:t>
                </a:r>
                <a14:m>
                  <m:oMath xmlns:m="http://schemas.openxmlformats.org/officeDocument/2006/math">
                    <m:r>
                      <a:rPr lang="en-US" altLang="zh-CN" sz="3200" b="0" i="1" smtClean="0">
                        <a:latin typeface="Cambria Math"/>
                      </a:rPr>
                      <m:t>𝑅</m:t>
                    </m:r>
                    <m:r>
                      <a:rPr lang="en-US" altLang="zh-CN" sz="3200" b="0" i="1" smtClean="0">
                        <a:latin typeface="Cambria Math"/>
                      </a:rPr>
                      <m:t>=</m:t>
                    </m:r>
                    <m:r>
                      <a:rPr lang="zh-CN" altLang="en-US" sz="3200" b="0" i="1" smtClean="0">
                        <a:latin typeface="Cambria Math"/>
                      </a:rPr>
                      <m:t>𝜌</m:t>
                    </m:r>
                    <m:f>
                      <m:fPr>
                        <m:ctrlPr>
                          <a:rPr lang="en-US" altLang="zh-CN" sz="3200" b="0" i="1" smtClean="0">
                            <a:latin typeface="Cambria Math"/>
                          </a:rPr>
                        </m:ctrlPr>
                      </m:fPr>
                      <m:num>
                        <m:r>
                          <a:rPr lang="en-US" altLang="zh-CN" sz="3200" b="0" i="1" smtClean="0">
                            <a:latin typeface="Cambria Math"/>
                          </a:rPr>
                          <m:t>𝐿</m:t>
                        </m:r>
                      </m:num>
                      <m:den>
                        <m:r>
                          <a:rPr lang="en-US" altLang="zh-CN" sz="3200" b="0" i="1" smtClean="0">
                            <a:latin typeface="Cambria Math"/>
                          </a:rPr>
                          <m:t>𝑆</m:t>
                        </m:r>
                      </m:den>
                    </m:f>
                  </m:oMath>
                </a14:m>
                <a:endParaRPr lang="en-US" altLang="zh-CN" sz="3200" b="0" dirty="0" smtClean="0"/>
              </a:p>
              <a:p>
                <a:r>
                  <a:rPr lang="zh-CN" altLang="en-US" sz="3200" dirty="0" smtClean="0"/>
                  <a:t>当导体材料的横截面积、电阻率不均匀时，材料电阻为：</a:t>
                </a:r>
                <a:endParaRPr lang="en-US" altLang="zh-CN" sz="3200" dirty="0" smtClean="0"/>
              </a:p>
              <a:p>
                <a:pPr/>
                <a14:m>
                  <m:oMathPara xmlns:m="http://schemas.openxmlformats.org/officeDocument/2006/math">
                    <m:oMathParaPr>
                      <m:jc m:val="centerGroup"/>
                    </m:oMathParaPr>
                    <m:oMath xmlns:m="http://schemas.openxmlformats.org/officeDocument/2006/math">
                      <m:r>
                        <a:rPr lang="en-US" altLang="zh-CN" sz="3200" b="1" i="1" smtClean="0">
                          <a:solidFill>
                            <a:srgbClr val="FF0000"/>
                          </a:solidFill>
                          <a:latin typeface="Cambria Math"/>
                        </a:rPr>
                        <m:t>𝑹</m:t>
                      </m:r>
                      <m:r>
                        <a:rPr lang="en-US" altLang="zh-CN" sz="3200" b="1" i="1" smtClean="0">
                          <a:solidFill>
                            <a:srgbClr val="FF0000"/>
                          </a:solidFill>
                          <a:latin typeface="Cambria Math"/>
                        </a:rPr>
                        <m:t>=</m:t>
                      </m:r>
                      <m:nary>
                        <m:naryPr>
                          <m:limLoc m:val="undOvr"/>
                          <m:ctrlPr>
                            <a:rPr lang="en-US" altLang="zh-CN" sz="3200" b="1" i="1" smtClean="0">
                              <a:solidFill>
                                <a:srgbClr val="FF0000"/>
                              </a:solidFill>
                              <a:latin typeface="Cambria Math"/>
                            </a:rPr>
                          </m:ctrlPr>
                        </m:naryPr>
                        <m:sub>
                          <m:r>
                            <m:rPr>
                              <m:brk m:alnAt="24"/>
                            </m:rPr>
                            <a:rPr lang="en-US" altLang="zh-CN" sz="3200" b="1" i="1" smtClean="0">
                              <a:solidFill>
                                <a:srgbClr val="FF0000"/>
                              </a:solidFill>
                              <a:latin typeface="Cambria Math"/>
                            </a:rPr>
                            <m:t>𝑳</m:t>
                          </m:r>
                        </m:sub>
                        <m:sup/>
                        <m:e>
                          <m:r>
                            <a:rPr lang="zh-CN" altLang="en-US" sz="3200" b="1" i="1" smtClean="0">
                              <a:solidFill>
                                <a:srgbClr val="FF0000"/>
                              </a:solidFill>
                              <a:latin typeface="Cambria Math"/>
                            </a:rPr>
                            <m:t>𝝆</m:t>
                          </m:r>
                          <m:f>
                            <m:fPr>
                              <m:ctrlPr>
                                <a:rPr lang="en-US" altLang="zh-CN" sz="3200" b="1" i="1" smtClean="0">
                                  <a:solidFill>
                                    <a:srgbClr val="FF0000"/>
                                  </a:solidFill>
                                  <a:latin typeface="Cambria Math"/>
                                </a:rPr>
                              </m:ctrlPr>
                            </m:fPr>
                            <m:num>
                              <m:r>
                                <a:rPr lang="en-US" altLang="zh-CN" sz="3200" b="1" i="1" smtClean="0">
                                  <a:solidFill>
                                    <a:srgbClr val="FF0000"/>
                                  </a:solidFill>
                                  <a:latin typeface="Cambria Math"/>
                                </a:rPr>
                                <m:t>𝒅𝒍</m:t>
                              </m:r>
                            </m:num>
                            <m:den>
                              <m:r>
                                <a:rPr lang="en-US" altLang="zh-CN" sz="3200" b="1" i="1" smtClean="0">
                                  <a:solidFill>
                                    <a:srgbClr val="FF0000"/>
                                  </a:solidFill>
                                  <a:latin typeface="Cambria Math"/>
                                </a:rPr>
                                <m:t>𝒔</m:t>
                              </m:r>
                            </m:den>
                          </m:f>
                        </m:e>
                      </m:nary>
                    </m:oMath>
                  </m:oMathPara>
                </a14:m>
                <a:endParaRPr lang="en-US" altLang="zh-CN" sz="3200" b="1" dirty="0" smtClean="0">
                  <a:solidFill>
                    <a:srgbClr val="FF0000"/>
                  </a:solidFill>
                </a:endParaRPr>
              </a:p>
              <a:p>
                <a:endParaRPr lang="en-US" altLang="zh-CN" sz="3200" dirty="0" smtClean="0"/>
              </a:p>
              <a:p>
                <a:endParaRPr lang="zh-CN" alt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179512" y="764704"/>
                <a:ext cx="8208912" cy="6748835"/>
              </a:xfrm>
              <a:prstGeom prst="rect">
                <a:avLst/>
              </a:prstGeom>
              <a:blipFill rotWithShape="1">
                <a:blip r:embed="rId3"/>
                <a:stretch>
                  <a:fillRect l="-1856" t="-1625" r="-11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892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179512" y="761008"/>
            <a:ext cx="8208912" cy="1077218"/>
          </a:xfrm>
          <a:prstGeom prst="rect">
            <a:avLst/>
          </a:prstGeom>
          <a:noFill/>
        </p:spPr>
        <p:txBody>
          <a:bodyPr wrap="square" rtlCol="0">
            <a:spAutoFit/>
          </a:bodyPr>
          <a:lstStyle/>
          <a:p>
            <a:endParaRPr lang="en-US" altLang="zh-CN" sz="3200" dirty="0" smtClean="0"/>
          </a:p>
          <a:p>
            <a:endParaRPr lang="zh-CN" altLang="en-US" sz="3200" dirty="0"/>
          </a:p>
        </p:txBody>
      </p:sp>
      <mc:AlternateContent xmlns:mc="http://schemas.openxmlformats.org/markup-compatibility/2006" xmlns:a14="http://schemas.microsoft.com/office/drawing/2010/main">
        <mc:Choice Requires="a14">
          <p:sp>
            <p:nvSpPr>
              <p:cNvPr id="3" name="TextBox 2"/>
              <p:cNvSpPr txBox="1"/>
              <p:nvPr/>
            </p:nvSpPr>
            <p:spPr>
              <a:xfrm>
                <a:off x="179512" y="761008"/>
                <a:ext cx="8208912" cy="5404493"/>
              </a:xfrm>
              <a:prstGeom prst="rect">
                <a:avLst/>
              </a:prstGeom>
              <a:noFill/>
            </p:spPr>
            <p:txBody>
              <a:bodyPr wrap="square" rtlCol="0">
                <a:spAutoFit/>
              </a:bodyPr>
              <a:lstStyle/>
              <a:p>
                <a:r>
                  <a:rPr lang="en-US" altLang="zh-CN" sz="3200" dirty="0" smtClean="0"/>
                  <a:t>	</a:t>
                </a:r>
                <a:r>
                  <a:rPr lang="zh-CN" altLang="en-US" sz="3200" dirty="0" smtClean="0"/>
                  <a:t>电流的通路称为电路，电路中存在导体，导体两端的电位差与导体内的电场矢量有关：</a:t>
                </a:r>
                <a:endParaRPr lang="en-US" altLang="zh-CN" sz="3200" dirty="0" smtClean="0"/>
              </a:p>
              <a:p>
                <a:endParaRPr lang="en-US" altLang="zh-CN" sz="3200" dirty="0" smtClean="0"/>
              </a:p>
              <a:p>
                <a:endParaRPr lang="en-US" altLang="zh-CN" sz="3200" dirty="0" smtClean="0"/>
              </a:p>
              <a:p>
                <a:r>
                  <a:rPr lang="zh-CN" altLang="en-US" sz="3200" dirty="0"/>
                  <a:t>电流</a:t>
                </a:r>
                <a:r>
                  <a:rPr lang="zh-CN" altLang="en-US" sz="3200" dirty="0" smtClean="0"/>
                  <a:t>可以写为：</a:t>
                </a:r>
                <a:endParaRPr lang="en-US" altLang="zh-CN" sz="3200" dirty="0" smtClean="0"/>
              </a:p>
              <a:p>
                <a:endParaRPr lang="en-US" altLang="zh-CN" sz="1400" dirty="0" smtClean="0"/>
              </a:p>
              <a:p>
                <a:r>
                  <a:rPr lang="en-US" altLang="zh-CN" sz="3200" dirty="0"/>
                  <a:t>	</a:t>
                </a:r>
                <a:r>
                  <a:rPr lang="zh-CN" altLang="en-US" sz="3200" dirty="0" smtClean="0"/>
                  <a:t>它们都是积分量，故把</a:t>
                </a:r>
                <a14:m>
                  <m:oMath xmlns:m="http://schemas.openxmlformats.org/officeDocument/2006/math">
                    <m:r>
                      <a:rPr lang="en-US" altLang="zh-CN" sz="3200" b="1" i="1" dirty="0" smtClean="0">
                        <a:solidFill>
                          <a:srgbClr val="C00000"/>
                        </a:solidFill>
                        <a:latin typeface="Cambria Math"/>
                      </a:rPr>
                      <m:t>𝑰</m:t>
                    </m:r>
                    <m:r>
                      <a:rPr lang="en-US" altLang="zh-CN" sz="3200" b="1" i="1" dirty="0" smtClean="0">
                        <a:solidFill>
                          <a:srgbClr val="C00000"/>
                        </a:solidFill>
                        <a:latin typeface="Cambria Math"/>
                      </a:rPr>
                      <m:t>=</m:t>
                    </m:r>
                    <m:f>
                      <m:fPr>
                        <m:ctrlPr>
                          <a:rPr lang="en-US" altLang="zh-CN" sz="3200" b="1" i="1" dirty="0">
                            <a:solidFill>
                              <a:srgbClr val="C00000"/>
                            </a:solidFill>
                            <a:latin typeface="Cambria Math"/>
                          </a:rPr>
                        </m:ctrlPr>
                      </m:fPr>
                      <m:num>
                        <m:r>
                          <a:rPr lang="en-US" altLang="zh-CN" sz="3200" b="1" i="1" dirty="0">
                            <a:solidFill>
                              <a:srgbClr val="C00000"/>
                            </a:solidFill>
                            <a:latin typeface="Cambria Math"/>
                          </a:rPr>
                          <m:t>𝑼</m:t>
                        </m:r>
                      </m:num>
                      <m:den>
                        <m:r>
                          <a:rPr lang="en-US" altLang="zh-CN" sz="3200" b="1" i="1" dirty="0">
                            <a:solidFill>
                              <a:srgbClr val="C00000"/>
                            </a:solidFill>
                            <a:latin typeface="Cambria Math"/>
                          </a:rPr>
                          <m:t>𝑹</m:t>
                        </m:r>
                      </m:den>
                    </m:f>
                  </m:oMath>
                </a14:m>
                <a:r>
                  <a:rPr lang="zh-CN" altLang="en-US" sz="3200" b="1" dirty="0" smtClean="0">
                    <a:solidFill>
                      <a:srgbClr val="C00000"/>
                    </a:solidFill>
                  </a:rPr>
                  <a:t>叫做欧姆定律的积分形式</a:t>
                </a:r>
                <a:r>
                  <a:rPr lang="zh-CN" altLang="en-US" sz="3200" dirty="0" smtClean="0"/>
                  <a:t>。</a:t>
                </a:r>
                <a:endParaRPr lang="en-US" altLang="zh-CN" sz="3200" dirty="0" smtClean="0"/>
              </a:p>
              <a:p>
                <a:r>
                  <a:rPr lang="zh-CN" altLang="en-US" sz="3200" dirty="0" smtClean="0"/>
                  <a:t>电阻的倒数叫</a:t>
                </a:r>
                <a:r>
                  <a:rPr lang="zh-CN" altLang="en-US" sz="3200" b="1" dirty="0" smtClean="0">
                    <a:solidFill>
                      <a:srgbClr val="C00000"/>
                    </a:solidFill>
                  </a:rPr>
                  <a:t>电导</a:t>
                </a:r>
                <a:r>
                  <a:rPr lang="zh-CN" altLang="en-US" sz="3200" dirty="0" smtClean="0"/>
                  <a:t>：</a:t>
                </a:r>
                <a14:m>
                  <m:oMath xmlns:m="http://schemas.openxmlformats.org/officeDocument/2006/math">
                    <m:r>
                      <a:rPr lang="en-US" altLang="zh-CN" sz="3200" b="0" i="1" smtClean="0">
                        <a:latin typeface="Cambria Math"/>
                      </a:rPr>
                      <m:t>𝐺</m:t>
                    </m:r>
                    <m:r>
                      <a:rPr lang="en-US" altLang="zh-CN" sz="3200" b="0" i="1" smtClean="0">
                        <a:latin typeface="Cambria Math"/>
                      </a:rPr>
                      <m:t>=</m:t>
                    </m:r>
                    <m:f>
                      <m:fPr>
                        <m:ctrlPr>
                          <a:rPr lang="en-US" altLang="zh-CN" sz="3200" i="1" smtClean="0">
                            <a:latin typeface="Cambria Math"/>
                          </a:rPr>
                        </m:ctrlPr>
                      </m:fPr>
                      <m:num>
                        <m:r>
                          <a:rPr lang="en-US" altLang="zh-CN" sz="3200" b="0" i="1" smtClean="0">
                            <a:latin typeface="Cambria Math"/>
                          </a:rPr>
                          <m:t>1</m:t>
                        </m:r>
                      </m:num>
                      <m:den>
                        <m:r>
                          <a:rPr lang="en-US" altLang="zh-CN" sz="3200" b="0" i="1" smtClean="0">
                            <a:latin typeface="Cambria Math"/>
                          </a:rPr>
                          <m:t>𝑅</m:t>
                        </m:r>
                      </m:den>
                    </m:f>
                  </m:oMath>
                </a14:m>
                <a:r>
                  <a:rPr lang="zh-CN" altLang="en-US" sz="3200" dirty="0" smtClean="0"/>
                  <a:t>，单位：西门子</a:t>
                </a:r>
                <a:endParaRPr lang="en-US" altLang="zh-CN" sz="3200" dirty="0" smtClean="0"/>
              </a:p>
              <a:p>
                <a:r>
                  <a:rPr lang="zh-CN" altLang="en-US" sz="3200" dirty="0" smtClean="0"/>
                  <a:t>电阻率的倒数叫</a:t>
                </a:r>
                <a:r>
                  <a:rPr lang="zh-CN" altLang="en-US" sz="3200" b="1" dirty="0" smtClean="0">
                    <a:solidFill>
                      <a:srgbClr val="C00000"/>
                    </a:solidFill>
                  </a:rPr>
                  <a:t>电导率</a:t>
                </a:r>
                <a:r>
                  <a:rPr lang="zh-CN" altLang="en-US" sz="3200" dirty="0" smtClean="0"/>
                  <a:t>：</a:t>
                </a:r>
                <a14:m>
                  <m:oMath xmlns:m="http://schemas.openxmlformats.org/officeDocument/2006/math">
                    <m:r>
                      <a:rPr lang="zh-CN" altLang="en-US" sz="3200" i="1" smtClean="0">
                        <a:latin typeface="Cambria Math"/>
                      </a:rPr>
                      <m:t>𝜎</m:t>
                    </m:r>
                    <m:r>
                      <a:rPr lang="en-US" altLang="zh-CN" sz="3200" b="0" i="1" smtClean="0">
                        <a:latin typeface="Cambria Math"/>
                      </a:rPr>
                      <m:t>=</m:t>
                    </m:r>
                    <m:f>
                      <m:fPr>
                        <m:ctrlPr>
                          <a:rPr lang="en-US" altLang="zh-CN" sz="3200" b="0" i="1" smtClean="0">
                            <a:latin typeface="Cambria Math"/>
                          </a:rPr>
                        </m:ctrlPr>
                      </m:fPr>
                      <m:num>
                        <m:r>
                          <a:rPr lang="en-US" altLang="zh-CN" sz="3200" b="0" i="1" smtClean="0">
                            <a:latin typeface="Cambria Math"/>
                          </a:rPr>
                          <m:t>1</m:t>
                        </m:r>
                      </m:num>
                      <m:den>
                        <m:r>
                          <a:rPr lang="en-US" altLang="zh-CN" sz="3200" b="0" i="1" smtClean="0">
                            <a:latin typeface="Cambria Math"/>
                            <a:ea typeface="Cambria Math"/>
                          </a:rPr>
                          <m:t>𝜌</m:t>
                        </m:r>
                      </m:den>
                    </m:f>
                  </m:oMath>
                </a14:m>
                <a:endParaRPr lang="en-US" altLang="zh-CN" sz="320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179512" y="761008"/>
                <a:ext cx="8208912" cy="5404493"/>
              </a:xfrm>
              <a:prstGeom prst="rect">
                <a:avLst/>
              </a:prstGeom>
              <a:blipFill rotWithShape="1">
                <a:blip r:embed="rId4"/>
                <a:stretch>
                  <a:fillRect l="-1856" t="-2032" r="-3118"/>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3217953612"/>
              </p:ext>
            </p:extLst>
          </p:nvPr>
        </p:nvGraphicFramePr>
        <p:xfrm>
          <a:off x="2915816" y="1823531"/>
          <a:ext cx="2016224" cy="764774"/>
        </p:xfrm>
        <a:graphic>
          <a:graphicData uri="http://schemas.openxmlformats.org/presentationml/2006/ole">
            <mc:AlternateContent xmlns:mc="http://schemas.openxmlformats.org/markup-compatibility/2006">
              <mc:Choice xmlns:v="urn:schemas-microsoft-com:vml" Requires="v">
                <p:oleObj spid="_x0000_s4162" name="公式" r:id="rId5" imgW="736560" imgH="279360" progId="Equation.3">
                  <p:embed/>
                </p:oleObj>
              </mc:Choice>
              <mc:Fallback>
                <p:oleObj name="公式" r:id="rId5" imgW="736560" imgH="279360" progId="Equation.3">
                  <p:embed/>
                  <p:pic>
                    <p:nvPicPr>
                      <p:cNvPr id="0" name=""/>
                      <p:cNvPicPr/>
                      <p:nvPr/>
                    </p:nvPicPr>
                    <p:blipFill>
                      <a:blip r:embed="rId6"/>
                      <a:stretch>
                        <a:fillRect/>
                      </a:stretch>
                    </p:blipFill>
                    <p:spPr>
                      <a:xfrm>
                        <a:off x="2915816" y="1823531"/>
                        <a:ext cx="2016224" cy="76477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6620111"/>
              </p:ext>
            </p:extLst>
          </p:nvPr>
        </p:nvGraphicFramePr>
        <p:xfrm>
          <a:off x="2987824" y="2717354"/>
          <a:ext cx="1685925" cy="855662"/>
        </p:xfrm>
        <a:graphic>
          <a:graphicData uri="http://schemas.openxmlformats.org/presentationml/2006/ole">
            <mc:AlternateContent xmlns:mc="http://schemas.openxmlformats.org/markup-compatibility/2006">
              <mc:Choice xmlns:v="urn:schemas-microsoft-com:vml" Requires="v">
                <p:oleObj spid="_x0000_s4163" name="Equation" r:id="rId7" imgW="749160" imgH="380880" progId="Equation.DSMT4">
                  <p:embed/>
                </p:oleObj>
              </mc:Choice>
              <mc:Fallback>
                <p:oleObj name="Equation" r:id="rId7" imgW="749160" imgH="380880" progId="Equation.DSMT4">
                  <p:embed/>
                  <p:pic>
                    <p:nvPicPr>
                      <p:cNvPr id="0" name=""/>
                      <p:cNvPicPr/>
                      <p:nvPr/>
                    </p:nvPicPr>
                    <p:blipFill>
                      <a:blip r:embed="rId8"/>
                      <a:stretch>
                        <a:fillRect/>
                      </a:stretch>
                    </p:blipFill>
                    <p:spPr>
                      <a:xfrm>
                        <a:off x="2987824" y="2717354"/>
                        <a:ext cx="1685925" cy="855662"/>
                      </a:xfrm>
                      <a:prstGeom prst="rect">
                        <a:avLst/>
                      </a:prstGeom>
                    </p:spPr>
                  </p:pic>
                </p:oleObj>
              </mc:Fallback>
            </mc:AlternateContent>
          </a:graphicData>
        </a:graphic>
      </p:graphicFrame>
    </p:spTree>
    <p:extLst>
      <p:ext uri="{BB962C8B-B14F-4D97-AF65-F5344CB8AC3E}">
        <p14:creationId xmlns:p14="http://schemas.microsoft.com/office/powerpoint/2010/main" val="397187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21"/>
          <p:cNvSpPr>
            <a:spLocks noGrp="1" noChangeArrowheads="1"/>
          </p:cNvSpPr>
          <p:nvPr>
            <p:ph idx="1"/>
          </p:nvPr>
        </p:nvSpPr>
        <p:spPr bwMode="auto">
          <a:xfrm>
            <a:off x="179388" y="765175"/>
            <a:ext cx="8208962" cy="5832475"/>
          </a:xfrm>
          <a:prstGeom prst="rect">
            <a:avLst/>
          </a:prstGeom>
          <a:solidFill>
            <a:srgbClr val="000000">
              <a:alpha val="0"/>
            </a:srgbClr>
          </a:solid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lvl="0" indent="0">
              <a:spcBef>
                <a:spcPts val="0"/>
              </a:spcBef>
              <a:buNone/>
            </a:pPr>
            <a:endParaRPr kumimoji="0" lang="en-US" altLang="zh-CN" sz="3200" u="none" strike="noStrike" kern="0" cap="none" spc="0" normalizeH="0" baseline="0" noProof="0" dirty="0" smtClean="0">
              <a:ln>
                <a:noFill/>
              </a:ln>
              <a:effectLst/>
              <a:uLnTx/>
              <a:uFillTx/>
              <a:latin typeface="+mn-ea"/>
            </a:endParaRPr>
          </a:p>
          <a:p>
            <a:pPr marL="0" lvl="0" indent="0">
              <a:spcBef>
                <a:spcPts val="0"/>
              </a:spcBef>
              <a:buNone/>
            </a:pPr>
            <a:endParaRPr kumimoji="0" lang="en-US" altLang="zh-CN" sz="3200" u="none" strike="noStrike" kern="0" cap="none" spc="0" normalizeH="0" baseline="0" noProof="0" dirty="0" smtClean="0">
              <a:ln>
                <a:noFill/>
              </a:ln>
              <a:effectLst/>
              <a:uLnTx/>
              <a:uFillTx/>
              <a:latin typeface="+mn-ea"/>
            </a:endParaRPr>
          </a:p>
          <a:p>
            <a:pPr marL="0" lvl="0" indent="0">
              <a:spcBef>
                <a:spcPts val="0"/>
              </a:spcBef>
              <a:buNone/>
            </a:pPr>
            <a:endParaRPr kumimoji="0" lang="zh-CN" altLang="en-US" sz="3200" u="none" strike="noStrike" kern="0" cap="none" spc="0" normalizeH="0" baseline="0" noProof="0" dirty="0" smtClean="0">
              <a:ln>
                <a:noFill/>
              </a:ln>
              <a:effectLst/>
              <a:uLnTx/>
              <a:uFillTx/>
              <a:latin typeface="+mn-ea"/>
            </a:endParaRPr>
          </a:p>
        </p:txBody>
      </p:sp>
      <p:sp>
        <p:nvSpPr>
          <p:cNvPr id="2" name="TextBox 1"/>
          <p:cNvSpPr txBox="1"/>
          <p:nvPr/>
        </p:nvSpPr>
        <p:spPr>
          <a:xfrm>
            <a:off x="179512" y="761008"/>
            <a:ext cx="8208912" cy="1077218"/>
          </a:xfrm>
          <a:prstGeom prst="rect">
            <a:avLst/>
          </a:prstGeom>
          <a:noFill/>
        </p:spPr>
        <p:txBody>
          <a:bodyPr wrap="square" rtlCol="0">
            <a:spAutoFit/>
          </a:bodyPr>
          <a:lstStyle/>
          <a:p>
            <a:endParaRPr lang="en-US" altLang="zh-CN" sz="3200" dirty="0" smtClean="0"/>
          </a:p>
          <a:p>
            <a:endParaRPr lang="zh-CN" altLang="en-US" sz="3200" dirty="0"/>
          </a:p>
        </p:txBody>
      </p:sp>
      <mc:AlternateContent xmlns:mc="http://schemas.openxmlformats.org/markup-compatibility/2006" xmlns:a14="http://schemas.microsoft.com/office/drawing/2010/main">
        <mc:Choice Requires="a14">
          <p:sp>
            <p:nvSpPr>
              <p:cNvPr id="3" name="TextBox 2"/>
              <p:cNvSpPr txBox="1"/>
              <p:nvPr/>
            </p:nvSpPr>
            <p:spPr>
              <a:xfrm>
                <a:off x="179512" y="761008"/>
                <a:ext cx="8208912" cy="6001643"/>
              </a:xfrm>
              <a:prstGeom prst="rect">
                <a:avLst/>
              </a:prstGeom>
              <a:noFill/>
            </p:spPr>
            <p:txBody>
              <a:bodyPr wrap="square" rtlCol="0">
                <a:spAutoFit/>
              </a:bodyPr>
              <a:lstStyle/>
              <a:p>
                <a:r>
                  <a:rPr lang="zh-CN" altLang="en-US" sz="3200" b="1" dirty="0" smtClean="0">
                    <a:solidFill>
                      <a:srgbClr val="7030A0"/>
                    </a:solidFill>
                  </a:rPr>
                  <a:t>（</a:t>
                </a:r>
                <a:r>
                  <a:rPr lang="en-US" altLang="zh-CN" sz="3200" b="1" dirty="0" smtClean="0">
                    <a:solidFill>
                      <a:srgbClr val="7030A0"/>
                    </a:solidFill>
                  </a:rPr>
                  <a:t>2</a:t>
                </a:r>
                <a:r>
                  <a:rPr lang="zh-CN" altLang="en-US" sz="3200" b="1" dirty="0" smtClean="0">
                    <a:solidFill>
                      <a:srgbClr val="7030A0"/>
                    </a:solidFill>
                  </a:rPr>
                  <a:t>）微分形式</a:t>
                </a:r>
                <a:endParaRPr lang="en-US" altLang="zh-CN" sz="3200" b="1" dirty="0" smtClean="0">
                  <a:solidFill>
                    <a:srgbClr val="7030A0"/>
                  </a:solidFill>
                </a:endParaRPr>
              </a:p>
              <a:p>
                <a:r>
                  <a:rPr lang="en-US" altLang="zh-CN" sz="3200" dirty="0"/>
                  <a:t>	</a:t>
                </a:r>
                <a:r>
                  <a:rPr lang="zh-CN" altLang="en-US" sz="3200" dirty="0" smtClean="0"/>
                  <a:t>在导体内取一圆柱形小体积元，长为</a:t>
                </a:r>
                <a14:m>
                  <m:oMath xmlns:m="http://schemas.openxmlformats.org/officeDocument/2006/math">
                    <m:r>
                      <a:rPr lang="en-US" altLang="zh-CN" sz="3200" b="0" i="1" smtClean="0">
                        <a:latin typeface="Cambria Math"/>
                      </a:rPr>
                      <m:t>𝑑𝑙</m:t>
                    </m:r>
                  </m:oMath>
                </a14:m>
                <a:r>
                  <a:rPr lang="zh-CN" altLang="en-US" sz="3200" b="0" dirty="0" smtClean="0"/>
                  <a:t>，</a:t>
                </a:r>
                <a:r>
                  <a:rPr lang="zh-CN" altLang="en-US" sz="3200" dirty="0" smtClean="0"/>
                  <a:t>横截面积为</a:t>
                </a:r>
                <a14:m>
                  <m:oMath xmlns:m="http://schemas.openxmlformats.org/officeDocument/2006/math">
                    <m:r>
                      <a:rPr lang="en-US" altLang="zh-CN" sz="3200" b="0" i="1" smtClean="0">
                        <a:latin typeface="Cambria Math"/>
                      </a:rPr>
                      <m:t>𝑑𝑠</m:t>
                    </m:r>
                  </m:oMath>
                </a14:m>
                <a:r>
                  <a:rPr lang="zh-CN" altLang="en-US" sz="3200" dirty="0" smtClean="0"/>
                  <a:t>，假定该体积元的电阻为</a:t>
                </a:r>
                <a:r>
                  <a:rPr lang="en-US" altLang="zh-CN" sz="3200" dirty="0" smtClean="0"/>
                  <a:t>R</a:t>
                </a:r>
                <a:r>
                  <a:rPr lang="zh-CN" altLang="en-US" sz="3200" dirty="0" smtClean="0"/>
                  <a:t>，把体积元内的</a:t>
                </a:r>
                <a14:m>
                  <m:oMath xmlns:m="http://schemas.openxmlformats.org/officeDocument/2006/math">
                    <m:r>
                      <m:rPr>
                        <m:sty m:val="p"/>
                      </m:rPr>
                      <a:rPr lang="en-US" altLang="zh-CN" sz="3200" b="0" i="0" smtClean="0">
                        <a:latin typeface="Cambria Math"/>
                      </a:rPr>
                      <m:t>j</m:t>
                    </m:r>
                    <m:r>
                      <a:rPr lang="zh-CN" altLang="en-US" sz="3200" b="0" i="1" smtClean="0">
                        <a:latin typeface="Cambria Math"/>
                      </a:rPr>
                      <m:t>、</m:t>
                    </m:r>
                    <m:r>
                      <a:rPr lang="en-US" altLang="zh-CN" sz="3200" b="0" i="1" smtClean="0">
                        <a:latin typeface="Cambria Math"/>
                      </a:rPr>
                      <m:t>𝐸</m:t>
                    </m:r>
                    <m:r>
                      <a:rPr lang="zh-CN" altLang="en-US" sz="3200" b="0" i="1" smtClean="0">
                        <a:latin typeface="Cambria Math"/>
                      </a:rPr>
                      <m:t>和</m:t>
                    </m:r>
                    <m:r>
                      <a:rPr lang="zh-CN" altLang="en-US" sz="3200" b="0" i="1" smtClean="0">
                        <a:latin typeface="Cambria Math"/>
                      </a:rPr>
                      <m:t>𝜌</m:t>
                    </m:r>
                  </m:oMath>
                </a14:m>
                <a:r>
                  <a:rPr lang="zh-CN" altLang="en-US" sz="3200" dirty="0" smtClean="0"/>
                  <a:t>都视做均匀。</a:t>
                </a:r>
                <a:endParaRPr lang="en-US" altLang="zh-CN" sz="3200" dirty="0" smtClean="0"/>
              </a:p>
              <a:p>
                <a:endParaRPr lang="en-US" altLang="zh-CN" sz="3200" dirty="0" smtClean="0"/>
              </a:p>
              <a:p>
                <a:endParaRPr lang="en-US" altLang="zh-CN" sz="3200" dirty="0"/>
              </a:p>
              <a:p>
                <a:endParaRPr lang="en-US" altLang="zh-CN" sz="3200" dirty="0" smtClean="0"/>
              </a:p>
              <a:p>
                <a:endParaRPr lang="en-US" altLang="zh-CN" sz="3200" dirty="0" smtClean="0"/>
              </a:p>
              <a:p>
                <a:endParaRPr lang="en-US" altLang="zh-CN" sz="3200" dirty="0" smtClean="0"/>
              </a:p>
              <a:p>
                <a:endParaRPr lang="en-US" altLang="zh-CN" sz="3200" dirty="0" smtClean="0"/>
              </a:p>
              <a:p>
                <a:endParaRPr lang="en-US" altLang="zh-CN" sz="3200" dirty="0"/>
              </a:p>
              <a:p>
                <a:r>
                  <a:rPr lang="zh-CN" altLang="en-US" sz="3200" dirty="0" smtClean="0"/>
                  <a:t>                                   </a:t>
                </a:r>
                <a:r>
                  <a:rPr lang="zh-CN" altLang="en-US" sz="3200" b="1" dirty="0" smtClean="0">
                    <a:solidFill>
                      <a:srgbClr val="C00000"/>
                    </a:solidFill>
                  </a:rPr>
                  <a:t>欧姆定律的微分形式。</a:t>
                </a:r>
                <a:endParaRPr lang="en-US" altLang="zh-CN" sz="3200" b="1" dirty="0" smtClean="0">
                  <a:solidFill>
                    <a:srgbClr val="C0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79512" y="761008"/>
                <a:ext cx="8208912" cy="6001643"/>
              </a:xfrm>
              <a:prstGeom prst="rect">
                <a:avLst/>
              </a:prstGeom>
              <a:blipFill rotWithShape="1">
                <a:blip r:embed="rId4"/>
                <a:stretch>
                  <a:fillRect l="-1856" t="-1829" r="-1856" b="-1931"/>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1634447209"/>
              </p:ext>
            </p:extLst>
          </p:nvPr>
        </p:nvGraphicFramePr>
        <p:xfrm>
          <a:off x="323528" y="2780928"/>
          <a:ext cx="1433513" cy="987425"/>
        </p:xfrm>
        <a:graphic>
          <a:graphicData uri="http://schemas.openxmlformats.org/presentationml/2006/ole">
            <mc:AlternateContent xmlns:mc="http://schemas.openxmlformats.org/markup-compatibility/2006">
              <mc:Choice xmlns:v="urn:schemas-microsoft-com:vml" Requires="v">
                <p:oleObj spid="_x0000_s5281" name="Equation" r:id="rId5" imgW="571320" imgH="393480" progId="Equation.DSMT4">
                  <p:embed/>
                </p:oleObj>
              </mc:Choice>
              <mc:Fallback>
                <p:oleObj name="Equation" r:id="rId5" imgW="571320" imgH="393480" progId="Equation.DSMT4">
                  <p:embed/>
                  <p:pic>
                    <p:nvPicPr>
                      <p:cNvPr id="0" name=""/>
                      <p:cNvPicPr/>
                      <p:nvPr/>
                    </p:nvPicPr>
                    <p:blipFill>
                      <a:blip r:embed="rId6"/>
                      <a:stretch>
                        <a:fillRect/>
                      </a:stretch>
                    </p:blipFill>
                    <p:spPr>
                      <a:xfrm>
                        <a:off x="323528" y="2780928"/>
                        <a:ext cx="1433513" cy="9874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672300533"/>
              </p:ext>
            </p:extLst>
          </p:nvPr>
        </p:nvGraphicFramePr>
        <p:xfrm>
          <a:off x="2339752" y="2924944"/>
          <a:ext cx="2676525" cy="574675"/>
        </p:xfrm>
        <a:graphic>
          <a:graphicData uri="http://schemas.openxmlformats.org/presentationml/2006/ole">
            <mc:AlternateContent xmlns:mc="http://schemas.openxmlformats.org/markup-compatibility/2006">
              <mc:Choice xmlns:v="urn:schemas-microsoft-com:vml" Requires="v">
                <p:oleObj spid="_x0000_s5282" name="Equation" r:id="rId7" imgW="1066680" imgH="228600" progId="Equation.DSMT4">
                  <p:embed/>
                </p:oleObj>
              </mc:Choice>
              <mc:Fallback>
                <p:oleObj name="Equation" r:id="rId7" imgW="1066680" imgH="228600" progId="Equation.DSMT4">
                  <p:embed/>
                  <p:pic>
                    <p:nvPicPr>
                      <p:cNvPr id="0" name="对象 4"/>
                      <p:cNvPicPr>
                        <a:picLocks noChangeAspect="1" noChangeArrowheads="1"/>
                      </p:cNvPicPr>
                      <p:nvPr/>
                    </p:nvPicPr>
                    <p:blipFill>
                      <a:blip r:embed="rId8"/>
                      <a:srcRect/>
                      <a:stretch>
                        <a:fillRect/>
                      </a:stretch>
                    </p:blipFill>
                    <p:spPr bwMode="auto">
                      <a:xfrm>
                        <a:off x="2339752" y="2924944"/>
                        <a:ext cx="26765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03028960"/>
              </p:ext>
            </p:extLst>
          </p:nvPr>
        </p:nvGraphicFramePr>
        <p:xfrm>
          <a:off x="5584899" y="2919413"/>
          <a:ext cx="2803525" cy="509587"/>
        </p:xfrm>
        <a:graphic>
          <a:graphicData uri="http://schemas.openxmlformats.org/presentationml/2006/ole">
            <mc:AlternateContent xmlns:mc="http://schemas.openxmlformats.org/markup-compatibility/2006">
              <mc:Choice xmlns:v="urn:schemas-microsoft-com:vml" Requires="v">
                <p:oleObj spid="_x0000_s5283" name="Equation" r:id="rId9" imgW="1117440" imgH="203040" progId="Equation.DSMT4">
                  <p:embed/>
                </p:oleObj>
              </mc:Choice>
              <mc:Fallback>
                <p:oleObj name="Equation" r:id="rId9" imgW="1117440" imgH="203040" progId="Equation.DSMT4">
                  <p:embed/>
                  <p:pic>
                    <p:nvPicPr>
                      <p:cNvPr id="0" name="对象 5"/>
                      <p:cNvPicPr>
                        <a:picLocks noChangeAspect="1" noChangeArrowheads="1"/>
                      </p:cNvPicPr>
                      <p:nvPr/>
                    </p:nvPicPr>
                    <p:blipFill>
                      <a:blip r:embed="rId10"/>
                      <a:srcRect/>
                      <a:stretch>
                        <a:fillRect/>
                      </a:stretch>
                    </p:blipFill>
                    <p:spPr bwMode="auto">
                      <a:xfrm>
                        <a:off x="5584899" y="2919413"/>
                        <a:ext cx="280352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25049212"/>
              </p:ext>
            </p:extLst>
          </p:nvPr>
        </p:nvGraphicFramePr>
        <p:xfrm>
          <a:off x="2783929" y="3763938"/>
          <a:ext cx="4524375" cy="1465262"/>
        </p:xfrm>
        <a:graphic>
          <a:graphicData uri="http://schemas.openxmlformats.org/presentationml/2006/ole">
            <mc:AlternateContent xmlns:mc="http://schemas.openxmlformats.org/markup-compatibility/2006">
              <mc:Choice xmlns:v="urn:schemas-microsoft-com:vml" Requires="v">
                <p:oleObj spid="_x0000_s5284" name="Equation" r:id="rId11" imgW="1803240" imgH="583920" progId="Equation.DSMT4">
                  <p:embed/>
                </p:oleObj>
              </mc:Choice>
              <mc:Fallback>
                <p:oleObj name="Equation" r:id="rId11" imgW="1803240" imgH="583920" progId="Equation.DSMT4">
                  <p:embed/>
                  <p:pic>
                    <p:nvPicPr>
                      <p:cNvPr id="0" name="对象 6"/>
                      <p:cNvPicPr>
                        <a:picLocks noChangeAspect="1" noChangeArrowheads="1"/>
                      </p:cNvPicPr>
                      <p:nvPr/>
                    </p:nvPicPr>
                    <p:blipFill>
                      <a:blip r:embed="rId12"/>
                      <a:srcRect/>
                      <a:stretch>
                        <a:fillRect/>
                      </a:stretch>
                    </p:blipFill>
                    <p:spPr bwMode="auto">
                      <a:xfrm>
                        <a:off x="2783929" y="3763938"/>
                        <a:ext cx="452437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668207655"/>
              </p:ext>
            </p:extLst>
          </p:nvPr>
        </p:nvGraphicFramePr>
        <p:xfrm>
          <a:off x="467544" y="5309597"/>
          <a:ext cx="1919050" cy="639683"/>
        </p:xfrm>
        <a:graphic>
          <a:graphicData uri="http://schemas.openxmlformats.org/presentationml/2006/ole">
            <mc:AlternateContent xmlns:mc="http://schemas.openxmlformats.org/markup-compatibility/2006">
              <mc:Choice xmlns:v="urn:schemas-microsoft-com:vml" Requires="v">
                <p:oleObj spid="_x0000_s5285" name="Equation" r:id="rId13" imgW="609480" imgH="203040" progId="Equation.DSMT4">
                  <p:embed/>
                </p:oleObj>
              </mc:Choice>
              <mc:Fallback>
                <p:oleObj name="Equation" r:id="rId13" imgW="609480" imgH="203040" progId="Equation.DSMT4">
                  <p:embed/>
                  <p:pic>
                    <p:nvPicPr>
                      <p:cNvPr id="0" name="对象 7"/>
                      <p:cNvPicPr>
                        <a:picLocks noChangeAspect="1" noChangeArrowheads="1"/>
                      </p:cNvPicPr>
                      <p:nvPr/>
                    </p:nvPicPr>
                    <p:blipFill>
                      <a:blip r:embed="rId14"/>
                      <a:srcRect/>
                      <a:stretch>
                        <a:fillRect/>
                      </a:stretch>
                    </p:blipFill>
                    <p:spPr bwMode="auto">
                      <a:xfrm>
                        <a:off x="467544" y="5309597"/>
                        <a:ext cx="1919050" cy="639683"/>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94704929"/>
              </p:ext>
            </p:extLst>
          </p:nvPr>
        </p:nvGraphicFramePr>
        <p:xfrm>
          <a:off x="452438" y="3716338"/>
          <a:ext cx="1465262" cy="987425"/>
        </p:xfrm>
        <a:graphic>
          <a:graphicData uri="http://schemas.openxmlformats.org/presentationml/2006/ole">
            <mc:AlternateContent xmlns:mc="http://schemas.openxmlformats.org/markup-compatibility/2006">
              <mc:Choice xmlns:v="urn:schemas-microsoft-com:vml" Requires="v">
                <p:oleObj spid="_x0000_s5286" name="Equation" r:id="rId15" imgW="583920" imgH="393480" progId="Equation.DSMT4">
                  <p:embed/>
                </p:oleObj>
              </mc:Choice>
              <mc:Fallback>
                <p:oleObj name="Equation" r:id="rId15" imgW="583920" imgH="393480" progId="Equation.DSMT4">
                  <p:embed/>
                  <p:pic>
                    <p:nvPicPr>
                      <p:cNvPr id="0" name="对象 4"/>
                      <p:cNvPicPr>
                        <a:picLocks noChangeAspect="1" noChangeArrowheads="1"/>
                      </p:cNvPicPr>
                      <p:nvPr/>
                    </p:nvPicPr>
                    <p:blipFill>
                      <a:blip r:embed="rId16"/>
                      <a:srcRect/>
                      <a:stretch>
                        <a:fillRect/>
                      </a:stretch>
                    </p:blipFill>
                    <p:spPr bwMode="auto">
                      <a:xfrm>
                        <a:off x="452438" y="3716338"/>
                        <a:ext cx="1465262"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34662225"/>
              </p:ext>
            </p:extLst>
          </p:nvPr>
        </p:nvGraphicFramePr>
        <p:xfrm>
          <a:off x="3347863" y="5287102"/>
          <a:ext cx="3744417" cy="662178"/>
        </p:xfrm>
        <a:graphic>
          <a:graphicData uri="http://schemas.openxmlformats.org/presentationml/2006/ole">
            <mc:AlternateContent xmlns:mc="http://schemas.openxmlformats.org/markup-compatibility/2006">
              <mc:Choice xmlns:v="urn:schemas-microsoft-com:vml" Requires="v">
                <p:oleObj spid="_x0000_s5287" name="Equation" r:id="rId17" imgW="1295280" imgH="228600" progId="Equation.DSMT4">
                  <p:embed/>
                </p:oleObj>
              </mc:Choice>
              <mc:Fallback>
                <p:oleObj name="Equation" r:id="rId17" imgW="1295280" imgH="228600" progId="Equation.DSMT4">
                  <p:embed/>
                  <p:pic>
                    <p:nvPicPr>
                      <p:cNvPr id="0" name="对象 8"/>
                      <p:cNvPicPr>
                        <a:picLocks noChangeAspect="1" noChangeArrowheads="1"/>
                      </p:cNvPicPr>
                      <p:nvPr/>
                    </p:nvPicPr>
                    <p:blipFill>
                      <a:blip r:embed="rId18"/>
                      <a:srcRect/>
                      <a:stretch>
                        <a:fillRect/>
                      </a:stretch>
                    </p:blipFill>
                    <p:spPr bwMode="auto">
                      <a:xfrm>
                        <a:off x="3347863" y="5287102"/>
                        <a:ext cx="3744417" cy="66217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8303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92685" y="758772"/>
            <a:ext cx="8208912" cy="1077218"/>
          </a:xfrm>
          <a:prstGeom prst="rect">
            <a:avLst/>
          </a:prstGeom>
          <a:noFill/>
        </p:spPr>
        <p:txBody>
          <a:bodyPr wrap="square" rtlCol="0">
            <a:spAutoFit/>
          </a:bodyPr>
          <a:lstStyle/>
          <a:p>
            <a:endParaRPr lang="en-US" altLang="zh-CN" sz="3200" dirty="0" smtClean="0"/>
          </a:p>
          <a:p>
            <a:endParaRPr lang="zh-CN" altLang="en-US" sz="3200" dirty="0"/>
          </a:p>
        </p:txBody>
      </p:sp>
      <mc:AlternateContent xmlns:mc="http://schemas.openxmlformats.org/markup-compatibility/2006" xmlns:a14="http://schemas.microsoft.com/office/drawing/2010/main">
        <mc:Choice Requires="a14">
          <p:sp>
            <p:nvSpPr>
              <p:cNvPr id="5" name="TextBox 4"/>
              <p:cNvSpPr txBox="1"/>
              <p:nvPr/>
            </p:nvSpPr>
            <p:spPr>
              <a:xfrm>
                <a:off x="193732" y="758772"/>
                <a:ext cx="8107865" cy="5027915"/>
              </a:xfrm>
              <a:prstGeom prst="rect">
                <a:avLst/>
              </a:prstGeom>
              <a:noFill/>
            </p:spPr>
            <p:txBody>
              <a:bodyPr wrap="square" rtlCol="0">
                <a:spAutoFit/>
              </a:bodyPr>
              <a:lstStyle/>
              <a:p>
                <a:r>
                  <a:rPr lang="en-US" altLang="zh-CN" sz="3200" b="1" dirty="0" smtClean="0">
                    <a:solidFill>
                      <a:srgbClr val="C00000"/>
                    </a:solidFill>
                  </a:rPr>
                  <a:t>2</a:t>
                </a:r>
                <a:r>
                  <a:rPr lang="zh-CN" altLang="en-US" sz="3200" b="1" dirty="0" smtClean="0">
                    <a:solidFill>
                      <a:srgbClr val="C00000"/>
                    </a:solidFill>
                  </a:rPr>
                  <a:t>、焦耳</a:t>
                </a:r>
                <a:r>
                  <a:rPr lang="en-US" altLang="zh-CN" sz="3200" b="1" dirty="0" smtClean="0">
                    <a:solidFill>
                      <a:srgbClr val="C00000"/>
                    </a:solidFill>
                  </a:rPr>
                  <a:t>—</a:t>
                </a:r>
                <a:r>
                  <a:rPr lang="zh-CN" altLang="en-US" sz="3200" b="1" dirty="0" smtClean="0">
                    <a:solidFill>
                      <a:srgbClr val="C00000"/>
                    </a:solidFill>
                  </a:rPr>
                  <a:t>楞次定律</a:t>
                </a:r>
                <a:endParaRPr lang="en-US" altLang="zh-CN" sz="3200" b="1" dirty="0" smtClean="0">
                  <a:solidFill>
                    <a:srgbClr val="C00000"/>
                  </a:solidFill>
                </a:endParaRPr>
              </a:p>
              <a:p>
                <a:r>
                  <a:rPr lang="en-US" altLang="zh-CN" sz="3200" dirty="0"/>
                  <a:t> </a:t>
                </a:r>
                <a:r>
                  <a:rPr lang="en-US" altLang="zh-CN" sz="3200" dirty="0" smtClean="0"/>
                  <a:t>     </a:t>
                </a:r>
                <a:r>
                  <a:rPr lang="zh-CN" altLang="en-US" sz="3200" dirty="0" smtClean="0"/>
                  <a:t>电流是</a:t>
                </a:r>
                <a:r>
                  <a:rPr lang="zh-CN" altLang="en-US" sz="3200" dirty="0"/>
                  <a:t>由</a:t>
                </a:r>
                <a:r>
                  <a:rPr lang="zh-CN" altLang="en-US" sz="3200" dirty="0" smtClean="0"/>
                  <a:t>电场对电荷作用产生的，电场对电荷做功，实现了能量转化。对于导体，就是将电能转化为热能。焦耳和楞次各自独立地由实验发现，电流通过导体时放出的热量与通过的电流强度的平方、导体的电阻以及通电时间成正比，即</a:t>
                </a:r>
                <a:endParaRPr lang="en-US" altLang="zh-CN" sz="3200" dirty="0" smtClean="0"/>
              </a:p>
              <a:p>
                <a:pPr/>
                <a14:m>
                  <m:oMathPara xmlns:m="http://schemas.openxmlformats.org/officeDocument/2006/math">
                    <m:oMathParaPr>
                      <m:jc m:val="centerGroup"/>
                    </m:oMathParaPr>
                    <m:oMath xmlns:m="http://schemas.openxmlformats.org/officeDocument/2006/math">
                      <m:r>
                        <a:rPr lang="en-US" altLang="zh-CN" sz="3200" b="1" i="1" smtClean="0">
                          <a:solidFill>
                            <a:srgbClr val="C00000"/>
                          </a:solidFill>
                          <a:latin typeface="Cambria Math"/>
                        </a:rPr>
                        <m:t>𝑸</m:t>
                      </m:r>
                      <m:r>
                        <a:rPr lang="en-US" altLang="zh-CN" sz="3200" b="1" i="1" smtClean="0">
                          <a:solidFill>
                            <a:srgbClr val="C00000"/>
                          </a:solidFill>
                          <a:latin typeface="Cambria Math"/>
                        </a:rPr>
                        <m:t>=</m:t>
                      </m:r>
                      <m:sSup>
                        <m:sSupPr>
                          <m:ctrlPr>
                            <a:rPr lang="en-US" altLang="zh-CN" sz="3200" b="1" i="1" smtClean="0">
                              <a:solidFill>
                                <a:srgbClr val="C00000"/>
                              </a:solidFill>
                              <a:latin typeface="Cambria Math"/>
                            </a:rPr>
                          </m:ctrlPr>
                        </m:sSupPr>
                        <m:e>
                          <m:r>
                            <a:rPr lang="en-US" altLang="zh-CN" sz="3200" b="1" i="1" smtClean="0">
                              <a:solidFill>
                                <a:srgbClr val="C00000"/>
                              </a:solidFill>
                              <a:latin typeface="Cambria Math"/>
                            </a:rPr>
                            <m:t>𝑰</m:t>
                          </m:r>
                        </m:e>
                        <m:sup>
                          <m:r>
                            <a:rPr lang="en-US" altLang="zh-CN" sz="3200" b="1" i="1" smtClean="0">
                              <a:solidFill>
                                <a:srgbClr val="C00000"/>
                              </a:solidFill>
                              <a:latin typeface="Cambria Math"/>
                            </a:rPr>
                            <m:t>𝟐</m:t>
                          </m:r>
                        </m:sup>
                      </m:sSup>
                      <m:r>
                        <a:rPr lang="en-US" altLang="zh-CN" sz="3200" b="1" i="1" smtClean="0">
                          <a:solidFill>
                            <a:srgbClr val="C00000"/>
                          </a:solidFill>
                          <a:latin typeface="Cambria Math"/>
                        </a:rPr>
                        <m:t>𝑹𝒕</m:t>
                      </m:r>
                    </m:oMath>
                  </m:oMathPara>
                </a14:m>
                <a:endParaRPr lang="en-US" altLang="zh-CN" sz="3200" b="1" dirty="0" smtClean="0">
                  <a:solidFill>
                    <a:srgbClr val="C00000"/>
                  </a:solidFill>
                </a:endParaRPr>
              </a:p>
              <a:p>
                <a:r>
                  <a:rPr lang="zh-CN" altLang="en-US" sz="3200" dirty="0" smtClean="0"/>
                  <a:t>这称为</a:t>
                </a:r>
                <a:r>
                  <a:rPr lang="zh-CN" altLang="en-US" sz="3200" b="1" dirty="0" smtClean="0">
                    <a:solidFill>
                      <a:srgbClr val="C00000"/>
                    </a:solidFill>
                  </a:rPr>
                  <a:t>焦耳</a:t>
                </a:r>
                <a:r>
                  <a:rPr lang="en-US" altLang="zh-CN" sz="3200" b="1" dirty="0" smtClean="0">
                    <a:solidFill>
                      <a:srgbClr val="C00000"/>
                    </a:solidFill>
                  </a:rPr>
                  <a:t>—</a:t>
                </a:r>
                <a:r>
                  <a:rPr lang="zh-CN" altLang="en-US" sz="3200" b="1" dirty="0" smtClean="0">
                    <a:solidFill>
                      <a:srgbClr val="C00000"/>
                    </a:solidFill>
                  </a:rPr>
                  <a:t>楞次定律</a:t>
                </a:r>
                <a:r>
                  <a:rPr lang="zh-CN" altLang="en-US" sz="3200" dirty="0" smtClean="0"/>
                  <a:t>，适合于导体和纯电阻元件。</a:t>
                </a:r>
                <a:endParaRPr lang="en-US" altLang="zh-CN" sz="32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93732" y="758772"/>
                <a:ext cx="8107865" cy="5027915"/>
              </a:xfrm>
              <a:prstGeom prst="rect">
                <a:avLst/>
              </a:prstGeom>
              <a:blipFill rotWithShape="1">
                <a:blip r:embed="rId3"/>
                <a:stretch>
                  <a:fillRect l="-1955" t="-2182" r="-1429" b="-24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694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down)">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1"/>
          <p:cNvSpPr>
            <a:spLocks noGrp="1" noChangeArrowheads="1"/>
          </p:cNvSpPr>
          <p:nvPr>
            <p:ph idx="1"/>
          </p:nvPr>
        </p:nvSpPr>
        <p:spPr bwMode="auto">
          <a:xfrm>
            <a:off x="179388" y="765175"/>
            <a:ext cx="8208962" cy="5832475"/>
          </a:xfrm>
          <a:prstGeom prst="rect">
            <a:avLst/>
          </a:prstGeom>
          <a:solidFill>
            <a:srgbClr val="000000">
              <a:alpha val="0"/>
            </a:srgbClr>
          </a:solid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lvl="0" indent="0">
              <a:spcBef>
                <a:spcPts val="0"/>
              </a:spcBef>
              <a:buNone/>
            </a:pPr>
            <a:endParaRPr kumimoji="0" lang="en-US" altLang="zh-CN" sz="3200" u="none" strike="noStrike" kern="0" cap="none" spc="0" normalizeH="0" baseline="0" noProof="0" dirty="0" smtClean="0">
              <a:ln>
                <a:noFill/>
              </a:ln>
              <a:effectLst/>
              <a:uLnTx/>
              <a:uFillTx/>
              <a:latin typeface="+mn-ea"/>
            </a:endParaRPr>
          </a:p>
          <a:p>
            <a:pPr marL="0" lvl="0" indent="0">
              <a:spcBef>
                <a:spcPts val="0"/>
              </a:spcBef>
              <a:buNone/>
            </a:pPr>
            <a:endParaRPr kumimoji="0" lang="en-US" altLang="zh-CN" sz="3200" u="none" strike="noStrike" kern="0" cap="none" spc="0" normalizeH="0" baseline="0" noProof="0" dirty="0" smtClean="0">
              <a:ln>
                <a:noFill/>
              </a:ln>
              <a:effectLst/>
              <a:uLnTx/>
              <a:uFillTx/>
              <a:latin typeface="+mn-ea"/>
            </a:endParaRPr>
          </a:p>
          <a:p>
            <a:pPr marL="0" lvl="0" indent="0">
              <a:spcBef>
                <a:spcPts val="0"/>
              </a:spcBef>
              <a:buNone/>
            </a:pPr>
            <a:endParaRPr kumimoji="0" lang="zh-CN" altLang="en-US" sz="3200" u="none" strike="noStrike" kern="0" cap="none" spc="0" normalizeH="0" baseline="0" noProof="0" dirty="0" smtClean="0">
              <a:ln>
                <a:noFill/>
              </a:ln>
              <a:effectLst/>
              <a:uLnTx/>
              <a:uFillTx/>
              <a:latin typeface="+mn-ea"/>
            </a:endParaRPr>
          </a:p>
        </p:txBody>
      </p:sp>
      <p:sp>
        <p:nvSpPr>
          <p:cNvPr id="2" name="TextBox 1"/>
          <p:cNvSpPr txBox="1"/>
          <p:nvPr/>
        </p:nvSpPr>
        <p:spPr>
          <a:xfrm>
            <a:off x="179512" y="761008"/>
            <a:ext cx="8208912" cy="1077218"/>
          </a:xfrm>
          <a:prstGeom prst="rect">
            <a:avLst/>
          </a:prstGeom>
          <a:noFill/>
        </p:spPr>
        <p:txBody>
          <a:bodyPr wrap="square" rtlCol="0">
            <a:spAutoFit/>
          </a:bodyPr>
          <a:lstStyle/>
          <a:p>
            <a:endParaRPr lang="en-US" altLang="zh-CN" sz="3200" dirty="0" smtClean="0"/>
          </a:p>
          <a:p>
            <a:endParaRPr lang="zh-CN" altLang="en-US" sz="3200" dirty="0"/>
          </a:p>
        </p:txBody>
      </p:sp>
      <mc:AlternateContent xmlns:mc="http://schemas.openxmlformats.org/markup-compatibility/2006" xmlns:a14="http://schemas.microsoft.com/office/drawing/2010/main">
        <mc:Choice Requires="a14">
          <p:sp>
            <p:nvSpPr>
              <p:cNvPr id="3" name="TextBox 2"/>
              <p:cNvSpPr txBox="1"/>
              <p:nvPr/>
            </p:nvSpPr>
            <p:spPr>
              <a:xfrm>
                <a:off x="179512" y="761008"/>
                <a:ext cx="8208912" cy="5719514"/>
              </a:xfrm>
              <a:prstGeom prst="rect">
                <a:avLst/>
              </a:prstGeom>
              <a:noFill/>
            </p:spPr>
            <p:txBody>
              <a:bodyPr wrap="square" rtlCol="0">
                <a:spAutoFit/>
              </a:bodyPr>
              <a:lstStyle/>
              <a:p>
                <a:r>
                  <a:rPr lang="en-US" altLang="zh-CN" sz="3200" dirty="0" smtClean="0"/>
                  <a:t>	</a:t>
                </a:r>
                <a:r>
                  <a:rPr lang="zh-CN" altLang="en-US" sz="3200" dirty="0" smtClean="0"/>
                  <a:t>电流在单位时间产生的热能称为</a:t>
                </a:r>
                <a:r>
                  <a:rPr lang="zh-CN" altLang="en-US" sz="3200" b="1" dirty="0" smtClean="0">
                    <a:solidFill>
                      <a:srgbClr val="C00000"/>
                    </a:solidFill>
                  </a:rPr>
                  <a:t>热功率</a:t>
                </a:r>
                <a:r>
                  <a:rPr lang="zh-CN" altLang="en-US" sz="3200" dirty="0" smtClean="0"/>
                  <a:t>。对于纯电阻元件有下列关系</a:t>
                </a:r>
                <a:endParaRPr lang="en-US" altLang="zh-CN" sz="3200" dirty="0" smtClean="0"/>
              </a:p>
              <a:p>
                <a:pPr/>
                <a14:m>
                  <m:oMathPara xmlns:m="http://schemas.openxmlformats.org/officeDocument/2006/math">
                    <m:oMathParaPr>
                      <m:jc m:val="centerGroup"/>
                    </m:oMathParaPr>
                    <m:oMath xmlns:m="http://schemas.openxmlformats.org/officeDocument/2006/math">
                      <m:r>
                        <a:rPr lang="en-US" altLang="zh-CN" sz="3200" b="0" i="1" smtClean="0">
                          <a:latin typeface="Cambria Math"/>
                        </a:rPr>
                        <m:t>𝑃</m:t>
                      </m:r>
                      <m:r>
                        <a:rPr lang="en-US" altLang="zh-CN" sz="3200" b="0" i="1" smtClean="0">
                          <a:latin typeface="Cambria Math"/>
                        </a:rPr>
                        <m:t>=</m:t>
                      </m:r>
                      <m:f>
                        <m:fPr>
                          <m:ctrlPr>
                            <a:rPr lang="en-US" altLang="zh-CN" sz="3200" b="0" i="1" smtClean="0">
                              <a:latin typeface="Cambria Math"/>
                            </a:rPr>
                          </m:ctrlPr>
                        </m:fPr>
                        <m:num>
                          <m:r>
                            <a:rPr lang="en-US" altLang="zh-CN" sz="3200" b="0" i="1" smtClean="0">
                              <a:latin typeface="Cambria Math"/>
                            </a:rPr>
                            <m:t>𝑄</m:t>
                          </m:r>
                        </m:num>
                        <m:den>
                          <m:r>
                            <a:rPr lang="en-US" altLang="zh-CN" sz="3200" b="0" i="1" smtClean="0">
                              <a:latin typeface="Cambria Math"/>
                            </a:rPr>
                            <m:t>𝑡</m:t>
                          </m:r>
                        </m:den>
                      </m:f>
                      <m:r>
                        <a:rPr lang="en-US" altLang="zh-CN" sz="3200" b="0" i="1" smtClean="0">
                          <a:latin typeface="Cambria Math"/>
                        </a:rPr>
                        <m:t>=</m:t>
                      </m:r>
                      <m:sSup>
                        <m:sSupPr>
                          <m:ctrlPr>
                            <a:rPr lang="en-US" altLang="zh-CN" sz="3200" b="0" i="1" smtClean="0">
                              <a:latin typeface="Cambria Math"/>
                            </a:rPr>
                          </m:ctrlPr>
                        </m:sSupPr>
                        <m:e>
                          <m:r>
                            <a:rPr lang="en-US" altLang="zh-CN" sz="3200" b="0" i="1" smtClean="0">
                              <a:latin typeface="Cambria Math"/>
                            </a:rPr>
                            <m:t>𝐼</m:t>
                          </m:r>
                        </m:e>
                        <m:sup>
                          <m:r>
                            <a:rPr lang="en-US" altLang="zh-CN" sz="3200" b="0" i="1" smtClean="0">
                              <a:latin typeface="Cambria Math"/>
                            </a:rPr>
                            <m:t>2</m:t>
                          </m:r>
                        </m:sup>
                      </m:sSup>
                      <m:r>
                        <a:rPr lang="en-US" altLang="zh-CN" sz="3200" b="0" i="1" smtClean="0">
                          <a:latin typeface="Cambria Math"/>
                        </a:rPr>
                        <m:t>𝑅</m:t>
                      </m:r>
                      <m:r>
                        <a:rPr lang="en-US" altLang="zh-CN" sz="3200" b="0" i="1" smtClean="0">
                          <a:latin typeface="Cambria Math"/>
                        </a:rPr>
                        <m:t>=</m:t>
                      </m:r>
                      <m:f>
                        <m:fPr>
                          <m:ctrlPr>
                            <a:rPr lang="en-US" altLang="zh-CN" sz="3200" b="0" i="1" smtClean="0">
                              <a:latin typeface="Cambria Math"/>
                            </a:rPr>
                          </m:ctrlPr>
                        </m:fPr>
                        <m:num>
                          <m:sSup>
                            <m:sSupPr>
                              <m:ctrlPr>
                                <a:rPr lang="en-US" altLang="zh-CN" sz="3200" b="0" i="1" smtClean="0">
                                  <a:latin typeface="Cambria Math"/>
                                </a:rPr>
                              </m:ctrlPr>
                            </m:sSupPr>
                            <m:e>
                              <m:r>
                                <a:rPr lang="en-US" altLang="zh-CN" sz="3200" b="0" i="1" smtClean="0">
                                  <a:latin typeface="Cambria Math"/>
                                </a:rPr>
                                <m:t>𝑈</m:t>
                              </m:r>
                            </m:e>
                            <m:sup>
                              <m:r>
                                <a:rPr lang="en-US" altLang="zh-CN" sz="3200" b="0" i="1" smtClean="0">
                                  <a:latin typeface="Cambria Math"/>
                                </a:rPr>
                                <m:t>2</m:t>
                              </m:r>
                            </m:sup>
                          </m:sSup>
                        </m:num>
                        <m:den>
                          <m:r>
                            <a:rPr lang="en-US" altLang="zh-CN" sz="3200" b="0" i="1" smtClean="0">
                              <a:latin typeface="Cambria Math"/>
                            </a:rPr>
                            <m:t>𝑅</m:t>
                          </m:r>
                        </m:den>
                      </m:f>
                    </m:oMath>
                  </m:oMathPara>
                </a14:m>
                <a:endParaRPr lang="en-US" altLang="zh-CN" sz="3200" dirty="0" smtClean="0"/>
              </a:p>
              <a:p>
                <a:r>
                  <a:rPr lang="zh-CN" altLang="en-US" sz="3200" dirty="0" smtClean="0"/>
                  <a:t>电流通过导体时，导体中单位体积内产生的热功率称为</a:t>
                </a:r>
                <a:r>
                  <a:rPr lang="zh-CN" altLang="en-US" sz="3200" b="1" dirty="0" smtClean="0">
                    <a:solidFill>
                      <a:srgbClr val="C00000"/>
                    </a:solidFill>
                  </a:rPr>
                  <a:t>热功率密度</a:t>
                </a:r>
                <a:r>
                  <a:rPr lang="zh-CN" altLang="en-US" sz="3200" dirty="0" smtClean="0"/>
                  <a:t>，即</a:t>
                </a:r>
                <a14:m>
                  <m:oMath xmlns:m="http://schemas.openxmlformats.org/officeDocument/2006/math">
                    <m:r>
                      <a:rPr lang="en-US" altLang="zh-CN" sz="3200" b="0" i="1" smtClean="0">
                        <a:solidFill>
                          <a:srgbClr val="C00000"/>
                        </a:solidFill>
                        <a:latin typeface="Cambria Math"/>
                      </a:rPr>
                      <m:t>𝑝</m:t>
                    </m:r>
                    <m:r>
                      <a:rPr lang="en-US" altLang="zh-CN" sz="3200" b="0" i="1" smtClean="0">
                        <a:solidFill>
                          <a:srgbClr val="C00000"/>
                        </a:solidFill>
                        <a:latin typeface="Cambria Math"/>
                      </a:rPr>
                      <m:t>=</m:t>
                    </m:r>
                    <m:f>
                      <m:fPr>
                        <m:ctrlPr>
                          <a:rPr lang="en-US" altLang="zh-CN" sz="3200" b="0" i="1" smtClean="0">
                            <a:solidFill>
                              <a:srgbClr val="C00000"/>
                            </a:solidFill>
                            <a:latin typeface="Cambria Math"/>
                          </a:rPr>
                        </m:ctrlPr>
                      </m:fPr>
                      <m:num>
                        <m:r>
                          <a:rPr lang="en-US" altLang="zh-CN" sz="3200" b="0" i="1" smtClean="0">
                            <a:solidFill>
                              <a:srgbClr val="C00000"/>
                            </a:solidFill>
                            <a:latin typeface="Cambria Math"/>
                          </a:rPr>
                          <m:t>𝑃</m:t>
                        </m:r>
                      </m:num>
                      <m:den>
                        <m:r>
                          <a:rPr lang="en-US" altLang="zh-CN" sz="3200" b="0" i="1" smtClean="0">
                            <a:solidFill>
                              <a:srgbClr val="C00000"/>
                            </a:solidFill>
                            <a:latin typeface="Cambria Math"/>
                          </a:rPr>
                          <m:t>𝑉</m:t>
                        </m:r>
                      </m:den>
                    </m:f>
                  </m:oMath>
                </a14:m>
                <a:r>
                  <a:rPr lang="zh-CN" altLang="en-US" sz="3200" dirty="0" smtClean="0"/>
                  <a:t>，可以证明，焦耳定律的微分形式为：</a:t>
                </a:r>
                <a:endParaRPr lang="en-US" altLang="zh-CN" sz="3200" dirty="0" smtClean="0"/>
              </a:p>
              <a:p>
                <a:pPr/>
                <a14:m>
                  <m:oMathPara xmlns:m="http://schemas.openxmlformats.org/officeDocument/2006/math">
                    <m:oMathParaPr>
                      <m:jc m:val="centerGroup"/>
                    </m:oMathParaPr>
                    <m:oMath xmlns:m="http://schemas.openxmlformats.org/officeDocument/2006/math">
                      <m:r>
                        <a:rPr lang="en-US" altLang="zh-CN" sz="3200" b="0" i="1" smtClean="0">
                          <a:solidFill>
                            <a:srgbClr val="C00000"/>
                          </a:solidFill>
                          <a:latin typeface="Cambria Math"/>
                        </a:rPr>
                        <m:t>𝑝</m:t>
                      </m:r>
                      <m:r>
                        <a:rPr lang="en-US" altLang="zh-CN" sz="3200" b="0" i="1" smtClean="0">
                          <a:solidFill>
                            <a:srgbClr val="C00000"/>
                          </a:solidFill>
                          <a:latin typeface="Cambria Math"/>
                        </a:rPr>
                        <m:t>=</m:t>
                      </m:r>
                      <m:r>
                        <a:rPr lang="zh-CN" altLang="en-US" sz="3200" b="0" i="1" smtClean="0">
                          <a:solidFill>
                            <a:srgbClr val="C00000"/>
                          </a:solidFill>
                          <a:latin typeface="Cambria Math"/>
                        </a:rPr>
                        <m:t>𝜎</m:t>
                      </m:r>
                      <m:sSup>
                        <m:sSupPr>
                          <m:ctrlPr>
                            <a:rPr lang="en-US" altLang="zh-CN" sz="3200" b="0" i="1" smtClean="0">
                              <a:solidFill>
                                <a:srgbClr val="C00000"/>
                              </a:solidFill>
                              <a:latin typeface="Cambria Math"/>
                            </a:rPr>
                          </m:ctrlPr>
                        </m:sSupPr>
                        <m:e>
                          <m:r>
                            <a:rPr lang="en-US" altLang="zh-CN" sz="3200" b="0" i="1" smtClean="0">
                              <a:solidFill>
                                <a:srgbClr val="C00000"/>
                              </a:solidFill>
                              <a:latin typeface="Cambria Math"/>
                            </a:rPr>
                            <m:t>𝐸</m:t>
                          </m:r>
                        </m:e>
                        <m:sup>
                          <m:r>
                            <a:rPr lang="en-US" altLang="zh-CN" sz="3200" b="0" i="1" smtClean="0">
                              <a:solidFill>
                                <a:srgbClr val="C00000"/>
                              </a:solidFill>
                              <a:latin typeface="Cambria Math"/>
                            </a:rPr>
                            <m:t>2</m:t>
                          </m:r>
                        </m:sup>
                      </m:sSup>
                    </m:oMath>
                  </m:oMathPara>
                </a14:m>
                <a:endParaRPr lang="en-US" altLang="zh-CN" sz="3200" dirty="0" smtClean="0"/>
              </a:p>
              <a:p>
                <a:r>
                  <a:rPr lang="zh-CN" altLang="en-US" sz="3200" dirty="0" smtClean="0"/>
                  <a:t>此式表明：导体内某点的热功率密度与该点的场强的平方成正比，比例系数为该点导体的电导率。</a:t>
                </a:r>
                <a:endParaRPr lang="zh-CN" altLang="en-US"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179512" y="761008"/>
                <a:ext cx="8208912" cy="5719514"/>
              </a:xfrm>
              <a:prstGeom prst="rect">
                <a:avLst/>
              </a:prstGeom>
              <a:blipFill rotWithShape="1">
                <a:blip r:embed="rId3"/>
                <a:stretch>
                  <a:fillRect l="-1856" t="-1919" r="-6756" b="-20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989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1"/>
          <p:cNvSpPr>
            <a:spLocks noGrp="1" noChangeArrowheads="1"/>
          </p:cNvSpPr>
          <p:nvPr>
            <p:ph idx="1"/>
          </p:nvPr>
        </p:nvSpPr>
        <p:spPr/>
        <p:txBody>
          <a:bodyPr/>
          <a:lstStyle/>
          <a:p>
            <a:pPr lvl="0"/>
            <a:endParaRPr lang="en-US" altLang="zh-CN" noProof="0" dirty="0" smtClean="0"/>
          </a:p>
          <a:p>
            <a:pPr lvl="0"/>
            <a:endParaRPr lang="en-US" altLang="zh-CN" noProof="0" dirty="0" smtClean="0"/>
          </a:p>
          <a:p>
            <a:pPr lvl="0"/>
            <a:endParaRPr lang="zh-CN" altLang="en-US" noProof="0" dirty="0" smtClean="0"/>
          </a:p>
        </p:txBody>
      </p:sp>
      <p:sp>
        <p:nvSpPr>
          <p:cNvPr id="3" name="TextBox 2"/>
          <p:cNvSpPr txBox="1"/>
          <p:nvPr/>
        </p:nvSpPr>
        <p:spPr>
          <a:xfrm>
            <a:off x="179512" y="764704"/>
            <a:ext cx="8208912" cy="1440160"/>
          </a:xfrm>
          <a:prstGeom prst="rect">
            <a:avLst/>
          </a:prstGeom>
          <a:noFill/>
        </p:spPr>
        <p:txBody>
          <a:bodyPr wrap="square" rtlCol="0">
            <a:spAutoFit/>
          </a:bodyPr>
          <a:lstStyle/>
          <a:p>
            <a:endParaRPr lang="zh-CN" altLang="en-US" dirty="0">
              <a:solidFill>
                <a:prstClr val="black"/>
              </a:solidFill>
            </a:endParaRPr>
          </a:p>
        </p:txBody>
      </p:sp>
      <mc:AlternateContent xmlns:mc="http://schemas.openxmlformats.org/markup-compatibility/2006" xmlns:a14="http://schemas.microsoft.com/office/drawing/2010/main">
        <mc:Choice Requires="a14">
          <p:sp>
            <p:nvSpPr>
              <p:cNvPr id="5" name="TextBox 4"/>
              <p:cNvSpPr txBox="1"/>
              <p:nvPr/>
            </p:nvSpPr>
            <p:spPr>
              <a:xfrm>
                <a:off x="179512" y="1268760"/>
                <a:ext cx="8712968" cy="5345887"/>
              </a:xfrm>
              <a:prstGeom prst="rect">
                <a:avLst/>
              </a:prstGeom>
              <a:noFill/>
            </p:spPr>
            <p:txBody>
              <a:bodyPr wrap="square" rtlCol="0">
                <a:spAutoFit/>
              </a:bodyPr>
              <a:lstStyle/>
              <a:p>
                <a:r>
                  <a:rPr lang="en-US" altLang="zh-CN" sz="3200" dirty="0" smtClean="0">
                    <a:solidFill>
                      <a:prstClr val="black"/>
                    </a:solidFill>
                  </a:rPr>
                  <a:t>	</a:t>
                </a:r>
                <a:r>
                  <a:rPr lang="zh-CN" altLang="en-US" sz="3200" dirty="0" smtClean="0">
                    <a:solidFill>
                      <a:prstClr val="black"/>
                    </a:solidFill>
                  </a:rPr>
                  <a:t>电阻</a:t>
                </a:r>
                <a14:m>
                  <m:oMath xmlns:m="http://schemas.openxmlformats.org/officeDocument/2006/math">
                    <m:r>
                      <a:rPr lang="en-US" altLang="zh-CN" sz="3200" b="0" i="1" smtClean="0">
                        <a:solidFill>
                          <a:prstClr val="black"/>
                        </a:solidFill>
                        <a:latin typeface="Cambria Math"/>
                      </a:rPr>
                      <m:t>𝑅</m:t>
                    </m:r>
                    <m:r>
                      <a:rPr lang="en-US" altLang="zh-CN" sz="3200" b="0" i="1" smtClean="0">
                        <a:solidFill>
                          <a:prstClr val="black"/>
                        </a:solidFill>
                        <a:latin typeface="Cambria Math"/>
                      </a:rPr>
                      <m:t>=</m:t>
                    </m:r>
                    <m:r>
                      <a:rPr lang="zh-CN" altLang="en-US" sz="3200" b="0" i="1" smtClean="0">
                        <a:solidFill>
                          <a:prstClr val="black"/>
                        </a:solidFill>
                        <a:latin typeface="Cambria Math"/>
                      </a:rPr>
                      <m:t>𝜌</m:t>
                    </m:r>
                    <m:f>
                      <m:fPr>
                        <m:ctrlPr>
                          <a:rPr lang="en-US" altLang="zh-CN" sz="3200" b="0" i="1" smtClean="0">
                            <a:solidFill>
                              <a:prstClr val="black"/>
                            </a:solidFill>
                            <a:latin typeface="Cambria Math"/>
                          </a:rPr>
                        </m:ctrlPr>
                      </m:fPr>
                      <m:num>
                        <m:r>
                          <a:rPr lang="en-US" altLang="zh-CN" sz="3200" b="0" i="1" smtClean="0">
                            <a:solidFill>
                              <a:prstClr val="black"/>
                            </a:solidFill>
                            <a:latin typeface="Cambria Math"/>
                          </a:rPr>
                          <m:t>𝐿</m:t>
                        </m:r>
                      </m:num>
                      <m:den>
                        <m:r>
                          <a:rPr lang="en-US" altLang="zh-CN" sz="3200" b="0" i="1" smtClean="0">
                            <a:solidFill>
                              <a:prstClr val="black"/>
                            </a:solidFill>
                            <a:latin typeface="Cambria Math"/>
                          </a:rPr>
                          <m:t>𝑆</m:t>
                        </m:r>
                      </m:den>
                    </m:f>
                  </m:oMath>
                </a14:m>
                <a:r>
                  <a:rPr lang="zh-CN" altLang="en-US" sz="3200" dirty="0" smtClean="0">
                    <a:solidFill>
                      <a:prstClr val="black"/>
                    </a:solidFill>
                  </a:rPr>
                  <a:t>，电阻率与材料本身的性质有关，这些性质包括：成分、加工方式、温度。其中温度尤其重要。金属的电阻率与温度的关系：</a:t>
                </a:r>
                <a:endParaRPr lang="en-US" altLang="zh-CN" sz="3200" dirty="0" smtClean="0">
                  <a:solidFill>
                    <a:prstClr val="black"/>
                  </a:solidFill>
                </a:endParaRPr>
              </a:p>
              <a:p>
                <a:pPr/>
                <a14:m>
                  <m:oMathPara xmlns:m="http://schemas.openxmlformats.org/officeDocument/2006/math">
                    <m:oMathParaPr>
                      <m:jc m:val="centerGroup"/>
                    </m:oMathParaPr>
                    <m:oMath xmlns:m="http://schemas.openxmlformats.org/officeDocument/2006/math">
                      <m:r>
                        <a:rPr lang="zh-CN" altLang="en-US" sz="3200" i="1" smtClean="0">
                          <a:solidFill>
                            <a:prstClr val="black"/>
                          </a:solidFill>
                          <a:latin typeface="Cambria Math"/>
                        </a:rPr>
                        <m:t>𝜌</m:t>
                      </m:r>
                      <m:r>
                        <a:rPr lang="en-US" altLang="zh-CN" sz="3200" b="0" i="1" smtClean="0">
                          <a:solidFill>
                            <a:prstClr val="black"/>
                          </a:solidFill>
                          <a:latin typeface="Cambria Math"/>
                        </a:rPr>
                        <m:t>=</m:t>
                      </m:r>
                      <m:sSub>
                        <m:sSubPr>
                          <m:ctrlPr>
                            <a:rPr lang="en-US" altLang="zh-CN" sz="3200" b="0" i="1" smtClean="0">
                              <a:solidFill>
                                <a:prstClr val="black"/>
                              </a:solidFill>
                              <a:latin typeface="Cambria Math"/>
                            </a:rPr>
                          </m:ctrlPr>
                        </m:sSubPr>
                        <m:e>
                          <m:r>
                            <a:rPr lang="zh-CN" altLang="en-US" sz="3200" b="0" i="1" smtClean="0">
                              <a:solidFill>
                                <a:prstClr val="black"/>
                              </a:solidFill>
                              <a:latin typeface="Cambria Math"/>
                            </a:rPr>
                            <m:t>𝜌</m:t>
                          </m:r>
                        </m:e>
                        <m:sub>
                          <m:r>
                            <a:rPr lang="en-US" altLang="zh-CN" sz="3200" b="0" i="1" smtClean="0">
                              <a:solidFill>
                                <a:prstClr val="black"/>
                              </a:solidFill>
                              <a:latin typeface="Cambria Math"/>
                            </a:rPr>
                            <m:t>0</m:t>
                          </m:r>
                        </m:sub>
                      </m:sSub>
                      <m:d>
                        <m:dPr>
                          <m:begChr m:val="（"/>
                          <m:endChr m:val="）"/>
                          <m:ctrlPr>
                            <a:rPr lang="zh-CN" altLang="en-US" sz="3200" b="0" i="1" smtClean="0">
                              <a:solidFill>
                                <a:prstClr val="black"/>
                              </a:solidFill>
                              <a:latin typeface="Cambria Math"/>
                            </a:rPr>
                          </m:ctrlPr>
                        </m:dPr>
                        <m:e>
                          <m:r>
                            <a:rPr lang="en-US" altLang="zh-CN" sz="3200" b="0" i="1" smtClean="0">
                              <a:solidFill>
                                <a:prstClr val="black"/>
                              </a:solidFill>
                              <a:latin typeface="Cambria Math"/>
                            </a:rPr>
                            <m:t>1+</m:t>
                          </m:r>
                          <m:r>
                            <a:rPr lang="zh-CN" altLang="en-US" sz="3200" b="0" i="1" smtClean="0">
                              <a:solidFill>
                                <a:prstClr val="black"/>
                              </a:solidFill>
                              <a:latin typeface="Cambria Math"/>
                            </a:rPr>
                            <m:t>𝛼</m:t>
                          </m:r>
                          <m:r>
                            <a:rPr lang="en-US" altLang="zh-CN" sz="3200" b="0" i="1" smtClean="0">
                              <a:solidFill>
                                <a:prstClr val="black"/>
                              </a:solidFill>
                              <a:latin typeface="Cambria Math"/>
                            </a:rPr>
                            <m:t>𝑡</m:t>
                          </m:r>
                        </m:e>
                      </m:d>
                    </m:oMath>
                  </m:oMathPara>
                </a14:m>
                <a:endParaRPr lang="en-US" altLang="zh-CN" sz="3200" b="0" dirty="0" smtClean="0">
                  <a:solidFill>
                    <a:prstClr val="black"/>
                  </a:solidFill>
                </a:endParaRPr>
              </a:p>
              <a:p>
                <a:r>
                  <a:rPr lang="zh-CN" altLang="en-US" sz="3200" dirty="0" smtClean="0">
                    <a:solidFill>
                      <a:prstClr val="black"/>
                    </a:solidFill>
                  </a:rPr>
                  <a:t>式中</a:t>
                </a:r>
                <a14:m>
                  <m:oMath xmlns:m="http://schemas.openxmlformats.org/officeDocument/2006/math">
                    <m:r>
                      <a:rPr lang="en-US" altLang="zh-CN" sz="3200" b="0" i="1" smtClean="0">
                        <a:solidFill>
                          <a:prstClr val="black"/>
                        </a:solidFill>
                        <a:latin typeface="Cambria Math"/>
                      </a:rPr>
                      <m:t>𝑡</m:t>
                    </m:r>
                  </m:oMath>
                </a14:m>
                <a:r>
                  <a:rPr lang="zh-CN" altLang="en-US" sz="3200" dirty="0" smtClean="0">
                    <a:solidFill>
                      <a:prstClr val="black"/>
                    </a:solidFill>
                  </a:rPr>
                  <a:t>是摄氏温度，</a:t>
                </a:r>
                <a14:m>
                  <m:oMath xmlns:m="http://schemas.openxmlformats.org/officeDocument/2006/math">
                    <m:sSub>
                      <m:sSubPr>
                        <m:ctrlPr>
                          <a:rPr lang="en-US" altLang="zh-CN" sz="3200" i="1" smtClean="0">
                            <a:solidFill>
                              <a:prstClr val="black"/>
                            </a:solidFill>
                            <a:latin typeface="Cambria Math"/>
                          </a:rPr>
                        </m:ctrlPr>
                      </m:sSubPr>
                      <m:e>
                        <m:r>
                          <a:rPr lang="zh-CN" altLang="en-US" sz="3200" i="1" smtClean="0">
                            <a:solidFill>
                              <a:prstClr val="black"/>
                            </a:solidFill>
                            <a:latin typeface="Cambria Math"/>
                          </a:rPr>
                          <m:t>𝜌</m:t>
                        </m:r>
                      </m:e>
                      <m:sub>
                        <m:r>
                          <a:rPr lang="en-US" altLang="zh-CN" sz="3200" b="0" i="1" smtClean="0">
                            <a:solidFill>
                              <a:prstClr val="black"/>
                            </a:solidFill>
                            <a:latin typeface="Cambria Math"/>
                          </a:rPr>
                          <m:t>0</m:t>
                        </m:r>
                      </m:sub>
                    </m:sSub>
                  </m:oMath>
                </a14:m>
                <a:r>
                  <a:rPr lang="zh-CN" altLang="en-US" sz="3200" dirty="0" smtClean="0">
                    <a:solidFill>
                      <a:prstClr val="black"/>
                    </a:solidFill>
                  </a:rPr>
                  <a:t>是零摄氏度时的电阻率</a:t>
                </a:r>
                <a14:m>
                  <m:oMath xmlns:m="http://schemas.openxmlformats.org/officeDocument/2006/math">
                    <m:r>
                      <a:rPr lang="zh-CN" altLang="en-US" sz="3200" b="0" i="1" smtClean="0">
                        <a:solidFill>
                          <a:prstClr val="black"/>
                        </a:solidFill>
                        <a:latin typeface="Cambria Math"/>
                      </a:rPr>
                      <m:t>，</m:t>
                    </m:r>
                    <m:r>
                      <a:rPr lang="zh-CN" altLang="en-US" sz="3200" i="1">
                        <a:solidFill>
                          <a:prstClr val="black"/>
                        </a:solidFill>
                        <a:latin typeface="Cambria Math"/>
                      </a:rPr>
                      <m:t>𝛼</m:t>
                    </m:r>
                  </m:oMath>
                </a14:m>
                <a:r>
                  <a:rPr lang="zh-CN" altLang="en-US" sz="3200" dirty="0" smtClean="0">
                    <a:solidFill>
                      <a:prstClr val="black"/>
                    </a:solidFill>
                  </a:rPr>
                  <a:t>是电阻温度系数。</a:t>
                </a:r>
                <a:endParaRPr lang="en-US" altLang="zh-CN" sz="3200" dirty="0" smtClean="0">
                  <a:solidFill>
                    <a:prstClr val="black"/>
                  </a:solidFill>
                </a:endParaRPr>
              </a:p>
              <a:p>
                <a:r>
                  <a:rPr lang="zh-CN" altLang="en-US" sz="3200" dirty="0">
                    <a:solidFill>
                      <a:prstClr val="black"/>
                    </a:solidFill>
                  </a:rPr>
                  <a:t>上</a:t>
                </a:r>
                <a:r>
                  <a:rPr lang="zh-CN" altLang="en-US" sz="3200" dirty="0" smtClean="0">
                    <a:solidFill>
                      <a:prstClr val="black"/>
                    </a:solidFill>
                  </a:rPr>
                  <a:t>式若用绝对温度表示则为：</a:t>
                </a:r>
                <a:endParaRPr lang="en-US" altLang="zh-CN" sz="3200" dirty="0" smtClean="0">
                  <a:solidFill>
                    <a:prstClr val="black"/>
                  </a:solidFill>
                </a:endParaRPr>
              </a:p>
              <a:p>
                <a:pPr/>
                <a14:m>
                  <m:oMathPara xmlns:m="http://schemas.openxmlformats.org/officeDocument/2006/math">
                    <m:oMathParaPr>
                      <m:jc m:val="centerGroup"/>
                    </m:oMathParaPr>
                    <m:oMath xmlns:m="http://schemas.openxmlformats.org/officeDocument/2006/math">
                      <m:r>
                        <a:rPr lang="zh-CN" altLang="en-US" sz="3200" i="1" smtClean="0">
                          <a:solidFill>
                            <a:prstClr val="black"/>
                          </a:solidFill>
                          <a:latin typeface="Cambria Math"/>
                        </a:rPr>
                        <m:t>𝜌</m:t>
                      </m:r>
                      <m:r>
                        <a:rPr lang="en-US" altLang="zh-CN" sz="3200" b="0" i="1" smtClean="0">
                          <a:solidFill>
                            <a:prstClr val="black"/>
                          </a:solidFill>
                          <a:latin typeface="Cambria Math"/>
                        </a:rPr>
                        <m:t>=</m:t>
                      </m:r>
                      <m:sSub>
                        <m:sSubPr>
                          <m:ctrlPr>
                            <a:rPr lang="en-US" altLang="zh-CN" sz="3200" b="0" i="1" smtClean="0">
                              <a:solidFill>
                                <a:prstClr val="black"/>
                              </a:solidFill>
                              <a:latin typeface="Cambria Math"/>
                            </a:rPr>
                          </m:ctrlPr>
                        </m:sSubPr>
                        <m:e>
                          <m:r>
                            <a:rPr lang="zh-CN" altLang="en-US" sz="3200" b="0" i="1" smtClean="0">
                              <a:solidFill>
                                <a:prstClr val="black"/>
                              </a:solidFill>
                              <a:latin typeface="Cambria Math"/>
                            </a:rPr>
                            <m:t>𝜌</m:t>
                          </m:r>
                        </m:e>
                        <m:sub>
                          <m:r>
                            <a:rPr lang="en-US" altLang="zh-CN" sz="3200" b="0" i="1" smtClean="0">
                              <a:solidFill>
                                <a:prstClr val="black"/>
                              </a:solidFill>
                              <a:latin typeface="Cambria Math"/>
                            </a:rPr>
                            <m:t>0</m:t>
                          </m:r>
                        </m:sub>
                      </m:sSub>
                      <m:r>
                        <a:rPr lang="zh-CN" altLang="en-US" sz="3200" b="0" i="1" smtClean="0">
                          <a:solidFill>
                            <a:prstClr val="black"/>
                          </a:solidFill>
                          <a:latin typeface="Cambria Math"/>
                        </a:rPr>
                        <m:t>𝛼</m:t>
                      </m:r>
                      <m:d>
                        <m:dPr>
                          <m:begChr m:val="（"/>
                          <m:endChr m:val="）"/>
                          <m:ctrlPr>
                            <a:rPr lang="zh-CN" altLang="en-US" sz="3200" b="0" i="1" smtClean="0">
                              <a:solidFill>
                                <a:prstClr val="black"/>
                              </a:solidFill>
                              <a:latin typeface="Cambria Math"/>
                            </a:rPr>
                          </m:ctrlPr>
                        </m:dPr>
                        <m:e>
                          <m:f>
                            <m:fPr>
                              <m:ctrlPr>
                                <a:rPr lang="en-US" altLang="zh-CN" sz="3200" b="0" i="1" smtClean="0">
                                  <a:solidFill>
                                    <a:prstClr val="black"/>
                                  </a:solidFill>
                                  <a:latin typeface="Cambria Math"/>
                                </a:rPr>
                              </m:ctrlPr>
                            </m:fPr>
                            <m:num>
                              <m:r>
                                <a:rPr lang="en-US" altLang="zh-CN" sz="3200" b="0" i="1" smtClean="0">
                                  <a:solidFill>
                                    <a:prstClr val="black"/>
                                  </a:solidFill>
                                  <a:latin typeface="Cambria Math"/>
                                </a:rPr>
                                <m:t>1</m:t>
                              </m:r>
                            </m:num>
                            <m:den>
                              <m:r>
                                <a:rPr lang="zh-CN" altLang="en-US" sz="3200" b="0" i="1" smtClean="0">
                                  <a:solidFill>
                                    <a:prstClr val="black"/>
                                  </a:solidFill>
                                  <a:latin typeface="Cambria Math"/>
                                </a:rPr>
                                <m:t>𝛼</m:t>
                              </m:r>
                            </m:den>
                          </m:f>
                          <m:r>
                            <a:rPr lang="en-US" altLang="zh-CN" sz="3200" b="0" i="1" smtClean="0">
                              <a:solidFill>
                                <a:prstClr val="black"/>
                              </a:solidFill>
                              <a:latin typeface="Cambria Math"/>
                            </a:rPr>
                            <m:t>+</m:t>
                          </m:r>
                          <m:r>
                            <a:rPr lang="en-US" altLang="zh-CN" sz="3200" b="0" i="1" smtClean="0">
                              <a:solidFill>
                                <a:prstClr val="black"/>
                              </a:solidFill>
                              <a:latin typeface="Cambria Math"/>
                            </a:rPr>
                            <m:t>𝑡</m:t>
                          </m:r>
                        </m:e>
                      </m:d>
                      <m:r>
                        <a:rPr lang="en-US" altLang="zh-CN" sz="3200" b="0" i="0" smtClean="0">
                          <a:solidFill>
                            <a:prstClr val="black"/>
                          </a:solidFill>
                          <a:latin typeface="Cambria Math"/>
                        </a:rPr>
                        <m:t>=</m:t>
                      </m:r>
                      <m:sSub>
                        <m:sSubPr>
                          <m:ctrlPr>
                            <a:rPr lang="en-US" altLang="zh-CN" sz="3200" b="0" i="1" smtClean="0">
                              <a:solidFill>
                                <a:prstClr val="black"/>
                              </a:solidFill>
                              <a:latin typeface="Cambria Math"/>
                            </a:rPr>
                          </m:ctrlPr>
                        </m:sSubPr>
                        <m:e>
                          <m:r>
                            <a:rPr lang="zh-CN" altLang="en-US" sz="3200" b="0" i="1" smtClean="0">
                              <a:solidFill>
                                <a:prstClr val="black"/>
                              </a:solidFill>
                              <a:latin typeface="Cambria Math"/>
                            </a:rPr>
                            <m:t>𝜌</m:t>
                          </m:r>
                        </m:e>
                        <m:sub>
                          <m:r>
                            <a:rPr lang="en-US" altLang="zh-CN" sz="3200" b="0" i="1" smtClean="0">
                              <a:solidFill>
                                <a:prstClr val="black"/>
                              </a:solidFill>
                              <a:latin typeface="Cambria Math"/>
                            </a:rPr>
                            <m:t>0</m:t>
                          </m:r>
                        </m:sub>
                      </m:sSub>
                      <m:r>
                        <a:rPr lang="zh-CN" altLang="en-US" sz="3200" b="0" i="1" smtClean="0">
                          <a:solidFill>
                            <a:prstClr val="black"/>
                          </a:solidFill>
                          <a:latin typeface="Cambria Math"/>
                        </a:rPr>
                        <m:t>𝛼</m:t>
                      </m:r>
                      <m:r>
                        <a:rPr lang="en-US" altLang="zh-CN" sz="3200" b="0" i="1" smtClean="0">
                          <a:solidFill>
                            <a:prstClr val="black"/>
                          </a:solidFill>
                          <a:latin typeface="Cambria Math"/>
                        </a:rPr>
                        <m:t>𝑇</m:t>
                      </m:r>
                    </m:oMath>
                  </m:oMathPara>
                </a14:m>
                <a:endParaRPr lang="en-US" altLang="zh-CN" sz="3200" dirty="0" smtClean="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79512" y="1268760"/>
                <a:ext cx="8712968" cy="5345887"/>
              </a:xfrm>
              <a:prstGeom prst="rect">
                <a:avLst/>
              </a:prstGeom>
              <a:blipFill rotWithShape="1">
                <a:blip r:embed="rId3"/>
                <a:stretch>
                  <a:fillRect l="-1748" t="-228"/>
                </a:stretch>
              </a:blipFill>
            </p:spPr>
            <p:txBody>
              <a:bodyPr/>
              <a:lstStyle/>
              <a:p>
                <a:r>
                  <a:rPr lang="zh-CN" altLang="en-US">
                    <a:noFill/>
                  </a:rPr>
                  <a:t> </a:t>
                </a:r>
              </a:p>
            </p:txBody>
          </p:sp>
        </mc:Fallback>
      </mc:AlternateContent>
      <p:sp>
        <p:nvSpPr>
          <p:cNvPr id="8" name="标题 1"/>
          <p:cNvSpPr>
            <a:spLocks noGrp="1"/>
          </p:cNvSpPr>
          <p:nvPr>
            <p:ph type="title"/>
          </p:nvPr>
        </p:nvSpPr>
        <p:spPr>
          <a:xfrm>
            <a:off x="179512" y="332656"/>
            <a:ext cx="8640960" cy="936104"/>
          </a:xfrm>
        </p:spPr>
        <p:txBody>
          <a:bodyPr>
            <a:normAutofit/>
          </a:bodyPr>
          <a:lstStyle/>
          <a:p>
            <a:r>
              <a:rPr lang="zh-CN" altLang="en-US" sz="3600" b="1" dirty="0" smtClean="0">
                <a:solidFill>
                  <a:srgbClr val="0000FF"/>
                </a:solidFill>
              </a:rPr>
              <a:t>三、导体电阻</a:t>
            </a:r>
            <a:endParaRPr lang="zh-CN" altLang="en-US" sz="3600" b="1" dirty="0">
              <a:solidFill>
                <a:srgbClr val="0000FF"/>
              </a:solidFill>
            </a:endParaRPr>
          </a:p>
        </p:txBody>
      </p:sp>
    </p:spTree>
    <p:extLst>
      <p:ext uri="{BB962C8B-B14F-4D97-AF65-F5344CB8AC3E}">
        <p14:creationId xmlns:p14="http://schemas.microsoft.com/office/powerpoint/2010/main" val="409086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21"/>
              <p:cNvSpPr>
                <a:spLocks noGrp="1" noChangeArrowheads="1"/>
              </p:cNvSpPr>
              <p:nvPr>
                <p:ph idx="1"/>
              </p:nvPr>
            </p:nvSpPr>
            <p:spPr bwMode="auto">
              <a:xfrm>
                <a:off x="0" y="1299617"/>
                <a:ext cx="9144000" cy="5297734"/>
              </a:xfrm>
              <a:prstGeom prst="rect">
                <a:avLst/>
              </a:prstGeom>
              <a:solidFill>
                <a:srgbClr val="000000">
                  <a:alpha val="0"/>
                </a:srgbClr>
              </a:solidFill>
              <a:ln/>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lvl="0" indent="0">
                  <a:spcBef>
                    <a:spcPts val="0"/>
                  </a:spcBef>
                  <a:buNone/>
                </a:pPr>
                <a:r>
                  <a:rPr kumimoji="0" lang="zh-CN" altLang="en-US" u="none" strike="noStrike" kern="0" cap="none" spc="0" normalizeH="0" baseline="0" noProof="0" dirty="0" smtClean="0">
                    <a:ln>
                      <a:noFill/>
                    </a:ln>
                    <a:effectLst/>
                    <a:uLnTx/>
                    <a:uFillTx/>
                    <a:latin typeface="+mn-ea"/>
                  </a:rPr>
                  <a:t>例</a:t>
                </a:r>
                <a:r>
                  <a:rPr kumimoji="0" lang="en-US" altLang="zh-CN" u="none" strike="noStrike" kern="0" cap="none" spc="0" normalizeH="0" baseline="0" noProof="0" dirty="0" smtClean="0">
                    <a:ln>
                      <a:noFill/>
                    </a:ln>
                    <a:effectLst/>
                    <a:uLnTx/>
                    <a:uFillTx/>
                    <a:latin typeface="+mn-ea"/>
                  </a:rPr>
                  <a:t>1</a:t>
                </a:r>
                <a:r>
                  <a:rPr kumimoji="0" lang="zh-CN" altLang="en-US" u="none" strike="noStrike" kern="0" cap="none" spc="0" normalizeH="0" baseline="0" noProof="0" dirty="0" smtClean="0">
                    <a:ln>
                      <a:noFill/>
                    </a:ln>
                    <a:effectLst/>
                    <a:uLnTx/>
                    <a:uFillTx/>
                    <a:latin typeface="+mn-ea"/>
                  </a:rPr>
                  <a:t>、半径为</a:t>
                </a:r>
                <a:r>
                  <a:rPr kumimoji="0" lang="en-US" altLang="zh-CN" u="none" strike="noStrike" kern="0" cap="none" spc="0" normalizeH="0" baseline="0" noProof="0" dirty="0" smtClean="0">
                    <a:ln>
                      <a:noFill/>
                    </a:ln>
                    <a:effectLst/>
                    <a:uLnTx/>
                    <a:uFillTx/>
                    <a:latin typeface="+mn-ea"/>
                  </a:rPr>
                  <a:t>a</a:t>
                </a:r>
                <a:r>
                  <a:rPr kumimoji="0" lang="zh-CN" altLang="en-US" u="none" strike="noStrike" kern="0" cap="none" spc="0" normalizeH="0" baseline="0" noProof="0" dirty="0" smtClean="0">
                    <a:ln>
                      <a:noFill/>
                    </a:ln>
                    <a:effectLst/>
                    <a:uLnTx/>
                    <a:uFillTx/>
                    <a:latin typeface="+mn-ea"/>
                  </a:rPr>
                  <a:t>的金属球埋入地下作为接地电极，电位为</a:t>
                </a:r>
                <a14:m>
                  <m:oMath xmlns:m="http://schemas.openxmlformats.org/officeDocument/2006/math">
                    <m:sSub>
                      <m:sSubPr>
                        <m:ctrlPr>
                          <a:rPr kumimoji="0" lang="en-US" altLang="zh-CN" i="1" u="none" strike="noStrike" kern="0" cap="none" spc="0" normalizeH="0" baseline="0" noProof="0" smtClean="0">
                            <a:ln>
                              <a:noFill/>
                            </a:ln>
                            <a:effectLst/>
                            <a:uLnTx/>
                            <a:uFillTx/>
                            <a:latin typeface="Cambria Math"/>
                          </a:rPr>
                        </m:ctrlPr>
                      </m:sSubPr>
                      <m:e>
                        <m:r>
                          <a:rPr kumimoji="0" lang="en-US" altLang="zh-CN" b="0" i="1" u="none" strike="noStrike" kern="0" cap="none" spc="0" normalizeH="0" baseline="0" noProof="0" smtClean="0">
                            <a:ln>
                              <a:noFill/>
                            </a:ln>
                            <a:effectLst/>
                            <a:uLnTx/>
                            <a:uFillTx/>
                            <a:latin typeface="Cambria Math"/>
                          </a:rPr>
                          <m:t>𝑈</m:t>
                        </m:r>
                      </m:e>
                      <m:sub>
                        <m:r>
                          <a:rPr kumimoji="0" lang="en-US" altLang="zh-CN" b="0" i="1" u="none" strike="noStrike" kern="0" cap="none" spc="0" normalizeH="0" baseline="0" noProof="0" smtClean="0">
                            <a:ln>
                              <a:noFill/>
                            </a:ln>
                            <a:effectLst/>
                            <a:uLnTx/>
                            <a:uFillTx/>
                            <a:latin typeface="Cambria Math"/>
                          </a:rPr>
                          <m:t>0</m:t>
                        </m:r>
                      </m:sub>
                    </m:sSub>
                  </m:oMath>
                </a14:m>
                <a:r>
                  <a:rPr kumimoji="0" lang="en-US" altLang="zh-CN" u="none" strike="noStrike" kern="0" cap="none" spc="0" normalizeH="0" baseline="0" noProof="0" dirty="0" smtClean="0">
                    <a:ln>
                      <a:noFill/>
                    </a:ln>
                    <a:effectLst/>
                    <a:uLnTx/>
                    <a:uFillTx/>
                    <a:latin typeface="+mn-ea"/>
                  </a:rPr>
                  <a:t>,</a:t>
                </a:r>
                <a:r>
                  <a:rPr kumimoji="0" lang="zh-CN" altLang="en-US" u="none" strike="noStrike" kern="0" cap="none" spc="0" normalizeH="0" baseline="0" noProof="0" dirty="0" smtClean="0">
                    <a:ln>
                      <a:noFill/>
                    </a:ln>
                    <a:effectLst/>
                    <a:uLnTx/>
                    <a:uFillTx/>
                    <a:latin typeface="+mn-ea"/>
                  </a:rPr>
                  <a:t>求电极的接地电阻及其周围的电位分布，大地的电导率为</a:t>
                </a:r>
                <a14:m>
                  <m:oMath xmlns:m="http://schemas.openxmlformats.org/officeDocument/2006/math">
                    <m:r>
                      <a:rPr kumimoji="0" lang="zh-CN" altLang="en-US" i="1" u="none" strike="noStrike" kern="0" cap="none" spc="0" normalizeH="0" baseline="0" noProof="0" smtClean="0">
                        <a:ln>
                          <a:noFill/>
                        </a:ln>
                        <a:effectLst/>
                        <a:uLnTx/>
                        <a:uFillTx/>
                        <a:latin typeface="Cambria Math"/>
                      </a:rPr>
                      <m:t>𝜎</m:t>
                    </m:r>
                    <m:r>
                      <a:rPr kumimoji="0" lang="zh-CN" altLang="en-US" b="0" i="1" u="none" strike="noStrike" kern="0" cap="none" spc="0" normalizeH="0" baseline="0" noProof="0" smtClean="0">
                        <a:ln>
                          <a:noFill/>
                        </a:ln>
                        <a:effectLst/>
                        <a:uLnTx/>
                        <a:uFillTx/>
                        <a:latin typeface="Cambria Math"/>
                      </a:rPr>
                      <m:t>。</m:t>
                    </m:r>
                  </m:oMath>
                </a14:m>
                <a:endParaRPr kumimoji="0" lang="en-US" altLang="zh-CN" u="none" strike="noStrike" kern="0" cap="none" spc="0" normalizeH="0" baseline="0" noProof="0" dirty="0" smtClean="0">
                  <a:ln>
                    <a:noFill/>
                  </a:ln>
                  <a:effectLst/>
                  <a:uLnTx/>
                  <a:uFillTx/>
                  <a:latin typeface="+mn-ea"/>
                </a:endParaRPr>
              </a:p>
              <a:p>
                <a:pPr marL="0" lvl="0" indent="0">
                  <a:spcBef>
                    <a:spcPts val="0"/>
                  </a:spcBef>
                  <a:buNone/>
                </a:pPr>
                <a:r>
                  <a:rPr kumimoji="0" lang="zh-CN" altLang="en-US" u="none" strike="noStrike" kern="0" cap="none" spc="0" normalizeH="0" baseline="0" noProof="0" dirty="0" smtClean="0">
                    <a:ln>
                      <a:noFill/>
                    </a:ln>
                    <a:effectLst/>
                    <a:uLnTx/>
                    <a:uFillTx/>
                    <a:latin typeface="+mn-ea"/>
                  </a:rPr>
                  <a:t>解</a:t>
                </a:r>
                <a:r>
                  <a:rPr lang="zh-CN" altLang="en-US" kern="0" dirty="0" smtClean="0">
                    <a:latin typeface="+mn-ea"/>
                  </a:rPr>
                  <a:t>：</a:t>
                </a:r>
                <a:r>
                  <a:rPr kumimoji="0" lang="zh-CN" altLang="en-US" u="none" strike="noStrike" kern="0" cap="none" spc="0" normalizeH="0" baseline="0" noProof="0" dirty="0" smtClean="0">
                    <a:ln>
                      <a:noFill/>
                    </a:ln>
                    <a:effectLst/>
                    <a:uLnTx/>
                    <a:uFillTx/>
                    <a:latin typeface="+mn-ea"/>
                  </a:rPr>
                  <a:t>接地电极的接地电阻</a:t>
                </a:r>
                <a:r>
                  <a:rPr lang="zh-CN" altLang="en-US" kern="0" dirty="0" smtClean="0">
                    <a:latin typeface="+mn-ea"/>
                  </a:rPr>
                  <a:t>电流</a:t>
                </a:r>
                <a:endParaRPr lang="en-US" altLang="zh-CN" kern="0" dirty="0" smtClean="0">
                  <a:latin typeface="+mn-ea"/>
                </a:endParaRPr>
              </a:p>
              <a:p>
                <a:pPr marL="0" lvl="0" indent="0">
                  <a:spcBef>
                    <a:spcPts val="0"/>
                  </a:spcBef>
                  <a:buNone/>
                </a:pPr>
                <a:r>
                  <a:rPr lang="en-US" altLang="zh-CN" kern="0" dirty="0">
                    <a:latin typeface="+mn-ea"/>
                  </a:rPr>
                  <a:t> </a:t>
                </a:r>
                <a:r>
                  <a:rPr lang="en-US" altLang="zh-CN" kern="0" dirty="0" smtClean="0">
                    <a:latin typeface="+mn-ea"/>
                  </a:rPr>
                  <a:t>   </a:t>
                </a:r>
                <a:r>
                  <a:rPr lang="zh-CN" altLang="en-US" kern="0" dirty="0" smtClean="0">
                    <a:latin typeface="+mn-ea"/>
                  </a:rPr>
                  <a:t>在地内流动过程中的</a:t>
                </a:r>
                <a:r>
                  <a:rPr kumimoji="0" lang="zh-CN" altLang="en-US" u="none" strike="noStrike" kern="0" cap="none" spc="0" normalizeH="0" baseline="0" noProof="0" dirty="0" smtClean="0">
                    <a:ln>
                      <a:noFill/>
                    </a:ln>
                    <a:effectLst/>
                    <a:uLnTx/>
                    <a:uFillTx/>
                    <a:latin typeface="+mn-ea"/>
                  </a:rPr>
                  <a:t>电阻，</a:t>
                </a:r>
                <a:endParaRPr kumimoji="0" lang="en-US" altLang="zh-CN" u="none" strike="noStrike" kern="0" cap="none" spc="0" normalizeH="0" baseline="0" noProof="0" dirty="0" smtClean="0">
                  <a:ln>
                    <a:noFill/>
                  </a:ln>
                  <a:effectLst/>
                  <a:uLnTx/>
                  <a:uFillTx/>
                  <a:latin typeface="+mn-ea"/>
                </a:endParaRPr>
              </a:p>
              <a:p>
                <a:pPr marL="0" lvl="0" indent="0">
                  <a:spcBef>
                    <a:spcPts val="0"/>
                  </a:spcBef>
                  <a:buNone/>
                </a:pPr>
                <a:r>
                  <a:rPr lang="en-US" altLang="zh-CN" kern="0" dirty="0">
                    <a:latin typeface="+mn-ea"/>
                  </a:rPr>
                  <a:t> </a:t>
                </a:r>
                <a:r>
                  <a:rPr lang="en-US" altLang="zh-CN" kern="0" dirty="0" smtClean="0">
                    <a:latin typeface="+mn-ea"/>
                  </a:rPr>
                  <a:t>  </a:t>
                </a:r>
                <a:r>
                  <a:rPr lang="zh-CN" altLang="en-US" kern="0" dirty="0">
                    <a:latin typeface="+mn-ea"/>
                  </a:rPr>
                  <a:t> </a:t>
                </a:r>
                <a:r>
                  <a:rPr kumimoji="0" lang="zh-CN" altLang="en-US" u="none" strike="noStrike" kern="0" cap="none" spc="0" normalizeH="0" baseline="0" noProof="0" dirty="0" smtClean="0">
                    <a:ln>
                      <a:noFill/>
                    </a:ln>
                    <a:effectLst/>
                    <a:uLnTx/>
                    <a:uFillTx/>
                    <a:latin typeface="+mn-ea"/>
                  </a:rPr>
                  <a:t>导体本身电阻可忽略。</a:t>
                </a:r>
                <a:endParaRPr kumimoji="0" lang="en-US" altLang="zh-CN" u="none" strike="noStrike" kern="0" cap="none" spc="0" normalizeH="0" baseline="0" noProof="0" dirty="0" smtClean="0">
                  <a:ln>
                    <a:noFill/>
                  </a:ln>
                  <a:effectLst/>
                  <a:uLnTx/>
                  <a:uFillTx/>
                  <a:latin typeface="+mn-ea"/>
                </a:endParaRPr>
              </a:p>
              <a:p>
                <a:pPr marL="0" indent="0">
                  <a:spcBef>
                    <a:spcPts val="0"/>
                  </a:spcBef>
                  <a:buNone/>
                </a:pPr>
                <a:r>
                  <a:rPr lang="zh-CN" altLang="en-US" dirty="0" smtClean="0"/>
                  <a:t>         电极</a:t>
                </a:r>
                <a:r>
                  <a:rPr lang="zh-CN" altLang="en-US" dirty="0"/>
                  <a:t>周围的电场分布</a:t>
                </a:r>
                <a:r>
                  <a:rPr lang="zh-CN" altLang="en-US" dirty="0" smtClean="0"/>
                  <a:t>与孤立</a:t>
                </a:r>
                <a:endParaRPr lang="en-US" altLang="zh-CN" dirty="0" smtClean="0"/>
              </a:p>
              <a:p>
                <a:pPr marL="0" indent="0">
                  <a:spcBef>
                    <a:spcPts val="0"/>
                  </a:spcBef>
                  <a:buNone/>
                </a:pPr>
                <a:r>
                  <a:rPr lang="en-US" altLang="zh-CN" dirty="0"/>
                  <a:t> </a:t>
                </a:r>
                <a:r>
                  <a:rPr lang="en-US" altLang="zh-CN" dirty="0" smtClean="0"/>
                  <a:t>        </a:t>
                </a:r>
                <a:r>
                  <a:rPr lang="zh-CN" altLang="en-US" dirty="0" smtClean="0"/>
                  <a:t>的</a:t>
                </a:r>
                <a:r>
                  <a:rPr lang="zh-CN" altLang="en-US" dirty="0"/>
                  <a:t>带电球的静电场相似，</a:t>
                </a:r>
                <a:r>
                  <a:rPr lang="zh-CN" altLang="en-US" dirty="0" smtClean="0"/>
                  <a:t>地</a:t>
                </a:r>
                <a:endParaRPr lang="en-US" altLang="zh-CN" dirty="0" smtClean="0"/>
              </a:p>
              <a:p>
                <a:pPr marL="809625" indent="-809625">
                  <a:spcBef>
                    <a:spcPts val="0"/>
                  </a:spcBef>
                  <a:buNone/>
                </a:pPr>
                <a:r>
                  <a:rPr lang="en-US" altLang="zh-CN" dirty="0"/>
                  <a:t> </a:t>
                </a:r>
                <a:r>
                  <a:rPr lang="en-US" altLang="zh-CN" dirty="0" smtClean="0"/>
                  <a:t>        </a:t>
                </a:r>
                <a:r>
                  <a:rPr lang="zh-CN" altLang="en-US" dirty="0" smtClean="0"/>
                  <a:t>内</a:t>
                </a:r>
                <a:r>
                  <a:rPr lang="zh-CN" altLang="en-US" dirty="0"/>
                  <a:t>电流所流过的</a:t>
                </a:r>
                <a:r>
                  <a:rPr lang="zh-CN" altLang="en-US" dirty="0" smtClean="0"/>
                  <a:t>截面应该是以导体球心为球心的一系列同心球面。</a:t>
                </a:r>
                <a:endParaRPr lang="en-US" altLang="zh-CN" dirty="0"/>
              </a:p>
              <a:p>
                <a:pPr marL="0" lvl="0" indent="0">
                  <a:spcBef>
                    <a:spcPts val="0"/>
                  </a:spcBef>
                  <a:buNone/>
                </a:pPr>
                <a:endParaRPr kumimoji="0" lang="zh-CN" altLang="en-US" u="none" strike="noStrike" kern="0" cap="none" spc="0" normalizeH="0" baseline="0" noProof="0" dirty="0" smtClean="0">
                  <a:ln>
                    <a:noFill/>
                  </a:ln>
                  <a:effectLst/>
                  <a:uLnTx/>
                  <a:uFillTx/>
                  <a:latin typeface="+mn-ea"/>
                </a:endParaRPr>
              </a:p>
            </p:txBody>
          </p:sp>
        </mc:Choice>
        <mc:Fallback xmlns="">
          <p:sp>
            <p:nvSpPr>
              <p:cNvPr id="4" name="Rectangle 21"/>
              <p:cNvSpPr>
                <a:spLocks noGrp="1" noRot="1" noChangeAspect="1" noMove="1" noResize="1" noEditPoints="1" noAdjustHandles="1" noChangeArrowheads="1" noChangeShapeType="1" noTextEdit="1"/>
              </p:cNvSpPr>
              <p:nvPr>
                <p:ph idx="1"/>
              </p:nvPr>
            </p:nvSpPr>
            <p:spPr bwMode="auto">
              <a:xfrm>
                <a:off x="0" y="1299617"/>
                <a:ext cx="9144000" cy="5297734"/>
              </a:xfrm>
              <a:prstGeom prst="rect">
                <a:avLst/>
              </a:prstGeom>
              <a:blipFill rotWithShape="1">
                <a:blip r:embed="rId3"/>
                <a:stretch>
                  <a:fillRect l="-1667" t="-1496" r="-1667"/>
                </a:stretch>
              </a:blip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标题 1"/>
          <p:cNvSpPr>
            <a:spLocks noGrp="1"/>
          </p:cNvSpPr>
          <p:nvPr>
            <p:ph type="title"/>
          </p:nvPr>
        </p:nvSpPr>
        <p:spPr>
          <a:xfrm>
            <a:off x="179512" y="332656"/>
            <a:ext cx="8640960" cy="936104"/>
          </a:xfrm>
        </p:spPr>
        <p:txBody>
          <a:bodyPr>
            <a:normAutofit/>
          </a:bodyPr>
          <a:lstStyle/>
          <a:p>
            <a:r>
              <a:rPr lang="zh-CN" altLang="en-US" sz="3600" b="1" dirty="0">
                <a:solidFill>
                  <a:srgbClr val="0000FF"/>
                </a:solidFill>
              </a:rPr>
              <a:t>四</a:t>
            </a:r>
            <a:r>
              <a:rPr lang="zh-CN" altLang="en-US" sz="3600" b="1" dirty="0" smtClean="0">
                <a:solidFill>
                  <a:srgbClr val="0000FF"/>
                </a:solidFill>
              </a:rPr>
              <a:t>、应用举例</a:t>
            </a:r>
            <a:endParaRPr lang="zh-CN" altLang="en-US" sz="3600" b="1" dirty="0">
              <a:solidFill>
                <a:srgbClr val="0000FF"/>
              </a:solidFill>
            </a:endParaRPr>
          </a:p>
        </p:txBody>
      </p:sp>
      <p:cxnSp>
        <p:nvCxnSpPr>
          <p:cNvPr id="7" name="直接连接符 6"/>
          <p:cNvCxnSpPr/>
          <p:nvPr/>
        </p:nvCxnSpPr>
        <p:spPr>
          <a:xfrm>
            <a:off x="6012160" y="3068960"/>
            <a:ext cx="2520280" cy="0"/>
          </a:xfrm>
          <a:prstGeom prst="line">
            <a:avLst/>
          </a:prstGeom>
        </p:spPr>
        <p:style>
          <a:lnRef idx="3">
            <a:schemeClr val="dk1"/>
          </a:lnRef>
          <a:fillRef idx="0">
            <a:schemeClr val="dk1"/>
          </a:fillRef>
          <a:effectRef idx="2">
            <a:schemeClr val="dk1"/>
          </a:effectRef>
          <a:fontRef idx="minor">
            <a:schemeClr val="tx1"/>
          </a:fontRef>
        </p:style>
      </p:cxnSp>
      <p:sp>
        <p:nvSpPr>
          <p:cNvPr id="8" name="椭圆 7"/>
          <p:cNvSpPr/>
          <p:nvPr/>
        </p:nvSpPr>
        <p:spPr>
          <a:xfrm>
            <a:off x="6804248" y="3501008"/>
            <a:ext cx="936104"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7272300" y="2330668"/>
            <a:ext cx="0" cy="117034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直接箭头连接符 13"/>
          <p:cNvCxnSpPr>
            <a:stCxn id="8" idx="6"/>
          </p:cNvCxnSpPr>
          <p:nvPr/>
        </p:nvCxnSpPr>
        <p:spPr>
          <a:xfrm>
            <a:off x="7740352" y="3933056"/>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4"/>
          </p:cNvCxnSpPr>
          <p:nvPr/>
        </p:nvCxnSpPr>
        <p:spPr>
          <a:xfrm>
            <a:off x="7272300" y="436510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7596336" y="4221088"/>
            <a:ext cx="360040"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3"/>
          </p:cNvCxnSpPr>
          <p:nvPr/>
        </p:nvCxnSpPr>
        <p:spPr>
          <a:xfrm flipH="1">
            <a:off x="6444208" y="4238560"/>
            <a:ext cx="497129" cy="37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8" idx="2"/>
          </p:cNvCxnSpPr>
          <p:nvPr/>
        </p:nvCxnSpPr>
        <p:spPr>
          <a:xfrm flipH="1">
            <a:off x="6228184" y="3933056"/>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7"/>
          </p:cNvCxnSpPr>
          <p:nvPr/>
        </p:nvCxnSpPr>
        <p:spPr>
          <a:xfrm flipV="1">
            <a:off x="7603263" y="3284984"/>
            <a:ext cx="353113" cy="342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8" idx="1"/>
          </p:cNvCxnSpPr>
          <p:nvPr/>
        </p:nvCxnSpPr>
        <p:spPr>
          <a:xfrm flipH="1" flipV="1">
            <a:off x="6591688" y="3284984"/>
            <a:ext cx="349649" cy="342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18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down)">
                                      <p:cBhvr>
                                        <p:cTn id="21" dur="500"/>
                                        <p:tgtEl>
                                          <p:spTgt spid="4">
                                            <p:txEl>
                                              <p:pRg st="1" end="1"/>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down)">
                                      <p:cBhvr>
                                        <p:cTn id="24" dur="500"/>
                                        <p:tgtEl>
                                          <p:spTgt spid="4">
                                            <p:txEl>
                                              <p:pRg st="2" end="2"/>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down)">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down)">
                                      <p:cBhvr>
                                        <p:cTn id="32" dur="500"/>
                                        <p:tgtEl>
                                          <p:spTgt spid="4">
                                            <p:txEl>
                                              <p:pRg st="4" end="4"/>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4"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par>
                                <p:cTn id="42" presetID="22" presetClass="entr" presetSubtype="4"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par>
                                <p:cTn id="45" presetID="22" presetClass="entr" presetSubtype="4"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par>
                                <p:cTn id="48" presetID="22" presetClass="entr" presetSubtype="4"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down)">
                                      <p:cBhvr>
                                        <p:cTn id="50" dur="500"/>
                                        <p:tgtEl>
                                          <p:spTgt spid="32"/>
                                        </p:tgtEl>
                                      </p:cBhvr>
                                    </p:animEffect>
                                  </p:childTnLst>
                                </p:cTn>
                              </p:par>
                              <p:par>
                                <p:cTn id="51" presetID="22" presetClass="entr" presetSubtype="4"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down)">
                                      <p:cBhvr>
                                        <p:cTn id="53" dur="500"/>
                                        <p:tgtEl>
                                          <p:spTgt spid="37"/>
                                        </p:tgtEl>
                                      </p:cBhvr>
                                    </p:animEffect>
                                  </p:childTnLst>
                                </p:cTn>
                              </p:par>
                              <p:par>
                                <p:cTn id="54" presetID="22" presetClass="entr" presetSubtype="4" fill="hold" nodeType="with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wipe(down)">
                                      <p:cBhvr>
                                        <p:cTn id="56" dur="500"/>
                                        <p:tgtEl>
                                          <p:spTgt spid="4">
                                            <p:txEl>
                                              <p:pRg st="5" end="5"/>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wipe(down)">
                                      <p:cBhvr>
                                        <p:cTn id="5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noAutofit/>
              </a:bodyPr>
              <a:lstStyle/>
              <a:p>
                <a:pPr marL="0" indent="0">
                  <a:buNone/>
                </a:pPr>
                <a:r>
                  <a:rPr lang="zh-CN" altLang="en-US" dirty="0" smtClean="0"/>
                  <a:t>         离导体球心为</a:t>
                </a:r>
                <a:r>
                  <a:rPr lang="en-US" altLang="zh-CN" dirty="0" smtClean="0"/>
                  <a:t>r(r</a:t>
                </a:r>
                <a14:m>
                  <m:oMath xmlns:m="http://schemas.openxmlformats.org/officeDocument/2006/math">
                    <m:r>
                      <a:rPr lang="en-US" altLang="zh-CN" i="1" smtClean="0">
                        <a:latin typeface="Cambria Math"/>
                        <a:ea typeface="Cambria Math"/>
                      </a:rPr>
                      <m:t>≥</m:t>
                    </m:r>
                  </m:oMath>
                </a14:m>
                <a:r>
                  <a:rPr lang="en-US" altLang="zh-CN" dirty="0" smtClean="0"/>
                  <a:t>a)</a:t>
                </a:r>
                <a:r>
                  <a:rPr lang="zh-CN" altLang="en-US" dirty="0" smtClean="0"/>
                  <a:t>处，厚度为</a:t>
                </a:r>
                <a14:m>
                  <m:oMath xmlns:m="http://schemas.openxmlformats.org/officeDocument/2006/math">
                    <m:r>
                      <a:rPr lang="en-US" altLang="zh-CN" b="0" i="1" smtClean="0">
                        <a:latin typeface="Cambria Math"/>
                      </a:rPr>
                      <m:t>𝑑𝑟</m:t>
                    </m:r>
                  </m:oMath>
                </a14:m>
                <a:r>
                  <a:rPr lang="zh-CN" altLang="en-US" dirty="0" smtClean="0"/>
                  <a:t>的球壳的电阻为：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𝑑𝑅</m:t>
                      </m:r>
                      <m:r>
                        <a:rPr lang="en-US" altLang="zh-CN" b="0" i="1" smtClean="0">
                          <a:latin typeface="Cambria Math"/>
                        </a:rPr>
                        <m:t>=</m:t>
                      </m:r>
                      <m:f>
                        <m:fPr>
                          <m:ctrlPr>
                            <a:rPr lang="en-US" altLang="zh-CN" b="0" i="1" smtClean="0">
                              <a:latin typeface="Cambria Math"/>
                            </a:rPr>
                          </m:ctrlPr>
                        </m:fPr>
                        <m:num>
                          <m:r>
                            <a:rPr lang="en-US" altLang="zh-CN" b="0" i="1" smtClean="0">
                              <a:latin typeface="Cambria Math"/>
                            </a:rPr>
                            <m:t>𝑑𝑟</m:t>
                          </m:r>
                        </m:num>
                        <m:den>
                          <m:r>
                            <a:rPr lang="zh-CN" altLang="en-US" b="0" i="1" smtClean="0">
                              <a:latin typeface="Cambria Math"/>
                            </a:rPr>
                            <m:t>𝜎</m:t>
                          </m:r>
                          <m:r>
                            <a:rPr lang="en-US" altLang="zh-CN" b="0" i="1" smtClean="0">
                              <a:latin typeface="Cambria Math"/>
                            </a:rPr>
                            <m:t>𝑠</m:t>
                          </m:r>
                        </m:den>
                      </m:f>
                      <m:r>
                        <a:rPr lang="en-US" altLang="zh-CN" b="0" i="1" smtClean="0">
                          <a:latin typeface="Cambria Math"/>
                        </a:rPr>
                        <m:t>=</m:t>
                      </m:r>
                      <m:f>
                        <m:fPr>
                          <m:ctrlPr>
                            <a:rPr lang="en-US" altLang="zh-CN" b="0" i="1" smtClean="0">
                              <a:latin typeface="Cambria Math"/>
                            </a:rPr>
                          </m:ctrlPr>
                        </m:fPr>
                        <m:num>
                          <m:r>
                            <a:rPr lang="en-US" altLang="zh-CN" b="0" i="1" smtClean="0">
                              <a:latin typeface="Cambria Math"/>
                            </a:rPr>
                            <m:t>𝑑𝑟</m:t>
                          </m:r>
                        </m:num>
                        <m:den>
                          <m:r>
                            <a:rPr lang="en-US" altLang="zh-CN" b="0" i="1" smtClean="0">
                              <a:latin typeface="Cambria Math"/>
                            </a:rPr>
                            <m:t>4</m:t>
                          </m:r>
                          <m:r>
                            <a:rPr lang="zh-CN" altLang="en-US" b="0" i="1" smtClean="0">
                              <a:latin typeface="Cambria Math"/>
                            </a:rPr>
                            <m:t>𝜋𝜎</m:t>
                          </m:r>
                          <m:sSup>
                            <m:sSupPr>
                              <m:ctrlPr>
                                <a:rPr lang="en-US" altLang="zh-CN" b="0" i="1" smtClean="0">
                                  <a:latin typeface="Cambria Math"/>
                                </a:rPr>
                              </m:ctrlPr>
                            </m:sSupPr>
                            <m:e>
                              <m:r>
                                <a:rPr lang="en-US" altLang="zh-CN" b="0" i="1" smtClean="0">
                                  <a:latin typeface="Cambria Math"/>
                                </a:rPr>
                                <m:t>𝑟</m:t>
                              </m:r>
                            </m:e>
                            <m:sup>
                              <m:r>
                                <a:rPr lang="en-US" altLang="zh-CN" b="0" i="1" smtClean="0">
                                  <a:latin typeface="Cambria Math"/>
                                </a:rPr>
                                <m:t>2</m:t>
                              </m:r>
                            </m:sup>
                          </m:sSup>
                        </m:den>
                      </m:f>
                    </m:oMath>
                  </m:oMathPara>
                </a14:m>
                <a:endParaRPr lang="en-US" altLang="zh-CN" dirty="0" smtClean="0"/>
              </a:p>
              <a:p>
                <a:pPr marL="0" indent="0">
                  <a:buNone/>
                </a:pPr>
                <a:r>
                  <a:rPr lang="zh-CN" altLang="en-US" dirty="0" smtClean="0"/>
                  <a:t>因而接地电阻为：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𝑅</m:t>
                      </m:r>
                      <m:r>
                        <a:rPr lang="en-US" altLang="zh-CN" b="0" i="1" smtClean="0">
                          <a:latin typeface="Cambria Math"/>
                        </a:rPr>
                        <m:t>=</m:t>
                      </m:r>
                      <m:nary>
                        <m:naryPr>
                          <m:ctrlPr>
                            <a:rPr lang="en-US" altLang="zh-CN" b="0" i="1" smtClean="0">
                              <a:latin typeface="Cambria Math"/>
                            </a:rPr>
                          </m:ctrlPr>
                        </m:naryPr>
                        <m:sub>
                          <m:r>
                            <m:rPr>
                              <m:brk m:alnAt="23"/>
                            </m:rPr>
                            <a:rPr lang="zh-CN" altLang="en-US" b="0" i="1" smtClean="0">
                              <a:latin typeface="Cambria Math"/>
                            </a:rPr>
                            <m:t>𝛼</m:t>
                          </m:r>
                        </m:sub>
                        <m:sup>
                          <m:r>
                            <a:rPr lang="en-US" altLang="zh-CN" b="0" i="1" smtClean="0">
                              <a:latin typeface="Cambria Math"/>
                              <a:ea typeface="Cambria Math"/>
                            </a:rPr>
                            <m:t>∞</m:t>
                          </m:r>
                        </m:sup>
                        <m:e>
                          <m:r>
                            <a:rPr lang="en-US" altLang="zh-CN" b="0" i="1" smtClean="0">
                              <a:latin typeface="Cambria Math"/>
                            </a:rPr>
                            <m:t>𝑑𝑅</m:t>
                          </m:r>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4</m:t>
                              </m:r>
                              <m:r>
                                <a:rPr lang="zh-CN" altLang="en-US" b="0" i="1" smtClean="0">
                                  <a:latin typeface="Cambria Math"/>
                                </a:rPr>
                                <m:t>𝜋𝜎</m:t>
                              </m:r>
                            </m:den>
                          </m:f>
                        </m:e>
                      </m:nary>
                      <m:nary>
                        <m:naryPr>
                          <m:ctrlPr>
                            <a:rPr lang="en-US" altLang="zh-CN" b="0" i="1" smtClean="0">
                              <a:latin typeface="Cambria Math"/>
                            </a:rPr>
                          </m:ctrlPr>
                        </m:naryPr>
                        <m:sub>
                          <m:r>
                            <m:rPr>
                              <m:brk m:alnAt="23"/>
                            </m:rPr>
                            <a:rPr lang="en-US" altLang="zh-CN" b="0" i="1" smtClean="0">
                              <a:latin typeface="Cambria Math"/>
                            </a:rPr>
                            <m:t>𝑎</m:t>
                          </m:r>
                        </m:sub>
                        <m:sup>
                          <m:r>
                            <a:rPr lang="en-US" altLang="zh-CN" b="0" i="1" smtClean="0">
                              <a:latin typeface="Cambria Math"/>
                              <a:ea typeface="Cambria Math"/>
                            </a:rPr>
                            <m:t>∞</m:t>
                          </m:r>
                        </m:sup>
                        <m:e>
                          <m:f>
                            <m:fPr>
                              <m:ctrlPr>
                                <a:rPr lang="en-US" altLang="zh-CN" b="0" i="1" smtClean="0">
                                  <a:latin typeface="Cambria Math"/>
                                </a:rPr>
                              </m:ctrlPr>
                            </m:fPr>
                            <m:num>
                              <m:r>
                                <a:rPr lang="en-US" altLang="zh-CN" b="0" i="1" smtClean="0">
                                  <a:latin typeface="Cambria Math"/>
                                </a:rPr>
                                <m:t>𝑑𝑟</m:t>
                              </m:r>
                            </m:num>
                            <m:den>
                              <m:sSup>
                                <m:sSupPr>
                                  <m:ctrlPr>
                                    <a:rPr lang="en-US" altLang="zh-CN" b="0" i="1" smtClean="0">
                                      <a:latin typeface="Cambria Math"/>
                                    </a:rPr>
                                  </m:ctrlPr>
                                </m:sSupPr>
                                <m:e>
                                  <m:r>
                                    <a:rPr lang="en-US" altLang="zh-CN" b="0" i="1" smtClean="0">
                                      <a:latin typeface="Cambria Math"/>
                                    </a:rPr>
                                    <m:t>𝑟</m:t>
                                  </m:r>
                                </m:e>
                                <m:sup>
                                  <m:r>
                                    <a:rPr lang="en-US" altLang="zh-CN" b="0" i="1" smtClean="0">
                                      <a:latin typeface="Cambria Math"/>
                                    </a:rPr>
                                    <m:t>2</m:t>
                                  </m:r>
                                </m:sup>
                              </m:sSup>
                            </m:den>
                          </m:f>
                        </m:e>
                      </m:nary>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4</m:t>
                          </m:r>
                          <m:r>
                            <a:rPr lang="zh-CN" altLang="en-US" b="0" i="1" smtClean="0">
                              <a:latin typeface="Cambria Math"/>
                            </a:rPr>
                            <m:t>𝜋</m:t>
                          </m:r>
                          <m:r>
                            <a:rPr lang="en-US" altLang="zh-CN" b="0" i="1" smtClean="0">
                              <a:latin typeface="Cambria Math"/>
                            </a:rPr>
                            <m:t>𝑎</m:t>
                          </m:r>
                          <m:r>
                            <a:rPr lang="zh-CN" altLang="en-US" b="0" i="1" smtClean="0">
                              <a:latin typeface="Cambria Math"/>
                            </a:rPr>
                            <m:t>𝜎</m:t>
                          </m:r>
                        </m:den>
                      </m:f>
                    </m:oMath>
                  </m:oMathPara>
                </a14:m>
                <a:endParaRPr lang="en-US" altLang="zh-CN" dirty="0" smtClean="0"/>
              </a:p>
              <a:p>
                <a:pPr marL="0" indent="0">
                  <a:buNone/>
                </a:pPr>
                <a:r>
                  <a:rPr lang="zh-CN" altLang="en-US" dirty="0" smtClean="0"/>
                  <a:t>         这里忽略了地表的影响，地球被看作是无限大的。当电极足够深时，这样处理是合理的。</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3"/>
                <a:stretch>
                  <a:fillRect l="-1856" t="-1881" r="-16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975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normAutofit/>
              </a:bodyPr>
              <a:lstStyle/>
              <a:p>
                <a:pPr marL="0" indent="0">
                  <a:buNone/>
                </a:pPr>
                <a:r>
                  <a:rPr lang="zh-CN" altLang="en-US" dirty="0" smtClean="0"/>
                  <a:t>下面求电极周围的电位分布。</a:t>
                </a:r>
                <a:endParaRPr lang="en-US" altLang="zh-CN" dirty="0" smtClean="0"/>
              </a:p>
              <a:p>
                <a:pPr marL="0" indent="0">
                  <a:buNone/>
                </a:pPr>
                <a:r>
                  <a:rPr lang="zh-CN" altLang="en-US" dirty="0" smtClean="0"/>
                  <a:t>设电极中有稳恒电流</a:t>
                </a:r>
                <a14:m>
                  <m:oMath xmlns:m="http://schemas.openxmlformats.org/officeDocument/2006/math">
                    <m:r>
                      <a:rPr lang="en-US" altLang="zh-CN" b="0" i="1" smtClean="0">
                        <a:latin typeface="Cambria Math"/>
                      </a:rPr>
                      <m:t>𝐼</m:t>
                    </m:r>
                    <m:r>
                      <a:rPr lang="zh-CN" altLang="en-US" b="0" i="1" smtClean="0">
                        <a:latin typeface="Cambria Math"/>
                      </a:rPr>
                      <m:t>，</m:t>
                    </m:r>
                  </m:oMath>
                </a14:m>
                <a:r>
                  <a:rPr lang="zh-CN" altLang="en-US" dirty="0" smtClean="0"/>
                  <a:t>又              </a:t>
                </a:r>
                <a:r>
                  <a:rPr lang="zh-CN" altLang="en-US" dirty="0"/>
                  <a:t>，</a:t>
                </a:r>
                <a:r>
                  <a:rPr lang="zh-CN" altLang="en-US" dirty="0" smtClean="0"/>
                  <a:t>所以有：</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𝐸</m:t>
                      </m:r>
                      <m:r>
                        <a:rPr lang="en-US" altLang="zh-CN" b="0" i="1" smtClean="0">
                          <a:latin typeface="Cambria Math"/>
                        </a:rPr>
                        <m:t>=</m:t>
                      </m:r>
                      <m:f>
                        <m:fPr>
                          <m:ctrlPr>
                            <a:rPr lang="en-US" altLang="zh-CN" b="0" i="1" smtClean="0">
                              <a:latin typeface="Cambria Math"/>
                            </a:rPr>
                          </m:ctrlPr>
                        </m:fPr>
                        <m:num>
                          <m:r>
                            <a:rPr lang="en-US" altLang="zh-CN" b="0" i="1" smtClean="0">
                              <a:latin typeface="Cambria Math"/>
                            </a:rPr>
                            <m:t>𝑗</m:t>
                          </m:r>
                        </m:num>
                        <m:den>
                          <m:r>
                            <a:rPr lang="zh-CN" altLang="en-US" b="0" i="1" smtClean="0">
                              <a:latin typeface="Cambria Math"/>
                            </a:rPr>
                            <m:t>𝜎</m:t>
                          </m:r>
                        </m:den>
                      </m:f>
                      <m:r>
                        <a:rPr lang="en-US" altLang="zh-CN" b="0" i="1" smtClean="0">
                          <a:latin typeface="Cambria Math"/>
                        </a:rPr>
                        <m:t>=</m:t>
                      </m:r>
                      <m:f>
                        <m:fPr>
                          <m:ctrlPr>
                            <a:rPr lang="en-US" altLang="zh-CN" b="0" i="1" smtClean="0">
                              <a:latin typeface="Cambria Math"/>
                            </a:rPr>
                          </m:ctrlPr>
                        </m:fPr>
                        <m:num>
                          <m:r>
                            <a:rPr lang="en-US" altLang="zh-CN" b="0" i="1" smtClean="0">
                              <a:latin typeface="Cambria Math"/>
                            </a:rPr>
                            <m:t>𝐼</m:t>
                          </m:r>
                        </m:num>
                        <m:den>
                          <m:r>
                            <a:rPr lang="en-US" altLang="zh-CN" b="0" i="1" smtClean="0">
                              <a:latin typeface="Cambria Math"/>
                            </a:rPr>
                            <m:t>4</m:t>
                          </m:r>
                          <m:r>
                            <a:rPr lang="zh-CN" altLang="en-US" b="0" i="1" smtClean="0">
                              <a:latin typeface="Cambria Math"/>
                            </a:rPr>
                            <m:t>𝜋𝜎</m:t>
                          </m:r>
                          <m:sSup>
                            <m:sSupPr>
                              <m:ctrlPr>
                                <a:rPr lang="en-US" altLang="zh-CN" b="0" i="1" smtClean="0">
                                  <a:latin typeface="Cambria Math"/>
                                </a:rPr>
                              </m:ctrlPr>
                            </m:sSupPr>
                            <m:e>
                              <m:r>
                                <a:rPr lang="en-US" altLang="zh-CN" b="0" i="1" smtClean="0">
                                  <a:latin typeface="Cambria Math"/>
                                </a:rPr>
                                <m:t>𝑟</m:t>
                              </m:r>
                            </m:e>
                            <m:sup>
                              <m:r>
                                <a:rPr lang="en-US" altLang="zh-CN" b="0" i="1" smtClean="0">
                                  <a:latin typeface="Cambria Math"/>
                                </a:rPr>
                                <m:t>2</m:t>
                              </m:r>
                            </m:sup>
                          </m:sSup>
                        </m:den>
                      </m:f>
                    </m:oMath>
                  </m:oMathPara>
                </a14:m>
                <a:endParaRPr lang="en-US" altLang="zh-CN" dirty="0" smtClean="0"/>
              </a:p>
              <a:p>
                <a:pPr marL="0" indent="0">
                  <a:buNone/>
                </a:pPr>
                <a:r>
                  <a:rPr lang="zh-CN" altLang="en-US" dirty="0" smtClean="0"/>
                  <a:t>距球心为</a:t>
                </a:r>
                <a:r>
                  <a:rPr lang="en-US" altLang="zh-CN" dirty="0" smtClean="0"/>
                  <a:t>r</a:t>
                </a:r>
                <a:r>
                  <a:rPr lang="zh-CN" altLang="en-US" dirty="0" smtClean="0"/>
                  <a:t>处的电位：</a:t>
                </a:r>
                <a:endParaRPr lang="en-US" altLang="zh-CN" dirty="0" smtClean="0"/>
              </a:p>
              <a:p>
                <a:pPr marL="0" indent="0">
                  <a:buNone/>
                </a:pPr>
                <a14:m>
                  <m:oMath xmlns:m="http://schemas.openxmlformats.org/officeDocument/2006/math">
                    <m:sSub>
                      <m:sSubPr>
                        <m:ctrlPr>
                          <a:rPr lang="en-US" altLang="zh-CN" i="1" smtClean="0">
                            <a:latin typeface="Cambria Math"/>
                          </a:rPr>
                        </m:ctrlPr>
                      </m:sSubPr>
                      <m:e>
                        <m:r>
                          <a:rPr lang="en-US" altLang="zh-CN" b="0" i="1" smtClean="0">
                            <a:latin typeface="Cambria Math"/>
                          </a:rPr>
                          <m:t>𝑈</m:t>
                        </m:r>
                      </m:e>
                      <m:sub>
                        <m:r>
                          <a:rPr lang="en-US" altLang="zh-CN" b="0" i="1" smtClean="0">
                            <a:latin typeface="Cambria Math"/>
                          </a:rPr>
                          <m:t>𝑟</m:t>
                        </m:r>
                      </m:sub>
                    </m:sSub>
                    <m:r>
                      <a:rPr lang="en-US" altLang="zh-CN" b="0" i="1" smtClean="0">
                        <a:latin typeface="Cambria Math"/>
                      </a:rPr>
                      <m:t>=</m:t>
                    </m:r>
                    <m:nary>
                      <m:naryPr>
                        <m:ctrlPr>
                          <a:rPr lang="en-US" altLang="zh-CN" b="0" i="1" smtClean="0">
                            <a:latin typeface="Cambria Math"/>
                          </a:rPr>
                        </m:ctrlPr>
                      </m:naryPr>
                      <m:sub>
                        <m:r>
                          <m:rPr>
                            <m:brk m:alnAt="23"/>
                          </m:rPr>
                          <a:rPr lang="en-US" altLang="zh-CN" b="0" i="1" smtClean="0">
                            <a:latin typeface="Cambria Math"/>
                          </a:rPr>
                          <m:t>𝑟</m:t>
                        </m:r>
                      </m:sub>
                      <m:sup>
                        <m:r>
                          <a:rPr lang="en-US" altLang="zh-CN" b="0" i="1" smtClean="0">
                            <a:latin typeface="Cambria Math"/>
                            <a:ea typeface="Cambria Math"/>
                          </a:rPr>
                          <m:t>∞</m:t>
                        </m:r>
                      </m:sup>
                      <m:e>
                        <m:acc>
                          <m:accPr>
                            <m:chr m:val="⃗"/>
                            <m:ctrlPr>
                              <a:rPr lang="en-US" altLang="zh-CN" b="0" i="1" smtClean="0">
                                <a:latin typeface="Cambria Math"/>
                              </a:rPr>
                            </m:ctrlPr>
                          </m:accPr>
                          <m:e>
                            <m:r>
                              <a:rPr lang="en-US" altLang="zh-CN" b="0" i="1" smtClean="0">
                                <a:latin typeface="Cambria Math"/>
                              </a:rPr>
                              <m:t>𝐸</m:t>
                            </m:r>
                          </m:e>
                        </m:acc>
                      </m:e>
                    </m:nary>
                    <m:r>
                      <a:rPr lang="en-US" altLang="zh-CN" b="0" i="1" smtClean="0">
                        <a:latin typeface="Cambria Math"/>
                        <a:ea typeface="Cambria Math"/>
                      </a:rPr>
                      <m:t>⋅</m:t>
                    </m:r>
                    <m:r>
                      <a:rPr lang="en-US" altLang="zh-CN" b="0" i="1" smtClean="0">
                        <a:latin typeface="Cambria Math"/>
                        <a:ea typeface="Cambria Math"/>
                      </a:rPr>
                      <m:t>𝑑</m:t>
                    </m:r>
                    <m:acc>
                      <m:accPr>
                        <m:chr m:val="⃗"/>
                        <m:ctrlPr>
                          <a:rPr lang="en-US" altLang="zh-CN" b="0" i="1" smtClean="0">
                            <a:latin typeface="Cambria Math"/>
                            <a:ea typeface="Cambria Math"/>
                          </a:rPr>
                        </m:ctrlPr>
                      </m:accPr>
                      <m:e>
                        <m:r>
                          <a:rPr lang="en-US" altLang="zh-CN" b="0" i="1" smtClean="0">
                            <a:latin typeface="Cambria Math"/>
                            <a:ea typeface="Cambria Math"/>
                          </a:rPr>
                          <m:t>𝑙</m:t>
                        </m:r>
                      </m:e>
                    </m:acc>
                  </m:oMath>
                </a14:m>
                <a:r>
                  <a:rPr lang="en-US" altLang="zh-CN" dirty="0" smtClean="0"/>
                  <a:t>=</a:t>
                </a:r>
                <a14:m>
                  <m:oMath xmlns:m="http://schemas.openxmlformats.org/officeDocument/2006/math">
                    <m:f>
                      <m:fPr>
                        <m:ctrlPr>
                          <a:rPr lang="en-US" altLang="zh-CN" i="1" dirty="0" smtClean="0">
                            <a:latin typeface="Cambria Math"/>
                          </a:rPr>
                        </m:ctrlPr>
                      </m:fPr>
                      <m:num>
                        <m:r>
                          <a:rPr lang="en-US" altLang="zh-CN" b="0" i="1" dirty="0" smtClean="0">
                            <a:latin typeface="Cambria Math"/>
                          </a:rPr>
                          <m:t>𝐼</m:t>
                        </m:r>
                      </m:num>
                      <m:den>
                        <m:r>
                          <a:rPr lang="en-US" altLang="zh-CN" b="0" i="1" dirty="0" smtClean="0">
                            <a:latin typeface="Cambria Math"/>
                          </a:rPr>
                          <m:t>4</m:t>
                        </m:r>
                        <m:r>
                          <a:rPr lang="zh-CN" altLang="en-US" b="0" i="1" dirty="0" smtClean="0">
                            <a:latin typeface="Cambria Math"/>
                          </a:rPr>
                          <m:t>𝜋𝜎</m:t>
                        </m:r>
                      </m:den>
                    </m:f>
                    <m:nary>
                      <m:naryPr>
                        <m:ctrlPr>
                          <a:rPr lang="en-US" altLang="zh-CN" i="1" dirty="0" smtClean="0">
                            <a:latin typeface="Cambria Math"/>
                          </a:rPr>
                        </m:ctrlPr>
                      </m:naryPr>
                      <m:sub>
                        <m:r>
                          <m:rPr>
                            <m:brk m:alnAt="23"/>
                          </m:rPr>
                          <a:rPr lang="en-US" altLang="zh-CN" b="0" i="1" dirty="0" smtClean="0">
                            <a:latin typeface="Cambria Math"/>
                          </a:rPr>
                          <m:t>𝑟</m:t>
                        </m:r>
                      </m:sub>
                      <m:sup>
                        <m:r>
                          <a:rPr lang="en-US" altLang="zh-CN" i="1" dirty="0" smtClean="0">
                            <a:latin typeface="Cambria Math"/>
                            <a:ea typeface="Cambria Math"/>
                          </a:rPr>
                          <m:t>∞</m:t>
                        </m:r>
                      </m:sup>
                      <m:e>
                        <m:f>
                          <m:fPr>
                            <m:ctrlPr>
                              <a:rPr lang="en-US" altLang="zh-CN" i="1" dirty="0" smtClean="0">
                                <a:latin typeface="Cambria Math"/>
                              </a:rPr>
                            </m:ctrlPr>
                          </m:fPr>
                          <m:num>
                            <m:r>
                              <a:rPr lang="en-US" altLang="zh-CN" b="0" i="1" dirty="0" smtClean="0">
                                <a:latin typeface="Cambria Math"/>
                              </a:rPr>
                              <m:t>𝑑𝑟</m:t>
                            </m:r>
                          </m:num>
                          <m:den>
                            <m:sSup>
                              <m:sSupPr>
                                <m:ctrlPr>
                                  <a:rPr lang="en-US" altLang="zh-CN" i="1" dirty="0" smtClean="0">
                                    <a:latin typeface="Cambria Math"/>
                                  </a:rPr>
                                </m:ctrlPr>
                              </m:sSupPr>
                              <m:e>
                                <m:r>
                                  <a:rPr lang="en-US" altLang="zh-CN" b="0" i="1" dirty="0" smtClean="0">
                                    <a:latin typeface="Cambria Math"/>
                                  </a:rPr>
                                  <m:t>𝑟</m:t>
                                </m:r>
                              </m:e>
                              <m:sup>
                                <m:r>
                                  <a:rPr lang="en-US" altLang="zh-CN" b="0" i="1" dirty="0" smtClean="0">
                                    <a:latin typeface="Cambria Math"/>
                                  </a:rPr>
                                  <m:t>2</m:t>
                                </m:r>
                              </m:sup>
                            </m:sSup>
                          </m:den>
                        </m:f>
                      </m:e>
                    </m:nary>
                    <m:r>
                      <a:rPr lang="en-US" altLang="zh-CN" b="0" i="1" dirty="0" smtClean="0">
                        <a:latin typeface="Cambria Math"/>
                      </a:rPr>
                      <m:t>=</m:t>
                    </m:r>
                    <m:f>
                      <m:fPr>
                        <m:ctrlPr>
                          <a:rPr lang="en-US" altLang="zh-CN" b="0" i="1" dirty="0" smtClean="0">
                            <a:latin typeface="Cambria Math"/>
                          </a:rPr>
                        </m:ctrlPr>
                      </m:fPr>
                      <m:num>
                        <m:r>
                          <a:rPr lang="en-US" altLang="zh-CN" b="0" i="1" dirty="0" smtClean="0">
                            <a:latin typeface="Cambria Math"/>
                          </a:rPr>
                          <m:t>𝐼</m:t>
                        </m:r>
                      </m:num>
                      <m:den>
                        <m:r>
                          <a:rPr lang="en-US" altLang="zh-CN" b="0" i="1" dirty="0" smtClean="0">
                            <a:latin typeface="Cambria Math"/>
                          </a:rPr>
                          <m:t>4</m:t>
                        </m:r>
                        <m:r>
                          <a:rPr lang="zh-CN" altLang="en-US" b="0" i="1" dirty="0" smtClean="0">
                            <a:latin typeface="Cambria Math"/>
                          </a:rPr>
                          <m:t>𝜋𝜎</m:t>
                        </m:r>
                        <m:r>
                          <a:rPr lang="en-US" altLang="zh-CN" b="0" i="1" dirty="0" smtClean="0">
                            <a:latin typeface="Cambria Math"/>
                          </a:rPr>
                          <m:t>𝑟</m:t>
                        </m:r>
                      </m:den>
                    </m:f>
                  </m:oMath>
                </a14:m>
                <a:endParaRPr lang="en-US" altLang="zh-CN" dirty="0" smtClean="0"/>
              </a:p>
              <a:p>
                <a:pPr marL="0" indent="0">
                  <a:buNone/>
                </a:pPr>
                <a:r>
                  <a:rPr lang="zh-CN" altLang="en-US" dirty="0" smtClean="0"/>
                  <a:t>地极表面的电位</a:t>
                </a:r>
                <a14:m>
                  <m:oMath xmlns:m="http://schemas.openxmlformats.org/officeDocument/2006/math">
                    <m:sSub>
                      <m:sSubPr>
                        <m:ctrlPr>
                          <a:rPr lang="en-US" altLang="zh-CN" i="1" smtClean="0">
                            <a:latin typeface="Cambria Math"/>
                          </a:rPr>
                        </m:ctrlPr>
                      </m:sSubPr>
                      <m:e>
                        <m:r>
                          <a:rPr lang="en-US" altLang="zh-CN" b="0" i="1" smtClean="0">
                            <a:latin typeface="Cambria Math"/>
                          </a:rPr>
                          <m:t>𝑈</m:t>
                        </m:r>
                      </m:e>
                      <m:sub>
                        <m:r>
                          <a:rPr lang="en-US" altLang="zh-CN" b="0" i="1" smtClean="0">
                            <a:latin typeface="Cambria Math"/>
                          </a:rPr>
                          <m:t>0</m:t>
                        </m:r>
                      </m:sub>
                    </m:sSub>
                    <m:r>
                      <a:rPr lang="en-US" altLang="zh-CN" b="0" i="1" smtClean="0">
                        <a:latin typeface="Cambria Math"/>
                      </a:rPr>
                      <m:t>=</m:t>
                    </m:r>
                    <m:f>
                      <m:fPr>
                        <m:ctrlPr>
                          <a:rPr lang="en-US" altLang="zh-CN" b="0" i="1" smtClean="0">
                            <a:latin typeface="Cambria Math"/>
                          </a:rPr>
                        </m:ctrlPr>
                      </m:fPr>
                      <m:num>
                        <m:r>
                          <a:rPr lang="en-US" altLang="zh-CN" b="0" i="1" smtClean="0">
                            <a:latin typeface="Cambria Math"/>
                          </a:rPr>
                          <m:t>𝐼</m:t>
                        </m:r>
                      </m:num>
                      <m:den>
                        <m:r>
                          <a:rPr lang="en-US" altLang="zh-CN" b="0" i="1" smtClean="0">
                            <a:latin typeface="Cambria Math"/>
                          </a:rPr>
                          <m:t>4</m:t>
                        </m:r>
                        <m:r>
                          <a:rPr lang="zh-CN" altLang="en-US" b="0" i="1" smtClean="0">
                            <a:latin typeface="Cambria Math"/>
                          </a:rPr>
                          <m:t>𝜋𝜎𝛼</m:t>
                        </m:r>
                      </m:den>
                    </m:f>
                  </m:oMath>
                </a14:m>
                <a:endParaRPr lang="en-US" altLang="zh-CN" dirty="0" smtClean="0"/>
              </a:p>
              <a:p>
                <a:pPr marL="0" indent="0">
                  <a:buNone/>
                </a:pPr>
                <a:r>
                  <a:rPr lang="zh-CN" altLang="en-US" dirty="0" smtClean="0"/>
                  <a:t>所以电位分布为：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i="1">
                              <a:solidFill>
                                <a:prstClr val="black"/>
                              </a:solidFill>
                              <a:latin typeface="Cambria Math"/>
                            </a:rPr>
                          </m:ctrlPr>
                        </m:sSubPr>
                        <m:e>
                          <m:r>
                            <a:rPr lang="en-US" altLang="zh-CN" i="1">
                              <a:solidFill>
                                <a:prstClr val="black"/>
                              </a:solidFill>
                              <a:latin typeface="Cambria Math"/>
                            </a:rPr>
                            <m:t>𝑈</m:t>
                          </m:r>
                        </m:e>
                        <m:sub>
                          <m:r>
                            <a:rPr lang="en-US" altLang="zh-CN" i="1">
                              <a:solidFill>
                                <a:prstClr val="black"/>
                              </a:solidFill>
                              <a:latin typeface="Cambria Math"/>
                            </a:rPr>
                            <m:t>𝑟</m:t>
                          </m:r>
                        </m:sub>
                      </m:sSub>
                      <m:r>
                        <a:rPr lang="en-US" altLang="zh-CN" b="0" i="1" smtClean="0">
                          <a:solidFill>
                            <a:prstClr val="black"/>
                          </a:solidFill>
                          <a:latin typeface="Cambria Math"/>
                        </a:rPr>
                        <m:t>=</m:t>
                      </m:r>
                      <m:r>
                        <a:rPr lang="en-US" altLang="zh-CN" b="0" i="1" smtClean="0">
                          <a:solidFill>
                            <a:prstClr val="black"/>
                          </a:solidFill>
                          <a:latin typeface="Cambria Math"/>
                        </a:rPr>
                        <m:t>𝑎</m:t>
                      </m:r>
                      <m:f>
                        <m:fPr>
                          <m:ctrlPr>
                            <a:rPr lang="en-US" altLang="zh-CN" b="0" i="1" smtClean="0">
                              <a:solidFill>
                                <a:prstClr val="black"/>
                              </a:solidFill>
                              <a:latin typeface="Cambria Math"/>
                            </a:rPr>
                          </m:ctrlPr>
                        </m:fPr>
                        <m:num>
                          <m:sSub>
                            <m:sSubPr>
                              <m:ctrlPr>
                                <a:rPr lang="en-US" altLang="zh-CN" b="0" i="1" smtClean="0">
                                  <a:solidFill>
                                    <a:prstClr val="black"/>
                                  </a:solidFill>
                                  <a:latin typeface="Cambria Math"/>
                                </a:rPr>
                              </m:ctrlPr>
                            </m:sSubPr>
                            <m:e>
                              <m:r>
                                <a:rPr lang="en-US" altLang="zh-CN" b="0" i="1" smtClean="0">
                                  <a:solidFill>
                                    <a:prstClr val="black"/>
                                  </a:solidFill>
                                  <a:latin typeface="Cambria Math"/>
                                </a:rPr>
                                <m:t>𝑈</m:t>
                              </m:r>
                            </m:e>
                            <m:sub>
                              <m:r>
                                <a:rPr lang="en-US" altLang="zh-CN" b="0" i="1" smtClean="0">
                                  <a:solidFill>
                                    <a:prstClr val="black"/>
                                  </a:solidFill>
                                  <a:latin typeface="Cambria Math"/>
                                </a:rPr>
                                <m:t>0</m:t>
                              </m:r>
                            </m:sub>
                          </m:sSub>
                        </m:num>
                        <m:den>
                          <m:r>
                            <a:rPr lang="en-US" altLang="zh-CN" b="0" i="1" smtClean="0">
                              <a:solidFill>
                                <a:prstClr val="black"/>
                              </a:solidFill>
                              <a:latin typeface="Cambria Math"/>
                            </a:rPr>
                            <m:t>𝑟</m:t>
                          </m:r>
                        </m:den>
                      </m:f>
                    </m:oMath>
                  </m:oMathPara>
                </a14:m>
                <a:endParaRPr lang="en-US" altLang="zh-CN" dirty="0" smtClean="0"/>
              </a:p>
              <a:p>
                <a:pPr marL="0" indent="0">
                  <a:buNone/>
                </a:pPr>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4"/>
                <a:stretch>
                  <a:fillRect l="-1856" t="-1881" r="-1039"/>
                </a:stretch>
              </a:blipFill>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356876077"/>
              </p:ext>
            </p:extLst>
          </p:nvPr>
        </p:nvGraphicFramePr>
        <p:xfrm>
          <a:off x="5004048" y="1340768"/>
          <a:ext cx="1184131" cy="576064"/>
        </p:xfrm>
        <a:graphic>
          <a:graphicData uri="http://schemas.openxmlformats.org/presentationml/2006/ole">
            <mc:AlternateContent xmlns:mc="http://schemas.openxmlformats.org/markup-compatibility/2006">
              <mc:Choice xmlns:v="urn:schemas-microsoft-com:vml" Requires="v">
                <p:oleObj spid="_x0000_s8222" name="公式" r:id="rId5" imgW="469800" imgH="228600" progId="Equation.3">
                  <p:embed/>
                </p:oleObj>
              </mc:Choice>
              <mc:Fallback>
                <p:oleObj name="公式" r:id="rId5" imgW="469800" imgH="228600" progId="Equation.3">
                  <p:embed/>
                  <p:pic>
                    <p:nvPicPr>
                      <p:cNvPr id="0" name=""/>
                      <p:cNvPicPr/>
                      <p:nvPr/>
                    </p:nvPicPr>
                    <p:blipFill>
                      <a:blip r:embed="rId6"/>
                      <a:stretch>
                        <a:fillRect/>
                      </a:stretch>
                    </p:blipFill>
                    <p:spPr>
                      <a:xfrm>
                        <a:off x="5004048" y="1340768"/>
                        <a:ext cx="1184131" cy="576064"/>
                      </a:xfrm>
                      <a:prstGeom prst="rect">
                        <a:avLst/>
                      </a:prstGeom>
                    </p:spPr>
                  </p:pic>
                </p:oleObj>
              </mc:Fallback>
            </mc:AlternateContent>
          </a:graphicData>
        </a:graphic>
      </p:graphicFrame>
    </p:spTree>
    <p:extLst>
      <p:ext uri="{BB962C8B-B14F-4D97-AF65-F5344CB8AC3E}">
        <p14:creationId xmlns:p14="http://schemas.microsoft.com/office/powerpoint/2010/main" val="49420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268760"/>
            <a:ext cx="9144000" cy="5472608"/>
          </a:xfrm>
        </p:spPr>
        <p:txBody>
          <a:bodyPr>
            <a:normAutofit/>
          </a:bodyPr>
          <a:lstStyle/>
          <a:p>
            <a:pPr marL="0" indent="0">
              <a:buNone/>
            </a:pPr>
            <a:r>
              <a:rPr lang="zh-CN" altLang="en-US" b="1" dirty="0">
                <a:solidFill>
                  <a:srgbClr val="0000FF"/>
                </a:solidFill>
              </a:rPr>
              <a:t>一</a:t>
            </a:r>
            <a:r>
              <a:rPr lang="zh-CN" altLang="en-US" b="1" dirty="0" smtClean="0">
                <a:solidFill>
                  <a:srgbClr val="0000FF"/>
                </a:solidFill>
              </a:rPr>
              <a:t>、非静电场</a:t>
            </a:r>
            <a:endParaRPr lang="en-US" altLang="zh-CN" b="1" dirty="0" smtClean="0">
              <a:solidFill>
                <a:srgbClr val="0000FF"/>
              </a:solidFill>
            </a:endParaRPr>
          </a:p>
          <a:p>
            <a:pPr marL="0" indent="0">
              <a:buNone/>
            </a:pPr>
            <a:r>
              <a:rPr lang="en-US" altLang="zh-CN" dirty="0"/>
              <a:t>	</a:t>
            </a:r>
            <a:r>
              <a:rPr lang="zh-CN" altLang="en-US" dirty="0" smtClean="0"/>
              <a:t>现考察一个由电源和纯电阻组</a:t>
            </a:r>
            <a:endParaRPr lang="en-US" altLang="zh-CN" dirty="0" smtClean="0"/>
          </a:p>
          <a:p>
            <a:pPr marL="0" indent="0">
              <a:buNone/>
            </a:pPr>
            <a:r>
              <a:rPr lang="zh-CN" altLang="en-US" dirty="0" smtClean="0"/>
              <a:t>成的电路。</a:t>
            </a:r>
            <a:endParaRPr lang="en-US" altLang="zh-CN" dirty="0" smtClean="0"/>
          </a:p>
          <a:p>
            <a:pPr marL="0" indent="0">
              <a:buNone/>
            </a:pPr>
            <a:r>
              <a:rPr lang="en-US" altLang="zh-CN" dirty="0"/>
              <a:t>	</a:t>
            </a:r>
            <a:r>
              <a:rPr lang="zh-CN" altLang="en-US" dirty="0" smtClean="0"/>
              <a:t>电源内部叫内电路；电源以外</a:t>
            </a:r>
            <a:endParaRPr lang="en-US" altLang="zh-CN" dirty="0" smtClean="0"/>
          </a:p>
          <a:p>
            <a:pPr marL="0" indent="0">
              <a:buNone/>
            </a:pPr>
            <a:r>
              <a:rPr lang="zh-CN" altLang="en-US" dirty="0" smtClean="0"/>
              <a:t>的其</a:t>
            </a:r>
            <a:r>
              <a:rPr lang="zh-CN" altLang="en-US" dirty="0"/>
              <a:t>它</a:t>
            </a:r>
            <a:r>
              <a:rPr lang="zh-CN" altLang="en-US" dirty="0" smtClean="0"/>
              <a:t>电路叫外电路。内外电路的</a:t>
            </a:r>
            <a:endParaRPr lang="en-US" altLang="zh-CN" dirty="0" smtClean="0"/>
          </a:p>
          <a:p>
            <a:pPr marL="0" indent="0">
              <a:buNone/>
            </a:pPr>
            <a:r>
              <a:rPr lang="zh-CN" altLang="en-US" dirty="0" smtClean="0"/>
              <a:t>正电荷运动方向不同：</a:t>
            </a:r>
            <a:endParaRPr lang="en-US" altLang="zh-CN" dirty="0" smtClean="0"/>
          </a:p>
          <a:p>
            <a:pPr marL="0" indent="0">
              <a:buNone/>
            </a:pPr>
            <a:endParaRPr lang="en-US" altLang="zh-CN" dirty="0" smtClean="0"/>
          </a:p>
          <a:p>
            <a:pPr marL="0" indent="0">
              <a:buNone/>
            </a:pPr>
            <a:endParaRPr lang="zh-CN" altLang="en-US" dirty="0"/>
          </a:p>
        </p:txBody>
      </p:sp>
      <p:sp>
        <p:nvSpPr>
          <p:cNvPr id="43" name="标题 1"/>
          <p:cNvSpPr>
            <a:spLocks noGrp="1"/>
          </p:cNvSpPr>
          <p:nvPr>
            <p:ph type="title"/>
          </p:nvPr>
        </p:nvSpPr>
        <p:spPr>
          <a:xfrm>
            <a:off x="179512" y="332656"/>
            <a:ext cx="8640960" cy="936104"/>
          </a:xfrm>
        </p:spPr>
        <p:txBody>
          <a:bodyPr>
            <a:normAutofit/>
          </a:bodyPr>
          <a:lstStyle/>
          <a:p>
            <a:r>
              <a:rPr lang="en-US" altLang="zh-CN" b="1" kern="0" dirty="0">
                <a:solidFill>
                  <a:prstClr val="black">
                    <a:lumMod val="95000"/>
                    <a:lumOff val="5000"/>
                  </a:prstClr>
                </a:solidFill>
                <a:latin typeface="宋体"/>
              </a:rPr>
              <a:t>§3.2 </a:t>
            </a:r>
            <a:r>
              <a:rPr lang="zh-CN" altLang="en-US" b="1" kern="0" dirty="0">
                <a:solidFill>
                  <a:prstClr val="black">
                    <a:lumMod val="95000"/>
                    <a:lumOff val="5000"/>
                  </a:prstClr>
                </a:solidFill>
                <a:latin typeface="宋体"/>
              </a:rPr>
              <a:t>电动势与源端电压</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412776"/>
            <a:ext cx="2365375" cy="285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3685299381"/>
              </p:ext>
            </p:extLst>
          </p:nvPr>
        </p:nvGraphicFramePr>
        <p:xfrm>
          <a:off x="539552" y="5040422"/>
          <a:ext cx="2761718" cy="1268898"/>
        </p:xfrm>
        <a:graphic>
          <a:graphicData uri="http://schemas.openxmlformats.org/presentationml/2006/ole">
            <mc:AlternateContent xmlns:mc="http://schemas.openxmlformats.org/markup-compatibility/2006">
              <mc:Choice xmlns:v="urn:schemas-microsoft-com:vml" Requires="v">
                <p:oleObj spid="_x0000_s9244" name="公式" r:id="rId4" imgW="939600" imgH="431640" progId="Equation.3">
                  <p:embed/>
                </p:oleObj>
              </mc:Choice>
              <mc:Fallback>
                <p:oleObj name="公式" r:id="rId4" imgW="939600" imgH="431640" progId="Equation.3">
                  <p:embed/>
                  <p:pic>
                    <p:nvPicPr>
                      <p:cNvPr id="0" name=""/>
                      <p:cNvPicPr/>
                      <p:nvPr/>
                    </p:nvPicPr>
                    <p:blipFill>
                      <a:blip r:embed="rId5"/>
                      <a:stretch>
                        <a:fillRect/>
                      </a:stretch>
                    </p:blipFill>
                    <p:spPr>
                      <a:xfrm>
                        <a:off x="539552" y="5040422"/>
                        <a:ext cx="2761718" cy="1268898"/>
                      </a:xfrm>
                      <a:prstGeom prst="rect">
                        <a:avLst/>
                      </a:prstGeom>
                    </p:spPr>
                  </p:pic>
                </p:oleObj>
              </mc:Fallback>
            </mc:AlternateContent>
          </a:graphicData>
        </a:graphic>
      </p:graphicFrame>
    </p:spTree>
    <p:extLst>
      <p:ext uri="{BB962C8B-B14F-4D97-AF65-F5344CB8AC3E}">
        <p14:creationId xmlns:p14="http://schemas.microsoft.com/office/powerpoint/2010/main" val="232820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wipe(down)">
                                      <p:cBhvr>
                                        <p:cTn id="18" dur="500"/>
                                        <p:tgtEl>
                                          <p:spTgt spid="205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down)">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lstStyle/>
          <a:p>
            <a:pPr marL="0" indent="809625">
              <a:buNone/>
            </a:pPr>
            <a:r>
              <a:rPr lang="zh-CN" altLang="en-US" dirty="0" smtClean="0"/>
              <a:t>前两章讨论的是静电场，即静止电荷产生的电场。静止</a:t>
            </a:r>
            <a:r>
              <a:rPr lang="en-US" altLang="zh-CN" dirty="0" smtClean="0"/>
              <a:t>——</a:t>
            </a:r>
            <a:r>
              <a:rPr lang="zh-CN" altLang="en-US" dirty="0" smtClean="0"/>
              <a:t>宏观上的静止。</a:t>
            </a:r>
            <a:endParaRPr lang="en-US" altLang="zh-CN" dirty="0" smtClean="0"/>
          </a:p>
          <a:p>
            <a:pPr marL="0" indent="809625">
              <a:buNone/>
            </a:pPr>
            <a:r>
              <a:rPr lang="zh-CN" altLang="en-US" dirty="0" smtClean="0"/>
              <a:t>从这一章开始，讨论运动电荷的问题。电荷的定向运动形成电流，电流在其周围会产生电场、磁场，运动电荷之间同时存在电场力、磁场力。</a:t>
            </a:r>
            <a:endParaRPr lang="en-US" altLang="zh-CN" dirty="0" smtClean="0"/>
          </a:p>
          <a:p>
            <a:pPr marL="0" indent="809625">
              <a:buNone/>
            </a:pPr>
            <a:r>
              <a:rPr lang="zh-CN" altLang="en-US" dirty="0" smtClean="0"/>
              <a:t>稳恒电流：数值和方向都不随时间变化的</a:t>
            </a:r>
            <a:r>
              <a:rPr lang="zh-CN" altLang="en-US" dirty="0"/>
              <a:t>电流</a:t>
            </a:r>
            <a:r>
              <a:rPr lang="zh-CN" altLang="en-US" dirty="0" smtClean="0"/>
              <a:t>。</a:t>
            </a:r>
            <a:endParaRPr lang="en-US" altLang="zh-CN" dirty="0" smtClean="0"/>
          </a:p>
        </p:txBody>
      </p:sp>
    </p:spTree>
    <p:extLst>
      <p:ext uri="{BB962C8B-B14F-4D97-AF65-F5344CB8AC3E}">
        <p14:creationId xmlns:p14="http://schemas.microsoft.com/office/powerpoint/2010/main" val="134391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noAutofit/>
              </a:bodyPr>
              <a:lstStyle/>
              <a:p>
                <a:pPr marL="0" indent="0">
                  <a:buNone/>
                </a:pPr>
                <a:r>
                  <a:rPr lang="en-US" altLang="zh-CN" dirty="0" smtClean="0"/>
                  <a:t>	</a:t>
                </a:r>
                <a:r>
                  <a:rPr lang="zh-CN" altLang="en-US" dirty="0" smtClean="0"/>
                  <a:t>外电路：正电荷在电场力的作用下，从正极运动到负极，正电荷的电位能减少，转换成了热能，当到达负极后，不能返回正极。</a:t>
                </a:r>
                <a:endParaRPr lang="en-US" altLang="zh-CN" dirty="0" smtClean="0"/>
              </a:p>
              <a:p>
                <a:pPr marL="0" indent="0">
                  <a:buNone/>
                </a:pPr>
                <a:r>
                  <a:rPr lang="en-US" altLang="zh-CN" dirty="0"/>
                  <a:t>	</a:t>
                </a:r>
                <a:r>
                  <a:rPr lang="zh-CN" altLang="en-US" dirty="0" smtClean="0"/>
                  <a:t>内电路：在电源内部，电场的方向也是由正极指向负极。因此想要使正电荷由负极到达正极，就必须要有外力的作用，克服电场力，这个外力就叫</a:t>
                </a:r>
                <a:r>
                  <a:rPr lang="zh-CN" altLang="en-US" b="1" dirty="0" smtClean="0">
                    <a:solidFill>
                      <a:srgbClr val="C00000"/>
                    </a:solidFill>
                  </a:rPr>
                  <a:t>非静电力</a:t>
                </a:r>
                <a:r>
                  <a:rPr lang="zh-CN" altLang="en-US" dirty="0" smtClean="0"/>
                  <a:t>。</a:t>
                </a:r>
                <a:endParaRPr lang="en-US" altLang="zh-CN" dirty="0" smtClean="0"/>
              </a:p>
              <a:p>
                <a:pPr marL="0" indent="0">
                  <a:buNone/>
                </a:pPr>
                <a:r>
                  <a:rPr lang="en-US" altLang="zh-CN" dirty="0"/>
                  <a:t>	</a:t>
                </a:r>
                <a:r>
                  <a:rPr lang="zh-CN" altLang="en-US" dirty="0" smtClean="0"/>
                  <a:t>非静电力和静电力一样都能对电荷产生作用。静电力可表示为</a:t>
                </a:r>
                <a14:m>
                  <m:oMath xmlns:m="http://schemas.openxmlformats.org/officeDocument/2006/math">
                    <m:acc>
                      <m:accPr>
                        <m:chr m:val="⃗"/>
                        <m:ctrlPr>
                          <a:rPr lang="zh-CN" altLang="en-US" i="1" smtClean="0">
                            <a:latin typeface="Cambria Math"/>
                          </a:rPr>
                        </m:ctrlPr>
                      </m:accPr>
                      <m:e>
                        <m:r>
                          <a:rPr lang="en-US" altLang="zh-CN" b="0" i="1" smtClean="0">
                            <a:latin typeface="Cambria Math"/>
                          </a:rPr>
                          <m:t>𝐹</m:t>
                        </m:r>
                      </m:e>
                    </m:acc>
                    <m:r>
                      <a:rPr lang="en-US" altLang="zh-CN" b="0" i="1" smtClean="0">
                        <a:latin typeface="Cambria Math"/>
                      </a:rPr>
                      <m:t>=</m:t>
                    </m:r>
                    <m:acc>
                      <m:accPr>
                        <m:chr m:val="⃗"/>
                        <m:ctrlPr>
                          <a:rPr lang="en-US" altLang="zh-CN" b="0" i="1" smtClean="0">
                            <a:latin typeface="Cambria Math"/>
                          </a:rPr>
                        </m:ctrlPr>
                      </m:accPr>
                      <m:e>
                        <m:r>
                          <a:rPr lang="en-US" altLang="zh-CN" b="0" i="1" smtClean="0">
                            <a:latin typeface="Cambria Math"/>
                          </a:rPr>
                          <m:t>𝐸</m:t>
                        </m:r>
                      </m:e>
                    </m:acc>
                    <m:r>
                      <a:rPr lang="en-US" altLang="zh-CN" b="0" i="1" smtClean="0">
                        <a:latin typeface="Cambria Math"/>
                      </a:rPr>
                      <m:t>𝑞</m:t>
                    </m:r>
                  </m:oMath>
                </a14:m>
                <a:r>
                  <a:rPr lang="zh-CN" altLang="en-US" dirty="0" smtClean="0"/>
                  <a:t> ，静电场可表示为：</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4"/>
                <a:stretch>
                  <a:fillRect l="-1856" t="-1881" r="-3118"/>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4088095186"/>
              </p:ext>
            </p:extLst>
          </p:nvPr>
        </p:nvGraphicFramePr>
        <p:xfrm>
          <a:off x="2051720" y="5445224"/>
          <a:ext cx="1152128" cy="1152128"/>
        </p:xfrm>
        <a:graphic>
          <a:graphicData uri="http://schemas.openxmlformats.org/presentationml/2006/ole">
            <mc:AlternateContent xmlns:mc="http://schemas.openxmlformats.org/markup-compatibility/2006">
              <mc:Choice xmlns:v="urn:schemas-microsoft-com:vml" Requires="v">
                <p:oleObj spid="_x0000_s10269" name="公式" r:id="rId5" imgW="444240" imgH="444240" progId="Equation.3">
                  <p:embed/>
                </p:oleObj>
              </mc:Choice>
              <mc:Fallback>
                <p:oleObj name="公式" r:id="rId5" imgW="444240" imgH="444240" progId="Equation.3">
                  <p:embed/>
                  <p:pic>
                    <p:nvPicPr>
                      <p:cNvPr id="0" name=""/>
                      <p:cNvPicPr/>
                      <p:nvPr/>
                    </p:nvPicPr>
                    <p:blipFill>
                      <a:blip r:embed="rId6"/>
                      <a:stretch>
                        <a:fillRect/>
                      </a:stretch>
                    </p:blipFill>
                    <p:spPr>
                      <a:xfrm>
                        <a:off x="2051720" y="5445224"/>
                        <a:ext cx="1152128" cy="1152128"/>
                      </a:xfrm>
                      <a:prstGeom prst="rect">
                        <a:avLst/>
                      </a:prstGeom>
                    </p:spPr>
                  </p:pic>
                </p:oleObj>
              </mc:Fallback>
            </mc:AlternateContent>
          </a:graphicData>
        </a:graphic>
      </p:graphicFrame>
    </p:spTree>
    <p:extLst>
      <p:ext uri="{BB962C8B-B14F-4D97-AF65-F5344CB8AC3E}">
        <p14:creationId xmlns:p14="http://schemas.microsoft.com/office/powerpoint/2010/main" val="326118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noAutofit/>
              </a:bodyPr>
              <a:lstStyle/>
              <a:p>
                <a:pPr marL="0" indent="0">
                  <a:buNone/>
                </a:pPr>
                <a:r>
                  <a:rPr lang="zh-CN" altLang="en-US" dirty="0" smtClean="0"/>
                  <a:t>同样可以引入非静电场</a:t>
                </a:r>
                <a14:m>
                  <m:oMath xmlns:m="http://schemas.openxmlformats.org/officeDocument/2006/math">
                    <m:acc>
                      <m:accPr>
                        <m:chr m:val="⃗"/>
                        <m:ctrlPr>
                          <a:rPr lang="zh-CN" altLang="en-US" i="1" smtClean="0">
                            <a:latin typeface="Cambria Math"/>
                          </a:rPr>
                        </m:ctrlPr>
                      </m:accPr>
                      <m:e>
                        <m:r>
                          <a:rPr lang="en-US" altLang="zh-CN" b="0" i="1" smtClean="0">
                            <a:latin typeface="Cambria Math"/>
                          </a:rPr>
                          <m:t>𝐾</m:t>
                        </m:r>
                      </m:e>
                    </m:acc>
                  </m:oMath>
                </a14:m>
                <a:r>
                  <a:rPr lang="zh-CN" altLang="en-US" dirty="0" smtClean="0"/>
                  <a:t>，若非静电力为</a:t>
                </a:r>
                <a14:m>
                  <m:oMath xmlns:m="http://schemas.openxmlformats.org/officeDocument/2006/math">
                    <m:sSub>
                      <m:sSubPr>
                        <m:ctrlPr>
                          <a:rPr lang="en-US" altLang="zh-CN" i="1" smtClean="0">
                            <a:latin typeface="Cambria Math"/>
                          </a:rPr>
                        </m:ctrlPr>
                      </m:sSubPr>
                      <m:e>
                        <m:acc>
                          <m:accPr>
                            <m:chr m:val="⃗"/>
                            <m:ctrlPr>
                              <a:rPr lang="en-US" altLang="zh-CN" i="1" smtClean="0">
                                <a:latin typeface="Cambria Math"/>
                              </a:rPr>
                            </m:ctrlPr>
                          </m:accPr>
                          <m:e>
                            <m:r>
                              <a:rPr lang="en-US" altLang="zh-CN" b="0" i="1" smtClean="0">
                                <a:latin typeface="Cambria Math"/>
                              </a:rPr>
                              <m:t>𝐹</m:t>
                            </m:r>
                          </m:e>
                        </m:acc>
                      </m:e>
                      <m:sub>
                        <m:r>
                          <a:rPr lang="en-US" altLang="zh-CN" b="0" i="1" smtClean="0">
                            <a:latin typeface="Cambria Math"/>
                          </a:rPr>
                          <m:t>𝐾</m:t>
                        </m:r>
                      </m:sub>
                    </m:sSub>
                  </m:oMath>
                </a14:m>
                <a:r>
                  <a:rPr lang="zh-CN" altLang="en-US" dirty="0" smtClean="0"/>
                  <a:t>，则：</a:t>
                </a:r>
                <a:endParaRPr lang="en-US" altLang="zh-CN" dirty="0" smtClean="0"/>
              </a:p>
              <a:p>
                <a:pPr marL="0" indent="0">
                  <a:buNone/>
                </a:pPr>
                <a:endParaRPr lang="en-US" altLang="zh-CN" sz="1800" dirty="0" smtClean="0"/>
              </a:p>
              <a:p>
                <a:pPr marL="0" indent="0">
                  <a:buNone/>
                </a:pPr>
                <a:r>
                  <a:rPr lang="zh-CN" altLang="en-US" dirty="0" smtClean="0"/>
                  <a:t>电荷</a:t>
                </a:r>
                <a:r>
                  <a:rPr lang="en-US" altLang="zh-CN" dirty="0" smtClean="0"/>
                  <a:t>q</a:t>
                </a:r>
                <a:r>
                  <a:rPr lang="zh-CN" altLang="en-US" dirty="0" smtClean="0"/>
                  <a:t>在某点所受的非静电力</a:t>
                </a:r>
                <a14:m>
                  <m:oMath xmlns:m="http://schemas.openxmlformats.org/officeDocument/2006/math">
                    <m:sSub>
                      <m:sSubPr>
                        <m:ctrlPr>
                          <a:rPr lang="en-US" altLang="zh-CN" i="1" smtClean="0">
                            <a:latin typeface="Cambria Math"/>
                          </a:rPr>
                        </m:ctrlPr>
                      </m:sSubPr>
                      <m:e>
                        <m:acc>
                          <m:accPr>
                            <m:chr m:val="⃗"/>
                            <m:ctrlPr>
                              <a:rPr lang="en-US" altLang="zh-CN" i="1" smtClean="0">
                                <a:latin typeface="Cambria Math"/>
                              </a:rPr>
                            </m:ctrlPr>
                          </m:accPr>
                          <m:e>
                            <m:r>
                              <a:rPr lang="en-US" altLang="zh-CN" b="0" i="1" smtClean="0">
                                <a:latin typeface="Cambria Math"/>
                              </a:rPr>
                              <m:t>𝐹</m:t>
                            </m:r>
                          </m:e>
                        </m:acc>
                      </m:e>
                      <m:sub>
                        <m:r>
                          <a:rPr lang="en-US" altLang="zh-CN" b="0" i="1" smtClean="0">
                            <a:latin typeface="Cambria Math"/>
                          </a:rPr>
                          <m:t>𝐾</m:t>
                        </m:r>
                      </m:sub>
                    </m:sSub>
                  </m:oMath>
                </a14:m>
                <a:r>
                  <a:rPr lang="zh-CN" altLang="en-US" dirty="0" smtClean="0"/>
                  <a:t>与电量</a:t>
                </a:r>
                <a:r>
                  <a:rPr lang="en-US" altLang="zh-CN" dirty="0" smtClean="0"/>
                  <a:t>q</a:t>
                </a:r>
                <a:r>
                  <a:rPr lang="zh-CN" altLang="en-US" dirty="0" smtClean="0"/>
                  <a:t>的比称为非静电场</a:t>
                </a:r>
                <a14:m>
                  <m:oMath xmlns:m="http://schemas.openxmlformats.org/officeDocument/2006/math">
                    <m:acc>
                      <m:accPr>
                        <m:chr m:val="⃗"/>
                        <m:ctrlPr>
                          <a:rPr lang="zh-CN" altLang="en-US" i="1" smtClean="0">
                            <a:latin typeface="Cambria Math"/>
                          </a:rPr>
                        </m:ctrlPr>
                      </m:accPr>
                      <m:e>
                        <m:r>
                          <a:rPr lang="en-US" altLang="zh-CN" b="0" i="1" smtClean="0">
                            <a:latin typeface="Cambria Math"/>
                          </a:rPr>
                          <m:t>𝐾</m:t>
                        </m:r>
                      </m:e>
                    </m:acc>
                  </m:oMath>
                </a14:m>
                <a:r>
                  <a:rPr lang="zh-CN" altLang="en-US" dirty="0" smtClean="0"/>
                  <a:t>。</a:t>
                </a:r>
                <a:endParaRPr lang="en-US" altLang="zh-CN" dirty="0" smtClean="0"/>
              </a:p>
              <a:p>
                <a:pPr marL="0" indent="0">
                  <a:buNone/>
                </a:pPr>
                <a:r>
                  <a:rPr lang="zh-CN" altLang="en-US" dirty="0" smtClean="0"/>
                  <a:t>外电路中：只有静电场</a:t>
                </a:r>
                <a14:m>
                  <m:oMath xmlns:m="http://schemas.openxmlformats.org/officeDocument/2006/math">
                    <m:acc>
                      <m:accPr>
                        <m:chr m:val="⃗"/>
                        <m:ctrlPr>
                          <a:rPr lang="zh-CN" altLang="en-US" i="1" smtClean="0">
                            <a:latin typeface="Cambria Math"/>
                          </a:rPr>
                        </m:ctrlPr>
                      </m:accPr>
                      <m:e>
                        <m:r>
                          <a:rPr lang="en-US" altLang="zh-CN" b="0" i="1" smtClean="0">
                            <a:latin typeface="Cambria Math"/>
                          </a:rPr>
                          <m:t>𝐸</m:t>
                        </m:r>
                      </m:e>
                    </m:acc>
                  </m:oMath>
                </a14:m>
                <a:r>
                  <a:rPr lang="zh-CN" altLang="en-US" dirty="0" smtClean="0"/>
                  <a:t>，故</a:t>
                </a:r>
                <a:endParaRPr lang="en-US" altLang="zh-CN" dirty="0" smtClean="0"/>
              </a:p>
              <a:p>
                <a:pPr marL="0" indent="0">
                  <a:buNone/>
                </a:pPr>
                <a:r>
                  <a:rPr lang="zh-CN" altLang="en-US" dirty="0" smtClean="0"/>
                  <a:t>内电路中：有静电场</a:t>
                </a:r>
                <a14:m>
                  <m:oMath xmlns:m="http://schemas.openxmlformats.org/officeDocument/2006/math">
                    <m:acc>
                      <m:accPr>
                        <m:chr m:val="⃗"/>
                        <m:ctrlPr>
                          <a:rPr lang="zh-CN" altLang="en-US" i="1" smtClean="0">
                            <a:latin typeface="Cambria Math"/>
                          </a:rPr>
                        </m:ctrlPr>
                      </m:accPr>
                      <m:e>
                        <m:r>
                          <a:rPr lang="en-US" altLang="zh-CN" b="0" i="1" smtClean="0">
                            <a:latin typeface="Cambria Math"/>
                          </a:rPr>
                          <m:t>𝐸</m:t>
                        </m:r>
                      </m:e>
                    </m:acc>
                  </m:oMath>
                </a14:m>
                <a:r>
                  <a:rPr lang="zh-CN" altLang="en-US" dirty="0" smtClean="0"/>
                  <a:t>及非静电场</a:t>
                </a:r>
                <a14:m>
                  <m:oMath xmlns:m="http://schemas.openxmlformats.org/officeDocument/2006/math">
                    <m:acc>
                      <m:accPr>
                        <m:chr m:val="⃗"/>
                        <m:ctrlPr>
                          <a:rPr lang="zh-CN" altLang="en-US" i="1" smtClean="0">
                            <a:latin typeface="Cambria Math"/>
                          </a:rPr>
                        </m:ctrlPr>
                      </m:accPr>
                      <m:e>
                        <m:r>
                          <a:rPr lang="en-US" altLang="zh-CN" b="0" i="1" smtClean="0">
                            <a:latin typeface="Cambria Math"/>
                          </a:rPr>
                          <m:t>𝐾</m:t>
                        </m:r>
                      </m:e>
                    </m:acc>
                  </m:oMath>
                </a14:m>
                <a:r>
                  <a:rPr lang="zh-CN" altLang="en-US" dirty="0" smtClean="0"/>
                  <a:t>，则：</a:t>
                </a:r>
                <a:endParaRPr lang="en-US" altLang="zh-CN" dirty="0" smtClean="0"/>
              </a:p>
              <a:p>
                <a:pPr marL="0" indent="0">
                  <a:buNone/>
                </a:pPr>
                <a:endParaRPr lang="en-US" altLang="zh-CN" dirty="0"/>
              </a:p>
              <a:p>
                <a:pPr marL="0" indent="0">
                  <a:buNone/>
                </a:pPr>
                <a:r>
                  <a:rPr lang="zh-CN" altLang="en-US" dirty="0"/>
                  <a:t>在电源内部，正电荷从负极运动到</a:t>
                </a:r>
                <a:r>
                  <a:rPr lang="zh-CN" altLang="en-US" dirty="0" smtClean="0"/>
                  <a:t>正极，非</a:t>
                </a:r>
                <a:r>
                  <a:rPr lang="zh-CN" altLang="en-US" dirty="0"/>
                  <a:t>静电力所做的功：</a:t>
                </a:r>
                <a:endParaRPr lang="en-US" altLang="zh-CN" dirty="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4"/>
                <a:stretch>
                  <a:fillRect l="-1856" t="-731" r="-6756"/>
                </a:stretch>
              </a:blipFill>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2091425205"/>
              </p:ext>
            </p:extLst>
          </p:nvPr>
        </p:nvGraphicFramePr>
        <p:xfrm>
          <a:off x="1674813" y="1268413"/>
          <a:ext cx="3241675" cy="1081087"/>
        </p:xfrm>
        <a:graphic>
          <a:graphicData uri="http://schemas.openxmlformats.org/presentationml/2006/ole">
            <mc:AlternateContent xmlns:mc="http://schemas.openxmlformats.org/markup-compatibility/2006">
              <mc:Choice xmlns:v="urn:schemas-microsoft-com:vml" Requires="v">
                <p:oleObj spid="_x0000_s11368" name="Equation" r:id="rId5" imgW="1333440" imgH="444240" progId="Equation.DSMT4">
                  <p:embed/>
                </p:oleObj>
              </mc:Choice>
              <mc:Fallback>
                <p:oleObj name="Equation" r:id="rId5" imgW="1333440" imgH="444240" progId="Equation.DSMT4">
                  <p:embed/>
                  <p:pic>
                    <p:nvPicPr>
                      <p:cNvPr id="0" name=""/>
                      <p:cNvPicPr/>
                      <p:nvPr/>
                    </p:nvPicPr>
                    <p:blipFill>
                      <a:blip r:embed="rId6"/>
                      <a:stretch>
                        <a:fillRect/>
                      </a:stretch>
                    </p:blipFill>
                    <p:spPr>
                      <a:xfrm>
                        <a:off x="1674813" y="1268413"/>
                        <a:ext cx="3241675" cy="10810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24692089"/>
              </p:ext>
            </p:extLst>
          </p:nvPr>
        </p:nvGraphicFramePr>
        <p:xfrm>
          <a:off x="5580112" y="3429000"/>
          <a:ext cx="1296144" cy="630557"/>
        </p:xfrm>
        <a:graphic>
          <a:graphicData uri="http://schemas.openxmlformats.org/presentationml/2006/ole">
            <mc:AlternateContent xmlns:mc="http://schemas.openxmlformats.org/markup-compatibility/2006">
              <mc:Choice xmlns:v="urn:schemas-microsoft-com:vml" Requires="v">
                <p:oleObj spid="_x0000_s11369" name="公式" r:id="rId7" imgW="469800" imgH="228600" progId="Equation.3">
                  <p:embed/>
                </p:oleObj>
              </mc:Choice>
              <mc:Fallback>
                <p:oleObj name="公式" r:id="rId7" imgW="469800" imgH="228600" progId="Equation.3">
                  <p:embed/>
                  <p:pic>
                    <p:nvPicPr>
                      <p:cNvPr id="0" name=""/>
                      <p:cNvPicPr/>
                      <p:nvPr/>
                    </p:nvPicPr>
                    <p:blipFill>
                      <a:blip r:embed="rId8"/>
                      <a:stretch>
                        <a:fillRect/>
                      </a:stretch>
                    </p:blipFill>
                    <p:spPr>
                      <a:xfrm>
                        <a:off x="5580112" y="3429000"/>
                        <a:ext cx="1296144" cy="63055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70727063"/>
              </p:ext>
            </p:extLst>
          </p:nvPr>
        </p:nvGraphicFramePr>
        <p:xfrm>
          <a:off x="523551" y="4725144"/>
          <a:ext cx="2176241" cy="576064"/>
        </p:xfrm>
        <a:graphic>
          <a:graphicData uri="http://schemas.openxmlformats.org/presentationml/2006/ole">
            <mc:AlternateContent xmlns:mc="http://schemas.openxmlformats.org/markup-compatibility/2006">
              <mc:Choice xmlns:v="urn:schemas-microsoft-com:vml" Requires="v">
                <p:oleObj spid="_x0000_s11370" name="公式" r:id="rId9" imgW="863280" imgH="228600" progId="Equation.3">
                  <p:embed/>
                </p:oleObj>
              </mc:Choice>
              <mc:Fallback>
                <p:oleObj name="公式" r:id="rId9" imgW="863280" imgH="228600" progId="Equation.3">
                  <p:embed/>
                  <p:pic>
                    <p:nvPicPr>
                      <p:cNvPr id="0" name=""/>
                      <p:cNvPicPr/>
                      <p:nvPr/>
                    </p:nvPicPr>
                    <p:blipFill>
                      <a:blip r:embed="rId10"/>
                      <a:stretch>
                        <a:fillRect/>
                      </a:stretch>
                    </p:blipFill>
                    <p:spPr>
                      <a:xfrm>
                        <a:off x="523551" y="4725144"/>
                        <a:ext cx="2176241" cy="57606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641315034"/>
              </p:ext>
            </p:extLst>
          </p:nvPr>
        </p:nvGraphicFramePr>
        <p:xfrm>
          <a:off x="3563776" y="5805488"/>
          <a:ext cx="3492500" cy="727075"/>
        </p:xfrm>
        <a:graphic>
          <a:graphicData uri="http://schemas.openxmlformats.org/presentationml/2006/ole">
            <mc:AlternateContent xmlns:mc="http://schemas.openxmlformats.org/markup-compatibility/2006">
              <mc:Choice xmlns:v="urn:schemas-microsoft-com:vml" Requires="v">
                <p:oleObj spid="_x0000_s11371" name="Equation" r:id="rId11" imgW="1587240" imgH="330120" progId="Equation.DSMT4">
                  <p:embed/>
                </p:oleObj>
              </mc:Choice>
              <mc:Fallback>
                <p:oleObj name="Equation" r:id="rId11" imgW="1587240" imgH="330120" progId="Equation.DSMT4">
                  <p:embed/>
                  <p:pic>
                    <p:nvPicPr>
                      <p:cNvPr id="0" name="对象 1"/>
                      <p:cNvPicPr>
                        <a:picLocks noChangeAspect="1" noChangeArrowheads="1"/>
                      </p:cNvPicPr>
                      <p:nvPr/>
                    </p:nvPicPr>
                    <p:blipFill>
                      <a:blip r:embed="rId12"/>
                      <a:srcRect/>
                      <a:stretch>
                        <a:fillRect/>
                      </a:stretch>
                    </p:blipFill>
                    <p:spPr bwMode="auto">
                      <a:xfrm>
                        <a:off x="3563776" y="5805488"/>
                        <a:ext cx="3492500" cy="7270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3838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down)">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lstStyle/>
              <a:p>
                <a:pPr marL="0" indent="0">
                  <a:buNone/>
                </a:pPr>
                <a:r>
                  <a:rPr lang="zh-CN" altLang="en-US" b="1" dirty="0">
                    <a:solidFill>
                      <a:srgbClr val="0000FF"/>
                    </a:solidFill>
                  </a:rPr>
                  <a:t>二</a:t>
                </a:r>
                <a:r>
                  <a:rPr lang="zh-CN" altLang="en-US" b="1" dirty="0" smtClean="0">
                    <a:solidFill>
                      <a:srgbClr val="0000FF"/>
                    </a:solidFill>
                  </a:rPr>
                  <a:t>、电动势</a:t>
                </a:r>
                <a:endParaRPr lang="en-US" altLang="zh-CN" b="1" dirty="0" smtClean="0">
                  <a:solidFill>
                    <a:srgbClr val="0000FF"/>
                  </a:solidFill>
                </a:endParaRPr>
              </a:p>
              <a:p>
                <a:pPr marL="0" indent="0">
                  <a:buNone/>
                </a:pPr>
                <a:r>
                  <a:rPr lang="en-US" altLang="zh-CN" dirty="0"/>
                  <a:t>	</a:t>
                </a:r>
                <a:r>
                  <a:rPr lang="zh-CN" altLang="en-US" dirty="0" smtClean="0"/>
                  <a:t>非静电力对电荷</a:t>
                </a:r>
                <a:r>
                  <a:rPr lang="en-US" altLang="zh-CN" dirty="0" smtClean="0"/>
                  <a:t>q</a:t>
                </a:r>
                <a:r>
                  <a:rPr lang="zh-CN" altLang="en-US" dirty="0" smtClean="0"/>
                  <a:t>所做的功与电量</a:t>
                </a:r>
                <a:r>
                  <a:rPr lang="en-US" altLang="zh-CN" dirty="0" smtClean="0"/>
                  <a:t>q</a:t>
                </a:r>
                <a:r>
                  <a:rPr lang="zh-CN" altLang="en-US" dirty="0" smtClean="0"/>
                  <a:t>之比称为</a:t>
                </a:r>
                <a:r>
                  <a:rPr lang="zh-CN" altLang="en-US" b="1" dirty="0" smtClean="0">
                    <a:solidFill>
                      <a:srgbClr val="C00000"/>
                    </a:solidFill>
                  </a:rPr>
                  <a:t>电源的电动势</a:t>
                </a:r>
                <a:r>
                  <a:rPr lang="zh-CN" altLang="en-US" dirty="0" smtClean="0"/>
                  <a:t>：</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zh-CN" altLang="en-US" i="1" smtClean="0">
                          <a:latin typeface="Cambria Math"/>
                        </a:rPr>
                        <m:t>𝜀</m:t>
                      </m:r>
                      <m:r>
                        <a:rPr lang="en-US" altLang="zh-CN" b="0" i="1" smtClean="0">
                          <a:latin typeface="Cambria Math"/>
                        </a:rPr>
                        <m:t>=</m:t>
                      </m:r>
                      <m:f>
                        <m:fPr>
                          <m:ctrlPr>
                            <a:rPr lang="en-US" altLang="zh-CN" b="0" i="1" smtClean="0">
                              <a:latin typeface="Cambria Math"/>
                            </a:rPr>
                          </m:ctrlPr>
                        </m:fPr>
                        <m:num>
                          <m:r>
                            <a:rPr lang="en-US" altLang="zh-CN" b="0" i="1" smtClean="0">
                              <a:latin typeface="Cambria Math"/>
                            </a:rPr>
                            <m:t>𝐴</m:t>
                          </m:r>
                        </m:num>
                        <m:den>
                          <m:r>
                            <a:rPr lang="en-US" altLang="zh-CN" b="0" i="1" smtClean="0">
                              <a:latin typeface="Cambria Math"/>
                            </a:rPr>
                            <m:t>𝑞</m:t>
                          </m:r>
                        </m:den>
                      </m:f>
                      <m:r>
                        <a:rPr lang="en-US" altLang="zh-CN" b="0" i="1" smtClean="0">
                          <a:latin typeface="Cambria Math"/>
                        </a:rPr>
                        <m:t>=(</m:t>
                      </m:r>
                      <m:nary>
                        <m:naryPr>
                          <m:ctrlPr>
                            <a:rPr lang="en-US" altLang="zh-CN" b="0" i="1" smtClean="0">
                              <a:latin typeface="Cambria Math"/>
                            </a:rPr>
                          </m:ctrlPr>
                        </m:naryPr>
                        <m:sub>
                          <m:r>
                            <m:rPr>
                              <m:brk m:alnAt="23"/>
                            </m:rPr>
                            <a:rPr lang="en-US" altLang="zh-CN" b="0" i="1" smtClean="0">
                              <a:latin typeface="Cambria Math"/>
                            </a:rPr>
                            <m:t>−</m:t>
                          </m:r>
                        </m:sub>
                        <m:sup>
                          <m:r>
                            <a:rPr lang="en-US" altLang="zh-CN" b="0" i="1" smtClean="0">
                              <a:latin typeface="Cambria Math"/>
                            </a:rPr>
                            <m:t>+</m:t>
                          </m:r>
                        </m:sup>
                        <m:e>
                          <m:r>
                            <a:rPr lang="en-US" altLang="zh-CN" b="0" i="1" smtClean="0">
                              <a:latin typeface="Cambria Math"/>
                            </a:rPr>
                            <m:t>𝑞</m:t>
                          </m:r>
                          <m:acc>
                            <m:accPr>
                              <m:chr m:val="⃗"/>
                              <m:ctrlPr>
                                <a:rPr lang="en-US" altLang="zh-CN" b="0" i="1" smtClean="0">
                                  <a:latin typeface="Cambria Math"/>
                                </a:rPr>
                              </m:ctrlPr>
                            </m:accPr>
                            <m:e>
                              <m:r>
                                <a:rPr lang="en-US" altLang="zh-CN" b="0" i="1" smtClean="0">
                                  <a:latin typeface="Cambria Math"/>
                                </a:rPr>
                                <m:t>𝐾</m:t>
                              </m:r>
                            </m:e>
                          </m:acc>
                          <m:r>
                            <a:rPr lang="en-US" altLang="zh-CN" b="0" i="1" smtClean="0">
                              <a:latin typeface="Cambria Math"/>
                              <a:ea typeface="Cambria Math"/>
                            </a:rPr>
                            <m:t>⋅</m:t>
                          </m:r>
                          <m:r>
                            <a:rPr lang="en-US" altLang="zh-CN" b="0" i="1" smtClean="0">
                              <a:latin typeface="Cambria Math"/>
                              <a:ea typeface="Cambria Math"/>
                            </a:rPr>
                            <m:t>𝑑</m:t>
                          </m:r>
                          <m:acc>
                            <m:accPr>
                              <m:chr m:val="⃗"/>
                              <m:ctrlPr>
                                <a:rPr lang="en-US" altLang="zh-CN" b="0" i="1" smtClean="0">
                                  <a:latin typeface="Cambria Math"/>
                                  <a:ea typeface="Cambria Math"/>
                                </a:rPr>
                              </m:ctrlPr>
                            </m:accPr>
                            <m:e>
                              <m:r>
                                <a:rPr lang="en-US" altLang="zh-CN" b="0" i="1" smtClean="0">
                                  <a:latin typeface="Cambria Math"/>
                                  <a:ea typeface="Cambria Math"/>
                                </a:rPr>
                                <m:t>𝑙</m:t>
                              </m:r>
                            </m:e>
                          </m:acc>
                          <m:r>
                            <a:rPr lang="en-US" altLang="zh-CN" b="0" i="1" smtClean="0">
                              <a:latin typeface="Cambria Math"/>
                              <a:ea typeface="Cambria Math"/>
                            </a:rPr>
                            <m:t>)/</m:t>
                          </m:r>
                          <m:r>
                            <a:rPr lang="en-US" altLang="zh-CN" b="0" i="1" smtClean="0">
                              <a:latin typeface="Cambria Math"/>
                              <a:ea typeface="Cambria Math"/>
                            </a:rPr>
                            <m:t>𝑞</m:t>
                          </m:r>
                          <m:r>
                            <a:rPr lang="en-US" altLang="zh-CN" b="0" i="1" smtClean="0">
                              <a:latin typeface="Cambria Math"/>
                              <a:ea typeface="Cambria Math"/>
                            </a:rPr>
                            <m:t>=</m:t>
                          </m:r>
                          <m:nary>
                            <m:naryPr>
                              <m:ctrlPr>
                                <a:rPr lang="en-US" altLang="zh-CN" b="0" i="1" smtClean="0">
                                  <a:latin typeface="Cambria Math"/>
                                  <a:ea typeface="Cambria Math"/>
                                </a:rPr>
                              </m:ctrlPr>
                            </m:naryPr>
                            <m:sub>
                              <m:r>
                                <m:rPr>
                                  <m:brk m:alnAt="23"/>
                                </m:rPr>
                                <a:rPr lang="en-US" altLang="zh-CN" b="0" i="1" smtClean="0">
                                  <a:latin typeface="Cambria Math"/>
                                  <a:ea typeface="Cambria Math"/>
                                </a:rPr>
                                <m:t>−</m:t>
                              </m:r>
                            </m:sub>
                            <m:sup>
                              <m:r>
                                <a:rPr lang="en-US" altLang="zh-CN" b="0" i="1" smtClean="0">
                                  <a:latin typeface="Cambria Math"/>
                                  <a:ea typeface="Cambria Math"/>
                                </a:rPr>
                                <m:t>+</m:t>
                              </m:r>
                            </m:sup>
                            <m:e>
                              <m:acc>
                                <m:accPr>
                                  <m:chr m:val="⃗"/>
                                  <m:ctrlPr>
                                    <a:rPr lang="en-US" altLang="zh-CN" i="1">
                                      <a:latin typeface="Cambria Math"/>
                                    </a:rPr>
                                  </m:ctrlPr>
                                </m:accPr>
                                <m:e>
                                  <m:r>
                                    <a:rPr lang="en-US" altLang="zh-CN" i="1">
                                      <a:latin typeface="Cambria Math"/>
                                    </a:rPr>
                                    <m:t>𝐾</m:t>
                                  </m:r>
                                </m:e>
                              </m:acc>
                              <m:r>
                                <a:rPr lang="en-US" altLang="zh-CN" i="1">
                                  <a:latin typeface="Cambria Math"/>
                                  <a:ea typeface="Cambria Math"/>
                                </a:rPr>
                                <m:t>⋅</m:t>
                              </m:r>
                              <m:r>
                                <a:rPr lang="en-US" altLang="zh-CN" i="1">
                                  <a:latin typeface="Cambria Math"/>
                                  <a:ea typeface="Cambria Math"/>
                                </a:rPr>
                                <m:t>𝑑</m:t>
                              </m:r>
                              <m:acc>
                                <m:accPr>
                                  <m:chr m:val="⃗"/>
                                  <m:ctrlPr>
                                    <a:rPr lang="en-US" altLang="zh-CN" i="1">
                                      <a:latin typeface="Cambria Math"/>
                                      <a:ea typeface="Cambria Math"/>
                                    </a:rPr>
                                  </m:ctrlPr>
                                </m:accPr>
                                <m:e>
                                  <m:r>
                                    <a:rPr lang="en-US" altLang="zh-CN" i="1">
                                      <a:latin typeface="Cambria Math"/>
                                      <a:ea typeface="Cambria Math"/>
                                    </a:rPr>
                                    <m:t>𝑙</m:t>
                                  </m:r>
                                </m:e>
                              </m:acc>
                            </m:e>
                          </m:nary>
                        </m:e>
                      </m:nary>
                    </m:oMath>
                  </m:oMathPara>
                </a14:m>
                <a:endParaRPr lang="en-US" altLang="zh-CN" dirty="0" smtClean="0"/>
              </a:p>
              <a:p>
                <a:pPr marL="0" indent="0">
                  <a:buNone/>
                </a:pPr>
                <a:r>
                  <a:rPr lang="zh-CN" altLang="en-US" dirty="0" smtClean="0"/>
                  <a:t>即为</a:t>
                </a:r>
                <a:r>
                  <a:rPr lang="zh-CN" altLang="en-US" b="1" dirty="0" smtClean="0">
                    <a:solidFill>
                      <a:srgbClr val="C00000"/>
                    </a:solidFill>
                  </a:rPr>
                  <a:t>非静电场的线积分</a:t>
                </a:r>
                <a:r>
                  <a:rPr lang="zh-CN" altLang="en-US" dirty="0" smtClean="0"/>
                  <a:t>。</a:t>
                </a:r>
                <a:endParaRPr lang="en-US" altLang="zh-CN" dirty="0" smtClean="0"/>
              </a:p>
              <a:p>
                <a:pPr marL="0" indent="0">
                  <a:buNone/>
                </a:pPr>
                <a:r>
                  <a:rPr lang="en-US" altLang="zh-CN" dirty="0" smtClean="0"/>
                  <a:t>	</a:t>
                </a:r>
                <a:r>
                  <a:rPr lang="zh-CN" altLang="en-US" dirty="0" smtClean="0"/>
                  <a:t>物理意义：非静电力把单位正电荷由电源的负极经电源内部移动到正极所做的功。</a:t>
                </a:r>
                <a:endParaRPr lang="en-US" altLang="zh-CN" dirty="0" smtClean="0"/>
              </a:p>
              <a:p>
                <a:pPr marL="0" indent="0">
                  <a:buNone/>
                </a:pPr>
                <a:r>
                  <a:rPr lang="en-US" altLang="zh-CN" dirty="0"/>
                  <a:t>	</a:t>
                </a:r>
                <a:r>
                  <a:rPr lang="zh-CN" altLang="en-US" dirty="0" smtClean="0"/>
                  <a:t>此外，在电源内部，正电荷由负极到正极运动叫放电，反之叫充电。</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3"/>
                <a:stretch>
                  <a:fillRect l="-1856" t="-18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921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188640"/>
                <a:ext cx="8208912" cy="6480720"/>
              </a:xfrm>
            </p:spPr>
            <p:txBody>
              <a:bodyPr>
                <a:noAutofit/>
              </a:bodyPr>
              <a:lstStyle/>
              <a:p>
                <a:pPr marL="0" indent="0">
                  <a:buNone/>
                </a:pPr>
                <a:r>
                  <a:rPr lang="zh-CN" altLang="en-US" sz="2800" dirty="0" smtClean="0"/>
                  <a:t>说明：</a:t>
                </a:r>
                <a:endParaRPr lang="en-US" altLang="zh-CN" sz="2800" dirty="0" smtClean="0"/>
              </a:p>
              <a:p>
                <a:pPr marL="984250" indent="-984250">
                  <a:buNone/>
                </a:pPr>
                <a:r>
                  <a:rPr lang="zh-CN" altLang="en-US" sz="2800" dirty="0" smtClean="0"/>
                  <a:t>（</a:t>
                </a:r>
                <a:r>
                  <a:rPr lang="en-US" altLang="zh-CN" sz="2800" dirty="0" smtClean="0"/>
                  <a:t>1</a:t>
                </a:r>
                <a:r>
                  <a:rPr lang="zh-CN" altLang="en-US" sz="2800" dirty="0" smtClean="0"/>
                  <a:t>）电动势是电源本身的性质，与外电路无关；</a:t>
                </a:r>
                <a:endParaRPr lang="en-US" altLang="zh-CN" sz="2800" dirty="0" smtClean="0"/>
              </a:p>
              <a:p>
                <a:pPr marL="984250" indent="-984250">
                  <a:buNone/>
                </a:pPr>
                <a:r>
                  <a:rPr lang="zh-CN" altLang="en-US" sz="2800" dirty="0" smtClean="0"/>
                  <a:t>（</a:t>
                </a:r>
                <a:r>
                  <a:rPr lang="en-US" altLang="zh-CN" sz="2800" dirty="0" smtClean="0"/>
                  <a:t>2</a:t>
                </a:r>
                <a:r>
                  <a:rPr lang="zh-CN" altLang="en-US" sz="2800" dirty="0" smtClean="0"/>
                  <a:t>）电源是产生非静电力的装置，不同的电源，非静电力的成因不同；</a:t>
                </a:r>
                <a:endParaRPr lang="en-US" altLang="zh-CN" sz="2800" dirty="0" smtClean="0"/>
              </a:p>
              <a:p>
                <a:pPr marL="903288" indent="-903288">
                  <a:buNone/>
                </a:pPr>
                <a:r>
                  <a:rPr lang="zh-CN" altLang="en-US" sz="2800" dirty="0" smtClean="0"/>
                  <a:t>（</a:t>
                </a:r>
                <a:r>
                  <a:rPr lang="en-US" altLang="zh-CN" sz="2800" dirty="0" smtClean="0"/>
                  <a:t>3</a:t>
                </a:r>
                <a:r>
                  <a:rPr lang="zh-CN" altLang="en-US" sz="2800" dirty="0" smtClean="0"/>
                  <a:t>）电动势反映了电源把其它形式的能量转变为电能的本领；</a:t>
                </a:r>
                <a:endParaRPr lang="en-US" altLang="zh-CN" sz="2800" dirty="0" smtClean="0"/>
              </a:p>
              <a:p>
                <a:pPr marL="903288" indent="-903288">
                  <a:buNone/>
                </a:pPr>
                <a:r>
                  <a:rPr lang="zh-CN" altLang="en-US" sz="2800" dirty="0" smtClean="0"/>
                  <a:t>（</a:t>
                </a:r>
                <a:r>
                  <a:rPr lang="en-US" altLang="zh-CN" sz="2800" dirty="0"/>
                  <a:t>4</a:t>
                </a:r>
                <a:r>
                  <a:rPr lang="zh-CN" altLang="en-US" sz="2800" dirty="0" smtClean="0"/>
                  <a:t>）是标量，但也有方向，负极经电源内部指向正极的方向为电动势的正方向；</a:t>
                </a:r>
                <a:endParaRPr lang="en-US" altLang="zh-CN" sz="2800" dirty="0" smtClean="0"/>
              </a:p>
              <a:p>
                <a:pPr marL="903288" indent="-903288">
                  <a:buNone/>
                </a:pPr>
                <a:r>
                  <a:rPr lang="zh-CN" altLang="en-US" sz="2800" dirty="0" smtClean="0"/>
                  <a:t>（</a:t>
                </a:r>
                <a:r>
                  <a:rPr lang="en-US" altLang="zh-CN" sz="2800" dirty="0"/>
                  <a:t>5</a:t>
                </a:r>
                <a:r>
                  <a:rPr lang="zh-CN" altLang="en-US" sz="2800" dirty="0" smtClean="0"/>
                  <a:t>）因非静电力只存在于电源内部，外电路中无非静电力，故</a:t>
                </a:r>
                <a:endParaRPr lang="en-US" altLang="zh-CN" sz="2800" dirty="0" smtClean="0"/>
              </a:p>
              <a:p>
                <a:pPr marL="0" indent="0">
                  <a:buNone/>
                </a:pPr>
                <a:endParaRPr lang="en-US" altLang="zh-CN" sz="2800" dirty="0" smtClean="0"/>
              </a:p>
              <a:p>
                <a:pPr marL="809625" indent="-809625">
                  <a:buNone/>
                </a:pPr>
                <a:r>
                  <a:rPr lang="zh-CN" altLang="en-US" sz="2800" dirty="0" smtClean="0"/>
                  <a:t>（</a:t>
                </a:r>
                <a:r>
                  <a:rPr lang="en-US" altLang="zh-CN" sz="2800" dirty="0" smtClean="0"/>
                  <a:t>5</a:t>
                </a:r>
                <a:r>
                  <a:rPr lang="zh-CN" altLang="en-US" sz="2800" dirty="0" smtClean="0"/>
                  <a:t>）</a:t>
                </a:r>
                <a14:m>
                  <m:oMath xmlns:m="http://schemas.openxmlformats.org/officeDocument/2006/math">
                    <m:acc>
                      <m:accPr>
                        <m:chr m:val="⃗"/>
                        <m:ctrlPr>
                          <a:rPr lang="zh-CN" altLang="en-US" sz="2800" i="1" smtClean="0">
                            <a:latin typeface="Cambria Math"/>
                          </a:rPr>
                        </m:ctrlPr>
                      </m:accPr>
                      <m:e>
                        <m:r>
                          <a:rPr lang="en-US" altLang="zh-CN" sz="2800" b="0" i="1" smtClean="0">
                            <a:latin typeface="Cambria Math"/>
                          </a:rPr>
                          <m:t>𝐾</m:t>
                        </m:r>
                      </m:e>
                    </m:acc>
                    <m:r>
                      <a:rPr lang="zh-CN" altLang="en-US" sz="2800" b="0" i="1" smtClean="0">
                        <a:latin typeface="Cambria Math"/>
                      </a:rPr>
                      <m:t>与</m:t>
                    </m:r>
                    <m:acc>
                      <m:accPr>
                        <m:chr m:val="⃗"/>
                        <m:ctrlPr>
                          <a:rPr lang="zh-CN" altLang="en-US" sz="2800" b="0" i="1" smtClean="0">
                            <a:latin typeface="Cambria Math"/>
                          </a:rPr>
                        </m:ctrlPr>
                      </m:accPr>
                      <m:e>
                        <m:r>
                          <a:rPr lang="en-US" altLang="zh-CN" sz="2800" b="0" i="1" smtClean="0">
                            <a:latin typeface="Cambria Math"/>
                          </a:rPr>
                          <m:t>𝐸</m:t>
                        </m:r>
                      </m:e>
                    </m:acc>
                    <m:r>
                      <a:rPr lang="zh-CN" altLang="en-US" sz="2800" i="1">
                        <a:latin typeface="Cambria Math"/>
                      </a:rPr>
                      <m:t>类似</m:t>
                    </m:r>
                    <m:r>
                      <a:rPr lang="zh-CN" altLang="en-US" sz="2800" b="0" i="1" smtClean="0">
                        <a:latin typeface="Cambria Math"/>
                      </a:rPr>
                      <m:t>，</m:t>
                    </m:r>
                    <m:r>
                      <a:rPr lang="zh-CN" altLang="en-US" sz="2800" i="1">
                        <a:latin typeface="Cambria Math"/>
                      </a:rPr>
                      <m:t>单位</m:t>
                    </m:r>
                    <m:r>
                      <a:rPr lang="zh-CN" altLang="en-US" sz="2800" b="0" i="1" smtClean="0">
                        <a:latin typeface="Cambria Math"/>
                      </a:rPr>
                      <m:t>为</m:t>
                    </m:r>
                    <m:r>
                      <a:rPr lang="en-US" altLang="zh-CN" sz="2800" b="0" i="1" smtClean="0">
                        <a:latin typeface="Cambria Math"/>
                      </a:rPr>
                      <m:t>𝑁</m:t>
                    </m:r>
                    <m:r>
                      <a:rPr lang="en-US" altLang="zh-CN" sz="2800" b="0" i="1" smtClean="0">
                        <a:latin typeface="Cambria Math"/>
                      </a:rPr>
                      <m:t>/</m:t>
                    </m:r>
                    <m:r>
                      <a:rPr lang="en-US" altLang="zh-CN" sz="2800" b="0" i="1" smtClean="0">
                        <a:latin typeface="Cambria Math"/>
                      </a:rPr>
                      <m:t>𝐶</m:t>
                    </m:r>
                  </m:oMath>
                </a14:m>
                <a:r>
                  <a:rPr lang="zh-CN" altLang="en-US" sz="2800" b="0" dirty="0" smtClean="0">
                    <a:latin typeface="Cambria Math"/>
                  </a:rPr>
                  <a:t>，或</a:t>
                </a:r>
                <a:r>
                  <a:rPr lang="en-US" altLang="zh-CN" sz="2800" b="0" dirty="0" smtClean="0">
                    <a:latin typeface="Cambria Math"/>
                  </a:rPr>
                  <a:t>V</a:t>
                </a:r>
                <a:r>
                  <a:rPr lang="en-US" altLang="zh-CN" sz="2800" dirty="0" smtClean="0">
                    <a:latin typeface="Cambria Math"/>
                  </a:rPr>
                  <a:t>/m</a:t>
                </a:r>
                <a:r>
                  <a:rPr lang="zh-CN" altLang="en-US" sz="2800" dirty="0" smtClean="0">
                    <a:latin typeface="Cambria Math"/>
                  </a:rPr>
                  <a:t>；</a:t>
                </a:r>
                <a14:m>
                  <m:oMath xmlns:m="http://schemas.openxmlformats.org/officeDocument/2006/math">
                    <m:r>
                      <a:rPr lang="zh-CN" altLang="en-US" sz="2800" b="0" i="1" smtClean="0">
                        <a:latin typeface="Cambria Math"/>
                      </a:rPr>
                      <m:t>而</m:t>
                    </m:r>
                    <m:r>
                      <a:rPr lang="zh-CN" altLang="en-US" sz="2800" b="0" i="1" smtClean="0">
                        <a:latin typeface="Cambria Math"/>
                      </a:rPr>
                      <m:t>𝜀</m:t>
                    </m:r>
                  </m:oMath>
                </a14:m>
                <a:r>
                  <a:rPr lang="zh-CN" altLang="en-US" sz="2800" dirty="0" smtClean="0"/>
                  <a:t>与</a:t>
                </a:r>
                <a:r>
                  <a:rPr lang="en-US" altLang="zh-CN" sz="2800" dirty="0" smtClean="0"/>
                  <a:t>U</a:t>
                </a:r>
                <a:r>
                  <a:rPr lang="zh-CN" altLang="en-US" sz="2800" dirty="0" smtClean="0"/>
                  <a:t>类似，单位为</a:t>
                </a:r>
                <a:r>
                  <a:rPr lang="en-US" altLang="zh-CN" sz="2800" dirty="0" smtClean="0"/>
                  <a:t>V</a:t>
                </a:r>
                <a:r>
                  <a:rPr lang="zh-CN" altLang="en-US" sz="2800" dirty="0" smtClean="0"/>
                  <a:t>。</a:t>
                </a: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188640"/>
                <a:ext cx="8208912" cy="6480720"/>
              </a:xfrm>
              <a:blipFill rotWithShape="1">
                <a:blip r:embed="rId4"/>
                <a:stretch>
                  <a:fillRect l="-1485" t="-1317" r="-891"/>
                </a:stretch>
              </a:blipFill>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2393038740"/>
              </p:ext>
            </p:extLst>
          </p:nvPr>
        </p:nvGraphicFramePr>
        <p:xfrm>
          <a:off x="3131841" y="4473116"/>
          <a:ext cx="4896543" cy="845436"/>
        </p:xfrm>
        <a:graphic>
          <a:graphicData uri="http://schemas.openxmlformats.org/presentationml/2006/ole">
            <mc:AlternateContent xmlns:mc="http://schemas.openxmlformats.org/markup-compatibility/2006">
              <mc:Choice xmlns:v="urn:schemas-microsoft-com:vml" Requires="v">
                <p:oleObj spid="_x0000_s13341" name="公式" r:id="rId5" imgW="2209680" imgH="380880" progId="Equation.3">
                  <p:embed/>
                </p:oleObj>
              </mc:Choice>
              <mc:Fallback>
                <p:oleObj name="公式" r:id="rId5" imgW="2209680" imgH="380880" progId="Equation.3">
                  <p:embed/>
                  <p:pic>
                    <p:nvPicPr>
                      <p:cNvPr id="0" name=""/>
                      <p:cNvPicPr/>
                      <p:nvPr/>
                    </p:nvPicPr>
                    <p:blipFill>
                      <a:blip r:embed="rId6"/>
                      <a:stretch>
                        <a:fillRect/>
                      </a:stretch>
                    </p:blipFill>
                    <p:spPr>
                      <a:xfrm>
                        <a:off x="3131841" y="4473116"/>
                        <a:ext cx="4896543" cy="845436"/>
                      </a:xfrm>
                      <a:prstGeom prst="rect">
                        <a:avLst/>
                      </a:prstGeom>
                    </p:spPr>
                  </p:pic>
                </p:oleObj>
              </mc:Fallback>
            </mc:AlternateContent>
          </a:graphicData>
        </a:graphic>
      </p:graphicFrame>
    </p:spTree>
    <p:extLst>
      <p:ext uri="{BB962C8B-B14F-4D97-AF65-F5344CB8AC3E}">
        <p14:creationId xmlns:p14="http://schemas.microsoft.com/office/powerpoint/2010/main" val="34034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r>
              <a:rPr lang="zh-CN" altLang="en-US" b="1" dirty="0">
                <a:solidFill>
                  <a:srgbClr val="0000FF"/>
                </a:solidFill>
              </a:rPr>
              <a:t>三</a:t>
            </a:r>
            <a:r>
              <a:rPr lang="zh-CN" altLang="en-US" b="1" dirty="0" smtClean="0">
                <a:solidFill>
                  <a:srgbClr val="0000FF"/>
                </a:solidFill>
              </a:rPr>
              <a:t>、源端电压</a:t>
            </a:r>
            <a:endParaRPr lang="en-US" altLang="zh-CN" b="1" dirty="0" smtClean="0">
              <a:solidFill>
                <a:srgbClr val="0000FF"/>
              </a:solidFill>
            </a:endParaRPr>
          </a:p>
          <a:p>
            <a:pPr marL="0" indent="0">
              <a:buNone/>
            </a:pPr>
            <a:r>
              <a:rPr lang="zh-CN" altLang="en-US" dirty="0" smtClean="0"/>
              <a:t>电源两端的电压叫源端电压。</a:t>
            </a:r>
            <a:endParaRPr lang="en-US" altLang="zh-CN" dirty="0" smtClean="0"/>
          </a:p>
          <a:p>
            <a:pPr marL="0" indent="0">
              <a:buNone/>
            </a:pPr>
            <a:r>
              <a:rPr lang="zh-CN" altLang="en-US" dirty="0" smtClean="0"/>
              <a:t>在电源的外电路中，源端电压为</a:t>
            </a:r>
            <a:r>
              <a:rPr lang="zh-CN" altLang="en-US" dirty="0"/>
              <a:t>：</a:t>
            </a:r>
            <a:endParaRPr lang="en-US" altLang="zh-CN" dirty="0" smtClean="0"/>
          </a:p>
          <a:p>
            <a:pPr marL="0" indent="0">
              <a:buNone/>
            </a:pPr>
            <a:endParaRPr lang="en-US" altLang="zh-CN" dirty="0" smtClean="0"/>
          </a:p>
          <a:p>
            <a:pPr marL="0" indent="0">
              <a:buNone/>
            </a:pPr>
            <a:r>
              <a:rPr lang="zh-CN" altLang="en-US" dirty="0" smtClean="0"/>
              <a:t>在电源内部：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2079663586"/>
              </p:ext>
            </p:extLst>
          </p:nvPr>
        </p:nvGraphicFramePr>
        <p:xfrm>
          <a:off x="1603055" y="2420888"/>
          <a:ext cx="3905049" cy="720080"/>
        </p:xfrm>
        <a:graphic>
          <a:graphicData uri="http://schemas.openxmlformats.org/presentationml/2006/ole">
            <mc:AlternateContent xmlns:mc="http://schemas.openxmlformats.org/markup-compatibility/2006">
              <mc:Choice xmlns:v="urn:schemas-microsoft-com:vml" Requires="v">
                <p:oleObj spid="_x0000_s14422" name="公式" r:id="rId4" imgW="1790640" imgH="330120" progId="Equation.3">
                  <p:embed/>
                </p:oleObj>
              </mc:Choice>
              <mc:Fallback>
                <p:oleObj name="公式" r:id="rId4" imgW="1790640" imgH="330120" progId="Equation.3">
                  <p:embed/>
                  <p:pic>
                    <p:nvPicPr>
                      <p:cNvPr id="0" name=""/>
                      <p:cNvPicPr/>
                      <p:nvPr/>
                    </p:nvPicPr>
                    <p:blipFill>
                      <a:blip r:embed="rId5"/>
                      <a:stretch>
                        <a:fillRect/>
                      </a:stretch>
                    </p:blipFill>
                    <p:spPr>
                      <a:xfrm>
                        <a:off x="1603055" y="2420888"/>
                        <a:ext cx="3905049" cy="72008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93724877"/>
              </p:ext>
            </p:extLst>
          </p:nvPr>
        </p:nvGraphicFramePr>
        <p:xfrm>
          <a:off x="2601913" y="3716338"/>
          <a:ext cx="4081462" cy="752475"/>
        </p:xfrm>
        <a:graphic>
          <a:graphicData uri="http://schemas.openxmlformats.org/presentationml/2006/ole">
            <mc:AlternateContent xmlns:mc="http://schemas.openxmlformats.org/markup-compatibility/2006">
              <mc:Choice xmlns:v="urn:schemas-microsoft-com:vml" Requires="v">
                <p:oleObj spid="_x0000_s14423" name="Equation" r:id="rId6" imgW="1790640" imgH="330120" progId="Equation.DSMT4">
                  <p:embed/>
                </p:oleObj>
              </mc:Choice>
              <mc:Fallback>
                <p:oleObj name="Equation" r:id="rId6" imgW="1790640" imgH="330120" progId="Equation.DSMT4">
                  <p:embed/>
                  <p:pic>
                    <p:nvPicPr>
                      <p:cNvPr id="0" name="对象 1"/>
                      <p:cNvPicPr>
                        <a:picLocks noChangeAspect="1" noChangeArrowheads="1"/>
                      </p:cNvPicPr>
                      <p:nvPr/>
                    </p:nvPicPr>
                    <p:blipFill>
                      <a:blip r:embed="rId7"/>
                      <a:srcRect/>
                      <a:stretch>
                        <a:fillRect/>
                      </a:stretch>
                    </p:blipFill>
                    <p:spPr bwMode="auto">
                      <a:xfrm>
                        <a:off x="2601913" y="3716338"/>
                        <a:ext cx="4081462" cy="752475"/>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85244929"/>
              </p:ext>
            </p:extLst>
          </p:nvPr>
        </p:nvGraphicFramePr>
        <p:xfrm>
          <a:off x="2101056" y="4581525"/>
          <a:ext cx="4775200" cy="927100"/>
        </p:xfrm>
        <a:graphic>
          <a:graphicData uri="http://schemas.openxmlformats.org/presentationml/2006/ole">
            <mc:AlternateContent xmlns:mc="http://schemas.openxmlformats.org/markup-compatibility/2006">
              <mc:Choice xmlns:v="urn:schemas-microsoft-com:vml" Requires="v">
                <p:oleObj spid="_x0000_s14424" name="Equation" r:id="rId8" imgW="2095200" imgH="406080" progId="Equation.DSMT4">
                  <p:embed/>
                </p:oleObj>
              </mc:Choice>
              <mc:Fallback>
                <p:oleObj name="Equation" r:id="rId8" imgW="2095200" imgH="406080" progId="Equation.DSMT4">
                  <p:embed/>
                  <p:pic>
                    <p:nvPicPr>
                      <p:cNvPr id="0" name="对象 3"/>
                      <p:cNvPicPr>
                        <a:picLocks noChangeAspect="1" noChangeArrowheads="1"/>
                      </p:cNvPicPr>
                      <p:nvPr/>
                    </p:nvPicPr>
                    <p:blipFill>
                      <a:blip r:embed="rId9"/>
                      <a:srcRect/>
                      <a:stretch>
                        <a:fillRect/>
                      </a:stretch>
                    </p:blipFill>
                    <p:spPr bwMode="auto">
                      <a:xfrm>
                        <a:off x="2101056" y="4581525"/>
                        <a:ext cx="47752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57593385"/>
              </p:ext>
            </p:extLst>
          </p:nvPr>
        </p:nvGraphicFramePr>
        <p:xfrm>
          <a:off x="611560" y="5516563"/>
          <a:ext cx="4891088" cy="927100"/>
        </p:xfrm>
        <a:graphic>
          <a:graphicData uri="http://schemas.openxmlformats.org/presentationml/2006/ole">
            <mc:AlternateContent xmlns:mc="http://schemas.openxmlformats.org/markup-compatibility/2006">
              <mc:Choice xmlns:v="urn:schemas-microsoft-com:vml" Requires="v">
                <p:oleObj spid="_x0000_s14425" name="Equation" r:id="rId10" imgW="2145960" imgH="406080" progId="Equation.DSMT4">
                  <p:embed/>
                </p:oleObj>
              </mc:Choice>
              <mc:Fallback>
                <p:oleObj name="Equation" r:id="rId10" imgW="2145960" imgH="406080" progId="Equation.DSMT4">
                  <p:embed/>
                  <p:pic>
                    <p:nvPicPr>
                      <p:cNvPr id="0" name="对象 4"/>
                      <p:cNvPicPr>
                        <a:picLocks noChangeAspect="1" noChangeArrowheads="1"/>
                      </p:cNvPicPr>
                      <p:nvPr/>
                    </p:nvPicPr>
                    <p:blipFill>
                      <a:blip r:embed="rId11"/>
                      <a:srcRect/>
                      <a:stretch>
                        <a:fillRect/>
                      </a:stretch>
                    </p:blipFill>
                    <p:spPr bwMode="auto">
                      <a:xfrm>
                        <a:off x="611560" y="5516563"/>
                        <a:ext cx="4891088"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789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内容占位符 9"/>
          <p:cNvSpPr>
            <a:spLocks noGrp="1"/>
          </p:cNvSpPr>
          <p:nvPr>
            <p:ph idx="1"/>
          </p:nvPr>
        </p:nvSpPr>
        <p:spPr>
          <a:xfrm>
            <a:off x="107504" y="764704"/>
            <a:ext cx="8352928" cy="5832648"/>
          </a:xfrm>
        </p:spPr>
        <p:txBody>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r>
              <a:rPr lang="zh-CN" altLang="en-US" dirty="0" smtClean="0"/>
              <a:t>分两种情况：</a:t>
            </a:r>
            <a:endParaRPr lang="en-US" altLang="zh-CN" dirty="0" smtClean="0"/>
          </a:p>
          <a:p>
            <a:pPr marL="0" indent="0">
              <a:buNone/>
            </a:pPr>
            <a:r>
              <a:rPr lang="zh-CN" altLang="en-US" dirty="0" smtClean="0"/>
              <a:t>（</a:t>
            </a:r>
            <a:r>
              <a:rPr lang="en-US" altLang="zh-CN" dirty="0" smtClean="0"/>
              <a:t>1</a:t>
            </a:r>
            <a:r>
              <a:rPr lang="zh-CN" altLang="en-US" dirty="0" smtClean="0"/>
              <a:t>）</a:t>
            </a:r>
            <a:r>
              <a:rPr lang="zh-CN" altLang="en-US" b="1" dirty="0" smtClean="0">
                <a:solidFill>
                  <a:srgbClr val="C00000"/>
                </a:solidFill>
              </a:rPr>
              <a:t>充电状态</a:t>
            </a:r>
            <a:r>
              <a:rPr lang="en-US" altLang="zh-CN" dirty="0"/>
              <a:t>——</a:t>
            </a:r>
            <a:r>
              <a:rPr lang="zh-CN" altLang="en-US" dirty="0" smtClean="0"/>
              <a:t>正电荷从正极运动到负极</a:t>
            </a:r>
            <a:endParaRPr lang="en-US" altLang="zh-CN" dirty="0" smtClean="0"/>
          </a:p>
          <a:p>
            <a:pPr marL="0" indent="0">
              <a:buNone/>
            </a:pPr>
            <a:endParaRPr lang="zh-CN" altLang="en-US" dirty="0"/>
          </a:p>
        </p:txBody>
      </p:sp>
      <p:graphicFrame>
        <p:nvGraphicFramePr>
          <p:cNvPr id="11" name="对象 10"/>
          <p:cNvGraphicFramePr>
            <a:graphicFrameLocks noGrp="1" noChangeAspect="1"/>
          </p:cNvGraphicFramePr>
          <p:nvPr>
            <p:extLst>
              <p:ext uri="{D42A27DB-BD31-4B8C-83A1-F6EECF244321}">
                <p14:modId xmlns:p14="http://schemas.microsoft.com/office/powerpoint/2010/main" val="1165680991"/>
              </p:ext>
            </p:extLst>
          </p:nvPr>
        </p:nvGraphicFramePr>
        <p:xfrm>
          <a:off x="323528" y="836712"/>
          <a:ext cx="3001962" cy="908050"/>
        </p:xfrm>
        <a:graphic>
          <a:graphicData uri="http://schemas.openxmlformats.org/presentationml/2006/ole">
            <mc:AlternateContent xmlns:mc="http://schemas.openxmlformats.org/markup-compatibility/2006">
              <mc:Choice xmlns:v="urn:schemas-microsoft-com:vml" Requires="v">
                <p:oleObj spid="_x0000_s15435" name="Equation" r:id="rId4" imgW="1091880" imgH="330120" progId="Equation.DSMT4">
                  <p:embed/>
                </p:oleObj>
              </mc:Choice>
              <mc:Fallback>
                <p:oleObj name="Equation" r:id="rId4" imgW="1091880" imgH="330120" progId="Equation.DSMT4">
                  <p:embed/>
                  <p:pic>
                    <p:nvPicPr>
                      <p:cNvPr id="0" name="内容占位符 1"/>
                      <p:cNvPicPr>
                        <a:picLocks noGrp="1" noChangeAspect="1" noChangeArrowheads="1"/>
                      </p:cNvPicPr>
                      <p:nvPr/>
                    </p:nvPicPr>
                    <p:blipFill>
                      <a:blip r:embed="rId5"/>
                      <a:srcRect/>
                      <a:stretch>
                        <a:fillRect/>
                      </a:stretch>
                    </p:blipFill>
                    <p:spPr bwMode="auto">
                      <a:xfrm>
                        <a:off x="323528" y="836712"/>
                        <a:ext cx="3001962" cy="908050"/>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320889700"/>
              </p:ext>
            </p:extLst>
          </p:nvPr>
        </p:nvGraphicFramePr>
        <p:xfrm>
          <a:off x="1151620" y="4509120"/>
          <a:ext cx="6012668" cy="1368152"/>
        </p:xfrm>
        <a:graphic>
          <a:graphicData uri="http://schemas.openxmlformats.org/presentationml/2006/ole">
            <mc:AlternateContent xmlns:mc="http://schemas.openxmlformats.org/markup-compatibility/2006">
              <mc:Choice xmlns:v="urn:schemas-microsoft-com:vml" Requires="v">
                <p:oleObj spid="_x0000_s15436" name="公式" r:id="rId6" imgW="2120760" imgH="482400" progId="Equation.3">
                  <p:embed/>
                </p:oleObj>
              </mc:Choice>
              <mc:Fallback>
                <p:oleObj name="公式" r:id="rId6" imgW="2120760" imgH="482400" progId="Equation.3">
                  <p:embed/>
                  <p:pic>
                    <p:nvPicPr>
                      <p:cNvPr id="0" name=""/>
                      <p:cNvPicPr/>
                      <p:nvPr/>
                    </p:nvPicPr>
                    <p:blipFill>
                      <a:blip r:embed="rId7"/>
                      <a:stretch>
                        <a:fillRect/>
                      </a:stretch>
                    </p:blipFill>
                    <p:spPr>
                      <a:xfrm>
                        <a:off x="1151620" y="4509120"/>
                        <a:ext cx="6012668" cy="1368152"/>
                      </a:xfrm>
                      <a:prstGeom prst="rect">
                        <a:avLst/>
                      </a:prstGeom>
                    </p:spPr>
                  </p:pic>
                </p:oleObj>
              </mc:Fallback>
            </mc:AlternateContent>
          </a:graphicData>
        </a:graphic>
      </p:graphicFrame>
      <p:graphicFrame>
        <p:nvGraphicFramePr>
          <p:cNvPr id="2" name="对象 1"/>
          <p:cNvGraphicFramePr>
            <a:graphicFrameLocks noGrp="1" noChangeAspect="1"/>
          </p:cNvGraphicFramePr>
          <p:nvPr>
            <p:extLst>
              <p:ext uri="{D42A27DB-BD31-4B8C-83A1-F6EECF244321}">
                <p14:modId xmlns:p14="http://schemas.microsoft.com/office/powerpoint/2010/main" val="459605239"/>
              </p:ext>
            </p:extLst>
          </p:nvPr>
        </p:nvGraphicFramePr>
        <p:xfrm>
          <a:off x="830139" y="1700808"/>
          <a:ext cx="3525837" cy="1116012"/>
        </p:xfrm>
        <a:graphic>
          <a:graphicData uri="http://schemas.openxmlformats.org/presentationml/2006/ole">
            <mc:AlternateContent xmlns:mc="http://schemas.openxmlformats.org/markup-compatibility/2006">
              <mc:Choice xmlns:v="urn:schemas-microsoft-com:vml" Requires="v">
                <p:oleObj spid="_x0000_s15437" name="Equation" r:id="rId8" imgW="1282680" imgH="406080" progId="Equation.DSMT4">
                  <p:embed/>
                </p:oleObj>
              </mc:Choice>
              <mc:Fallback>
                <p:oleObj name="Equation" r:id="rId8" imgW="1282680" imgH="406080" progId="Equation.DSMT4">
                  <p:embed/>
                  <p:pic>
                    <p:nvPicPr>
                      <p:cNvPr id="0" name="对象 10"/>
                      <p:cNvPicPr>
                        <a:picLocks noGrp="1" noChangeAspect="1" noChangeArrowheads="1"/>
                      </p:cNvPicPr>
                      <p:nvPr/>
                    </p:nvPicPr>
                    <p:blipFill>
                      <a:blip r:embed="rId9"/>
                      <a:srcRect/>
                      <a:stretch>
                        <a:fillRect/>
                      </a:stretch>
                    </p:blipFill>
                    <p:spPr bwMode="auto">
                      <a:xfrm>
                        <a:off x="830139" y="1700808"/>
                        <a:ext cx="352583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66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wipe(down)">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wipe(down)">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内容占位符 3"/>
          <p:cNvSpPr>
            <a:spLocks noGrp="1"/>
          </p:cNvSpPr>
          <p:nvPr>
            <p:ph idx="1"/>
          </p:nvPr>
        </p:nvSpPr>
        <p:spPr>
          <a:xfrm>
            <a:off x="179512" y="764704"/>
            <a:ext cx="8208912" cy="5832648"/>
          </a:xfrm>
        </p:spPr>
        <p:txBody>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sz="2400" dirty="0"/>
          </a:p>
          <a:p>
            <a:pPr marL="0" indent="0">
              <a:buNone/>
            </a:pPr>
            <a:r>
              <a:rPr lang="zh-CN" altLang="en-US" dirty="0" smtClean="0"/>
              <a:t>（</a:t>
            </a:r>
            <a:r>
              <a:rPr lang="en-US" altLang="zh-CN" dirty="0" smtClean="0"/>
              <a:t>2</a:t>
            </a:r>
            <a:r>
              <a:rPr lang="zh-CN" altLang="en-US" dirty="0" smtClean="0"/>
              <a:t>）</a:t>
            </a:r>
            <a:r>
              <a:rPr lang="zh-CN" altLang="en-US" b="1" dirty="0" smtClean="0">
                <a:solidFill>
                  <a:srgbClr val="C00000"/>
                </a:solidFill>
              </a:rPr>
              <a:t>放电状态</a:t>
            </a:r>
            <a:r>
              <a:rPr lang="en-US" altLang="zh-CN" dirty="0" smtClean="0"/>
              <a:t>——</a:t>
            </a:r>
            <a:r>
              <a:rPr lang="zh-CN" altLang="en-US" dirty="0"/>
              <a:t>正电荷</a:t>
            </a:r>
            <a:r>
              <a:rPr lang="zh-CN" altLang="en-US" dirty="0" smtClean="0"/>
              <a:t>从负极</a:t>
            </a:r>
            <a:r>
              <a:rPr lang="zh-CN" altLang="en-US" dirty="0"/>
              <a:t>运动</a:t>
            </a:r>
            <a:r>
              <a:rPr lang="zh-CN" altLang="en-US" dirty="0" smtClean="0"/>
              <a:t>到正极</a:t>
            </a:r>
            <a:endParaRPr lang="en-US" altLang="zh-CN" dirty="0" smtClean="0"/>
          </a:p>
          <a:p>
            <a:pPr marL="0" indent="0">
              <a:buNone/>
            </a:pP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152937962"/>
              </p:ext>
            </p:extLst>
          </p:nvPr>
        </p:nvGraphicFramePr>
        <p:xfrm>
          <a:off x="1139850" y="710208"/>
          <a:ext cx="6240462" cy="990600"/>
        </p:xfrm>
        <a:graphic>
          <a:graphicData uri="http://schemas.openxmlformats.org/presentationml/2006/ole">
            <mc:AlternateContent xmlns:mc="http://schemas.openxmlformats.org/markup-compatibility/2006">
              <mc:Choice xmlns:v="urn:schemas-microsoft-com:vml" Requires="v">
                <p:oleObj spid="_x0000_s16544" name="Equation" r:id="rId4" imgW="2641320" imgH="419040" progId="Equation.DSMT4">
                  <p:embed/>
                </p:oleObj>
              </mc:Choice>
              <mc:Fallback>
                <p:oleObj name="Equation" r:id="rId4" imgW="2641320" imgH="419040" progId="Equation.DSMT4">
                  <p:embed/>
                  <p:pic>
                    <p:nvPicPr>
                      <p:cNvPr id="0" name=""/>
                      <p:cNvPicPr/>
                      <p:nvPr/>
                    </p:nvPicPr>
                    <p:blipFill>
                      <a:blip r:embed="rId5"/>
                      <a:stretch>
                        <a:fillRect/>
                      </a:stretch>
                    </p:blipFill>
                    <p:spPr>
                      <a:xfrm>
                        <a:off x="1139850" y="710208"/>
                        <a:ext cx="6240462" cy="9906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640110617"/>
              </p:ext>
            </p:extLst>
          </p:nvPr>
        </p:nvGraphicFramePr>
        <p:xfrm>
          <a:off x="4519959" y="4725144"/>
          <a:ext cx="2500313" cy="1111250"/>
        </p:xfrm>
        <a:graphic>
          <a:graphicData uri="http://schemas.openxmlformats.org/presentationml/2006/ole">
            <mc:AlternateContent xmlns:mc="http://schemas.openxmlformats.org/markup-compatibility/2006">
              <mc:Choice xmlns:v="urn:schemas-microsoft-com:vml" Requires="v">
                <p:oleObj spid="_x0000_s16545" name="Equation" r:id="rId6" imgW="914400" imgH="406080" progId="Equation.DSMT4">
                  <p:embed/>
                </p:oleObj>
              </mc:Choice>
              <mc:Fallback>
                <p:oleObj name="Equation" r:id="rId6" imgW="914400" imgH="406080" progId="Equation.DSMT4">
                  <p:embed/>
                  <p:pic>
                    <p:nvPicPr>
                      <p:cNvPr id="0" name=""/>
                      <p:cNvPicPr/>
                      <p:nvPr/>
                    </p:nvPicPr>
                    <p:blipFill>
                      <a:blip r:embed="rId7"/>
                      <a:stretch>
                        <a:fillRect/>
                      </a:stretch>
                    </p:blipFill>
                    <p:spPr>
                      <a:xfrm>
                        <a:off x="4519959" y="4725144"/>
                        <a:ext cx="2500313" cy="111125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973241056"/>
              </p:ext>
            </p:extLst>
          </p:nvPr>
        </p:nvGraphicFramePr>
        <p:xfrm>
          <a:off x="1479550" y="1628775"/>
          <a:ext cx="5778500" cy="1104900"/>
        </p:xfrm>
        <a:graphic>
          <a:graphicData uri="http://schemas.openxmlformats.org/presentationml/2006/ole">
            <mc:AlternateContent xmlns:mc="http://schemas.openxmlformats.org/markup-compatibility/2006">
              <mc:Choice xmlns:v="urn:schemas-microsoft-com:vml" Requires="v">
                <p:oleObj spid="_x0000_s16546" name="Equation" r:id="rId8" imgW="2057400" imgH="393480" progId="Equation.DSMT4">
                  <p:embed/>
                </p:oleObj>
              </mc:Choice>
              <mc:Fallback>
                <p:oleObj name="Equation" r:id="rId8" imgW="2057400" imgH="393480" progId="Equation.DSMT4">
                  <p:embed/>
                  <p:pic>
                    <p:nvPicPr>
                      <p:cNvPr id="0" name="对象 4"/>
                      <p:cNvPicPr>
                        <a:picLocks noChangeAspect="1" noChangeArrowheads="1"/>
                      </p:cNvPicPr>
                      <p:nvPr/>
                    </p:nvPicPr>
                    <p:blipFill>
                      <a:blip r:embed="rId9"/>
                      <a:srcRect/>
                      <a:stretch>
                        <a:fillRect/>
                      </a:stretch>
                    </p:blipFill>
                    <p:spPr bwMode="auto">
                      <a:xfrm>
                        <a:off x="1479550" y="1628775"/>
                        <a:ext cx="5778500" cy="1104900"/>
                      </a:xfrm>
                      <a:prstGeom prst="rect">
                        <a:avLst/>
                      </a:prstGeom>
                      <a:noFill/>
                      <a:ln>
                        <a:noFill/>
                      </a:ln>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791516254"/>
              </p:ext>
            </p:extLst>
          </p:nvPr>
        </p:nvGraphicFramePr>
        <p:xfrm>
          <a:off x="2092972" y="2745234"/>
          <a:ext cx="2983084" cy="755774"/>
        </p:xfrm>
        <a:graphic>
          <a:graphicData uri="http://schemas.openxmlformats.org/presentationml/2006/ole">
            <mc:AlternateContent xmlns:mc="http://schemas.openxmlformats.org/markup-compatibility/2006">
              <mc:Choice xmlns:v="urn:schemas-microsoft-com:vml" Requires="v">
                <p:oleObj spid="_x0000_s16547" name="Equation" r:id="rId10" imgW="901440" imgH="228600" progId="Equation.DSMT4">
                  <p:embed/>
                </p:oleObj>
              </mc:Choice>
              <mc:Fallback>
                <p:oleObj name="Equation" r:id="rId10" imgW="901440" imgH="228600" progId="Equation.DSMT4">
                  <p:embed/>
                  <p:pic>
                    <p:nvPicPr>
                      <p:cNvPr id="0" name="对象 1"/>
                      <p:cNvPicPr>
                        <a:picLocks noChangeAspect="1" noChangeArrowheads="1"/>
                      </p:cNvPicPr>
                      <p:nvPr/>
                    </p:nvPicPr>
                    <p:blipFill>
                      <a:blip r:embed="rId11"/>
                      <a:srcRect/>
                      <a:stretch>
                        <a:fillRect/>
                      </a:stretch>
                    </p:blipFill>
                    <p:spPr bwMode="auto">
                      <a:xfrm>
                        <a:off x="2092972" y="2745234"/>
                        <a:ext cx="2983084" cy="755774"/>
                      </a:xfrm>
                      <a:prstGeom prst="rect">
                        <a:avLst/>
                      </a:prstGeom>
                      <a:noFill/>
                      <a:ln>
                        <a:noFill/>
                      </a:ln>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010931329"/>
              </p:ext>
            </p:extLst>
          </p:nvPr>
        </p:nvGraphicFramePr>
        <p:xfrm>
          <a:off x="1295400" y="4149080"/>
          <a:ext cx="5867400" cy="611187"/>
        </p:xfrm>
        <a:graphic>
          <a:graphicData uri="http://schemas.openxmlformats.org/presentationml/2006/ole">
            <mc:AlternateContent xmlns:mc="http://schemas.openxmlformats.org/markup-compatibility/2006">
              <mc:Choice xmlns:v="urn:schemas-microsoft-com:vml" Requires="v">
                <p:oleObj spid="_x0000_s16548" name="Equation" r:id="rId12" imgW="2070000" imgH="215640" progId="Equation.DSMT4">
                  <p:embed/>
                </p:oleObj>
              </mc:Choice>
              <mc:Fallback>
                <p:oleObj name="Equation" r:id="rId12" imgW="2070000" imgH="215640" progId="Equation.DSMT4">
                  <p:embed/>
                  <p:pic>
                    <p:nvPicPr>
                      <p:cNvPr id="0" name="对象 11"/>
                      <p:cNvPicPr>
                        <a:picLocks noChangeAspect="1" noChangeArrowheads="1"/>
                      </p:cNvPicPr>
                      <p:nvPr/>
                    </p:nvPicPr>
                    <p:blipFill>
                      <a:blip r:embed="rId13"/>
                      <a:srcRect/>
                      <a:stretch>
                        <a:fillRect/>
                      </a:stretch>
                    </p:blipFill>
                    <p:spPr bwMode="auto">
                      <a:xfrm>
                        <a:off x="1295400" y="4149080"/>
                        <a:ext cx="58674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75339238"/>
              </p:ext>
            </p:extLst>
          </p:nvPr>
        </p:nvGraphicFramePr>
        <p:xfrm>
          <a:off x="2195736" y="5805264"/>
          <a:ext cx="3124124" cy="792088"/>
        </p:xfrm>
        <a:graphic>
          <a:graphicData uri="http://schemas.openxmlformats.org/presentationml/2006/ole">
            <mc:AlternateContent xmlns:mc="http://schemas.openxmlformats.org/markup-compatibility/2006">
              <mc:Choice xmlns:v="urn:schemas-microsoft-com:vml" Requires="v">
                <p:oleObj spid="_x0000_s16549" name="Equation" r:id="rId14" imgW="901440" imgH="228600" progId="Equation.DSMT4">
                  <p:embed/>
                </p:oleObj>
              </mc:Choice>
              <mc:Fallback>
                <p:oleObj name="Equation" r:id="rId14" imgW="901440" imgH="228600" progId="Equation.DSMT4">
                  <p:embed/>
                  <p:pic>
                    <p:nvPicPr>
                      <p:cNvPr id="0" name="对象 5"/>
                      <p:cNvPicPr>
                        <a:picLocks noChangeAspect="1" noChangeArrowheads="1"/>
                      </p:cNvPicPr>
                      <p:nvPr/>
                    </p:nvPicPr>
                    <p:blipFill>
                      <a:blip r:embed="rId15"/>
                      <a:srcRect/>
                      <a:stretch>
                        <a:fillRect/>
                      </a:stretch>
                    </p:blipFill>
                    <p:spPr bwMode="auto">
                      <a:xfrm>
                        <a:off x="2195736" y="5805264"/>
                        <a:ext cx="3124124" cy="792088"/>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828074360"/>
              </p:ext>
            </p:extLst>
          </p:nvPr>
        </p:nvGraphicFramePr>
        <p:xfrm>
          <a:off x="1368624" y="5013548"/>
          <a:ext cx="2627312" cy="647700"/>
        </p:xfrm>
        <a:graphic>
          <a:graphicData uri="http://schemas.openxmlformats.org/presentationml/2006/ole">
            <mc:AlternateContent xmlns:mc="http://schemas.openxmlformats.org/markup-compatibility/2006">
              <mc:Choice xmlns:v="urn:schemas-microsoft-com:vml" Requires="v">
                <p:oleObj spid="_x0000_s16550" name="Equation" r:id="rId16" imgW="927000" imgH="228600" progId="Equation.DSMT4">
                  <p:embed/>
                </p:oleObj>
              </mc:Choice>
              <mc:Fallback>
                <p:oleObj name="Equation" r:id="rId16" imgW="927000" imgH="228600" progId="Equation.DSMT4">
                  <p:embed/>
                  <p:pic>
                    <p:nvPicPr>
                      <p:cNvPr id="0" name="对象 6"/>
                      <p:cNvPicPr>
                        <a:picLocks noChangeAspect="1" noChangeArrowheads="1"/>
                      </p:cNvPicPr>
                      <p:nvPr/>
                    </p:nvPicPr>
                    <p:blipFill>
                      <a:blip r:embed="rId17"/>
                      <a:srcRect/>
                      <a:stretch>
                        <a:fillRect/>
                      </a:stretch>
                    </p:blipFill>
                    <p:spPr bwMode="auto">
                      <a:xfrm>
                        <a:off x="1368624" y="5013548"/>
                        <a:ext cx="26273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1415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wipe(down)">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lstStyle/>
              <a:p>
                <a:pPr marL="0" indent="0">
                  <a:buNone/>
                </a:pPr>
                <a:r>
                  <a:rPr lang="zh-CN" altLang="en-US" dirty="0" smtClean="0"/>
                  <a:t>综上可知：</a:t>
                </a:r>
                <a:endParaRPr lang="en-US" altLang="zh-CN" dirty="0" smtClean="0"/>
              </a:p>
              <a:p>
                <a:pPr marL="0" indent="0">
                  <a:buNone/>
                </a:pPr>
                <a:endParaRPr lang="en-US" altLang="zh-CN" dirty="0" smtClean="0"/>
              </a:p>
              <a:p>
                <a:pPr marL="0" indent="0">
                  <a:buNone/>
                </a:pPr>
                <a:r>
                  <a:rPr lang="zh-CN" altLang="en-US" dirty="0" smtClean="0"/>
                  <a:t>其中</a:t>
                </a:r>
                <a:r>
                  <a:rPr lang="zh-CN" altLang="en-US" dirty="0"/>
                  <a:t>“</a:t>
                </a:r>
                <a:r>
                  <a:rPr lang="en-US" altLang="zh-CN" dirty="0" smtClean="0"/>
                  <a:t>+</a:t>
                </a:r>
                <a:r>
                  <a:rPr lang="zh-CN" altLang="en-US" dirty="0" smtClean="0"/>
                  <a:t>”号对应电源处于充电状态，“</a:t>
                </a:r>
                <a:r>
                  <a:rPr lang="en-US" altLang="zh-CN" dirty="0" smtClean="0"/>
                  <a:t>-</a:t>
                </a:r>
                <a:r>
                  <a:rPr lang="zh-CN" altLang="en-US" dirty="0" smtClean="0"/>
                  <a:t>”号对应电源处于放电状态。</a:t>
                </a:r>
                <a:endParaRPr lang="en-US" altLang="zh-CN" dirty="0" smtClean="0"/>
              </a:p>
              <a:p>
                <a:pPr marL="0" indent="0">
                  <a:buNone/>
                </a:pPr>
                <a:r>
                  <a:rPr lang="zh-CN" altLang="en-US" dirty="0" smtClean="0"/>
                  <a:t>讨论：</a:t>
                </a:r>
                <a:endParaRPr lang="en-US" altLang="zh-CN" dirty="0" smtClean="0"/>
              </a:p>
              <a:p>
                <a:pPr marL="0" indent="0">
                  <a:buNone/>
                </a:pPr>
                <a:r>
                  <a:rPr lang="zh-CN" altLang="en-US" dirty="0" smtClean="0"/>
                  <a:t>（</a:t>
                </a:r>
                <a:r>
                  <a:rPr lang="en-US" altLang="zh-CN" dirty="0" smtClean="0"/>
                  <a:t>1</a:t>
                </a:r>
                <a:r>
                  <a:rPr lang="zh-CN" altLang="en-US" dirty="0" smtClean="0"/>
                  <a:t>）充电时</a:t>
                </a:r>
                <a:r>
                  <a:rPr lang="en-US" altLang="zh-CN" dirty="0" smtClean="0"/>
                  <a:t>,</a:t>
                </a:r>
                <a:r>
                  <a:rPr lang="en-US" altLang="zh-CN" dirty="0">
                    <a:solidFill>
                      <a:prstClr val="black"/>
                    </a:solidFill>
                  </a:rPr>
                  <a:t> </a:t>
                </a:r>
                <a14:m>
                  <m:oMath xmlns:m="http://schemas.openxmlformats.org/officeDocument/2006/math">
                    <m:sSub>
                      <m:sSubPr>
                        <m:ctrlPr>
                          <a:rPr lang="en-US" altLang="zh-CN" i="1">
                            <a:solidFill>
                              <a:prstClr val="black"/>
                            </a:solidFill>
                            <a:latin typeface="Cambria Math"/>
                          </a:rPr>
                        </m:ctrlPr>
                      </m:sSubPr>
                      <m:e>
                        <m:r>
                          <a:rPr lang="en-US" altLang="zh-CN" i="1">
                            <a:solidFill>
                              <a:prstClr val="black"/>
                            </a:solidFill>
                            <a:latin typeface="Cambria Math"/>
                          </a:rPr>
                          <m:t>𝑈</m:t>
                        </m:r>
                      </m:e>
                      <m:sub>
                        <m:r>
                          <a:rPr lang="en-US" altLang="zh-CN" i="1">
                            <a:solidFill>
                              <a:prstClr val="black"/>
                            </a:solidFill>
                            <a:latin typeface="Cambria Math"/>
                          </a:rPr>
                          <m:t>𝐴𝐵</m:t>
                        </m:r>
                      </m:sub>
                    </m:sSub>
                    <m:r>
                      <a:rPr lang="en-US" altLang="zh-CN" b="0" i="1" smtClean="0">
                        <a:solidFill>
                          <a:prstClr val="black"/>
                        </a:solidFill>
                        <a:latin typeface="Cambria Math"/>
                      </a:rPr>
                      <m:t>&gt;</m:t>
                    </m:r>
                    <m:r>
                      <a:rPr lang="zh-CN" altLang="en-US" i="1">
                        <a:solidFill>
                          <a:prstClr val="black"/>
                        </a:solidFill>
                        <a:latin typeface="Cambria Math"/>
                      </a:rPr>
                      <m:t>𝜀</m:t>
                    </m:r>
                  </m:oMath>
                </a14:m>
                <a:endParaRPr lang="en-US" altLang="zh-CN" dirty="0" smtClean="0"/>
              </a:p>
              <a:p>
                <a:pPr marL="0" indent="0">
                  <a:buNone/>
                </a:pPr>
                <a:r>
                  <a:rPr lang="zh-CN" altLang="en-US" dirty="0" smtClean="0"/>
                  <a:t>（</a:t>
                </a:r>
                <a:r>
                  <a:rPr lang="en-US" altLang="zh-CN" dirty="0" smtClean="0"/>
                  <a:t>2</a:t>
                </a:r>
                <a:r>
                  <a:rPr lang="zh-CN" altLang="en-US" dirty="0" smtClean="0"/>
                  <a:t>）放电时，</a:t>
                </a:r>
                <a:r>
                  <a:rPr lang="en-US" altLang="zh-CN" dirty="0">
                    <a:solidFill>
                      <a:prstClr val="black"/>
                    </a:solidFill>
                  </a:rPr>
                  <a:t> </a:t>
                </a:r>
                <a14:m>
                  <m:oMath xmlns:m="http://schemas.openxmlformats.org/officeDocument/2006/math">
                    <m:sSub>
                      <m:sSubPr>
                        <m:ctrlPr>
                          <a:rPr lang="en-US" altLang="zh-CN" i="1">
                            <a:solidFill>
                              <a:prstClr val="black"/>
                            </a:solidFill>
                            <a:latin typeface="Cambria Math"/>
                          </a:rPr>
                        </m:ctrlPr>
                      </m:sSubPr>
                      <m:e>
                        <m:r>
                          <a:rPr lang="en-US" altLang="zh-CN" i="1">
                            <a:solidFill>
                              <a:prstClr val="black"/>
                            </a:solidFill>
                            <a:latin typeface="Cambria Math"/>
                          </a:rPr>
                          <m:t>𝑈</m:t>
                        </m:r>
                      </m:e>
                      <m:sub>
                        <m:r>
                          <a:rPr lang="en-US" altLang="zh-CN" i="1">
                            <a:solidFill>
                              <a:prstClr val="black"/>
                            </a:solidFill>
                            <a:latin typeface="Cambria Math"/>
                          </a:rPr>
                          <m:t>𝐴𝐵</m:t>
                        </m:r>
                      </m:sub>
                    </m:sSub>
                    <m:r>
                      <a:rPr lang="en-US" altLang="zh-CN" b="0" i="1" smtClean="0">
                        <a:solidFill>
                          <a:prstClr val="black"/>
                        </a:solidFill>
                        <a:latin typeface="Cambria Math"/>
                      </a:rPr>
                      <m:t>&lt;</m:t>
                    </m:r>
                    <m:r>
                      <a:rPr lang="zh-CN" altLang="en-US" i="1">
                        <a:solidFill>
                          <a:prstClr val="black"/>
                        </a:solidFill>
                        <a:latin typeface="Cambria Math"/>
                      </a:rPr>
                      <m:t>𝜀</m:t>
                    </m:r>
                  </m:oMath>
                </a14:m>
                <a:endParaRPr lang="en-US" altLang="zh-CN" dirty="0" smtClean="0"/>
              </a:p>
              <a:p>
                <a:pPr marL="0" indent="0">
                  <a:buNone/>
                </a:pPr>
                <a:r>
                  <a:rPr lang="zh-CN" altLang="en-US" dirty="0" smtClean="0"/>
                  <a:t>（</a:t>
                </a:r>
                <a:r>
                  <a:rPr lang="en-US" altLang="zh-CN" dirty="0" smtClean="0"/>
                  <a:t>3</a:t>
                </a:r>
                <a:r>
                  <a:rPr lang="zh-CN" altLang="en-US" dirty="0" smtClean="0"/>
                  <a:t>）电源开路，或内阻可忽略时，</a:t>
                </a:r>
                <a:r>
                  <a:rPr lang="en-US" altLang="zh-CN" dirty="0" smtClean="0">
                    <a:solidFill>
                      <a:prstClr val="black"/>
                    </a:solidFill>
                  </a:rPr>
                  <a:t> </a:t>
                </a:r>
                <a14:m>
                  <m:oMath xmlns:m="http://schemas.openxmlformats.org/officeDocument/2006/math">
                    <m:sSub>
                      <m:sSubPr>
                        <m:ctrlPr>
                          <a:rPr lang="en-US" altLang="zh-CN" i="1">
                            <a:solidFill>
                              <a:prstClr val="black"/>
                            </a:solidFill>
                            <a:latin typeface="Cambria Math"/>
                          </a:rPr>
                        </m:ctrlPr>
                      </m:sSubPr>
                      <m:e>
                        <m:r>
                          <a:rPr lang="en-US" altLang="zh-CN" i="1">
                            <a:solidFill>
                              <a:prstClr val="black"/>
                            </a:solidFill>
                            <a:latin typeface="Cambria Math"/>
                          </a:rPr>
                          <m:t>𝑈</m:t>
                        </m:r>
                      </m:e>
                      <m:sub>
                        <m:r>
                          <a:rPr lang="en-US" altLang="zh-CN" i="1">
                            <a:solidFill>
                              <a:prstClr val="black"/>
                            </a:solidFill>
                            <a:latin typeface="Cambria Math"/>
                          </a:rPr>
                          <m:t>𝐴𝐵</m:t>
                        </m:r>
                      </m:sub>
                    </m:sSub>
                    <m:r>
                      <a:rPr lang="en-US" altLang="zh-CN" i="1">
                        <a:solidFill>
                          <a:prstClr val="black"/>
                        </a:solidFill>
                        <a:latin typeface="Cambria Math"/>
                      </a:rPr>
                      <m:t>=</m:t>
                    </m:r>
                    <m:r>
                      <a:rPr lang="zh-CN" altLang="en-US" i="1">
                        <a:solidFill>
                          <a:prstClr val="black"/>
                        </a:solidFill>
                        <a:latin typeface="Cambria Math"/>
                      </a:rPr>
                      <m:t>𝜀</m:t>
                    </m:r>
                  </m:oMath>
                </a14:m>
                <a:endParaRPr lang="en-US" altLang="zh-CN" dirty="0" smtClean="0"/>
              </a:p>
              <a:p>
                <a:pPr marL="985838" indent="-985838">
                  <a:buNone/>
                </a:pPr>
                <a:r>
                  <a:rPr lang="zh-CN" altLang="en-US" dirty="0" smtClean="0"/>
                  <a:t>（</a:t>
                </a:r>
                <a:r>
                  <a:rPr lang="en-US" altLang="zh-CN" dirty="0" smtClean="0"/>
                  <a:t>4</a:t>
                </a:r>
                <a:r>
                  <a:rPr lang="zh-CN" altLang="en-US" dirty="0" smtClean="0"/>
                  <a:t>）实际电源可看作是理想电源，其电动势为</a:t>
                </a:r>
                <a14:m>
                  <m:oMath xmlns:m="http://schemas.openxmlformats.org/officeDocument/2006/math">
                    <m:r>
                      <a:rPr lang="zh-CN" altLang="en-US" i="1" smtClean="0">
                        <a:latin typeface="Cambria Math"/>
                      </a:rPr>
                      <m:t>𝜀</m:t>
                    </m:r>
                    <m:r>
                      <a:rPr lang="zh-CN" altLang="en-US" b="0" i="1" smtClean="0">
                        <a:latin typeface="Cambria Math"/>
                      </a:rPr>
                      <m:t>，</m:t>
                    </m:r>
                  </m:oMath>
                </a14:m>
                <a:r>
                  <a:rPr lang="zh-CN" altLang="en-US" dirty="0" smtClean="0"/>
                  <a:t>与一个电阻</a:t>
                </a:r>
                <a14:m>
                  <m:oMath xmlns:m="http://schemas.openxmlformats.org/officeDocument/2006/math">
                    <m:r>
                      <a:rPr lang="en-US" altLang="zh-CN" b="0" i="1" smtClean="0">
                        <a:latin typeface="Cambria Math"/>
                      </a:rPr>
                      <m:t>𝑟</m:t>
                    </m:r>
                    <m:r>
                      <a:rPr lang="zh-CN" altLang="en-US" b="0" i="1" smtClean="0">
                        <a:latin typeface="Cambria Math"/>
                      </a:rPr>
                      <m:t>的串联</m:t>
                    </m:r>
                  </m:oMath>
                </a14:m>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4"/>
                <a:stretch>
                  <a:fillRect l="-1856" t="-1881" r="-965"/>
                </a:stretch>
              </a:blipFill>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854514593"/>
              </p:ext>
            </p:extLst>
          </p:nvPr>
        </p:nvGraphicFramePr>
        <p:xfrm>
          <a:off x="2798688" y="1233190"/>
          <a:ext cx="2565400" cy="755650"/>
        </p:xfrm>
        <a:graphic>
          <a:graphicData uri="http://schemas.openxmlformats.org/presentationml/2006/ole">
            <mc:AlternateContent xmlns:mc="http://schemas.openxmlformats.org/markup-compatibility/2006">
              <mc:Choice xmlns:v="urn:schemas-microsoft-com:vml" Requires="v">
                <p:oleObj spid="_x0000_s27658" name="Equation" r:id="rId5" imgW="774360" imgH="228600" progId="Equation.DSMT4">
                  <p:embed/>
                </p:oleObj>
              </mc:Choice>
              <mc:Fallback>
                <p:oleObj name="Equation" r:id="rId5" imgW="774360" imgH="228600" progId="Equation.DSMT4">
                  <p:embed/>
                  <p:pic>
                    <p:nvPicPr>
                      <p:cNvPr id="0" name="对象 2"/>
                      <p:cNvPicPr>
                        <a:picLocks noChangeAspect="1" noChangeArrowheads="1"/>
                      </p:cNvPicPr>
                      <p:nvPr/>
                    </p:nvPicPr>
                    <p:blipFill>
                      <a:blip r:embed="rId6"/>
                      <a:srcRect/>
                      <a:stretch>
                        <a:fillRect/>
                      </a:stretch>
                    </p:blipFill>
                    <p:spPr bwMode="auto">
                      <a:xfrm>
                        <a:off x="2798688" y="1233190"/>
                        <a:ext cx="2565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5937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a:ln w="38100">
                <a:solidFill>
                  <a:schemeClr val="tx1"/>
                </a:solidFill>
              </a:ln>
            </p:spPr>
            <p:style>
              <a:lnRef idx="1">
                <a:schemeClr val="accent1"/>
              </a:lnRef>
              <a:fillRef idx="0">
                <a:schemeClr val="accent1"/>
              </a:fillRef>
              <a:effectRef idx="0">
                <a:schemeClr val="accent1"/>
              </a:effectRef>
              <a:fontRef idx="minor">
                <a:schemeClr val="tx1"/>
              </a:fontRef>
            </p:style>
            <p:txBody>
              <a:bodyPr/>
              <a:lstStyle/>
              <a:p>
                <a:pPr marL="0" indent="0">
                  <a:buNone/>
                </a:pPr>
                <a:r>
                  <a:rPr lang="zh-CN" altLang="en-US" b="1" dirty="0" smtClean="0">
                    <a:solidFill>
                      <a:srgbClr val="0000FF"/>
                    </a:solidFill>
                  </a:rPr>
                  <a:t>四、闭合电路的欧姆定律</a:t>
                </a:r>
                <a:endParaRPr lang="en-US" altLang="zh-CN" b="1" dirty="0" smtClean="0">
                  <a:solidFill>
                    <a:srgbClr val="0000FF"/>
                  </a:solidFill>
                </a:endParaRPr>
              </a:p>
              <a:p>
                <a:pPr marL="0" indent="0">
                  <a:buNone/>
                </a:pPr>
                <a:r>
                  <a:rPr lang="en-US" altLang="zh-CN" dirty="0"/>
                  <a:t>	</a:t>
                </a:r>
                <a:r>
                  <a:rPr lang="zh-CN" altLang="en-US" dirty="0" smtClean="0"/>
                  <a:t>电源处于放电状态</a:t>
                </a:r>
                <a:endParaRPr lang="en-US" altLang="zh-CN" dirty="0" smtClean="0"/>
              </a:p>
              <a:p>
                <a:pPr marL="0" indent="0">
                  <a:buNone/>
                </a:pPr>
                <a:r>
                  <a:rPr lang="en-US" altLang="zh-CN" dirty="0" smtClean="0"/>
                  <a:t>              </a:t>
                </a:r>
                <a14:m>
                  <m:oMath xmlns:m="http://schemas.openxmlformats.org/officeDocument/2006/math">
                    <m:sSub>
                      <m:sSubPr>
                        <m:ctrlPr>
                          <a:rPr lang="en-US" altLang="zh-CN" i="1" smtClean="0">
                            <a:latin typeface="Cambria Math"/>
                          </a:rPr>
                        </m:ctrlPr>
                      </m:sSubPr>
                      <m:e>
                        <m:r>
                          <a:rPr lang="en-US" altLang="zh-CN" b="0" i="1" smtClean="0">
                            <a:latin typeface="Cambria Math"/>
                          </a:rPr>
                          <m:t>𝑈</m:t>
                        </m:r>
                      </m:e>
                      <m:sub>
                        <m:r>
                          <a:rPr lang="en-US" altLang="zh-CN" b="0" i="1" smtClean="0">
                            <a:latin typeface="Cambria Math"/>
                          </a:rPr>
                          <m:t>𝐴𝐵</m:t>
                        </m:r>
                      </m:sub>
                    </m:sSub>
                    <m:r>
                      <a:rPr lang="en-US" altLang="zh-CN" b="0" i="1" smtClean="0">
                        <a:latin typeface="Cambria Math"/>
                      </a:rPr>
                      <m:t>=</m:t>
                    </m:r>
                    <m:r>
                      <a:rPr lang="zh-CN" altLang="en-US" b="0" i="1" smtClean="0">
                        <a:latin typeface="Cambria Math"/>
                      </a:rPr>
                      <m:t>𝜀</m:t>
                    </m:r>
                    <m:r>
                      <a:rPr lang="en-US" altLang="zh-CN" b="0" i="1" smtClean="0">
                        <a:latin typeface="Cambria Math"/>
                      </a:rPr>
                      <m:t>−</m:t>
                    </m:r>
                    <m:r>
                      <a:rPr lang="en-US" altLang="zh-CN" b="0" i="1" smtClean="0">
                        <a:latin typeface="Cambria Math"/>
                      </a:rPr>
                      <m:t>𝐼𝑟</m:t>
                    </m:r>
                  </m:oMath>
                </a14:m>
                <a:endParaRPr lang="en-US" altLang="zh-CN" dirty="0" smtClean="0"/>
              </a:p>
              <a:p>
                <a:pPr marL="0" indent="0">
                  <a:buNone/>
                </a:pPr>
                <a:r>
                  <a:rPr lang="en-US" altLang="zh-CN" dirty="0"/>
                  <a:t>	</a:t>
                </a:r>
                <a:r>
                  <a:rPr lang="zh-CN" altLang="en-US" dirty="0" smtClean="0">
                    <a:solidFill>
                      <a:prstClr val="black"/>
                    </a:solidFill>
                  </a:rPr>
                  <a:t>从外电路看：</a:t>
                </a:r>
                <a:endParaRPr lang="en-US" altLang="zh-CN" dirty="0" smtClean="0">
                  <a:solidFill>
                    <a:prstClr val="black"/>
                  </a:solidFill>
                </a:endParaRPr>
              </a:p>
              <a:p>
                <a:pPr marL="0" lvl="0" indent="0">
                  <a:buNone/>
                </a:pPr>
                <a:r>
                  <a:rPr lang="en-US" altLang="zh-CN" dirty="0" smtClean="0">
                    <a:solidFill>
                      <a:prstClr val="black"/>
                    </a:solidFill>
                  </a:rPr>
                  <a:t>               </a:t>
                </a:r>
                <a14:m>
                  <m:oMath xmlns:m="http://schemas.openxmlformats.org/officeDocument/2006/math">
                    <m:sSub>
                      <m:sSubPr>
                        <m:ctrlPr>
                          <a:rPr lang="en-US" altLang="zh-CN" i="1">
                            <a:solidFill>
                              <a:prstClr val="black"/>
                            </a:solidFill>
                            <a:latin typeface="Cambria Math"/>
                          </a:rPr>
                        </m:ctrlPr>
                      </m:sSubPr>
                      <m:e>
                        <m:r>
                          <a:rPr lang="en-US" altLang="zh-CN" i="1">
                            <a:solidFill>
                              <a:prstClr val="black"/>
                            </a:solidFill>
                            <a:latin typeface="Cambria Math"/>
                          </a:rPr>
                          <m:t>𝑈</m:t>
                        </m:r>
                      </m:e>
                      <m:sub>
                        <m:r>
                          <a:rPr lang="en-US" altLang="zh-CN" i="1">
                            <a:solidFill>
                              <a:prstClr val="black"/>
                            </a:solidFill>
                            <a:latin typeface="Cambria Math"/>
                          </a:rPr>
                          <m:t>𝐴𝐵</m:t>
                        </m:r>
                      </m:sub>
                    </m:sSub>
                    <m:r>
                      <a:rPr lang="en-US" altLang="zh-CN" i="1">
                        <a:solidFill>
                          <a:prstClr val="black"/>
                        </a:solidFill>
                        <a:latin typeface="Cambria Math"/>
                      </a:rPr>
                      <m:t>=</m:t>
                    </m:r>
                    <m:r>
                      <a:rPr lang="en-US" altLang="zh-CN" i="1">
                        <a:solidFill>
                          <a:prstClr val="black"/>
                        </a:solidFill>
                        <a:latin typeface="Cambria Math"/>
                      </a:rPr>
                      <m:t>𝐼𝑅</m:t>
                    </m:r>
                  </m:oMath>
                </a14:m>
                <a:endParaRPr lang="en-US" altLang="zh-CN" dirty="0">
                  <a:solidFill>
                    <a:prstClr val="black"/>
                  </a:solidFill>
                </a:endParaRPr>
              </a:p>
              <a:p>
                <a:pPr marL="0" lvl="0" indent="0">
                  <a:buNone/>
                </a:pPr>
                <a:r>
                  <a:rPr lang="zh-CN" altLang="en-US" dirty="0" smtClean="0">
                    <a:solidFill>
                      <a:prstClr val="black"/>
                    </a:solidFill>
                  </a:rPr>
                  <a:t>由以上两式得：</a:t>
                </a:r>
                <a:endParaRPr lang="en-US" altLang="zh-CN" dirty="0" smtClean="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r>
                        <a:rPr lang="en-US" altLang="zh-CN" b="1" i="1" smtClean="0">
                          <a:solidFill>
                            <a:srgbClr val="C00000"/>
                          </a:solidFill>
                          <a:latin typeface="Cambria Math"/>
                        </a:rPr>
                        <m:t>𝑰</m:t>
                      </m:r>
                      <m:r>
                        <a:rPr lang="en-US" altLang="zh-CN" b="1" i="1" smtClean="0">
                          <a:solidFill>
                            <a:srgbClr val="C00000"/>
                          </a:solidFill>
                          <a:latin typeface="Cambria Math"/>
                        </a:rPr>
                        <m:t>=</m:t>
                      </m:r>
                      <m:f>
                        <m:fPr>
                          <m:ctrlPr>
                            <a:rPr lang="en-US" altLang="zh-CN" b="1" i="1" smtClean="0">
                              <a:solidFill>
                                <a:srgbClr val="C00000"/>
                              </a:solidFill>
                              <a:latin typeface="Cambria Math"/>
                            </a:rPr>
                          </m:ctrlPr>
                        </m:fPr>
                        <m:num>
                          <m:r>
                            <a:rPr lang="zh-CN" altLang="en-US" b="1" i="1" smtClean="0">
                              <a:solidFill>
                                <a:srgbClr val="C00000"/>
                              </a:solidFill>
                              <a:latin typeface="Cambria Math"/>
                            </a:rPr>
                            <m:t>𝜺</m:t>
                          </m:r>
                        </m:num>
                        <m:den>
                          <m:r>
                            <a:rPr lang="en-US" altLang="zh-CN" b="1" i="1" smtClean="0">
                              <a:solidFill>
                                <a:srgbClr val="C00000"/>
                              </a:solidFill>
                              <a:latin typeface="Cambria Math"/>
                            </a:rPr>
                            <m:t>𝑹</m:t>
                          </m:r>
                          <m:r>
                            <a:rPr lang="en-US" altLang="zh-CN" b="1" i="1" smtClean="0">
                              <a:solidFill>
                                <a:srgbClr val="C00000"/>
                              </a:solidFill>
                              <a:latin typeface="Cambria Math"/>
                            </a:rPr>
                            <m:t>+</m:t>
                          </m:r>
                          <m:r>
                            <a:rPr lang="en-US" altLang="zh-CN" b="1" i="1" smtClean="0">
                              <a:solidFill>
                                <a:srgbClr val="C00000"/>
                              </a:solidFill>
                              <a:latin typeface="Cambria Math"/>
                              <a:ea typeface="Cambria Math"/>
                            </a:rPr>
                            <m:t>𝒓</m:t>
                          </m:r>
                        </m:den>
                      </m:f>
                    </m:oMath>
                  </m:oMathPara>
                </a14:m>
                <a:endParaRPr lang="en-US" altLang="zh-CN" b="1" dirty="0" smtClean="0">
                  <a:solidFill>
                    <a:srgbClr val="C00000"/>
                  </a:solidFill>
                </a:endParaRPr>
              </a:p>
              <a:p>
                <a:pPr marL="0" lvl="0" indent="0">
                  <a:buNone/>
                </a:pPr>
                <a:endParaRPr lang="en-US" altLang="zh-CN" sz="1400" b="1" dirty="0" smtClean="0">
                  <a:solidFill>
                    <a:srgbClr val="C00000"/>
                  </a:solidFill>
                </a:endParaRPr>
              </a:p>
              <a:p>
                <a:pPr marL="0" lvl="0" indent="0">
                  <a:buNone/>
                </a:pPr>
                <a:r>
                  <a:rPr lang="zh-CN" altLang="en-US" dirty="0" smtClean="0">
                    <a:solidFill>
                      <a:prstClr val="black"/>
                    </a:solidFill>
                  </a:rPr>
                  <a:t>此式称为</a:t>
                </a:r>
                <a:r>
                  <a:rPr lang="zh-CN" altLang="en-US" b="1" dirty="0" smtClean="0">
                    <a:solidFill>
                      <a:srgbClr val="C00000"/>
                    </a:solidFill>
                  </a:rPr>
                  <a:t>闭合回路的欧姆定律</a:t>
                </a:r>
                <a:r>
                  <a:rPr lang="zh-CN" altLang="en-US" dirty="0" smtClean="0">
                    <a:solidFill>
                      <a:prstClr val="black"/>
                    </a:solidFill>
                  </a:rPr>
                  <a:t>。</a:t>
                </a:r>
                <a:endParaRPr lang="en-US" altLang="zh-CN" dirty="0" smtClean="0">
                  <a:solidFill>
                    <a:prstClr val="black"/>
                  </a:solidFill>
                </a:endParaRPr>
              </a:p>
              <a:p>
                <a:pPr marL="0" lvl="0" indent="0">
                  <a:buNone/>
                </a:pPr>
                <a:endParaRPr lang="en-US" altLang="zh-CN" dirty="0" smtClean="0">
                  <a:solidFill>
                    <a:prstClr val="black"/>
                  </a:solidFill>
                </a:endParaRPr>
              </a:p>
              <a:p>
                <a:pPr marL="0" lvl="0" indent="0">
                  <a:buNone/>
                </a:pPr>
                <a:endParaRPr lang="en-US" altLang="zh-CN" dirty="0">
                  <a:solidFill>
                    <a:prstClr val="black"/>
                  </a:solidFill>
                </a:endParaRP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4"/>
                <a:stretch>
                  <a:fillRect l="-1626" t="-1558"/>
                </a:stretch>
              </a:blipFill>
              <a:ln w="38100">
                <a:solidFill>
                  <a:schemeClr val="tx1"/>
                </a:solidFill>
              </a:ln>
            </p:spPr>
            <p:txBody>
              <a:bodyPr/>
              <a:lstStyle/>
              <a:p>
                <a:r>
                  <a:rPr lang="zh-CN" altLang="en-US">
                    <a:noFill/>
                  </a:rPr>
                  <a:t> </a:t>
                </a:r>
              </a:p>
            </p:txBody>
          </p:sp>
        </mc:Fallback>
      </mc:AlternateContent>
      <p:grpSp>
        <p:nvGrpSpPr>
          <p:cNvPr id="10" name="组合 9"/>
          <p:cNvGrpSpPr/>
          <p:nvPr/>
        </p:nvGrpSpPr>
        <p:grpSpPr>
          <a:xfrm>
            <a:off x="5652120" y="1438722"/>
            <a:ext cx="2520280" cy="2494334"/>
            <a:chOff x="5652120" y="1880568"/>
            <a:chExt cx="2520280" cy="2494334"/>
          </a:xfrm>
        </p:grpSpPr>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2120" y="2996952"/>
              <a:ext cx="2520280"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接连接符 3"/>
            <p:cNvCxnSpPr/>
            <p:nvPr/>
          </p:nvCxnSpPr>
          <p:spPr>
            <a:xfrm flipV="1">
              <a:off x="5796136" y="2492896"/>
              <a:ext cx="0" cy="11930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7884368" y="2492896"/>
              <a:ext cx="0" cy="11930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372200" y="2348880"/>
              <a:ext cx="936104" cy="2880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796136" y="2492896"/>
              <a:ext cx="5760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308304" y="2492896"/>
              <a:ext cx="5760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a:graphicFrameLocks noChangeAspect="1"/>
            </p:cNvGraphicFramePr>
            <p:nvPr>
              <p:extLst>
                <p:ext uri="{D42A27DB-BD31-4B8C-83A1-F6EECF244321}">
                  <p14:modId xmlns:p14="http://schemas.microsoft.com/office/powerpoint/2010/main" val="1952379726"/>
                </p:ext>
              </p:extLst>
            </p:nvPr>
          </p:nvGraphicFramePr>
          <p:xfrm>
            <a:off x="6621463" y="1880568"/>
            <a:ext cx="431800" cy="468312"/>
          </p:xfrm>
          <a:graphic>
            <a:graphicData uri="http://schemas.openxmlformats.org/presentationml/2006/ole">
              <mc:AlternateContent xmlns:mc="http://schemas.openxmlformats.org/markup-compatibility/2006">
                <mc:Choice xmlns:v="urn:schemas-microsoft-com:vml" Requires="v">
                  <p:oleObj spid="_x0000_s28682" name="Equation" r:id="rId6" imgW="152280" imgH="164880" progId="Equation.DSMT4">
                    <p:embed/>
                  </p:oleObj>
                </mc:Choice>
                <mc:Fallback>
                  <p:oleObj name="Equation" r:id="rId6" imgW="152280" imgH="164880" progId="Equation.DSMT4">
                    <p:embed/>
                    <p:pic>
                      <p:nvPicPr>
                        <p:cNvPr id="0" name="对象 8"/>
                        <p:cNvPicPr>
                          <a:picLocks noChangeAspect="1" noChangeArrowheads="1"/>
                        </p:cNvPicPr>
                        <p:nvPr/>
                      </p:nvPicPr>
                      <p:blipFill>
                        <a:blip r:embed="rId7"/>
                        <a:srcRect/>
                        <a:stretch>
                          <a:fillRect/>
                        </a:stretch>
                      </p:blipFill>
                      <p:spPr bwMode="auto">
                        <a:xfrm>
                          <a:off x="6621463" y="1880568"/>
                          <a:ext cx="4318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54889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normAutofit/>
              </a:bodyPr>
              <a:lstStyle/>
              <a:p>
                <a:pPr marL="0" indent="0">
                  <a:buNone/>
                </a:pPr>
                <a:r>
                  <a:rPr lang="zh-CN" altLang="en-US" b="1" dirty="0" smtClean="0">
                    <a:solidFill>
                      <a:srgbClr val="C00000"/>
                    </a:solidFill>
                  </a:rPr>
                  <a:t>功率匹配：</a:t>
                </a:r>
                <a:endParaRPr lang="en-US" altLang="zh-CN" b="1" dirty="0" smtClean="0">
                  <a:solidFill>
                    <a:srgbClr val="C00000"/>
                  </a:solidFill>
                </a:endParaRPr>
              </a:p>
              <a:p>
                <a:pPr marL="0" indent="0">
                  <a:buNone/>
                </a:pPr>
                <a:r>
                  <a:rPr lang="zh-CN" altLang="en-US" dirty="0" smtClean="0"/>
                  <a:t>电源输出的功率：</a:t>
                </a:r>
                <a14:m>
                  <m:oMath xmlns:m="http://schemas.openxmlformats.org/officeDocument/2006/math">
                    <m:sSub>
                      <m:sSubPr>
                        <m:ctrlPr>
                          <a:rPr lang="en-US" altLang="zh-CN" i="1" smtClean="0">
                            <a:latin typeface="Cambria Math"/>
                          </a:rPr>
                        </m:ctrlPr>
                      </m:sSubPr>
                      <m:e>
                        <m:r>
                          <a:rPr lang="en-US" altLang="zh-CN" b="0" i="1" smtClean="0">
                            <a:latin typeface="Cambria Math"/>
                          </a:rPr>
                          <m:t>𝑃</m:t>
                        </m:r>
                      </m:e>
                      <m:sub>
                        <m:r>
                          <a:rPr lang="en-US" altLang="zh-CN" b="0" i="1" smtClean="0">
                            <a:latin typeface="Cambria Math"/>
                          </a:rPr>
                          <m:t>𝑜𝑢𝑡</m:t>
                        </m:r>
                      </m:sub>
                    </m:sSub>
                    <m:r>
                      <a:rPr lang="en-US" altLang="zh-CN" b="0" i="1" smtClean="0">
                        <a:latin typeface="Cambria Math"/>
                      </a:rPr>
                      <m:t>=</m:t>
                    </m:r>
                    <m:sSup>
                      <m:sSupPr>
                        <m:ctrlPr>
                          <a:rPr lang="en-US" altLang="zh-CN" b="0" i="1" smtClean="0">
                            <a:latin typeface="Cambria Math"/>
                          </a:rPr>
                        </m:ctrlPr>
                      </m:sSupPr>
                      <m:e>
                        <m:r>
                          <a:rPr lang="en-US" altLang="zh-CN" b="0" i="1" smtClean="0">
                            <a:latin typeface="Cambria Math"/>
                          </a:rPr>
                          <m:t>𝐼</m:t>
                        </m:r>
                      </m:e>
                      <m:sup>
                        <m:r>
                          <a:rPr lang="en-US" altLang="zh-CN" b="0" i="1" smtClean="0">
                            <a:latin typeface="Cambria Math"/>
                          </a:rPr>
                          <m:t>2</m:t>
                        </m:r>
                      </m:sup>
                    </m:sSup>
                    <m:r>
                      <a:rPr lang="en-US" altLang="zh-CN" b="0" i="1" smtClean="0">
                        <a:latin typeface="Cambria Math"/>
                      </a:rPr>
                      <m:t>𝑅</m:t>
                    </m:r>
                    <m:r>
                      <a:rPr lang="en-US" altLang="zh-CN" b="0" i="0" smtClean="0">
                        <a:latin typeface="Cambria Math"/>
                      </a:rPr>
                      <m:t>=</m:t>
                    </m:r>
                    <m:f>
                      <m:fPr>
                        <m:ctrlPr>
                          <a:rPr lang="en-US" altLang="zh-CN" b="0" i="1" smtClean="0">
                            <a:latin typeface="Cambria Math"/>
                          </a:rPr>
                        </m:ctrlPr>
                      </m:fPr>
                      <m:num>
                        <m:sSup>
                          <m:sSupPr>
                            <m:ctrlPr>
                              <a:rPr lang="en-US" altLang="zh-CN" b="0" i="1" smtClean="0">
                                <a:latin typeface="Cambria Math"/>
                              </a:rPr>
                            </m:ctrlPr>
                          </m:sSupPr>
                          <m:e>
                            <m:r>
                              <a:rPr lang="zh-CN" altLang="en-US" b="0" i="1" smtClean="0">
                                <a:latin typeface="Cambria Math"/>
                              </a:rPr>
                              <m:t>𝜀</m:t>
                            </m:r>
                          </m:e>
                          <m:sup>
                            <m:r>
                              <a:rPr lang="en-US" altLang="zh-CN" b="0" i="1" smtClean="0">
                                <a:latin typeface="Cambria Math"/>
                              </a:rPr>
                              <m:t>2</m:t>
                            </m:r>
                          </m:sup>
                        </m:sSup>
                      </m:num>
                      <m:den>
                        <m:sSup>
                          <m:sSupPr>
                            <m:ctrlPr>
                              <a:rPr lang="en-US" altLang="zh-CN" b="0" i="1" smtClean="0">
                                <a:latin typeface="Cambria Math"/>
                              </a:rPr>
                            </m:ctrlPr>
                          </m:sSupPr>
                          <m:e>
                            <m:r>
                              <a:rPr lang="en-US" altLang="zh-CN" b="0" i="1" smtClean="0">
                                <a:latin typeface="Cambria Math"/>
                              </a:rPr>
                              <m:t>(</m:t>
                            </m:r>
                            <m:r>
                              <a:rPr lang="en-US" altLang="zh-CN" b="0" i="1" smtClean="0">
                                <a:latin typeface="Cambria Math"/>
                              </a:rPr>
                              <m:t>𝑅</m:t>
                            </m:r>
                            <m:r>
                              <a:rPr lang="en-US" altLang="zh-CN" b="0" i="1" smtClean="0">
                                <a:latin typeface="Cambria Math"/>
                              </a:rPr>
                              <m:t>+</m:t>
                            </m:r>
                            <m:r>
                              <a:rPr lang="en-US" altLang="zh-CN" b="0" i="1" smtClean="0">
                                <a:latin typeface="Cambria Math"/>
                              </a:rPr>
                              <m:t>𝑟</m:t>
                            </m:r>
                            <m:r>
                              <a:rPr lang="en-US" altLang="zh-CN" b="0" i="1" smtClean="0">
                                <a:latin typeface="Cambria Math"/>
                              </a:rPr>
                              <m:t>)</m:t>
                            </m:r>
                          </m:e>
                          <m:sup>
                            <m:r>
                              <a:rPr lang="en-US" altLang="zh-CN" b="0" i="1" smtClean="0">
                                <a:latin typeface="Cambria Math"/>
                              </a:rPr>
                              <m:t>2</m:t>
                            </m:r>
                          </m:sup>
                        </m:sSup>
                      </m:den>
                    </m:f>
                    <m:r>
                      <a:rPr lang="en-US" altLang="zh-CN" b="0" i="1" smtClean="0">
                        <a:latin typeface="Cambria Math"/>
                      </a:rPr>
                      <m:t>𝑅</m:t>
                    </m:r>
                  </m:oMath>
                </a14:m>
                <a:endParaRPr lang="en-US" altLang="zh-CN" dirty="0" smtClean="0"/>
              </a:p>
              <a:p>
                <a:pPr marL="0" indent="0">
                  <a:buNone/>
                </a:pPr>
                <a:r>
                  <a:rPr lang="zh-CN" altLang="en-US" dirty="0" smtClean="0"/>
                  <a:t>当</a:t>
                </a:r>
                <a14:m>
                  <m:oMath xmlns:m="http://schemas.openxmlformats.org/officeDocument/2006/math">
                    <m:f>
                      <m:fPr>
                        <m:ctrlPr>
                          <a:rPr lang="en-US" altLang="zh-CN" i="1" smtClean="0">
                            <a:latin typeface="Cambria Math"/>
                          </a:rPr>
                        </m:ctrlPr>
                      </m:fPr>
                      <m:num>
                        <m:r>
                          <a:rPr lang="zh-CN" altLang="en-US" i="1" smtClean="0">
                            <a:latin typeface="Cambria Math"/>
                          </a:rPr>
                          <m:t>𝜕</m:t>
                        </m:r>
                        <m:sSub>
                          <m:sSubPr>
                            <m:ctrlPr>
                              <a:rPr lang="en-US" altLang="zh-CN" i="1" smtClean="0">
                                <a:latin typeface="Cambria Math"/>
                              </a:rPr>
                            </m:ctrlPr>
                          </m:sSubPr>
                          <m:e>
                            <m:r>
                              <a:rPr lang="en-US" altLang="zh-CN" b="0" i="1" smtClean="0">
                                <a:latin typeface="Cambria Math"/>
                              </a:rPr>
                              <m:t>𝑃</m:t>
                            </m:r>
                          </m:e>
                          <m:sub>
                            <m:r>
                              <a:rPr lang="en-US" altLang="zh-CN" b="0" i="1" smtClean="0">
                                <a:latin typeface="Cambria Math"/>
                              </a:rPr>
                              <m:t>𝑜𝑢𝑡</m:t>
                            </m:r>
                          </m:sub>
                        </m:sSub>
                      </m:num>
                      <m:den>
                        <m:r>
                          <a:rPr lang="zh-CN" altLang="en-US" i="1" smtClean="0">
                            <a:latin typeface="Cambria Math"/>
                          </a:rPr>
                          <m:t>𝜕</m:t>
                        </m:r>
                        <m:r>
                          <a:rPr lang="en-US" altLang="zh-CN" b="0" i="1" smtClean="0">
                            <a:latin typeface="Cambria Math"/>
                          </a:rPr>
                          <m:t>𝑅</m:t>
                        </m:r>
                      </m:den>
                    </m:f>
                    <m:r>
                      <a:rPr lang="en-US" altLang="zh-CN" b="0" i="0" smtClean="0">
                        <a:latin typeface="Cambria Math"/>
                      </a:rPr>
                      <m:t>=0</m:t>
                    </m:r>
                    <m:r>
                      <a:rPr lang="zh-CN" altLang="en-US" b="0" i="1" smtClean="0">
                        <a:latin typeface="Cambria Math"/>
                      </a:rPr>
                      <m:t>，</m:t>
                    </m:r>
                    <m:f>
                      <m:fPr>
                        <m:ctrlPr>
                          <a:rPr lang="en-US" altLang="zh-CN" i="1" dirty="0" smtClean="0">
                            <a:latin typeface="Cambria Math"/>
                          </a:rPr>
                        </m:ctrlPr>
                      </m:fPr>
                      <m:num>
                        <m:sSup>
                          <m:sSupPr>
                            <m:ctrlPr>
                              <a:rPr lang="en-US" altLang="zh-CN" i="1" dirty="0" smtClean="0">
                                <a:latin typeface="Cambria Math"/>
                              </a:rPr>
                            </m:ctrlPr>
                          </m:sSupPr>
                          <m:e>
                            <m:r>
                              <a:rPr lang="zh-CN" altLang="en-US" i="1" dirty="0" smtClean="0">
                                <a:latin typeface="Cambria Math"/>
                              </a:rPr>
                              <m:t>𝜕</m:t>
                            </m:r>
                          </m:e>
                          <m:sup>
                            <m:r>
                              <a:rPr lang="en-US" altLang="zh-CN" b="0" i="1" dirty="0" smtClean="0">
                                <a:latin typeface="Cambria Math"/>
                              </a:rPr>
                              <m:t>2</m:t>
                            </m:r>
                          </m:sup>
                        </m:sSup>
                        <m:sSub>
                          <m:sSubPr>
                            <m:ctrlPr>
                              <a:rPr lang="en-US" altLang="zh-CN" i="1" dirty="0" smtClean="0">
                                <a:latin typeface="Cambria Math"/>
                              </a:rPr>
                            </m:ctrlPr>
                          </m:sSubPr>
                          <m:e>
                            <m:r>
                              <a:rPr lang="en-US" altLang="zh-CN" b="0" i="1" dirty="0" smtClean="0">
                                <a:latin typeface="Cambria Math"/>
                              </a:rPr>
                              <m:t>𝑃</m:t>
                            </m:r>
                          </m:e>
                          <m:sub>
                            <m:r>
                              <a:rPr lang="en-US" altLang="zh-CN" b="0" i="1" dirty="0" smtClean="0">
                                <a:latin typeface="Cambria Math"/>
                              </a:rPr>
                              <m:t>𝑜𝑢𝑡</m:t>
                            </m:r>
                          </m:sub>
                        </m:sSub>
                      </m:num>
                      <m:den>
                        <m:sSup>
                          <m:sSupPr>
                            <m:ctrlPr>
                              <a:rPr lang="en-US" altLang="zh-CN" i="1" dirty="0" smtClean="0">
                                <a:latin typeface="Cambria Math"/>
                              </a:rPr>
                            </m:ctrlPr>
                          </m:sSupPr>
                          <m:e>
                            <m:r>
                              <a:rPr lang="zh-CN" altLang="en-US" i="1" dirty="0" smtClean="0">
                                <a:latin typeface="Cambria Math"/>
                              </a:rPr>
                              <m:t>𝜕</m:t>
                            </m:r>
                          </m:e>
                          <m:sup>
                            <m:r>
                              <a:rPr lang="en-US" altLang="zh-CN" b="0" i="1" dirty="0" smtClean="0">
                                <a:latin typeface="Cambria Math"/>
                              </a:rPr>
                              <m:t>2</m:t>
                            </m:r>
                          </m:sup>
                        </m:sSup>
                        <m:r>
                          <a:rPr lang="en-US" altLang="zh-CN" b="0" i="1" dirty="0" smtClean="0">
                            <a:latin typeface="Cambria Math"/>
                          </a:rPr>
                          <m:t>𝑅</m:t>
                        </m:r>
                      </m:den>
                    </m:f>
                    <m:r>
                      <a:rPr lang="en-US" altLang="zh-CN" b="0" i="0" dirty="0" smtClean="0">
                        <a:latin typeface="Cambria Math"/>
                      </a:rPr>
                      <m:t>&lt;0</m:t>
                    </m:r>
                  </m:oMath>
                </a14:m>
                <a:r>
                  <a:rPr lang="zh-CN" altLang="en-US" dirty="0" smtClean="0"/>
                  <a:t> 时，输出功率最大。</a:t>
                </a:r>
                <a:endParaRPr lang="en-US" altLang="zh-CN" dirty="0" smtClean="0"/>
              </a:p>
              <a:p>
                <a:pPr marL="0" indent="0">
                  <a:buNone/>
                </a:pPr>
                <a:r>
                  <a:rPr lang="zh-CN" altLang="en-US" b="0" dirty="0" smtClean="0"/>
                  <a:t>由此得：</a:t>
                </a:r>
                <a14:m>
                  <m:oMath xmlns:m="http://schemas.openxmlformats.org/officeDocument/2006/math">
                    <m:r>
                      <a:rPr lang="en-US" altLang="zh-CN" b="1" i="1" smtClean="0">
                        <a:solidFill>
                          <a:srgbClr val="C00000"/>
                        </a:solidFill>
                        <a:latin typeface="Cambria Math"/>
                      </a:rPr>
                      <m:t>𝑹</m:t>
                    </m:r>
                    <m:r>
                      <a:rPr lang="en-US" altLang="zh-CN" b="1" i="1" smtClean="0">
                        <a:solidFill>
                          <a:srgbClr val="C00000"/>
                        </a:solidFill>
                        <a:latin typeface="Cambria Math"/>
                      </a:rPr>
                      <m:t>=</m:t>
                    </m:r>
                    <m:r>
                      <a:rPr lang="en-US" altLang="zh-CN" b="1" i="1" smtClean="0">
                        <a:solidFill>
                          <a:srgbClr val="C00000"/>
                        </a:solidFill>
                        <a:latin typeface="Cambria Math"/>
                      </a:rPr>
                      <m:t>𝒓</m:t>
                    </m:r>
                  </m:oMath>
                </a14:m>
                <a:r>
                  <a:rPr lang="zh-CN" altLang="en-US" dirty="0" smtClean="0"/>
                  <a:t>，此为负载电阻与电源电阻的匹配条件，简称</a:t>
                </a:r>
                <a:r>
                  <a:rPr lang="zh-CN" altLang="en-US" b="1" dirty="0" smtClean="0">
                    <a:solidFill>
                      <a:srgbClr val="C00000"/>
                    </a:solidFill>
                  </a:rPr>
                  <a:t>负载匹配条件</a:t>
                </a:r>
                <a:r>
                  <a:rPr lang="zh-CN" altLang="en-US" dirty="0" smtClean="0"/>
                  <a:t>。</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d>
                            <m:dPr>
                              <m:begChr m:val="（"/>
                              <m:endChr m:val="）"/>
                              <m:ctrlPr>
                                <a:rPr lang="zh-CN" altLang="en-US" b="0" i="1" smtClean="0">
                                  <a:latin typeface="Cambria Math"/>
                                </a:rPr>
                              </m:ctrlPr>
                            </m:dPr>
                            <m:e>
                              <m:sSub>
                                <m:sSubPr>
                                  <m:ctrlPr>
                                    <a:rPr lang="en-US" altLang="zh-CN" i="1" smtClean="0">
                                      <a:latin typeface="Cambria Math"/>
                                    </a:rPr>
                                  </m:ctrlPr>
                                </m:sSubPr>
                                <m:e>
                                  <m:r>
                                    <a:rPr lang="en-US" altLang="zh-CN" b="0" i="1" smtClean="0">
                                      <a:latin typeface="Cambria Math"/>
                                    </a:rPr>
                                    <m:t>𝑃</m:t>
                                  </m:r>
                                </m:e>
                                <m:sub>
                                  <m:r>
                                    <a:rPr lang="en-US" altLang="zh-CN" b="0" i="1" smtClean="0">
                                      <a:latin typeface="Cambria Math"/>
                                    </a:rPr>
                                    <m:t>𝑜𝑢𝑡</m:t>
                                  </m:r>
                                </m:sub>
                              </m:sSub>
                            </m:e>
                          </m:d>
                        </m:e>
                        <m:sub>
                          <m:r>
                            <a:rPr lang="en-US" altLang="zh-CN" b="0" i="1" smtClean="0">
                              <a:latin typeface="Cambria Math"/>
                            </a:rPr>
                            <m:t>𝑚𝑎𝑥</m:t>
                          </m:r>
                        </m:sub>
                      </m:sSub>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4</m:t>
                          </m:r>
                        </m:den>
                      </m:f>
                      <m:f>
                        <m:fPr>
                          <m:ctrlPr>
                            <a:rPr lang="en-US" altLang="zh-CN" b="0" i="1" smtClean="0">
                              <a:latin typeface="Cambria Math"/>
                            </a:rPr>
                          </m:ctrlPr>
                        </m:fPr>
                        <m:num>
                          <m:sSup>
                            <m:sSupPr>
                              <m:ctrlPr>
                                <a:rPr lang="en-US" altLang="zh-CN" b="0" i="1" smtClean="0">
                                  <a:latin typeface="Cambria Math"/>
                                </a:rPr>
                              </m:ctrlPr>
                            </m:sSupPr>
                            <m:e>
                              <m:r>
                                <a:rPr lang="zh-CN" altLang="en-US" b="0" i="1" smtClean="0">
                                  <a:latin typeface="Cambria Math"/>
                                </a:rPr>
                                <m:t>𝜀</m:t>
                              </m:r>
                            </m:e>
                            <m:sup>
                              <m:r>
                                <a:rPr lang="en-US" altLang="zh-CN" b="0" i="1" smtClean="0">
                                  <a:latin typeface="Cambria Math"/>
                                </a:rPr>
                                <m:t>2</m:t>
                              </m:r>
                            </m:sup>
                          </m:sSup>
                        </m:num>
                        <m:den>
                          <m:r>
                            <a:rPr lang="en-US" altLang="zh-CN" b="0" i="1" smtClean="0">
                              <a:latin typeface="Cambria Math"/>
                            </a:rPr>
                            <m:t>𝑅</m:t>
                          </m:r>
                        </m:den>
                      </m:f>
                    </m:oMath>
                  </m:oMathPara>
                </a14:m>
                <a:endParaRPr lang="en-US" altLang="zh-CN" dirty="0" smtClean="0"/>
              </a:p>
              <a:p>
                <a:pPr marL="0" indent="0">
                  <a:buNone/>
                </a:pPr>
                <a:r>
                  <a:rPr lang="zh-CN" altLang="en-US" dirty="0" smtClean="0"/>
                  <a:t>小功率、高内阻电源，最好达到负载匹配；</a:t>
                </a:r>
                <a:endParaRPr lang="en-US" altLang="zh-CN" dirty="0" smtClean="0"/>
              </a:p>
              <a:p>
                <a:pPr marL="0" indent="0">
                  <a:buNone/>
                </a:pPr>
                <a:r>
                  <a:rPr lang="zh-CN" altLang="en-US" dirty="0" smtClean="0"/>
                  <a:t>大功率、低内阻电源，要避免负载匹配。</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3"/>
                <a:stretch>
                  <a:fillRect l="-1856" t="-1881" r="-1039" b="-6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40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1"/>
          <p:cNvSpPr txBox="1">
            <a:spLocks noGrp="1" noChangeArrowheads="1"/>
          </p:cNvSpPr>
          <p:nvPr>
            <p:ph type="title"/>
          </p:nvPr>
        </p:nvSpPr>
        <p:spPr bwMode="auto">
          <a:xfrm>
            <a:off x="498376" y="404664"/>
            <a:ext cx="814724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b="1" i="0" u="none" strike="noStrike" kern="0" cap="none" spc="0" normalizeH="0" baseline="0" noProof="0" dirty="0" smtClean="0">
                <a:ln>
                  <a:noFill/>
                </a:ln>
                <a:solidFill>
                  <a:schemeClr val="tx1">
                    <a:lumMod val="95000"/>
                    <a:lumOff val="5000"/>
                  </a:schemeClr>
                </a:solidFill>
                <a:effectLst/>
                <a:uLnTx/>
                <a:uFillTx/>
              </a:rPr>
              <a:t>本章目录</a:t>
            </a:r>
          </a:p>
        </p:txBody>
      </p:sp>
      <p:sp>
        <p:nvSpPr>
          <p:cNvPr id="5" name="Text Box 14"/>
          <p:cNvSpPr txBox="1">
            <a:spLocks noGrp="1" noChangeArrowheads="1"/>
          </p:cNvSpPr>
          <p:nvPr>
            <p:ph idx="1"/>
          </p:nvPr>
        </p:nvSpPr>
        <p:spPr bwMode="auto">
          <a:xfrm>
            <a:off x="179388" y="1340768"/>
            <a:ext cx="82090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3600" b="1" i="0" u="none" strike="noStrike" kern="0" cap="none" spc="0" normalizeH="0" baseline="0" noProof="0" dirty="0" smtClean="0">
                <a:ln>
                  <a:noFill/>
                </a:ln>
                <a:solidFill>
                  <a:schemeClr val="tx1">
                    <a:lumMod val="95000"/>
                    <a:lumOff val="5000"/>
                  </a:schemeClr>
                </a:solidFill>
                <a:effectLst/>
                <a:uLnTx/>
                <a:uFillTx/>
                <a:latin typeface="+mn-ea"/>
              </a:rPr>
              <a:t>§3.1 </a:t>
            </a:r>
            <a:r>
              <a:rPr lang="zh-CN" altLang="en-US" sz="3600" b="1" kern="0" dirty="0" smtClean="0">
                <a:solidFill>
                  <a:schemeClr val="tx1">
                    <a:lumMod val="95000"/>
                    <a:lumOff val="5000"/>
                  </a:schemeClr>
                </a:solidFill>
                <a:latin typeface="+mn-ea"/>
              </a:rPr>
              <a:t>稳恒条件与导电规律</a:t>
            </a:r>
            <a:endParaRPr kumimoji="0" lang="zh-CN" altLang="en-US" sz="3600" b="1" i="0" u="none" strike="noStrike" kern="0" cap="none" spc="0" normalizeH="0" baseline="0" noProof="0" dirty="0" smtClean="0">
              <a:ln>
                <a:noFill/>
              </a:ln>
              <a:solidFill>
                <a:schemeClr val="tx1">
                  <a:lumMod val="95000"/>
                  <a:lumOff val="5000"/>
                </a:schemeClr>
              </a:solidFill>
              <a:effectLst/>
              <a:uLnTx/>
              <a:uFillTx/>
              <a:latin typeface="+mn-ea"/>
            </a:endParaRPr>
          </a:p>
        </p:txBody>
      </p:sp>
      <p:sp>
        <p:nvSpPr>
          <p:cNvPr id="6" name="Text Box 15"/>
          <p:cNvSpPr txBox="1">
            <a:spLocks noChangeArrowheads="1"/>
          </p:cNvSpPr>
          <p:nvPr/>
        </p:nvSpPr>
        <p:spPr bwMode="auto">
          <a:xfrm>
            <a:off x="179512" y="1916833"/>
            <a:ext cx="83529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3600" b="1" kern="0" dirty="0" smtClean="0">
                <a:solidFill>
                  <a:prstClr val="black">
                    <a:lumMod val="95000"/>
                    <a:lumOff val="5000"/>
                  </a:prstClr>
                </a:solidFill>
                <a:latin typeface="宋体"/>
              </a:rPr>
              <a:t>§3.2 </a:t>
            </a:r>
            <a:r>
              <a:rPr lang="zh-CN" altLang="en-US" sz="3600" b="1" kern="0" dirty="0" smtClean="0">
                <a:solidFill>
                  <a:prstClr val="black">
                    <a:lumMod val="95000"/>
                    <a:lumOff val="5000"/>
                  </a:prstClr>
                </a:solidFill>
                <a:latin typeface="宋体"/>
              </a:rPr>
              <a:t>电动势与源端电压</a:t>
            </a:r>
            <a:endParaRPr lang="zh-CN" altLang="en-US" sz="3600" b="1" kern="0" dirty="0">
              <a:solidFill>
                <a:prstClr val="black">
                  <a:lumMod val="95000"/>
                  <a:lumOff val="5000"/>
                </a:prstClr>
              </a:solidFill>
              <a:latin typeface="宋体"/>
            </a:endParaRPr>
          </a:p>
        </p:txBody>
      </p:sp>
      <p:sp>
        <p:nvSpPr>
          <p:cNvPr id="9" name="Text Box 16"/>
          <p:cNvSpPr txBox="1">
            <a:spLocks noChangeArrowheads="1"/>
          </p:cNvSpPr>
          <p:nvPr/>
        </p:nvSpPr>
        <p:spPr bwMode="auto">
          <a:xfrm>
            <a:off x="179512" y="2563164"/>
            <a:ext cx="82089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3600" b="1" kern="0" dirty="0" smtClean="0">
                <a:solidFill>
                  <a:prstClr val="black">
                    <a:lumMod val="95000"/>
                    <a:lumOff val="5000"/>
                  </a:prstClr>
                </a:solidFill>
              </a:rPr>
              <a:t>§</a:t>
            </a:r>
            <a:r>
              <a:rPr lang="en-US" altLang="zh-CN" sz="3600" b="1" kern="0" dirty="0" smtClean="0">
                <a:solidFill>
                  <a:prstClr val="black">
                    <a:lumMod val="95000"/>
                    <a:lumOff val="5000"/>
                  </a:prstClr>
                </a:solidFill>
                <a:latin typeface="宋体"/>
              </a:rPr>
              <a:t>3.3 </a:t>
            </a:r>
            <a:r>
              <a:rPr lang="zh-CN" altLang="en-US" sz="3600" b="1" kern="0" dirty="0" smtClean="0">
                <a:solidFill>
                  <a:prstClr val="black">
                    <a:lumMod val="95000"/>
                    <a:lumOff val="5000"/>
                  </a:prstClr>
                </a:solidFill>
                <a:latin typeface="宋体"/>
              </a:rPr>
              <a:t>经典电子论与温差电效应</a:t>
            </a:r>
            <a:endParaRPr lang="zh-CN" altLang="en-US" sz="3600" b="1" kern="0" dirty="0">
              <a:solidFill>
                <a:prstClr val="black">
                  <a:lumMod val="95000"/>
                  <a:lumOff val="5000"/>
                </a:prstClr>
              </a:solidFill>
              <a:latin typeface="宋体"/>
            </a:endParaRPr>
          </a:p>
        </p:txBody>
      </p:sp>
    </p:spTree>
    <p:extLst>
      <p:ext uri="{BB962C8B-B14F-4D97-AF65-F5344CB8AC3E}">
        <p14:creationId xmlns:p14="http://schemas.microsoft.com/office/powerpoint/2010/main" val="140805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2536" y="332656"/>
            <a:ext cx="9217024" cy="936104"/>
          </a:xfrm>
        </p:spPr>
        <p:txBody>
          <a:bodyPr>
            <a:noAutofit/>
          </a:bodyPr>
          <a:lstStyle/>
          <a:p>
            <a:pPr lvl="0">
              <a:spcBef>
                <a:spcPct val="50000"/>
              </a:spcBef>
              <a:defRPr/>
            </a:pPr>
            <a:r>
              <a:rPr lang="en-US" altLang="zh-CN" b="1" kern="0" dirty="0" smtClean="0">
                <a:solidFill>
                  <a:prstClr val="black">
                    <a:lumMod val="95000"/>
                    <a:lumOff val="5000"/>
                  </a:prstClr>
                </a:solidFill>
                <a:latin typeface="+mj-ea"/>
                <a:cs typeface="+mn-cs"/>
              </a:rPr>
              <a:t>§3.3</a:t>
            </a:r>
            <a:r>
              <a:rPr lang="zh-CN" altLang="en-US" b="1" kern="0" dirty="0" smtClean="0">
                <a:solidFill>
                  <a:prstClr val="black">
                    <a:lumMod val="95000"/>
                    <a:lumOff val="5000"/>
                  </a:prstClr>
                </a:solidFill>
                <a:latin typeface="宋体"/>
                <a:cs typeface="+mn-cs"/>
              </a:rPr>
              <a:t>经典电子论与温差电效应</a:t>
            </a:r>
            <a:endParaRPr lang="zh-CN" altLang="en-US" dirty="0">
              <a:latin typeface="+mj-ea"/>
            </a:endParaRPr>
          </a:p>
        </p:txBody>
      </p:sp>
      <p:sp>
        <p:nvSpPr>
          <p:cNvPr id="3" name="内容占位符 2"/>
          <p:cNvSpPr>
            <a:spLocks noGrp="1"/>
          </p:cNvSpPr>
          <p:nvPr>
            <p:ph idx="1"/>
          </p:nvPr>
        </p:nvSpPr>
        <p:spPr>
          <a:xfrm>
            <a:off x="0" y="1268760"/>
            <a:ext cx="8892480" cy="5328592"/>
          </a:xfrm>
        </p:spPr>
        <p:txBody>
          <a:bodyPr/>
          <a:lstStyle/>
          <a:p>
            <a:pPr marL="0" indent="0">
              <a:buNone/>
            </a:pPr>
            <a:r>
              <a:rPr lang="en-US" altLang="zh-CN" dirty="0"/>
              <a:t>	</a:t>
            </a:r>
            <a:endParaRPr lang="en-US" altLang="zh-CN" dirty="0" smtClean="0"/>
          </a:p>
        </p:txBody>
      </p:sp>
      <p:sp>
        <p:nvSpPr>
          <p:cNvPr id="5" name="Text Box 2"/>
          <p:cNvSpPr txBox="1">
            <a:spLocks noChangeArrowheads="1"/>
          </p:cNvSpPr>
          <p:nvPr/>
        </p:nvSpPr>
        <p:spPr bwMode="auto">
          <a:xfrm>
            <a:off x="0" y="1340768"/>
            <a:ext cx="903649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smtClean="0">
                <a:solidFill>
                  <a:srgbClr val="0000FF"/>
                </a:solidFill>
                <a:latin typeface="宋体" charset="-122"/>
              </a:rPr>
              <a:t>一、经典电子论要点</a:t>
            </a:r>
            <a:endParaRPr lang="en-US" altLang="zh-CN" sz="3200" b="1" dirty="0">
              <a:solidFill>
                <a:srgbClr val="0000FF"/>
              </a:solidFill>
              <a:latin typeface="宋体" charset="-122"/>
            </a:endParaRPr>
          </a:p>
          <a:p>
            <a:pPr>
              <a:spcBef>
                <a:spcPct val="50000"/>
              </a:spcBef>
            </a:pPr>
            <a:r>
              <a:rPr lang="en-US" altLang="zh-CN" sz="3200" dirty="0" smtClean="0">
                <a:solidFill>
                  <a:prstClr val="black"/>
                </a:solidFill>
                <a:latin typeface="宋体" charset="-122"/>
              </a:rPr>
              <a:t>	1900</a:t>
            </a:r>
            <a:r>
              <a:rPr lang="zh-CN" altLang="en-US" sz="3200" dirty="0" smtClean="0">
                <a:solidFill>
                  <a:prstClr val="black"/>
                </a:solidFill>
                <a:latin typeface="宋体" charset="-122"/>
              </a:rPr>
              <a:t>年，德鲁德（</a:t>
            </a:r>
            <a:r>
              <a:rPr lang="en-US" altLang="zh-CN" sz="3200" dirty="0" smtClean="0">
                <a:solidFill>
                  <a:prstClr val="black"/>
                </a:solidFill>
                <a:latin typeface="宋体" charset="-122"/>
              </a:rPr>
              <a:t>Drude)</a:t>
            </a:r>
            <a:r>
              <a:rPr lang="zh-CN" altLang="en-US" sz="3200" dirty="0" smtClean="0">
                <a:solidFill>
                  <a:prstClr val="black"/>
                </a:solidFill>
                <a:latin typeface="宋体" charset="-122"/>
              </a:rPr>
              <a:t>首先提出可用金属中自由电子运动来解释金属的导电性问题，后来洛伦兹（</a:t>
            </a:r>
            <a:r>
              <a:rPr lang="en-US" altLang="zh-CN" sz="3200" dirty="0" smtClean="0">
                <a:solidFill>
                  <a:prstClr val="black"/>
                </a:solidFill>
                <a:latin typeface="宋体" charset="-122"/>
              </a:rPr>
              <a:t>Lorentz)</a:t>
            </a:r>
            <a:r>
              <a:rPr lang="zh-CN" altLang="en-US" sz="3200" dirty="0" smtClean="0">
                <a:solidFill>
                  <a:prstClr val="black"/>
                </a:solidFill>
                <a:latin typeface="宋体" charset="-122"/>
              </a:rPr>
              <a:t>发展了德鲁德关于金属导电的思想，建立了经典电子论。</a:t>
            </a:r>
            <a:endParaRPr lang="en-US" altLang="zh-CN" sz="3200" dirty="0" smtClean="0">
              <a:solidFill>
                <a:prstClr val="black"/>
              </a:solidFill>
              <a:latin typeface="宋体" charset="-122"/>
            </a:endParaRPr>
          </a:p>
          <a:p>
            <a:pPr>
              <a:spcBef>
                <a:spcPct val="50000"/>
              </a:spcBef>
            </a:pPr>
            <a:r>
              <a:rPr lang="en-US" altLang="zh-CN" sz="3200" dirty="0" smtClean="0">
                <a:solidFill>
                  <a:prstClr val="black"/>
                </a:solidFill>
                <a:latin typeface="宋体" charset="-122"/>
              </a:rPr>
              <a:t>	</a:t>
            </a:r>
            <a:endParaRPr lang="en-US" altLang="zh-CN" sz="3200" dirty="0">
              <a:solidFill>
                <a:prstClr val="black"/>
              </a:solidFill>
              <a:latin typeface="宋体" charset="-122"/>
            </a:endParaRPr>
          </a:p>
        </p:txBody>
      </p:sp>
    </p:spTree>
    <p:extLst>
      <p:ext uri="{BB962C8B-B14F-4D97-AF65-F5344CB8AC3E}">
        <p14:creationId xmlns:p14="http://schemas.microsoft.com/office/powerpoint/2010/main" val="26147445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lstStyle/>
              <a:p>
                <a:pPr marL="0" indent="0">
                  <a:buNone/>
                </a:pPr>
                <a:r>
                  <a:rPr lang="en-US" altLang="zh-CN" dirty="0" smtClean="0">
                    <a:solidFill>
                      <a:prstClr val="black"/>
                    </a:solidFill>
                    <a:latin typeface="宋体" charset="-122"/>
                  </a:rPr>
                  <a:t>	</a:t>
                </a:r>
                <a:r>
                  <a:rPr lang="zh-CN" altLang="en-US" dirty="0" smtClean="0">
                    <a:solidFill>
                      <a:prstClr val="black"/>
                    </a:solidFill>
                    <a:latin typeface="宋体" charset="-122"/>
                  </a:rPr>
                  <a:t>经典</a:t>
                </a:r>
                <a:r>
                  <a:rPr lang="zh-CN" altLang="en-US" dirty="0">
                    <a:solidFill>
                      <a:prstClr val="black"/>
                    </a:solidFill>
                    <a:latin typeface="宋体" charset="-122"/>
                  </a:rPr>
                  <a:t>电子论认为：金属中最外层电子在一定条件下可脱离原子，在整个金属的各晶格之间自由运动。自由电子就像理想气体分子一样，服从经典牛顿力学和经典统计学规律。因而金属中的自由电子又被称作电子气，经典电子论</a:t>
                </a:r>
                <a:r>
                  <a:rPr lang="zh-CN" altLang="en-US" dirty="0" smtClean="0">
                    <a:solidFill>
                      <a:prstClr val="black"/>
                    </a:solidFill>
                    <a:latin typeface="宋体" charset="-122"/>
                  </a:rPr>
                  <a:t>认为自由电子之间不发生相互作用，在没有外电场时，都在作无规则热运动，平均热运动速率为</a:t>
                </a:r>
                <a14:m>
                  <m:oMath xmlns:m="http://schemas.openxmlformats.org/officeDocument/2006/math">
                    <m:sSup>
                      <m:sSupPr>
                        <m:ctrlPr>
                          <a:rPr lang="en-US" altLang="zh-CN" i="1" smtClean="0">
                            <a:solidFill>
                              <a:prstClr val="black"/>
                            </a:solidFill>
                            <a:latin typeface="Cambria Math"/>
                          </a:rPr>
                        </m:ctrlPr>
                      </m:sSupPr>
                      <m:e>
                        <m:r>
                          <a:rPr lang="en-US" altLang="zh-CN" b="0" i="1" smtClean="0">
                            <a:solidFill>
                              <a:prstClr val="black"/>
                            </a:solidFill>
                            <a:latin typeface="Cambria Math"/>
                          </a:rPr>
                          <m:t>10</m:t>
                        </m:r>
                      </m:e>
                      <m:sup>
                        <m:r>
                          <a:rPr lang="en-US" altLang="zh-CN" b="0" i="1" smtClean="0">
                            <a:solidFill>
                              <a:prstClr val="black"/>
                            </a:solidFill>
                            <a:latin typeface="Cambria Math"/>
                          </a:rPr>
                          <m:t>5</m:t>
                        </m:r>
                      </m:sup>
                    </m:sSup>
                  </m:oMath>
                </a14:m>
                <a:r>
                  <a:rPr lang="zh-CN" altLang="en-US" dirty="0" smtClean="0"/>
                  <a:t>米</a:t>
                </a:r>
                <a:r>
                  <a:rPr lang="en-US" altLang="zh-CN" dirty="0" smtClean="0"/>
                  <a:t>/</a:t>
                </a:r>
                <a:r>
                  <a:rPr lang="zh-CN" altLang="en-US" dirty="0" smtClean="0"/>
                  <a:t>每秒。</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3"/>
                <a:stretch>
                  <a:fillRect l="-1856" t="-1358" r="-31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83693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lstStyle/>
              <a:p>
                <a:pPr marL="0" indent="0">
                  <a:buNone/>
                </a:pPr>
                <a:r>
                  <a:rPr lang="en-US" altLang="zh-CN" dirty="0" smtClean="0"/>
                  <a:t>	</a:t>
                </a:r>
                <a:r>
                  <a:rPr lang="zh-CN" altLang="en-US" dirty="0" smtClean="0"/>
                  <a:t>当有外场存在时，自由电子的运动有以下两种：</a:t>
                </a:r>
                <a:endParaRPr lang="en-US" altLang="zh-CN" dirty="0" smtClean="0"/>
              </a:p>
              <a:p>
                <a:pPr marL="0" indent="0">
                  <a:buNone/>
                </a:pPr>
                <a:r>
                  <a:rPr lang="zh-CN" altLang="en-US" dirty="0" smtClean="0"/>
                  <a:t>（</a:t>
                </a:r>
                <a:r>
                  <a:rPr lang="en-US" altLang="zh-CN" dirty="0" smtClean="0"/>
                  <a:t>1</a:t>
                </a:r>
                <a:r>
                  <a:rPr lang="zh-CN" altLang="en-US" dirty="0" smtClean="0"/>
                  <a:t>）热运动。</a:t>
                </a:r>
                <a:endParaRPr lang="en-US" altLang="zh-CN" dirty="0" smtClean="0"/>
              </a:p>
              <a:p>
                <a:pPr marL="0" indent="0">
                  <a:buNone/>
                </a:pPr>
                <a:r>
                  <a:rPr lang="zh-CN" altLang="en-US" dirty="0" smtClean="0"/>
                  <a:t>（</a:t>
                </a:r>
                <a:r>
                  <a:rPr lang="en-US" altLang="zh-CN" dirty="0" smtClean="0"/>
                  <a:t>2</a:t>
                </a:r>
                <a:r>
                  <a:rPr lang="zh-CN" altLang="en-US" dirty="0" smtClean="0"/>
                  <a:t>）逆电场方向的“漂移”。</a:t>
                </a:r>
                <a:endParaRPr lang="en-US" altLang="zh-CN" dirty="0" smtClean="0"/>
              </a:p>
              <a:p>
                <a:pPr marL="0" indent="0">
                  <a:buNone/>
                </a:pPr>
                <a:r>
                  <a:rPr lang="en-US" altLang="zh-CN" dirty="0" smtClean="0"/>
                  <a:t>	</a:t>
                </a:r>
                <a:r>
                  <a:rPr lang="zh-CN" altLang="en-US" dirty="0" smtClean="0"/>
                  <a:t>运动的速度是：热运动速度与漂移速度的矢量和。热运动的矢量平均为</a:t>
                </a:r>
                <a:r>
                  <a:rPr lang="en-US" altLang="zh-CN" dirty="0" smtClean="0"/>
                  <a:t>0,</a:t>
                </a:r>
                <a:r>
                  <a:rPr lang="zh-CN" altLang="en-US" dirty="0" smtClean="0"/>
                  <a:t>可不予考虑，设漂移速度的矢量平均为</a:t>
                </a:r>
                <a14:m>
                  <m:oMath xmlns:m="http://schemas.openxmlformats.org/officeDocument/2006/math">
                    <m:acc>
                      <m:accPr>
                        <m:chr m:val="⃗"/>
                        <m:ctrlPr>
                          <a:rPr lang="zh-CN" altLang="en-US" i="1" smtClean="0">
                            <a:latin typeface="Cambria Math"/>
                          </a:rPr>
                        </m:ctrlPr>
                      </m:accPr>
                      <m:e>
                        <m:r>
                          <a:rPr lang="en-US" altLang="zh-CN" b="0" i="1" smtClean="0">
                            <a:latin typeface="Cambria Math"/>
                          </a:rPr>
                          <m:t>𝑢</m:t>
                        </m:r>
                      </m:e>
                    </m:acc>
                    <m:r>
                      <a:rPr lang="zh-CN" altLang="en-US" i="1" smtClean="0">
                        <a:latin typeface="Cambria Math"/>
                      </a:rPr>
                      <m:t>→</m:t>
                    </m:r>
                  </m:oMath>
                </a14:m>
                <a:r>
                  <a:rPr lang="zh-CN" altLang="en-US" dirty="0" smtClean="0"/>
                  <a:t>漂移速度。</a:t>
                </a:r>
                <a:endParaRPr lang="en-US" altLang="zh-CN" dirty="0" smtClean="0"/>
              </a:p>
              <a:p>
                <a:pPr marL="0" indent="0">
                  <a:buNone/>
                </a:pPr>
                <a:r>
                  <a:rPr lang="zh-CN" altLang="en-US" dirty="0" smtClean="0"/>
                  <a:t>正是因为漂移运动，形成了电流。电子在电场的作用下的加速度：</a:t>
                </a:r>
                <a:endParaRPr lang="en-US" altLang="zh-CN" dirty="0" smtClean="0"/>
              </a:p>
              <a:p>
                <a:pPr marL="0" indent="0">
                  <a:buNone/>
                </a:pPr>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4"/>
                <a:stretch>
                  <a:fillRect l="-1856" t="-1881" r="-1856"/>
                </a:stretch>
              </a:blipFill>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396237426"/>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7456" name="公式" r:id="rId5" imgW="114120" imgH="215640" progId="Equation.3">
                  <p:embed/>
                </p:oleObj>
              </mc:Choice>
              <mc:Fallback>
                <p:oleObj name="公式" r:id="rId5" imgW="114120" imgH="215640" progId="Equation.3">
                  <p:embed/>
                  <p:pic>
                    <p:nvPicPr>
                      <p:cNvPr id="0" name=""/>
                      <p:cNvPicPr/>
                      <p:nvPr/>
                    </p:nvPicPr>
                    <p:blipFill>
                      <a:blip r:embed="rId6"/>
                      <a:stretch>
                        <a:fillRect/>
                      </a:stretch>
                    </p:blipFill>
                    <p:spPr>
                      <a:xfrm>
                        <a:off x="4514850" y="3321050"/>
                        <a:ext cx="114300" cy="2159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65694300"/>
              </p:ext>
            </p:extLst>
          </p:nvPr>
        </p:nvGraphicFramePr>
        <p:xfrm>
          <a:off x="251520" y="5589240"/>
          <a:ext cx="1540043" cy="936104"/>
        </p:xfrm>
        <a:graphic>
          <a:graphicData uri="http://schemas.openxmlformats.org/presentationml/2006/ole">
            <mc:AlternateContent xmlns:mc="http://schemas.openxmlformats.org/markup-compatibility/2006">
              <mc:Choice xmlns:v="urn:schemas-microsoft-com:vml" Requires="v">
                <p:oleObj spid="_x0000_s17457" name="公式" r:id="rId7" imgW="647640" imgH="393480" progId="Equation.3">
                  <p:embed/>
                </p:oleObj>
              </mc:Choice>
              <mc:Fallback>
                <p:oleObj name="公式" r:id="rId7" imgW="647640" imgH="393480" progId="Equation.3">
                  <p:embed/>
                  <p:pic>
                    <p:nvPicPr>
                      <p:cNvPr id="0" name=""/>
                      <p:cNvPicPr/>
                      <p:nvPr/>
                    </p:nvPicPr>
                    <p:blipFill>
                      <a:blip r:embed="rId8"/>
                      <a:stretch>
                        <a:fillRect/>
                      </a:stretch>
                    </p:blipFill>
                    <p:spPr>
                      <a:xfrm>
                        <a:off x="251520" y="5589240"/>
                        <a:ext cx="1540043" cy="936104"/>
                      </a:xfrm>
                      <a:prstGeom prst="rect">
                        <a:avLst/>
                      </a:prstGeom>
                    </p:spPr>
                  </p:pic>
                </p:oleObj>
              </mc:Fallback>
            </mc:AlternateContent>
          </a:graphicData>
        </a:graphic>
      </p:graphicFrame>
    </p:spTree>
    <p:extLst>
      <p:ext uri="{BB962C8B-B14F-4D97-AF65-F5344CB8AC3E}">
        <p14:creationId xmlns:p14="http://schemas.microsoft.com/office/powerpoint/2010/main" val="5978769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normAutofit/>
              </a:bodyPr>
              <a:lstStyle/>
              <a:p>
                <a:pPr marL="0" indent="0" algn="just">
                  <a:buNone/>
                </a:pPr>
                <a:r>
                  <a:rPr lang="en-US" altLang="zh-CN" dirty="0" smtClean="0"/>
                  <a:t>	</a:t>
                </a:r>
                <a14:m>
                  <m:oMath xmlns:m="http://schemas.openxmlformats.org/officeDocument/2006/math">
                    <m:acc>
                      <m:accPr>
                        <m:chr m:val="⃗"/>
                        <m:ctrlPr>
                          <a:rPr lang="en-US" altLang="zh-CN" i="1" smtClean="0">
                            <a:latin typeface="Cambria Math"/>
                          </a:rPr>
                        </m:ctrlPr>
                      </m:accPr>
                      <m:e>
                        <m:r>
                          <a:rPr lang="en-US" altLang="zh-CN" b="0" i="1" smtClean="0">
                            <a:latin typeface="Cambria Math"/>
                          </a:rPr>
                          <m:t>𝑢</m:t>
                        </m:r>
                      </m:e>
                    </m:acc>
                  </m:oMath>
                </a14:m>
                <a:r>
                  <a:rPr lang="zh-CN" altLang="en-US" dirty="0" smtClean="0"/>
                  <a:t>之所以是矢量平均，是因漂移运动并不是直线的，在运动过程中，会与晶体点阵发生碰撞，碰撞后发生散射，这里假定散射的方向几率相等，故此时平均速度</a:t>
                </a:r>
                <a14:m>
                  <m:oMath xmlns:m="http://schemas.openxmlformats.org/officeDocument/2006/math">
                    <m:sSub>
                      <m:sSubPr>
                        <m:ctrlPr>
                          <a:rPr lang="en-US" altLang="zh-CN" i="1" smtClean="0">
                            <a:latin typeface="Cambria Math"/>
                          </a:rPr>
                        </m:ctrlPr>
                      </m:sSubPr>
                      <m:e>
                        <m:acc>
                          <m:accPr>
                            <m:chr m:val="⃗"/>
                            <m:ctrlPr>
                              <a:rPr lang="en-US" altLang="zh-CN" i="1" smtClean="0">
                                <a:latin typeface="Cambria Math"/>
                              </a:rPr>
                            </m:ctrlPr>
                          </m:accPr>
                          <m:e>
                            <m:r>
                              <a:rPr lang="en-US" altLang="zh-CN" b="0" i="1" smtClean="0">
                                <a:latin typeface="Cambria Math"/>
                              </a:rPr>
                              <m:t>𝑢</m:t>
                            </m:r>
                          </m:e>
                        </m:acc>
                      </m:e>
                      <m:sub>
                        <m:r>
                          <a:rPr lang="en-US" altLang="zh-CN" b="0" i="1" smtClean="0">
                            <a:latin typeface="Cambria Math"/>
                          </a:rPr>
                          <m:t>0</m:t>
                        </m:r>
                      </m:sub>
                    </m:sSub>
                  </m:oMath>
                </a14:m>
                <a:r>
                  <a:rPr lang="en-US" altLang="zh-CN" dirty="0" smtClean="0"/>
                  <a:t>=0,</a:t>
                </a:r>
                <a:r>
                  <a:rPr lang="zh-CN" altLang="en-US" dirty="0" smtClean="0"/>
                  <a:t>此后在电场的作用下，继续作加速度运动。下次碰撞前的速度为</a:t>
                </a:r>
                <a:r>
                  <a:rPr lang="en-US" altLang="zh-CN" dirty="0" smtClean="0"/>
                  <a:t>:</a:t>
                </a:r>
              </a:p>
              <a:p>
                <a:pPr marL="0" indent="0" algn="just">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4"/>
                <a:stretch>
                  <a:fillRect l="-1856" t="-1881" r="-1856"/>
                </a:stretch>
              </a:blipFill>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3729838619"/>
              </p:ext>
            </p:extLst>
          </p:nvPr>
        </p:nvGraphicFramePr>
        <p:xfrm>
          <a:off x="179512" y="3789040"/>
          <a:ext cx="7200802" cy="1728192"/>
        </p:xfrm>
        <a:graphic>
          <a:graphicData uri="http://schemas.openxmlformats.org/presentationml/2006/ole">
            <mc:AlternateContent xmlns:mc="http://schemas.openxmlformats.org/markup-compatibility/2006">
              <mc:Choice xmlns:v="urn:schemas-microsoft-com:vml" Requires="v">
                <p:oleObj spid="_x0000_s18456" name="公式" r:id="rId5" imgW="2539800" imgH="609480" progId="Equation.3">
                  <p:embed/>
                </p:oleObj>
              </mc:Choice>
              <mc:Fallback>
                <p:oleObj name="公式" r:id="rId5" imgW="2539800" imgH="609480" progId="Equation.3">
                  <p:embed/>
                  <p:pic>
                    <p:nvPicPr>
                      <p:cNvPr id="0" name=""/>
                      <p:cNvPicPr/>
                      <p:nvPr/>
                    </p:nvPicPr>
                    <p:blipFill>
                      <a:blip r:embed="rId6"/>
                      <a:stretch>
                        <a:fillRect/>
                      </a:stretch>
                    </p:blipFill>
                    <p:spPr>
                      <a:xfrm>
                        <a:off x="179512" y="3789040"/>
                        <a:ext cx="7200802" cy="1728192"/>
                      </a:xfrm>
                      <a:prstGeom prst="rect">
                        <a:avLst/>
                      </a:prstGeom>
                    </p:spPr>
                  </p:pic>
                </p:oleObj>
              </mc:Fallback>
            </mc:AlternateContent>
          </a:graphicData>
        </a:graphic>
      </p:graphicFrame>
    </p:spTree>
    <p:extLst>
      <p:ext uri="{BB962C8B-B14F-4D97-AF65-F5344CB8AC3E}">
        <p14:creationId xmlns:p14="http://schemas.microsoft.com/office/powerpoint/2010/main" val="186284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r>
              <a:rPr lang="zh-CN" altLang="en-US" dirty="0" smtClean="0"/>
              <a:t>漂移的平均速度：</a:t>
            </a:r>
            <a:endParaRPr lang="en-US" altLang="zh-CN" dirty="0" smtClean="0"/>
          </a:p>
          <a:p>
            <a:pPr marL="0" indent="0">
              <a:buNone/>
            </a:pP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2655990961"/>
              </p:ext>
            </p:extLst>
          </p:nvPr>
        </p:nvGraphicFramePr>
        <p:xfrm>
          <a:off x="251519" y="1340768"/>
          <a:ext cx="7171509" cy="3744416"/>
        </p:xfrm>
        <a:graphic>
          <a:graphicData uri="http://schemas.openxmlformats.org/presentationml/2006/ole">
            <mc:AlternateContent xmlns:mc="http://schemas.openxmlformats.org/markup-compatibility/2006">
              <mc:Choice xmlns:v="urn:schemas-microsoft-com:vml" Requires="v">
                <p:oleObj spid="_x0000_s19481" name="公式" r:id="rId4" imgW="2869920" imgH="1498320" progId="Equation.3">
                  <p:embed/>
                </p:oleObj>
              </mc:Choice>
              <mc:Fallback>
                <p:oleObj name="公式" r:id="rId4" imgW="2869920" imgH="1498320" progId="Equation.3">
                  <p:embed/>
                  <p:pic>
                    <p:nvPicPr>
                      <p:cNvPr id="0" name=""/>
                      <p:cNvPicPr/>
                      <p:nvPr/>
                    </p:nvPicPr>
                    <p:blipFill>
                      <a:blip r:embed="rId5"/>
                      <a:stretch>
                        <a:fillRect/>
                      </a:stretch>
                    </p:blipFill>
                    <p:spPr>
                      <a:xfrm>
                        <a:off x="251519" y="1340768"/>
                        <a:ext cx="7171509" cy="3744416"/>
                      </a:xfrm>
                      <a:prstGeom prst="rect">
                        <a:avLst/>
                      </a:prstGeom>
                    </p:spPr>
                  </p:pic>
                </p:oleObj>
              </mc:Fallback>
            </mc:AlternateContent>
          </a:graphicData>
        </a:graphic>
      </p:graphicFrame>
    </p:spTree>
    <p:extLst>
      <p:ext uri="{BB962C8B-B14F-4D97-AF65-F5344CB8AC3E}">
        <p14:creationId xmlns:p14="http://schemas.microsoft.com/office/powerpoint/2010/main" val="3413840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normAutofit/>
              </a:bodyPr>
              <a:lstStyle/>
              <a:p>
                <a:pPr marL="0" indent="0">
                  <a:buNone/>
                </a:pPr>
                <a:r>
                  <a:rPr lang="en-US" altLang="zh-CN" dirty="0" smtClean="0"/>
                  <a:t>	</a:t>
                </a:r>
                <a:r>
                  <a:rPr lang="zh-CN" altLang="en-US" dirty="0" smtClean="0"/>
                  <a:t>在导体中，选一小柱体，轴线方向与</a:t>
                </a:r>
                <a14:m>
                  <m:oMath xmlns:m="http://schemas.openxmlformats.org/officeDocument/2006/math">
                    <m:acc>
                      <m:accPr>
                        <m:chr m:val="⃗"/>
                        <m:ctrlPr>
                          <a:rPr lang="zh-CN" altLang="en-US" i="1" smtClean="0">
                            <a:latin typeface="Cambria Math"/>
                          </a:rPr>
                        </m:ctrlPr>
                      </m:accPr>
                      <m:e>
                        <m:r>
                          <a:rPr lang="en-US" altLang="zh-CN" b="0" i="1" smtClean="0">
                            <a:latin typeface="Cambria Math"/>
                          </a:rPr>
                          <m:t>𝑢</m:t>
                        </m:r>
                      </m:e>
                    </m:acc>
                  </m:oMath>
                </a14:m>
                <a:r>
                  <a:rPr lang="zh-CN" altLang="en-US" dirty="0" smtClean="0"/>
                  <a:t>的方向相同，自由电子数密度为</a:t>
                </a:r>
                <a:r>
                  <a:rPr lang="en-US" altLang="zh-CN" dirty="0" smtClean="0"/>
                  <a:t>n,</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4"/>
                <a:stretch>
                  <a:fillRect l="-1856" t="-1881"/>
                </a:stretch>
              </a:blipFill>
            </p:spPr>
            <p:txBody>
              <a:bodyPr/>
              <a:lstStyle/>
              <a:p>
                <a:r>
                  <a:rPr lang="zh-CN" altLang="en-US">
                    <a:noFill/>
                  </a:rPr>
                  <a:t> </a:t>
                </a:r>
              </a:p>
            </p:txBody>
          </p:sp>
        </mc:Fallback>
      </mc:AlternateContent>
      <p:sp>
        <p:nvSpPr>
          <p:cNvPr id="2" name="椭圆 1"/>
          <p:cNvSpPr/>
          <p:nvPr/>
        </p:nvSpPr>
        <p:spPr>
          <a:xfrm>
            <a:off x="7271864" y="1937815"/>
            <a:ext cx="360040"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551784" y="1937815"/>
            <a:ext cx="360040"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4" idx="0"/>
            <a:endCxn id="2" idx="0"/>
          </p:cNvCxnSpPr>
          <p:nvPr/>
        </p:nvCxnSpPr>
        <p:spPr>
          <a:xfrm>
            <a:off x="6731804" y="1937815"/>
            <a:ext cx="7200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直接连接符 7"/>
          <p:cNvCxnSpPr>
            <a:stCxn id="4" idx="4"/>
            <a:endCxn id="2" idx="4"/>
          </p:cNvCxnSpPr>
          <p:nvPr/>
        </p:nvCxnSpPr>
        <p:spPr>
          <a:xfrm>
            <a:off x="6731804" y="2513879"/>
            <a:ext cx="720080"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9" name="对象 8"/>
          <p:cNvGraphicFramePr>
            <a:graphicFrameLocks noChangeAspect="1"/>
          </p:cNvGraphicFramePr>
          <p:nvPr>
            <p:extLst>
              <p:ext uri="{D42A27DB-BD31-4B8C-83A1-F6EECF244321}">
                <p14:modId xmlns:p14="http://schemas.microsoft.com/office/powerpoint/2010/main" val="1050722134"/>
              </p:ext>
            </p:extLst>
          </p:nvPr>
        </p:nvGraphicFramePr>
        <p:xfrm>
          <a:off x="7631903" y="1968791"/>
          <a:ext cx="330499" cy="257055"/>
        </p:xfrm>
        <a:graphic>
          <a:graphicData uri="http://schemas.openxmlformats.org/presentationml/2006/ole">
            <mc:AlternateContent xmlns:mc="http://schemas.openxmlformats.org/markup-compatibility/2006">
              <mc:Choice xmlns:v="urn:schemas-microsoft-com:vml" Requires="v">
                <p:oleObj spid="_x0000_s20548" name="公式" r:id="rId5" imgW="228600" imgH="177480" progId="Equation.3">
                  <p:embed/>
                </p:oleObj>
              </mc:Choice>
              <mc:Fallback>
                <p:oleObj name="公式" r:id="rId5" imgW="228600" imgH="177480" progId="Equation.3">
                  <p:embed/>
                  <p:pic>
                    <p:nvPicPr>
                      <p:cNvPr id="0" name=""/>
                      <p:cNvPicPr/>
                      <p:nvPr/>
                    </p:nvPicPr>
                    <p:blipFill>
                      <a:blip r:embed="rId6"/>
                      <a:stretch>
                        <a:fillRect/>
                      </a:stretch>
                    </p:blipFill>
                    <p:spPr>
                      <a:xfrm>
                        <a:off x="7631903" y="1968791"/>
                        <a:ext cx="330499" cy="25705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3467989"/>
              </p:ext>
            </p:extLst>
          </p:nvPr>
        </p:nvGraphicFramePr>
        <p:xfrm>
          <a:off x="6886708" y="2657895"/>
          <a:ext cx="565176" cy="293054"/>
        </p:xfrm>
        <a:graphic>
          <a:graphicData uri="http://schemas.openxmlformats.org/presentationml/2006/ole">
            <mc:AlternateContent xmlns:mc="http://schemas.openxmlformats.org/markup-compatibility/2006">
              <mc:Choice xmlns:v="urn:schemas-microsoft-com:vml" Requires="v">
                <p:oleObj spid="_x0000_s20549" name="公式" r:id="rId7" imgW="342720" imgH="177480" progId="Equation.3">
                  <p:embed/>
                </p:oleObj>
              </mc:Choice>
              <mc:Fallback>
                <p:oleObj name="公式" r:id="rId7" imgW="342720" imgH="177480" progId="Equation.3">
                  <p:embed/>
                  <p:pic>
                    <p:nvPicPr>
                      <p:cNvPr id="0" name=""/>
                      <p:cNvPicPr/>
                      <p:nvPr/>
                    </p:nvPicPr>
                    <p:blipFill>
                      <a:blip r:embed="rId8"/>
                      <a:stretch>
                        <a:fillRect/>
                      </a:stretch>
                    </p:blipFill>
                    <p:spPr>
                      <a:xfrm>
                        <a:off x="6886708" y="2657895"/>
                        <a:ext cx="565176" cy="293054"/>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933552122"/>
              </p:ext>
            </p:extLst>
          </p:nvPr>
        </p:nvGraphicFramePr>
        <p:xfrm>
          <a:off x="251520" y="1937815"/>
          <a:ext cx="5400675" cy="4383088"/>
        </p:xfrm>
        <a:graphic>
          <a:graphicData uri="http://schemas.openxmlformats.org/presentationml/2006/ole">
            <mc:AlternateContent xmlns:mc="http://schemas.openxmlformats.org/markup-compatibility/2006">
              <mc:Choice xmlns:v="urn:schemas-microsoft-com:vml" Requires="v">
                <p:oleObj spid="_x0000_s20550" name="公式" r:id="rId9" imgW="2095200" imgH="1701720" progId="Equation.3">
                  <p:embed/>
                </p:oleObj>
              </mc:Choice>
              <mc:Fallback>
                <p:oleObj name="公式" r:id="rId9" imgW="2095200" imgH="1701720" progId="Equation.3">
                  <p:embed/>
                  <p:pic>
                    <p:nvPicPr>
                      <p:cNvPr id="0" name=""/>
                      <p:cNvPicPr/>
                      <p:nvPr/>
                    </p:nvPicPr>
                    <p:blipFill>
                      <a:blip r:embed="rId10"/>
                      <a:stretch>
                        <a:fillRect/>
                      </a:stretch>
                    </p:blipFill>
                    <p:spPr>
                      <a:xfrm>
                        <a:off x="251520" y="1937815"/>
                        <a:ext cx="5400675" cy="4383088"/>
                      </a:xfrm>
                      <a:prstGeom prst="rect">
                        <a:avLst/>
                      </a:prstGeom>
                    </p:spPr>
                  </p:pic>
                </p:oleObj>
              </mc:Fallback>
            </mc:AlternateContent>
          </a:graphicData>
        </a:graphic>
      </p:graphicFrame>
    </p:spTree>
    <p:extLst>
      <p:ext uri="{BB962C8B-B14F-4D97-AF65-F5344CB8AC3E}">
        <p14:creationId xmlns:p14="http://schemas.microsoft.com/office/powerpoint/2010/main" val="39811617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r>
              <a:rPr lang="en-US" altLang="zh-CN" dirty="0" smtClean="0"/>
              <a:t> 	</a:t>
            </a:r>
            <a:r>
              <a:rPr lang="zh-CN" altLang="en-US" dirty="0" smtClean="0"/>
              <a:t>这就是欧姆定律的微分形式：</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a:t>	</a:t>
            </a:r>
            <a:r>
              <a:rPr lang="zh-CN" altLang="en-US" dirty="0" smtClean="0"/>
              <a:t>对金属导体而言，温度越高，电阻率越大。</a:t>
            </a:r>
            <a:endParaRPr lang="en-US" altLang="zh-CN" dirty="0" smtClean="0"/>
          </a:p>
          <a:p>
            <a:pPr marL="0" indent="0">
              <a:buNone/>
            </a:pPr>
            <a:r>
              <a:rPr lang="en-US" altLang="zh-CN" dirty="0"/>
              <a:t>	</a:t>
            </a:r>
            <a:r>
              <a:rPr lang="zh-CN" altLang="en-US" dirty="0" smtClean="0"/>
              <a:t>经典理论可以定性地解释欧姆定律，但是不能定量解释。</a:t>
            </a:r>
            <a:endParaRPr lang="en-US" altLang="zh-CN" dirty="0"/>
          </a:p>
          <a:p>
            <a:pPr marL="0" indent="0">
              <a:buNone/>
            </a:pP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906252688"/>
              </p:ext>
            </p:extLst>
          </p:nvPr>
        </p:nvGraphicFramePr>
        <p:xfrm>
          <a:off x="6444208" y="692696"/>
          <a:ext cx="1224136" cy="595526"/>
        </p:xfrm>
        <a:graphic>
          <a:graphicData uri="http://schemas.openxmlformats.org/presentationml/2006/ole">
            <mc:AlternateContent xmlns:mc="http://schemas.openxmlformats.org/markup-compatibility/2006">
              <mc:Choice xmlns:v="urn:schemas-microsoft-com:vml" Requires="v">
                <p:oleObj spid="_x0000_s21550" name="公式" r:id="rId4" imgW="469800" imgH="228600" progId="Equation.3">
                  <p:embed/>
                </p:oleObj>
              </mc:Choice>
              <mc:Fallback>
                <p:oleObj name="公式" r:id="rId4" imgW="469800" imgH="228600" progId="Equation.3">
                  <p:embed/>
                  <p:pic>
                    <p:nvPicPr>
                      <p:cNvPr id="0" name=""/>
                      <p:cNvPicPr/>
                      <p:nvPr/>
                    </p:nvPicPr>
                    <p:blipFill>
                      <a:blip r:embed="rId5"/>
                      <a:stretch>
                        <a:fillRect/>
                      </a:stretch>
                    </p:blipFill>
                    <p:spPr>
                      <a:xfrm>
                        <a:off x="6444208" y="692696"/>
                        <a:ext cx="1224136" cy="595526"/>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251231299"/>
              </p:ext>
            </p:extLst>
          </p:nvPr>
        </p:nvGraphicFramePr>
        <p:xfrm>
          <a:off x="251520" y="1412775"/>
          <a:ext cx="7973254" cy="2016225"/>
        </p:xfrm>
        <a:graphic>
          <a:graphicData uri="http://schemas.openxmlformats.org/presentationml/2006/ole">
            <mc:AlternateContent xmlns:mc="http://schemas.openxmlformats.org/markup-compatibility/2006">
              <mc:Choice xmlns:v="urn:schemas-microsoft-com:vml" Requires="v">
                <p:oleObj spid="_x0000_s21551" name="公式" r:id="rId6" imgW="3314520" imgH="838080" progId="Equation.3">
                  <p:embed/>
                </p:oleObj>
              </mc:Choice>
              <mc:Fallback>
                <p:oleObj name="公式" r:id="rId6" imgW="3314520" imgH="838080" progId="Equation.3">
                  <p:embed/>
                  <p:pic>
                    <p:nvPicPr>
                      <p:cNvPr id="0" name=""/>
                      <p:cNvPicPr/>
                      <p:nvPr/>
                    </p:nvPicPr>
                    <p:blipFill>
                      <a:blip r:embed="rId7"/>
                      <a:stretch>
                        <a:fillRect/>
                      </a:stretch>
                    </p:blipFill>
                    <p:spPr>
                      <a:xfrm>
                        <a:off x="251520" y="1412775"/>
                        <a:ext cx="7973254" cy="2016225"/>
                      </a:xfrm>
                      <a:prstGeom prst="rect">
                        <a:avLst/>
                      </a:prstGeom>
                    </p:spPr>
                  </p:pic>
                </p:oleObj>
              </mc:Fallback>
            </mc:AlternateContent>
          </a:graphicData>
        </a:graphic>
      </p:graphicFrame>
    </p:spTree>
    <p:extLst>
      <p:ext uri="{BB962C8B-B14F-4D97-AF65-F5344CB8AC3E}">
        <p14:creationId xmlns:p14="http://schemas.microsoft.com/office/powerpoint/2010/main" val="33508454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r>
              <a:rPr lang="en-US" altLang="zh-CN" dirty="0" smtClean="0"/>
              <a:t> 	</a:t>
            </a:r>
            <a:r>
              <a:rPr lang="zh-CN" altLang="en-US" dirty="0" smtClean="0"/>
              <a:t>此外经典理论还可以定性解释电流的热效应。自由电子在电场的作用下，作定向运动形成电流，电场对自由电子做功，动能增加，电子与晶体点阵的不断碰撞，动能传递给原子，使其热运动加剧，导体温度升高，导致发热。</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3979816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normAutofit lnSpcReduction="10000"/>
              </a:bodyPr>
              <a:lstStyle/>
              <a:p>
                <a:pPr marL="0" indent="0">
                  <a:buNone/>
                </a:pPr>
                <a:r>
                  <a:rPr lang="en-US" altLang="zh-CN" b="1" dirty="0" smtClean="0"/>
                  <a:t> </a:t>
                </a:r>
                <a:r>
                  <a:rPr lang="zh-CN" altLang="en-US" b="1" dirty="0" smtClean="0">
                    <a:solidFill>
                      <a:srgbClr val="0000FF"/>
                    </a:solidFill>
                  </a:rPr>
                  <a:t>二、接触电位差</a:t>
                </a:r>
                <a:endParaRPr lang="en-US" altLang="zh-CN" b="1" dirty="0" smtClean="0">
                  <a:solidFill>
                    <a:srgbClr val="0000FF"/>
                  </a:solidFill>
                </a:endParaRPr>
              </a:p>
              <a:p>
                <a:pPr marL="0" indent="0">
                  <a:buNone/>
                </a:pPr>
                <a:r>
                  <a:rPr lang="en-US" altLang="zh-CN" b="1" dirty="0" smtClean="0">
                    <a:solidFill>
                      <a:srgbClr val="C00000"/>
                    </a:solidFill>
                  </a:rPr>
                  <a:t>1</a:t>
                </a:r>
                <a:r>
                  <a:rPr lang="zh-CN" altLang="en-US" b="1" dirty="0" smtClean="0">
                    <a:solidFill>
                      <a:srgbClr val="C00000"/>
                    </a:solidFill>
                  </a:rPr>
                  <a:t>、逸出电位：</a:t>
                </a:r>
                <a:endParaRPr lang="en-US" altLang="zh-CN" b="1" dirty="0" smtClean="0">
                  <a:solidFill>
                    <a:srgbClr val="C00000"/>
                  </a:solidFill>
                </a:endParaRPr>
              </a:p>
              <a:p>
                <a:pPr marL="0" indent="0">
                  <a:buNone/>
                </a:pPr>
                <a:r>
                  <a:rPr lang="en-US" altLang="zh-CN" dirty="0"/>
                  <a:t> </a:t>
                </a:r>
                <a:r>
                  <a:rPr lang="en-US" altLang="zh-CN" dirty="0" smtClean="0"/>
                  <a:t>     </a:t>
                </a:r>
                <a:r>
                  <a:rPr lang="zh-CN" altLang="en-US" dirty="0" smtClean="0"/>
                  <a:t>自由电子热运动，会形成偶电层。</a:t>
                </a:r>
                <a:endParaRPr lang="en-US" altLang="zh-CN" dirty="0" smtClean="0"/>
              </a:p>
              <a:p>
                <a:pPr marL="0" indent="0">
                  <a:buNone/>
                </a:pPr>
                <a:r>
                  <a:rPr lang="zh-CN" altLang="en-US" dirty="0"/>
                  <a:t> </a:t>
                </a:r>
                <a:r>
                  <a:rPr lang="zh-CN" altLang="en-US" dirty="0" smtClean="0"/>
                  <a:t>     电子要脱离金属，需要克服偶电</a:t>
                </a:r>
                <a:endParaRPr lang="en-US" altLang="zh-CN" dirty="0" smtClean="0"/>
              </a:p>
              <a:p>
                <a:pPr marL="0" indent="0">
                  <a:buNone/>
                </a:pPr>
                <a:r>
                  <a:rPr lang="zh-CN" altLang="en-US" dirty="0" smtClean="0"/>
                  <a:t>层电场力做功，才能从金属中摆脱出</a:t>
                </a:r>
                <a:endParaRPr lang="en-US" altLang="zh-CN" dirty="0" smtClean="0"/>
              </a:p>
              <a:p>
                <a:pPr marL="0" indent="0">
                  <a:buNone/>
                </a:pPr>
                <a:r>
                  <a:rPr lang="zh-CN" altLang="en-US" dirty="0" smtClean="0"/>
                  <a:t>来，这个功的最小值叫</a:t>
                </a:r>
                <a:r>
                  <a:rPr lang="zh-CN" altLang="en-US" b="1" dirty="0" smtClean="0">
                    <a:solidFill>
                      <a:srgbClr val="C00000"/>
                    </a:solidFill>
                  </a:rPr>
                  <a:t>逸出功（脱出</a:t>
                </a:r>
                <a:endParaRPr lang="en-US" altLang="zh-CN" b="1" dirty="0" smtClean="0">
                  <a:solidFill>
                    <a:srgbClr val="C00000"/>
                  </a:solidFill>
                </a:endParaRPr>
              </a:p>
              <a:p>
                <a:pPr marL="0" indent="0">
                  <a:buNone/>
                </a:pPr>
                <a:r>
                  <a:rPr lang="zh-CN" altLang="en-US" b="1" dirty="0" smtClean="0">
                    <a:solidFill>
                      <a:srgbClr val="C00000"/>
                    </a:solidFill>
                  </a:rPr>
                  <a:t>功）</a:t>
                </a:r>
                <a14:m>
                  <m:oMath xmlns:m="http://schemas.openxmlformats.org/officeDocument/2006/math">
                    <m:r>
                      <a:rPr lang="zh-CN" altLang="en-US" i="1" smtClean="0">
                        <a:latin typeface="Cambria Math"/>
                      </a:rPr>
                      <m:t>→</m:t>
                    </m:r>
                    <m:r>
                      <a:rPr lang="en-US" altLang="zh-CN" b="0" i="1" smtClean="0">
                        <a:latin typeface="Cambria Math"/>
                      </a:rPr>
                      <m:t>𝑈𝑒</m:t>
                    </m:r>
                    <m:r>
                      <a:rPr lang="zh-CN" altLang="en-US" b="0" i="1" smtClean="0">
                        <a:latin typeface="Cambria Math"/>
                      </a:rPr>
                      <m:t>。</m:t>
                    </m:r>
                    <m:r>
                      <a:rPr lang="en-US" altLang="zh-CN" b="0" i="1" smtClean="0">
                        <a:latin typeface="Cambria Math"/>
                      </a:rPr>
                      <m:t>𝑈</m:t>
                    </m:r>
                  </m:oMath>
                </a14:m>
                <a:r>
                  <a:rPr lang="zh-CN" altLang="en-US" b="0" dirty="0" smtClean="0">
                    <a:latin typeface="Cambria Math"/>
                  </a:rPr>
                  <a:t>叫</a:t>
                </a:r>
                <a:r>
                  <a:rPr lang="zh-CN" altLang="en-US" b="1" dirty="0" smtClean="0">
                    <a:solidFill>
                      <a:srgbClr val="C00000"/>
                    </a:solidFill>
                    <a:latin typeface="Cambria Math"/>
                  </a:rPr>
                  <a:t>逸出电位</a:t>
                </a:r>
                <a:r>
                  <a:rPr lang="zh-CN" altLang="en-US" b="0" dirty="0" smtClean="0">
                    <a:latin typeface="Cambria Math"/>
                  </a:rPr>
                  <a:t>。逸出功和逸出电位与材料有关。</a:t>
                </a:r>
                <a:endParaRPr lang="en-US" altLang="zh-CN" b="0" i="1" dirty="0" smtClean="0">
                  <a:latin typeface="Cambria Math"/>
                </a:endParaRPr>
              </a:p>
              <a:p>
                <a:pPr marL="0" indent="0">
                  <a:buNone/>
                </a:pPr>
                <a:r>
                  <a:rPr lang="en-US" altLang="zh-CN" dirty="0"/>
                  <a:t>	</a:t>
                </a:r>
                <a:r>
                  <a:rPr lang="zh-CN" altLang="en-US" dirty="0" smtClean="0"/>
                  <a:t>需要电子逸出，就要增加电子的动能。方法有多种，如加热，强光照射，加强电场，高速粒子轰击等。</a:t>
                </a:r>
                <a:endParaRPr lang="en-US" altLang="zh-CN" dirty="0" smtClean="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4"/>
                <a:stretch>
                  <a:fillRect l="-1856" t="-2717" r="-3118"/>
                </a:stretch>
              </a:blipFill>
            </p:spPr>
            <p:txBody>
              <a:bodyPr/>
              <a:lstStyle/>
              <a:p>
                <a:r>
                  <a:rPr lang="zh-CN" altLang="en-US">
                    <a:noFill/>
                  </a:rPr>
                  <a:t> </a:t>
                </a:r>
              </a:p>
            </p:txBody>
          </p:sp>
        </mc:Fallback>
      </mc:AlternateContent>
      <p:sp>
        <p:nvSpPr>
          <p:cNvPr id="2" name="矩形 1"/>
          <p:cNvSpPr/>
          <p:nvPr/>
        </p:nvSpPr>
        <p:spPr>
          <a:xfrm>
            <a:off x="7020272" y="1916832"/>
            <a:ext cx="864096"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552667487"/>
              </p:ext>
            </p:extLst>
          </p:nvPr>
        </p:nvGraphicFramePr>
        <p:xfrm>
          <a:off x="7596336" y="2061220"/>
          <a:ext cx="139700" cy="1295400"/>
        </p:xfrm>
        <a:graphic>
          <a:graphicData uri="http://schemas.openxmlformats.org/presentationml/2006/ole">
            <mc:AlternateContent xmlns:mc="http://schemas.openxmlformats.org/markup-compatibility/2006">
              <mc:Choice xmlns:v="urn:schemas-microsoft-com:vml" Requires="v">
                <p:oleObj spid="_x0000_s22607" name="公式" r:id="rId5" imgW="139680" imgH="1295280" progId="Equation.3">
                  <p:embed/>
                </p:oleObj>
              </mc:Choice>
              <mc:Fallback>
                <p:oleObj name="公式" r:id="rId5" imgW="139680" imgH="1295280" progId="Equation.3">
                  <p:embed/>
                  <p:pic>
                    <p:nvPicPr>
                      <p:cNvPr id="0" name=""/>
                      <p:cNvPicPr/>
                      <p:nvPr/>
                    </p:nvPicPr>
                    <p:blipFill>
                      <a:blip r:embed="rId6"/>
                      <a:stretch>
                        <a:fillRect/>
                      </a:stretch>
                    </p:blipFill>
                    <p:spPr>
                      <a:xfrm>
                        <a:off x="7596336" y="2061220"/>
                        <a:ext cx="139700" cy="12954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27337922"/>
              </p:ext>
            </p:extLst>
          </p:nvPr>
        </p:nvGraphicFramePr>
        <p:xfrm>
          <a:off x="7956376" y="2099320"/>
          <a:ext cx="127000" cy="1219200"/>
        </p:xfrm>
        <a:graphic>
          <a:graphicData uri="http://schemas.openxmlformats.org/presentationml/2006/ole">
            <mc:AlternateContent xmlns:mc="http://schemas.openxmlformats.org/markup-compatibility/2006">
              <mc:Choice xmlns:v="urn:schemas-microsoft-com:vml" Requires="v">
                <p:oleObj spid="_x0000_s22608" name="公式" r:id="rId7" imgW="126720" imgH="1218960" progId="Equation.3">
                  <p:embed/>
                </p:oleObj>
              </mc:Choice>
              <mc:Fallback>
                <p:oleObj name="公式" r:id="rId7" imgW="126720" imgH="1218960" progId="Equation.3">
                  <p:embed/>
                  <p:pic>
                    <p:nvPicPr>
                      <p:cNvPr id="0" name=""/>
                      <p:cNvPicPr/>
                      <p:nvPr/>
                    </p:nvPicPr>
                    <p:blipFill>
                      <a:blip r:embed="rId8"/>
                      <a:stretch>
                        <a:fillRect/>
                      </a:stretch>
                    </p:blipFill>
                    <p:spPr>
                      <a:xfrm>
                        <a:off x="7956376" y="2099320"/>
                        <a:ext cx="127000" cy="12192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94564548"/>
              </p:ext>
            </p:extLst>
          </p:nvPr>
        </p:nvGraphicFramePr>
        <p:xfrm>
          <a:off x="7636718" y="3645024"/>
          <a:ext cx="495300" cy="203200"/>
        </p:xfrm>
        <a:graphic>
          <a:graphicData uri="http://schemas.openxmlformats.org/presentationml/2006/ole">
            <mc:AlternateContent xmlns:mc="http://schemas.openxmlformats.org/markup-compatibility/2006">
              <mc:Choice xmlns:v="urn:schemas-microsoft-com:vml" Requires="v">
                <p:oleObj spid="_x0000_s22609" name="公式" r:id="rId9" imgW="495000" imgH="203040" progId="Equation.3">
                  <p:embed/>
                </p:oleObj>
              </mc:Choice>
              <mc:Fallback>
                <p:oleObj name="公式" r:id="rId9" imgW="495000" imgH="203040" progId="Equation.3">
                  <p:embed/>
                  <p:pic>
                    <p:nvPicPr>
                      <p:cNvPr id="0" name=""/>
                      <p:cNvPicPr/>
                      <p:nvPr/>
                    </p:nvPicPr>
                    <p:blipFill>
                      <a:blip r:embed="rId10"/>
                      <a:stretch>
                        <a:fillRect/>
                      </a:stretch>
                    </p:blipFill>
                    <p:spPr>
                      <a:xfrm>
                        <a:off x="7636718" y="3645024"/>
                        <a:ext cx="495300" cy="203200"/>
                      </a:xfrm>
                      <a:prstGeom prst="rect">
                        <a:avLst/>
                      </a:prstGeom>
                    </p:spPr>
                  </p:pic>
                </p:oleObj>
              </mc:Fallback>
            </mc:AlternateContent>
          </a:graphicData>
        </a:graphic>
      </p:graphicFrame>
    </p:spTree>
    <p:extLst>
      <p:ext uri="{BB962C8B-B14F-4D97-AF65-F5344CB8AC3E}">
        <p14:creationId xmlns:p14="http://schemas.microsoft.com/office/powerpoint/2010/main" val="133534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up)">
                                      <p:cBhvr>
                                        <p:cTn id="30" dur="500"/>
                                        <p:tgtEl>
                                          <p:spTgt spid="3">
                                            <p:txEl>
                                              <p:pRg st="4" end="4"/>
                                            </p:txEl>
                                          </p:spTgt>
                                        </p:tgtEl>
                                      </p:cBhvr>
                                    </p:animEffect>
                                  </p:childTnLst>
                                </p:cTn>
                              </p:par>
                              <p:par>
                                <p:cTn id="31" presetID="22" presetClass="entr" presetSubtype="1"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up)">
                                      <p:cBhvr>
                                        <p:cTn id="33" dur="500"/>
                                        <p:tgtEl>
                                          <p:spTgt spid="3">
                                            <p:txEl>
                                              <p:pRg st="5" end="5"/>
                                            </p:txEl>
                                          </p:spTgt>
                                        </p:tgtEl>
                                      </p:cBhvr>
                                    </p:animEffect>
                                  </p:childTnLst>
                                </p:cTn>
                              </p:par>
                              <p:par>
                                <p:cTn id="34" presetID="22" presetClass="entr" presetSubtype="1"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up)">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up)">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lnSpcReduction="10000"/>
          </a:bodyPr>
          <a:lstStyle/>
          <a:p>
            <a:pPr marL="0" indent="0">
              <a:buNone/>
            </a:pPr>
            <a:r>
              <a:rPr lang="en-US" altLang="zh-CN" b="1" dirty="0" smtClean="0">
                <a:solidFill>
                  <a:srgbClr val="C00000"/>
                </a:solidFill>
              </a:rPr>
              <a:t> 2</a:t>
            </a:r>
            <a:r>
              <a:rPr lang="zh-CN" altLang="en-US" b="1" dirty="0" smtClean="0">
                <a:solidFill>
                  <a:srgbClr val="C00000"/>
                </a:solidFill>
              </a:rPr>
              <a:t>、接触电位差：</a:t>
            </a:r>
            <a:endParaRPr lang="en-US" altLang="zh-CN" b="1" dirty="0" smtClean="0">
              <a:solidFill>
                <a:srgbClr val="C00000"/>
              </a:solidFill>
            </a:endParaRPr>
          </a:p>
          <a:p>
            <a:pPr marL="0" indent="0">
              <a:buNone/>
            </a:pPr>
            <a:r>
              <a:rPr lang="en-US" altLang="zh-CN" dirty="0"/>
              <a:t>	</a:t>
            </a:r>
            <a:r>
              <a:rPr lang="zh-CN" altLang="en-US" dirty="0" smtClean="0"/>
              <a:t>意大利科学家伏打（</a:t>
            </a:r>
            <a:r>
              <a:rPr lang="en-US" altLang="zh-CN" dirty="0" err="1" smtClean="0"/>
              <a:t>A.Volta</a:t>
            </a:r>
            <a:r>
              <a:rPr lang="en-US" altLang="zh-CN" dirty="0" smtClean="0"/>
              <a:t>)</a:t>
            </a:r>
            <a:r>
              <a:rPr lang="zh-CN" altLang="en-US" dirty="0" smtClean="0"/>
              <a:t>，</a:t>
            </a:r>
            <a:r>
              <a:rPr lang="en-US" altLang="zh-CN" dirty="0" smtClean="0"/>
              <a:t>1797</a:t>
            </a:r>
            <a:r>
              <a:rPr lang="zh-CN" altLang="en-US" dirty="0" smtClean="0"/>
              <a:t>年发现，两种不同金属相互接触，表面两测发现异号电荷，由此形成电位差</a:t>
            </a:r>
            <a:r>
              <a:rPr lang="en-US" altLang="zh-CN" dirty="0" smtClean="0"/>
              <a:t>—</a:t>
            </a:r>
            <a:r>
              <a:rPr lang="zh-CN" altLang="en-US" dirty="0" smtClean="0"/>
              <a:t>接触电位差。（摩擦起电也是一种，摩擦可增加接触面积）。</a:t>
            </a:r>
            <a:endParaRPr lang="en-US" altLang="zh-CN" dirty="0" smtClean="0"/>
          </a:p>
          <a:p>
            <a:pPr marL="0" indent="0">
              <a:buNone/>
            </a:pPr>
            <a:r>
              <a:rPr lang="zh-CN" altLang="en-US" dirty="0" smtClean="0"/>
              <a:t>原因：</a:t>
            </a:r>
            <a:endParaRPr lang="en-US" altLang="zh-CN" dirty="0" smtClean="0"/>
          </a:p>
          <a:p>
            <a:pPr marL="0" indent="0">
              <a:buNone/>
            </a:pPr>
            <a:r>
              <a:rPr lang="zh-CN" altLang="en-US" dirty="0" smtClean="0"/>
              <a:t>（</a:t>
            </a:r>
            <a:r>
              <a:rPr lang="en-US" altLang="zh-CN" dirty="0" smtClean="0"/>
              <a:t>1</a:t>
            </a:r>
            <a:r>
              <a:rPr lang="zh-CN" altLang="en-US" dirty="0" smtClean="0"/>
              <a:t>）自由电子数密度不同：相同时间内彼此进入对方的自由电子数不同；</a:t>
            </a:r>
            <a:endParaRPr lang="en-US" altLang="zh-CN" dirty="0" smtClean="0"/>
          </a:p>
          <a:p>
            <a:pPr marL="0" indent="0">
              <a:buNone/>
            </a:pPr>
            <a:r>
              <a:rPr lang="zh-CN" altLang="en-US" dirty="0" smtClean="0"/>
              <a:t>（</a:t>
            </a:r>
            <a:r>
              <a:rPr lang="en-US" altLang="zh-CN" dirty="0" smtClean="0"/>
              <a:t>2</a:t>
            </a:r>
            <a:r>
              <a:rPr lang="zh-CN" altLang="en-US" dirty="0" smtClean="0"/>
              <a:t>）具有不同的逸出电位：自由电子逸出的</a:t>
            </a:r>
            <a:r>
              <a:rPr lang="zh-CN" altLang="en-US" dirty="0"/>
              <a:t>难易程度</a:t>
            </a:r>
            <a:r>
              <a:rPr lang="zh-CN" altLang="en-US" dirty="0" smtClean="0"/>
              <a:t>不同</a:t>
            </a:r>
            <a:r>
              <a:rPr lang="zh-CN" altLang="en-US" dirty="0"/>
              <a:t>。</a:t>
            </a:r>
            <a:endParaRPr lang="en-US" altLang="zh-CN" dirty="0" smtClean="0"/>
          </a:p>
        </p:txBody>
      </p:sp>
    </p:spTree>
    <p:extLst>
      <p:ext uri="{BB962C8B-B14F-4D97-AF65-F5344CB8AC3E}">
        <p14:creationId xmlns:p14="http://schemas.microsoft.com/office/powerpoint/2010/main" val="26927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0" y="1412776"/>
                <a:ext cx="9144000" cy="5256584"/>
              </a:xfrm>
            </p:spPr>
            <p:txBody>
              <a:bodyPr>
                <a:normAutofit fontScale="92500" lnSpcReduction="20000"/>
              </a:bodyPr>
              <a:lstStyle/>
              <a:p>
                <a:pPr marL="0" indent="0">
                  <a:buNone/>
                </a:pPr>
                <a:r>
                  <a:rPr lang="zh-CN" altLang="en-US" b="1" dirty="0" smtClean="0">
                    <a:solidFill>
                      <a:srgbClr val="0000FF"/>
                    </a:solidFill>
                  </a:rPr>
                  <a:t>一、稳恒条件</a:t>
                </a:r>
                <a:endParaRPr lang="en-US" altLang="zh-CN" b="1" dirty="0" smtClean="0">
                  <a:solidFill>
                    <a:srgbClr val="0000FF"/>
                  </a:solidFill>
                </a:endParaRPr>
              </a:p>
              <a:p>
                <a:pPr marL="0" indent="0">
                  <a:buNone/>
                </a:pPr>
                <a:r>
                  <a:rPr lang="en-US" altLang="zh-CN" b="1" dirty="0" smtClean="0">
                    <a:solidFill>
                      <a:srgbClr val="C00000"/>
                    </a:solidFill>
                  </a:rPr>
                  <a:t>1</a:t>
                </a:r>
                <a:r>
                  <a:rPr lang="zh-CN" altLang="en-US" b="1" dirty="0" smtClean="0">
                    <a:solidFill>
                      <a:srgbClr val="C00000"/>
                    </a:solidFill>
                  </a:rPr>
                  <a:t>、电流密度矢量</a:t>
                </a:r>
                <a:endParaRPr lang="en-US" altLang="zh-CN" b="1" dirty="0" smtClean="0">
                  <a:solidFill>
                    <a:srgbClr val="C00000"/>
                  </a:solidFill>
                </a:endParaRPr>
              </a:p>
              <a:p>
                <a:pPr marL="0" indent="620713">
                  <a:buNone/>
                </a:pPr>
                <a:r>
                  <a:rPr lang="zh-CN" altLang="en-US" dirty="0" smtClean="0"/>
                  <a:t>电流可分为四种：</a:t>
                </a:r>
                <a:endParaRPr lang="en-US" altLang="zh-CN" dirty="0" smtClean="0"/>
              </a:p>
              <a:p>
                <a:pPr marL="0" indent="0">
                  <a:buNone/>
                </a:pPr>
                <a:r>
                  <a:rPr lang="zh-CN" altLang="en-US" b="1" dirty="0" smtClean="0">
                    <a:solidFill>
                      <a:srgbClr val="7030A0"/>
                    </a:solidFill>
                  </a:rPr>
                  <a:t>传导电流：</a:t>
                </a:r>
                <a:r>
                  <a:rPr lang="zh-CN" altLang="en-US" dirty="0" smtClean="0"/>
                  <a:t>导体中自由电荷定向运动形成的电流；</a:t>
                </a:r>
                <a:endParaRPr lang="en-US" altLang="zh-CN" dirty="0" smtClean="0"/>
              </a:p>
              <a:p>
                <a:pPr marL="0" indent="0">
                  <a:buNone/>
                </a:pPr>
                <a:r>
                  <a:rPr lang="zh-CN" altLang="en-US" b="1" dirty="0" smtClean="0">
                    <a:solidFill>
                      <a:srgbClr val="7030A0"/>
                    </a:solidFill>
                  </a:rPr>
                  <a:t>运流电流：</a:t>
                </a:r>
                <a:r>
                  <a:rPr lang="zh-CN" altLang="en-US" dirty="0" smtClean="0"/>
                  <a:t>空间中，载流子的机械运动形成的电流；</a:t>
                </a:r>
                <a:endParaRPr lang="en-US" altLang="zh-CN" dirty="0" smtClean="0"/>
              </a:p>
              <a:p>
                <a:pPr marL="0" indent="0">
                  <a:buNone/>
                </a:pPr>
                <a:r>
                  <a:rPr lang="zh-CN" altLang="en-US" b="1" dirty="0" smtClean="0">
                    <a:solidFill>
                      <a:srgbClr val="7030A0"/>
                    </a:solidFill>
                  </a:rPr>
                  <a:t>磁化电流：</a:t>
                </a:r>
                <a:r>
                  <a:rPr lang="zh-CN" altLang="en-US" dirty="0" smtClean="0"/>
                  <a:t>磁介质被磁化后，形成的电流；</a:t>
                </a:r>
                <a:endParaRPr lang="en-US" altLang="zh-CN" dirty="0" smtClean="0"/>
              </a:p>
              <a:p>
                <a:pPr marL="0" indent="0">
                  <a:buNone/>
                </a:pPr>
                <a:r>
                  <a:rPr lang="zh-CN" altLang="en-US" b="1" dirty="0" smtClean="0">
                    <a:solidFill>
                      <a:srgbClr val="7030A0"/>
                    </a:solidFill>
                  </a:rPr>
                  <a:t>位移电流：</a:t>
                </a:r>
                <a:r>
                  <a:rPr lang="zh-CN" altLang="en-US" dirty="0" smtClean="0"/>
                  <a:t>电场变化形成的电流。</a:t>
                </a:r>
                <a:endParaRPr lang="en-US" altLang="zh-CN" dirty="0" smtClean="0"/>
              </a:p>
              <a:p>
                <a:pPr marL="0" indent="0">
                  <a:buNone/>
                </a:pPr>
                <a:r>
                  <a:rPr lang="zh-CN" altLang="en-US" dirty="0" smtClean="0"/>
                  <a:t>为了定量描述电流，引入了电流强度的概念：</a:t>
                </a:r>
                <a:endParaRPr lang="en-US" altLang="zh-CN" dirty="0" smtClean="0"/>
              </a:p>
              <a:p>
                <a:pPr marL="0" indent="0">
                  <a:buNone/>
                </a:pPr>
                <a:r>
                  <a:rPr lang="en-US" altLang="zh-CN" dirty="0"/>
                  <a:t> </a:t>
                </a:r>
                <a:r>
                  <a:rPr lang="en-US" altLang="zh-CN" dirty="0" smtClean="0"/>
                  <a:t>       </a:t>
                </a:r>
                <a:r>
                  <a:rPr lang="zh-CN" altLang="en-US" dirty="0" smtClean="0"/>
                  <a:t>定向运动电荷通过某一横截面积的电量</a:t>
                </a:r>
                <a14:m>
                  <m:oMath xmlns:m="http://schemas.openxmlformats.org/officeDocument/2006/math">
                    <m:r>
                      <a:rPr lang="zh-CN" altLang="en-US" i="1" smtClean="0">
                        <a:latin typeface="Cambria Math"/>
                      </a:rPr>
                      <m:t>△</m:t>
                    </m:r>
                    <m:r>
                      <a:rPr lang="en-US" altLang="zh-CN" b="0" i="1" smtClean="0">
                        <a:latin typeface="Cambria Math"/>
                      </a:rPr>
                      <m:t>𝑞</m:t>
                    </m:r>
                    <m:r>
                      <a:rPr lang="en-US" altLang="zh-CN" b="0" i="0" smtClean="0">
                        <a:latin typeface="Cambria Math"/>
                      </a:rPr>
                      <m:t>,</m:t>
                    </m:r>
                  </m:oMath>
                </a14:m>
                <a:r>
                  <a:rPr lang="zh-CN" altLang="en-US" dirty="0" smtClean="0"/>
                  <a:t>与所耗费的时间</a:t>
                </a:r>
                <a14:m>
                  <m:oMath xmlns:m="http://schemas.openxmlformats.org/officeDocument/2006/math">
                    <m:r>
                      <a:rPr lang="zh-CN" altLang="en-US" i="1" smtClean="0">
                        <a:latin typeface="Cambria Math"/>
                      </a:rPr>
                      <m:t>△</m:t>
                    </m:r>
                    <m:r>
                      <a:rPr lang="en-US" altLang="zh-CN" b="0" i="1" smtClean="0">
                        <a:latin typeface="Cambria Math"/>
                      </a:rPr>
                      <m:t>𝑡</m:t>
                    </m:r>
                  </m:oMath>
                </a14:m>
                <a:r>
                  <a:rPr lang="zh-CN" altLang="en-US" dirty="0" smtClean="0"/>
                  <a:t>之比，称为该横截面的平均电流强度</a:t>
                </a:r>
                <a14:m>
                  <m:oMath xmlns:m="http://schemas.openxmlformats.org/officeDocument/2006/math">
                    <m:acc>
                      <m:accPr>
                        <m:chr m:val="̅"/>
                        <m:ctrlPr>
                          <a:rPr lang="zh-CN" altLang="en-US" i="1" smtClean="0">
                            <a:latin typeface="Cambria Math"/>
                          </a:rPr>
                        </m:ctrlPr>
                      </m:accPr>
                      <m:e>
                        <m:r>
                          <a:rPr lang="en-US" altLang="zh-CN" b="0" i="1" smtClean="0">
                            <a:latin typeface="Cambria Math"/>
                          </a:rPr>
                          <m:t>𝐼</m:t>
                        </m:r>
                      </m:e>
                    </m:acc>
                  </m:oMath>
                </a14:m>
                <a:r>
                  <a:rPr lang="en-US" altLang="zh-CN" dirty="0" smtClean="0"/>
                  <a:t>,</a:t>
                </a:r>
              </a:p>
              <a:p>
                <a:pPr marL="0" indent="0">
                  <a:buNone/>
                </a:pPr>
                <a:r>
                  <a:rPr lang="zh-CN" altLang="en-US" dirty="0"/>
                  <a:t>即</a:t>
                </a:r>
                <a:r>
                  <a:rPr lang="zh-CN" altLang="en-US" dirty="0" smtClean="0"/>
                  <a:t>：  </a:t>
                </a:r>
                <a14:m>
                  <m:oMath xmlns:m="http://schemas.openxmlformats.org/officeDocument/2006/math">
                    <m:acc>
                      <m:accPr>
                        <m:chr m:val="̅"/>
                        <m:ctrlPr>
                          <a:rPr lang="zh-CN" altLang="en-US" i="1">
                            <a:solidFill>
                              <a:prstClr val="black"/>
                            </a:solidFill>
                            <a:latin typeface="Cambria Math"/>
                          </a:rPr>
                        </m:ctrlPr>
                      </m:accPr>
                      <m:e>
                        <m:r>
                          <a:rPr lang="en-US" altLang="zh-CN" i="1">
                            <a:solidFill>
                              <a:prstClr val="black"/>
                            </a:solidFill>
                            <a:latin typeface="Cambria Math"/>
                          </a:rPr>
                          <m:t>𝐼</m:t>
                        </m:r>
                      </m:e>
                    </m:acc>
                    <m:r>
                      <a:rPr lang="en-US" altLang="zh-CN" b="0" i="1" smtClean="0">
                        <a:solidFill>
                          <a:prstClr val="black"/>
                        </a:solidFill>
                        <a:latin typeface="Cambria Math"/>
                      </a:rPr>
                      <m:t>=</m:t>
                    </m:r>
                    <m:f>
                      <m:fPr>
                        <m:ctrlPr>
                          <a:rPr lang="en-US" altLang="zh-CN" b="0" i="1" smtClean="0">
                            <a:solidFill>
                              <a:prstClr val="black"/>
                            </a:solidFill>
                            <a:latin typeface="Cambria Math"/>
                          </a:rPr>
                        </m:ctrlPr>
                      </m:fPr>
                      <m:num>
                        <m:r>
                          <a:rPr lang="zh-CN" altLang="en-US" i="1">
                            <a:solidFill>
                              <a:prstClr val="black"/>
                            </a:solidFill>
                            <a:latin typeface="Cambria Math"/>
                          </a:rPr>
                          <m:t>△</m:t>
                        </m:r>
                        <m:r>
                          <a:rPr lang="en-US" altLang="zh-CN" i="1">
                            <a:solidFill>
                              <a:prstClr val="black"/>
                            </a:solidFill>
                            <a:latin typeface="Cambria Math"/>
                          </a:rPr>
                          <m:t>𝑞</m:t>
                        </m:r>
                      </m:num>
                      <m:den>
                        <m:r>
                          <a:rPr lang="zh-CN" altLang="en-US" i="1">
                            <a:solidFill>
                              <a:prstClr val="black"/>
                            </a:solidFill>
                            <a:latin typeface="Cambria Math"/>
                          </a:rPr>
                          <m:t>△</m:t>
                        </m:r>
                        <m:r>
                          <a:rPr lang="en-US" altLang="zh-CN" i="1">
                            <a:solidFill>
                              <a:prstClr val="black"/>
                            </a:solidFill>
                            <a:latin typeface="Cambria Math"/>
                          </a:rPr>
                          <m:t>𝑡</m:t>
                        </m:r>
                      </m:den>
                    </m:f>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0" y="1412776"/>
                <a:ext cx="9144000" cy="5256584"/>
              </a:xfrm>
              <a:blipFill rotWithShape="1">
                <a:blip r:embed="rId2"/>
                <a:stretch>
                  <a:fillRect l="-1533" t="-3712"/>
                </a:stretch>
              </a:blipFill>
            </p:spPr>
            <p:txBody>
              <a:bodyPr/>
              <a:lstStyle/>
              <a:p>
                <a:r>
                  <a:rPr lang="zh-CN" altLang="en-US">
                    <a:noFill/>
                  </a:rPr>
                  <a:t> </a:t>
                </a:r>
              </a:p>
            </p:txBody>
          </p:sp>
        </mc:Fallback>
      </mc:AlternateContent>
      <p:sp>
        <p:nvSpPr>
          <p:cNvPr id="43" name="标题 1"/>
          <p:cNvSpPr>
            <a:spLocks noGrp="1"/>
          </p:cNvSpPr>
          <p:nvPr>
            <p:ph type="title"/>
          </p:nvPr>
        </p:nvSpPr>
        <p:spPr>
          <a:xfrm>
            <a:off x="179512" y="332656"/>
            <a:ext cx="8640960" cy="936104"/>
          </a:xfrm>
        </p:spPr>
        <p:txBody>
          <a:bodyPr>
            <a:normAutofit/>
          </a:bodyPr>
          <a:lstStyle/>
          <a:p>
            <a:r>
              <a:rPr lang="en-US" altLang="zh-CN" sz="3600" b="1" kern="0" dirty="0">
                <a:solidFill>
                  <a:prstClr val="black">
                    <a:lumMod val="95000"/>
                    <a:lumOff val="5000"/>
                  </a:prstClr>
                </a:solidFill>
                <a:latin typeface="宋体"/>
              </a:rPr>
              <a:t>§3.1 </a:t>
            </a:r>
            <a:r>
              <a:rPr lang="zh-CN" altLang="en-US" sz="3600" b="1" kern="0" dirty="0">
                <a:solidFill>
                  <a:prstClr val="black">
                    <a:lumMod val="95000"/>
                    <a:lumOff val="5000"/>
                  </a:prstClr>
                </a:solidFill>
                <a:latin typeface="宋体"/>
              </a:rPr>
              <a:t>稳恒条件与导电规律</a:t>
            </a:r>
            <a:endParaRPr lang="zh-CN" altLang="en-US" dirty="0"/>
          </a:p>
        </p:txBody>
      </p:sp>
    </p:spTree>
    <p:extLst>
      <p:ext uri="{BB962C8B-B14F-4D97-AF65-F5344CB8AC3E}">
        <p14:creationId xmlns:p14="http://schemas.microsoft.com/office/powerpoint/2010/main" val="197631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539552" y="836712"/>
            <a:ext cx="1584176"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5" name="直接连接符 4"/>
          <p:cNvCxnSpPr>
            <a:stCxn id="2" idx="0"/>
            <a:endCxn id="2" idx="2"/>
          </p:cNvCxnSpPr>
          <p:nvPr/>
        </p:nvCxnSpPr>
        <p:spPr>
          <a:xfrm>
            <a:off x="1331640" y="836712"/>
            <a:ext cx="0" cy="576064"/>
          </a:xfrm>
          <a:prstGeom prst="line">
            <a:avLst/>
          </a:prstGeom>
        </p:spPr>
        <p:style>
          <a:lnRef idx="2">
            <a:schemeClr val="dk1"/>
          </a:lnRef>
          <a:fillRef idx="0">
            <a:schemeClr val="dk1"/>
          </a:fillRef>
          <a:effectRef idx="1">
            <a:schemeClr val="dk1"/>
          </a:effectRef>
          <a:fontRef idx="minor">
            <a:schemeClr val="tx1"/>
          </a:fontRef>
        </p:style>
      </p:cxnSp>
      <p:graphicFrame>
        <p:nvGraphicFramePr>
          <p:cNvPr id="10" name="内容占位符 9"/>
          <p:cNvGraphicFramePr>
            <a:graphicFrameLocks noGrp="1" noChangeAspect="1"/>
          </p:cNvGraphicFramePr>
          <p:nvPr>
            <p:ph idx="1"/>
            <p:extLst>
              <p:ext uri="{D42A27DB-BD31-4B8C-83A1-F6EECF244321}">
                <p14:modId xmlns:p14="http://schemas.microsoft.com/office/powerpoint/2010/main" val="4148234533"/>
              </p:ext>
            </p:extLst>
          </p:nvPr>
        </p:nvGraphicFramePr>
        <p:xfrm>
          <a:off x="755576" y="953968"/>
          <a:ext cx="315242" cy="341551"/>
        </p:xfrm>
        <a:graphic>
          <a:graphicData uri="http://schemas.openxmlformats.org/presentationml/2006/ole">
            <mc:AlternateContent xmlns:mc="http://schemas.openxmlformats.org/markup-compatibility/2006">
              <mc:Choice xmlns:v="urn:schemas-microsoft-com:vml" Requires="v">
                <p:oleObj spid="_x0000_s23677" name="公式" r:id="rId4" imgW="152280" imgH="164880" progId="Equation.3">
                  <p:embed/>
                </p:oleObj>
              </mc:Choice>
              <mc:Fallback>
                <p:oleObj name="公式" r:id="rId4" imgW="152280" imgH="164880" progId="Equation.3">
                  <p:embed/>
                  <p:pic>
                    <p:nvPicPr>
                      <p:cNvPr id="0" name=""/>
                      <p:cNvPicPr/>
                      <p:nvPr/>
                    </p:nvPicPr>
                    <p:blipFill>
                      <a:blip r:embed="rId5"/>
                      <a:stretch>
                        <a:fillRect/>
                      </a:stretch>
                    </p:blipFill>
                    <p:spPr>
                      <a:xfrm>
                        <a:off x="755576" y="953968"/>
                        <a:ext cx="315242" cy="341551"/>
                      </a:xfrm>
                      <a:prstGeom prst="rect">
                        <a:avLst/>
                      </a:prstGeom>
                    </p:spPr>
                  </p:pic>
                </p:oleObj>
              </mc:Fallback>
            </mc:AlternateContent>
          </a:graphicData>
        </a:graphic>
      </p:graphicFrame>
      <p:graphicFrame>
        <p:nvGraphicFramePr>
          <p:cNvPr id="11" name="对象 10"/>
          <p:cNvGraphicFramePr>
            <a:graphicFrameLocks noGrp="1" noChangeAspect="1"/>
          </p:cNvGraphicFramePr>
          <p:nvPr>
            <p:extLst>
              <p:ext uri="{D42A27DB-BD31-4B8C-83A1-F6EECF244321}">
                <p14:modId xmlns:p14="http://schemas.microsoft.com/office/powerpoint/2010/main" val="3066638503"/>
              </p:ext>
            </p:extLst>
          </p:nvPr>
        </p:nvGraphicFramePr>
        <p:xfrm>
          <a:off x="1547664" y="954088"/>
          <a:ext cx="315913" cy="341312"/>
        </p:xfrm>
        <a:graphic>
          <a:graphicData uri="http://schemas.openxmlformats.org/presentationml/2006/ole">
            <mc:AlternateContent xmlns:mc="http://schemas.openxmlformats.org/markup-compatibility/2006">
              <mc:Choice xmlns:v="urn:schemas-microsoft-com:vml" Requires="v">
                <p:oleObj spid="_x0000_s23678" name="公式" r:id="rId6" imgW="152280" imgH="164880" progId="Equation.3">
                  <p:embed/>
                </p:oleObj>
              </mc:Choice>
              <mc:Fallback>
                <p:oleObj name="公式" r:id="rId6" imgW="152280" imgH="164880" progId="Equation.3">
                  <p:embed/>
                  <p:pic>
                    <p:nvPicPr>
                      <p:cNvPr id="0" name="内容占位符 9"/>
                      <p:cNvPicPr>
                        <a:picLocks noGrp="1" noChangeAspect="1" noChangeArrowheads="1"/>
                      </p:cNvPicPr>
                      <p:nvPr/>
                    </p:nvPicPr>
                    <p:blipFill>
                      <a:blip r:embed="rId7"/>
                      <a:srcRect/>
                      <a:stretch>
                        <a:fillRect/>
                      </a:stretch>
                    </p:blipFill>
                    <p:spPr bwMode="auto">
                      <a:xfrm>
                        <a:off x="1547664" y="954088"/>
                        <a:ext cx="315913"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393988115"/>
              </p:ext>
            </p:extLst>
          </p:nvPr>
        </p:nvGraphicFramePr>
        <p:xfrm>
          <a:off x="213816" y="1710755"/>
          <a:ext cx="8102600" cy="1646237"/>
        </p:xfrm>
        <a:graphic>
          <a:graphicData uri="http://schemas.openxmlformats.org/presentationml/2006/ole">
            <mc:AlternateContent xmlns:mc="http://schemas.openxmlformats.org/markup-compatibility/2006">
              <mc:Choice xmlns:v="urn:schemas-microsoft-com:vml" Requires="v">
                <p:oleObj spid="_x0000_s23679" name="Equation" r:id="rId8" imgW="3377880" imgH="685800" progId="Equation.DSMT4">
                  <p:embed/>
                </p:oleObj>
              </mc:Choice>
              <mc:Fallback>
                <p:oleObj name="Equation" r:id="rId8" imgW="3377880" imgH="685800" progId="Equation.DSMT4">
                  <p:embed/>
                  <p:pic>
                    <p:nvPicPr>
                      <p:cNvPr id="0" name=""/>
                      <p:cNvPicPr/>
                      <p:nvPr/>
                    </p:nvPicPr>
                    <p:blipFill>
                      <a:blip r:embed="rId9"/>
                      <a:stretch>
                        <a:fillRect/>
                      </a:stretch>
                    </p:blipFill>
                    <p:spPr>
                      <a:xfrm>
                        <a:off x="213816" y="1710755"/>
                        <a:ext cx="8102600" cy="1646237"/>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791135238"/>
              </p:ext>
            </p:extLst>
          </p:nvPr>
        </p:nvGraphicFramePr>
        <p:xfrm>
          <a:off x="282401" y="3771181"/>
          <a:ext cx="7673975" cy="1169987"/>
        </p:xfrm>
        <a:graphic>
          <a:graphicData uri="http://schemas.openxmlformats.org/presentationml/2006/ole">
            <mc:AlternateContent xmlns:mc="http://schemas.openxmlformats.org/markup-compatibility/2006">
              <mc:Choice xmlns:v="urn:schemas-microsoft-com:vml" Requires="v">
                <p:oleObj spid="_x0000_s23680" name="Equation" r:id="rId10" imgW="2997000" imgH="457200" progId="Equation.DSMT4">
                  <p:embed/>
                </p:oleObj>
              </mc:Choice>
              <mc:Fallback>
                <p:oleObj name="Equation" r:id="rId10" imgW="2997000" imgH="457200" progId="Equation.DSMT4">
                  <p:embed/>
                  <p:pic>
                    <p:nvPicPr>
                      <p:cNvPr id="0" name=""/>
                      <p:cNvPicPr/>
                      <p:nvPr/>
                    </p:nvPicPr>
                    <p:blipFill>
                      <a:blip r:embed="rId11"/>
                      <a:stretch>
                        <a:fillRect/>
                      </a:stretch>
                    </p:blipFill>
                    <p:spPr>
                      <a:xfrm>
                        <a:off x="282401" y="3771181"/>
                        <a:ext cx="7673975" cy="116998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470889563"/>
              </p:ext>
            </p:extLst>
          </p:nvPr>
        </p:nvGraphicFramePr>
        <p:xfrm>
          <a:off x="787400" y="5229225"/>
          <a:ext cx="6607175" cy="1079500"/>
        </p:xfrm>
        <a:graphic>
          <a:graphicData uri="http://schemas.openxmlformats.org/presentationml/2006/ole">
            <mc:AlternateContent xmlns:mc="http://schemas.openxmlformats.org/markup-compatibility/2006">
              <mc:Choice xmlns:v="urn:schemas-microsoft-com:vml" Requires="v">
                <p:oleObj spid="_x0000_s23681" name="Equation" r:id="rId12" imgW="2641320" imgH="431640" progId="Equation.DSMT4">
                  <p:embed/>
                </p:oleObj>
              </mc:Choice>
              <mc:Fallback>
                <p:oleObj name="Equation" r:id="rId12" imgW="2641320" imgH="431640" progId="Equation.DSMT4">
                  <p:embed/>
                  <p:pic>
                    <p:nvPicPr>
                      <p:cNvPr id="0" name=""/>
                      <p:cNvPicPr/>
                      <p:nvPr/>
                    </p:nvPicPr>
                    <p:blipFill>
                      <a:blip r:embed="rId13"/>
                      <a:stretch>
                        <a:fillRect/>
                      </a:stretch>
                    </p:blipFill>
                    <p:spPr>
                      <a:xfrm>
                        <a:off x="787400" y="5229225"/>
                        <a:ext cx="6607175" cy="1079500"/>
                      </a:xfrm>
                      <a:prstGeom prst="rect">
                        <a:avLst/>
                      </a:prstGeom>
                    </p:spPr>
                  </p:pic>
                </p:oleObj>
              </mc:Fallback>
            </mc:AlternateContent>
          </a:graphicData>
        </a:graphic>
      </p:graphicFrame>
    </p:spTree>
    <p:extLst>
      <p:ext uri="{BB962C8B-B14F-4D97-AF65-F5344CB8AC3E}">
        <p14:creationId xmlns:p14="http://schemas.microsoft.com/office/powerpoint/2010/main" val="287870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r>
              <a:rPr lang="zh-CN" altLang="en-US" b="1" dirty="0" smtClean="0">
                <a:solidFill>
                  <a:srgbClr val="0000FF"/>
                </a:solidFill>
              </a:rPr>
              <a:t>三、温差电效应</a:t>
            </a:r>
            <a:endParaRPr lang="en-US" altLang="zh-CN" b="1" dirty="0" smtClean="0">
              <a:solidFill>
                <a:srgbClr val="0000FF"/>
              </a:solidFill>
            </a:endParaRPr>
          </a:p>
          <a:p>
            <a:pPr marL="0" indent="0">
              <a:buNone/>
            </a:pPr>
            <a:r>
              <a:rPr lang="zh-CN" altLang="en-US" dirty="0" smtClean="0"/>
              <a:t>         如图，将两种不同的金属相接，并在两头保持不同的温度，电路中就会产生电动势，这种</a:t>
            </a:r>
            <a:r>
              <a:rPr lang="zh-CN" altLang="en-US" dirty="0"/>
              <a:t>现象</a:t>
            </a:r>
            <a:r>
              <a:rPr lang="zh-CN" altLang="en-US" dirty="0" smtClean="0"/>
              <a:t>叫</a:t>
            </a:r>
            <a:r>
              <a:rPr lang="zh-CN" altLang="en-US" b="1" dirty="0" smtClean="0">
                <a:solidFill>
                  <a:srgbClr val="C00000"/>
                </a:solidFill>
              </a:rPr>
              <a:t>温差电效应</a:t>
            </a:r>
            <a:r>
              <a:rPr lang="zh-CN" altLang="en-US" dirty="0" smtClean="0"/>
              <a:t>。</a:t>
            </a:r>
            <a:endParaRPr lang="en-US" altLang="zh-CN" dirty="0" smtClean="0"/>
          </a:p>
          <a:p>
            <a:pPr marL="0" indent="0">
              <a:buNone/>
            </a:pPr>
            <a:r>
              <a:rPr lang="zh-CN" altLang="en-US" dirty="0" smtClean="0"/>
              <a:t>按照成因，电动势有三种：</a:t>
            </a:r>
            <a:endParaRPr lang="en-US" altLang="zh-CN" dirty="0"/>
          </a:p>
          <a:p>
            <a:pPr marL="0" indent="0">
              <a:buNone/>
            </a:pPr>
            <a:r>
              <a:rPr lang="zh-CN" altLang="en-US" dirty="0" smtClean="0"/>
              <a:t>         珀尔贴电动势</a:t>
            </a:r>
            <a:endParaRPr lang="en-US" altLang="zh-CN" dirty="0" smtClean="0"/>
          </a:p>
          <a:p>
            <a:pPr marL="0" indent="0">
              <a:buNone/>
            </a:pPr>
            <a:r>
              <a:rPr lang="zh-CN" altLang="en-US" dirty="0" smtClean="0"/>
              <a:t>         汤姆逊电动势</a:t>
            </a:r>
            <a:endParaRPr lang="en-US" altLang="zh-CN" dirty="0" smtClean="0"/>
          </a:p>
          <a:p>
            <a:pPr marL="0" indent="0">
              <a:buNone/>
            </a:pPr>
            <a:r>
              <a:rPr lang="zh-CN" altLang="en-US" dirty="0" smtClean="0"/>
              <a:t>         赛</a:t>
            </a:r>
            <a:r>
              <a:rPr lang="zh-CN" altLang="en-US" dirty="0"/>
              <a:t>贝克</a:t>
            </a:r>
            <a:r>
              <a:rPr lang="zh-CN" altLang="en-US" dirty="0" smtClean="0"/>
              <a:t>电动势（上述两种的综合）</a:t>
            </a:r>
            <a:endParaRPr lang="en-US" altLang="zh-CN" dirty="0" smtClean="0"/>
          </a:p>
        </p:txBody>
      </p:sp>
      <p:grpSp>
        <p:nvGrpSpPr>
          <p:cNvPr id="5" name="组合 4"/>
          <p:cNvGrpSpPr/>
          <p:nvPr/>
        </p:nvGrpSpPr>
        <p:grpSpPr>
          <a:xfrm>
            <a:off x="5292080" y="2636912"/>
            <a:ext cx="2765772" cy="936104"/>
            <a:chOff x="5292080" y="3140968"/>
            <a:chExt cx="2765772" cy="936104"/>
          </a:xfrm>
        </p:grpSpPr>
        <p:sp>
          <p:nvSpPr>
            <p:cNvPr id="6" name="同心圆 5"/>
            <p:cNvSpPr/>
            <p:nvPr/>
          </p:nvSpPr>
          <p:spPr>
            <a:xfrm>
              <a:off x="5652120" y="3140968"/>
              <a:ext cx="1984358" cy="936104"/>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972298750"/>
                </p:ext>
              </p:extLst>
            </p:nvPr>
          </p:nvGraphicFramePr>
          <p:xfrm>
            <a:off x="6428275" y="3140968"/>
            <a:ext cx="216024" cy="234026"/>
          </p:xfrm>
          <a:graphic>
            <a:graphicData uri="http://schemas.openxmlformats.org/presentationml/2006/ole">
              <mc:AlternateContent xmlns:mc="http://schemas.openxmlformats.org/markup-compatibility/2006">
                <mc:Choice xmlns:v="urn:schemas-microsoft-com:vml" Requires="v">
                  <p:oleObj spid="_x0000_s29734" name="公式" r:id="rId4" imgW="152280" imgH="164880" progId="Equation.3">
                    <p:embed/>
                  </p:oleObj>
                </mc:Choice>
                <mc:Fallback>
                  <p:oleObj name="公式" r:id="rId4" imgW="152280" imgH="164880" progId="Equation.3">
                    <p:embed/>
                    <p:pic>
                      <p:nvPicPr>
                        <p:cNvPr id="0" name=""/>
                        <p:cNvPicPr/>
                        <p:nvPr/>
                      </p:nvPicPr>
                      <p:blipFill>
                        <a:blip r:embed="rId5"/>
                        <a:stretch>
                          <a:fillRect/>
                        </a:stretch>
                      </p:blipFill>
                      <p:spPr>
                        <a:xfrm>
                          <a:off x="6428275" y="3140968"/>
                          <a:ext cx="216024" cy="234026"/>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297786327"/>
                </p:ext>
              </p:extLst>
            </p:nvPr>
          </p:nvGraphicFramePr>
          <p:xfrm>
            <a:off x="6876256" y="3843709"/>
            <a:ext cx="215900" cy="233363"/>
          </p:xfrm>
          <a:graphic>
            <a:graphicData uri="http://schemas.openxmlformats.org/presentationml/2006/ole">
              <mc:AlternateContent xmlns:mc="http://schemas.openxmlformats.org/markup-compatibility/2006">
                <mc:Choice xmlns:v="urn:schemas-microsoft-com:vml" Requires="v">
                  <p:oleObj spid="_x0000_s29735" name="公式" r:id="rId6" imgW="152280" imgH="164880" progId="Equation.3">
                    <p:embed/>
                  </p:oleObj>
                </mc:Choice>
                <mc:Fallback>
                  <p:oleObj name="公式" r:id="rId6" imgW="152280" imgH="164880" progId="Equation.3">
                    <p:embed/>
                    <p:pic>
                      <p:nvPicPr>
                        <p:cNvPr id="0" name=""/>
                        <p:cNvPicPr>
                          <a:picLocks noChangeAspect="1" noChangeArrowheads="1"/>
                        </p:cNvPicPr>
                        <p:nvPr/>
                      </p:nvPicPr>
                      <p:blipFill>
                        <a:blip r:embed="rId7"/>
                        <a:srcRect/>
                        <a:stretch>
                          <a:fillRect/>
                        </a:stretch>
                      </p:blipFill>
                      <p:spPr bwMode="auto">
                        <a:xfrm>
                          <a:off x="6876256" y="3843709"/>
                          <a:ext cx="2159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757876121"/>
                </p:ext>
              </p:extLst>
            </p:nvPr>
          </p:nvGraphicFramePr>
          <p:xfrm>
            <a:off x="5292080" y="3609020"/>
            <a:ext cx="292224" cy="413984"/>
          </p:xfrm>
          <a:graphic>
            <a:graphicData uri="http://schemas.openxmlformats.org/presentationml/2006/ole">
              <mc:AlternateContent xmlns:mc="http://schemas.openxmlformats.org/markup-compatibility/2006">
                <mc:Choice xmlns:v="urn:schemas-microsoft-com:vml" Requires="v">
                  <p:oleObj spid="_x0000_s29736" name="公式" r:id="rId8" imgW="152280" imgH="215640" progId="Equation.3">
                    <p:embed/>
                  </p:oleObj>
                </mc:Choice>
                <mc:Fallback>
                  <p:oleObj name="公式" r:id="rId8" imgW="152280" imgH="215640" progId="Equation.3">
                    <p:embed/>
                    <p:pic>
                      <p:nvPicPr>
                        <p:cNvPr id="0" name=""/>
                        <p:cNvPicPr/>
                        <p:nvPr/>
                      </p:nvPicPr>
                      <p:blipFill>
                        <a:blip r:embed="rId9"/>
                        <a:stretch>
                          <a:fillRect/>
                        </a:stretch>
                      </p:blipFill>
                      <p:spPr>
                        <a:xfrm>
                          <a:off x="5292080" y="3609020"/>
                          <a:ext cx="292224" cy="413984"/>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792527071"/>
                </p:ext>
              </p:extLst>
            </p:nvPr>
          </p:nvGraphicFramePr>
          <p:xfrm>
            <a:off x="7740352" y="3284984"/>
            <a:ext cx="317500" cy="414337"/>
          </p:xfrm>
          <a:graphic>
            <a:graphicData uri="http://schemas.openxmlformats.org/presentationml/2006/ole">
              <mc:AlternateContent xmlns:mc="http://schemas.openxmlformats.org/markup-compatibility/2006">
                <mc:Choice xmlns:v="urn:schemas-microsoft-com:vml" Requires="v">
                  <p:oleObj spid="_x0000_s29737" name="公式" r:id="rId10" imgW="164880" imgH="215640" progId="Equation.3">
                    <p:embed/>
                  </p:oleObj>
                </mc:Choice>
                <mc:Fallback>
                  <p:oleObj name="公式" r:id="rId10" imgW="164880" imgH="215640" progId="Equation.3">
                    <p:embed/>
                    <p:pic>
                      <p:nvPicPr>
                        <p:cNvPr id="0" name=""/>
                        <p:cNvPicPr>
                          <a:picLocks noChangeAspect="1" noChangeArrowheads="1"/>
                        </p:cNvPicPr>
                        <p:nvPr/>
                      </p:nvPicPr>
                      <p:blipFill>
                        <a:blip r:embed="rId11"/>
                        <a:srcRect/>
                        <a:stretch>
                          <a:fillRect/>
                        </a:stretch>
                      </p:blipFill>
                      <p:spPr bwMode="auto">
                        <a:xfrm>
                          <a:off x="7740352" y="3284984"/>
                          <a:ext cx="3175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1" name="直接连接符 10"/>
            <p:cNvCxnSpPr/>
            <p:nvPr/>
          </p:nvCxnSpPr>
          <p:spPr>
            <a:xfrm>
              <a:off x="7380312" y="3595610"/>
              <a:ext cx="256166" cy="0"/>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a:xfrm>
              <a:off x="5652120" y="3609020"/>
              <a:ext cx="256166" cy="0"/>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73306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r>
              <a:rPr lang="en-US" altLang="zh-CN" b="1" dirty="0" smtClean="0">
                <a:solidFill>
                  <a:srgbClr val="C00000"/>
                </a:solidFill>
              </a:rPr>
              <a:t>1</a:t>
            </a:r>
            <a:r>
              <a:rPr lang="zh-CN" altLang="en-US" b="1" dirty="0" smtClean="0">
                <a:solidFill>
                  <a:srgbClr val="C00000"/>
                </a:solidFill>
              </a:rPr>
              <a:t>、珀尔贴电动势</a:t>
            </a:r>
            <a:endParaRPr lang="en-US" altLang="zh-CN" b="1" dirty="0">
              <a:solidFill>
                <a:srgbClr val="C00000"/>
              </a:solidFill>
            </a:endParaRPr>
          </a:p>
          <a:p>
            <a:pPr marL="0" indent="0">
              <a:buNone/>
            </a:pPr>
            <a:r>
              <a:rPr lang="en-US" altLang="zh-CN" dirty="0"/>
              <a:t> </a:t>
            </a:r>
            <a:r>
              <a:rPr lang="en-US" altLang="zh-CN" dirty="0" smtClean="0"/>
              <a:t>      </a:t>
            </a:r>
            <a:r>
              <a:rPr lang="zh-CN" altLang="en-US" dirty="0" smtClean="0"/>
              <a:t>接触电位差</a:t>
            </a:r>
            <a:r>
              <a:rPr lang="en-US" altLang="zh-CN" dirty="0"/>
              <a:t>——</a:t>
            </a:r>
            <a:r>
              <a:rPr lang="zh-CN" altLang="en-US" dirty="0" smtClean="0"/>
              <a:t>说明有非静电力存在。</a:t>
            </a:r>
            <a:endParaRPr lang="en-US" altLang="zh-CN" dirty="0" smtClean="0"/>
          </a:p>
          <a:p>
            <a:pPr marL="0" indent="0">
              <a:buNone/>
            </a:pPr>
            <a:r>
              <a:rPr lang="zh-CN" altLang="en-US" dirty="0" smtClean="0"/>
              <a:t>使</a:t>
            </a:r>
            <a:r>
              <a:rPr lang="en-US" altLang="zh-CN" dirty="0" smtClean="0"/>
              <a:t>B</a:t>
            </a:r>
            <a:r>
              <a:rPr lang="zh-CN" altLang="en-US" dirty="0" smtClean="0"/>
              <a:t>中正电荷向</a:t>
            </a:r>
            <a:r>
              <a:rPr lang="en-US" altLang="zh-CN" dirty="0" smtClean="0"/>
              <a:t>A</a:t>
            </a:r>
            <a:r>
              <a:rPr lang="zh-CN" altLang="en-US" dirty="0" smtClean="0"/>
              <a:t>中运动，达到平衡为止（非静电力与静电力平衡）也就是说有电动势</a:t>
            </a:r>
            <a:r>
              <a:rPr lang="en-US" altLang="zh-CN" dirty="0" smtClean="0"/>
              <a:t>——</a:t>
            </a:r>
            <a:r>
              <a:rPr lang="zh-CN" altLang="en-US" dirty="0" smtClean="0"/>
              <a:t>珀耳贴电动势存在。</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smtClean="0"/>
              <a:t>两接触若温度相同，则总电动势为</a:t>
            </a:r>
            <a:r>
              <a:rPr lang="en-US" altLang="zh-CN" dirty="0" smtClean="0"/>
              <a:t>0</a:t>
            </a:r>
            <a:r>
              <a:rPr lang="zh-CN" altLang="en-US" dirty="0" smtClean="0"/>
              <a:t>。若不同：</a:t>
            </a:r>
            <a:endParaRPr lang="en-US" altLang="zh-CN" dirty="0" smtClean="0"/>
          </a:p>
          <a:p>
            <a:pPr marL="0" indent="0">
              <a:buNone/>
            </a:pPr>
            <a:endParaRPr lang="en-US" altLang="zh-CN" dirty="0" smtClean="0"/>
          </a:p>
        </p:txBody>
      </p:sp>
      <p:graphicFrame>
        <p:nvGraphicFramePr>
          <p:cNvPr id="13" name="对象 12"/>
          <p:cNvGraphicFramePr>
            <a:graphicFrameLocks noChangeAspect="1"/>
          </p:cNvGraphicFramePr>
          <p:nvPr>
            <p:extLst>
              <p:ext uri="{D42A27DB-BD31-4B8C-83A1-F6EECF244321}">
                <p14:modId xmlns:p14="http://schemas.microsoft.com/office/powerpoint/2010/main" val="3507533234"/>
              </p:ext>
            </p:extLst>
          </p:nvPr>
        </p:nvGraphicFramePr>
        <p:xfrm>
          <a:off x="683568" y="3429000"/>
          <a:ext cx="3876675" cy="1081088"/>
        </p:xfrm>
        <a:graphic>
          <a:graphicData uri="http://schemas.openxmlformats.org/presentationml/2006/ole">
            <mc:AlternateContent xmlns:mc="http://schemas.openxmlformats.org/markup-compatibility/2006">
              <mc:Choice xmlns:v="urn:schemas-microsoft-com:vml" Requires="v">
                <p:oleObj spid="_x0000_s24724" name="公式" r:id="rId4" imgW="1549080" imgH="431640" progId="Equation.3">
                  <p:embed/>
                </p:oleObj>
              </mc:Choice>
              <mc:Fallback>
                <p:oleObj name="公式" r:id="rId4" imgW="1549080" imgH="431640" progId="Equation.3">
                  <p:embed/>
                  <p:pic>
                    <p:nvPicPr>
                      <p:cNvPr id="0" name="对象 13"/>
                      <p:cNvPicPr>
                        <a:picLocks noChangeAspect="1" noChangeArrowheads="1"/>
                      </p:cNvPicPr>
                      <p:nvPr/>
                    </p:nvPicPr>
                    <p:blipFill>
                      <a:blip r:embed="rId5"/>
                      <a:srcRect/>
                      <a:stretch>
                        <a:fillRect/>
                      </a:stretch>
                    </p:blipFill>
                    <p:spPr bwMode="auto">
                      <a:xfrm>
                        <a:off x="683568" y="3429000"/>
                        <a:ext cx="387667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p:cNvGrpSpPr/>
          <p:nvPr/>
        </p:nvGrpSpPr>
        <p:grpSpPr>
          <a:xfrm>
            <a:off x="5292080" y="3140968"/>
            <a:ext cx="2765772" cy="936104"/>
            <a:chOff x="5292080" y="3140968"/>
            <a:chExt cx="2765772" cy="936104"/>
          </a:xfrm>
        </p:grpSpPr>
        <p:sp>
          <p:nvSpPr>
            <p:cNvPr id="4" name="同心圆 3"/>
            <p:cNvSpPr/>
            <p:nvPr/>
          </p:nvSpPr>
          <p:spPr>
            <a:xfrm>
              <a:off x="5652120" y="3140968"/>
              <a:ext cx="1984358" cy="936104"/>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253327225"/>
                </p:ext>
              </p:extLst>
            </p:nvPr>
          </p:nvGraphicFramePr>
          <p:xfrm>
            <a:off x="6428275" y="3140968"/>
            <a:ext cx="216024" cy="234026"/>
          </p:xfrm>
          <a:graphic>
            <a:graphicData uri="http://schemas.openxmlformats.org/presentationml/2006/ole">
              <mc:AlternateContent xmlns:mc="http://schemas.openxmlformats.org/markup-compatibility/2006">
                <mc:Choice xmlns:v="urn:schemas-microsoft-com:vml" Requires="v">
                  <p:oleObj spid="_x0000_s24725" name="公式" r:id="rId6" imgW="152280" imgH="164880" progId="Equation.3">
                    <p:embed/>
                  </p:oleObj>
                </mc:Choice>
                <mc:Fallback>
                  <p:oleObj name="公式" r:id="rId6" imgW="152280" imgH="164880" progId="Equation.3">
                    <p:embed/>
                    <p:pic>
                      <p:nvPicPr>
                        <p:cNvPr id="0" name=""/>
                        <p:cNvPicPr/>
                        <p:nvPr/>
                      </p:nvPicPr>
                      <p:blipFill>
                        <a:blip r:embed="rId7"/>
                        <a:stretch>
                          <a:fillRect/>
                        </a:stretch>
                      </p:blipFill>
                      <p:spPr>
                        <a:xfrm>
                          <a:off x="6428275" y="3140968"/>
                          <a:ext cx="216024" cy="23402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79378493"/>
                </p:ext>
              </p:extLst>
            </p:nvPr>
          </p:nvGraphicFramePr>
          <p:xfrm>
            <a:off x="6876256" y="3843709"/>
            <a:ext cx="215900" cy="233363"/>
          </p:xfrm>
          <a:graphic>
            <a:graphicData uri="http://schemas.openxmlformats.org/presentationml/2006/ole">
              <mc:AlternateContent xmlns:mc="http://schemas.openxmlformats.org/markup-compatibility/2006">
                <mc:Choice xmlns:v="urn:schemas-microsoft-com:vml" Requires="v">
                  <p:oleObj spid="_x0000_s24726" name="公式" r:id="rId8" imgW="152280" imgH="164880" progId="Equation.3">
                    <p:embed/>
                  </p:oleObj>
                </mc:Choice>
                <mc:Fallback>
                  <p:oleObj name="公式" r:id="rId8" imgW="152280" imgH="164880" progId="Equation.3">
                    <p:embed/>
                    <p:pic>
                      <p:nvPicPr>
                        <p:cNvPr id="0" name="对象 7"/>
                        <p:cNvPicPr>
                          <a:picLocks noChangeAspect="1" noChangeArrowheads="1"/>
                        </p:cNvPicPr>
                        <p:nvPr/>
                      </p:nvPicPr>
                      <p:blipFill>
                        <a:blip r:embed="rId9"/>
                        <a:srcRect/>
                        <a:stretch>
                          <a:fillRect/>
                        </a:stretch>
                      </p:blipFill>
                      <p:spPr bwMode="auto">
                        <a:xfrm>
                          <a:off x="6876256" y="3843709"/>
                          <a:ext cx="2159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797045801"/>
                </p:ext>
              </p:extLst>
            </p:nvPr>
          </p:nvGraphicFramePr>
          <p:xfrm>
            <a:off x="5292080" y="3609020"/>
            <a:ext cx="292224" cy="413984"/>
          </p:xfrm>
          <a:graphic>
            <a:graphicData uri="http://schemas.openxmlformats.org/presentationml/2006/ole">
              <mc:AlternateContent xmlns:mc="http://schemas.openxmlformats.org/markup-compatibility/2006">
                <mc:Choice xmlns:v="urn:schemas-microsoft-com:vml" Requires="v">
                  <p:oleObj spid="_x0000_s24727" name="公式" r:id="rId10" imgW="152280" imgH="215640" progId="Equation.3">
                    <p:embed/>
                  </p:oleObj>
                </mc:Choice>
                <mc:Fallback>
                  <p:oleObj name="公式" r:id="rId10" imgW="152280" imgH="215640" progId="Equation.3">
                    <p:embed/>
                    <p:pic>
                      <p:nvPicPr>
                        <p:cNvPr id="0" name=""/>
                        <p:cNvPicPr/>
                        <p:nvPr/>
                      </p:nvPicPr>
                      <p:blipFill>
                        <a:blip r:embed="rId11"/>
                        <a:stretch>
                          <a:fillRect/>
                        </a:stretch>
                      </p:blipFill>
                      <p:spPr>
                        <a:xfrm>
                          <a:off x="5292080" y="3609020"/>
                          <a:ext cx="292224" cy="413984"/>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594939788"/>
                </p:ext>
              </p:extLst>
            </p:nvPr>
          </p:nvGraphicFramePr>
          <p:xfrm>
            <a:off x="7740352" y="3284984"/>
            <a:ext cx="317500" cy="414337"/>
          </p:xfrm>
          <a:graphic>
            <a:graphicData uri="http://schemas.openxmlformats.org/presentationml/2006/ole">
              <mc:AlternateContent xmlns:mc="http://schemas.openxmlformats.org/markup-compatibility/2006">
                <mc:Choice xmlns:v="urn:schemas-microsoft-com:vml" Requires="v">
                  <p:oleObj spid="_x0000_s24728" name="公式" r:id="rId12" imgW="164880" imgH="215640" progId="Equation.3">
                    <p:embed/>
                  </p:oleObj>
                </mc:Choice>
                <mc:Fallback>
                  <p:oleObj name="公式" r:id="rId12" imgW="164880" imgH="215640" progId="Equation.3">
                    <p:embed/>
                    <p:pic>
                      <p:nvPicPr>
                        <p:cNvPr id="0" name="对象 10"/>
                        <p:cNvPicPr>
                          <a:picLocks noChangeAspect="1" noChangeArrowheads="1"/>
                        </p:cNvPicPr>
                        <p:nvPr/>
                      </p:nvPicPr>
                      <p:blipFill>
                        <a:blip r:embed="rId13"/>
                        <a:srcRect/>
                        <a:stretch>
                          <a:fillRect/>
                        </a:stretch>
                      </p:blipFill>
                      <p:spPr bwMode="auto">
                        <a:xfrm>
                          <a:off x="7740352" y="3284984"/>
                          <a:ext cx="3175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7" name="直接连接符 16"/>
            <p:cNvCxnSpPr/>
            <p:nvPr/>
          </p:nvCxnSpPr>
          <p:spPr>
            <a:xfrm>
              <a:off x="7380312" y="3595610"/>
              <a:ext cx="256166" cy="0"/>
            </a:xfrm>
            <a:prstGeom prst="line">
              <a:avLst/>
            </a:prstGeom>
          </p:spPr>
          <p:style>
            <a:lnRef idx="2">
              <a:schemeClr val="dk1"/>
            </a:lnRef>
            <a:fillRef idx="0">
              <a:schemeClr val="dk1"/>
            </a:fillRef>
            <a:effectRef idx="1">
              <a:schemeClr val="dk1"/>
            </a:effectRef>
            <a:fontRef idx="minor">
              <a:schemeClr val="tx1"/>
            </a:fontRef>
          </p:style>
        </p:cxnSp>
        <p:cxnSp>
          <p:nvCxnSpPr>
            <p:cNvPr id="25" name="直接连接符 24"/>
            <p:cNvCxnSpPr/>
            <p:nvPr/>
          </p:nvCxnSpPr>
          <p:spPr>
            <a:xfrm>
              <a:off x="5652120" y="3609020"/>
              <a:ext cx="256166" cy="0"/>
            </a:xfrm>
            <a:prstGeom prst="line">
              <a:avLst/>
            </a:prstGeom>
          </p:spPr>
          <p:style>
            <a:lnRef idx="2">
              <a:schemeClr val="dk1"/>
            </a:lnRef>
            <a:fillRef idx="0">
              <a:schemeClr val="dk1"/>
            </a:fillRef>
            <a:effectRef idx="1">
              <a:schemeClr val="dk1"/>
            </a:effectRef>
            <a:fontRef idx="minor">
              <a:schemeClr val="tx1"/>
            </a:fontRef>
          </p:style>
        </p:cxnSp>
      </p:grpSp>
      <p:graphicFrame>
        <p:nvGraphicFramePr>
          <p:cNvPr id="26" name="对象 25"/>
          <p:cNvGraphicFramePr>
            <a:graphicFrameLocks noChangeAspect="1"/>
          </p:cNvGraphicFramePr>
          <p:nvPr>
            <p:extLst>
              <p:ext uri="{D42A27DB-BD31-4B8C-83A1-F6EECF244321}">
                <p14:modId xmlns:p14="http://schemas.microsoft.com/office/powerpoint/2010/main" val="1019882763"/>
              </p:ext>
            </p:extLst>
          </p:nvPr>
        </p:nvGraphicFramePr>
        <p:xfrm>
          <a:off x="779463" y="5373688"/>
          <a:ext cx="3336925" cy="1081087"/>
        </p:xfrm>
        <a:graphic>
          <a:graphicData uri="http://schemas.openxmlformats.org/presentationml/2006/ole">
            <mc:AlternateContent xmlns:mc="http://schemas.openxmlformats.org/markup-compatibility/2006">
              <mc:Choice xmlns:v="urn:schemas-microsoft-com:vml" Requires="v">
                <p:oleObj spid="_x0000_s24729" name="Equation" r:id="rId14" imgW="1333440" imgH="431640" progId="Equation.DSMT4">
                  <p:embed/>
                </p:oleObj>
              </mc:Choice>
              <mc:Fallback>
                <p:oleObj name="Equation" r:id="rId14" imgW="1333440" imgH="431640" progId="Equation.DSMT4">
                  <p:embed/>
                  <p:pic>
                    <p:nvPicPr>
                      <p:cNvPr id="0" name="对象 12"/>
                      <p:cNvPicPr>
                        <a:picLocks noChangeAspect="1" noChangeArrowheads="1"/>
                      </p:cNvPicPr>
                      <p:nvPr/>
                    </p:nvPicPr>
                    <p:blipFill>
                      <a:blip r:embed="rId15"/>
                      <a:srcRect/>
                      <a:stretch>
                        <a:fillRect/>
                      </a:stretch>
                    </p:blipFill>
                    <p:spPr bwMode="auto">
                      <a:xfrm>
                        <a:off x="779463" y="5373688"/>
                        <a:ext cx="33369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499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down)">
                                      <p:cBhvr>
                                        <p:cTn id="3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normAutofit/>
              </a:bodyPr>
              <a:lstStyle/>
              <a:p>
                <a:pPr marL="0" indent="0">
                  <a:buNone/>
                </a:pPr>
                <a:r>
                  <a:rPr lang="en-US" altLang="zh-CN" b="1" dirty="0" smtClean="0">
                    <a:solidFill>
                      <a:srgbClr val="C00000"/>
                    </a:solidFill>
                  </a:rPr>
                  <a:t>2</a:t>
                </a:r>
                <a:r>
                  <a:rPr lang="zh-CN" altLang="en-US" b="1" dirty="0" smtClean="0">
                    <a:solidFill>
                      <a:srgbClr val="C00000"/>
                    </a:solidFill>
                  </a:rPr>
                  <a:t>、汤姆逊电动势</a:t>
                </a:r>
                <a:endParaRPr lang="en-US" altLang="zh-CN" b="1" dirty="0" smtClean="0">
                  <a:solidFill>
                    <a:srgbClr val="C00000"/>
                  </a:solidFill>
                </a:endParaRPr>
              </a:p>
              <a:p>
                <a:pPr marL="0" indent="0">
                  <a:buNone/>
                </a:pPr>
                <a:r>
                  <a:rPr lang="en-US" altLang="zh-CN" dirty="0" smtClean="0"/>
                  <a:t>	</a:t>
                </a:r>
                <a:r>
                  <a:rPr lang="zh-CN" altLang="en-US" dirty="0" smtClean="0"/>
                  <a:t>温度不均匀，有热扩散运动。非静电场</a:t>
                </a:r>
                <a14:m>
                  <m:oMath xmlns:m="http://schemas.openxmlformats.org/officeDocument/2006/math">
                    <m:acc>
                      <m:accPr>
                        <m:chr m:val="⃗"/>
                        <m:ctrlPr>
                          <a:rPr lang="zh-CN" altLang="en-US" i="1" smtClean="0">
                            <a:latin typeface="Cambria Math"/>
                          </a:rPr>
                        </m:ctrlPr>
                      </m:accPr>
                      <m:e>
                        <m:r>
                          <a:rPr lang="en-US" altLang="zh-CN" b="0" i="1" smtClean="0">
                            <a:latin typeface="Cambria Math"/>
                          </a:rPr>
                          <m:t>𝐾</m:t>
                        </m:r>
                      </m:e>
                    </m:acc>
                  </m:oMath>
                </a14:m>
                <a:r>
                  <a:rPr lang="zh-CN" altLang="en-US" dirty="0" smtClean="0"/>
                  <a:t>与温度梯度成正比。</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4"/>
                <a:stretch>
                  <a:fillRect l="-1856" t="-1881"/>
                </a:stretch>
              </a:blipFill>
            </p:spPr>
            <p:txBody>
              <a:bodyPr/>
              <a:lstStyle/>
              <a:p>
                <a:r>
                  <a:rPr lang="zh-CN" altLang="en-US">
                    <a:noFill/>
                  </a:rPr>
                  <a:t> </a:t>
                </a:r>
              </a:p>
            </p:txBody>
          </p:sp>
        </mc:Fallback>
      </mc:AlternateContent>
      <p:grpSp>
        <p:nvGrpSpPr>
          <p:cNvPr id="10" name="组合 9"/>
          <p:cNvGrpSpPr/>
          <p:nvPr/>
        </p:nvGrpSpPr>
        <p:grpSpPr>
          <a:xfrm>
            <a:off x="5076056" y="1989512"/>
            <a:ext cx="2899880" cy="431376"/>
            <a:chOff x="5364088" y="845508"/>
            <a:chExt cx="2899880" cy="431376"/>
          </a:xfrm>
        </p:grpSpPr>
        <p:sp>
          <p:nvSpPr>
            <p:cNvPr id="2" name="矩形 1"/>
            <p:cNvSpPr/>
            <p:nvPr/>
          </p:nvSpPr>
          <p:spPr>
            <a:xfrm>
              <a:off x="5796136" y="1057754"/>
              <a:ext cx="2232248" cy="158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732320970"/>
                </p:ext>
              </p:extLst>
            </p:nvPr>
          </p:nvGraphicFramePr>
          <p:xfrm>
            <a:off x="5792688" y="854554"/>
            <a:ext cx="342900" cy="203200"/>
          </p:xfrm>
          <a:graphic>
            <a:graphicData uri="http://schemas.openxmlformats.org/presentationml/2006/ole">
              <mc:AlternateContent xmlns:mc="http://schemas.openxmlformats.org/markup-compatibility/2006">
                <mc:Choice xmlns:v="urn:schemas-microsoft-com:vml" Requires="v">
                  <p:oleObj spid="_x0000_s25814" name="公式" r:id="rId5" imgW="342720" imgH="203040" progId="Equation.3">
                    <p:embed/>
                  </p:oleObj>
                </mc:Choice>
                <mc:Fallback>
                  <p:oleObj name="公式" r:id="rId5" imgW="342720" imgH="203040" progId="Equation.3">
                    <p:embed/>
                    <p:pic>
                      <p:nvPicPr>
                        <p:cNvPr id="0" name=""/>
                        <p:cNvPicPr/>
                        <p:nvPr/>
                      </p:nvPicPr>
                      <p:blipFill>
                        <a:blip r:embed="rId6"/>
                        <a:stretch>
                          <a:fillRect/>
                        </a:stretch>
                      </p:blipFill>
                      <p:spPr>
                        <a:xfrm>
                          <a:off x="5792688" y="854554"/>
                          <a:ext cx="342900" cy="2032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615358544"/>
                </p:ext>
              </p:extLst>
            </p:nvPr>
          </p:nvGraphicFramePr>
          <p:xfrm>
            <a:off x="7685484" y="845508"/>
            <a:ext cx="342900" cy="203200"/>
          </p:xfrm>
          <a:graphic>
            <a:graphicData uri="http://schemas.openxmlformats.org/presentationml/2006/ole">
              <mc:AlternateContent xmlns:mc="http://schemas.openxmlformats.org/markup-compatibility/2006">
                <mc:Choice xmlns:v="urn:schemas-microsoft-com:vml" Requires="v">
                  <p:oleObj spid="_x0000_s25815" name="公式" r:id="rId7" imgW="342720" imgH="203040" progId="Equation.3">
                    <p:embed/>
                  </p:oleObj>
                </mc:Choice>
                <mc:Fallback>
                  <p:oleObj name="公式" r:id="rId7" imgW="342720" imgH="203040" progId="Equation.3">
                    <p:embed/>
                    <p:pic>
                      <p:nvPicPr>
                        <p:cNvPr id="0" name="对象 3"/>
                        <p:cNvPicPr>
                          <a:picLocks noChangeAspect="1" noChangeArrowheads="1"/>
                        </p:cNvPicPr>
                        <p:nvPr/>
                      </p:nvPicPr>
                      <p:blipFill>
                        <a:blip r:embed="rId8"/>
                        <a:srcRect/>
                        <a:stretch>
                          <a:fillRect/>
                        </a:stretch>
                      </p:blipFill>
                      <p:spPr bwMode="auto">
                        <a:xfrm>
                          <a:off x="7685484" y="845508"/>
                          <a:ext cx="3429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流程图: 联系 5"/>
            <p:cNvSpPr/>
            <p:nvPr/>
          </p:nvSpPr>
          <p:spPr>
            <a:xfrm>
              <a:off x="6444208" y="1101534"/>
              <a:ext cx="114300" cy="1143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6558508" y="1136794"/>
              <a:ext cx="74979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9" name="对象 8"/>
            <p:cNvGraphicFramePr>
              <a:graphicFrameLocks noChangeAspect="1"/>
            </p:cNvGraphicFramePr>
            <p:nvPr>
              <p:extLst>
                <p:ext uri="{D42A27DB-BD31-4B8C-83A1-F6EECF244321}">
                  <p14:modId xmlns:p14="http://schemas.microsoft.com/office/powerpoint/2010/main" val="1482598857"/>
                </p:ext>
              </p:extLst>
            </p:nvPr>
          </p:nvGraphicFramePr>
          <p:xfrm>
            <a:off x="5364088" y="959676"/>
            <a:ext cx="283716" cy="283716"/>
          </p:xfrm>
          <a:graphic>
            <a:graphicData uri="http://schemas.openxmlformats.org/presentationml/2006/ole">
              <mc:AlternateContent xmlns:mc="http://schemas.openxmlformats.org/markup-compatibility/2006">
                <mc:Choice xmlns:v="urn:schemas-microsoft-com:vml" Requires="v">
                  <p:oleObj spid="_x0000_s25816" name="公式" r:id="rId9" imgW="139680" imgH="139680" progId="Equation.3">
                    <p:embed/>
                  </p:oleObj>
                </mc:Choice>
                <mc:Fallback>
                  <p:oleObj name="公式" r:id="rId9" imgW="139680" imgH="139680" progId="Equation.3">
                    <p:embed/>
                    <p:pic>
                      <p:nvPicPr>
                        <p:cNvPr id="0" name=""/>
                        <p:cNvPicPr/>
                        <p:nvPr/>
                      </p:nvPicPr>
                      <p:blipFill>
                        <a:blip r:embed="rId10"/>
                        <a:stretch>
                          <a:fillRect/>
                        </a:stretch>
                      </p:blipFill>
                      <p:spPr>
                        <a:xfrm>
                          <a:off x="5364088" y="959676"/>
                          <a:ext cx="283716" cy="283716"/>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675709866"/>
                </p:ext>
              </p:extLst>
            </p:nvPr>
          </p:nvGraphicFramePr>
          <p:xfrm>
            <a:off x="8054915" y="996704"/>
            <a:ext cx="209053" cy="280180"/>
          </p:xfrm>
          <a:graphic>
            <a:graphicData uri="http://schemas.openxmlformats.org/presentationml/2006/ole">
              <mc:AlternateContent xmlns:mc="http://schemas.openxmlformats.org/markup-compatibility/2006">
                <mc:Choice xmlns:v="urn:schemas-microsoft-com:vml" Requires="v">
                  <p:oleObj spid="_x0000_s25817" name="公式" r:id="rId11" imgW="126720" imgH="75960" progId="Equation.3">
                    <p:embed/>
                  </p:oleObj>
                </mc:Choice>
                <mc:Fallback>
                  <p:oleObj name="公式" r:id="rId11" imgW="126720" imgH="75960" progId="Equation.3">
                    <p:embed/>
                    <p:pic>
                      <p:nvPicPr>
                        <p:cNvPr id="0" name="对象 8"/>
                        <p:cNvPicPr>
                          <a:picLocks noChangeAspect="1" noChangeArrowheads="1"/>
                        </p:cNvPicPr>
                        <p:nvPr/>
                      </p:nvPicPr>
                      <p:blipFill>
                        <a:blip r:embed="rId12"/>
                        <a:srcRect/>
                        <a:stretch>
                          <a:fillRect/>
                        </a:stretch>
                      </p:blipFill>
                      <p:spPr bwMode="auto">
                        <a:xfrm>
                          <a:off x="8054915" y="996704"/>
                          <a:ext cx="209053" cy="280180"/>
                        </a:xfrm>
                        <a:prstGeom prst="rect">
                          <a:avLst/>
                        </a:prstGeom>
                        <a:noFill/>
                        <a:ln>
                          <a:noFill/>
                        </a:ln>
                      </p:spPr>
                    </p:pic>
                  </p:oleObj>
                </mc:Fallback>
              </mc:AlternateContent>
            </a:graphicData>
          </a:graphic>
        </p:graphicFrame>
      </p:grpSp>
      <p:graphicFrame>
        <p:nvGraphicFramePr>
          <p:cNvPr id="15" name="对象 14"/>
          <p:cNvGraphicFramePr>
            <a:graphicFrameLocks noChangeAspect="1"/>
          </p:cNvGraphicFramePr>
          <p:nvPr>
            <p:extLst>
              <p:ext uri="{D42A27DB-BD31-4B8C-83A1-F6EECF244321}">
                <p14:modId xmlns:p14="http://schemas.microsoft.com/office/powerpoint/2010/main" val="289750915"/>
              </p:ext>
            </p:extLst>
          </p:nvPr>
        </p:nvGraphicFramePr>
        <p:xfrm>
          <a:off x="886669" y="2492896"/>
          <a:ext cx="2389187" cy="938212"/>
        </p:xfrm>
        <a:graphic>
          <a:graphicData uri="http://schemas.openxmlformats.org/presentationml/2006/ole">
            <mc:AlternateContent xmlns:mc="http://schemas.openxmlformats.org/markup-compatibility/2006">
              <mc:Choice xmlns:v="urn:schemas-microsoft-com:vml" Requires="v">
                <p:oleObj spid="_x0000_s25818" name="Equation" r:id="rId13" imgW="1002960" imgH="393480" progId="Equation.DSMT4">
                  <p:embed/>
                </p:oleObj>
              </mc:Choice>
              <mc:Fallback>
                <p:oleObj name="Equation" r:id="rId13" imgW="1002960" imgH="393480" progId="Equation.DSMT4">
                  <p:embed/>
                  <p:pic>
                    <p:nvPicPr>
                      <p:cNvPr id="0" name=""/>
                      <p:cNvPicPr/>
                      <p:nvPr/>
                    </p:nvPicPr>
                    <p:blipFill>
                      <a:blip r:embed="rId14"/>
                      <a:stretch>
                        <a:fillRect/>
                      </a:stretch>
                    </p:blipFill>
                    <p:spPr>
                      <a:xfrm>
                        <a:off x="886669" y="2492896"/>
                        <a:ext cx="2389187" cy="938212"/>
                      </a:xfrm>
                      <a:prstGeom prst="rect">
                        <a:avLst/>
                      </a:prstGeom>
                    </p:spPr>
                  </p:pic>
                </p:oleObj>
              </mc:Fallback>
            </mc:AlternateContent>
          </a:graphicData>
        </a:graphic>
      </p:graphicFrame>
      <p:grpSp>
        <p:nvGrpSpPr>
          <p:cNvPr id="11" name="组合 10"/>
          <p:cNvGrpSpPr/>
          <p:nvPr/>
        </p:nvGrpSpPr>
        <p:grpSpPr>
          <a:xfrm>
            <a:off x="5148064" y="2721195"/>
            <a:ext cx="3032324" cy="779813"/>
            <a:chOff x="5148064" y="2398362"/>
            <a:chExt cx="3032324" cy="779813"/>
          </a:xfrm>
        </p:grpSpPr>
        <p:sp>
          <p:nvSpPr>
            <p:cNvPr id="18" name="矩形 17"/>
            <p:cNvSpPr/>
            <p:nvPr/>
          </p:nvSpPr>
          <p:spPr>
            <a:xfrm>
              <a:off x="5580112" y="2708920"/>
              <a:ext cx="2232248" cy="158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3584869608"/>
                </p:ext>
              </p:extLst>
            </p:nvPr>
          </p:nvGraphicFramePr>
          <p:xfrm>
            <a:off x="5148064" y="2398362"/>
            <a:ext cx="281376" cy="779195"/>
          </p:xfrm>
          <a:graphic>
            <a:graphicData uri="http://schemas.openxmlformats.org/presentationml/2006/ole">
              <mc:AlternateContent xmlns:mc="http://schemas.openxmlformats.org/markup-compatibility/2006">
                <mc:Choice xmlns:v="urn:schemas-microsoft-com:vml" Requires="v">
                  <p:oleObj spid="_x0000_s25819" name="公式" r:id="rId15" imgW="164880" imgH="457200" progId="Equation.3">
                    <p:embed/>
                  </p:oleObj>
                </mc:Choice>
                <mc:Fallback>
                  <p:oleObj name="公式" r:id="rId15" imgW="164880" imgH="457200" progId="Equation.3">
                    <p:embed/>
                    <p:pic>
                      <p:nvPicPr>
                        <p:cNvPr id="0" name=""/>
                        <p:cNvPicPr/>
                        <p:nvPr/>
                      </p:nvPicPr>
                      <p:blipFill>
                        <a:blip r:embed="rId16"/>
                        <a:stretch>
                          <a:fillRect/>
                        </a:stretch>
                      </p:blipFill>
                      <p:spPr>
                        <a:xfrm>
                          <a:off x="5148064" y="2398362"/>
                          <a:ext cx="281376" cy="77919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234809500"/>
                </p:ext>
              </p:extLst>
            </p:nvPr>
          </p:nvGraphicFramePr>
          <p:xfrm>
            <a:off x="7877175" y="2398713"/>
            <a:ext cx="303213" cy="779462"/>
          </p:xfrm>
          <a:graphic>
            <a:graphicData uri="http://schemas.openxmlformats.org/presentationml/2006/ole">
              <mc:AlternateContent xmlns:mc="http://schemas.openxmlformats.org/markup-compatibility/2006">
                <mc:Choice xmlns:v="urn:schemas-microsoft-com:vml" Requires="v">
                  <p:oleObj spid="_x0000_s25820" name="公式" r:id="rId17" imgW="177480" imgH="457200" progId="Equation.3">
                    <p:embed/>
                  </p:oleObj>
                </mc:Choice>
                <mc:Fallback>
                  <p:oleObj name="公式" r:id="rId17" imgW="177480" imgH="457200" progId="Equation.3">
                    <p:embed/>
                    <p:pic>
                      <p:nvPicPr>
                        <p:cNvPr id="0" name="对象 15"/>
                        <p:cNvPicPr>
                          <a:picLocks noChangeAspect="1" noChangeArrowheads="1"/>
                        </p:cNvPicPr>
                        <p:nvPr/>
                      </p:nvPicPr>
                      <p:blipFill>
                        <a:blip r:embed="rId18"/>
                        <a:srcRect/>
                        <a:stretch>
                          <a:fillRect/>
                        </a:stretch>
                      </p:blipFill>
                      <p:spPr bwMode="auto">
                        <a:xfrm>
                          <a:off x="7877175" y="2398713"/>
                          <a:ext cx="30321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0" name="对象 19"/>
          <p:cNvGraphicFramePr>
            <a:graphicFrameLocks noChangeAspect="1"/>
          </p:cNvGraphicFramePr>
          <p:nvPr>
            <p:extLst>
              <p:ext uri="{D42A27DB-BD31-4B8C-83A1-F6EECF244321}">
                <p14:modId xmlns:p14="http://schemas.microsoft.com/office/powerpoint/2010/main" val="1268820617"/>
              </p:ext>
            </p:extLst>
          </p:nvPr>
        </p:nvGraphicFramePr>
        <p:xfrm>
          <a:off x="452438" y="4076700"/>
          <a:ext cx="7224712" cy="969963"/>
        </p:xfrm>
        <a:graphic>
          <a:graphicData uri="http://schemas.openxmlformats.org/presentationml/2006/ole">
            <mc:AlternateContent xmlns:mc="http://schemas.openxmlformats.org/markup-compatibility/2006">
              <mc:Choice xmlns:v="urn:schemas-microsoft-com:vml" Requires="v">
                <p:oleObj spid="_x0000_s25821" name="Equation" r:id="rId19" imgW="2933640" imgH="393480" progId="Equation.DSMT4">
                  <p:embed/>
                </p:oleObj>
              </mc:Choice>
              <mc:Fallback>
                <p:oleObj name="Equation" r:id="rId19" imgW="2933640" imgH="393480" progId="Equation.DSMT4">
                  <p:embed/>
                  <p:pic>
                    <p:nvPicPr>
                      <p:cNvPr id="0" name=""/>
                      <p:cNvPicPr/>
                      <p:nvPr/>
                    </p:nvPicPr>
                    <p:blipFill>
                      <a:blip r:embed="rId20"/>
                      <a:stretch>
                        <a:fillRect/>
                      </a:stretch>
                    </p:blipFill>
                    <p:spPr>
                      <a:xfrm>
                        <a:off x="452438" y="4076700"/>
                        <a:ext cx="7224712" cy="9699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65552376"/>
              </p:ext>
            </p:extLst>
          </p:nvPr>
        </p:nvGraphicFramePr>
        <p:xfrm>
          <a:off x="251520" y="3568180"/>
          <a:ext cx="8096738" cy="580900"/>
        </p:xfrm>
        <a:graphic>
          <a:graphicData uri="http://schemas.openxmlformats.org/presentationml/2006/ole">
            <mc:AlternateContent xmlns:mc="http://schemas.openxmlformats.org/markup-compatibility/2006">
              <mc:Choice xmlns:v="urn:schemas-microsoft-com:vml" Requires="v">
                <p:oleObj spid="_x0000_s25822" name="Equation" r:id="rId21" imgW="3009600" imgH="215640" progId="Equation.DSMT4">
                  <p:embed/>
                </p:oleObj>
              </mc:Choice>
              <mc:Fallback>
                <p:oleObj name="Equation" r:id="rId21" imgW="3009600" imgH="215640" progId="Equation.DSMT4">
                  <p:embed/>
                  <p:pic>
                    <p:nvPicPr>
                      <p:cNvPr id="0" name="对象 14"/>
                      <p:cNvPicPr>
                        <a:picLocks noChangeAspect="1" noChangeArrowheads="1"/>
                      </p:cNvPicPr>
                      <p:nvPr/>
                    </p:nvPicPr>
                    <p:blipFill>
                      <a:blip r:embed="rId22"/>
                      <a:srcRect/>
                      <a:stretch>
                        <a:fillRect/>
                      </a:stretch>
                    </p:blipFill>
                    <p:spPr bwMode="auto">
                      <a:xfrm>
                        <a:off x="251520" y="3568180"/>
                        <a:ext cx="8096738" cy="580900"/>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085352974"/>
              </p:ext>
            </p:extLst>
          </p:nvPr>
        </p:nvGraphicFramePr>
        <p:xfrm>
          <a:off x="107504" y="5373216"/>
          <a:ext cx="7977137" cy="1223540"/>
        </p:xfrm>
        <a:graphic>
          <a:graphicData uri="http://schemas.openxmlformats.org/presentationml/2006/ole">
            <mc:AlternateContent xmlns:mc="http://schemas.openxmlformats.org/markup-compatibility/2006">
              <mc:Choice xmlns:v="urn:schemas-microsoft-com:vml" Requires="v">
                <p:oleObj spid="_x0000_s25823" name="Equation" r:id="rId23" imgW="2984400" imgH="457200" progId="Equation.DSMT4">
                  <p:embed/>
                </p:oleObj>
              </mc:Choice>
              <mc:Fallback>
                <p:oleObj name="Equation" r:id="rId23" imgW="2984400" imgH="457200" progId="Equation.DSMT4">
                  <p:embed/>
                  <p:pic>
                    <p:nvPicPr>
                      <p:cNvPr id="0" name="对象 19"/>
                      <p:cNvPicPr>
                        <a:picLocks noChangeAspect="1" noChangeArrowheads="1"/>
                      </p:cNvPicPr>
                      <p:nvPr/>
                    </p:nvPicPr>
                    <p:blipFill>
                      <a:blip r:embed="rId24"/>
                      <a:srcRect/>
                      <a:stretch>
                        <a:fillRect/>
                      </a:stretch>
                    </p:blipFill>
                    <p:spPr bwMode="auto">
                      <a:xfrm>
                        <a:off x="107504" y="5373216"/>
                        <a:ext cx="7977137" cy="12235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9204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9512" y="764704"/>
                <a:ext cx="8208912" cy="5832648"/>
              </a:xfrm>
            </p:spPr>
            <p:txBody>
              <a:bodyPr>
                <a:normAutofit/>
              </a:bodyPr>
              <a:lstStyle/>
              <a:p>
                <a:pPr marL="0" indent="0">
                  <a:buNone/>
                </a:pPr>
                <a:r>
                  <a:rPr lang="en-US" altLang="zh-CN" b="1" dirty="0" smtClean="0">
                    <a:solidFill>
                      <a:srgbClr val="C00000"/>
                    </a:solidFill>
                  </a:rPr>
                  <a:t>3</a:t>
                </a:r>
                <a:r>
                  <a:rPr lang="zh-CN" altLang="en-US" b="1" dirty="0" smtClean="0">
                    <a:solidFill>
                      <a:srgbClr val="C00000"/>
                    </a:solidFill>
                  </a:rPr>
                  <a:t>、赛</a:t>
                </a:r>
                <a:r>
                  <a:rPr lang="zh-CN" altLang="en-US" b="1" dirty="0">
                    <a:solidFill>
                      <a:srgbClr val="C00000"/>
                    </a:solidFill>
                  </a:rPr>
                  <a:t>贝</a:t>
                </a:r>
                <a:r>
                  <a:rPr lang="zh-CN" altLang="en-US" b="1" dirty="0" smtClean="0">
                    <a:solidFill>
                      <a:srgbClr val="C00000"/>
                    </a:solidFill>
                  </a:rPr>
                  <a:t>克电动势</a:t>
                </a:r>
                <a:endParaRPr lang="en-US" altLang="zh-CN" b="1" dirty="0" smtClean="0">
                  <a:solidFill>
                    <a:srgbClr val="C00000"/>
                  </a:solidFill>
                </a:endParaRPr>
              </a:p>
              <a:p>
                <a:pPr marL="0" indent="0">
                  <a:buNone/>
                </a:pPr>
                <a:r>
                  <a:rPr lang="en-US" altLang="zh-CN" dirty="0"/>
                  <a:t>	</a:t>
                </a:r>
                <a:r>
                  <a:rPr lang="zh-CN" altLang="en-US" dirty="0" smtClean="0"/>
                  <a:t>两种金属组成闭合回</a:t>
                </a:r>
                <a:endParaRPr lang="en-US" altLang="zh-CN" dirty="0" smtClean="0"/>
              </a:p>
              <a:p>
                <a:pPr marL="0" indent="0">
                  <a:buNone/>
                </a:pPr>
                <a:r>
                  <a:rPr lang="zh-CN" altLang="en-US" dirty="0" smtClean="0"/>
                  <a:t>路，两接触面温度不同，</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smtClean="0"/>
                  <a:t>一般来说，</a:t>
                </a:r>
                <a14:m>
                  <m:oMath xmlns:m="http://schemas.openxmlformats.org/officeDocument/2006/math">
                    <m:sSub>
                      <m:sSubPr>
                        <m:ctrlPr>
                          <a:rPr lang="en-US" altLang="zh-CN" i="1" smtClean="0">
                            <a:latin typeface="Cambria Math"/>
                          </a:rPr>
                        </m:ctrlPr>
                      </m:sSubPr>
                      <m:e>
                        <m:r>
                          <a:rPr lang="en-US" altLang="zh-CN" i="1" smtClean="0">
                            <a:latin typeface="Cambria Math"/>
                            <a:ea typeface="Cambria Math"/>
                          </a:rPr>
                          <m:t>𝜀</m:t>
                        </m:r>
                      </m:e>
                      <m:sub>
                        <m:r>
                          <a:rPr lang="en-US" altLang="zh-CN" b="0" i="1" smtClean="0">
                            <a:latin typeface="Cambria Math"/>
                          </a:rPr>
                          <m:t>𝐵</m:t>
                        </m:r>
                      </m:sub>
                    </m:sSub>
                    <m:r>
                      <a:rPr lang="en-US" altLang="zh-CN" i="1">
                        <a:latin typeface="Cambria Math"/>
                        <a:ea typeface="Cambria Math"/>
                      </a:rPr>
                      <m:t>&gt;</m:t>
                    </m:r>
                    <m:sSub>
                      <m:sSubPr>
                        <m:ctrlPr>
                          <a:rPr lang="en-US" altLang="zh-CN" i="1" smtClean="0">
                            <a:latin typeface="Cambria Math"/>
                            <a:ea typeface="Cambria Math"/>
                          </a:rPr>
                        </m:ctrlPr>
                      </m:sSubPr>
                      <m:e>
                        <m:r>
                          <a:rPr lang="en-US" altLang="zh-CN" i="1" smtClean="0">
                            <a:latin typeface="Cambria Math"/>
                            <a:ea typeface="Cambria Math"/>
                          </a:rPr>
                          <m:t>𝜀</m:t>
                        </m:r>
                      </m:e>
                      <m:sub>
                        <m:r>
                          <a:rPr lang="en-US" altLang="zh-CN" b="0" i="1" smtClean="0">
                            <a:latin typeface="Cambria Math"/>
                            <a:ea typeface="Cambria Math"/>
                          </a:rPr>
                          <m:t>𝑇</m:t>
                        </m:r>
                      </m:sub>
                    </m:sSub>
                  </m:oMath>
                </a14:m>
                <a:r>
                  <a:rPr lang="zh-CN" altLang="en-US" dirty="0" smtClean="0"/>
                  <a:t>，</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9512" y="764704"/>
                <a:ext cx="8208912" cy="5832648"/>
              </a:xfrm>
              <a:blipFill rotWithShape="1">
                <a:blip r:embed="rId4"/>
                <a:stretch>
                  <a:fillRect l="-1856" t="-1881"/>
                </a:stretch>
              </a:blipFill>
            </p:spPr>
            <p:txBody>
              <a:bodyPr/>
              <a:lstStyle/>
              <a:p>
                <a:r>
                  <a:rPr lang="zh-CN" altLang="en-US">
                    <a:noFill/>
                  </a:rPr>
                  <a:t> </a:t>
                </a:r>
              </a:p>
            </p:txBody>
          </p:sp>
        </mc:Fallback>
      </mc:AlternateContent>
      <p:graphicFrame>
        <p:nvGraphicFramePr>
          <p:cNvPr id="9" name="对象 8"/>
          <p:cNvGraphicFramePr>
            <a:graphicFrameLocks noChangeAspect="1"/>
          </p:cNvGraphicFramePr>
          <p:nvPr>
            <p:extLst>
              <p:ext uri="{D42A27DB-BD31-4B8C-83A1-F6EECF244321}">
                <p14:modId xmlns:p14="http://schemas.microsoft.com/office/powerpoint/2010/main" val="4112907191"/>
              </p:ext>
            </p:extLst>
          </p:nvPr>
        </p:nvGraphicFramePr>
        <p:xfrm>
          <a:off x="6588224" y="1067272"/>
          <a:ext cx="216024" cy="234026"/>
        </p:xfrm>
        <a:graphic>
          <a:graphicData uri="http://schemas.openxmlformats.org/presentationml/2006/ole">
            <mc:AlternateContent xmlns:mc="http://schemas.openxmlformats.org/markup-compatibility/2006">
              <mc:Choice xmlns:v="urn:schemas-microsoft-com:vml" Requires="v">
                <p:oleObj spid="_x0000_s26810" name="公式" r:id="rId5" imgW="152280" imgH="164880" progId="Equation.3">
                  <p:embed/>
                </p:oleObj>
              </mc:Choice>
              <mc:Fallback>
                <p:oleObj name="公式" r:id="rId5" imgW="152280" imgH="164880" progId="Equation.3">
                  <p:embed/>
                  <p:pic>
                    <p:nvPicPr>
                      <p:cNvPr id="0" name=""/>
                      <p:cNvPicPr/>
                      <p:nvPr/>
                    </p:nvPicPr>
                    <p:blipFill>
                      <a:blip r:embed="rId6"/>
                      <a:stretch>
                        <a:fillRect/>
                      </a:stretch>
                    </p:blipFill>
                    <p:spPr>
                      <a:xfrm>
                        <a:off x="6588224" y="1067272"/>
                        <a:ext cx="216024" cy="23402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796140413"/>
              </p:ext>
            </p:extLst>
          </p:nvPr>
        </p:nvGraphicFramePr>
        <p:xfrm>
          <a:off x="6613318" y="2921097"/>
          <a:ext cx="215900" cy="233363"/>
        </p:xfrm>
        <a:graphic>
          <a:graphicData uri="http://schemas.openxmlformats.org/presentationml/2006/ole">
            <mc:AlternateContent xmlns:mc="http://schemas.openxmlformats.org/markup-compatibility/2006">
              <mc:Choice xmlns:v="urn:schemas-microsoft-com:vml" Requires="v">
                <p:oleObj spid="_x0000_s26811" name="公式" r:id="rId7" imgW="152280" imgH="164880" progId="Equation.3">
                  <p:embed/>
                </p:oleObj>
              </mc:Choice>
              <mc:Fallback>
                <p:oleObj name="公式" r:id="rId7" imgW="152280" imgH="164880" progId="Equation.3">
                  <p:embed/>
                  <p:pic>
                    <p:nvPicPr>
                      <p:cNvPr id="0" name="对象 8"/>
                      <p:cNvPicPr>
                        <a:picLocks noChangeAspect="1" noChangeArrowheads="1"/>
                      </p:cNvPicPr>
                      <p:nvPr/>
                    </p:nvPicPr>
                    <p:blipFill>
                      <a:blip r:embed="rId8"/>
                      <a:srcRect/>
                      <a:stretch>
                        <a:fillRect/>
                      </a:stretch>
                    </p:blipFill>
                    <p:spPr bwMode="auto">
                      <a:xfrm>
                        <a:off x="6613318" y="2921097"/>
                        <a:ext cx="2159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16553703"/>
              </p:ext>
            </p:extLst>
          </p:nvPr>
        </p:nvGraphicFramePr>
        <p:xfrm>
          <a:off x="5328084" y="1994198"/>
          <a:ext cx="233362" cy="306387"/>
        </p:xfrm>
        <a:graphic>
          <a:graphicData uri="http://schemas.openxmlformats.org/presentationml/2006/ole">
            <mc:AlternateContent xmlns:mc="http://schemas.openxmlformats.org/markup-compatibility/2006">
              <mc:Choice xmlns:v="urn:schemas-microsoft-com:vml" Requires="v">
                <p:oleObj spid="_x0000_s26812" name="公式" r:id="rId9" imgW="164880" imgH="215640" progId="Equation.3">
                  <p:embed/>
                </p:oleObj>
              </mc:Choice>
              <mc:Fallback>
                <p:oleObj name="公式" r:id="rId9" imgW="164880" imgH="215640" progId="Equation.3">
                  <p:embed/>
                  <p:pic>
                    <p:nvPicPr>
                      <p:cNvPr id="0" name=""/>
                      <p:cNvPicPr/>
                      <p:nvPr/>
                    </p:nvPicPr>
                    <p:blipFill>
                      <a:blip r:embed="rId10"/>
                      <a:stretch>
                        <a:fillRect/>
                      </a:stretch>
                    </p:blipFill>
                    <p:spPr>
                      <a:xfrm>
                        <a:off x="5328084" y="1994198"/>
                        <a:ext cx="233362" cy="30638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037435145"/>
              </p:ext>
            </p:extLst>
          </p:nvPr>
        </p:nvGraphicFramePr>
        <p:xfrm>
          <a:off x="7884368" y="1862391"/>
          <a:ext cx="216024" cy="306034"/>
        </p:xfrm>
        <a:graphic>
          <a:graphicData uri="http://schemas.openxmlformats.org/presentationml/2006/ole">
            <mc:AlternateContent xmlns:mc="http://schemas.openxmlformats.org/markup-compatibility/2006">
              <mc:Choice xmlns:v="urn:schemas-microsoft-com:vml" Requires="v">
                <p:oleObj spid="_x0000_s26813" name="公式" r:id="rId11" imgW="152280" imgH="215640" progId="Equation.3">
                  <p:embed/>
                </p:oleObj>
              </mc:Choice>
              <mc:Fallback>
                <p:oleObj name="公式" r:id="rId11" imgW="152280" imgH="215640" progId="Equation.3">
                  <p:embed/>
                  <p:pic>
                    <p:nvPicPr>
                      <p:cNvPr id="0" name="对象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84368" y="1862391"/>
                        <a:ext cx="216024" cy="306034"/>
                      </a:xfrm>
                      <a:prstGeom prst="rect">
                        <a:avLst/>
                      </a:prstGeom>
                      <a:noFill/>
                      <a:ln>
                        <a:noFill/>
                      </a:ln>
                    </p:spPr>
                  </p:pic>
                </p:oleObj>
              </mc:Fallback>
            </mc:AlternateContent>
          </a:graphicData>
        </a:graphic>
      </p:graphicFrame>
      <p:cxnSp>
        <p:nvCxnSpPr>
          <p:cNvPr id="23" name="直接连接符 22"/>
          <p:cNvCxnSpPr/>
          <p:nvPr/>
        </p:nvCxnSpPr>
        <p:spPr>
          <a:xfrm flipH="1">
            <a:off x="6084168" y="2449960"/>
            <a:ext cx="72008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直接箭头连接符 24"/>
          <p:cNvCxnSpPr/>
          <p:nvPr/>
        </p:nvCxnSpPr>
        <p:spPr>
          <a:xfrm flipV="1">
            <a:off x="6084168" y="1873896"/>
            <a:ext cx="0" cy="5760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aphicFrame>
        <p:nvGraphicFramePr>
          <p:cNvPr id="26" name="对象 25"/>
          <p:cNvGraphicFramePr>
            <a:graphicFrameLocks noChangeAspect="1"/>
          </p:cNvGraphicFramePr>
          <p:nvPr>
            <p:extLst>
              <p:ext uri="{D42A27DB-BD31-4B8C-83A1-F6EECF244321}">
                <p14:modId xmlns:p14="http://schemas.microsoft.com/office/powerpoint/2010/main" val="1390458741"/>
              </p:ext>
            </p:extLst>
          </p:nvPr>
        </p:nvGraphicFramePr>
        <p:xfrm>
          <a:off x="251520" y="2459161"/>
          <a:ext cx="5054497" cy="1152128"/>
        </p:xfrm>
        <a:graphic>
          <a:graphicData uri="http://schemas.openxmlformats.org/presentationml/2006/ole">
            <mc:AlternateContent xmlns:mc="http://schemas.openxmlformats.org/markup-compatibility/2006">
              <mc:Choice xmlns:v="urn:schemas-microsoft-com:vml" Requires="v">
                <p:oleObj spid="_x0000_s26814" name="公式" r:id="rId13" imgW="1892160" imgH="431640" progId="Equation.3">
                  <p:embed/>
                </p:oleObj>
              </mc:Choice>
              <mc:Fallback>
                <p:oleObj name="公式" r:id="rId13" imgW="1892160" imgH="431640" progId="Equation.3">
                  <p:embed/>
                  <p:pic>
                    <p:nvPicPr>
                      <p:cNvPr id="0" name=""/>
                      <p:cNvPicPr/>
                      <p:nvPr/>
                    </p:nvPicPr>
                    <p:blipFill>
                      <a:blip r:embed="rId14"/>
                      <a:stretch>
                        <a:fillRect/>
                      </a:stretch>
                    </p:blipFill>
                    <p:spPr>
                      <a:xfrm>
                        <a:off x="251520" y="2459161"/>
                        <a:ext cx="5054497" cy="1152128"/>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4283240485"/>
              </p:ext>
            </p:extLst>
          </p:nvPr>
        </p:nvGraphicFramePr>
        <p:xfrm>
          <a:off x="4284935" y="3501008"/>
          <a:ext cx="3527425" cy="1081087"/>
        </p:xfrm>
        <a:graphic>
          <a:graphicData uri="http://schemas.openxmlformats.org/presentationml/2006/ole">
            <mc:AlternateContent xmlns:mc="http://schemas.openxmlformats.org/markup-compatibility/2006">
              <mc:Choice xmlns:v="urn:schemas-microsoft-com:vml" Requires="v">
                <p:oleObj spid="_x0000_s26815" name="公式" r:id="rId15" imgW="1409400" imgH="431640" progId="Equation.3">
                  <p:embed/>
                </p:oleObj>
              </mc:Choice>
              <mc:Fallback>
                <p:oleObj name="公式" r:id="rId15" imgW="1409400" imgH="431640" progId="Equation.3">
                  <p:embed/>
                  <p:pic>
                    <p:nvPicPr>
                      <p:cNvPr id="0" name="对象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4935" y="3501008"/>
                        <a:ext cx="35274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333628945"/>
              </p:ext>
            </p:extLst>
          </p:nvPr>
        </p:nvGraphicFramePr>
        <p:xfrm>
          <a:off x="251520" y="4365104"/>
          <a:ext cx="3410094" cy="936104"/>
        </p:xfrm>
        <a:graphic>
          <a:graphicData uri="http://schemas.openxmlformats.org/presentationml/2006/ole">
            <mc:AlternateContent xmlns:mc="http://schemas.openxmlformats.org/markup-compatibility/2006">
              <mc:Choice xmlns:v="urn:schemas-microsoft-com:vml" Requires="v">
                <p:oleObj spid="_x0000_s26816" name="公式" r:id="rId17" imgW="1295280" imgH="355320" progId="Equation.3">
                  <p:embed/>
                </p:oleObj>
              </mc:Choice>
              <mc:Fallback>
                <p:oleObj name="公式" r:id="rId17" imgW="1295280" imgH="355320" progId="Equation.3">
                  <p:embed/>
                  <p:pic>
                    <p:nvPicPr>
                      <p:cNvPr id="0" name=""/>
                      <p:cNvPicPr/>
                      <p:nvPr/>
                    </p:nvPicPr>
                    <p:blipFill>
                      <a:blip r:embed="rId18"/>
                      <a:stretch>
                        <a:fillRect/>
                      </a:stretch>
                    </p:blipFill>
                    <p:spPr>
                      <a:xfrm>
                        <a:off x="251520" y="4365104"/>
                        <a:ext cx="3410094" cy="936104"/>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2110410408"/>
              </p:ext>
            </p:extLst>
          </p:nvPr>
        </p:nvGraphicFramePr>
        <p:xfrm>
          <a:off x="266700" y="5516563"/>
          <a:ext cx="7529513" cy="1004887"/>
        </p:xfrm>
        <a:graphic>
          <a:graphicData uri="http://schemas.openxmlformats.org/presentationml/2006/ole">
            <mc:AlternateContent xmlns:mc="http://schemas.openxmlformats.org/markup-compatibility/2006">
              <mc:Choice xmlns:v="urn:schemas-microsoft-com:vml" Requires="v">
                <p:oleObj spid="_x0000_s26817" name="Equation" r:id="rId19" imgW="3238200" imgH="431640" progId="Equation.DSMT4">
                  <p:embed/>
                </p:oleObj>
              </mc:Choice>
              <mc:Fallback>
                <p:oleObj name="Equation" r:id="rId19" imgW="3238200" imgH="431640" progId="Equation.DSMT4">
                  <p:embed/>
                  <p:pic>
                    <p:nvPicPr>
                      <p:cNvPr id="0" name="对象 26"/>
                      <p:cNvPicPr>
                        <a:picLocks noChangeAspect="1" noChangeArrowheads="1"/>
                      </p:cNvPicPr>
                      <p:nvPr/>
                    </p:nvPicPr>
                    <p:blipFill>
                      <a:blip r:embed="rId20"/>
                      <a:srcRect/>
                      <a:stretch>
                        <a:fillRect/>
                      </a:stretch>
                    </p:blipFill>
                    <p:spPr bwMode="auto">
                      <a:xfrm>
                        <a:off x="266700" y="5516563"/>
                        <a:ext cx="7529513" cy="1004887"/>
                      </a:xfrm>
                      <a:prstGeom prst="rect">
                        <a:avLst/>
                      </a:prstGeom>
                      <a:noFill/>
                      <a:ln>
                        <a:noFill/>
                      </a:ln>
                    </p:spPr>
                  </p:pic>
                </p:oleObj>
              </mc:Fallback>
            </mc:AlternateContent>
          </a:graphicData>
        </a:graphic>
      </p:graphicFrame>
      <p:sp>
        <p:nvSpPr>
          <p:cNvPr id="6" name="任意多边形 5"/>
          <p:cNvSpPr/>
          <p:nvPr/>
        </p:nvSpPr>
        <p:spPr>
          <a:xfrm>
            <a:off x="5568462" y="1383323"/>
            <a:ext cx="2168769" cy="750277"/>
          </a:xfrm>
          <a:custGeom>
            <a:avLst/>
            <a:gdLst>
              <a:gd name="connsiteX0" fmla="*/ 0 w 2168769"/>
              <a:gd name="connsiteY0" fmla="*/ 750277 h 750277"/>
              <a:gd name="connsiteX1" fmla="*/ 0 w 2168769"/>
              <a:gd name="connsiteY1" fmla="*/ 0 h 750277"/>
              <a:gd name="connsiteX2" fmla="*/ 2168769 w 2168769"/>
              <a:gd name="connsiteY2" fmla="*/ 0 h 750277"/>
              <a:gd name="connsiteX3" fmla="*/ 2157046 w 2168769"/>
              <a:gd name="connsiteY3" fmla="*/ 750277 h 750277"/>
              <a:gd name="connsiteX4" fmla="*/ 1969476 w 2168769"/>
              <a:gd name="connsiteY4" fmla="*/ 750277 h 750277"/>
              <a:gd name="connsiteX5" fmla="*/ 1969476 w 2168769"/>
              <a:gd name="connsiteY5" fmla="*/ 211015 h 750277"/>
              <a:gd name="connsiteX6" fmla="*/ 211015 w 2168769"/>
              <a:gd name="connsiteY6" fmla="*/ 199292 h 750277"/>
              <a:gd name="connsiteX7" fmla="*/ 211015 w 2168769"/>
              <a:gd name="connsiteY7" fmla="*/ 750277 h 75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8769" h="750277">
                <a:moveTo>
                  <a:pt x="0" y="750277"/>
                </a:moveTo>
                <a:lnTo>
                  <a:pt x="0" y="0"/>
                </a:lnTo>
                <a:lnTo>
                  <a:pt x="2168769" y="0"/>
                </a:lnTo>
                <a:lnTo>
                  <a:pt x="2157046" y="750277"/>
                </a:lnTo>
                <a:lnTo>
                  <a:pt x="1969476" y="750277"/>
                </a:lnTo>
                <a:lnTo>
                  <a:pt x="1969476" y="211015"/>
                </a:lnTo>
                <a:lnTo>
                  <a:pt x="211015" y="199292"/>
                </a:lnTo>
                <a:lnTo>
                  <a:pt x="211015" y="750277"/>
                </a:lnTo>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flipV="1">
            <a:off x="5571583" y="2132856"/>
            <a:ext cx="2168769" cy="750277"/>
          </a:xfrm>
          <a:custGeom>
            <a:avLst/>
            <a:gdLst>
              <a:gd name="connsiteX0" fmla="*/ 0 w 2168769"/>
              <a:gd name="connsiteY0" fmla="*/ 750277 h 750277"/>
              <a:gd name="connsiteX1" fmla="*/ 0 w 2168769"/>
              <a:gd name="connsiteY1" fmla="*/ 0 h 750277"/>
              <a:gd name="connsiteX2" fmla="*/ 2168769 w 2168769"/>
              <a:gd name="connsiteY2" fmla="*/ 0 h 750277"/>
              <a:gd name="connsiteX3" fmla="*/ 2157046 w 2168769"/>
              <a:gd name="connsiteY3" fmla="*/ 750277 h 750277"/>
              <a:gd name="connsiteX4" fmla="*/ 1969476 w 2168769"/>
              <a:gd name="connsiteY4" fmla="*/ 750277 h 750277"/>
              <a:gd name="connsiteX5" fmla="*/ 1969476 w 2168769"/>
              <a:gd name="connsiteY5" fmla="*/ 211015 h 750277"/>
              <a:gd name="connsiteX6" fmla="*/ 211015 w 2168769"/>
              <a:gd name="connsiteY6" fmla="*/ 199292 h 750277"/>
              <a:gd name="connsiteX7" fmla="*/ 211015 w 2168769"/>
              <a:gd name="connsiteY7" fmla="*/ 750277 h 75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8769" h="750277">
                <a:moveTo>
                  <a:pt x="0" y="750277"/>
                </a:moveTo>
                <a:lnTo>
                  <a:pt x="0" y="0"/>
                </a:lnTo>
                <a:lnTo>
                  <a:pt x="2168769" y="0"/>
                </a:lnTo>
                <a:lnTo>
                  <a:pt x="2157046" y="750277"/>
                </a:lnTo>
                <a:lnTo>
                  <a:pt x="1969476" y="750277"/>
                </a:lnTo>
                <a:lnTo>
                  <a:pt x="1969476" y="211015"/>
                </a:lnTo>
                <a:lnTo>
                  <a:pt x="211015" y="199292"/>
                </a:lnTo>
                <a:lnTo>
                  <a:pt x="211015" y="750277"/>
                </a:lnTo>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832140" y="1859179"/>
            <a:ext cx="216024" cy="489701"/>
            <a:chOff x="5112060" y="1556792"/>
            <a:chExt cx="216024" cy="489701"/>
          </a:xfrm>
        </p:grpSpPr>
        <p:cxnSp>
          <p:nvCxnSpPr>
            <p:cNvPr id="13" name="直接连接符 12"/>
            <p:cNvCxnSpPr/>
            <p:nvPr/>
          </p:nvCxnSpPr>
          <p:spPr>
            <a:xfrm>
              <a:off x="5112060" y="1758461"/>
              <a:ext cx="216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220072" y="1556792"/>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220072" y="1844824"/>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148064" y="1844824"/>
              <a:ext cx="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7272300" y="1859179"/>
            <a:ext cx="216024" cy="489701"/>
            <a:chOff x="5112060" y="1556792"/>
            <a:chExt cx="216024" cy="489701"/>
          </a:xfrm>
        </p:grpSpPr>
        <p:cxnSp>
          <p:nvCxnSpPr>
            <p:cNvPr id="36" name="直接连接符 35"/>
            <p:cNvCxnSpPr/>
            <p:nvPr/>
          </p:nvCxnSpPr>
          <p:spPr>
            <a:xfrm>
              <a:off x="5112060" y="1758461"/>
              <a:ext cx="216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5220072" y="1556792"/>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5220072" y="1844824"/>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148064" y="1844824"/>
              <a:ext cx="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rot="16200000">
            <a:off x="6559397" y="1491962"/>
            <a:ext cx="216024" cy="489701"/>
            <a:chOff x="5112060" y="1556792"/>
            <a:chExt cx="216024" cy="489701"/>
          </a:xfrm>
        </p:grpSpPr>
        <p:cxnSp>
          <p:nvCxnSpPr>
            <p:cNvPr id="41" name="直接连接符 40"/>
            <p:cNvCxnSpPr/>
            <p:nvPr/>
          </p:nvCxnSpPr>
          <p:spPr>
            <a:xfrm>
              <a:off x="5112060" y="1758461"/>
              <a:ext cx="216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5220072" y="1556792"/>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5220072" y="1844824"/>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148064" y="1844824"/>
              <a:ext cx="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rot="16200000">
            <a:off x="6581047" y="2284050"/>
            <a:ext cx="216024" cy="489701"/>
            <a:chOff x="5112060" y="1556792"/>
            <a:chExt cx="216024" cy="489701"/>
          </a:xfrm>
        </p:grpSpPr>
        <p:cxnSp>
          <p:nvCxnSpPr>
            <p:cNvPr id="46" name="直接连接符 45"/>
            <p:cNvCxnSpPr/>
            <p:nvPr/>
          </p:nvCxnSpPr>
          <p:spPr>
            <a:xfrm>
              <a:off x="5112060" y="1758461"/>
              <a:ext cx="216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220072" y="1556792"/>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5220072" y="1844824"/>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148064" y="1844824"/>
              <a:ext cx="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207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500"/>
                                        <p:tgtEl>
                                          <p:spTgt spid="26"/>
                                        </p:tgtEl>
                                      </p:cBhvr>
                                    </p:animEffect>
                                  </p:childTnLst>
                                </p:cTn>
                              </p:par>
                              <p:par>
                                <p:cTn id="14" presetID="2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par>
                                <p:cTn id="29" presetID="2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down)">
                                      <p:cBhvr>
                                        <p:cTn id="31" dur="500"/>
                                        <p:tgtEl>
                                          <p:spTgt spid="2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00"/>
                                        <p:tgtEl>
                                          <p:spTgt spid="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par>
                                <p:cTn id="38" presetID="22" presetClass="entr" presetSubtype="4"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down)">
                                      <p:cBhvr>
                                        <p:cTn id="40" dur="500"/>
                                        <p:tgtEl>
                                          <p:spTgt spid="34"/>
                                        </p:tgtEl>
                                      </p:cBhvr>
                                    </p:animEffect>
                                  </p:childTnLst>
                                </p:cTn>
                              </p:par>
                              <p:par>
                                <p:cTn id="41" presetID="22" presetClass="entr" presetSubtype="4"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par>
                                <p:cTn id="44" presetID="22" presetClass="entr" presetSubtype="4"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down)">
                                      <p:cBhvr>
                                        <p:cTn id="46" dur="500"/>
                                        <p:tgtEl>
                                          <p:spTgt spid="40"/>
                                        </p:tgtEl>
                                      </p:cBhvr>
                                    </p:animEffect>
                                  </p:childTnLst>
                                </p:cTn>
                              </p:par>
                              <p:par>
                                <p:cTn id="47" presetID="22" presetClass="entr" presetSubtype="4" fill="hold"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down)">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Effect transition="in" filter="wipe(down)">
                                      <p:cBhvr>
                                        <p:cTn id="54" dur="500"/>
                                        <p:tgtEl>
                                          <p:spTgt spid="3">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down)">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down)">
                                      <p:cBhvr>
                                        <p:cTn id="64" dur="500"/>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down)">
                                      <p:cBhvr>
                                        <p:cTn id="6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r>
              <a:rPr lang="en-US" altLang="zh-CN" b="1" dirty="0">
                <a:solidFill>
                  <a:srgbClr val="C00000"/>
                </a:solidFill>
              </a:rPr>
              <a:t>4</a:t>
            </a:r>
            <a:r>
              <a:rPr lang="zh-CN" altLang="en-US" b="1" dirty="0" smtClean="0">
                <a:solidFill>
                  <a:srgbClr val="C00000"/>
                </a:solidFill>
              </a:rPr>
              <a:t>、温差电效应的应用</a:t>
            </a:r>
            <a:endParaRPr lang="en-US" altLang="zh-CN" b="1" dirty="0" smtClean="0">
              <a:solidFill>
                <a:srgbClr val="C00000"/>
              </a:solidFill>
            </a:endParaRPr>
          </a:p>
          <a:p>
            <a:pPr marL="0" indent="0">
              <a:buNone/>
            </a:pPr>
            <a:r>
              <a:rPr lang="zh-CN" altLang="en-US" b="1" dirty="0" smtClean="0">
                <a:solidFill>
                  <a:srgbClr val="7030A0"/>
                </a:solidFill>
              </a:rPr>
              <a:t>（</a:t>
            </a:r>
            <a:r>
              <a:rPr lang="en-US" altLang="zh-CN" b="1" dirty="0" smtClean="0">
                <a:solidFill>
                  <a:srgbClr val="7030A0"/>
                </a:solidFill>
              </a:rPr>
              <a:t>1</a:t>
            </a:r>
            <a:r>
              <a:rPr lang="zh-CN" altLang="en-US" b="1" dirty="0" smtClean="0">
                <a:solidFill>
                  <a:srgbClr val="7030A0"/>
                </a:solidFill>
              </a:rPr>
              <a:t>）测量温度：</a:t>
            </a:r>
            <a:endParaRPr lang="en-US" altLang="zh-CN" b="1" dirty="0" smtClean="0">
              <a:solidFill>
                <a:srgbClr val="7030A0"/>
              </a:solidFill>
            </a:endParaRPr>
          </a:p>
          <a:p>
            <a:r>
              <a:rPr lang="zh-CN" altLang="en-US" dirty="0" smtClean="0"/>
              <a:t>由两种金属组成闭合回路，两接触面温度不同，称为</a:t>
            </a:r>
            <a:r>
              <a:rPr lang="zh-CN" altLang="en-US" b="1" dirty="0" smtClean="0">
                <a:solidFill>
                  <a:srgbClr val="C00000"/>
                </a:solidFill>
              </a:rPr>
              <a:t>温差电偶</a:t>
            </a:r>
            <a:r>
              <a:rPr lang="zh-CN" altLang="en-US" dirty="0" smtClean="0"/>
              <a:t>。</a:t>
            </a:r>
            <a:endParaRPr lang="en-US" altLang="zh-CN" sz="1600" dirty="0"/>
          </a:p>
          <a:p>
            <a:r>
              <a:rPr lang="zh-CN" altLang="en-US" dirty="0"/>
              <a:t>可以</a:t>
            </a:r>
            <a:r>
              <a:rPr lang="zh-CN" altLang="en-US" dirty="0" smtClean="0"/>
              <a:t>证明，在</a:t>
            </a:r>
            <a:r>
              <a:rPr lang="en-US" altLang="zh-CN" dirty="0" smtClean="0"/>
              <a:t>A</a:t>
            </a:r>
            <a:r>
              <a:rPr lang="zh-CN" altLang="en-US" dirty="0" smtClean="0"/>
              <a:t>、</a:t>
            </a:r>
            <a:r>
              <a:rPr lang="en-US" altLang="zh-CN" dirty="0" smtClean="0"/>
              <a:t>B</a:t>
            </a:r>
            <a:r>
              <a:rPr lang="zh-CN" altLang="en-US" dirty="0" smtClean="0"/>
              <a:t>组成的回路中加入</a:t>
            </a:r>
            <a:r>
              <a:rPr lang="en-US" altLang="zh-CN" dirty="0" smtClean="0"/>
              <a:t>C</a:t>
            </a:r>
            <a:r>
              <a:rPr lang="zh-CN" altLang="en-US" dirty="0" smtClean="0"/>
              <a:t>，只要</a:t>
            </a:r>
            <a:r>
              <a:rPr lang="en-US" altLang="zh-CN" dirty="0" smtClean="0"/>
              <a:t>C</a:t>
            </a:r>
            <a:r>
              <a:rPr lang="zh-CN" altLang="en-US" dirty="0" smtClean="0"/>
              <a:t>两端温度相同，则总的温差电动势不变。</a:t>
            </a:r>
            <a:endParaRPr lang="en-US" altLang="zh-CN" dirty="0" smtClean="0"/>
          </a:p>
          <a:p>
            <a:r>
              <a:rPr lang="zh-CN" altLang="en-US" dirty="0" smtClean="0"/>
              <a:t>特点：</a:t>
            </a:r>
            <a:endParaRPr lang="en-US" altLang="zh-CN" dirty="0" smtClean="0"/>
          </a:p>
          <a:p>
            <a:pPr marL="0" indent="0">
              <a:buNone/>
            </a:pPr>
            <a:r>
              <a:rPr lang="en-US" altLang="zh-CN" dirty="0"/>
              <a:t> </a:t>
            </a:r>
            <a:r>
              <a:rPr lang="en-US" altLang="zh-CN" dirty="0" smtClean="0"/>
              <a:t>   </a:t>
            </a:r>
            <a:r>
              <a:rPr lang="zh-CN" altLang="en-US" dirty="0" smtClean="0"/>
              <a:t>灵敏、准确、待测体</a:t>
            </a:r>
            <a:endParaRPr lang="en-US" altLang="zh-CN" dirty="0" smtClean="0"/>
          </a:p>
          <a:p>
            <a:pPr marL="0" indent="0">
              <a:buNone/>
            </a:pPr>
            <a:r>
              <a:rPr lang="en-US" altLang="zh-CN" dirty="0"/>
              <a:t> </a:t>
            </a:r>
            <a:r>
              <a:rPr lang="en-US" altLang="zh-CN" dirty="0" smtClean="0"/>
              <a:t>   </a:t>
            </a:r>
            <a:r>
              <a:rPr lang="zh-CN" altLang="en-US" dirty="0" smtClean="0"/>
              <a:t>小、测量范围宽、可</a:t>
            </a:r>
            <a:endParaRPr lang="en-US" altLang="zh-CN" dirty="0" smtClean="0"/>
          </a:p>
          <a:p>
            <a:pPr marL="0" indent="0">
              <a:buNone/>
            </a:pPr>
            <a:r>
              <a:rPr lang="en-US" altLang="zh-CN" dirty="0"/>
              <a:t> </a:t>
            </a:r>
            <a:r>
              <a:rPr lang="en-US" altLang="zh-CN" dirty="0" smtClean="0"/>
              <a:t>   </a:t>
            </a:r>
            <a:r>
              <a:rPr lang="zh-CN" altLang="en-US" dirty="0" smtClean="0"/>
              <a:t>测真空系统中的温度。</a:t>
            </a:r>
            <a:endParaRPr lang="en-US" altLang="zh-CN" dirty="0" smtClean="0"/>
          </a:p>
        </p:txBody>
      </p:sp>
      <p:grpSp>
        <p:nvGrpSpPr>
          <p:cNvPr id="24" name="组合 23"/>
          <p:cNvGrpSpPr/>
          <p:nvPr/>
        </p:nvGrpSpPr>
        <p:grpSpPr>
          <a:xfrm>
            <a:off x="4796152" y="4185084"/>
            <a:ext cx="3376248" cy="1512168"/>
            <a:chOff x="683568" y="4221088"/>
            <a:chExt cx="3376248" cy="1512168"/>
          </a:xfrm>
        </p:grpSpPr>
        <p:graphicFrame>
          <p:nvGraphicFramePr>
            <p:cNvPr id="5" name="对象 4"/>
            <p:cNvGraphicFramePr>
              <a:graphicFrameLocks noChangeAspect="1"/>
            </p:cNvGraphicFramePr>
            <p:nvPr>
              <p:extLst>
                <p:ext uri="{D42A27DB-BD31-4B8C-83A1-F6EECF244321}">
                  <p14:modId xmlns:p14="http://schemas.microsoft.com/office/powerpoint/2010/main" val="1965869199"/>
                </p:ext>
              </p:extLst>
            </p:nvPr>
          </p:nvGraphicFramePr>
          <p:xfrm>
            <a:off x="683568" y="4221088"/>
            <a:ext cx="359445" cy="501264"/>
          </p:xfrm>
          <a:graphic>
            <a:graphicData uri="http://schemas.openxmlformats.org/presentationml/2006/ole">
              <mc:AlternateContent xmlns:mc="http://schemas.openxmlformats.org/markup-compatibility/2006">
                <mc:Choice xmlns:v="urn:schemas-microsoft-com:vml" Requires="v">
                  <p:oleObj spid="_x0000_s31774" name="Equation" r:id="rId4" imgW="164880" imgH="228600" progId="Equation.DSMT4">
                    <p:embed/>
                  </p:oleObj>
                </mc:Choice>
                <mc:Fallback>
                  <p:oleObj name="Equation" r:id="rId4" imgW="164880" imgH="228600" progId="Equation.DSMT4">
                    <p:embed/>
                    <p:pic>
                      <p:nvPicPr>
                        <p:cNvPr id="0" name=""/>
                        <p:cNvPicPr>
                          <a:picLocks noChangeAspect="1" noChangeArrowheads="1"/>
                        </p:cNvPicPr>
                        <p:nvPr/>
                      </p:nvPicPr>
                      <p:blipFill>
                        <a:blip r:embed="rId5"/>
                        <a:srcRect/>
                        <a:stretch>
                          <a:fillRect/>
                        </a:stretch>
                      </p:blipFill>
                      <p:spPr bwMode="auto">
                        <a:xfrm>
                          <a:off x="683568" y="4221088"/>
                          <a:ext cx="359445" cy="501264"/>
                        </a:xfrm>
                        <a:prstGeom prst="rect">
                          <a:avLst/>
                        </a:prstGeom>
                        <a:noFill/>
                        <a:ln>
                          <a:solidFill>
                            <a:schemeClr val="tx1"/>
                          </a:solidFill>
                        </a:ln>
                      </p:spPr>
                    </p:pic>
                  </p:oleObj>
                </mc:Fallback>
              </mc:AlternateContent>
            </a:graphicData>
          </a:graphic>
        </p:graphicFrame>
        <p:sp>
          <p:nvSpPr>
            <p:cNvPr id="7" name="TextBox 6"/>
            <p:cNvSpPr txBox="1"/>
            <p:nvPr/>
          </p:nvSpPr>
          <p:spPr>
            <a:xfrm>
              <a:off x="1439652" y="5363924"/>
              <a:ext cx="877163" cy="369332"/>
            </a:xfrm>
            <a:prstGeom prst="rect">
              <a:avLst/>
            </a:prstGeom>
            <a:noFill/>
            <a:ln>
              <a:solidFill>
                <a:schemeClr val="tx1"/>
              </a:solidFill>
            </a:ln>
          </p:spPr>
          <p:txBody>
            <a:bodyPr wrap="none" rtlCol="0">
              <a:spAutoFit/>
            </a:bodyPr>
            <a:lstStyle/>
            <a:p>
              <a:r>
                <a:rPr lang="zh-CN" altLang="en-US" dirty="0" smtClean="0">
                  <a:solidFill>
                    <a:prstClr val="black"/>
                  </a:solidFill>
                </a:rPr>
                <a:t>恒温区</a:t>
              </a:r>
              <a:endParaRPr lang="zh-CN" altLang="en-US" dirty="0">
                <a:solidFill>
                  <a:prstClr val="black"/>
                </a:solidFill>
              </a:endParaRPr>
            </a:p>
          </p:txBody>
        </p:sp>
        <p:sp>
          <p:nvSpPr>
            <p:cNvPr id="8" name="任意多边形 7"/>
            <p:cNvSpPr/>
            <p:nvPr/>
          </p:nvSpPr>
          <p:spPr>
            <a:xfrm>
              <a:off x="906143" y="4428138"/>
              <a:ext cx="805426" cy="952754"/>
            </a:xfrm>
            <a:custGeom>
              <a:avLst/>
              <a:gdLst>
                <a:gd name="connsiteX0" fmla="*/ 8257 w 805426"/>
                <a:gd name="connsiteY0" fmla="*/ 38354 h 952754"/>
                <a:gd name="connsiteX1" fmla="*/ 90319 w 805426"/>
                <a:gd name="connsiteY1" fmla="*/ 38354 h 952754"/>
                <a:gd name="connsiteX2" fmla="*/ 653026 w 805426"/>
                <a:gd name="connsiteY2" fmla="*/ 436939 h 952754"/>
                <a:gd name="connsiteX3" fmla="*/ 805426 w 805426"/>
                <a:gd name="connsiteY3" fmla="*/ 952754 h 952754"/>
              </a:gdLst>
              <a:ahLst/>
              <a:cxnLst>
                <a:cxn ang="0">
                  <a:pos x="connsiteX0" y="connsiteY0"/>
                </a:cxn>
                <a:cxn ang="0">
                  <a:pos x="connsiteX1" y="connsiteY1"/>
                </a:cxn>
                <a:cxn ang="0">
                  <a:pos x="connsiteX2" y="connsiteY2"/>
                </a:cxn>
                <a:cxn ang="0">
                  <a:pos x="connsiteX3" y="connsiteY3"/>
                </a:cxn>
              </a:cxnLst>
              <a:rect l="l" t="t" r="r" b="b"/>
              <a:pathLst>
                <a:path w="805426" h="952754">
                  <a:moveTo>
                    <a:pt x="8257" y="38354"/>
                  </a:moveTo>
                  <a:cubicBezTo>
                    <a:pt x="-4443" y="5138"/>
                    <a:pt x="-17142" y="-28077"/>
                    <a:pt x="90319" y="38354"/>
                  </a:cubicBezTo>
                  <a:cubicBezTo>
                    <a:pt x="197780" y="104785"/>
                    <a:pt x="533842" y="284539"/>
                    <a:pt x="653026" y="436939"/>
                  </a:cubicBezTo>
                  <a:cubicBezTo>
                    <a:pt x="772210" y="589339"/>
                    <a:pt x="788818" y="771046"/>
                    <a:pt x="805426" y="952754"/>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p:cNvSpPr/>
            <p:nvPr/>
          </p:nvSpPr>
          <p:spPr>
            <a:xfrm>
              <a:off x="902677" y="4431323"/>
              <a:ext cx="1301261" cy="937846"/>
            </a:xfrm>
            <a:custGeom>
              <a:avLst/>
              <a:gdLst>
                <a:gd name="connsiteX0" fmla="*/ 0 w 1301261"/>
                <a:gd name="connsiteY0" fmla="*/ 0 h 937846"/>
                <a:gd name="connsiteX1" fmla="*/ 1066800 w 1301261"/>
                <a:gd name="connsiteY1" fmla="*/ 281354 h 937846"/>
                <a:gd name="connsiteX2" fmla="*/ 1301261 w 1301261"/>
                <a:gd name="connsiteY2" fmla="*/ 937846 h 937846"/>
              </a:gdLst>
              <a:ahLst/>
              <a:cxnLst>
                <a:cxn ang="0">
                  <a:pos x="connsiteX0" y="connsiteY0"/>
                </a:cxn>
                <a:cxn ang="0">
                  <a:pos x="connsiteX1" y="connsiteY1"/>
                </a:cxn>
                <a:cxn ang="0">
                  <a:pos x="connsiteX2" y="connsiteY2"/>
                </a:cxn>
              </a:cxnLst>
              <a:rect l="l" t="t" r="r" b="b"/>
              <a:pathLst>
                <a:path w="1301261" h="937846">
                  <a:moveTo>
                    <a:pt x="0" y="0"/>
                  </a:moveTo>
                  <a:cubicBezTo>
                    <a:pt x="424961" y="62523"/>
                    <a:pt x="849923" y="125046"/>
                    <a:pt x="1066800" y="281354"/>
                  </a:cubicBezTo>
                  <a:cubicBezTo>
                    <a:pt x="1283677" y="437662"/>
                    <a:pt x="1292469" y="687754"/>
                    <a:pt x="1301261" y="937846"/>
                  </a:cubicBez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任意多边形 14"/>
            <p:cNvSpPr/>
            <p:nvPr/>
          </p:nvSpPr>
          <p:spPr>
            <a:xfrm>
              <a:off x="1711569" y="4372559"/>
              <a:ext cx="1254369" cy="996610"/>
            </a:xfrm>
            <a:custGeom>
              <a:avLst/>
              <a:gdLst>
                <a:gd name="connsiteX0" fmla="*/ 0 w 1254369"/>
                <a:gd name="connsiteY0" fmla="*/ 996610 h 996610"/>
                <a:gd name="connsiteX1" fmla="*/ 339969 w 1254369"/>
                <a:gd name="connsiteY1" fmla="*/ 164272 h 996610"/>
                <a:gd name="connsiteX2" fmla="*/ 1254369 w 1254369"/>
                <a:gd name="connsiteY2" fmla="*/ 149 h 996610"/>
              </a:gdLst>
              <a:ahLst/>
              <a:cxnLst>
                <a:cxn ang="0">
                  <a:pos x="connsiteX0" y="connsiteY0"/>
                </a:cxn>
                <a:cxn ang="0">
                  <a:pos x="connsiteX1" y="connsiteY1"/>
                </a:cxn>
                <a:cxn ang="0">
                  <a:pos x="connsiteX2" y="connsiteY2"/>
                </a:cxn>
              </a:cxnLst>
              <a:rect l="l" t="t" r="r" b="b"/>
              <a:pathLst>
                <a:path w="1254369" h="996610">
                  <a:moveTo>
                    <a:pt x="0" y="996610"/>
                  </a:moveTo>
                  <a:cubicBezTo>
                    <a:pt x="65454" y="663479"/>
                    <a:pt x="130908" y="330349"/>
                    <a:pt x="339969" y="164272"/>
                  </a:cubicBezTo>
                  <a:cubicBezTo>
                    <a:pt x="549031" y="-1805"/>
                    <a:pt x="901700" y="-828"/>
                    <a:pt x="1254369" y="149"/>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任意多边形 16"/>
            <p:cNvSpPr/>
            <p:nvPr/>
          </p:nvSpPr>
          <p:spPr>
            <a:xfrm>
              <a:off x="2203938" y="4581991"/>
              <a:ext cx="762000" cy="798901"/>
            </a:xfrm>
            <a:custGeom>
              <a:avLst/>
              <a:gdLst>
                <a:gd name="connsiteX0" fmla="*/ 0 w 715108"/>
                <a:gd name="connsiteY0" fmla="*/ 785446 h 785446"/>
                <a:gd name="connsiteX1" fmla="*/ 211016 w 715108"/>
                <a:gd name="connsiteY1" fmla="*/ 140677 h 785446"/>
                <a:gd name="connsiteX2" fmla="*/ 715108 w 715108"/>
                <a:gd name="connsiteY2" fmla="*/ 0 h 785446"/>
              </a:gdLst>
              <a:ahLst/>
              <a:cxnLst>
                <a:cxn ang="0">
                  <a:pos x="connsiteX0" y="connsiteY0"/>
                </a:cxn>
                <a:cxn ang="0">
                  <a:pos x="connsiteX1" y="connsiteY1"/>
                </a:cxn>
                <a:cxn ang="0">
                  <a:pos x="connsiteX2" y="connsiteY2"/>
                </a:cxn>
              </a:cxnLst>
              <a:rect l="l" t="t" r="r" b="b"/>
              <a:pathLst>
                <a:path w="715108" h="785446">
                  <a:moveTo>
                    <a:pt x="0" y="785446"/>
                  </a:moveTo>
                  <a:cubicBezTo>
                    <a:pt x="45915" y="528515"/>
                    <a:pt x="91831" y="271585"/>
                    <a:pt x="211016" y="140677"/>
                  </a:cubicBezTo>
                  <a:cubicBezTo>
                    <a:pt x="330201" y="9769"/>
                    <a:pt x="522654" y="4884"/>
                    <a:pt x="715108" y="0"/>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TextBox 18"/>
            <p:cNvSpPr txBox="1"/>
            <p:nvPr/>
          </p:nvSpPr>
          <p:spPr>
            <a:xfrm>
              <a:off x="2951820" y="4283804"/>
              <a:ext cx="1107996" cy="369332"/>
            </a:xfrm>
            <a:prstGeom prst="rect">
              <a:avLst/>
            </a:prstGeom>
            <a:noFill/>
            <a:ln>
              <a:solidFill>
                <a:schemeClr val="tx1"/>
              </a:solidFill>
            </a:ln>
          </p:spPr>
          <p:txBody>
            <a:bodyPr wrap="none" rtlCol="0">
              <a:spAutoFit/>
            </a:bodyPr>
            <a:lstStyle/>
            <a:p>
              <a:r>
                <a:rPr lang="zh-CN" altLang="en-US" dirty="0" smtClean="0">
                  <a:solidFill>
                    <a:prstClr val="black"/>
                  </a:solidFill>
                </a:rPr>
                <a:t>电位差计</a:t>
              </a:r>
              <a:endParaRPr lang="zh-CN" altLang="en-US" dirty="0">
                <a:solidFill>
                  <a:prstClr val="black"/>
                </a:solidFill>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1242746797"/>
                </p:ext>
              </p:extLst>
            </p:nvPr>
          </p:nvGraphicFramePr>
          <p:xfrm>
            <a:off x="1238250" y="4818062"/>
            <a:ext cx="299234" cy="325637"/>
          </p:xfrm>
          <a:graphic>
            <a:graphicData uri="http://schemas.openxmlformats.org/presentationml/2006/ole">
              <mc:AlternateContent xmlns:mc="http://schemas.openxmlformats.org/markup-compatibility/2006">
                <mc:Choice xmlns:v="urn:schemas-microsoft-com:vml" Requires="v">
                  <p:oleObj spid="_x0000_s31775" name="Equation" r:id="rId6" imgW="152280" imgH="164880" progId="Equation.DSMT4">
                    <p:embed/>
                  </p:oleObj>
                </mc:Choice>
                <mc:Fallback>
                  <p:oleObj name="Equation" r:id="rId6" imgW="152280" imgH="164880" progId="Equation.DSMT4">
                    <p:embed/>
                    <p:pic>
                      <p:nvPicPr>
                        <p:cNvPr id="0" name=""/>
                        <p:cNvPicPr>
                          <a:picLocks noChangeAspect="1" noChangeArrowheads="1"/>
                        </p:cNvPicPr>
                        <p:nvPr/>
                      </p:nvPicPr>
                      <p:blipFill>
                        <a:blip r:embed="rId7"/>
                        <a:srcRect/>
                        <a:stretch>
                          <a:fillRect/>
                        </a:stretch>
                      </p:blipFill>
                      <p:spPr bwMode="auto">
                        <a:xfrm>
                          <a:off x="1238250" y="4818062"/>
                          <a:ext cx="299234" cy="325637"/>
                        </a:xfrm>
                        <a:prstGeom prst="rect">
                          <a:avLst/>
                        </a:prstGeom>
                        <a:noFill/>
                        <a:ln>
                          <a:noFill/>
                        </a:ln>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924294037"/>
                </p:ext>
              </p:extLst>
            </p:nvPr>
          </p:nvGraphicFramePr>
          <p:xfrm>
            <a:off x="1579783" y="4227746"/>
            <a:ext cx="298450" cy="325437"/>
          </p:xfrm>
          <a:graphic>
            <a:graphicData uri="http://schemas.openxmlformats.org/presentationml/2006/ole">
              <mc:AlternateContent xmlns:mc="http://schemas.openxmlformats.org/markup-compatibility/2006">
                <mc:Choice xmlns:v="urn:schemas-microsoft-com:vml" Requires="v">
                  <p:oleObj spid="_x0000_s31776" name="Equation" r:id="rId8" imgW="152280" imgH="164880" progId="Equation.DSMT4">
                    <p:embed/>
                  </p:oleObj>
                </mc:Choice>
                <mc:Fallback>
                  <p:oleObj name="Equation" r:id="rId8" imgW="152280" imgH="164880" progId="Equation.DSMT4">
                    <p:embed/>
                    <p:pic>
                      <p:nvPicPr>
                        <p:cNvPr id="0" name=""/>
                        <p:cNvPicPr>
                          <a:picLocks noChangeAspect="1" noChangeArrowheads="1"/>
                        </p:cNvPicPr>
                        <p:nvPr/>
                      </p:nvPicPr>
                      <p:blipFill>
                        <a:blip r:embed="rId9"/>
                        <a:srcRect/>
                        <a:stretch>
                          <a:fillRect/>
                        </a:stretch>
                      </p:blipFill>
                      <p:spPr bwMode="auto">
                        <a:xfrm>
                          <a:off x="1579783" y="4227746"/>
                          <a:ext cx="2984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765255041"/>
                </p:ext>
              </p:extLst>
            </p:nvPr>
          </p:nvGraphicFramePr>
          <p:xfrm>
            <a:off x="2257326" y="4365104"/>
            <a:ext cx="298450" cy="350837"/>
          </p:xfrm>
          <a:graphic>
            <a:graphicData uri="http://schemas.openxmlformats.org/presentationml/2006/ole">
              <mc:AlternateContent xmlns:mc="http://schemas.openxmlformats.org/markup-compatibility/2006">
                <mc:Choice xmlns:v="urn:schemas-microsoft-com:vml" Requires="v">
                  <p:oleObj spid="_x0000_s31777" name="Equation" r:id="rId10" imgW="152280" imgH="177480" progId="Equation.DSMT4">
                    <p:embed/>
                  </p:oleObj>
                </mc:Choice>
                <mc:Fallback>
                  <p:oleObj name="Equation" r:id="rId10" imgW="152280" imgH="177480" progId="Equation.DSMT4">
                    <p:embed/>
                    <p:pic>
                      <p:nvPicPr>
                        <p:cNvPr id="0" name=""/>
                        <p:cNvPicPr>
                          <a:picLocks noChangeAspect="1" noChangeArrowheads="1"/>
                        </p:cNvPicPr>
                        <p:nvPr/>
                      </p:nvPicPr>
                      <p:blipFill>
                        <a:blip r:embed="rId11"/>
                        <a:srcRect/>
                        <a:stretch>
                          <a:fillRect/>
                        </a:stretch>
                      </p:blipFill>
                      <p:spPr bwMode="auto">
                        <a:xfrm>
                          <a:off x="2257326" y="4365104"/>
                          <a:ext cx="2984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897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r>
              <a:rPr lang="zh-CN" altLang="en-US" b="1" dirty="0" smtClean="0">
                <a:solidFill>
                  <a:srgbClr val="7030A0"/>
                </a:solidFill>
              </a:rPr>
              <a:t>（</a:t>
            </a:r>
            <a:r>
              <a:rPr lang="en-US" altLang="zh-CN" b="1" dirty="0">
                <a:solidFill>
                  <a:srgbClr val="7030A0"/>
                </a:solidFill>
              </a:rPr>
              <a:t>2</a:t>
            </a:r>
            <a:r>
              <a:rPr lang="zh-CN" altLang="en-US" b="1" dirty="0" smtClean="0">
                <a:solidFill>
                  <a:srgbClr val="7030A0"/>
                </a:solidFill>
              </a:rPr>
              <a:t>）小型电源：</a:t>
            </a:r>
            <a:endParaRPr lang="en-US" altLang="zh-CN" b="1" dirty="0" smtClean="0">
              <a:solidFill>
                <a:srgbClr val="7030A0"/>
              </a:solidFill>
            </a:endParaRPr>
          </a:p>
          <a:p>
            <a:pPr marL="0" indent="0">
              <a:buNone/>
            </a:pPr>
            <a:endParaRPr lang="en-US" altLang="zh-CN" b="1" dirty="0" smtClean="0">
              <a:solidFill>
                <a:srgbClr val="7030A0"/>
              </a:solidFill>
            </a:endParaRPr>
          </a:p>
          <a:p>
            <a:r>
              <a:rPr lang="zh-CN" altLang="en-US" dirty="0" smtClean="0"/>
              <a:t>温差电动势一般只有几毫伏，为了提高，可制成“</a:t>
            </a:r>
            <a:r>
              <a:rPr lang="zh-CN" altLang="en-US" b="1" dirty="0" smtClean="0">
                <a:solidFill>
                  <a:srgbClr val="C00000"/>
                </a:solidFill>
              </a:rPr>
              <a:t>温差电堆</a:t>
            </a:r>
            <a:r>
              <a:rPr lang="zh-CN" altLang="en-US" dirty="0" smtClean="0"/>
              <a:t>”。</a:t>
            </a:r>
            <a:endParaRPr lang="en-US" altLang="zh-CN" dirty="0" smtClean="0"/>
          </a:p>
          <a:p>
            <a:pPr marL="0" indent="0">
              <a:buNone/>
            </a:pPr>
            <a:endParaRPr lang="en-US" altLang="zh-CN" dirty="0" smtClean="0"/>
          </a:p>
          <a:p>
            <a:r>
              <a:rPr lang="zh-CN" altLang="en-US" dirty="0" smtClean="0"/>
              <a:t>半导体的温差电效应更加</a:t>
            </a:r>
            <a:endParaRPr lang="en-US" altLang="zh-CN" dirty="0" smtClean="0"/>
          </a:p>
          <a:p>
            <a:pPr marL="0" indent="0">
              <a:buNone/>
            </a:pPr>
            <a:r>
              <a:rPr lang="en-US" altLang="zh-CN" dirty="0"/>
              <a:t> </a:t>
            </a:r>
            <a:r>
              <a:rPr lang="en-US" altLang="zh-CN" dirty="0" smtClean="0"/>
              <a:t>   </a:t>
            </a:r>
            <a:r>
              <a:rPr lang="zh-CN" altLang="en-US" dirty="0" smtClean="0"/>
              <a:t>明显，可制作小型电源。</a:t>
            </a:r>
            <a:endParaRPr lang="en-US" altLang="zh-CN" dirty="0" smtClean="0"/>
          </a:p>
        </p:txBody>
      </p:sp>
      <p:grpSp>
        <p:nvGrpSpPr>
          <p:cNvPr id="71" name="组合 70"/>
          <p:cNvGrpSpPr/>
          <p:nvPr/>
        </p:nvGrpSpPr>
        <p:grpSpPr>
          <a:xfrm>
            <a:off x="5364088" y="2780928"/>
            <a:ext cx="2664296" cy="2683663"/>
            <a:chOff x="287524" y="2257505"/>
            <a:chExt cx="2033563" cy="1856996"/>
          </a:xfrm>
        </p:grpSpPr>
        <p:graphicFrame>
          <p:nvGraphicFramePr>
            <p:cNvPr id="20" name="对象 19"/>
            <p:cNvGraphicFramePr>
              <a:graphicFrameLocks noChangeAspect="1"/>
            </p:cNvGraphicFramePr>
            <p:nvPr>
              <p:extLst>
                <p:ext uri="{D42A27DB-BD31-4B8C-83A1-F6EECF244321}">
                  <p14:modId xmlns:p14="http://schemas.microsoft.com/office/powerpoint/2010/main" val="3497839533"/>
                </p:ext>
              </p:extLst>
            </p:nvPr>
          </p:nvGraphicFramePr>
          <p:xfrm>
            <a:off x="1362043" y="2257505"/>
            <a:ext cx="299234" cy="325637"/>
          </p:xfrm>
          <a:graphic>
            <a:graphicData uri="http://schemas.openxmlformats.org/presentationml/2006/ole">
              <mc:AlternateContent xmlns:mc="http://schemas.openxmlformats.org/markup-compatibility/2006">
                <mc:Choice xmlns:v="urn:schemas-microsoft-com:vml" Requires="v">
                  <p:oleObj spid="_x0000_s30816" name="Equation" r:id="rId4" imgW="152280" imgH="164880" progId="Equation.DSMT4">
                    <p:embed/>
                  </p:oleObj>
                </mc:Choice>
                <mc:Fallback>
                  <p:oleObj name="Equation" r:id="rId4" imgW="152280" imgH="164880" progId="Equation.DSMT4">
                    <p:embed/>
                    <p:pic>
                      <p:nvPicPr>
                        <p:cNvPr id="0" name="对象 10"/>
                        <p:cNvPicPr>
                          <a:picLocks noChangeAspect="1" noChangeArrowheads="1"/>
                        </p:cNvPicPr>
                        <p:nvPr/>
                      </p:nvPicPr>
                      <p:blipFill>
                        <a:blip r:embed="rId5"/>
                        <a:srcRect/>
                        <a:stretch>
                          <a:fillRect/>
                        </a:stretch>
                      </p:blipFill>
                      <p:spPr bwMode="auto">
                        <a:xfrm>
                          <a:off x="1362043" y="2257505"/>
                          <a:ext cx="299234" cy="325637"/>
                        </a:xfrm>
                        <a:prstGeom prst="rect">
                          <a:avLst/>
                        </a:prstGeom>
                        <a:noFill/>
                        <a:ln>
                          <a:noFill/>
                        </a:ln>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785637189"/>
                </p:ext>
              </p:extLst>
            </p:nvPr>
          </p:nvGraphicFramePr>
          <p:xfrm>
            <a:off x="1434443" y="3681028"/>
            <a:ext cx="298450" cy="325437"/>
          </p:xfrm>
          <a:graphic>
            <a:graphicData uri="http://schemas.openxmlformats.org/presentationml/2006/ole">
              <mc:AlternateContent xmlns:mc="http://schemas.openxmlformats.org/markup-compatibility/2006">
                <mc:Choice xmlns:v="urn:schemas-microsoft-com:vml" Requires="v">
                  <p:oleObj spid="_x0000_s30817" name="Equation" r:id="rId6" imgW="152280" imgH="164880" progId="Equation.DSMT4">
                    <p:embed/>
                  </p:oleObj>
                </mc:Choice>
                <mc:Fallback>
                  <p:oleObj name="Equation" r:id="rId6" imgW="152280" imgH="164880" progId="Equation.DSMT4">
                    <p:embed/>
                    <p:pic>
                      <p:nvPicPr>
                        <p:cNvPr id="0" name="对象 19"/>
                        <p:cNvPicPr>
                          <a:picLocks noChangeAspect="1" noChangeArrowheads="1"/>
                        </p:cNvPicPr>
                        <p:nvPr/>
                      </p:nvPicPr>
                      <p:blipFill>
                        <a:blip r:embed="rId7"/>
                        <a:srcRect/>
                        <a:stretch>
                          <a:fillRect/>
                        </a:stretch>
                      </p:blipFill>
                      <p:spPr bwMode="auto">
                        <a:xfrm>
                          <a:off x="1434443" y="3681028"/>
                          <a:ext cx="29845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4207412234"/>
                </p:ext>
              </p:extLst>
            </p:nvPr>
          </p:nvGraphicFramePr>
          <p:xfrm>
            <a:off x="395536" y="2600908"/>
            <a:ext cx="298450" cy="350837"/>
          </p:xfrm>
          <a:graphic>
            <a:graphicData uri="http://schemas.openxmlformats.org/presentationml/2006/ole">
              <mc:AlternateContent xmlns:mc="http://schemas.openxmlformats.org/markup-compatibility/2006">
                <mc:Choice xmlns:v="urn:schemas-microsoft-com:vml" Requires="v">
                  <p:oleObj spid="_x0000_s30818" name="Equation" r:id="rId8" imgW="152280" imgH="177480" progId="Equation.DSMT4">
                    <p:embed/>
                  </p:oleObj>
                </mc:Choice>
                <mc:Fallback>
                  <p:oleObj name="Equation" r:id="rId8" imgW="152280" imgH="177480" progId="Equation.DSMT4">
                    <p:embed/>
                    <p:pic>
                      <p:nvPicPr>
                        <p:cNvPr id="0" name="对象 20"/>
                        <p:cNvPicPr>
                          <a:picLocks noChangeAspect="1" noChangeArrowheads="1"/>
                        </p:cNvPicPr>
                        <p:nvPr/>
                      </p:nvPicPr>
                      <p:blipFill>
                        <a:blip r:embed="rId9"/>
                        <a:srcRect/>
                        <a:stretch>
                          <a:fillRect/>
                        </a:stretch>
                      </p:blipFill>
                      <p:spPr bwMode="auto">
                        <a:xfrm>
                          <a:off x="395536" y="2600908"/>
                          <a:ext cx="2984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矩形 29"/>
            <p:cNvSpPr/>
            <p:nvPr/>
          </p:nvSpPr>
          <p:spPr>
            <a:xfrm>
              <a:off x="755576" y="2420888"/>
              <a:ext cx="288032" cy="1685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2015716" y="2429254"/>
              <a:ext cx="288032" cy="1685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对象 31"/>
            <p:cNvGraphicFramePr>
              <a:graphicFrameLocks noChangeAspect="1"/>
            </p:cNvGraphicFramePr>
            <p:nvPr>
              <p:extLst>
                <p:ext uri="{D42A27DB-BD31-4B8C-83A1-F6EECF244321}">
                  <p14:modId xmlns:p14="http://schemas.microsoft.com/office/powerpoint/2010/main" val="2531479937"/>
                </p:ext>
              </p:extLst>
            </p:nvPr>
          </p:nvGraphicFramePr>
          <p:xfrm>
            <a:off x="2087724" y="3110317"/>
            <a:ext cx="233363" cy="306387"/>
          </p:xfrm>
          <a:graphic>
            <a:graphicData uri="http://schemas.openxmlformats.org/presentationml/2006/ole">
              <mc:AlternateContent xmlns:mc="http://schemas.openxmlformats.org/markup-compatibility/2006">
                <mc:Choice xmlns:v="urn:schemas-microsoft-com:vml" Requires="v">
                  <p:oleObj spid="_x0000_s30819" name="公式" r:id="rId10" imgW="164880" imgH="215640" progId="Equation.3">
                    <p:embed/>
                  </p:oleObj>
                </mc:Choice>
                <mc:Fallback>
                  <p:oleObj name="公式" r:id="rId10" imgW="164880" imgH="215640" progId="Equation.3">
                    <p:embed/>
                    <p:pic>
                      <p:nvPicPr>
                        <p:cNvPr id="0" name="对象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7724" y="3110317"/>
                          <a:ext cx="2333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val="764410565"/>
                </p:ext>
              </p:extLst>
            </p:nvPr>
          </p:nvGraphicFramePr>
          <p:xfrm>
            <a:off x="755700" y="3118683"/>
            <a:ext cx="215900" cy="306388"/>
          </p:xfrm>
          <a:graphic>
            <a:graphicData uri="http://schemas.openxmlformats.org/presentationml/2006/ole">
              <mc:AlternateContent xmlns:mc="http://schemas.openxmlformats.org/markup-compatibility/2006">
                <mc:Choice xmlns:v="urn:schemas-microsoft-com:vml" Requires="v">
                  <p:oleObj spid="_x0000_s30820" name="公式" r:id="rId12" imgW="152268" imgH="215713" progId="Equation.3">
                    <p:embed/>
                  </p:oleObj>
                </mc:Choice>
                <mc:Fallback>
                  <p:oleObj name="公式" r:id="rId12" imgW="152268" imgH="215713" progId="Equation.3">
                    <p:embed/>
                    <p:pic>
                      <p:nvPicPr>
                        <p:cNvPr id="0" name="对象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700" y="3118683"/>
                          <a:ext cx="2159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3" name="直接连接符 52"/>
            <p:cNvCxnSpPr/>
            <p:nvPr/>
          </p:nvCxnSpPr>
          <p:spPr>
            <a:xfrm>
              <a:off x="899592" y="2600908"/>
              <a:ext cx="126014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99592" y="3032956"/>
              <a:ext cx="126014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935596" y="3465004"/>
              <a:ext cx="126014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899592" y="2600908"/>
              <a:ext cx="1224136" cy="43204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935596" y="3032956"/>
              <a:ext cx="1224136" cy="43204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971600" y="3465004"/>
              <a:ext cx="1224136" cy="432048"/>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87524" y="2600908"/>
              <a:ext cx="612068"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87524" y="3897052"/>
              <a:ext cx="72008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aphicFrame>
          <p:nvGraphicFramePr>
            <p:cNvPr id="69" name="对象 68"/>
            <p:cNvGraphicFramePr>
              <a:graphicFrameLocks noChangeAspect="1"/>
            </p:cNvGraphicFramePr>
            <p:nvPr>
              <p:extLst>
                <p:ext uri="{D42A27DB-BD31-4B8C-83A1-F6EECF244321}">
                  <p14:modId xmlns:p14="http://schemas.microsoft.com/office/powerpoint/2010/main" val="700173950"/>
                </p:ext>
              </p:extLst>
            </p:nvPr>
          </p:nvGraphicFramePr>
          <p:xfrm>
            <a:off x="431540" y="3510210"/>
            <a:ext cx="298450" cy="350838"/>
          </p:xfrm>
          <a:graphic>
            <a:graphicData uri="http://schemas.openxmlformats.org/presentationml/2006/ole">
              <mc:AlternateContent xmlns:mc="http://schemas.openxmlformats.org/markup-compatibility/2006">
                <mc:Choice xmlns:v="urn:schemas-microsoft-com:vml" Requires="v">
                  <p:oleObj spid="_x0000_s30821" name="Equation" r:id="rId14" imgW="152280" imgH="177480" progId="Equation.DSMT4">
                    <p:embed/>
                  </p:oleObj>
                </mc:Choice>
                <mc:Fallback>
                  <p:oleObj name="Equation" r:id="rId14" imgW="152280" imgH="177480" progId="Equation.DSMT4">
                    <p:embed/>
                    <p:pic>
                      <p:nvPicPr>
                        <p:cNvPr id="0" name="对象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540" y="3510210"/>
                          <a:ext cx="2984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3162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down)">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764704"/>
            <a:ext cx="8208912" cy="5832648"/>
          </a:xfrm>
        </p:spPr>
        <p:txBody>
          <a:bodyPr>
            <a:normAutofit/>
          </a:bodyPr>
          <a:lstStyle/>
          <a:p>
            <a:pPr marL="0" indent="0">
              <a:buNone/>
            </a:pPr>
            <a:r>
              <a:rPr lang="zh-CN" altLang="en-US" b="1" dirty="0" smtClean="0">
                <a:solidFill>
                  <a:srgbClr val="7030A0"/>
                </a:solidFill>
              </a:rPr>
              <a:t>（</a:t>
            </a:r>
            <a:r>
              <a:rPr lang="en-US" altLang="zh-CN" b="1" dirty="0">
                <a:solidFill>
                  <a:srgbClr val="7030A0"/>
                </a:solidFill>
              </a:rPr>
              <a:t>3</a:t>
            </a:r>
            <a:r>
              <a:rPr lang="zh-CN" altLang="en-US" b="1" dirty="0" smtClean="0">
                <a:solidFill>
                  <a:srgbClr val="7030A0"/>
                </a:solidFill>
              </a:rPr>
              <a:t>）电子制冷：</a:t>
            </a:r>
            <a:endParaRPr lang="en-US" altLang="zh-CN" b="1" dirty="0" smtClean="0">
              <a:solidFill>
                <a:srgbClr val="7030A0"/>
              </a:solidFill>
            </a:endParaRPr>
          </a:p>
          <a:p>
            <a:r>
              <a:rPr lang="zh-CN" altLang="en-US" dirty="0" smtClean="0"/>
              <a:t>可用半导体材料制成制冷器或加热器。</a:t>
            </a:r>
            <a:endParaRPr lang="en-US" altLang="zh-CN" dirty="0" smtClean="0"/>
          </a:p>
        </p:txBody>
      </p:sp>
      <p:grpSp>
        <p:nvGrpSpPr>
          <p:cNvPr id="26" name="组合 25"/>
          <p:cNvGrpSpPr/>
          <p:nvPr/>
        </p:nvGrpSpPr>
        <p:grpSpPr>
          <a:xfrm>
            <a:off x="143508" y="2312876"/>
            <a:ext cx="4106862" cy="2843324"/>
            <a:chOff x="223838" y="2312876"/>
            <a:chExt cx="4106862" cy="2843324"/>
          </a:xfrm>
        </p:grpSpPr>
        <p:graphicFrame>
          <p:nvGraphicFramePr>
            <p:cNvPr id="9" name="对象 8"/>
            <p:cNvGraphicFramePr>
              <a:graphicFrameLocks noChangeAspect="1"/>
            </p:cNvGraphicFramePr>
            <p:nvPr>
              <p:extLst>
                <p:ext uri="{D42A27DB-BD31-4B8C-83A1-F6EECF244321}">
                  <p14:modId xmlns:p14="http://schemas.microsoft.com/office/powerpoint/2010/main" val="1026413116"/>
                </p:ext>
              </p:extLst>
            </p:nvPr>
          </p:nvGraphicFramePr>
          <p:xfrm>
            <a:off x="2159732" y="2312876"/>
            <a:ext cx="216024" cy="234026"/>
          </p:xfrm>
          <a:graphic>
            <a:graphicData uri="http://schemas.openxmlformats.org/presentationml/2006/ole">
              <mc:AlternateContent xmlns:mc="http://schemas.openxmlformats.org/markup-compatibility/2006">
                <mc:Choice xmlns:v="urn:schemas-microsoft-com:vml" Requires="v">
                  <p:oleObj spid="_x0000_s32905" name="公式" r:id="rId4" imgW="152280" imgH="164880" progId="Equation.3">
                    <p:embed/>
                  </p:oleObj>
                </mc:Choice>
                <mc:Fallback>
                  <p:oleObj name="公式" r:id="rId4" imgW="152280" imgH="164880" progId="Equation.3">
                    <p:embed/>
                    <p:pic>
                      <p:nvPicPr>
                        <p:cNvPr id="0" name=""/>
                        <p:cNvPicPr/>
                        <p:nvPr/>
                      </p:nvPicPr>
                      <p:blipFill>
                        <a:blip r:embed="rId5"/>
                        <a:stretch>
                          <a:fillRect/>
                        </a:stretch>
                      </p:blipFill>
                      <p:spPr>
                        <a:xfrm>
                          <a:off x="2159732" y="2312876"/>
                          <a:ext cx="216024" cy="23402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130272402"/>
                </p:ext>
              </p:extLst>
            </p:nvPr>
          </p:nvGraphicFramePr>
          <p:xfrm>
            <a:off x="2184826" y="4166701"/>
            <a:ext cx="215900" cy="233363"/>
          </p:xfrm>
          <a:graphic>
            <a:graphicData uri="http://schemas.openxmlformats.org/presentationml/2006/ole">
              <mc:AlternateContent xmlns:mc="http://schemas.openxmlformats.org/markup-compatibility/2006">
                <mc:Choice xmlns:v="urn:schemas-microsoft-com:vml" Requires="v">
                  <p:oleObj spid="_x0000_s32906" name="公式" r:id="rId6" imgW="152280" imgH="164880" progId="Equation.3">
                    <p:embed/>
                  </p:oleObj>
                </mc:Choice>
                <mc:Fallback>
                  <p:oleObj name="公式" r:id="rId6" imgW="152280" imgH="164880" progId="Equation.3">
                    <p:embed/>
                    <p:pic>
                      <p:nvPicPr>
                        <p:cNvPr id="0" name=""/>
                        <p:cNvPicPr>
                          <a:picLocks noChangeAspect="1" noChangeArrowheads="1"/>
                        </p:cNvPicPr>
                        <p:nvPr/>
                      </p:nvPicPr>
                      <p:blipFill>
                        <a:blip r:embed="rId7"/>
                        <a:srcRect/>
                        <a:stretch>
                          <a:fillRect/>
                        </a:stretch>
                      </p:blipFill>
                      <p:spPr bwMode="auto">
                        <a:xfrm>
                          <a:off x="2184826" y="4166701"/>
                          <a:ext cx="2159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44961373"/>
                </p:ext>
              </p:extLst>
            </p:nvPr>
          </p:nvGraphicFramePr>
          <p:xfrm>
            <a:off x="899592" y="3239802"/>
            <a:ext cx="233362" cy="306387"/>
          </p:xfrm>
          <a:graphic>
            <a:graphicData uri="http://schemas.openxmlformats.org/presentationml/2006/ole">
              <mc:AlternateContent xmlns:mc="http://schemas.openxmlformats.org/markup-compatibility/2006">
                <mc:Choice xmlns:v="urn:schemas-microsoft-com:vml" Requires="v">
                  <p:oleObj spid="_x0000_s32907" name="公式" r:id="rId8" imgW="164880" imgH="215640" progId="Equation.3">
                    <p:embed/>
                  </p:oleObj>
                </mc:Choice>
                <mc:Fallback>
                  <p:oleObj name="公式" r:id="rId8" imgW="164880" imgH="215640" progId="Equation.3">
                    <p:embed/>
                    <p:pic>
                      <p:nvPicPr>
                        <p:cNvPr id="0" name=""/>
                        <p:cNvPicPr/>
                        <p:nvPr/>
                      </p:nvPicPr>
                      <p:blipFill>
                        <a:blip r:embed="rId9"/>
                        <a:stretch>
                          <a:fillRect/>
                        </a:stretch>
                      </p:blipFill>
                      <p:spPr>
                        <a:xfrm>
                          <a:off x="899592" y="3239802"/>
                          <a:ext cx="233362" cy="30638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411327420"/>
                </p:ext>
              </p:extLst>
            </p:nvPr>
          </p:nvGraphicFramePr>
          <p:xfrm>
            <a:off x="3311860" y="3107995"/>
            <a:ext cx="216024" cy="306034"/>
          </p:xfrm>
          <a:graphic>
            <a:graphicData uri="http://schemas.openxmlformats.org/presentationml/2006/ole">
              <mc:AlternateContent xmlns:mc="http://schemas.openxmlformats.org/markup-compatibility/2006">
                <mc:Choice xmlns:v="urn:schemas-microsoft-com:vml" Requires="v">
                  <p:oleObj spid="_x0000_s32908" name="公式" r:id="rId10" imgW="152280" imgH="215640" progId="Equation.3">
                    <p:embed/>
                  </p:oleObj>
                </mc:Choice>
                <mc:Fallback>
                  <p:oleObj name="公式" r:id="rId10" imgW="15228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1860" y="3107995"/>
                          <a:ext cx="216024" cy="306034"/>
                        </a:xfrm>
                        <a:prstGeom prst="rect">
                          <a:avLst/>
                        </a:prstGeom>
                        <a:noFill/>
                        <a:ln>
                          <a:noFill/>
                        </a:ln>
                      </p:spPr>
                    </p:pic>
                  </p:oleObj>
                </mc:Fallback>
              </mc:AlternateContent>
            </a:graphicData>
          </a:graphic>
        </p:graphicFrame>
        <p:cxnSp>
          <p:nvCxnSpPr>
            <p:cNvPr id="23" name="直接连接符 22"/>
            <p:cNvCxnSpPr/>
            <p:nvPr/>
          </p:nvCxnSpPr>
          <p:spPr>
            <a:xfrm flipH="1">
              <a:off x="1655676" y="3695564"/>
              <a:ext cx="72008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直接箭头连接符 24"/>
            <p:cNvCxnSpPr/>
            <p:nvPr/>
          </p:nvCxnSpPr>
          <p:spPr>
            <a:xfrm flipV="1">
              <a:off x="1655676" y="3119500"/>
              <a:ext cx="0" cy="5760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 name="任意多边形 5"/>
            <p:cNvSpPr/>
            <p:nvPr/>
          </p:nvSpPr>
          <p:spPr>
            <a:xfrm>
              <a:off x="1151620" y="2628927"/>
              <a:ext cx="2168769" cy="750277"/>
            </a:xfrm>
            <a:custGeom>
              <a:avLst/>
              <a:gdLst>
                <a:gd name="connsiteX0" fmla="*/ 0 w 2168769"/>
                <a:gd name="connsiteY0" fmla="*/ 750277 h 750277"/>
                <a:gd name="connsiteX1" fmla="*/ 0 w 2168769"/>
                <a:gd name="connsiteY1" fmla="*/ 0 h 750277"/>
                <a:gd name="connsiteX2" fmla="*/ 2168769 w 2168769"/>
                <a:gd name="connsiteY2" fmla="*/ 0 h 750277"/>
                <a:gd name="connsiteX3" fmla="*/ 2157046 w 2168769"/>
                <a:gd name="connsiteY3" fmla="*/ 750277 h 750277"/>
                <a:gd name="connsiteX4" fmla="*/ 1969476 w 2168769"/>
                <a:gd name="connsiteY4" fmla="*/ 750277 h 750277"/>
                <a:gd name="connsiteX5" fmla="*/ 1969476 w 2168769"/>
                <a:gd name="connsiteY5" fmla="*/ 211015 h 750277"/>
                <a:gd name="connsiteX6" fmla="*/ 211015 w 2168769"/>
                <a:gd name="connsiteY6" fmla="*/ 199292 h 750277"/>
                <a:gd name="connsiteX7" fmla="*/ 211015 w 2168769"/>
                <a:gd name="connsiteY7" fmla="*/ 750277 h 75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8769" h="750277">
                  <a:moveTo>
                    <a:pt x="0" y="750277"/>
                  </a:moveTo>
                  <a:lnTo>
                    <a:pt x="0" y="0"/>
                  </a:lnTo>
                  <a:lnTo>
                    <a:pt x="2168769" y="0"/>
                  </a:lnTo>
                  <a:lnTo>
                    <a:pt x="2157046" y="750277"/>
                  </a:lnTo>
                  <a:lnTo>
                    <a:pt x="1969476" y="750277"/>
                  </a:lnTo>
                  <a:lnTo>
                    <a:pt x="1969476" y="211015"/>
                  </a:lnTo>
                  <a:lnTo>
                    <a:pt x="211015" y="199292"/>
                  </a:lnTo>
                  <a:lnTo>
                    <a:pt x="211015" y="750277"/>
                  </a:lnTo>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任意多边形 17"/>
            <p:cNvSpPr/>
            <p:nvPr/>
          </p:nvSpPr>
          <p:spPr>
            <a:xfrm flipV="1">
              <a:off x="1143091" y="3378460"/>
              <a:ext cx="2168769" cy="750277"/>
            </a:xfrm>
            <a:custGeom>
              <a:avLst/>
              <a:gdLst>
                <a:gd name="connsiteX0" fmla="*/ 0 w 2168769"/>
                <a:gd name="connsiteY0" fmla="*/ 750277 h 750277"/>
                <a:gd name="connsiteX1" fmla="*/ 0 w 2168769"/>
                <a:gd name="connsiteY1" fmla="*/ 0 h 750277"/>
                <a:gd name="connsiteX2" fmla="*/ 2168769 w 2168769"/>
                <a:gd name="connsiteY2" fmla="*/ 0 h 750277"/>
                <a:gd name="connsiteX3" fmla="*/ 2157046 w 2168769"/>
                <a:gd name="connsiteY3" fmla="*/ 750277 h 750277"/>
                <a:gd name="connsiteX4" fmla="*/ 1969476 w 2168769"/>
                <a:gd name="connsiteY4" fmla="*/ 750277 h 750277"/>
                <a:gd name="connsiteX5" fmla="*/ 1969476 w 2168769"/>
                <a:gd name="connsiteY5" fmla="*/ 211015 h 750277"/>
                <a:gd name="connsiteX6" fmla="*/ 211015 w 2168769"/>
                <a:gd name="connsiteY6" fmla="*/ 199292 h 750277"/>
                <a:gd name="connsiteX7" fmla="*/ 211015 w 2168769"/>
                <a:gd name="connsiteY7" fmla="*/ 750277 h 75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8769" h="750277">
                  <a:moveTo>
                    <a:pt x="0" y="750277"/>
                  </a:moveTo>
                  <a:lnTo>
                    <a:pt x="0" y="0"/>
                  </a:lnTo>
                  <a:lnTo>
                    <a:pt x="2168769" y="0"/>
                  </a:lnTo>
                  <a:lnTo>
                    <a:pt x="2157046" y="750277"/>
                  </a:lnTo>
                  <a:lnTo>
                    <a:pt x="1969476" y="750277"/>
                  </a:lnTo>
                  <a:lnTo>
                    <a:pt x="1969476" y="211015"/>
                  </a:lnTo>
                  <a:lnTo>
                    <a:pt x="211015" y="199292"/>
                  </a:lnTo>
                  <a:lnTo>
                    <a:pt x="211015" y="750277"/>
                  </a:lnTo>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1403648" y="3104783"/>
              <a:ext cx="216024" cy="489701"/>
              <a:chOff x="5112060" y="1556792"/>
              <a:chExt cx="216024" cy="489701"/>
            </a:xfrm>
          </p:grpSpPr>
          <p:cxnSp>
            <p:nvCxnSpPr>
              <p:cNvPr id="13" name="直接连接符 12"/>
              <p:cNvCxnSpPr/>
              <p:nvPr/>
            </p:nvCxnSpPr>
            <p:spPr>
              <a:xfrm>
                <a:off x="5112060" y="1758461"/>
                <a:ext cx="216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5220072" y="1556792"/>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220072" y="1844824"/>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148064" y="1844824"/>
                <a:ext cx="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2843808" y="3104783"/>
              <a:ext cx="216024" cy="489701"/>
              <a:chOff x="5112060" y="1556792"/>
              <a:chExt cx="216024" cy="489701"/>
            </a:xfrm>
          </p:grpSpPr>
          <p:cxnSp>
            <p:nvCxnSpPr>
              <p:cNvPr id="36" name="直接连接符 35"/>
              <p:cNvCxnSpPr/>
              <p:nvPr/>
            </p:nvCxnSpPr>
            <p:spPr>
              <a:xfrm>
                <a:off x="5112060" y="1758461"/>
                <a:ext cx="216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5220072" y="1556792"/>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5220072" y="1844824"/>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148064" y="1844824"/>
                <a:ext cx="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rot="16200000">
              <a:off x="2130905" y="2737566"/>
              <a:ext cx="216024" cy="489701"/>
              <a:chOff x="5112060" y="1556792"/>
              <a:chExt cx="216024" cy="489701"/>
            </a:xfrm>
          </p:grpSpPr>
          <p:cxnSp>
            <p:nvCxnSpPr>
              <p:cNvPr id="41" name="直接连接符 40"/>
              <p:cNvCxnSpPr/>
              <p:nvPr/>
            </p:nvCxnSpPr>
            <p:spPr>
              <a:xfrm>
                <a:off x="5112060" y="1758461"/>
                <a:ext cx="216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5220072" y="1556792"/>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5220072" y="1844824"/>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148064" y="1844824"/>
                <a:ext cx="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rot="16200000">
              <a:off x="2152555" y="3529654"/>
              <a:ext cx="216024" cy="489701"/>
              <a:chOff x="5112060" y="1556792"/>
              <a:chExt cx="216024" cy="489701"/>
            </a:xfrm>
          </p:grpSpPr>
          <p:cxnSp>
            <p:nvCxnSpPr>
              <p:cNvPr id="46" name="直接连接符 45"/>
              <p:cNvCxnSpPr/>
              <p:nvPr/>
            </p:nvCxnSpPr>
            <p:spPr>
              <a:xfrm>
                <a:off x="5112060" y="1758461"/>
                <a:ext cx="216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220072" y="1556792"/>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5220072" y="1844824"/>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148064" y="1844824"/>
                <a:ext cx="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584602" y="3902860"/>
              <a:ext cx="439209" cy="246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rot="5400000" flipH="1">
              <a:off x="2706969" y="3796218"/>
              <a:ext cx="216024" cy="489701"/>
              <a:chOff x="5112060" y="1556792"/>
              <a:chExt cx="216024" cy="489701"/>
            </a:xfrm>
          </p:grpSpPr>
          <p:cxnSp>
            <p:nvCxnSpPr>
              <p:cNvPr id="54" name="直接连接符 53"/>
              <p:cNvCxnSpPr/>
              <p:nvPr/>
            </p:nvCxnSpPr>
            <p:spPr>
              <a:xfrm>
                <a:off x="5112060" y="1758461"/>
                <a:ext cx="2160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5220072" y="1556792"/>
                <a:ext cx="0" cy="2016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220072" y="1844824"/>
                <a:ext cx="0" cy="2016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148064" y="1844824"/>
                <a:ext cx="144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4" name="对象 3"/>
            <p:cNvGraphicFramePr>
              <a:graphicFrameLocks noChangeAspect="1"/>
            </p:cNvGraphicFramePr>
            <p:nvPr>
              <p:extLst>
                <p:ext uri="{D42A27DB-BD31-4B8C-83A1-F6EECF244321}">
                  <p14:modId xmlns:p14="http://schemas.microsoft.com/office/powerpoint/2010/main" val="3570013355"/>
                </p:ext>
              </p:extLst>
            </p:nvPr>
          </p:nvGraphicFramePr>
          <p:xfrm>
            <a:off x="2663788" y="4149080"/>
            <a:ext cx="323403" cy="357747"/>
          </p:xfrm>
          <a:graphic>
            <a:graphicData uri="http://schemas.openxmlformats.org/presentationml/2006/ole">
              <mc:AlternateContent xmlns:mc="http://schemas.openxmlformats.org/markup-compatibility/2006">
                <mc:Choice xmlns:v="urn:schemas-microsoft-com:vml" Requires="v">
                  <p:oleObj spid="_x0000_s32909" name="Equation" r:id="rId12" imgW="126720" imgH="139680" progId="Equation.DSMT4">
                    <p:embed/>
                  </p:oleObj>
                </mc:Choice>
                <mc:Fallback>
                  <p:oleObj name="Equation" r:id="rId12" imgW="126720" imgH="139680" progId="Equation.DSMT4">
                    <p:embed/>
                    <p:pic>
                      <p:nvPicPr>
                        <p:cNvPr id="0" name="对象 9"/>
                        <p:cNvPicPr>
                          <a:picLocks noChangeAspect="1" noChangeArrowheads="1"/>
                        </p:cNvPicPr>
                        <p:nvPr/>
                      </p:nvPicPr>
                      <p:blipFill>
                        <a:blip r:embed="rId13"/>
                        <a:srcRect/>
                        <a:stretch>
                          <a:fillRect/>
                        </a:stretch>
                      </p:blipFill>
                      <p:spPr bwMode="auto">
                        <a:xfrm>
                          <a:off x="2663788" y="4149080"/>
                          <a:ext cx="323403" cy="357747"/>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47623383"/>
                </p:ext>
              </p:extLst>
            </p:nvPr>
          </p:nvGraphicFramePr>
          <p:xfrm>
            <a:off x="1370968" y="4581525"/>
            <a:ext cx="1825625" cy="574675"/>
          </p:xfrm>
          <a:graphic>
            <a:graphicData uri="http://schemas.openxmlformats.org/presentationml/2006/ole">
              <mc:AlternateContent xmlns:mc="http://schemas.openxmlformats.org/markup-compatibility/2006">
                <mc:Choice xmlns:v="urn:schemas-microsoft-com:vml" Requires="v">
                  <p:oleObj spid="_x0000_s32910" name="Equation" r:id="rId14" imgW="647640" imgH="203040" progId="Equation.DSMT4">
                    <p:embed/>
                  </p:oleObj>
                </mc:Choice>
                <mc:Fallback>
                  <p:oleObj name="Equation" r:id="rId14" imgW="647640" imgH="203040" progId="Equation.DSMT4">
                    <p:embed/>
                    <p:pic>
                      <p:nvPicPr>
                        <p:cNvPr id="0" name="对象 4"/>
                        <p:cNvPicPr>
                          <a:picLocks noChangeAspect="1" noChangeArrowheads="1"/>
                        </p:cNvPicPr>
                        <p:nvPr/>
                      </p:nvPicPr>
                      <p:blipFill>
                        <a:blip r:embed="rId15"/>
                        <a:srcRect/>
                        <a:stretch>
                          <a:fillRect/>
                        </a:stretch>
                      </p:blipFill>
                      <p:spPr bwMode="auto">
                        <a:xfrm>
                          <a:off x="1370968" y="4581525"/>
                          <a:ext cx="1825625" cy="574675"/>
                        </a:xfrm>
                        <a:prstGeom prst="rect">
                          <a:avLst/>
                        </a:prstGeom>
                        <a:noFill/>
                        <a:ln>
                          <a:noFill/>
                        </a:ln>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754527752"/>
                </p:ext>
              </p:extLst>
            </p:nvPr>
          </p:nvGraphicFramePr>
          <p:xfrm>
            <a:off x="223838" y="2924175"/>
            <a:ext cx="790575" cy="976313"/>
          </p:xfrm>
          <a:graphic>
            <a:graphicData uri="http://schemas.openxmlformats.org/presentationml/2006/ole">
              <mc:AlternateContent xmlns:mc="http://schemas.openxmlformats.org/markup-compatibility/2006">
                <mc:Choice xmlns:v="urn:schemas-microsoft-com:vml" Requires="v">
                  <p:oleObj spid="_x0000_s32911" name="Equation" r:id="rId16" imgW="558720" imgH="685800" progId="Equation.DSMT4">
                    <p:embed/>
                  </p:oleObj>
                </mc:Choice>
                <mc:Fallback>
                  <p:oleObj name="Equation" r:id="rId16" imgW="558720" imgH="685800" progId="Equation.DSMT4">
                    <p:embed/>
                    <p:pic>
                      <p:nvPicPr>
                        <p:cNvPr id="0" name="对象 10"/>
                        <p:cNvPicPr>
                          <a:picLocks noChangeAspect="1" noChangeArrowheads="1"/>
                        </p:cNvPicPr>
                        <p:nvPr/>
                      </p:nvPicPr>
                      <p:blipFill>
                        <a:blip r:embed="rId17"/>
                        <a:srcRect/>
                        <a:stretch>
                          <a:fillRect/>
                        </a:stretch>
                      </p:blipFill>
                      <p:spPr bwMode="auto">
                        <a:xfrm>
                          <a:off x="223838" y="2924175"/>
                          <a:ext cx="79057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883423386"/>
                </p:ext>
              </p:extLst>
            </p:nvPr>
          </p:nvGraphicFramePr>
          <p:xfrm>
            <a:off x="3540125" y="2905125"/>
            <a:ext cx="790575" cy="976313"/>
          </p:xfrm>
          <a:graphic>
            <a:graphicData uri="http://schemas.openxmlformats.org/presentationml/2006/ole">
              <mc:AlternateContent xmlns:mc="http://schemas.openxmlformats.org/markup-compatibility/2006">
                <mc:Choice xmlns:v="urn:schemas-microsoft-com:vml" Requires="v">
                  <p:oleObj spid="_x0000_s32912" name="Equation" r:id="rId18" imgW="558720" imgH="685800" progId="Equation.DSMT4">
                    <p:embed/>
                  </p:oleObj>
                </mc:Choice>
                <mc:Fallback>
                  <p:oleObj name="Equation" r:id="rId18" imgW="558720" imgH="685800" progId="Equation.DSMT4">
                    <p:embed/>
                    <p:pic>
                      <p:nvPicPr>
                        <p:cNvPr id="0" name="对象 14"/>
                        <p:cNvPicPr>
                          <a:picLocks noChangeAspect="1" noChangeArrowheads="1"/>
                        </p:cNvPicPr>
                        <p:nvPr/>
                      </p:nvPicPr>
                      <p:blipFill>
                        <a:blip r:embed="rId19"/>
                        <a:srcRect/>
                        <a:stretch>
                          <a:fillRect/>
                        </a:stretch>
                      </p:blipFill>
                      <p:spPr bwMode="auto">
                        <a:xfrm>
                          <a:off x="3540125" y="2905125"/>
                          <a:ext cx="79057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7" name="组合 26"/>
          <p:cNvGrpSpPr/>
          <p:nvPr/>
        </p:nvGrpSpPr>
        <p:grpSpPr>
          <a:xfrm>
            <a:off x="4431010" y="2276872"/>
            <a:ext cx="4029422" cy="2771378"/>
            <a:chOff x="4393493" y="2276872"/>
            <a:chExt cx="4029422" cy="2771378"/>
          </a:xfrm>
        </p:grpSpPr>
        <p:graphicFrame>
          <p:nvGraphicFramePr>
            <p:cNvPr id="58" name="对象 57"/>
            <p:cNvGraphicFramePr>
              <a:graphicFrameLocks noChangeAspect="1"/>
            </p:cNvGraphicFramePr>
            <p:nvPr>
              <p:extLst>
                <p:ext uri="{D42A27DB-BD31-4B8C-83A1-F6EECF244321}">
                  <p14:modId xmlns:p14="http://schemas.microsoft.com/office/powerpoint/2010/main" val="3293680752"/>
                </p:ext>
              </p:extLst>
            </p:nvPr>
          </p:nvGraphicFramePr>
          <p:xfrm>
            <a:off x="6300192" y="2276872"/>
            <a:ext cx="216024" cy="234026"/>
          </p:xfrm>
          <a:graphic>
            <a:graphicData uri="http://schemas.openxmlformats.org/presentationml/2006/ole">
              <mc:AlternateContent xmlns:mc="http://schemas.openxmlformats.org/markup-compatibility/2006">
                <mc:Choice xmlns:v="urn:schemas-microsoft-com:vml" Requires="v">
                  <p:oleObj spid="_x0000_s32913" name="公式" r:id="rId20" imgW="152280" imgH="164880" progId="Equation.3">
                    <p:embed/>
                  </p:oleObj>
                </mc:Choice>
                <mc:Fallback>
                  <p:oleObj name="公式" r:id="rId20" imgW="152280" imgH="164880" progId="Equation.3">
                    <p:embed/>
                    <p:pic>
                      <p:nvPicPr>
                        <p:cNvPr id="0" name=""/>
                        <p:cNvPicPr/>
                        <p:nvPr/>
                      </p:nvPicPr>
                      <p:blipFill>
                        <a:blip r:embed="rId5"/>
                        <a:stretch>
                          <a:fillRect/>
                        </a:stretch>
                      </p:blipFill>
                      <p:spPr>
                        <a:xfrm>
                          <a:off x="6300192" y="2276872"/>
                          <a:ext cx="216024" cy="234026"/>
                        </a:xfrm>
                        <a:prstGeom prst="rect">
                          <a:avLst/>
                        </a:prstGeom>
                      </p:spPr>
                    </p:pic>
                  </p:oleObj>
                </mc:Fallback>
              </mc:AlternateContent>
            </a:graphicData>
          </a:graphic>
        </p:graphicFrame>
        <p:graphicFrame>
          <p:nvGraphicFramePr>
            <p:cNvPr id="62" name="对象 61"/>
            <p:cNvGraphicFramePr>
              <a:graphicFrameLocks noChangeAspect="1"/>
            </p:cNvGraphicFramePr>
            <p:nvPr>
              <p:extLst>
                <p:ext uri="{D42A27DB-BD31-4B8C-83A1-F6EECF244321}">
                  <p14:modId xmlns:p14="http://schemas.microsoft.com/office/powerpoint/2010/main" val="654175758"/>
                </p:ext>
              </p:extLst>
            </p:nvPr>
          </p:nvGraphicFramePr>
          <p:xfrm>
            <a:off x="6325286" y="4130697"/>
            <a:ext cx="215900" cy="233363"/>
          </p:xfrm>
          <a:graphic>
            <a:graphicData uri="http://schemas.openxmlformats.org/presentationml/2006/ole">
              <mc:AlternateContent xmlns:mc="http://schemas.openxmlformats.org/markup-compatibility/2006">
                <mc:Choice xmlns:v="urn:schemas-microsoft-com:vml" Requires="v">
                  <p:oleObj spid="_x0000_s32914" name="公式" r:id="rId21" imgW="152280" imgH="164880" progId="Equation.3">
                    <p:embed/>
                  </p:oleObj>
                </mc:Choice>
                <mc:Fallback>
                  <p:oleObj name="公式" r:id="rId21" imgW="152280" imgH="164880" progId="Equation.3">
                    <p:embed/>
                    <p:pic>
                      <p:nvPicPr>
                        <p:cNvPr id="0" name=""/>
                        <p:cNvPicPr>
                          <a:picLocks noChangeAspect="1" noChangeArrowheads="1"/>
                        </p:cNvPicPr>
                        <p:nvPr/>
                      </p:nvPicPr>
                      <p:blipFill>
                        <a:blip r:embed="rId7"/>
                        <a:srcRect/>
                        <a:stretch>
                          <a:fillRect/>
                        </a:stretch>
                      </p:blipFill>
                      <p:spPr bwMode="auto">
                        <a:xfrm>
                          <a:off x="6325286" y="4130697"/>
                          <a:ext cx="2159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 name="对象 62"/>
            <p:cNvGraphicFramePr>
              <a:graphicFrameLocks noChangeAspect="1"/>
            </p:cNvGraphicFramePr>
            <p:nvPr>
              <p:extLst>
                <p:ext uri="{D42A27DB-BD31-4B8C-83A1-F6EECF244321}">
                  <p14:modId xmlns:p14="http://schemas.microsoft.com/office/powerpoint/2010/main" val="3302701106"/>
                </p:ext>
              </p:extLst>
            </p:nvPr>
          </p:nvGraphicFramePr>
          <p:xfrm>
            <a:off x="5040052" y="3203798"/>
            <a:ext cx="233362" cy="306387"/>
          </p:xfrm>
          <a:graphic>
            <a:graphicData uri="http://schemas.openxmlformats.org/presentationml/2006/ole">
              <mc:AlternateContent xmlns:mc="http://schemas.openxmlformats.org/markup-compatibility/2006">
                <mc:Choice xmlns:v="urn:schemas-microsoft-com:vml" Requires="v">
                  <p:oleObj spid="_x0000_s32915" name="公式" r:id="rId22" imgW="164880" imgH="215640" progId="Equation.3">
                    <p:embed/>
                  </p:oleObj>
                </mc:Choice>
                <mc:Fallback>
                  <p:oleObj name="公式" r:id="rId22" imgW="164880" imgH="215640" progId="Equation.3">
                    <p:embed/>
                    <p:pic>
                      <p:nvPicPr>
                        <p:cNvPr id="0" name=""/>
                        <p:cNvPicPr/>
                        <p:nvPr/>
                      </p:nvPicPr>
                      <p:blipFill>
                        <a:blip r:embed="rId9"/>
                        <a:stretch>
                          <a:fillRect/>
                        </a:stretch>
                      </p:blipFill>
                      <p:spPr>
                        <a:xfrm>
                          <a:off x="5040052" y="3203798"/>
                          <a:ext cx="233362" cy="306387"/>
                        </a:xfrm>
                        <a:prstGeom prst="rect">
                          <a:avLst/>
                        </a:prstGeom>
                      </p:spPr>
                    </p:pic>
                  </p:oleObj>
                </mc:Fallback>
              </mc:AlternateContent>
            </a:graphicData>
          </a:graphic>
        </p:graphicFrame>
        <p:graphicFrame>
          <p:nvGraphicFramePr>
            <p:cNvPr id="66" name="对象 65"/>
            <p:cNvGraphicFramePr>
              <a:graphicFrameLocks noChangeAspect="1"/>
            </p:cNvGraphicFramePr>
            <p:nvPr>
              <p:extLst>
                <p:ext uri="{D42A27DB-BD31-4B8C-83A1-F6EECF244321}">
                  <p14:modId xmlns:p14="http://schemas.microsoft.com/office/powerpoint/2010/main" val="717059699"/>
                </p:ext>
              </p:extLst>
            </p:nvPr>
          </p:nvGraphicFramePr>
          <p:xfrm>
            <a:off x="7452320" y="3071991"/>
            <a:ext cx="216024" cy="306034"/>
          </p:xfrm>
          <a:graphic>
            <a:graphicData uri="http://schemas.openxmlformats.org/presentationml/2006/ole">
              <mc:AlternateContent xmlns:mc="http://schemas.openxmlformats.org/markup-compatibility/2006">
                <mc:Choice xmlns:v="urn:schemas-microsoft-com:vml" Requires="v">
                  <p:oleObj spid="_x0000_s32916" name="公式" r:id="rId23" imgW="152280" imgH="215640" progId="Equation.3">
                    <p:embed/>
                  </p:oleObj>
                </mc:Choice>
                <mc:Fallback>
                  <p:oleObj name="公式" r:id="rId23" imgW="15228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52320" y="3071991"/>
                          <a:ext cx="216024" cy="306034"/>
                        </a:xfrm>
                        <a:prstGeom prst="rect">
                          <a:avLst/>
                        </a:prstGeom>
                        <a:noFill/>
                        <a:ln>
                          <a:noFill/>
                        </a:ln>
                      </p:spPr>
                    </p:pic>
                  </p:oleObj>
                </mc:Fallback>
              </mc:AlternateContent>
            </a:graphicData>
          </a:graphic>
        </p:graphicFrame>
        <p:cxnSp>
          <p:nvCxnSpPr>
            <p:cNvPr id="70" name="直接连接符 69"/>
            <p:cNvCxnSpPr/>
            <p:nvPr/>
          </p:nvCxnSpPr>
          <p:spPr>
            <a:xfrm flipH="1">
              <a:off x="5796136" y="3659560"/>
              <a:ext cx="72008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2" name="直接箭头连接符 71"/>
            <p:cNvCxnSpPr/>
            <p:nvPr/>
          </p:nvCxnSpPr>
          <p:spPr>
            <a:xfrm flipV="1">
              <a:off x="5796136" y="3083496"/>
              <a:ext cx="0" cy="5760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3" name="任意多边形 72"/>
            <p:cNvSpPr/>
            <p:nvPr/>
          </p:nvSpPr>
          <p:spPr>
            <a:xfrm>
              <a:off x="5282038" y="2592923"/>
              <a:ext cx="2168769" cy="750277"/>
            </a:xfrm>
            <a:custGeom>
              <a:avLst/>
              <a:gdLst>
                <a:gd name="connsiteX0" fmla="*/ 0 w 2168769"/>
                <a:gd name="connsiteY0" fmla="*/ 750277 h 750277"/>
                <a:gd name="connsiteX1" fmla="*/ 0 w 2168769"/>
                <a:gd name="connsiteY1" fmla="*/ 0 h 750277"/>
                <a:gd name="connsiteX2" fmla="*/ 2168769 w 2168769"/>
                <a:gd name="connsiteY2" fmla="*/ 0 h 750277"/>
                <a:gd name="connsiteX3" fmla="*/ 2157046 w 2168769"/>
                <a:gd name="connsiteY3" fmla="*/ 750277 h 750277"/>
                <a:gd name="connsiteX4" fmla="*/ 1969476 w 2168769"/>
                <a:gd name="connsiteY4" fmla="*/ 750277 h 750277"/>
                <a:gd name="connsiteX5" fmla="*/ 1969476 w 2168769"/>
                <a:gd name="connsiteY5" fmla="*/ 211015 h 750277"/>
                <a:gd name="connsiteX6" fmla="*/ 211015 w 2168769"/>
                <a:gd name="connsiteY6" fmla="*/ 199292 h 750277"/>
                <a:gd name="connsiteX7" fmla="*/ 211015 w 2168769"/>
                <a:gd name="connsiteY7" fmla="*/ 750277 h 75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8769" h="750277">
                  <a:moveTo>
                    <a:pt x="0" y="750277"/>
                  </a:moveTo>
                  <a:lnTo>
                    <a:pt x="0" y="0"/>
                  </a:lnTo>
                  <a:lnTo>
                    <a:pt x="2168769" y="0"/>
                  </a:lnTo>
                  <a:lnTo>
                    <a:pt x="2157046" y="750277"/>
                  </a:lnTo>
                  <a:lnTo>
                    <a:pt x="1969476" y="750277"/>
                  </a:lnTo>
                  <a:lnTo>
                    <a:pt x="1969476" y="211015"/>
                  </a:lnTo>
                  <a:lnTo>
                    <a:pt x="211015" y="199292"/>
                  </a:lnTo>
                  <a:lnTo>
                    <a:pt x="211015" y="750277"/>
                  </a:lnTo>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任意多边形 73"/>
            <p:cNvSpPr/>
            <p:nvPr/>
          </p:nvSpPr>
          <p:spPr>
            <a:xfrm flipV="1">
              <a:off x="5283551" y="3342456"/>
              <a:ext cx="2168769" cy="750277"/>
            </a:xfrm>
            <a:custGeom>
              <a:avLst/>
              <a:gdLst>
                <a:gd name="connsiteX0" fmla="*/ 0 w 2168769"/>
                <a:gd name="connsiteY0" fmla="*/ 750277 h 750277"/>
                <a:gd name="connsiteX1" fmla="*/ 0 w 2168769"/>
                <a:gd name="connsiteY1" fmla="*/ 0 h 750277"/>
                <a:gd name="connsiteX2" fmla="*/ 2168769 w 2168769"/>
                <a:gd name="connsiteY2" fmla="*/ 0 h 750277"/>
                <a:gd name="connsiteX3" fmla="*/ 2157046 w 2168769"/>
                <a:gd name="connsiteY3" fmla="*/ 750277 h 750277"/>
                <a:gd name="connsiteX4" fmla="*/ 1969476 w 2168769"/>
                <a:gd name="connsiteY4" fmla="*/ 750277 h 750277"/>
                <a:gd name="connsiteX5" fmla="*/ 1969476 w 2168769"/>
                <a:gd name="connsiteY5" fmla="*/ 211015 h 750277"/>
                <a:gd name="connsiteX6" fmla="*/ 211015 w 2168769"/>
                <a:gd name="connsiteY6" fmla="*/ 199292 h 750277"/>
                <a:gd name="connsiteX7" fmla="*/ 211015 w 2168769"/>
                <a:gd name="connsiteY7" fmla="*/ 750277 h 75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8769" h="750277">
                  <a:moveTo>
                    <a:pt x="0" y="750277"/>
                  </a:moveTo>
                  <a:lnTo>
                    <a:pt x="0" y="0"/>
                  </a:lnTo>
                  <a:lnTo>
                    <a:pt x="2168769" y="0"/>
                  </a:lnTo>
                  <a:lnTo>
                    <a:pt x="2157046" y="750277"/>
                  </a:lnTo>
                  <a:lnTo>
                    <a:pt x="1969476" y="750277"/>
                  </a:lnTo>
                  <a:lnTo>
                    <a:pt x="1969476" y="211015"/>
                  </a:lnTo>
                  <a:lnTo>
                    <a:pt x="211015" y="199292"/>
                  </a:lnTo>
                  <a:lnTo>
                    <a:pt x="211015" y="750277"/>
                  </a:lnTo>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5" name="组合 74"/>
            <p:cNvGrpSpPr/>
            <p:nvPr/>
          </p:nvGrpSpPr>
          <p:grpSpPr>
            <a:xfrm>
              <a:off x="5544108" y="3068779"/>
              <a:ext cx="216024" cy="489701"/>
              <a:chOff x="5112060" y="1556792"/>
              <a:chExt cx="216024" cy="489701"/>
            </a:xfrm>
          </p:grpSpPr>
          <p:cxnSp>
            <p:nvCxnSpPr>
              <p:cNvPr id="76" name="直接连接符 75"/>
              <p:cNvCxnSpPr/>
              <p:nvPr/>
            </p:nvCxnSpPr>
            <p:spPr>
              <a:xfrm>
                <a:off x="5112060" y="1758461"/>
                <a:ext cx="216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5220072" y="1556792"/>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5220072" y="1844824"/>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148064" y="1844824"/>
                <a:ext cx="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6984268" y="3068779"/>
              <a:ext cx="216024" cy="489701"/>
              <a:chOff x="5112060" y="1556792"/>
              <a:chExt cx="216024" cy="489701"/>
            </a:xfrm>
          </p:grpSpPr>
          <p:cxnSp>
            <p:nvCxnSpPr>
              <p:cNvPr id="81" name="直接连接符 80"/>
              <p:cNvCxnSpPr/>
              <p:nvPr/>
            </p:nvCxnSpPr>
            <p:spPr>
              <a:xfrm>
                <a:off x="5112060" y="1758461"/>
                <a:ext cx="216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5220072" y="1556792"/>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5220072" y="1844824"/>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148064" y="1844824"/>
                <a:ext cx="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rot="16200000">
              <a:off x="6271365" y="2701562"/>
              <a:ext cx="216024" cy="489701"/>
              <a:chOff x="5112060" y="1556792"/>
              <a:chExt cx="216024" cy="489701"/>
            </a:xfrm>
          </p:grpSpPr>
          <p:cxnSp>
            <p:nvCxnSpPr>
              <p:cNvPr id="86" name="直接连接符 85"/>
              <p:cNvCxnSpPr/>
              <p:nvPr/>
            </p:nvCxnSpPr>
            <p:spPr>
              <a:xfrm>
                <a:off x="5112060" y="1758461"/>
                <a:ext cx="216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5220072" y="1556792"/>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5220072" y="1844824"/>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5148064" y="1844824"/>
                <a:ext cx="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rot="16200000">
              <a:off x="6293015" y="3493650"/>
              <a:ext cx="216024" cy="489701"/>
              <a:chOff x="5112060" y="1556792"/>
              <a:chExt cx="216024" cy="489701"/>
            </a:xfrm>
          </p:grpSpPr>
          <p:cxnSp>
            <p:nvCxnSpPr>
              <p:cNvPr id="91" name="直接连接符 90"/>
              <p:cNvCxnSpPr/>
              <p:nvPr/>
            </p:nvCxnSpPr>
            <p:spPr>
              <a:xfrm>
                <a:off x="5112060" y="1758461"/>
                <a:ext cx="216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220072" y="1556792"/>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5220072" y="1844824"/>
                <a:ext cx="0" cy="2016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5148064" y="1844824"/>
                <a:ext cx="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5" name="矩形 94"/>
            <p:cNvSpPr/>
            <p:nvPr/>
          </p:nvSpPr>
          <p:spPr>
            <a:xfrm>
              <a:off x="6725062" y="3866856"/>
              <a:ext cx="439209" cy="246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组合 95"/>
            <p:cNvGrpSpPr/>
            <p:nvPr/>
          </p:nvGrpSpPr>
          <p:grpSpPr>
            <a:xfrm rot="16200000">
              <a:off x="6847429" y="3760214"/>
              <a:ext cx="216024" cy="489701"/>
              <a:chOff x="5112060" y="1556792"/>
              <a:chExt cx="216024" cy="489701"/>
            </a:xfrm>
          </p:grpSpPr>
          <p:cxnSp>
            <p:nvCxnSpPr>
              <p:cNvPr id="97" name="直接连接符 96"/>
              <p:cNvCxnSpPr/>
              <p:nvPr/>
            </p:nvCxnSpPr>
            <p:spPr>
              <a:xfrm>
                <a:off x="5112060" y="1758461"/>
                <a:ext cx="2160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5220072" y="1556792"/>
                <a:ext cx="0" cy="2016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5220072" y="1844824"/>
                <a:ext cx="0" cy="2016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5148064" y="1844824"/>
                <a:ext cx="144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01" name="对象 100"/>
            <p:cNvGraphicFramePr>
              <a:graphicFrameLocks noChangeAspect="1"/>
            </p:cNvGraphicFramePr>
            <p:nvPr>
              <p:extLst>
                <p:ext uri="{D42A27DB-BD31-4B8C-83A1-F6EECF244321}">
                  <p14:modId xmlns:p14="http://schemas.microsoft.com/office/powerpoint/2010/main" val="711327785"/>
                </p:ext>
              </p:extLst>
            </p:nvPr>
          </p:nvGraphicFramePr>
          <p:xfrm>
            <a:off x="6804248" y="4113076"/>
            <a:ext cx="323403" cy="357747"/>
          </p:xfrm>
          <a:graphic>
            <a:graphicData uri="http://schemas.openxmlformats.org/presentationml/2006/ole">
              <mc:AlternateContent xmlns:mc="http://schemas.openxmlformats.org/markup-compatibility/2006">
                <mc:Choice xmlns:v="urn:schemas-microsoft-com:vml" Requires="v">
                  <p:oleObj spid="_x0000_s32917" name="Equation" r:id="rId24" imgW="126720" imgH="139680" progId="Equation.DSMT4">
                    <p:embed/>
                  </p:oleObj>
                </mc:Choice>
                <mc:Fallback>
                  <p:oleObj name="Equation" r:id="rId24" imgW="126720" imgH="139680" progId="Equation.DSMT4">
                    <p:embed/>
                    <p:pic>
                      <p:nvPicPr>
                        <p:cNvPr id="0" name=""/>
                        <p:cNvPicPr>
                          <a:picLocks noChangeAspect="1" noChangeArrowheads="1"/>
                        </p:cNvPicPr>
                        <p:nvPr/>
                      </p:nvPicPr>
                      <p:blipFill>
                        <a:blip r:embed="rId25"/>
                        <a:srcRect/>
                        <a:stretch>
                          <a:fillRect/>
                        </a:stretch>
                      </p:blipFill>
                      <p:spPr bwMode="auto">
                        <a:xfrm>
                          <a:off x="6804248" y="4113076"/>
                          <a:ext cx="323403" cy="357747"/>
                        </a:xfrm>
                        <a:prstGeom prst="rect">
                          <a:avLst/>
                        </a:prstGeom>
                        <a:noFill/>
                        <a:ln>
                          <a:noFill/>
                        </a:ln>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23435576"/>
                </p:ext>
              </p:extLst>
            </p:nvPr>
          </p:nvGraphicFramePr>
          <p:xfrm>
            <a:off x="5633033" y="4473575"/>
            <a:ext cx="1825625" cy="574675"/>
          </p:xfrm>
          <a:graphic>
            <a:graphicData uri="http://schemas.openxmlformats.org/presentationml/2006/ole">
              <mc:AlternateContent xmlns:mc="http://schemas.openxmlformats.org/markup-compatibility/2006">
                <mc:Choice xmlns:v="urn:schemas-microsoft-com:vml" Requires="v">
                  <p:oleObj spid="_x0000_s32918" name="Equation" r:id="rId26" imgW="647640" imgH="203040" progId="Equation.DSMT4">
                    <p:embed/>
                  </p:oleObj>
                </mc:Choice>
                <mc:Fallback>
                  <p:oleObj name="Equation" r:id="rId26" imgW="647640" imgH="203040" progId="Equation.DSMT4">
                    <p:embed/>
                    <p:pic>
                      <p:nvPicPr>
                        <p:cNvPr id="0" name="对象 7"/>
                        <p:cNvPicPr>
                          <a:picLocks noChangeAspect="1" noChangeArrowheads="1"/>
                        </p:cNvPicPr>
                        <p:nvPr/>
                      </p:nvPicPr>
                      <p:blipFill>
                        <a:blip r:embed="rId27"/>
                        <a:srcRect/>
                        <a:stretch>
                          <a:fillRect/>
                        </a:stretch>
                      </p:blipFill>
                      <p:spPr bwMode="auto">
                        <a:xfrm>
                          <a:off x="5633033" y="4473575"/>
                          <a:ext cx="18256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187835306"/>
                </p:ext>
              </p:extLst>
            </p:nvPr>
          </p:nvGraphicFramePr>
          <p:xfrm>
            <a:off x="7632340" y="2816932"/>
            <a:ext cx="790575" cy="976313"/>
          </p:xfrm>
          <a:graphic>
            <a:graphicData uri="http://schemas.openxmlformats.org/presentationml/2006/ole">
              <mc:AlternateContent xmlns:mc="http://schemas.openxmlformats.org/markup-compatibility/2006">
                <mc:Choice xmlns:v="urn:schemas-microsoft-com:vml" Requires="v">
                  <p:oleObj spid="_x0000_s32919" name="Equation" r:id="rId28" imgW="558720" imgH="685800" progId="Equation.DSMT4">
                    <p:embed/>
                  </p:oleObj>
                </mc:Choice>
                <mc:Fallback>
                  <p:oleObj name="Equation" r:id="rId28" imgW="558720" imgH="685800" progId="Equation.DSMT4">
                    <p:embed/>
                    <p:pic>
                      <p:nvPicPr>
                        <p:cNvPr id="0" name="对象 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632340" y="2816932"/>
                          <a:ext cx="79057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441959353"/>
                </p:ext>
              </p:extLst>
            </p:nvPr>
          </p:nvGraphicFramePr>
          <p:xfrm>
            <a:off x="4393493" y="2852936"/>
            <a:ext cx="790575" cy="976313"/>
          </p:xfrm>
          <a:graphic>
            <a:graphicData uri="http://schemas.openxmlformats.org/presentationml/2006/ole">
              <mc:AlternateContent xmlns:mc="http://schemas.openxmlformats.org/markup-compatibility/2006">
                <mc:Choice xmlns:v="urn:schemas-microsoft-com:vml" Requires="v">
                  <p:oleObj spid="_x0000_s32920" name="Equation" r:id="rId30" imgW="558720" imgH="685800" progId="Equation.DSMT4">
                    <p:embed/>
                  </p:oleObj>
                </mc:Choice>
                <mc:Fallback>
                  <p:oleObj name="Equation" r:id="rId30" imgW="558720" imgH="685800" progId="Equation.DSMT4">
                    <p:embed/>
                    <p:pic>
                      <p:nvPicPr>
                        <p:cNvPr id="0" name="对象 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93493" y="2852936"/>
                          <a:ext cx="79057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29" name="直接连接符 28"/>
          <p:cNvCxnSpPr/>
          <p:nvPr/>
        </p:nvCxnSpPr>
        <p:spPr>
          <a:xfrm>
            <a:off x="4319972" y="1988840"/>
            <a:ext cx="0" cy="320435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56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par>
                                <p:cTn id="18" presetID="22" presetClass="entr" presetSubtype="4"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21"/>
              <p:cNvSpPr>
                <a:spLocks noGrp="1" noChangeArrowheads="1"/>
              </p:cNvSpPr>
              <p:nvPr>
                <p:ph idx="1"/>
              </p:nvPr>
            </p:nvSpPr>
            <p:spPr bwMode="auto">
              <a:xfrm>
                <a:off x="179388" y="765175"/>
                <a:ext cx="8208962" cy="5832475"/>
              </a:xfrm>
              <a:prstGeom prst="rect">
                <a:avLst/>
              </a:prstGeom>
              <a:solidFill>
                <a:srgbClr val="000000">
                  <a:alpha val="0"/>
                </a:srgbClr>
              </a:solidFill>
              <a:ln/>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lvl="0" indent="0">
                  <a:spcBef>
                    <a:spcPts val="0"/>
                  </a:spcBef>
                  <a:buNone/>
                </a:pPr>
                <a:r>
                  <a:rPr kumimoji="0" lang="zh-CN" altLang="en-US" u="none" strike="noStrike" kern="0" cap="none" spc="0" normalizeH="0" baseline="0" noProof="0" dirty="0" smtClean="0">
                    <a:ln>
                      <a:noFill/>
                    </a:ln>
                    <a:effectLst/>
                    <a:uLnTx/>
                    <a:uFillTx/>
                    <a:latin typeface="+mn-ea"/>
                  </a:rPr>
                  <a:t>    当时间间隔</a:t>
                </a:r>
                <a14:m>
                  <m:oMath xmlns:m="http://schemas.openxmlformats.org/officeDocument/2006/math">
                    <m:r>
                      <a:rPr lang="zh-CN" altLang="en-US" i="1">
                        <a:solidFill>
                          <a:prstClr val="black"/>
                        </a:solidFill>
                        <a:latin typeface="Cambria Math"/>
                      </a:rPr>
                      <m:t>△</m:t>
                    </m:r>
                    <m:r>
                      <a:rPr lang="en-US" altLang="zh-CN" i="1">
                        <a:solidFill>
                          <a:prstClr val="black"/>
                        </a:solidFill>
                        <a:latin typeface="Cambria Math"/>
                      </a:rPr>
                      <m:t>𝑡</m:t>
                    </m:r>
                  </m:oMath>
                </a14:m>
                <a:r>
                  <a:rPr kumimoji="0" lang="zh-CN" altLang="en-US" u="none" strike="noStrike" kern="0" cap="none" spc="0" normalizeH="0" baseline="0" noProof="0" dirty="0" smtClean="0">
                    <a:ln>
                      <a:noFill/>
                    </a:ln>
                    <a:effectLst/>
                    <a:uLnTx/>
                    <a:uFillTx/>
                    <a:latin typeface="+mn-ea"/>
                  </a:rPr>
                  <a:t>趋于零时，则上述比值的极限称为该横截面在时刻</a:t>
                </a:r>
                <a:r>
                  <a:rPr kumimoji="0" lang="en-US" altLang="zh-CN" u="none" strike="noStrike" kern="0" cap="none" spc="0" normalizeH="0" baseline="0" noProof="0" dirty="0" smtClean="0">
                    <a:ln>
                      <a:noFill/>
                    </a:ln>
                    <a:effectLst/>
                    <a:uLnTx/>
                    <a:uFillTx/>
                    <a:latin typeface="+mn-ea"/>
                  </a:rPr>
                  <a:t>t</a:t>
                </a:r>
                <a:r>
                  <a:rPr kumimoji="0" lang="zh-CN" altLang="en-US" u="none" strike="noStrike" kern="0" cap="none" spc="0" normalizeH="0" baseline="0" noProof="0" dirty="0" smtClean="0">
                    <a:ln>
                      <a:noFill/>
                    </a:ln>
                    <a:effectLst/>
                    <a:uLnTx/>
                    <a:uFillTx/>
                    <a:latin typeface="+mn-ea"/>
                  </a:rPr>
                  <a:t>的瞬时电流强度</a:t>
                </a:r>
                <a:r>
                  <a:rPr kumimoji="0" lang="en-US" altLang="zh-CN" u="none" strike="noStrike" kern="0" cap="none" spc="0" normalizeH="0" baseline="0" noProof="0" dirty="0" smtClean="0">
                    <a:ln>
                      <a:noFill/>
                    </a:ln>
                    <a:effectLst/>
                    <a:uLnTx/>
                    <a:uFillTx/>
                    <a:latin typeface="+mn-ea"/>
                  </a:rPr>
                  <a:t>I</a:t>
                </a:r>
                <a:r>
                  <a:rPr kumimoji="0" lang="zh-CN" altLang="en-US" u="none" strike="noStrike" kern="0" cap="none" spc="0" normalizeH="0" baseline="0" noProof="0" dirty="0" smtClean="0">
                    <a:ln>
                      <a:noFill/>
                    </a:ln>
                    <a:effectLst/>
                    <a:uLnTx/>
                    <a:uFillTx/>
                    <a:latin typeface="+mn-ea"/>
                  </a:rPr>
                  <a:t>，即：</a:t>
                </a:r>
                <a:endParaRPr kumimoji="0" lang="en-US" altLang="zh-CN" u="none" strike="noStrike" kern="0" cap="none" spc="0" normalizeH="0" baseline="0" noProof="0" dirty="0" smtClean="0">
                  <a:ln>
                    <a:noFill/>
                  </a:ln>
                  <a:effectLst/>
                  <a:uLnTx/>
                  <a:uFillTx/>
                  <a:latin typeface="+mn-ea"/>
                </a:endParaRPr>
              </a:p>
              <a:p>
                <a:pPr marL="0" lvl="0" indent="0">
                  <a:spcBef>
                    <a:spcPts val="0"/>
                  </a:spcBef>
                  <a:buNone/>
                </a:pPr>
                <a14:m>
                  <m:oMathPara xmlns:m="http://schemas.openxmlformats.org/officeDocument/2006/math">
                    <m:oMathParaPr>
                      <m:jc m:val="centerGroup"/>
                    </m:oMathParaPr>
                    <m:oMath xmlns:m="http://schemas.openxmlformats.org/officeDocument/2006/math">
                      <m:r>
                        <a:rPr kumimoji="0" lang="en-US" altLang="zh-CN" b="0" i="1" u="none" strike="noStrike" kern="0" cap="none" spc="0" normalizeH="0" baseline="0" noProof="0" smtClean="0">
                          <a:ln>
                            <a:noFill/>
                          </a:ln>
                          <a:effectLst/>
                          <a:uLnTx/>
                          <a:uFillTx/>
                          <a:latin typeface="Cambria Math"/>
                        </a:rPr>
                        <m:t>𝐼</m:t>
                      </m:r>
                      <m:r>
                        <a:rPr kumimoji="0" lang="en-US" altLang="zh-CN" b="0" i="1" u="none" strike="noStrike" kern="0" cap="none" spc="0" normalizeH="0" baseline="0" noProof="0" smtClean="0">
                          <a:ln>
                            <a:noFill/>
                          </a:ln>
                          <a:effectLst/>
                          <a:uLnTx/>
                          <a:uFillTx/>
                          <a:latin typeface="Cambria Math"/>
                        </a:rPr>
                        <m:t>=</m:t>
                      </m:r>
                      <m:func>
                        <m:funcPr>
                          <m:ctrlPr>
                            <a:rPr kumimoji="0" lang="en-US" altLang="zh-CN" b="0" i="1" u="none" strike="noStrike" kern="0" cap="none" spc="0" normalizeH="0" baseline="0" noProof="0" smtClean="0">
                              <a:ln>
                                <a:noFill/>
                              </a:ln>
                              <a:effectLst/>
                              <a:uLnTx/>
                              <a:uFillTx/>
                              <a:latin typeface="Cambria Math"/>
                            </a:rPr>
                          </m:ctrlPr>
                        </m:funcPr>
                        <m:fName>
                          <m:limLow>
                            <m:limLowPr>
                              <m:ctrlPr>
                                <a:rPr kumimoji="0" lang="en-US" altLang="zh-CN" b="0" i="1" u="none" strike="noStrike" kern="0" cap="none" spc="0" normalizeH="0" baseline="0" noProof="0" smtClean="0">
                                  <a:ln>
                                    <a:noFill/>
                                  </a:ln>
                                  <a:effectLst/>
                                  <a:uLnTx/>
                                  <a:uFillTx/>
                                  <a:latin typeface="Cambria Math"/>
                                </a:rPr>
                              </m:ctrlPr>
                            </m:limLowPr>
                            <m:e>
                              <m:r>
                                <m:rPr>
                                  <m:sty m:val="p"/>
                                </m:rPr>
                                <a:rPr kumimoji="0" lang="en-US" altLang="zh-CN" b="0" i="0" u="none" strike="noStrike" kern="0" cap="none" spc="0" normalizeH="0" baseline="0" noProof="0" smtClean="0">
                                  <a:ln>
                                    <a:noFill/>
                                  </a:ln>
                                  <a:effectLst/>
                                  <a:uLnTx/>
                                  <a:uFillTx/>
                                  <a:latin typeface="Cambria Math"/>
                                </a:rPr>
                                <m:t>lim</m:t>
                              </m:r>
                            </m:e>
                            <m:lim>
                              <m:r>
                                <a:rPr kumimoji="0" lang="en-US" altLang="zh-CN" b="0" i="1" u="none" strike="noStrike" kern="0" cap="none" spc="0" normalizeH="0" baseline="0" noProof="0" smtClean="0">
                                  <a:ln>
                                    <a:noFill/>
                                  </a:ln>
                                  <a:effectLst/>
                                  <a:uLnTx/>
                                  <a:uFillTx/>
                                  <a:latin typeface="Cambria Math"/>
                                  <a:ea typeface="Cambria Math"/>
                                </a:rPr>
                                <m:t>△</m:t>
                              </m:r>
                              <m:r>
                                <a:rPr kumimoji="0" lang="en-US" altLang="zh-CN" b="0" i="1" u="none" strike="noStrike" kern="0" cap="none" spc="0" normalizeH="0" baseline="0" noProof="0" smtClean="0">
                                  <a:ln>
                                    <a:noFill/>
                                  </a:ln>
                                  <a:effectLst/>
                                  <a:uLnTx/>
                                  <a:uFillTx/>
                                  <a:latin typeface="Cambria Math"/>
                                  <a:ea typeface="Cambria Math"/>
                                </a:rPr>
                                <m:t>𝑡</m:t>
                              </m:r>
                              <m:r>
                                <a:rPr kumimoji="0" lang="en-US" altLang="zh-CN" b="0" i="1" u="none" strike="noStrike" kern="0" cap="none" spc="0" normalizeH="0" baseline="0" noProof="0" smtClean="0">
                                  <a:ln>
                                    <a:noFill/>
                                  </a:ln>
                                  <a:effectLst/>
                                  <a:uLnTx/>
                                  <a:uFillTx/>
                                  <a:latin typeface="Cambria Math"/>
                                  <a:ea typeface="Cambria Math"/>
                                </a:rPr>
                                <m:t>→0</m:t>
                              </m:r>
                            </m:lim>
                          </m:limLow>
                        </m:fName>
                        <m:e>
                          <m:f>
                            <m:fPr>
                              <m:ctrlPr>
                                <a:rPr kumimoji="0" lang="en-US" altLang="zh-CN" b="0" i="1" u="none" strike="noStrike" kern="0" cap="none" spc="0" normalizeH="0" baseline="0" noProof="0" smtClean="0">
                                  <a:ln>
                                    <a:noFill/>
                                  </a:ln>
                                  <a:effectLst/>
                                  <a:uLnTx/>
                                  <a:uFillTx/>
                                  <a:latin typeface="Cambria Math"/>
                                </a:rPr>
                              </m:ctrlPr>
                            </m:fPr>
                            <m:num>
                              <m:r>
                                <a:rPr kumimoji="0" lang="en-US" altLang="zh-CN" b="0" i="1" u="none" strike="noStrike" kern="0" cap="none" spc="0" normalizeH="0" baseline="0" noProof="0" smtClean="0">
                                  <a:ln>
                                    <a:noFill/>
                                  </a:ln>
                                  <a:effectLst/>
                                  <a:uLnTx/>
                                  <a:uFillTx/>
                                  <a:latin typeface="Cambria Math"/>
                                  <a:ea typeface="Cambria Math"/>
                                </a:rPr>
                                <m:t>∆</m:t>
                              </m:r>
                              <m:r>
                                <a:rPr kumimoji="0" lang="en-US" altLang="zh-CN" b="0" i="1" u="none" strike="noStrike" kern="0" cap="none" spc="0" normalizeH="0" baseline="0" noProof="0" smtClean="0">
                                  <a:ln>
                                    <a:noFill/>
                                  </a:ln>
                                  <a:effectLst/>
                                  <a:uLnTx/>
                                  <a:uFillTx/>
                                  <a:latin typeface="Cambria Math"/>
                                  <a:ea typeface="Cambria Math"/>
                                </a:rPr>
                                <m:t>𝑞</m:t>
                              </m:r>
                            </m:num>
                            <m:den>
                              <m:r>
                                <a:rPr kumimoji="0" lang="en-US" altLang="zh-CN" b="0" i="1" u="none" strike="noStrike" kern="0" cap="none" spc="0" normalizeH="0" baseline="0" noProof="0" smtClean="0">
                                  <a:ln>
                                    <a:noFill/>
                                  </a:ln>
                                  <a:effectLst/>
                                  <a:uLnTx/>
                                  <a:uFillTx/>
                                  <a:latin typeface="Cambria Math"/>
                                  <a:ea typeface="Cambria Math"/>
                                </a:rPr>
                                <m:t>∆</m:t>
                              </m:r>
                              <m:r>
                                <a:rPr kumimoji="0" lang="en-US" altLang="zh-CN" b="0" i="1" u="none" strike="noStrike" kern="0" cap="none" spc="0" normalizeH="0" baseline="0" noProof="0" smtClean="0">
                                  <a:ln>
                                    <a:noFill/>
                                  </a:ln>
                                  <a:effectLst/>
                                  <a:uLnTx/>
                                  <a:uFillTx/>
                                  <a:latin typeface="Cambria Math"/>
                                  <a:ea typeface="Cambria Math"/>
                                </a:rPr>
                                <m:t>𝑡</m:t>
                              </m:r>
                            </m:den>
                          </m:f>
                        </m:e>
                      </m:func>
                      <m:r>
                        <a:rPr kumimoji="0" lang="en-US" altLang="zh-CN" b="0" i="1" u="none" strike="noStrike" kern="0" cap="none" spc="0" normalizeH="0" baseline="0" noProof="0" smtClean="0">
                          <a:ln>
                            <a:noFill/>
                          </a:ln>
                          <a:effectLst/>
                          <a:uLnTx/>
                          <a:uFillTx/>
                          <a:latin typeface="Cambria Math"/>
                        </a:rPr>
                        <m:t>=</m:t>
                      </m:r>
                      <m:f>
                        <m:fPr>
                          <m:ctrlPr>
                            <a:rPr kumimoji="0" lang="en-US" altLang="zh-CN" b="0" i="1" u="none" strike="noStrike" kern="0" cap="none" spc="0" normalizeH="0" baseline="0" noProof="0" smtClean="0">
                              <a:ln>
                                <a:noFill/>
                              </a:ln>
                              <a:effectLst/>
                              <a:uLnTx/>
                              <a:uFillTx/>
                              <a:latin typeface="Cambria Math"/>
                            </a:rPr>
                          </m:ctrlPr>
                        </m:fPr>
                        <m:num>
                          <m:r>
                            <a:rPr kumimoji="0" lang="en-US" altLang="zh-CN" b="0" i="1" u="none" strike="noStrike" kern="0" cap="none" spc="0" normalizeH="0" baseline="0" noProof="0" smtClean="0">
                              <a:ln>
                                <a:noFill/>
                              </a:ln>
                              <a:effectLst/>
                              <a:uLnTx/>
                              <a:uFillTx/>
                              <a:latin typeface="Cambria Math"/>
                            </a:rPr>
                            <m:t>𝑑𝑞</m:t>
                          </m:r>
                        </m:num>
                        <m:den>
                          <m:r>
                            <a:rPr kumimoji="0" lang="en-US" altLang="zh-CN" b="0" i="1" u="none" strike="noStrike" kern="0" cap="none" spc="0" normalizeH="0" baseline="0" noProof="0" smtClean="0">
                              <a:ln>
                                <a:noFill/>
                              </a:ln>
                              <a:effectLst/>
                              <a:uLnTx/>
                              <a:uFillTx/>
                              <a:latin typeface="Cambria Math"/>
                            </a:rPr>
                            <m:t>𝑑𝑡</m:t>
                          </m:r>
                        </m:den>
                      </m:f>
                    </m:oMath>
                  </m:oMathPara>
                </a14:m>
                <a:endParaRPr kumimoji="0" lang="en-US" altLang="zh-CN" u="none" strike="noStrike" kern="0" cap="none" spc="0" normalizeH="0" baseline="0" noProof="0" dirty="0" smtClean="0">
                  <a:ln>
                    <a:noFill/>
                  </a:ln>
                  <a:effectLst/>
                  <a:uLnTx/>
                  <a:uFillTx/>
                  <a:latin typeface="+mn-ea"/>
                </a:endParaRPr>
              </a:p>
              <a:p>
                <a:pPr marL="0" lvl="0" indent="0">
                  <a:spcBef>
                    <a:spcPts val="0"/>
                  </a:spcBef>
                  <a:buNone/>
                </a:pPr>
                <a:endParaRPr lang="en-US" altLang="zh-CN" kern="0" dirty="0" smtClean="0">
                  <a:latin typeface="+mn-ea"/>
                </a:endParaRPr>
              </a:p>
              <a:p>
                <a:pPr marL="0" lvl="0" indent="0">
                  <a:spcBef>
                    <a:spcPts val="0"/>
                  </a:spcBef>
                  <a:buNone/>
                </a:pPr>
                <a:r>
                  <a:rPr lang="en-US" altLang="zh-CN" kern="0" dirty="0">
                    <a:latin typeface="+mn-ea"/>
                  </a:rPr>
                  <a:t> </a:t>
                </a:r>
                <a:r>
                  <a:rPr lang="en-US" altLang="zh-CN" kern="0" dirty="0" smtClean="0">
                    <a:latin typeface="+mn-ea"/>
                  </a:rPr>
                  <a:t>   </a:t>
                </a:r>
                <a:r>
                  <a:rPr lang="zh-CN" altLang="en-US" kern="0" dirty="0" smtClean="0">
                    <a:latin typeface="+mn-ea"/>
                  </a:rPr>
                  <a:t>电流强度是标量，但是有方向，只是方向的意义不同于矢量，单位为安培（</a:t>
                </a:r>
                <a:r>
                  <a:rPr lang="en-US" altLang="zh-CN" kern="0" dirty="0" smtClean="0">
                    <a:latin typeface="+mn-ea"/>
                  </a:rPr>
                  <a:t>A)</a:t>
                </a:r>
                <a:r>
                  <a:rPr lang="zh-CN" altLang="en-US" kern="0" dirty="0" smtClean="0">
                    <a:latin typeface="+mn-ea"/>
                  </a:rPr>
                  <a:t>，</a:t>
                </a:r>
                <a:r>
                  <a:rPr lang="en-US" altLang="zh-CN" kern="0" dirty="0" smtClean="0">
                    <a:latin typeface="+mn-ea"/>
                  </a:rPr>
                  <a:t>1</a:t>
                </a:r>
                <a:r>
                  <a:rPr lang="zh-CN" altLang="en-US" kern="0" dirty="0" smtClean="0">
                    <a:latin typeface="+mn-ea"/>
                  </a:rPr>
                  <a:t>安培</a:t>
                </a:r>
                <a:r>
                  <a:rPr lang="en-US" altLang="zh-CN" kern="0" dirty="0" smtClean="0">
                    <a:latin typeface="+mn-ea"/>
                  </a:rPr>
                  <a:t>=1</a:t>
                </a:r>
                <a:r>
                  <a:rPr lang="zh-CN" altLang="en-US" kern="0" dirty="0" smtClean="0">
                    <a:latin typeface="+mn-ea"/>
                  </a:rPr>
                  <a:t>库仑</a:t>
                </a:r>
                <a:r>
                  <a:rPr lang="en-US" altLang="zh-CN" kern="0" dirty="0" smtClean="0">
                    <a:latin typeface="+mn-ea"/>
                  </a:rPr>
                  <a:t>/</a:t>
                </a:r>
                <a:r>
                  <a:rPr lang="zh-CN" altLang="en-US" kern="0" dirty="0" smtClean="0">
                    <a:latin typeface="+mn-ea"/>
                  </a:rPr>
                  <a:t>秒。</a:t>
                </a:r>
                <a:endParaRPr kumimoji="0" lang="en-US" altLang="zh-CN" u="none" strike="noStrike" kern="0" cap="none" spc="0" normalizeH="0" baseline="0" noProof="0" dirty="0" smtClean="0">
                  <a:ln>
                    <a:noFill/>
                  </a:ln>
                  <a:effectLst/>
                  <a:uLnTx/>
                  <a:uFillTx/>
                  <a:latin typeface="+mn-ea"/>
                </a:endParaRPr>
              </a:p>
              <a:p>
                <a:pPr marL="0" lvl="0" indent="0">
                  <a:spcBef>
                    <a:spcPts val="0"/>
                  </a:spcBef>
                  <a:buNone/>
                </a:pPr>
                <a:endParaRPr kumimoji="0" lang="zh-CN" altLang="en-US" u="none" strike="noStrike" kern="0" cap="none" spc="0" normalizeH="0" baseline="0" noProof="0" dirty="0" smtClean="0">
                  <a:ln>
                    <a:noFill/>
                  </a:ln>
                  <a:effectLst/>
                  <a:uLnTx/>
                  <a:uFillTx/>
                  <a:latin typeface="+mn-ea"/>
                </a:endParaRPr>
              </a:p>
            </p:txBody>
          </p:sp>
        </mc:Choice>
        <mc:Fallback xmlns="">
          <p:sp>
            <p:nvSpPr>
              <p:cNvPr id="4" name="Rectangle 21"/>
              <p:cNvSpPr>
                <a:spLocks noGrp="1" noRot="1" noChangeAspect="1" noMove="1" noResize="1" noEditPoints="1" noAdjustHandles="1" noChangeArrowheads="1" noChangeShapeType="1" noTextEdit="1"/>
              </p:cNvSpPr>
              <p:nvPr>
                <p:ph idx="1"/>
              </p:nvPr>
            </p:nvSpPr>
            <p:spPr bwMode="auto">
              <a:xfrm>
                <a:off x="179388" y="765175"/>
                <a:ext cx="8208962" cy="5832475"/>
              </a:xfrm>
              <a:prstGeom prst="rect">
                <a:avLst/>
              </a:prstGeom>
              <a:blipFill rotWithShape="1">
                <a:blip r:embed="rId3"/>
                <a:stretch>
                  <a:fillRect l="-1856" t="-1674" r="-3192"/>
                </a:stretch>
              </a:blip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20234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down)">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21"/>
              <p:cNvSpPr>
                <a:spLocks noGrp="1" noChangeArrowheads="1"/>
              </p:cNvSpPr>
              <p:nvPr>
                <p:ph idx="1"/>
              </p:nvPr>
            </p:nvSpPr>
            <p:spPr bwMode="auto">
              <a:xfrm>
                <a:off x="179388" y="765175"/>
                <a:ext cx="8208962" cy="5832475"/>
              </a:xfrm>
              <a:prstGeom prst="rect">
                <a:avLst/>
              </a:prstGeom>
              <a:solidFill>
                <a:srgbClr val="000000">
                  <a:alpha val="0"/>
                </a:srgbClr>
              </a:solidFill>
              <a:ln/>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lvl="0" indent="0">
                  <a:spcBef>
                    <a:spcPts val="0"/>
                  </a:spcBef>
                  <a:buNone/>
                </a:pPr>
                <a:r>
                  <a:rPr kumimoji="0" lang="zh-CN" altLang="en-US" u="none" strike="noStrike" kern="0" cap="none" spc="0" normalizeH="0" baseline="0" noProof="0" dirty="0" smtClean="0">
                    <a:ln>
                      <a:noFill/>
                    </a:ln>
                    <a:effectLst/>
                    <a:uLnTx/>
                    <a:uFillTx/>
                    <a:latin typeface="+mn-ea"/>
                  </a:rPr>
                  <a:t>电流密度矢量：</a:t>
                </a:r>
                <a:endParaRPr kumimoji="0" lang="en-US" altLang="zh-CN" u="none" strike="noStrike" kern="0" cap="none" spc="0" normalizeH="0" baseline="0" noProof="0" dirty="0" smtClean="0">
                  <a:ln>
                    <a:noFill/>
                  </a:ln>
                  <a:effectLst/>
                  <a:uLnTx/>
                  <a:uFillTx/>
                  <a:latin typeface="+mn-ea"/>
                </a:endParaRPr>
              </a:p>
              <a:p>
                <a:pPr marL="0" lvl="0" indent="0">
                  <a:spcBef>
                    <a:spcPts val="0"/>
                  </a:spcBef>
                  <a:buNone/>
                </a:pPr>
                <a:r>
                  <a:rPr lang="en-US" altLang="zh-CN" kern="0" dirty="0">
                    <a:latin typeface="+mn-ea"/>
                  </a:rPr>
                  <a:t> </a:t>
                </a:r>
                <a:r>
                  <a:rPr lang="en-US" altLang="zh-CN" kern="0" dirty="0" smtClean="0">
                    <a:latin typeface="+mn-ea"/>
                  </a:rPr>
                  <a:t>   </a:t>
                </a:r>
                <a:r>
                  <a:rPr lang="zh-CN" altLang="en-US" kern="0" dirty="0" smtClean="0">
                    <a:latin typeface="+mn-ea"/>
                  </a:rPr>
                  <a:t>电流密度矢量在数值</a:t>
                </a:r>
                <a:r>
                  <a:rPr kumimoji="0" lang="zh-CN" altLang="en-US" u="none" strike="noStrike" kern="0" cap="none" spc="0" normalizeH="0" baseline="0" noProof="0" dirty="0" smtClean="0">
                    <a:ln>
                      <a:noFill/>
                    </a:ln>
                    <a:effectLst/>
                    <a:uLnTx/>
                    <a:uFillTx/>
                    <a:latin typeface="+mn-ea"/>
                  </a:rPr>
                  <a:t>上等于通过与正电荷运动方向垂</a:t>
                </a:r>
                <a:r>
                  <a:rPr lang="zh-CN" altLang="en-US" kern="0" dirty="0" smtClean="0">
                    <a:latin typeface="+mn-ea"/>
                  </a:rPr>
                  <a:t>直的单位面积上的电流强</a:t>
                </a:r>
                <a:r>
                  <a:rPr kumimoji="0" lang="zh-CN" altLang="en-US" u="none" strike="noStrike" kern="0" cap="none" spc="0" normalizeH="0" baseline="0" noProof="0" dirty="0" smtClean="0">
                    <a:ln>
                      <a:noFill/>
                    </a:ln>
                    <a:effectLst/>
                    <a:uLnTx/>
                    <a:uFillTx/>
                    <a:latin typeface="+mn-ea"/>
                  </a:rPr>
                  <a:t>度，其方向与该点正电荷运动</a:t>
                </a:r>
                <a:r>
                  <a:rPr lang="zh-CN" altLang="en-US" kern="0" dirty="0" smtClean="0">
                    <a:latin typeface="+mn-ea"/>
                  </a:rPr>
                  <a:t>的方向相同，即</a:t>
                </a:r>
                <a:r>
                  <a:rPr lang="en-US" altLang="zh-CN" kern="0" dirty="0" smtClean="0">
                    <a:latin typeface="+mn-ea"/>
                  </a:rPr>
                  <a:t>:</a:t>
                </a:r>
              </a:p>
              <a:p>
                <a:pPr marL="0" lvl="0" indent="0">
                  <a:spcBef>
                    <a:spcPts val="0"/>
                  </a:spcBef>
                  <a:buNone/>
                </a:pPr>
                <a:endParaRPr lang="en-US" altLang="zh-CN" sz="1200" kern="0" dirty="0" smtClean="0">
                  <a:latin typeface="+mn-ea"/>
                </a:endParaRPr>
              </a:p>
              <a:p>
                <a:pPr marL="0" lvl="0" indent="0">
                  <a:spcBef>
                    <a:spcPts val="0"/>
                  </a:spcBef>
                  <a:buNone/>
                </a:pPr>
                <a:r>
                  <a:rPr lang="en-US" altLang="zh-CN" kern="0" dirty="0" smtClean="0">
                    <a:latin typeface="+mn-ea"/>
                  </a:rPr>
                  <a:t>      </a:t>
                </a:r>
                <a:r>
                  <a:rPr lang="zh-CN" altLang="en-US" kern="0" dirty="0" smtClean="0">
                    <a:solidFill>
                      <a:srgbClr val="C00000"/>
                    </a:solidFill>
                    <a:latin typeface="+mn-ea"/>
                  </a:rPr>
                  <a:t>方向同正电荷运动方向，单位：</a:t>
                </a:r>
                <a14:m>
                  <m:oMath xmlns:m="http://schemas.openxmlformats.org/officeDocument/2006/math">
                    <m:r>
                      <a:rPr lang="en-US" altLang="zh-CN" b="0" i="1" kern="0" smtClean="0">
                        <a:solidFill>
                          <a:srgbClr val="C00000"/>
                        </a:solidFill>
                        <a:latin typeface="Cambria Math"/>
                      </a:rPr>
                      <m:t>𝐴</m:t>
                    </m:r>
                    <m:r>
                      <a:rPr lang="en-US" altLang="zh-CN" b="0" i="1" kern="0" smtClean="0">
                        <a:solidFill>
                          <a:srgbClr val="C00000"/>
                        </a:solidFill>
                        <a:latin typeface="Cambria Math"/>
                      </a:rPr>
                      <m:t>/</m:t>
                    </m:r>
                    <m:sSup>
                      <m:sSupPr>
                        <m:ctrlPr>
                          <a:rPr lang="en-US" altLang="zh-CN" b="0" i="1" kern="0" smtClean="0">
                            <a:solidFill>
                              <a:srgbClr val="C00000"/>
                            </a:solidFill>
                            <a:latin typeface="Cambria Math"/>
                          </a:rPr>
                        </m:ctrlPr>
                      </m:sSupPr>
                      <m:e>
                        <m:r>
                          <a:rPr lang="en-US" altLang="zh-CN" b="0" i="1" kern="0" smtClean="0">
                            <a:solidFill>
                              <a:srgbClr val="C00000"/>
                            </a:solidFill>
                            <a:latin typeface="Cambria Math"/>
                          </a:rPr>
                          <m:t>𝑚</m:t>
                        </m:r>
                      </m:e>
                      <m:sup>
                        <m:r>
                          <a:rPr lang="en-US" altLang="zh-CN" b="0" i="1" kern="0" smtClean="0">
                            <a:solidFill>
                              <a:srgbClr val="C00000"/>
                            </a:solidFill>
                            <a:latin typeface="Cambria Math"/>
                          </a:rPr>
                          <m:t>2</m:t>
                        </m:r>
                      </m:sup>
                    </m:sSup>
                  </m:oMath>
                </a14:m>
                <a:endParaRPr lang="en-US" altLang="zh-CN" kern="0" dirty="0" smtClean="0">
                  <a:solidFill>
                    <a:srgbClr val="C00000"/>
                  </a:solidFill>
                  <a:latin typeface="+mn-ea"/>
                </a:endParaRPr>
              </a:p>
              <a:p>
                <a:pPr marL="0" lvl="0" indent="0">
                  <a:spcBef>
                    <a:spcPts val="0"/>
                  </a:spcBef>
                  <a:buNone/>
                </a:pPr>
                <a:endParaRPr lang="en-US" altLang="zh-CN" kern="0" dirty="0" smtClean="0">
                  <a:latin typeface="+mn-ea"/>
                </a:endParaRPr>
              </a:p>
              <a:p>
                <a:pPr marL="0" lvl="0" indent="0">
                  <a:spcBef>
                    <a:spcPts val="0"/>
                  </a:spcBef>
                  <a:buNone/>
                </a:pPr>
                <a:r>
                  <a:rPr lang="zh-CN" altLang="en-US" kern="0" dirty="0" smtClean="0">
                    <a:latin typeface="+mn-ea"/>
                  </a:rPr>
                  <a:t>根据电流密度矢量，电流场，可引入电流线。</a:t>
                </a:r>
                <a:endParaRPr lang="en-US" altLang="zh-CN" kern="0" dirty="0" smtClean="0">
                  <a:latin typeface="+mn-ea"/>
                </a:endParaRPr>
              </a:p>
              <a:p>
                <a:pPr marL="0" lvl="0" indent="0">
                  <a:spcBef>
                    <a:spcPts val="0"/>
                  </a:spcBef>
                  <a:buNone/>
                </a:pPr>
                <a:endParaRPr lang="en-US" altLang="zh-CN" kern="0" dirty="0" smtClean="0">
                  <a:latin typeface="+mn-ea"/>
                </a:endParaRPr>
              </a:p>
              <a:p>
                <a:pPr marL="0" lvl="0" indent="0">
                  <a:spcBef>
                    <a:spcPts val="0"/>
                  </a:spcBef>
                  <a:buNone/>
                </a:pPr>
                <a:endParaRPr lang="en-US" altLang="zh-CN" kern="0" dirty="0">
                  <a:latin typeface="+mn-ea"/>
                </a:endParaRPr>
              </a:p>
              <a:p>
                <a:pPr marL="0" lvl="0" indent="0">
                  <a:spcBef>
                    <a:spcPts val="0"/>
                  </a:spcBef>
                  <a:buNone/>
                </a:pPr>
                <a:endParaRPr lang="en-US" altLang="zh-CN" kern="0" dirty="0" smtClean="0">
                  <a:latin typeface="+mn-ea"/>
                </a:endParaRPr>
              </a:p>
              <a:p>
                <a:pPr marL="0" lvl="0" indent="0">
                  <a:spcBef>
                    <a:spcPts val="0"/>
                  </a:spcBef>
                  <a:buNone/>
                </a:pPr>
                <a:endParaRPr lang="en-US" altLang="zh-CN" kern="0" dirty="0" smtClean="0">
                  <a:latin typeface="+mn-ea"/>
                </a:endParaRPr>
              </a:p>
              <a:p>
                <a:pPr marL="0" lvl="0" indent="0">
                  <a:spcBef>
                    <a:spcPts val="0"/>
                  </a:spcBef>
                  <a:buNone/>
                </a:pPr>
                <a:endParaRPr kumimoji="0" lang="en-US" altLang="zh-CN" u="none" strike="noStrike" kern="0" cap="none" spc="0" normalizeH="0" baseline="0" noProof="0" dirty="0" smtClean="0">
                  <a:ln>
                    <a:noFill/>
                  </a:ln>
                  <a:effectLst/>
                  <a:uLnTx/>
                  <a:uFillTx/>
                  <a:latin typeface="+mn-ea"/>
                </a:endParaRPr>
              </a:p>
              <a:p>
                <a:pPr marL="0" lvl="0" indent="0">
                  <a:spcBef>
                    <a:spcPts val="0"/>
                  </a:spcBef>
                  <a:buNone/>
                </a:pPr>
                <a:endParaRPr kumimoji="0" lang="en-US" altLang="zh-CN" u="none" strike="noStrike" kern="0" cap="none" spc="0" normalizeH="0" baseline="0" noProof="0" dirty="0" smtClean="0">
                  <a:ln>
                    <a:noFill/>
                  </a:ln>
                  <a:effectLst/>
                  <a:uLnTx/>
                  <a:uFillTx/>
                  <a:latin typeface="+mn-ea"/>
                </a:endParaRPr>
              </a:p>
              <a:p>
                <a:pPr marL="0" lvl="0" indent="0">
                  <a:spcBef>
                    <a:spcPts val="0"/>
                  </a:spcBef>
                  <a:buNone/>
                </a:pPr>
                <a:endParaRPr kumimoji="0" lang="zh-CN" altLang="en-US" u="none" strike="noStrike" kern="0" cap="none" spc="0" normalizeH="0" baseline="0" noProof="0" dirty="0" smtClean="0">
                  <a:ln>
                    <a:noFill/>
                  </a:ln>
                  <a:effectLst/>
                  <a:uLnTx/>
                  <a:uFillTx/>
                  <a:latin typeface="+mn-ea"/>
                </a:endParaRPr>
              </a:p>
            </p:txBody>
          </p:sp>
        </mc:Choice>
        <mc:Fallback xmlns="">
          <p:sp>
            <p:nvSpPr>
              <p:cNvPr id="4" name="Rectangle 21"/>
              <p:cNvSpPr>
                <a:spLocks noGrp="1" noRot="1" noChangeAspect="1" noMove="1" noResize="1" noEditPoints="1" noAdjustHandles="1" noChangeArrowheads="1" noChangeShapeType="1" noTextEdit="1"/>
              </p:cNvSpPr>
              <p:nvPr>
                <p:ph idx="1"/>
              </p:nvPr>
            </p:nvSpPr>
            <p:spPr bwMode="auto">
              <a:xfrm>
                <a:off x="179388" y="765175"/>
                <a:ext cx="8208962" cy="5832475"/>
              </a:xfrm>
              <a:prstGeom prst="rect">
                <a:avLst/>
              </a:prstGeom>
              <a:blipFill rotWithShape="1">
                <a:blip r:embed="rId4"/>
                <a:stretch>
                  <a:fillRect l="-1856" t="-1360" r="-3118"/>
                </a:stretch>
              </a:blip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3616998301"/>
              </p:ext>
            </p:extLst>
          </p:nvPr>
        </p:nvGraphicFramePr>
        <p:xfrm>
          <a:off x="146050" y="5589588"/>
          <a:ext cx="5310188" cy="1008062"/>
        </p:xfrm>
        <a:graphic>
          <a:graphicData uri="http://schemas.openxmlformats.org/presentationml/2006/ole">
            <mc:AlternateContent xmlns:mc="http://schemas.openxmlformats.org/markup-compatibility/2006">
              <mc:Choice xmlns:v="urn:schemas-microsoft-com:vml" Requires="v">
                <p:oleObj spid="_x0000_s1188" name="Equation" r:id="rId5" imgW="2006280" imgH="380880" progId="Equation.DSMT4">
                  <p:embed/>
                </p:oleObj>
              </mc:Choice>
              <mc:Fallback>
                <p:oleObj name="Equation" r:id="rId5" imgW="2006280" imgH="380880" progId="Equation.DSMT4">
                  <p:embed/>
                  <p:pic>
                    <p:nvPicPr>
                      <p:cNvPr id="0" name=""/>
                      <p:cNvPicPr/>
                      <p:nvPr/>
                    </p:nvPicPr>
                    <p:blipFill>
                      <a:blip r:embed="rId6"/>
                      <a:stretch>
                        <a:fillRect/>
                      </a:stretch>
                    </p:blipFill>
                    <p:spPr>
                      <a:xfrm>
                        <a:off x="146050" y="5589588"/>
                        <a:ext cx="5310188" cy="1008062"/>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698623603"/>
              </p:ext>
            </p:extLst>
          </p:nvPr>
        </p:nvGraphicFramePr>
        <p:xfrm>
          <a:off x="179512" y="2780928"/>
          <a:ext cx="1266825" cy="1025525"/>
        </p:xfrm>
        <a:graphic>
          <a:graphicData uri="http://schemas.openxmlformats.org/presentationml/2006/ole">
            <mc:AlternateContent xmlns:mc="http://schemas.openxmlformats.org/markup-compatibility/2006">
              <mc:Choice xmlns:v="urn:schemas-microsoft-com:vml" Requires="v">
                <p:oleObj spid="_x0000_s1189" name="Equation" r:id="rId7" imgW="533160" imgH="431640" progId="Equation.DSMT4">
                  <p:embed/>
                </p:oleObj>
              </mc:Choice>
              <mc:Fallback>
                <p:oleObj name="Equation" r:id="rId7" imgW="533160" imgH="431640" progId="Equation.DSMT4">
                  <p:embed/>
                  <p:pic>
                    <p:nvPicPr>
                      <p:cNvPr id="0" name=""/>
                      <p:cNvPicPr/>
                      <p:nvPr/>
                    </p:nvPicPr>
                    <p:blipFill>
                      <a:blip r:embed="rId8"/>
                      <a:stretch>
                        <a:fillRect/>
                      </a:stretch>
                    </p:blipFill>
                    <p:spPr>
                      <a:xfrm>
                        <a:off x="179512" y="2780928"/>
                        <a:ext cx="1266825" cy="10255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38618877"/>
              </p:ext>
            </p:extLst>
          </p:nvPr>
        </p:nvGraphicFramePr>
        <p:xfrm>
          <a:off x="170681" y="4556100"/>
          <a:ext cx="4905375" cy="673100"/>
        </p:xfrm>
        <a:graphic>
          <a:graphicData uri="http://schemas.openxmlformats.org/presentationml/2006/ole">
            <mc:AlternateContent xmlns:mc="http://schemas.openxmlformats.org/markup-compatibility/2006">
              <mc:Choice xmlns:v="urn:schemas-microsoft-com:vml" Requires="v">
                <p:oleObj spid="_x0000_s1190" name="Equation" r:id="rId9" imgW="1854000" imgH="253800" progId="Equation.DSMT4">
                  <p:embed/>
                </p:oleObj>
              </mc:Choice>
              <mc:Fallback>
                <p:oleObj name="Equation" r:id="rId9" imgW="1854000" imgH="253800" progId="Equation.DSMT4">
                  <p:embed/>
                  <p:pic>
                    <p:nvPicPr>
                      <p:cNvPr id="0" name="对象 1"/>
                      <p:cNvPicPr>
                        <a:picLocks noChangeAspect="1" noChangeArrowheads="1"/>
                      </p:cNvPicPr>
                      <p:nvPr/>
                    </p:nvPicPr>
                    <p:blipFill>
                      <a:blip r:embed="rId10"/>
                      <a:srcRect/>
                      <a:stretch>
                        <a:fillRect/>
                      </a:stretch>
                    </p:blipFill>
                    <p:spPr bwMode="auto">
                      <a:xfrm>
                        <a:off x="170681" y="4556100"/>
                        <a:ext cx="490537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 name="组合 12"/>
          <p:cNvGrpSpPr/>
          <p:nvPr/>
        </p:nvGrpSpPr>
        <p:grpSpPr>
          <a:xfrm>
            <a:off x="4860032" y="4653136"/>
            <a:ext cx="3274314" cy="1556068"/>
            <a:chOff x="4860032" y="4991952"/>
            <a:chExt cx="3274314" cy="1556068"/>
          </a:xfrm>
        </p:grpSpPr>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60032" y="4991952"/>
              <a:ext cx="3274314" cy="1498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p:nvPr/>
          </p:nvCxnSpPr>
          <p:spPr>
            <a:xfrm>
              <a:off x="7092280" y="5741257"/>
              <a:ext cx="432048" cy="208023"/>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7280031" y="5662246"/>
              <a:ext cx="72416" cy="164123"/>
            </a:xfrm>
            <a:custGeom>
              <a:avLst/>
              <a:gdLst>
                <a:gd name="connsiteX0" fmla="*/ 46892 w 72416"/>
                <a:gd name="connsiteY0" fmla="*/ 0 h 164123"/>
                <a:gd name="connsiteX1" fmla="*/ 70338 w 72416"/>
                <a:gd name="connsiteY1" fmla="*/ 117231 h 164123"/>
                <a:gd name="connsiteX2" fmla="*/ 0 w 72416"/>
                <a:gd name="connsiteY2" fmla="*/ 164123 h 164123"/>
              </a:gdLst>
              <a:ahLst/>
              <a:cxnLst>
                <a:cxn ang="0">
                  <a:pos x="connsiteX0" y="connsiteY0"/>
                </a:cxn>
                <a:cxn ang="0">
                  <a:pos x="connsiteX1" y="connsiteY1"/>
                </a:cxn>
                <a:cxn ang="0">
                  <a:pos x="connsiteX2" y="connsiteY2"/>
                </a:cxn>
              </a:cxnLst>
              <a:rect l="l" t="t" r="r" b="b"/>
              <a:pathLst>
                <a:path w="72416" h="164123">
                  <a:moveTo>
                    <a:pt x="46892" y="0"/>
                  </a:moveTo>
                  <a:cubicBezTo>
                    <a:pt x="62522" y="44938"/>
                    <a:pt x="78153" y="89877"/>
                    <a:pt x="70338" y="117231"/>
                  </a:cubicBezTo>
                  <a:cubicBezTo>
                    <a:pt x="62523" y="144585"/>
                    <a:pt x="31261" y="154354"/>
                    <a:pt x="0" y="164123"/>
                  </a:cubicBezTo>
                </a:path>
              </a:pathLst>
            </a:cu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599747885"/>
                </p:ext>
              </p:extLst>
            </p:nvPr>
          </p:nvGraphicFramePr>
          <p:xfrm>
            <a:off x="7380312" y="5877272"/>
            <a:ext cx="432048" cy="670748"/>
          </p:xfrm>
          <a:graphic>
            <a:graphicData uri="http://schemas.openxmlformats.org/presentationml/2006/ole">
              <mc:AlternateContent xmlns:mc="http://schemas.openxmlformats.org/markup-compatibility/2006">
                <mc:Choice xmlns:v="urn:schemas-microsoft-com:vml" Requires="v">
                  <p:oleObj spid="_x0000_s1191" name="公式" r:id="rId12" imgW="139680" imgH="215640" progId="Equation.3">
                    <p:embed/>
                  </p:oleObj>
                </mc:Choice>
                <mc:Fallback>
                  <p:oleObj name="公式" r:id="rId12" imgW="139680" imgH="215640" progId="Equation.3">
                    <p:embed/>
                    <p:pic>
                      <p:nvPicPr>
                        <p:cNvPr id="0" name="对象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80312" y="5877272"/>
                          <a:ext cx="432048" cy="670748"/>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930145225"/>
                </p:ext>
              </p:extLst>
            </p:nvPr>
          </p:nvGraphicFramePr>
          <p:xfrm>
            <a:off x="7380312" y="5589240"/>
            <a:ext cx="269875" cy="377825"/>
          </p:xfrm>
          <a:graphic>
            <a:graphicData uri="http://schemas.openxmlformats.org/presentationml/2006/ole">
              <mc:AlternateContent xmlns:mc="http://schemas.openxmlformats.org/markup-compatibility/2006">
                <mc:Choice xmlns:v="urn:schemas-microsoft-com:vml" Requires="v">
                  <p:oleObj spid="_x0000_s1192" name="Equation" r:id="rId14" imgW="126720" imgH="177480" progId="Equation.DSMT4">
                    <p:embed/>
                  </p:oleObj>
                </mc:Choice>
                <mc:Fallback>
                  <p:oleObj name="Equation" r:id="rId14" imgW="126720" imgH="177480" progId="Equation.DSMT4">
                    <p:embed/>
                    <p:pic>
                      <p:nvPicPr>
                        <p:cNvPr id="0" name="对象 5"/>
                        <p:cNvPicPr>
                          <a:picLocks noChangeAspect="1" noChangeArrowheads="1"/>
                        </p:cNvPicPr>
                        <p:nvPr/>
                      </p:nvPicPr>
                      <p:blipFill>
                        <a:blip r:embed="rId15"/>
                        <a:srcRect/>
                        <a:stretch>
                          <a:fillRect/>
                        </a:stretch>
                      </p:blipFill>
                      <p:spPr bwMode="auto">
                        <a:xfrm>
                          <a:off x="7380312" y="5589240"/>
                          <a:ext cx="2698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26470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down)">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wipe(down)">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down)">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21"/>
          <p:cNvSpPr>
            <a:spLocks noGrp="1" noChangeArrowheads="1"/>
          </p:cNvSpPr>
          <p:nvPr>
            <p:ph idx="1"/>
          </p:nvPr>
        </p:nvSpPr>
        <p:spPr bwMode="auto">
          <a:xfrm>
            <a:off x="179388" y="765175"/>
            <a:ext cx="8208962" cy="5832475"/>
          </a:xfrm>
          <a:prstGeom prst="rect">
            <a:avLst/>
          </a:prstGeom>
          <a:solidFill>
            <a:srgbClr val="000000">
              <a:alpha val="0"/>
            </a:srgbClr>
          </a:solid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lvl="0" indent="0">
              <a:spcBef>
                <a:spcPts val="0"/>
              </a:spcBef>
              <a:buNone/>
            </a:pPr>
            <a:endParaRPr kumimoji="0" lang="en-US" altLang="zh-CN" sz="3200" u="none" strike="noStrike" kern="0" cap="none" spc="0" normalizeH="0" baseline="0" noProof="0" dirty="0" smtClean="0">
              <a:ln>
                <a:noFill/>
              </a:ln>
              <a:effectLst/>
              <a:uLnTx/>
              <a:uFillTx/>
              <a:latin typeface="+mn-ea"/>
            </a:endParaRPr>
          </a:p>
          <a:p>
            <a:pPr marL="0" lvl="0" indent="0">
              <a:spcBef>
                <a:spcPts val="0"/>
              </a:spcBef>
              <a:buNone/>
            </a:pPr>
            <a:endParaRPr kumimoji="0" lang="en-US" altLang="zh-CN" sz="3200" u="none" strike="noStrike" kern="0" cap="none" spc="0" normalizeH="0" baseline="0" noProof="0" dirty="0" smtClean="0">
              <a:ln>
                <a:noFill/>
              </a:ln>
              <a:effectLst/>
              <a:uLnTx/>
              <a:uFillTx/>
              <a:latin typeface="+mn-ea"/>
            </a:endParaRPr>
          </a:p>
          <a:p>
            <a:pPr marL="0" lvl="0" indent="0">
              <a:spcBef>
                <a:spcPts val="0"/>
              </a:spcBef>
              <a:buNone/>
            </a:pPr>
            <a:endParaRPr kumimoji="0" lang="zh-CN" altLang="en-US" sz="3200" u="none" strike="noStrike" kern="0" cap="none" spc="0" normalizeH="0" baseline="0" noProof="0" dirty="0" smtClean="0">
              <a:ln>
                <a:noFill/>
              </a:ln>
              <a:effectLst/>
              <a:uLnTx/>
              <a:uFillTx/>
              <a:latin typeface="+mn-ea"/>
            </a:endParaRPr>
          </a:p>
        </p:txBody>
      </p:sp>
      <p:sp>
        <p:nvSpPr>
          <p:cNvPr id="2" name="TextBox 1"/>
          <p:cNvSpPr txBox="1"/>
          <p:nvPr/>
        </p:nvSpPr>
        <p:spPr>
          <a:xfrm>
            <a:off x="179512" y="764704"/>
            <a:ext cx="8208912" cy="5663089"/>
          </a:xfrm>
          <a:prstGeom prst="rect">
            <a:avLst/>
          </a:prstGeom>
          <a:noFill/>
        </p:spPr>
        <p:txBody>
          <a:bodyPr wrap="square" rtlCol="0">
            <a:spAutoFit/>
          </a:bodyPr>
          <a:lstStyle/>
          <a:p>
            <a:r>
              <a:rPr lang="en-US" altLang="zh-CN" sz="3200" b="1" dirty="0" smtClean="0">
                <a:solidFill>
                  <a:srgbClr val="C00000"/>
                </a:solidFill>
              </a:rPr>
              <a:t>2</a:t>
            </a:r>
            <a:r>
              <a:rPr lang="zh-CN" altLang="en-US" sz="3200" b="1" dirty="0" smtClean="0">
                <a:solidFill>
                  <a:srgbClr val="C00000"/>
                </a:solidFill>
              </a:rPr>
              <a:t>、电流连续方程</a:t>
            </a:r>
            <a:endParaRPr lang="en-US" altLang="zh-CN" sz="3200" b="1" dirty="0" smtClean="0">
              <a:solidFill>
                <a:srgbClr val="C00000"/>
              </a:solidFill>
            </a:endParaRPr>
          </a:p>
          <a:p>
            <a:pPr>
              <a:spcAft>
                <a:spcPts val="1200"/>
              </a:spcAft>
            </a:pPr>
            <a:r>
              <a:rPr lang="en-US" altLang="zh-CN" sz="3200" dirty="0"/>
              <a:t> </a:t>
            </a:r>
            <a:r>
              <a:rPr lang="en-US" altLang="zh-CN" sz="3200" dirty="0" smtClean="0"/>
              <a:t>      </a:t>
            </a:r>
            <a:r>
              <a:rPr lang="zh-CN" altLang="en-US" sz="3200" dirty="0" smtClean="0"/>
              <a:t>对任一闭合曲面</a:t>
            </a:r>
            <a:r>
              <a:rPr lang="en-US" altLang="zh-CN" sz="3200" dirty="0" smtClean="0"/>
              <a:t>S</a:t>
            </a:r>
            <a:r>
              <a:rPr lang="zh-CN" altLang="en-US" sz="3200" dirty="0" smtClean="0"/>
              <a:t>，若                  ，则表示</a:t>
            </a:r>
            <a:endParaRPr lang="en-US" altLang="zh-CN" sz="3200" dirty="0" smtClean="0"/>
          </a:p>
          <a:p>
            <a:r>
              <a:rPr lang="zh-CN" altLang="en-US" sz="3200" dirty="0" smtClean="0"/>
              <a:t>电流从闭合面流出，它表示单位时间从闭合面穿出的正电荷量。按电荷守恒定律，此值等于该闭合面内的电量对时间的减少率，即</a:t>
            </a:r>
            <a:endParaRPr lang="en-US" altLang="zh-CN" sz="3200" dirty="0" smtClean="0"/>
          </a:p>
          <a:p>
            <a:endParaRPr lang="en-US" altLang="zh-CN" sz="3200" dirty="0"/>
          </a:p>
          <a:p>
            <a:endParaRPr lang="en-US" altLang="zh-CN" sz="3200" dirty="0" smtClean="0"/>
          </a:p>
          <a:p>
            <a:r>
              <a:rPr lang="zh-CN" altLang="en-US" sz="3200" dirty="0" smtClean="0"/>
              <a:t>        此式称为</a:t>
            </a:r>
            <a:r>
              <a:rPr lang="zh-CN" altLang="en-US" sz="3200" b="1" dirty="0" smtClean="0">
                <a:solidFill>
                  <a:srgbClr val="C00000"/>
                </a:solidFill>
              </a:rPr>
              <a:t>电流连续方程</a:t>
            </a:r>
            <a:r>
              <a:rPr lang="zh-CN" altLang="en-US" sz="3200" dirty="0" smtClean="0"/>
              <a:t>，它表明：只有在电荷随时间变化不为零的地方，才会出现电流线的中断。</a:t>
            </a:r>
            <a:endParaRPr lang="en-US" altLang="zh-CN" sz="3200" dirty="0" smtClean="0"/>
          </a:p>
          <a:p>
            <a:endParaRPr lang="zh-CN" altLang="en-US" sz="3200" dirty="0"/>
          </a:p>
        </p:txBody>
      </p:sp>
      <p:graphicFrame>
        <p:nvGraphicFramePr>
          <p:cNvPr id="3" name="对象 2"/>
          <p:cNvGraphicFramePr>
            <a:graphicFrameLocks noChangeAspect="1"/>
          </p:cNvGraphicFramePr>
          <p:nvPr>
            <p:extLst>
              <p:ext uri="{D42A27DB-BD31-4B8C-83A1-F6EECF244321}">
                <p14:modId xmlns:p14="http://schemas.microsoft.com/office/powerpoint/2010/main" val="668785672"/>
              </p:ext>
            </p:extLst>
          </p:nvPr>
        </p:nvGraphicFramePr>
        <p:xfrm>
          <a:off x="4788024" y="1268760"/>
          <a:ext cx="1557775" cy="792088"/>
        </p:xfrm>
        <a:graphic>
          <a:graphicData uri="http://schemas.openxmlformats.org/presentationml/2006/ole">
            <mc:AlternateContent xmlns:mc="http://schemas.openxmlformats.org/markup-compatibility/2006">
              <mc:Choice xmlns:v="urn:schemas-microsoft-com:vml" Requires="v">
                <p:oleObj spid="_x0000_s2114" name="公式" r:id="rId4" imgW="749160" imgH="380880" progId="Equation.3">
                  <p:embed/>
                </p:oleObj>
              </mc:Choice>
              <mc:Fallback>
                <p:oleObj name="公式" r:id="rId4" imgW="749160" imgH="380880" progId="Equation.3">
                  <p:embed/>
                  <p:pic>
                    <p:nvPicPr>
                      <p:cNvPr id="0" name=""/>
                      <p:cNvPicPr/>
                      <p:nvPr/>
                    </p:nvPicPr>
                    <p:blipFill>
                      <a:blip r:embed="rId5"/>
                      <a:stretch>
                        <a:fillRect/>
                      </a:stretch>
                    </p:blipFill>
                    <p:spPr>
                      <a:xfrm>
                        <a:off x="4788024" y="1268760"/>
                        <a:ext cx="1557775" cy="79208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702637639"/>
              </p:ext>
            </p:extLst>
          </p:nvPr>
        </p:nvGraphicFramePr>
        <p:xfrm>
          <a:off x="951309" y="3343324"/>
          <a:ext cx="2468563" cy="1093788"/>
        </p:xfrm>
        <a:graphic>
          <a:graphicData uri="http://schemas.openxmlformats.org/presentationml/2006/ole">
            <mc:AlternateContent xmlns:mc="http://schemas.openxmlformats.org/markup-compatibility/2006">
              <mc:Choice xmlns:v="urn:schemas-microsoft-com:vml" Requires="v">
                <p:oleObj spid="_x0000_s2115" name="Equation" r:id="rId6" imgW="1002960" imgH="444240" progId="Equation.DSMT4">
                  <p:embed/>
                </p:oleObj>
              </mc:Choice>
              <mc:Fallback>
                <p:oleObj name="Equation" r:id="rId6" imgW="1002960" imgH="444240" progId="Equation.DSMT4">
                  <p:embed/>
                  <p:pic>
                    <p:nvPicPr>
                      <p:cNvPr id="0" name=""/>
                      <p:cNvPicPr/>
                      <p:nvPr/>
                    </p:nvPicPr>
                    <p:blipFill>
                      <a:blip r:embed="rId7"/>
                      <a:stretch>
                        <a:fillRect/>
                      </a:stretch>
                    </p:blipFill>
                    <p:spPr>
                      <a:xfrm>
                        <a:off x="951309" y="3343324"/>
                        <a:ext cx="2468563" cy="1093788"/>
                      </a:xfrm>
                      <a:prstGeom prst="rect">
                        <a:avLst/>
                      </a:prstGeom>
                    </p:spPr>
                  </p:pic>
                </p:oleObj>
              </mc:Fallback>
            </mc:AlternateContent>
          </a:graphicData>
        </a:graphic>
      </p:graphicFrame>
    </p:spTree>
    <p:extLst>
      <p:ext uri="{BB962C8B-B14F-4D97-AF65-F5344CB8AC3E}">
        <p14:creationId xmlns:p14="http://schemas.microsoft.com/office/powerpoint/2010/main" val="15264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wipe(down)">
                                      <p:cBhvr>
                                        <p:cTn id="2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01351" y="188640"/>
            <a:ext cx="8280920" cy="6494085"/>
          </a:xfrm>
          <a:prstGeom prst="rect">
            <a:avLst/>
          </a:prstGeom>
          <a:noFill/>
        </p:spPr>
        <p:txBody>
          <a:bodyPr wrap="square" rtlCol="0">
            <a:spAutoFit/>
          </a:bodyPr>
          <a:lstStyle/>
          <a:p>
            <a:r>
              <a:rPr lang="en-US" altLang="zh-CN" sz="3200" b="1" dirty="0" smtClean="0">
                <a:solidFill>
                  <a:srgbClr val="C00000"/>
                </a:solidFill>
              </a:rPr>
              <a:t>3</a:t>
            </a:r>
            <a:r>
              <a:rPr lang="zh-CN" altLang="en-US" sz="3200" b="1" dirty="0" smtClean="0">
                <a:solidFill>
                  <a:srgbClr val="C00000"/>
                </a:solidFill>
              </a:rPr>
              <a:t>、电流的稳恒条件</a:t>
            </a:r>
            <a:endParaRPr lang="en-US" altLang="zh-CN" sz="3200" b="1" dirty="0" smtClean="0">
              <a:solidFill>
                <a:srgbClr val="C00000"/>
              </a:solidFill>
            </a:endParaRPr>
          </a:p>
          <a:p>
            <a:r>
              <a:rPr lang="en-US" altLang="zh-CN" sz="3200" dirty="0"/>
              <a:t> </a:t>
            </a:r>
            <a:r>
              <a:rPr lang="en-US" altLang="zh-CN" sz="3200" dirty="0" smtClean="0"/>
              <a:t>      </a:t>
            </a:r>
            <a:r>
              <a:rPr lang="zh-CN" altLang="en-US" sz="3200" dirty="0" smtClean="0"/>
              <a:t>电流产生条件：自由电荷、电场。</a:t>
            </a:r>
            <a:endParaRPr lang="en-US" altLang="zh-CN" sz="3200" dirty="0" smtClean="0"/>
          </a:p>
          <a:p>
            <a:r>
              <a:rPr lang="zh-CN" altLang="en-US" sz="3200" dirty="0" smtClean="0"/>
              <a:t>       稳恒电流是指大小和方向都不随时间变化，或者说电流场不随时间变化。因此不能有电荷的积累。</a:t>
            </a:r>
            <a:endParaRPr lang="en-US" altLang="zh-CN" sz="3200" dirty="0"/>
          </a:p>
          <a:p>
            <a:r>
              <a:rPr lang="en-US" altLang="zh-CN" sz="3200" dirty="0" smtClean="0"/>
              <a:t>                                                  ——</a:t>
            </a:r>
            <a:r>
              <a:rPr lang="zh-CN" altLang="en-US" sz="3200" b="1" dirty="0" smtClean="0">
                <a:solidFill>
                  <a:srgbClr val="C00000"/>
                </a:solidFill>
              </a:rPr>
              <a:t>电流稳恒条件</a:t>
            </a:r>
            <a:endParaRPr lang="en-US" altLang="zh-CN" sz="3200" b="1" dirty="0" smtClean="0">
              <a:solidFill>
                <a:srgbClr val="C00000"/>
              </a:solidFill>
            </a:endParaRPr>
          </a:p>
          <a:p>
            <a:endParaRPr lang="en-US" altLang="zh-CN" sz="3200" dirty="0" smtClean="0"/>
          </a:p>
          <a:p>
            <a:r>
              <a:rPr lang="zh-CN" altLang="en-US" sz="3200" dirty="0" smtClean="0"/>
              <a:t>         这表示单位时间流入闭合面的电量与流出的电量相等。</a:t>
            </a:r>
            <a:endParaRPr lang="en-US" altLang="zh-CN" sz="3200" dirty="0" smtClean="0"/>
          </a:p>
          <a:p>
            <a:r>
              <a:rPr lang="en-US" altLang="zh-CN" sz="3200" b="1" dirty="0" smtClean="0">
                <a:solidFill>
                  <a:srgbClr val="C00000"/>
                </a:solidFill>
              </a:rPr>
              <a:t>4</a:t>
            </a:r>
            <a:r>
              <a:rPr lang="zh-CN" altLang="en-US" sz="3200" b="1" dirty="0" smtClean="0">
                <a:solidFill>
                  <a:srgbClr val="C00000"/>
                </a:solidFill>
              </a:rPr>
              <a:t>、面电流密度矢量</a:t>
            </a:r>
            <a:endParaRPr lang="en-US" altLang="zh-CN" sz="3200" b="1" dirty="0" smtClean="0">
              <a:solidFill>
                <a:srgbClr val="C00000"/>
              </a:solidFill>
            </a:endParaRPr>
          </a:p>
          <a:p>
            <a:r>
              <a:rPr lang="en-US" altLang="zh-CN" sz="3200" dirty="0" smtClean="0"/>
              <a:t>       </a:t>
            </a:r>
            <a:r>
              <a:rPr lang="zh-CN" altLang="en-US" sz="3200" dirty="0" smtClean="0"/>
              <a:t>如果电流分布在曲面上，则可定义面电流密度矢量的大小为：           ，方向同正电荷运动方向。</a:t>
            </a:r>
            <a:endParaRPr lang="zh-CN" altLang="en-US" sz="3200" dirty="0"/>
          </a:p>
        </p:txBody>
      </p:sp>
      <p:graphicFrame>
        <p:nvGraphicFramePr>
          <p:cNvPr id="3" name="对象 2"/>
          <p:cNvGraphicFramePr>
            <a:graphicFrameLocks noChangeAspect="1"/>
          </p:cNvGraphicFramePr>
          <p:nvPr>
            <p:extLst>
              <p:ext uri="{D42A27DB-BD31-4B8C-83A1-F6EECF244321}">
                <p14:modId xmlns:p14="http://schemas.microsoft.com/office/powerpoint/2010/main" val="3585177089"/>
              </p:ext>
            </p:extLst>
          </p:nvPr>
        </p:nvGraphicFramePr>
        <p:xfrm>
          <a:off x="1547664" y="2564904"/>
          <a:ext cx="2971800" cy="1062038"/>
        </p:xfrm>
        <a:graphic>
          <a:graphicData uri="http://schemas.openxmlformats.org/presentationml/2006/ole">
            <mc:AlternateContent xmlns:mc="http://schemas.openxmlformats.org/markup-compatibility/2006">
              <mc:Choice xmlns:v="urn:schemas-microsoft-com:vml" Requires="v">
                <p:oleObj spid="_x0000_s3124" name="Equation" r:id="rId4" imgW="1066680" imgH="380880" progId="Equation.DSMT4">
                  <p:embed/>
                </p:oleObj>
              </mc:Choice>
              <mc:Fallback>
                <p:oleObj name="Equation" r:id="rId4" imgW="1066680" imgH="380880" progId="Equation.DSMT4">
                  <p:embed/>
                  <p:pic>
                    <p:nvPicPr>
                      <p:cNvPr id="0" name=""/>
                      <p:cNvPicPr/>
                      <p:nvPr/>
                    </p:nvPicPr>
                    <p:blipFill>
                      <a:blip r:embed="rId5"/>
                      <a:stretch>
                        <a:fillRect/>
                      </a:stretch>
                    </p:blipFill>
                    <p:spPr>
                      <a:xfrm>
                        <a:off x="1547664" y="2564904"/>
                        <a:ext cx="2971800" cy="106203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58902143"/>
              </p:ext>
            </p:extLst>
          </p:nvPr>
        </p:nvGraphicFramePr>
        <p:xfrm>
          <a:off x="3779913" y="5445224"/>
          <a:ext cx="1152128" cy="1005132"/>
        </p:xfrm>
        <a:graphic>
          <a:graphicData uri="http://schemas.openxmlformats.org/presentationml/2006/ole">
            <mc:AlternateContent xmlns:mc="http://schemas.openxmlformats.org/markup-compatibility/2006">
              <mc:Choice xmlns:v="urn:schemas-microsoft-com:vml" Requires="v">
                <p:oleObj spid="_x0000_s3125" name="Equation" r:id="rId6" imgW="495000" imgH="431640" progId="Equation.DSMT4">
                  <p:embed/>
                </p:oleObj>
              </mc:Choice>
              <mc:Fallback>
                <p:oleObj name="Equation" r:id="rId6" imgW="495000" imgH="431640" progId="Equation.DSMT4">
                  <p:embed/>
                  <p:pic>
                    <p:nvPicPr>
                      <p:cNvPr id="0" name="对象 2"/>
                      <p:cNvPicPr>
                        <a:picLocks noChangeAspect="1" noChangeArrowheads="1"/>
                      </p:cNvPicPr>
                      <p:nvPr/>
                    </p:nvPicPr>
                    <p:blipFill>
                      <a:blip r:embed="rId7"/>
                      <a:srcRect/>
                      <a:stretch>
                        <a:fillRect/>
                      </a:stretch>
                    </p:blipFill>
                    <p:spPr bwMode="auto">
                      <a:xfrm>
                        <a:off x="3779913" y="5445224"/>
                        <a:ext cx="1152128" cy="100513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7024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22" presetClass="entr" presetSubtype="4"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down)">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down)">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wipe(down)">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22" presetClass="entr" presetSubtype="4" fill="hold" nodeType="with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wipe(down)">
                                      <p:cBhvr>
                                        <p:cTn id="3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179512" y="764704"/>
            <a:ext cx="8208912" cy="1440160"/>
          </a:xfrm>
          <a:prstGeom prst="rect">
            <a:avLst/>
          </a:prstGeom>
          <a:no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5" name="TextBox 4"/>
              <p:cNvSpPr txBox="1"/>
              <p:nvPr/>
            </p:nvSpPr>
            <p:spPr>
              <a:xfrm>
                <a:off x="179512" y="1340768"/>
                <a:ext cx="8964488" cy="4728602"/>
              </a:xfrm>
              <a:prstGeom prst="rect">
                <a:avLst/>
              </a:prstGeom>
              <a:noFill/>
            </p:spPr>
            <p:txBody>
              <a:bodyPr wrap="square" rtlCol="0">
                <a:spAutoFit/>
              </a:bodyPr>
              <a:lstStyle/>
              <a:p>
                <a:r>
                  <a:rPr lang="en-US" altLang="zh-CN" sz="3200" dirty="0" smtClean="0"/>
                  <a:t>	</a:t>
                </a:r>
                <a:r>
                  <a:rPr lang="zh-CN" altLang="en-US" sz="3200" dirty="0" smtClean="0"/>
                  <a:t>下面以金属导体为例，介绍传导电流的规律，即欧姆定律及焦耳</a:t>
                </a:r>
                <a:r>
                  <a:rPr lang="en-US" altLang="zh-CN" sz="3200" dirty="0" smtClean="0"/>
                  <a:t>—</a:t>
                </a:r>
                <a:r>
                  <a:rPr lang="zh-CN" altLang="en-US" sz="3200" dirty="0" smtClean="0"/>
                  <a:t>楞次定律。</a:t>
                </a:r>
                <a:endParaRPr lang="en-US" altLang="zh-CN" sz="3200" dirty="0" smtClean="0"/>
              </a:p>
              <a:p>
                <a:r>
                  <a:rPr lang="en-US" altLang="zh-CN" sz="3200" b="1" dirty="0" smtClean="0">
                    <a:solidFill>
                      <a:srgbClr val="C00000"/>
                    </a:solidFill>
                  </a:rPr>
                  <a:t>1</a:t>
                </a:r>
                <a:r>
                  <a:rPr lang="zh-CN" altLang="en-US" sz="3200" b="1" dirty="0" smtClean="0">
                    <a:solidFill>
                      <a:srgbClr val="C00000"/>
                    </a:solidFill>
                  </a:rPr>
                  <a:t>、欧姆定律</a:t>
                </a:r>
                <a:endParaRPr lang="en-US" altLang="zh-CN" sz="3200" b="1" dirty="0" smtClean="0">
                  <a:solidFill>
                    <a:srgbClr val="C00000"/>
                  </a:solidFill>
                </a:endParaRPr>
              </a:p>
              <a:p>
                <a:r>
                  <a:rPr lang="en-US" altLang="zh-CN" sz="3200" dirty="0"/>
                  <a:t> </a:t>
                </a:r>
                <a:r>
                  <a:rPr lang="en-US" altLang="zh-CN" sz="3200" dirty="0" smtClean="0"/>
                  <a:t>      </a:t>
                </a:r>
                <a:r>
                  <a:rPr lang="zh-CN" altLang="en-US" sz="3200" dirty="0" smtClean="0"/>
                  <a:t>两种形式：积分形式、微分形式。</a:t>
                </a:r>
                <a:endParaRPr lang="en-US" altLang="zh-CN" sz="3200" dirty="0" smtClean="0"/>
              </a:p>
              <a:p>
                <a:r>
                  <a:rPr lang="zh-CN" altLang="en-US" sz="3200" b="1" dirty="0" smtClean="0">
                    <a:solidFill>
                      <a:srgbClr val="7030A0"/>
                    </a:solidFill>
                  </a:rPr>
                  <a:t>（</a:t>
                </a:r>
                <a:r>
                  <a:rPr lang="en-US" altLang="zh-CN" sz="3200" b="1" dirty="0" smtClean="0">
                    <a:solidFill>
                      <a:srgbClr val="7030A0"/>
                    </a:solidFill>
                  </a:rPr>
                  <a:t>1</a:t>
                </a:r>
                <a:r>
                  <a:rPr lang="zh-CN" altLang="en-US" sz="3200" b="1" dirty="0" smtClean="0">
                    <a:solidFill>
                      <a:srgbClr val="7030A0"/>
                    </a:solidFill>
                  </a:rPr>
                  <a:t>）积分形式</a:t>
                </a:r>
                <a:endParaRPr lang="en-US" altLang="zh-CN" sz="3200" b="1" dirty="0" smtClean="0">
                  <a:solidFill>
                    <a:srgbClr val="7030A0"/>
                  </a:solidFill>
                </a:endParaRPr>
              </a:p>
              <a:p>
                <a:r>
                  <a:rPr lang="en-US" altLang="zh-CN" sz="3200" dirty="0"/>
                  <a:t>	</a:t>
                </a:r>
                <a:r>
                  <a:rPr lang="zh-CN" altLang="en-US" sz="3200" dirty="0" smtClean="0"/>
                  <a:t>电场是电流存在的必要条件，有电场，则必有电压（电位差）。故可以说电压是电流存在的必要条件。欧姆发现：通过一段导体的电流强度与导体两端的电压</a:t>
                </a:r>
                <a14:m>
                  <m:oMath xmlns:m="http://schemas.openxmlformats.org/officeDocument/2006/math">
                    <m:r>
                      <a:rPr lang="en-US" altLang="zh-CN" sz="3200" b="0" i="1" smtClean="0">
                        <a:latin typeface="Cambria Math"/>
                      </a:rPr>
                      <m:t>𝑈</m:t>
                    </m:r>
                  </m:oMath>
                </a14:m>
                <a:r>
                  <a:rPr lang="zh-CN" altLang="en-US" sz="3200" dirty="0" smtClean="0"/>
                  <a:t>成正比：</a:t>
                </a:r>
                <a14:m>
                  <m:oMath xmlns:m="http://schemas.openxmlformats.org/officeDocument/2006/math">
                    <m:r>
                      <a:rPr lang="en-US" altLang="zh-CN" sz="3200" b="0" i="1" dirty="0" smtClean="0">
                        <a:solidFill>
                          <a:srgbClr val="C00000"/>
                        </a:solidFill>
                        <a:latin typeface="Cambria Math"/>
                      </a:rPr>
                      <m:t>𝐼</m:t>
                    </m:r>
                    <m:r>
                      <a:rPr lang="en-US" altLang="zh-CN" sz="3200" b="0" i="1" dirty="0" smtClean="0">
                        <a:solidFill>
                          <a:srgbClr val="C00000"/>
                        </a:solidFill>
                        <a:latin typeface="Cambria Math"/>
                      </a:rPr>
                      <m:t>=</m:t>
                    </m:r>
                    <m:f>
                      <m:fPr>
                        <m:ctrlPr>
                          <a:rPr lang="en-US" altLang="zh-CN" sz="3200" b="0" i="1" dirty="0" smtClean="0">
                            <a:solidFill>
                              <a:srgbClr val="C00000"/>
                            </a:solidFill>
                            <a:latin typeface="Cambria Math"/>
                          </a:rPr>
                        </m:ctrlPr>
                      </m:fPr>
                      <m:num>
                        <m:r>
                          <a:rPr lang="en-US" altLang="zh-CN" sz="3200" b="0" i="1" dirty="0" smtClean="0">
                            <a:solidFill>
                              <a:srgbClr val="C00000"/>
                            </a:solidFill>
                            <a:latin typeface="Cambria Math"/>
                          </a:rPr>
                          <m:t>𝑈</m:t>
                        </m:r>
                      </m:num>
                      <m:den>
                        <m:r>
                          <a:rPr lang="en-US" altLang="zh-CN" sz="3200" b="0" i="1" dirty="0" smtClean="0">
                            <a:solidFill>
                              <a:srgbClr val="C00000"/>
                            </a:solidFill>
                            <a:latin typeface="Cambria Math"/>
                          </a:rPr>
                          <m:t>𝑅</m:t>
                        </m:r>
                      </m:den>
                    </m:f>
                  </m:oMath>
                </a14:m>
                <a:endParaRPr lang="en-US" altLang="zh-CN" sz="32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79512" y="1340768"/>
                <a:ext cx="8964488" cy="4728602"/>
              </a:xfrm>
              <a:prstGeom prst="rect">
                <a:avLst/>
              </a:prstGeom>
              <a:blipFill rotWithShape="1">
                <a:blip r:embed="rId3"/>
                <a:stretch>
                  <a:fillRect l="-1700" t="-2320" r="-1700" b="-387"/>
                </a:stretch>
              </a:blipFill>
            </p:spPr>
            <p:txBody>
              <a:bodyPr/>
              <a:lstStyle/>
              <a:p>
                <a:r>
                  <a:rPr lang="zh-CN" altLang="en-US">
                    <a:noFill/>
                  </a:rPr>
                  <a:t> </a:t>
                </a:r>
              </a:p>
            </p:txBody>
          </p:sp>
        </mc:Fallback>
      </mc:AlternateContent>
      <p:sp>
        <p:nvSpPr>
          <p:cNvPr id="8" name="标题 1"/>
          <p:cNvSpPr>
            <a:spLocks noGrp="1"/>
          </p:cNvSpPr>
          <p:nvPr>
            <p:ph type="title"/>
          </p:nvPr>
        </p:nvSpPr>
        <p:spPr>
          <a:xfrm>
            <a:off x="179512" y="332656"/>
            <a:ext cx="8640960" cy="936104"/>
          </a:xfrm>
        </p:spPr>
        <p:txBody>
          <a:bodyPr>
            <a:normAutofit/>
          </a:bodyPr>
          <a:lstStyle/>
          <a:p>
            <a:r>
              <a:rPr lang="zh-CN" altLang="en-US" sz="3600" b="1" dirty="0">
                <a:solidFill>
                  <a:srgbClr val="0000FF"/>
                </a:solidFill>
              </a:rPr>
              <a:t>二</a:t>
            </a:r>
            <a:r>
              <a:rPr lang="zh-CN" altLang="en-US" sz="3600" b="1" dirty="0" smtClean="0">
                <a:solidFill>
                  <a:srgbClr val="0000FF"/>
                </a:solidFill>
              </a:rPr>
              <a:t>、导电规律</a:t>
            </a:r>
            <a:endParaRPr lang="zh-CN" altLang="en-US" sz="3600" b="1" dirty="0">
              <a:solidFill>
                <a:srgbClr val="0000FF"/>
              </a:solidFill>
            </a:endParaRPr>
          </a:p>
        </p:txBody>
      </p:sp>
    </p:spTree>
    <p:extLst>
      <p:ext uri="{BB962C8B-B14F-4D97-AF65-F5344CB8AC3E}">
        <p14:creationId xmlns:p14="http://schemas.microsoft.com/office/powerpoint/2010/main" val="291708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1968</TotalTime>
  <Words>1809</Words>
  <Application>Microsoft Office PowerPoint</Application>
  <PresentationFormat>全屏显示(4:3)</PresentationFormat>
  <Paragraphs>272</Paragraphs>
  <Slides>47</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50" baseType="lpstr">
      <vt:lpstr>1_Office 主题​​</vt:lpstr>
      <vt:lpstr>Equation</vt:lpstr>
      <vt:lpstr>公式</vt:lpstr>
      <vt:lpstr>PowerPoint 演示文稿</vt:lpstr>
      <vt:lpstr>PowerPoint 演示文稿</vt:lpstr>
      <vt:lpstr>本章目录</vt:lpstr>
      <vt:lpstr>§3.1 稳恒条件与导电规律</vt:lpstr>
      <vt:lpstr>PowerPoint 演示文稿</vt:lpstr>
      <vt:lpstr>PowerPoint 演示文稿</vt:lpstr>
      <vt:lpstr>PowerPoint 演示文稿</vt:lpstr>
      <vt:lpstr>PowerPoint 演示文稿</vt:lpstr>
      <vt:lpstr>二、导电规律</vt:lpstr>
      <vt:lpstr>PowerPoint 演示文稿</vt:lpstr>
      <vt:lpstr>PowerPoint 演示文稿</vt:lpstr>
      <vt:lpstr>PowerPoint 演示文稿</vt:lpstr>
      <vt:lpstr>PowerPoint 演示文稿</vt:lpstr>
      <vt:lpstr>PowerPoint 演示文稿</vt:lpstr>
      <vt:lpstr>三、导体电阻</vt:lpstr>
      <vt:lpstr>四、应用举例</vt:lpstr>
      <vt:lpstr>PowerPoint 演示文稿</vt:lpstr>
      <vt:lpstr>PowerPoint 演示文稿</vt:lpstr>
      <vt:lpstr>§3.2 电动势与源端电压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§3.3经典电子论与温差电效应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ywx</dc:creator>
  <cp:lastModifiedBy>DELL</cp:lastModifiedBy>
  <cp:revision>136</cp:revision>
  <dcterms:created xsi:type="dcterms:W3CDTF">2013-01-19T14:44:24Z</dcterms:created>
  <dcterms:modified xsi:type="dcterms:W3CDTF">2016-04-25T01:49:49Z</dcterms:modified>
</cp:coreProperties>
</file>